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1" r:id="rId3"/>
    <p:sldId id="256" r:id="rId4"/>
    <p:sldId id="275" r:id="rId5"/>
    <p:sldId id="340" r:id="rId6"/>
    <p:sldId id="350" r:id="rId7"/>
    <p:sldId id="279" r:id="rId8"/>
    <p:sldId id="364" r:id="rId10"/>
    <p:sldId id="365" r:id="rId11"/>
    <p:sldId id="366" r:id="rId12"/>
    <p:sldId id="367" r:id="rId13"/>
    <p:sldId id="368" r:id="rId14"/>
    <p:sldId id="351" r:id="rId15"/>
    <p:sldId id="281" r:id="rId16"/>
    <p:sldId id="369" r:id="rId17"/>
    <p:sldId id="348" r:id="rId18"/>
    <p:sldId id="342" r:id="rId19"/>
    <p:sldId id="370" r:id="rId20"/>
    <p:sldId id="349" r:id="rId21"/>
    <p:sldId id="344" r:id="rId22"/>
    <p:sldId id="371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008A80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52" y="78"/>
      </p:cViewPr>
      <p:guideLst>
        <p:guide orient="horz" pos="2160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sv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18"/>
          <p:cNvSpPr/>
          <p:nvPr/>
        </p:nvSpPr>
        <p:spPr>
          <a:xfrm>
            <a:off x="4200525" y="5652770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GIONG FESTIVAL</a:t>
            </a:r>
            <a:endParaRPr lang="en-US" sz="4000" b="1" dirty="0">
              <a:ln w="6600">
                <a:solidFill>
                  <a:srgbClr val="F7941E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5" name="Content Placeholder 4" descr="Soc-Festival-in-Vietnam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26410" y="1480820"/>
            <a:ext cx="6417945" cy="435165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2"/>
          <p:cNvSpPr txBox="1"/>
          <p:nvPr/>
        </p:nvSpPr>
        <p:spPr>
          <a:xfrm>
            <a:off x="663572" y="211764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18"/>
          <p:cNvSpPr/>
          <p:nvPr/>
        </p:nvSpPr>
        <p:spPr>
          <a:xfrm>
            <a:off x="4058285" y="5429250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OK OM BOK FESTIVAL</a:t>
            </a:r>
            <a:endParaRPr lang="en-US" sz="4000" b="1" dirty="0">
              <a:ln w="6600">
                <a:solidFill>
                  <a:srgbClr val="F7941E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8" name="Content Placeholder 7" descr="ok-om-bok-festival-in-Mekong-Delt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9925" y="1344930"/>
            <a:ext cx="10675620" cy="430784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12"/>
          <p:cNvSpPr txBox="1"/>
          <p:nvPr/>
        </p:nvSpPr>
        <p:spPr>
          <a:xfrm>
            <a:off x="663572" y="211764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40200" y="420370"/>
            <a:ext cx="3830955" cy="625475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5667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  <a:sym typeface="+mn-ea"/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9791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sym typeface="+mn-ea"/>
              </a:rPr>
              <a:t>Task 1: Work in pairs. Look at the picture and answer the following questions 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sym typeface="+mn-ea"/>
              </a:rPr>
              <a:t>Task 2: Listen to part of the programme “Charming Viet Nam”. Fill in each blank with no more than TWO words.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sym typeface="+mn-ea"/>
              </a:rPr>
              <a:t>Task 3: Listen again and tick (√) T (True) or F (False)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60495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70113" y="3991859"/>
            <a:ext cx="582784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prepare for the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listening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Graphic 2" descr="Headphones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430" y="3844698"/>
            <a:ext cx="1771650" cy="1771650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2458" y="1353924"/>
            <a:ext cx="9964774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Work in pairs. Look at the picture and answer the following questions. 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91770" y="1859915"/>
            <a:ext cx="5238750" cy="467868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8690" y="1810385"/>
            <a:ext cx="5325110" cy="434721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4" name="TextBox 12"/>
          <p:cNvSpPr txBox="1"/>
          <p:nvPr/>
        </p:nvSpPr>
        <p:spPr>
          <a:xfrm>
            <a:off x="663575" y="211455"/>
            <a:ext cx="4766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PRE-LISTENING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2458" y="1353924"/>
            <a:ext cx="9964774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Work in pairs. Look at the picture and answer the following questions. 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305" y="2344420"/>
            <a:ext cx="9479280" cy="15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BEA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Font typeface="Arial" panose="020B0604020202020204" pitchFamily="34" charset="0"/>
              <a:buNone/>
            </a:pPr>
            <a:r>
              <a:rPr lang="en-US" sz="3600" b="1">
                <a:solidFill>
                  <a:schemeClr val="tx1"/>
                </a:solidFill>
                <a:sym typeface="+mn-ea"/>
              </a:rPr>
              <a:t>1. What can you see in the photos? </a:t>
            </a:r>
            <a:endParaRPr lang="en-US" sz="3600" b="1">
              <a:solidFill>
                <a:schemeClr val="tx1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3600" b="1">
                <a:solidFill>
                  <a:schemeClr val="tx1"/>
                </a:solidFill>
                <a:sym typeface="+mn-ea"/>
              </a:rPr>
              <a:t>2. In which part of Viet Nam might the festival occur?</a:t>
            </a:r>
            <a:endParaRPr lang="en-US" sz="36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4" name="TextBox 12"/>
          <p:cNvSpPr txBox="1"/>
          <p:nvPr/>
        </p:nvSpPr>
        <p:spPr>
          <a:xfrm>
            <a:off x="663575" y="211455"/>
            <a:ext cx="4766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PRE-LISTENING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405" y="365125"/>
            <a:ext cx="10515600" cy="1325563"/>
          </a:xfrm>
        </p:spPr>
        <p:txBody>
          <a:bodyPr/>
          <a:p>
            <a:endParaRPr lang="en-US"/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13180" y="1967230"/>
            <a:ext cx="9077960" cy="47929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1663" y="1302891"/>
            <a:ext cx="9964774" cy="8915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to part of the programme “Charming Viet Nam”. Fill in each blank with no more than TWO words.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76272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057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7945755" y="2943225"/>
            <a:ext cx="186499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end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4213860" y="4398010"/>
            <a:ext cx="360045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young rice 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5119370" y="5581650"/>
            <a:ext cx="360045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fashion shows 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7253605" y="5966460"/>
            <a:ext cx="360045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Race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575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5" name="TextBox 12"/>
          <p:cNvSpPr txBox="1"/>
          <p:nvPr/>
        </p:nvSpPr>
        <p:spPr>
          <a:xfrm>
            <a:off x="692150" y="211455"/>
            <a:ext cx="4766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WHILE-LISTENING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6" name="03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315" y="2573655"/>
            <a:ext cx="951865" cy="95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8" dur="1050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2" grpId="0"/>
      <p:bldP spid="12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2458" y="1314042"/>
            <a:ext cx="10844742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 Listen again and tick (√) T (True) or F (False). 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4730" y="1793240"/>
            <a:ext cx="7265035" cy="50653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908925" y="2388235"/>
            <a:ext cx="121666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8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672195" y="3354070"/>
            <a:ext cx="121666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8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8691245" y="4156075"/>
            <a:ext cx="121666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8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908925" y="5334635"/>
            <a:ext cx="121666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8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575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7" name="TextBox 12"/>
          <p:cNvSpPr txBox="1"/>
          <p:nvPr/>
        </p:nvSpPr>
        <p:spPr>
          <a:xfrm>
            <a:off x="692150" y="211455"/>
            <a:ext cx="4766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WHILE-LISTENING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13" name="03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2844800"/>
            <a:ext cx="930275" cy="93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1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1035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1" grpId="0"/>
      <p:bldP spid="11" grpId="1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40200" y="420370"/>
            <a:ext cx="3830955" cy="625475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3390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6875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5583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350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284" y="4349340"/>
            <a:ext cx="1950733" cy="6595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6693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GUESSING GAME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7632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Work in pairs. Look at the picture and answer the following questions 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Listen to part of the programme “Charming Viet Nam”. Fill in each blank with no more than TWO words.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3: Listen again and tick (√) T (True) or F (False)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3835529"/>
            <a:ext cx="6115516" cy="16871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4: Work in groups. Read the following pieces of advice for tourists at the Ok Om Bok Festival. Put them in the correct column (p.57)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5. Write an email (80 - 100 words) to advise Tom about participating in the Ok Om Bok Festival.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58336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2652" y="2862784"/>
            <a:ext cx="1469063" cy="148655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38713"/>
            <a:ext cx="964452" cy="916490"/>
          </a:xfrm>
          <a:prstGeom prst="rect">
            <a:avLst/>
          </a:prstGeom>
        </p:spPr>
      </p:pic>
      <p:sp>
        <p:nvSpPr>
          <p:cNvPr id="4" name="TextBox 45"/>
          <p:cNvSpPr txBox="1"/>
          <p:nvPr/>
        </p:nvSpPr>
        <p:spPr>
          <a:xfrm>
            <a:off x="4790409" y="517858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2458" y="1291740"/>
            <a:ext cx="10844742" cy="8915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Work in groups. Read the following pieces of advice for tourists at the Ok Om Bok Festival. Put them in the correct column.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6028690" y="2183130"/>
          <a:ext cx="5858510" cy="388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255"/>
                <a:gridCol w="2929255"/>
              </a:tblGrid>
              <a:tr h="6877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/>
                        <a:t>Dos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/>
                        <a:t>Don’ts</a:t>
                      </a:r>
                      <a:endParaRPr lang="en-US" sz="3600"/>
                    </a:p>
                  </a:txBody>
                  <a:tcPr/>
                </a:tc>
              </a:tr>
              <a:tr h="4095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/>
                        <a:t>a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/>
                        <a:t>f</a:t>
                      </a:r>
                      <a:endParaRPr lang="en-US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</a:tr>
              <a:tr h="409575">
                <a:tc>
                  <a:txBody>
                    <a:bodyPr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9870" y="2173605"/>
            <a:ext cx="5611495" cy="4484370"/>
          </a:xfrm>
          <a:prstGeom prst="rect">
            <a:avLst/>
          </a:prstGeom>
        </p:spPr>
      </p:pic>
      <p:sp>
        <p:nvSpPr>
          <p:cNvPr id="7" name="Rectangle 3"/>
          <p:cNvSpPr/>
          <p:nvPr/>
        </p:nvSpPr>
        <p:spPr>
          <a:xfrm>
            <a:off x="7255510" y="3157855"/>
            <a:ext cx="186499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b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7272655" y="3621405"/>
            <a:ext cx="186499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d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10174605" y="3119755"/>
            <a:ext cx="186499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e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10250805" y="3588385"/>
            <a:ext cx="186499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c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575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4" name="TextBox 12"/>
          <p:cNvSpPr txBox="1"/>
          <p:nvPr/>
        </p:nvSpPr>
        <p:spPr>
          <a:xfrm>
            <a:off x="692150" y="211455"/>
            <a:ext cx="4766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WRITING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11" grpId="0"/>
      <p:bldP spid="11" grpId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3222" y="1386752"/>
            <a:ext cx="9964774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Tom sent you an email. Read part of his email below.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6625" y="2904490"/>
            <a:ext cx="10869930" cy="15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BEA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Font typeface="Arial" panose="020B0604020202020204" pitchFamily="34" charset="0"/>
              <a:buNone/>
            </a:pPr>
            <a:r>
              <a:rPr lang="en-US" sz="3600" i="1">
                <a:solidFill>
                  <a:schemeClr val="tx1"/>
                </a:solidFill>
                <a:sym typeface="+mn-ea"/>
              </a:rPr>
              <a:t>“… Guess what! My dad is taking me with him to Soc Trang Province. We will be there during the Ok Om Bok Festival. </a:t>
            </a:r>
            <a:endParaRPr lang="en-US" sz="3600" i="1">
              <a:solidFill>
                <a:schemeClr val="tx1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3600" i="1">
                <a:solidFill>
                  <a:schemeClr val="tx1"/>
                </a:solidFill>
                <a:sym typeface="+mn-ea"/>
              </a:rPr>
              <a:t>What are some dos and don’ts at this festival? ...”</a:t>
            </a:r>
            <a:endParaRPr lang="en-US" sz="3600" i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575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4" name="TextBox 12"/>
          <p:cNvSpPr txBox="1"/>
          <p:nvPr/>
        </p:nvSpPr>
        <p:spPr>
          <a:xfrm>
            <a:off x="692150" y="211455"/>
            <a:ext cx="4766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WRITING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4435" y="1675765"/>
            <a:ext cx="4381500" cy="625475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4220" y="282575"/>
            <a:ext cx="9054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 OUR CUSTOMS AND TRADITIONS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2379980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6228080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627630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sz="3200"/>
              <a:t>LISTENING</a:t>
            </a:r>
            <a:endParaRPr lang="en-US" sz="3200"/>
          </a:p>
        </p:txBody>
      </p:sp>
      <p:sp>
        <p:nvSpPr>
          <p:cNvPr id="19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sz="3200"/>
              <a:t>WRITING</a:t>
            </a:r>
            <a:endParaRPr lang="en-US" sz="3200"/>
          </a:p>
        </p:txBody>
      </p:sp>
      <p:pic>
        <p:nvPicPr>
          <p:cNvPr id="3" name="Picture 2" descr="listening-skills-rgb-color-icon-communication-abilities-consultation-service-professional-soft-skills-employee-paying-attention-1939633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765" y="2566035"/>
            <a:ext cx="2945130" cy="2945130"/>
          </a:xfrm>
          <a:prstGeom prst="rect">
            <a:avLst/>
          </a:prstGeom>
        </p:spPr>
      </p:pic>
      <p:pic>
        <p:nvPicPr>
          <p:cNvPr id="4" name="Picture 3" descr="tải xuống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635" y="2667000"/>
            <a:ext cx="2844165" cy="2844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13222" y="1386752"/>
            <a:ext cx="9964774" cy="8915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an email (80 - 100 words) to advise Tom about participating in the Ok Om Bok Festival.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03525" y="2447290"/>
            <a:ext cx="6891020" cy="431101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8575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4" name="TextBox 12"/>
          <p:cNvSpPr txBox="1"/>
          <p:nvPr/>
        </p:nvSpPr>
        <p:spPr>
          <a:xfrm>
            <a:off x="692150" y="211455"/>
            <a:ext cx="4766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WRITING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8973" y="2457491"/>
            <a:ext cx="8773027" cy="289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sz="2800" dirty="0">
                <a:latin typeface="Calibri (Body)"/>
                <a:sym typeface="+mn-ea"/>
              </a:rPr>
              <a:t>Listen about a festival;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sz="2800" dirty="0">
                <a:latin typeface="Calibri (Body)"/>
                <a:sym typeface="+mn-ea"/>
              </a:rPr>
              <a:t>Write an email to give advice on participating in a traditional festival. 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4" name="TextBox 12"/>
          <p:cNvSpPr txBox="1"/>
          <p:nvPr/>
        </p:nvSpPr>
        <p:spPr>
          <a:xfrm>
            <a:off x="674370" y="175895"/>
            <a:ext cx="47847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CONSOLIDATION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72145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Rewrite the passage on the notebook.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1" y="3422565"/>
            <a:ext cx="4314350" cy="301056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12"/>
          <p:cNvSpPr txBox="1"/>
          <p:nvPr/>
        </p:nvSpPr>
        <p:spPr>
          <a:xfrm>
            <a:off x="674370" y="175895"/>
            <a:ext cx="47847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CONSOLIDATION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92625" y="522605"/>
            <a:ext cx="4079240" cy="1035050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88702" y="1914652"/>
            <a:ext cx="10121092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we will be able to: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about a festival;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an email to give advice on participating in a traditional festival. </a:t>
            </a:r>
            <a:endParaRPr lang="en-US" sz="2800" dirty="0">
              <a:latin typeface="Calibri (Body)"/>
            </a:endParaRPr>
          </a:p>
          <a:p>
            <a:pPr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2800" dirty="0">
              <a:latin typeface="Calibri (Body)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40200" y="420370"/>
            <a:ext cx="3830955" cy="625475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3390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6875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5583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350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284" y="4349340"/>
            <a:ext cx="1950733" cy="6595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6693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GUESSING GAME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7632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Work in pairs. Look at the picture and answer the following questions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Listen to part of the programme “Charming Viet Nam”. Fill in each blank with no more than TWO words.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3: Listen again and tick (√) T (True) or F (False)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3835529"/>
            <a:ext cx="6115516" cy="16871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4: Work in groups. Read the following pieces of advice for tourists at the Ok Om Bok Festival. Put them in the correct column (p.57)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5. Write an email (80 - 100 words) to advise Tom about participating in the Ok Om Bok Festival.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58336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2652" y="2862784"/>
            <a:ext cx="1469063" cy="148655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08017" y="4679110"/>
            <a:ext cx="1572039" cy="102651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3871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90409" y="49690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04689" y="5705629"/>
            <a:ext cx="1950733" cy="6883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6615" y="5708977"/>
            <a:ext cx="6112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40200" y="420370"/>
            <a:ext cx="3830955" cy="625475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  <a:sym typeface="+mn-ea"/>
              </a:rPr>
              <a:t>GUESSING GAME</a:t>
            </a:r>
            <a:endParaRPr lang="en-US" altLang="en-GB" dirty="0">
              <a:solidFill>
                <a:schemeClr val="tx1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90409" y="517858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51185" y="3162774"/>
            <a:ext cx="5827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activate students’ prior knowledge and vocabulary related to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lesson</a:t>
            </a:r>
            <a:endParaRPr lang="en-US" sz="3600" dirty="0"/>
          </a:p>
        </p:txBody>
      </p:sp>
      <p:pic>
        <p:nvPicPr>
          <p:cNvPr id="2" name="Picture 1" descr="tải xuố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" y="2458085"/>
            <a:ext cx="4615815" cy="3552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Content Placeholder 1" descr="tet-holiday-vietnamese-lunar-new-year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61590" y="1096645"/>
            <a:ext cx="6943090" cy="4628515"/>
          </a:xfrm>
          <a:prstGeom prst="rect">
            <a:avLst/>
          </a:prstGeom>
        </p:spPr>
      </p:pic>
      <p:sp>
        <p:nvSpPr>
          <p:cNvPr id="4" name="Rectangle 18"/>
          <p:cNvSpPr/>
          <p:nvPr/>
        </p:nvSpPr>
        <p:spPr>
          <a:xfrm>
            <a:off x="3174365" y="5728335"/>
            <a:ext cx="6269355" cy="8299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LUNAR NEW YEAR/ TET HOLIDAY</a:t>
            </a:r>
            <a:endParaRPr lang="en-US" sz="3200" b="1" dirty="0">
              <a:ln w="6600">
                <a:solidFill>
                  <a:srgbClr val="F7941E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6" name="TextBox 12"/>
          <p:cNvSpPr txBox="1"/>
          <p:nvPr/>
        </p:nvSpPr>
        <p:spPr>
          <a:xfrm>
            <a:off x="663572" y="211764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18"/>
          <p:cNvSpPr/>
          <p:nvPr/>
        </p:nvSpPr>
        <p:spPr>
          <a:xfrm>
            <a:off x="2441575" y="5836285"/>
            <a:ext cx="9373235" cy="8299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FULL MOON FESTIVAL/MID-AUTUMN FESTIVAL</a:t>
            </a:r>
            <a:endParaRPr lang="en-US" sz="3200" b="1" dirty="0">
              <a:ln w="6600">
                <a:solidFill>
                  <a:srgbClr val="F7941E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6" name="Content Placeholder 5" descr="Mid-Autumn_Festival-beijin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06295" y="1083310"/>
            <a:ext cx="8382635" cy="485648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12"/>
          <p:cNvSpPr txBox="1"/>
          <p:nvPr/>
        </p:nvSpPr>
        <p:spPr>
          <a:xfrm>
            <a:off x="663572" y="211764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18"/>
          <p:cNvSpPr/>
          <p:nvPr/>
        </p:nvSpPr>
        <p:spPr>
          <a:xfrm>
            <a:off x="3745865" y="5734050"/>
            <a:ext cx="5913755" cy="8299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HUNG KING TEMPLE FESTIVAL</a:t>
            </a:r>
            <a:endParaRPr lang="en-US" sz="3200" b="1" dirty="0">
              <a:ln w="6600">
                <a:solidFill>
                  <a:srgbClr val="F7941E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5" name="Content Placeholder 4" descr="hung-king-temple-festival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26105" y="1083310"/>
            <a:ext cx="6530975" cy="480314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2"/>
          <p:cNvSpPr txBox="1"/>
          <p:nvPr/>
        </p:nvSpPr>
        <p:spPr>
          <a:xfrm>
            <a:off x="663572" y="211764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18"/>
          <p:cNvSpPr/>
          <p:nvPr/>
        </p:nvSpPr>
        <p:spPr>
          <a:xfrm>
            <a:off x="4200525" y="5652770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BUDDHA’S BIRTHDAY</a:t>
            </a:r>
            <a:endParaRPr lang="en-US" sz="4000" b="1" dirty="0">
              <a:ln w="6600">
                <a:solidFill>
                  <a:srgbClr val="F7941E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6" name="Content Placeholder 5" descr="Buddhas-Birthday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4175" y="1253490"/>
            <a:ext cx="9097645" cy="448056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12"/>
          <p:cNvSpPr txBox="1"/>
          <p:nvPr/>
        </p:nvSpPr>
        <p:spPr>
          <a:xfrm>
            <a:off x="663572" y="211764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3180</Words>
  <Application>WPS Presentation</Application>
  <PresentationFormat>Widescreen</PresentationFormat>
  <Paragraphs>207</Paragraphs>
  <Slides>23</Slides>
  <Notes>10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Myriad Pro</vt:lpstr>
      <vt:lpstr>Segoe Print</vt:lpstr>
      <vt:lpstr>Calibri (Body)</vt:lpstr>
      <vt:lpstr>Courier New</vt:lpstr>
      <vt:lpstr>Adobe Gothic Std B</vt:lpstr>
      <vt:lpstr>Yu Gothic UI Semibold</vt:lpstr>
      <vt:lpstr>Times New Roman</vt:lpstr>
      <vt:lpstr>Calibri</vt:lpstr>
      <vt:lpstr>Microsoft YaHei</vt:lpstr>
      <vt:lpstr>Arial Unicode MS</vt:lpstr>
      <vt:lpstr>Calibri Light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Sang</cp:lastModifiedBy>
  <cp:revision>197</cp:revision>
  <dcterms:created xsi:type="dcterms:W3CDTF">2020-12-09T02:04:00Z</dcterms:created>
  <dcterms:modified xsi:type="dcterms:W3CDTF">2022-11-14T03:15:04Z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44E1A507B5DA44D6B2BFA29E621DC6B6</vt:lpwstr>
  </property>
  <property fmtid="{D5CDD505-2E9C-101B-9397-08002B2CF9AE}" pid="3" name="KSOProductBuildVer">
    <vt:lpwstr>1033-11.2.0.11380</vt:lpwstr>
  </property>
</Properties>
</file>