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1" r:id="rId3"/>
    <p:sldId id="256" r:id="rId5"/>
    <p:sldId id="275" r:id="rId6"/>
    <p:sldId id="302" r:id="rId7"/>
    <p:sldId id="346" r:id="rId8"/>
    <p:sldId id="279" r:id="rId9"/>
    <p:sldId id="393" r:id="rId10"/>
    <p:sldId id="367" r:id="rId11"/>
    <p:sldId id="315" r:id="rId12"/>
    <p:sldId id="316" r:id="rId13"/>
    <p:sldId id="317" r:id="rId14"/>
    <p:sldId id="283" r:id="rId15"/>
    <p:sldId id="332" r:id="rId16"/>
    <p:sldId id="339" r:id="rId17"/>
    <p:sldId id="342" r:id="rId18"/>
    <p:sldId id="385" r:id="rId19"/>
    <p:sldId id="348" r:id="rId20"/>
    <p:sldId id="313" r:id="rId21"/>
    <p:sldId id="337" r:id="rId22"/>
    <p:sldId id="386" r:id="rId23"/>
    <p:sldId id="314" r:id="rId24"/>
    <p:sldId id="330"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ai Linh" initials="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0A9A5"/>
    <a:srgbClr val="008A80"/>
    <a:srgbClr val="00B2A5"/>
    <a:srgbClr val="FFDAAB"/>
    <a:srgbClr val="CBEAF0"/>
    <a:srgbClr val="48C0B6"/>
    <a:srgbClr val="FBB040"/>
    <a:srgbClr val="FF9801"/>
    <a:srgbClr val="0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75" d="100"/>
          <a:sy n="75" d="100"/>
        </p:scale>
        <p:origin x="66" y="240"/>
      </p:cViewPr>
      <p:guideLst>
        <p:guide orient="horz" pos="20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0.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0.png"/><Relationship Id="rId3" Type="http://schemas.microsoft.com/office/2007/relationships/media" Target="../media/media3.mp3"/><Relationship Id="rId2" Type="http://schemas.openxmlformats.org/officeDocument/2006/relationships/audio" Target="../media/media3.mp3"/><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4.xml"/><Relationship Id="rId7" Type="http://schemas.microsoft.com/office/2007/relationships/media" Target="../media/media3.mp3"/><Relationship Id="rId6" Type="http://schemas.openxmlformats.org/officeDocument/2006/relationships/audio" Target="../media/media3.mp3"/><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media/media1.mp3"/></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hyperlink" Target="https://www.baamboozle.com/game/283002"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0.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p>
            <a:endParaRPr lang="en-US"/>
          </a:p>
        </p:txBody>
      </p:sp>
      <p:sp>
        <p:nvSpPr>
          <p:cNvPr id="7" name="Google Shape;1881;p31"/>
          <p:cNvSpPr txBox="1"/>
          <p:nvPr/>
        </p:nvSpPr>
        <p:spPr>
          <a:xfrm>
            <a:off x="245767" y="1647629"/>
            <a:ext cx="57286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a:solidFill>
                  <a:srgbClr val="F7941E"/>
                </a:solidFill>
              </a:rPr>
              <a:t>contestant (n)</a:t>
            </a:r>
            <a:r>
              <a:rPr lang="en-US" sz="6000" b="1" dirty="0" smtClean="0">
                <a:solidFill>
                  <a:srgbClr val="F7941E"/>
                </a:solidFill>
              </a:rPr>
              <a:t> </a:t>
            </a:r>
            <a:endParaRPr lang="en-US" sz="6000" b="1" dirty="0">
              <a:solidFill>
                <a:srgbClr val="F7941E"/>
              </a:solidFill>
              <a:cs typeface="Calibri" panose="020F0502020204030204" pitchFamily="34" charset="0"/>
            </a:endParaRPr>
          </a:p>
        </p:txBody>
      </p:sp>
      <p:sp>
        <p:nvSpPr>
          <p:cNvPr id="12" name="Rectangle 11"/>
          <p:cNvSpPr/>
          <p:nvPr/>
        </p:nvSpPr>
        <p:spPr>
          <a:xfrm>
            <a:off x="801798" y="4305309"/>
            <a:ext cx="4050892" cy="1198880"/>
          </a:xfrm>
          <a:prstGeom prst="rect">
            <a:avLst/>
          </a:prstGeom>
        </p:spPr>
        <p:txBody>
          <a:bodyPr wrap="square">
            <a:spAutoFit/>
          </a:bodyPr>
          <a:lstStyle/>
          <a:p>
            <a:pPr lvl="0" algn="ctr"/>
            <a:r>
              <a:rPr lang="en-US" sz="3600"/>
              <a:t>thí sinh, người thi đấu</a:t>
            </a:r>
            <a:endParaRPr lang="en-US" sz="3600"/>
          </a:p>
        </p:txBody>
      </p:sp>
      <p:sp>
        <p:nvSpPr>
          <p:cNvPr id="2" name="Rectangle 1"/>
          <p:cNvSpPr/>
          <p:nvPr/>
        </p:nvSpPr>
        <p:spPr>
          <a:xfrm>
            <a:off x="1452469" y="3188592"/>
            <a:ext cx="2749550" cy="645160"/>
          </a:xfrm>
          <a:prstGeom prst="rect">
            <a:avLst/>
          </a:prstGeom>
        </p:spPr>
        <p:txBody>
          <a:bodyPr wrap="none">
            <a:spAutoFit/>
          </a:bodyPr>
          <a:lstStyle/>
          <a:p>
            <a:pPr algn="ctr"/>
            <a:r>
              <a:rPr lang="en-US" sz="3600" b="1">
                <a:solidFill>
                  <a:srgbClr val="0FB7BD"/>
                </a:solidFill>
              </a:rPr>
              <a:t>/kənˈtestənt/</a:t>
            </a:r>
            <a:endParaRPr lang="en-US" sz="3600" b="1">
              <a:solidFill>
                <a:srgbClr val="0FB7BD"/>
              </a:solidFill>
            </a:endParaRPr>
          </a:p>
        </p:txBody>
      </p:sp>
      <p:pic>
        <p:nvPicPr>
          <p:cNvPr id="4" name="Content Placeholder 3" descr="tải xuống"/>
          <p:cNvPicPr>
            <a:picLocks noChangeAspect="1"/>
          </p:cNvPicPr>
          <p:nvPr>
            <p:ph idx="1"/>
          </p:nvPr>
        </p:nvPicPr>
        <p:blipFill>
          <a:blip r:embed="rId1"/>
          <a:stretch>
            <a:fillRect/>
          </a:stretch>
        </p:blipFill>
        <p:spPr>
          <a:xfrm>
            <a:off x="6214110" y="2082800"/>
            <a:ext cx="4921885" cy="3992880"/>
          </a:xfrm>
          <a:prstGeom prst="rect">
            <a:avLst/>
          </a:prstGeom>
        </p:spPr>
      </p:pic>
      <p:grpSp>
        <p:nvGrpSpPr>
          <p:cNvPr id="22" name="Group 21"/>
          <p:cNvGrpSpPr/>
          <p:nvPr/>
        </p:nvGrpSpPr>
        <p:grpSpPr>
          <a:xfrm>
            <a:off x="0" y="-1905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3" name="Round Single Corner Rectangle 2"/>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6" name="TextBox 12"/>
          <p:cNvSpPr txBox="1"/>
          <p:nvPr/>
        </p:nvSpPr>
        <p:spPr>
          <a:xfrm>
            <a:off x="663575" y="182880"/>
            <a:ext cx="4219575"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VOCABULARY</a:t>
            </a:r>
            <a:endParaRPr lang="en-US" sz="3600" b="1" dirty="0">
              <a:ln>
                <a:noFill/>
              </a:ln>
              <a:solidFill>
                <a:schemeClr val="bg1"/>
              </a:solidFill>
              <a:effectLst/>
              <a:latin typeface="Myriad Pro" pitchFamily="34" charset="0"/>
              <a:cs typeface="Myriad Pro" pitchFamily="34" charset="0"/>
            </a:endParaRPr>
          </a:p>
        </p:txBody>
      </p:sp>
      <p:pic>
        <p:nvPicPr>
          <p:cNvPr id="8" name="contestant">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63575" y="2974975"/>
            <a:ext cx="951865" cy="951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04"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p:tgtEl>
                        <p:sldTgt/>
                      </p:tgtEl>
                    </p:cond>
                  </p:endCondLst>
                </p:cTn>
                <p:tgtEl>
                  <p:spTgt spid="8"/>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7" name="Google Shape;1881;p31"/>
          <p:cNvSpPr txBox="1"/>
          <p:nvPr/>
        </p:nvSpPr>
        <p:spPr>
          <a:xfrm>
            <a:off x="737957" y="1403220"/>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a:solidFill>
                  <a:srgbClr val="F7941E"/>
                </a:solidFill>
              </a:rPr>
              <a:t>family bonding</a:t>
            </a:r>
            <a:r>
              <a:rPr lang="en-US" sz="6000" b="1" smtClean="0">
                <a:solidFill>
                  <a:srgbClr val="F7941E"/>
                </a:solidFill>
              </a:rPr>
              <a:t> </a:t>
            </a:r>
            <a:endParaRPr lang="en-US" sz="6000" b="1" dirty="0">
              <a:solidFill>
                <a:srgbClr val="F7941E"/>
              </a:solidFill>
              <a:cs typeface="Calibri" panose="020F0502020204030204" pitchFamily="34" charset="0"/>
            </a:endParaRPr>
          </a:p>
        </p:txBody>
      </p:sp>
      <p:sp>
        <p:nvSpPr>
          <p:cNvPr id="12" name="Rectangle 11"/>
          <p:cNvSpPr/>
          <p:nvPr/>
        </p:nvSpPr>
        <p:spPr>
          <a:xfrm>
            <a:off x="1033297" y="5336398"/>
            <a:ext cx="4050892" cy="1198880"/>
          </a:xfrm>
          <a:prstGeom prst="rect">
            <a:avLst/>
          </a:prstGeom>
        </p:spPr>
        <p:txBody>
          <a:bodyPr wrap="square">
            <a:spAutoFit/>
          </a:bodyPr>
          <a:lstStyle/>
          <a:p>
            <a:pPr lvl="0" algn="ctr"/>
            <a:r>
              <a:rPr lang="en-US" sz="3600" b="1"/>
              <a:t>Sự gắn kết tình cảm gia đình</a:t>
            </a:r>
            <a:endParaRPr lang="en-US" sz="3600" b="1"/>
          </a:p>
        </p:txBody>
      </p:sp>
      <p:sp>
        <p:nvSpPr>
          <p:cNvPr id="2" name="Rectangle 1"/>
          <p:cNvSpPr/>
          <p:nvPr/>
        </p:nvSpPr>
        <p:spPr>
          <a:xfrm>
            <a:off x="1534743" y="2390772"/>
            <a:ext cx="3637280" cy="645160"/>
          </a:xfrm>
          <a:prstGeom prst="rect">
            <a:avLst/>
          </a:prstGeom>
        </p:spPr>
        <p:txBody>
          <a:bodyPr wrap="none">
            <a:spAutoFit/>
          </a:bodyPr>
          <a:lstStyle/>
          <a:p>
            <a:pPr algn="ctr"/>
            <a:r>
              <a:rPr lang="en-US" sz="3600" b="1">
                <a:solidFill>
                  <a:srgbClr val="0FB7BD"/>
                </a:solidFill>
              </a:rPr>
              <a:t>/ˌfæməli ˈbɒndɪŋ/</a:t>
            </a:r>
            <a:endParaRPr lang="en-US" sz="3600" b="1">
              <a:solidFill>
                <a:srgbClr val="0FB7BD"/>
              </a:solidFill>
            </a:endParaRPr>
          </a:p>
        </p:txBody>
      </p:sp>
      <p:pic>
        <p:nvPicPr>
          <p:cNvPr id="3" name="Content Placeholder 2" descr="5b24b55e9b7f0c1056aecf3d6261f53f"/>
          <p:cNvPicPr>
            <a:picLocks noChangeAspect="1"/>
          </p:cNvPicPr>
          <p:nvPr>
            <p:ph idx="1"/>
          </p:nvPr>
        </p:nvPicPr>
        <p:blipFill>
          <a:blip r:embed="rId1"/>
          <a:stretch>
            <a:fillRect/>
          </a:stretch>
        </p:blipFill>
        <p:spPr>
          <a:xfrm>
            <a:off x="5716270" y="1884045"/>
            <a:ext cx="5715000" cy="3924300"/>
          </a:xfrm>
          <a:prstGeom prst="rect">
            <a:avLst/>
          </a:prstGeom>
        </p:spPr>
      </p:pic>
      <p:sp>
        <p:nvSpPr>
          <p:cNvPr id="5" name="Rectangle 11"/>
          <p:cNvSpPr/>
          <p:nvPr/>
        </p:nvSpPr>
        <p:spPr>
          <a:xfrm>
            <a:off x="391160" y="3029585"/>
            <a:ext cx="5431790" cy="2306955"/>
          </a:xfrm>
          <a:prstGeom prst="rect">
            <a:avLst/>
          </a:prstGeom>
        </p:spPr>
        <p:txBody>
          <a:bodyPr wrap="square">
            <a:spAutoFit/>
          </a:bodyPr>
          <a:p>
            <a:pPr lvl="0" algn="ctr"/>
            <a:r>
              <a:rPr lang="en-US" sz="3600"/>
              <a:t>a strong feeling of connection that unites a family in a committed relationship</a:t>
            </a:r>
            <a:endParaRPr lang="en-US" sz="3600"/>
          </a:p>
        </p:txBody>
      </p:sp>
      <p:grpSp>
        <p:nvGrpSpPr>
          <p:cNvPr id="22" name="Group 21"/>
          <p:cNvGrpSpPr/>
          <p:nvPr/>
        </p:nvGrpSpPr>
        <p:grpSpPr>
          <a:xfrm>
            <a:off x="0" y="-1905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6" name="Round Single Corner Rectangle 5"/>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8" name="TextBox 12"/>
          <p:cNvSpPr txBox="1"/>
          <p:nvPr/>
        </p:nvSpPr>
        <p:spPr>
          <a:xfrm>
            <a:off x="663575" y="182880"/>
            <a:ext cx="4219575"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VOCABULARY</a:t>
            </a:r>
            <a:endParaRPr lang="en-US" sz="3600" b="1" dirty="0">
              <a:ln>
                <a:noFill/>
              </a:ln>
              <a:solidFill>
                <a:schemeClr val="bg1"/>
              </a:solidFill>
              <a:effectLst/>
              <a:latin typeface="Myriad Pro" pitchFamily="34" charset="0"/>
              <a:cs typeface="Myriad Pro" pitchFamily="34" charset="0"/>
            </a:endParaRPr>
          </a:p>
        </p:txBody>
      </p:sp>
      <p:pic>
        <p:nvPicPr>
          <p:cNvPr id="9" name="family bonding">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586105" y="2399665"/>
            <a:ext cx="703580" cy="703580"/>
          </a:xfrm>
          <a:prstGeom prst="rect">
            <a:avLst/>
          </a:prstGeom>
        </p:spPr>
      </p:pic>
      <p:pic>
        <p:nvPicPr>
          <p:cNvPr id="10" name="family bonding">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713105" y="2526665"/>
            <a:ext cx="703580" cy="703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368"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additive="base">
                                        <p:cTn id="24" dur="136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 fill="hold" display="1">
                  <p:stCondLst>
                    <p:cond delay="indefinite"/>
                  </p:stCondLst>
                  <p:endCondLst>
                    <p:cond evt="onStopAudio">
                      <p:tgtEl>
                        <p:sldTgt/>
                      </p:tgtEl>
                    </p:cond>
                  </p:endCondLst>
                </p:cTn>
                <p:tgtEl>
                  <p:spTgt spid="9"/>
                </p:tgtEl>
              </p:cMediaNode>
            </p:audio>
            <p:audio>
              <p:cMediaNode vol="100000">
                <p:cTn id="26" fill="hold" display="1">
                  <p:stCondLst>
                    <p:cond delay="indefinite"/>
                  </p:stCondLst>
                  <p:endCondLst>
                    <p:cond evt="onStopAudio">
                      <p:tgtEl>
                        <p:sldTgt/>
                      </p:tgtEl>
                    </p:cond>
                  </p:endCondLst>
                </p:cTn>
                <p:tgtEl>
                  <p:spTgt spid="10"/>
                </p:tgtEl>
              </p:cMediaNode>
            </p:audio>
          </p:childTnLst>
        </p:cTn>
      </p:par>
    </p:tnLst>
    <p:bldLst>
      <p:bldP spid="7" grpId="0"/>
      <p:bldP spid="1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graphicFrame>
        <p:nvGraphicFramePr>
          <p:cNvPr id="11" name="Table 10"/>
          <p:cNvGraphicFramePr>
            <a:graphicFrameLocks noGrp="1"/>
          </p:cNvGraphicFramePr>
          <p:nvPr/>
        </p:nvGraphicFramePr>
        <p:xfrm>
          <a:off x="1396032" y="1402823"/>
          <a:ext cx="9399936" cy="5119089"/>
        </p:xfrm>
        <a:graphic>
          <a:graphicData uri="http://schemas.openxmlformats.org/drawingml/2006/table">
            <a:tbl>
              <a:tblPr firstRow="1" bandRow="1">
                <a:tableStyleId>{5DA37D80-6434-44D0-A028-1B22A696006F}</a:tableStyleId>
              </a:tblPr>
              <a:tblGrid>
                <a:gridCol w="3024329"/>
                <a:gridCol w="2799546"/>
                <a:gridCol w="3576061"/>
              </a:tblGrid>
              <a:tr h="564515">
                <a:tc>
                  <a:txBody>
                    <a:bodyPr/>
                    <a:lstStyle/>
                    <a:p>
                      <a:pPr algn="ctr"/>
                      <a:r>
                        <a:rPr lang="en-US" sz="2500" b="1" dirty="0">
                          <a:solidFill>
                            <a:srgbClr val="0070C0"/>
                          </a:solidFill>
                        </a:rPr>
                        <a:t>New words</a:t>
                      </a:r>
                      <a:endParaRPr lang="en-US" sz="2500" b="1" dirty="0">
                        <a:solidFill>
                          <a:srgbClr val="0070C0"/>
                        </a:solidFill>
                      </a:endParaRPr>
                    </a:p>
                  </a:txBody>
                  <a:tcPr/>
                </a:tc>
                <a:tc>
                  <a:txBody>
                    <a:bodyPr/>
                    <a:lstStyle/>
                    <a:p>
                      <a:pPr algn="ctr"/>
                      <a:r>
                        <a:rPr lang="en-US" sz="2500" b="1" dirty="0">
                          <a:solidFill>
                            <a:srgbClr val="0070C0"/>
                          </a:solidFill>
                        </a:rPr>
                        <a:t>Pronunciation</a:t>
                      </a:r>
                      <a:endParaRPr lang="en-US" sz="2500" b="1" dirty="0">
                        <a:solidFill>
                          <a:srgbClr val="0070C0"/>
                        </a:solidFill>
                      </a:endParaRPr>
                    </a:p>
                  </a:txBody>
                  <a:tcPr/>
                </a:tc>
                <a:tc>
                  <a:txBody>
                    <a:bodyPr/>
                    <a:lstStyle/>
                    <a:p>
                      <a:pPr algn="ctr"/>
                      <a:r>
                        <a:rPr lang="en-US" sz="2500" b="1" dirty="0">
                          <a:solidFill>
                            <a:srgbClr val="0070C0"/>
                          </a:solidFill>
                        </a:rPr>
                        <a:t>Meaning</a:t>
                      </a:r>
                      <a:endParaRPr lang="en-US" sz="2500" b="1" dirty="0">
                        <a:solidFill>
                          <a:srgbClr val="0070C0"/>
                        </a:solidFill>
                      </a:endParaRPr>
                    </a:p>
                  </a:txBody>
                  <a:tcPr/>
                </a:tc>
              </a:tr>
              <a:tr h="1026114">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500" b="1" kern="1200" dirty="0">
                          <a:solidFill>
                            <a:schemeClr val="tx1"/>
                          </a:solidFill>
                          <a:latin typeface="+mn-lt"/>
                          <a:ea typeface="+mn-ea"/>
                          <a:cs typeface="+mn-cs"/>
                        </a:rPr>
                        <a:t>Release (v)</a:t>
                      </a:r>
                      <a:endParaRPr lang="en-US" sz="2500" b="1" kern="120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500" b="0" i="0" kern="1200">
                          <a:solidFill>
                            <a:schemeClr val="tx1"/>
                          </a:solidFill>
                          <a:effectLst/>
                          <a:latin typeface="+mn-lt"/>
                          <a:ea typeface="+mn-ea"/>
                          <a:cs typeface="+mn-cs"/>
                        </a:rPr>
                        <a:t>/rɪˈliːs/</a:t>
                      </a:r>
                      <a:endParaRPr lang="en-US" sz="2500" b="0" i="0" kern="120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dirty="0" err="1"/>
                        <a:t>thả</a:t>
                      </a:r>
                      <a:endParaRPr lang="en-US" sz="2400" dirty="0"/>
                    </a:p>
                  </a:txBody>
                  <a:tcPr anchor="ctr"/>
                </a:tc>
              </a:tr>
              <a:tr h="1114539">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500" b="1" kern="1200">
                          <a:solidFill>
                            <a:schemeClr val="tx1"/>
                          </a:solidFill>
                          <a:latin typeface="+mn-lt"/>
                          <a:ea typeface="+mn-ea"/>
                          <a:cs typeface="+mn-cs"/>
                        </a:rPr>
                        <a:t>contestant (n)</a:t>
                      </a:r>
                      <a:endParaRPr lang="en-US" sz="2500" b="1" kern="120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500" b="0" i="0" kern="1200">
                          <a:solidFill>
                            <a:schemeClr val="tx1"/>
                          </a:solidFill>
                          <a:effectLst/>
                          <a:latin typeface="+mn-lt"/>
                          <a:ea typeface="+mn-ea"/>
                          <a:cs typeface="+mn-cs"/>
                        </a:rPr>
                        <a:t>/kənˈtestənt/</a:t>
                      </a:r>
                      <a:endParaRPr lang="en-US" sz="2500" b="0" i="0" kern="120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a:t>thí sinh, người thi đấu</a:t>
                      </a:r>
                      <a:endParaRPr lang="en-US" sz="2400"/>
                    </a:p>
                  </a:txBody>
                  <a:tcPr anchor="ctr"/>
                </a:tc>
              </a:tr>
              <a:tr h="1236216">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500" b="1" kern="1200">
                          <a:solidFill>
                            <a:schemeClr val="tx1"/>
                          </a:solidFill>
                          <a:latin typeface="+mn-lt"/>
                          <a:ea typeface="+mn-ea"/>
                          <a:cs typeface="+mn-cs"/>
                        </a:rPr>
                        <a:t>family bonding </a:t>
                      </a:r>
                      <a:endParaRPr lang="en-US" sz="2500" b="1" kern="120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500" b="0" i="0" kern="1200">
                          <a:solidFill>
                            <a:schemeClr val="tx1"/>
                          </a:solidFill>
                          <a:effectLst/>
                          <a:latin typeface="+mn-lt"/>
                          <a:ea typeface="+mn-ea"/>
                          <a:cs typeface="+mn-cs"/>
                        </a:rPr>
                        <a:t>/ˌfæməli ˈbɒndɪŋ/</a:t>
                      </a:r>
                      <a:endParaRPr lang="en-US" sz="2500" b="0" i="0" kern="1200">
                        <a:solidFill>
                          <a:schemeClr val="tx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a:t>Sự gắn kết tình cảm gia đình</a:t>
                      </a:r>
                      <a:endParaRPr lang="en-US" sz="2400"/>
                    </a:p>
                  </a:txBody>
                  <a:tcPr anchor="ctr"/>
                </a:tc>
              </a:tr>
            </a:tbl>
          </a:graphicData>
        </a:graphic>
      </p:graphicFrame>
      <p:grpSp>
        <p:nvGrpSpPr>
          <p:cNvPr id="22" name="Group 21"/>
          <p:cNvGrpSpPr/>
          <p:nvPr/>
        </p:nvGrpSpPr>
        <p:grpSpPr>
          <a:xfrm>
            <a:off x="0" y="-1905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3" name="Round Single Corner Rectangle 2"/>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2" name="TextBox 12"/>
          <p:cNvSpPr txBox="1"/>
          <p:nvPr/>
        </p:nvSpPr>
        <p:spPr>
          <a:xfrm>
            <a:off x="663575" y="182880"/>
            <a:ext cx="4219575"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VOCABULARY</a:t>
            </a:r>
            <a:endParaRPr lang="en-US" sz="3600" b="1" dirty="0">
              <a:ln>
                <a:noFill/>
              </a:ln>
              <a:solidFill>
                <a:schemeClr val="bg1"/>
              </a:solidFill>
              <a:effectLst/>
              <a:latin typeface="Myriad Pro" pitchFamily="34" charset="0"/>
              <a:cs typeface="Myriad Pro" pitchFamily="34" charset="0"/>
            </a:endParaRPr>
          </a:p>
        </p:txBody>
      </p:sp>
      <p:pic>
        <p:nvPicPr>
          <p:cNvPr id="8" name="release">
            <a:hlinkClick r:id="" action="ppaction://media"/>
          </p:cNvPr>
          <p:cNvPicPr>
            <a:picLocks noChangeAspect="1"/>
          </p:cNvPicPr>
          <p:nvPr>
            <p:ph sz="half" idx="1"/>
            <a:audioFile r:link="rId1"/>
            <p:extLst>
              <p:ext uri="{DAA4B4D4-6D71-4841-9C94-3DE7FCFB9230}">
                <p14:media xmlns:p14="http://schemas.microsoft.com/office/powerpoint/2010/main" r:embed="rId2"/>
              </p:ext>
            </p:extLst>
          </p:nvPr>
        </p:nvPicPr>
        <p:blipFill>
          <a:blip r:embed="rId3"/>
          <a:stretch>
            <a:fillRect/>
          </a:stretch>
        </p:blipFill>
        <p:spPr>
          <a:xfrm>
            <a:off x="838200" y="2117725"/>
            <a:ext cx="619125" cy="619125"/>
          </a:xfrm>
          <a:prstGeom prst="rect">
            <a:avLst/>
          </a:prstGeom>
        </p:spPr>
      </p:pic>
      <p:pic>
        <p:nvPicPr>
          <p:cNvPr id="5" name="contestant">
            <a:hlinkClick r:id="" action="ppaction://media"/>
          </p:cNvPr>
          <p:cNvPicPr>
            <a:picLocks noChangeAspect="1"/>
          </p:cNvPicPr>
          <p:nvPr>
            <p:ph sz="half" idx="2"/>
            <a:audioFile r:link="rId4"/>
            <p:extLst>
              <p:ext uri="{DAA4B4D4-6D71-4841-9C94-3DE7FCFB9230}">
                <p14:media xmlns:p14="http://schemas.microsoft.com/office/powerpoint/2010/main" r:embed="rId5"/>
              </p:ext>
            </p:extLst>
          </p:nvPr>
        </p:nvPicPr>
        <p:blipFill>
          <a:blip r:embed="rId3"/>
          <a:stretch>
            <a:fillRect/>
          </a:stretch>
        </p:blipFill>
        <p:spPr>
          <a:xfrm>
            <a:off x="838200" y="3249295"/>
            <a:ext cx="619125" cy="619125"/>
          </a:xfrm>
          <a:prstGeom prst="rect">
            <a:avLst/>
          </a:prstGeom>
        </p:spPr>
      </p:pic>
      <p:pic>
        <p:nvPicPr>
          <p:cNvPr id="9" name="family bonding">
            <a:hlinkClick r:id="" action="ppaction://media"/>
          </p:cNvPr>
          <p:cNvPicPr/>
          <p:nvPr>
            <a:audioFile r:link="rId6"/>
            <p:extLst>
              <p:ext uri="{DAA4B4D4-6D71-4841-9C94-3DE7FCFB9230}">
                <p14:media xmlns:p14="http://schemas.microsoft.com/office/powerpoint/2010/main" r:embed="rId7"/>
              </p:ext>
            </p:extLst>
          </p:nvPr>
        </p:nvPicPr>
        <p:blipFill>
          <a:blip r:embed="rId3"/>
          <a:stretch>
            <a:fillRect/>
          </a:stretch>
        </p:blipFill>
        <p:spPr>
          <a:xfrm>
            <a:off x="753745" y="4380865"/>
            <a:ext cx="703580" cy="703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3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10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13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1">
                  <p:stCondLst>
                    <p:cond delay="indefinite"/>
                  </p:stCondLst>
                  <p:endCondLst>
                    <p:cond evt="onStopAudio">
                      <p:tgtEl>
                        <p:sldTgt/>
                      </p:tgtEl>
                    </p:cond>
                  </p:endCondLst>
                </p:cTn>
                <p:tgtEl>
                  <p:spTgt spid="8"/>
                </p:tgtEl>
              </p:cMediaNode>
            </p:audio>
            <p:audio>
              <p:cMediaNode vol="100000">
                <p:cTn id="16" fill="hold" display="1">
                  <p:stCondLst>
                    <p:cond delay="indefinite"/>
                  </p:stCondLst>
                  <p:endCondLst>
                    <p:cond evt="onStopAudio">
                      <p:tgtEl>
                        <p:sldTgt/>
                      </p:tgtEl>
                    </p:cond>
                  </p:endCondLst>
                </p:cTn>
                <p:tgtEl>
                  <p:spTgt spid="5"/>
                </p:tgtEl>
              </p:cMediaNode>
            </p:audio>
            <p:audio>
              <p:cMediaNode vol="100000">
                <p:cTn id="17" fill="hold" display="1">
                  <p:stCondLst>
                    <p:cond delay="indefinite"/>
                  </p:stCondLst>
                  <p:endCondLst>
                    <p:cond evt="onStopAudio">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sp>
        <p:nvSpPr>
          <p:cNvPr id="100" name="Text Box 99"/>
          <p:cNvSpPr txBox="1"/>
          <p:nvPr/>
        </p:nvSpPr>
        <p:spPr>
          <a:xfrm>
            <a:off x="702310" y="1017270"/>
            <a:ext cx="21412835" cy="1076325"/>
          </a:xfrm>
          <a:prstGeom prst="rect">
            <a:avLst/>
          </a:prstGeom>
          <a:noFill/>
          <a:ln w="9525">
            <a:noFill/>
          </a:ln>
        </p:spPr>
        <p:txBody>
          <a:bodyPr wrap="square">
            <a:spAutoFit/>
          </a:bodyPr>
          <a:p>
            <a:pPr indent="0"/>
            <a:r>
              <a:rPr lang="en-US" sz="3200" b="1">
                <a:solidFill>
                  <a:srgbClr val="231F20"/>
                </a:solidFill>
                <a:latin typeface="Calibri" panose="020F0502020204030204" pitchFamily="34" charset="0"/>
                <a:cs typeface="ChronicaPro-Bold" charset="0"/>
              </a:rPr>
              <a:t>Work in pairs. </a:t>
            </a:r>
            <a:endParaRPr lang="en-US" sz="3200" b="1">
              <a:solidFill>
                <a:srgbClr val="231F20"/>
              </a:solidFill>
              <a:latin typeface="Calibri" panose="020F0502020204030204" pitchFamily="34" charset="0"/>
              <a:cs typeface="ChronicaPro-Bold" charset="0"/>
            </a:endParaRPr>
          </a:p>
          <a:p>
            <a:pPr indent="0"/>
            <a:r>
              <a:rPr lang="en-US" sz="3200" b="1">
                <a:solidFill>
                  <a:srgbClr val="231F20"/>
                </a:solidFill>
                <a:latin typeface="Calibri" panose="020F0502020204030204" pitchFamily="34" charset="0"/>
                <a:cs typeface="ChronicaPro-Bold" charset="0"/>
              </a:rPr>
              <a:t>Look at the picture and answer the following questions</a:t>
            </a:r>
            <a:endParaRPr lang="en-US" sz="3200" b="1">
              <a:solidFill>
                <a:srgbClr val="231F20"/>
              </a:solidFill>
              <a:latin typeface="Calibri" panose="020F0502020204030204" pitchFamily="34" charset="0"/>
              <a:cs typeface="ChronicaPro-Bold" charset="0"/>
            </a:endParaRPr>
          </a:p>
        </p:txBody>
      </p:sp>
      <p:pic>
        <p:nvPicPr>
          <p:cNvPr id="4" name="Content Placeholder 3"/>
          <p:cNvPicPr>
            <a:picLocks noChangeAspect="1"/>
          </p:cNvPicPr>
          <p:nvPr>
            <p:ph idx="1"/>
          </p:nvPr>
        </p:nvPicPr>
        <p:blipFill>
          <a:blip r:embed="rId1"/>
          <a:stretch>
            <a:fillRect/>
          </a:stretch>
        </p:blipFill>
        <p:spPr>
          <a:xfrm>
            <a:off x="212090" y="2451100"/>
            <a:ext cx="5035550" cy="3687445"/>
          </a:xfrm>
          <a:prstGeom prst="rect">
            <a:avLst/>
          </a:prstGeom>
        </p:spPr>
      </p:pic>
      <p:sp>
        <p:nvSpPr>
          <p:cNvPr id="8" name="TextBox 13"/>
          <p:cNvSpPr txBox="1"/>
          <p:nvPr/>
        </p:nvSpPr>
        <p:spPr>
          <a:xfrm>
            <a:off x="5558155" y="2216150"/>
            <a:ext cx="6381750" cy="4523105"/>
          </a:xfrm>
          <a:prstGeom prst="rect">
            <a:avLst/>
          </a:prstGeom>
          <a:noFill/>
        </p:spPr>
        <p:txBody>
          <a:bodyPr wrap="square">
            <a:spAutoFit/>
          </a:bodyPr>
          <a:p>
            <a:pPr algn="l"/>
            <a:r>
              <a:rPr lang="en-US" sz="3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What are the men doing?</a:t>
            </a:r>
            <a:endParaRPr lang="en-US" sz="3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US" sz="3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They are rowing a boat. They are cooking rice on an open fire. </a:t>
            </a:r>
            <a:endParaRPr lang="en-US" sz="36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l"/>
            <a:endParaRPr lang="en-US" sz="3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US" sz="3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When do you think this event occurs?</a:t>
            </a:r>
            <a:endParaRPr lang="en-US" sz="3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US" sz="3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event may occur in a festival in the North of Vietnam.</a:t>
            </a:r>
            <a:r>
              <a:rPr lang="en-US" sz="3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Rounded Rectangle 8"/>
          <p:cNvSpPr/>
          <p:nvPr/>
        </p:nvSpPr>
        <p:spPr>
          <a:xfrm>
            <a:off x="252348" y="1300496"/>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rgbClr val="048DA4"/>
              </a:solidFill>
            </a:endParaRPr>
          </a:p>
        </p:txBody>
      </p:sp>
      <p:sp>
        <p:nvSpPr>
          <p:cNvPr id="18" name="TextBox 16"/>
          <p:cNvSpPr txBox="1"/>
          <p:nvPr/>
        </p:nvSpPr>
        <p:spPr>
          <a:xfrm>
            <a:off x="305133" y="1197856"/>
            <a:ext cx="397035" cy="706755"/>
          </a:xfrm>
          <a:prstGeom prst="rect">
            <a:avLst/>
          </a:prstGeom>
          <a:noFill/>
        </p:spPr>
        <p:txBody>
          <a:bodyPr wrap="square" rtlCol="0">
            <a:spAutoFit/>
          </a:bodyPr>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10" name="Group 9"/>
          <p:cNvGrpSpPr/>
          <p:nvPr/>
        </p:nvGrpSpPr>
        <p:grpSpPr>
          <a:xfrm>
            <a:off x="0" y="-1905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12" name="Round Single Corner Rectangle 1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13" name="Round Single Corner Rectangle 12"/>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14" name="TextBox 12"/>
          <p:cNvSpPr txBox="1"/>
          <p:nvPr/>
        </p:nvSpPr>
        <p:spPr>
          <a:xfrm>
            <a:off x="663575" y="182880"/>
            <a:ext cx="730504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PRE-READING: DISCUSSION</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90527" y="1102677"/>
            <a:ext cx="10729376" cy="460375"/>
          </a:xfrm>
          <a:prstGeom prst="rect">
            <a:avLst/>
          </a:prstGeom>
          <a:noFill/>
          <a:effectLst/>
        </p:spPr>
        <p:txBody>
          <a:bodyPr wrap="square" rtlCol="0">
            <a:spAutoFit/>
          </a:bodyPr>
          <a:lstStyle/>
          <a:p>
            <a:r>
              <a:rPr lang="en-US" sz="2400" b="1" dirty="0">
                <a:cs typeface="Arial" panose="020B0604020202020204" pitchFamily="34" charset="0"/>
              </a:rPr>
              <a:t>Read the text. Choose the correct answer A, B, or C</a:t>
            </a:r>
            <a:endParaRPr lang="en-US" sz="2400" b="1" dirty="0">
              <a:cs typeface="Arial" panose="020B0604020202020204" pitchFamily="34" charset="0"/>
            </a:endParaRPr>
          </a:p>
        </p:txBody>
      </p:sp>
      <p:sp>
        <p:nvSpPr>
          <p:cNvPr id="16" name="Rounded Rectangle 15"/>
          <p:cNvSpPr/>
          <p:nvPr/>
        </p:nvSpPr>
        <p:spPr>
          <a:xfrm>
            <a:off x="576198" y="104332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940681"/>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6" name="Horizontal Scroll 5"/>
          <p:cNvSpPr/>
          <p:nvPr/>
        </p:nvSpPr>
        <p:spPr>
          <a:xfrm>
            <a:off x="187325" y="854075"/>
            <a:ext cx="11817350" cy="6092190"/>
          </a:xfrm>
          <a:prstGeom prst="horizontalScroll">
            <a:avLst/>
          </a:prstGeom>
          <a:solidFill>
            <a:srgbClr val="FFDAAB"/>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dirty="0">
                <a:solidFill>
                  <a:srgbClr val="002060"/>
                </a:solidFill>
              </a:rPr>
              <a:t>A VILLAGE FESTIVAL DAY</a:t>
            </a:r>
            <a:endParaRPr lang="en-US" sz="2800" b="1" dirty="0">
              <a:solidFill>
                <a:srgbClr val="002060"/>
              </a:solidFill>
            </a:endParaRPr>
          </a:p>
          <a:p>
            <a:pPr algn="just"/>
            <a:r>
              <a:rPr lang="en-US" sz="2400" dirty="0">
                <a:solidFill>
                  <a:schemeClr val="tx1"/>
                </a:solidFill>
              </a:rPr>
              <a:t>Every year, people in my village look forward to the third day of Tet. It is one of our most important festival days.In the morning, we gather along the riverside to watch some competitions. First, there is a special boat race. Some team members cook rice on the boat while others row the boat as fast as they can. The fastest team with well-cooked rice wins the race. Then, the referee </a:t>
            </a:r>
            <a:r>
              <a:rPr lang="en-US" sz="2400" b="1" dirty="0">
                <a:solidFill>
                  <a:schemeClr val="tx1"/>
                </a:solidFill>
              </a:rPr>
              <a:t>releases a duck</a:t>
            </a:r>
            <a:r>
              <a:rPr lang="en-US" sz="2400" dirty="0">
                <a:solidFill>
                  <a:schemeClr val="tx1"/>
                </a:solidFill>
              </a:rPr>
              <a:t> into the middle of the river. Contestants jump into the river to catch it. The atmosphere becomes loud with the sound of drums and cheers of festival goers. At noon, there is a village party at the communal house for the elders. Each family also holds a home party. We cook traditional dishes like sticky rice and steamed chicken. Sometimes, we include food that children love, such as bun cha or even pizzas!The village festival helps us maintain our traditions, connect with other people, and strengthen our family bonds.</a:t>
            </a:r>
            <a:endParaRPr lang="en-US" sz="2400" dirty="0">
              <a:solidFill>
                <a:schemeClr val="tx1"/>
              </a:solidFill>
            </a:endParaRPr>
          </a:p>
        </p:txBody>
      </p:sp>
      <p:grpSp>
        <p:nvGrpSpPr>
          <p:cNvPr id="10" name="Group 9"/>
          <p:cNvGrpSpPr/>
          <p:nvPr/>
        </p:nvGrpSpPr>
        <p:grpSpPr>
          <a:xfrm>
            <a:off x="0" y="-19050"/>
            <a:ext cx="12192000" cy="1083309"/>
            <a:chOff x="0" y="-3"/>
            <a:chExt cx="12192000" cy="1083309"/>
          </a:xfrm>
        </p:grpSpPr>
        <p:sp>
          <p:nvSpPr>
            <p:cNvPr id="3" name="Round Single Corner Rectangle 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4" name="Round Single Corner Rectangle 3"/>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13" name="Round Single Corner Rectangle 12"/>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14" name="TextBox 12"/>
          <p:cNvSpPr txBox="1"/>
          <p:nvPr/>
        </p:nvSpPr>
        <p:spPr>
          <a:xfrm>
            <a:off x="663575" y="182880"/>
            <a:ext cx="730504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WHILE-READING: </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p>
            <a:endParaRPr lang="en-US"/>
          </a:p>
        </p:txBody>
      </p:sp>
      <p:sp>
        <p:nvSpPr>
          <p:cNvPr id="12" name="TextBox 11"/>
          <p:cNvSpPr txBox="1"/>
          <p:nvPr/>
        </p:nvSpPr>
        <p:spPr>
          <a:xfrm>
            <a:off x="1172112" y="1331912"/>
            <a:ext cx="10729376" cy="460375"/>
          </a:xfrm>
          <a:prstGeom prst="rect">
            <a:avLst/>
          </a:prstGeom>
          <a:noFill/>
          <a:effectLst/>
        </p:spPr>
        <p:txBody>
          <a:bodyPr wrap="square" rtlCol="0">
            <a:spAutoFit/>
          </a:bodyPr>
          <a:lstStyle/>
          <a:p>
            <a:r>
              <a:rPr lang="en-US" sz="2400" b="1" dirty="0">
                <a:cs typeface="Arial" panose="020B0604020202020204" pitchFamily="34" charset="0"/>
                <a:sym typeface="+mn-ea"/>
              </a:rPr>
              <a:t>Read the text. Choose the correct answer A, B, or C</a:t>
            </a:r>
            <a:endParaRPr lang="en-US" sz="2400" b="1" dirty="0">
              <a:effectLst>
                <a:glow rad="88900">
                  <a:schemeClr val="bg1"/>
                </a:glow>
              </a:effectLst>
              <a:latin typeface="Calibri (Body)"/>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Content Placeholder 2"/>
          <p:cNvPicPr>
            <a:picLocks noChangeAspect="1"/>
          </p:cNvPicPr>
          <p:nvPr>
            <p:ph sz="half" idx="1"/>
          </p:nvPr>
        </p:nvPicPr>
        <p:blipFill>
          <a:blip r:embed="rId1"/>
          <a:stretch>
            <a:fillRect/>
          </a:stretch>
        </p:blipFill>
        <p:spPr>
          <a:xfrm>
            <a:off x="38100" y="1841500"/>
            <a:ext cx="5883910" cy="4862830"/>
          </a:xfrm>
          <a:prstGeom prst="rect">
            <a:avLst/>
          </a:prstGeom>
        </p:spPr>
      </p:pic>
      <p:sp>
        <p:nvSpPr>
          <p:cNvPr id="7" name="Oval 6"/>
          <p:cNvSpPr/>
          <p:nvPr/>
        </p:nvSpPr>
        <p:spPr>
          <a:xfrm>
            <a:off x="863600" y="2603500"/>
            <a:ext cx="457200" cy="469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63600" y="5347607"/>
            <a:ext cx="457200" cy="469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ChangeAspect="1"/>
          </p:cNvPicPr>
          <p:nvPr>
            <p:ph sz="half" idx="2"/>
          </p:nvPr>
        </p:nvPicPr>
        <p:blipFill>
          <a:blip r:embed="rId2"/>
          <a:stretch>
            <a:fillRect/>
          </a:stretch>
        </p:blipFill>
        <p:spPr>
          <a:xfrm>
            <a:off x="5779135" y="1967865"/>
            <a:ext cx="6040120" cy="4671060"/>
          </a:xfrm>
          <a:prstGeom prst="rect">
            <a:avLst/>
          </a:prstGeom>
        </p:spPr>
      </p:pic>
      <p:sp>
        <p:nvSpPr>
          <p:cNvPr id="13" name="Oval 12"/>
          <p:cNvSpPr/>
          <p:nvPr/>
        </p:nvSpPr>
        <p:spPr>
          <a:xfrm>
            <a:off x="6436995" y="2874010"/>
            <a:ext cx="457200" cy="469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14" name="Oval 13"/>
          <p:cNvSpPr/>
          <p:nvPr/>
        </p:nvSpPr>
        <p:spPr>
          <a:xfrm>
            <a:off x="6465570" y="5694680"/>
            <a:ext cx="457200" cy="4699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nvGrpSpPr>
          <p:cNvPr id="19" name="Group 18"/>
          <p:cNvGrpSpPr/>
          <p:nvPr/>
        </p:nvGrpSpPr>
        <p:grpSpPr>
          <a:xfrm>
            <a:off x="0" y="-19050"/>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1" name="Round Single Corner Rectangle 20"/>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2" name="Round Single Corner Rectangle 21"/>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23" name="TextBox 12"/>
          <p:cNvSpPr txBox="1"/>
          <p:nvPr/>
        </p:nvSpPr>
        <p:spPr>
          <a:xfrm>
            <a:off x="663575" y="182880"/>
            <a:ext cx="730504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WHILE-READING: </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5" grpId="0" bldLvl="0" animBg="1"/>
      <p:bldP spid="13" grpId="0" bldLvl="0" animBg="1"/>
      <p:bldP spid="1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ChangeAspect="1"/>
          </p:cNvPicPr>
          <p:nvPr>
            <p:ph idx="1"/>
          </p:nvPr>
        </p:nvPicPr>
        <p:blipFill>
          <a:blip r:embed="rId1"/>
          <a:stretch>
            <a:fillRect/>
          </a:stretch>
        </p:blipFill>
        <p:spPr>
          <a:xfrm>
            <a:off x="3041650" y="1514475"/>
            <a:ext cx="5180330" cy="5420360"/>
          </a:xfrm>
          <a:prstGeom prst="rect">
            <a:avLst/>
          </a:prstGeom>
        </p:spPr>
      </p:pic>
      <p:sp>
        <p:nvSpPr>
          <p:cNvPr id="4" name="Title 3"/>
          <p:cNvSpPr>
            <a:spLocks noGrp="1"/>
          </p:cNvSpPr>
          <p:nvPr>
            <p:ph type="title"/>
          </p:nvPr>
        </p:nvSpPr>
        <p:spPr/>
        <p:txBody>
          <a:bodyPr/>
          <a:p>
            <a:endParaRPr lang="en-US"/>
          </a:p>
        </p:txBody>
      </p:sp>
      <p:sp>
        <p:nvSpPr>
          <p:cNvPr id="12" name="TextBox 11"/>
          <p:cNvSpPr txBox="1"/>
          <p:nvPr/>
        </p:nvSpPr>
        <p:spPr>
          <a:xfrm>
            <a:off x="1172112" y="1331912"/>
            <a:ext cx="10729376" cy="460375"/>
          </a:xfrm>
          <a:prstGeom prst="rect">
            <a:avLst/>
          </a:prstGeom>
          <a:noFill/>
          <a:effectLst/>
        </p:spPr>
        <p:txBody>
          <a:bodyPr wrap="square" rtlCol="0">
            <a:spAutoFit/>
          </a:bodyPr>
          <a:lstStyle/>
          <a:p>
            <a:r>
              <a:rPr lang="en-US" sz="2400" b="1" dirty="0">
                <a:latin typeface="Calibri (Body)"/>
                <a:cs typeface="Arial" panose="020B0604020202020204" pitchFamily="34" charset="0"/>
              </a:rPr>
              <a:t>Read the text again. Complete the mind map about a family party.</a:t>
            </a:r>
            <a:endParaRPr lang="en-US" sz="2400" b="1" dirty="0">
              <a:latin typeface="Calibri (Body)"/>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5" name="Rectangle 11"/>
          <p:cNvSpPr/>
          <p:nvPr/>
        </p:nvSpPr>
        <p:spPr>
          <a:xfrm>
            <a:off x="6177915" y="1691005"/>
            <a:ext cx="2245360" cy="645160"/>
          </a:xfrm>
          <a:prstGeom prst="rect">
            <a:avLst/>
          </a:prstGeom>
        </p:spPr>
        <p:txBody>
          <a:bodyPr wrap="square">
            <a:spAutoFit/>
          </a:bodyPr>
          <a:p>
            <a:pPr lvl="0" algn="ctr"/>
            <a:r>
              <a:rPr lang="en-US" sz="3600" b="1">
                <a:solidFill>
                  <a:srgbClr val="FF0000"/>
                </a:solidFill>
              </a:rPr>
              <a:t> third day</a:t>
            </a:r>
            <a:endParaRPr lang="en-US" sz="3600" b="1">
              <a:solidFill>
                <a:srgbClr val="FF0000"/>
              </a:solidFill>
            </a:endParaRPr>
          </a:p>
        </p:txBody>
      </p:sp>
      <p:sp>
        <p:nvSpPr>
          <p:cNvPr id="10" name="Rectangle 11"/>
          <p:cNvSpPr/>
          <p:nvPr/>
        </p:nvSpPr>
        <p:spPr>
          <a:xfrm>
            <a:off x="6506845" y="4159250"/>
            <a:ext cx="2245360" cy="645160"/>
          </a:xfrm>
          <a:prstGeom prst="rect">
            <a:avLst/>
          </a:prstGeom>
        </p:spPr>
        <p:txBody>
          <a:bodyPr wrap="square">
            <a:spAutoFit/>
          </a:bodyPr>
          <a:p>
            <a:pPr lvl="0" algn="ctr"/>
            <a:r>
              <a:rPr lang="en-US" sz="3600" b="1">
                <a:solidFill>
                  <a:srgbClr val="FF0000"/>
                </a:solidFill>
              </a:rPr>
              <a:t>home</a:t>
            </a:r>
            <a:endParaRPr lang="en-US" sz="3600" b="1">
              <a:solidFill>
                <a:srgbClr val="FF0000"/>
              </a:solidFill>
            </a:endParaRPr>
          </a:p>
        </p:txBody>
      </p:sp>
      <p:sp>
        <p:nvSpPr>
          <p:cNvPr id="13" name="Rectangle 11"/>
          <p:cNvSpPr/>
          <p:nvPr/>
        </p:nvSpPr>
        <p:spPr>
          <a:xfrm>
            <a:off x="3489325" y="4643120"/>
            <a:ext cx="2245360" cy="645160"/>
          </a:xfrm>
          <a:prstGeom prst="rect">
            <a:avLst/>
          </a:prstGeom>
        </p:spPr>
        <p:txBody>
          <a:bodyPr wrap="square">
            <a:spAutoFit/>
          </a:bodyPr>
          <a:p>
            <a:pPr lvl="0" algn="ctr"/>
            <a:r>
              <a:rPr lang="en-US" sz="3600" b="1">
                <a:solidFill>
                  <a:srgbClr val="FF0000"/>
                </a:solidFill>
              </a:rPr>
              <a:t>dishes</a:t>
            </a:r>
            <a:endParaRPr lang="en-US" sz="3600" b="1">
              <a:solidFill>
                <a:srgbClr val="FF0000"/>
              </a:solidFill>
            </a:endParaRPr>
          </a:p>
        </p:txBody>
      </p:sp>
      <p:sp>
        <p:nvSpPr>
          <p:cNvPr id="14" name="Rectangle 11"/>
          <p:cNvSpPr/>
          <p:nvPr/>
        </p:nvSpPr>
        <p:spPr>
          <a:xfrm>
            <a:off x="3143250" y="2418080"/>
            <a:ext cx="2245360" cy="645160"/>
          </a:xfrm>
          <a:prstGeom prst="rect">
            <a:avLst/>
          </a:prstGeom>
        </p:spPr>
        <p:txBody>
          <a:bodyPr wrap="square">
            <a:spAutoFit/>
          </a:bodyPr>
          <a:p>
            <a:pPr lvl="0" algn="ctr"/>
            <a:r>
              <a:rPr lang="en-US" sz="3600" b="1">
                <a:solidFill>
                  <a:srgbClr val="FF0000"/>
                </a:solidFill>
              </a:rPr>
              <a:t>food</a:t>
            </a:r>
            <a:endParaRPr lang="en-US" sz="3600" b="1">
              <a:solidFill>
                <a:srgbClr val="FF0000"/>
              </a:solidFill>
            </a:endParaRPr>
          </a:p>
        </p:txBody>
      </p:sp>
      <p:grpSp>
        <p:nvGrpSpPr>
          <p:cNvPr id="2" name="Group 1"/>
          <p:cNvGrpSpPr/>
          <p:nvPr/>
        </p:nvGrpSpPr>
        <p:grpSpPr>
          <a:xfrm>
            <a:off x="0" y="-19050"/>
            <a:ext cx="12192000" cy="1083309"/>
            <a:chOff x="0" y="-3"/>
            <a:chExt cx="12192000" cy="1083309"/>
          </a:xfrm>
        </p:grpSpPr>
        <p:sp>
          <p:nvSpPr>
            <p:cNvPr id="6" name="Round Single Corner Rectangle 5"/>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7" name="Round Single Corner Rectangle 6"/>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9" name="Round Single Corner Rectangle 8"/>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15" name="TextBox 12"/>
          <p:cNvSpPr txBox="1"/>
          <p:nvPr/>
        </p:nvSpPr>
        <p:spPr>
          <a:xfrm>
            <a:off x="663575" y="182880"/>
            <a:ext cx="730504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WHILE-READING: </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8" y="109073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27962" y="2601400"/>
            <a:ext cx="1950733"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READING</a:t>
            </a:r>
            <a:endParaRPr lang="en-GB" dirty="0">
              <a:solidFill>
                <a:schemeClr val="tx1"/>
              </a:solidFill>
            </a:endParaRPr>
          </a:p>
        </p:txBody>
      </p:sp>
      <p:sp>
        <p:nvSpPr>
          <p:cNvPr id="18" name="Rounded Rectangle 17"/>
          <p:cNvSpPr/>
          <p:nvPr/>
        </p:nvSpPr>
        <p:spPr>
          <a:xfrm>
            <a:off x="971988" y="4664433"/>
            <a:ext cx="1950733"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SPEAKING</a:t>
            </a:r>
            <a:endParaRPr lang="en-GB" dirty="0">
              <a:solidFill>
                <a:schemeClr val="tx1"/>
              </a:solidFill>
            </a:endParaRPr>
          </a:p>
        </p:txBody>
      </p:sp>
      <p:sp>
        <p:nvSpPr>
          <p:cNvPr id="20" name="Rectangle 19"/>
          <p:cNvSpPr/>
          <p:nvPr/>
        </p:nvSpPr>
        <p:spPr>
          <a:xfrm>
            <a:off x="5588839" y="1130399"/>
            <a:ext cx="5926886" cy="5757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Game: Hangman</a:t>
            </a:r>
            <a:endParaRPr lang="en-GB" dirty="0">
              <a:solidFill>
                <a:schemeClr val="tx1"/>
              </a:solidFill>
            </a:endParaRPr>
          </a:p>
        </p:txBody>
      </p:sp>
      <p:sp>
        <p:nvSpPr>
          <p:cNvPr id="21" name="Rectangle 20"/>
          <p:cNvSpPr/>
          <p:nvPr/>
        </p:nvSpPr>
        <p:spPr>
          <a:xfrm>
            <a:off x="5588839" y="1785473"/>
            <a:ext cx="5935415" cy="2327469"/>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r>
              <a:rPr lang="en-US" dirty="0">
                <a:solidFill>
                  <a:schemeClr val="tx1"/>
                </a:solidFill>
              </a:rPr>
              <a:t>* Vocabulary</a:t>
            </a:r>
            <a:endParaRPr lang="en-US" dirty="0">
              <a:solidFill>
                <a:schemeClr val="tx1"/>
              </a:solidFill>
            </a:endParaRPr>
          </a:p>
          <a:p>
            <a:r>
              <a:rPr lang="en-US" dirty="0">
                <a:solidFill>
                  <a:schemeClr val="tx1"/>
                </a:solidFill>
              </a:rPr>
              <a:t>* Discussion</a:t>
            </a:r>
            <a:endParaRPr lang="en-US" dirty="0">
              <a:solidFill>
                <a:schemeClr val="tx1"/>
              </a:solidFill>
            </a:endParaRPr>
          </a:p>
          <a:p>
            <a:r>
              <a:rPr lang="en-US" dirty="0">
                <a:solidFill>
                  <a:schemeClr val="tx1"/>
                </a:solidFill>
              </a:rPr>
              <a:t>* Practice</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1: Read the passage and match the beginnings in A with the endings in B. </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Read the passage again and choose the correct answer A, B, or C. </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3: Retelling</a:t>
            </a:r>
            <a:endParaRPr lang="en-US" dirty="0">
              <a:solidFill>
                <a:schemeClr val="tx1"/>
              </a:solidFill>
            </a:endParaRPr>
          </a:p>
          <a:p>
            <a:endParaRPr lang="en-GB" dirty="0">
              <a:solidFill>
                <a:schemeClr val="tx1"/>
              </a:solidFill>
            </a:endParaRPr>
          </a:p>
        </p:txBody>
      </p:sp>
      <p:sp>
        <p:nvSpPr>
          <p:cNvPr id="23" name="Rectangle 22"/>
          <p:cNvSpPr/>
          <p:nvPr/>
        </p:nvSpPr>
        <p:spPr>
          <a:xfrm>
            <a:off x="5597208" y="4220126"/>
            <a:ext cx="5929778" cy="159882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4: Read the passage again. Pick the tips which you can easily follow. Share your ideas with your partner</a:t>
            </a:r>
            <a:r>
              <a:rPr lang="en-US">
                <a:solidFill>
                  <a:schemeClr val="tx1"/>
                </a:solidFill>
              </a:rPr>
              <a:t>. </a:t>
            </a:r>
            <a:endParaRPr lang="en-US" smtClean="0">
              <a:solidFill>
                <a:schemeClr val="tx1"/>
              </a:solidFill>
            </a:endParaRPr>
          </a:p>
          <a:p>
            <a:pPr marL="285750" indent="-285750">
              <a:buFont typeface="Arial" panose="020B0604020202020204" pitchFamily="34" charset="0"/>
              <a:buChar char="•"/>
            </a:pPr>
            <a:r>
              <a:rPr lang="en-US">
                <a:solidFill>
                  <a:schemeClr val="tx1"/>
                </a:solidFill>
              </a:rPr>
              <a:t>Task 5: Read about the health problems below. Discuss and make notes of some tips you can give each person. Then share your ideas with the class. </a:t>
            </a:r>
            <a:endParaRPr lang="en-US">
              <a:solidFill>
                <a:schemeClr val="tx1"/>
              </a:solidFill>
            </a:endParaRPr>
          </a:p>
        </p:txBody>
      </p:sp>
      <p:cxnSp>
        <p:nvCxnSpPr>
          <p:cNvPr id="24" name="Curved Connector 23"/>
          <p:cNvCxnSpPr>
            <a:stCxn id="16" idx="3"/>
            <a:endCxn id="17" idx="0"/>
          </p:cNvCxnSpPr>
          <p:nvPr/>
        </p:nvCxnSpPr>
        <p:spPr>
          <a:xfrm>
            <a:off x="2855755" y="1418268"/>
            <a:ext cx="947574" cy="118313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47356" y="2929101"/>
            <a:ext cx="880607" cy="173533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3" name="Rounded Rectangle 2"/>
          <p:cNvSpPr/>
          <p:nvPr/>
        </p:nvSpPr>
        <p:spPr>
          <a:xfrm>
            <a:off x="4503420" y="407670"/>
            <a:ext cx="3283585"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5: SKILLS 1</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p>
            <a:endParaRPr lang="en-US"/>
          </a:p>
        </p:txBody>
      </p:sp>
      <p:sp>
        <p:nvSpPr>
          <p:cNvPr id="12" name="TextBox 11"/>
          <p:cNvSpPr txBox="1"/>
          <p:nvPr/>
        </p:nvSpPr>
        <p:spPr>
          <a:xfrm>
            <a:off x="1183195" y="1188331"/>
            <a:ext cx="10815315" cy="829945"/>
          </a:xfrm>
          <a:prstGeom prst="rect">
            <a:avLst/>
          </a:prstGeom>
          <a:noFill/>
          <a:effectLst/>
        </p:spPr>
        <p:txBody>
          <a:bodyPr wrap="square" rtlCol="0">
            <a:spAutoFit/>
          </a:bodyPr>
          <a:lstStyle/>
          <a:p>
            <a:r>
              <a:rPr lang="en-US" sz="2400" b="1" dirty="0">
                <a:cs typeface="Arial" panose="020B0604020202020204" pitchFamily="34" charset="0"/>
              </a:rPr>
              <a:t>Work in pairs. Put the questions (A - E) in the correct blanks (1 - 5) to make a complete dialogue. Then role-play it.</a:t>
            </a:r>
            <a:endParaRPr lang="en-US" sz="2400" b="1" dirty="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endParaRPr lang="en-US" sz="4000" b="1" dirty="0">
              <a:solidFill>
                <a:schemeClr val="bg1"/>
              </a:solidFill>
              <a:latin typeface="Myriad Pro" pitchFamily="34" charset="0"/>
            </a:endParaRPr>
          </a:p>
        </p:txBody>
      </p:sp>
      <p:pic>
        <p:nvPicPr>
          <p:cNvPr id="7" name="Content Placeholder 6"/>
          <p:cNvPicPr>
            <a:picLocks noChangeAspect="1"/>
          </p:cNvPicPr>
          <p:nvPr>
            <p:ph sz="half" idx="1"/>
          </p:nvPr>
        </p:nvPicPr>
        <p:blipFill>
          <a:blip r:embed="rId1"/>
          <a:stretch>
            <a:fillRect/>
          </a:stretch>
        </p:blipFill>
        <p:spPr>
          <a:xfrm>
            <a:off x="295275" y="2030095"/>
            <a:ext cx="5620385" cy="4105910"/>
          </a:xfrm>
          <a:prstGeom prst="rect">
            <a:avLst/>
          </a:prstGeom>
        </p:spPr>
      </p:pic>
      <p:pic>
        <p:nvPicPr>
          <p:cNvPr id="9" name="Content Placeholder 8"/>
          <p:cNvPicPr>
            <a:picLocks noChangeAspect="1"/>
          </p:cNvPicPr>
          <p:nvPr>
            <p:ph sz="half" idx="2"/>
          </p:nvPr>
        </p:nvPicPr>
        <p:blipFill>
          <a:blip r:embed="rId2"/>
          <a:stretch>
            <a:fillRect/>
          </a:stretch>
        </p:blipFill>
        <p:spPr>
          <a:xfrm>
            <a:off x="6341745" y="1691005"/>
            <a:ext cx="5140960" cy="5265420"/>
          </a:xfrm>
          <a:prstGeom prst="rect">
            <a:avLst/>
          </a:prstGeom>
        </p:spPr>
      </p:pic>
      <p:sp>
        <p:nvSpPr>
          <p:cNvPr id="19" name="Rectangle 11"/>
          <p:cNvSpPr/>
          <p:nvPr/>
        </p:nvSpPr>
        <p:spPr>
          <a:xfrm>
            <a:off x="6778625" y="1528445"/>
            <a:ext cx="2245360" cy="645160"/>
          </a:xfrm>
          <a:prstGeom prst="rect">
            <a:avLst/>
          </a:prstGeom>
        </p:spPr>
        <p:txBody>
          <a:bodyPr wrap="square">
            <a:spAutoFit/>
          </a:bodyPr>
          <a:p>
            <a:pPr lvl="0" algn="ctr"/>
            <a:r>
              <a:rPr lang="en-US" sz="3600" b="1">
                <a:solidFill>
                  <a:srgbClr val="FF0000"/>
                </a:solidFill>
              </a:rPr>
              <a:t>B</a:t>
            </a:r>
            <a:endParaRPr lang="en-US" sz="3600" b="1">
              <a:solidFill>
                <a:srgbClr val="FF0000"/>
              </a:solidFill>
            </a:endParaRPr>
          </a:p>
        </p:txBody>
      </p:sp>
      <p:sp>
        <p:nvSpPr>
          <p:cNvPr id="20" name="Rectangle 11"/>
          <p:cNvSpPr/>
          <p:nvPr/>
        </p:nvSpPr>
        <p:spPr>
          <a:xfrm>
            <a:off x="6735445" y="2574290"/>
            <a:ext cx="2245360" cy="645160"/>
          </a:xfrm>
          <a:prstGeom prst="rect">
            <a:avLst/>
          </a:prstGeom>
        </p:spPr>
        <p:txBody>
          <a:bodyPr wrap="square">
            <a:spAutoFit/>
          </a:bodyPr>
          <a:p>
            <a:pPr lvl="0" algn="ctr"/>
            <a:r>
              <a:rPr lang="en-US" sz="3600" b="1">
                <a:solidFill>
                  <a:srgbClr val="FF0000"/>
                </a:solidFill>
              </a:rPr>
              <a:t>D</a:t>
            </a:r>
            <a:endParaRPr lang="en-US" sz="3600" b="1">
              <a:solidFill>
                <a:srgbClr val="FF0000"/>
              </a:solidFill>
            </a:endParaRPr>
          </a:p>
        </p:txBody>
      </p:sp>
      <p:sp>
        <p:nvSpPr>
          <p:cNvPr id="25" name="Rectangle 11"/>
          <p:cNvSpPr/>
          <p:nvPr/>
        </p:nvSpPr>
        <p:spPr>
          <a:xfrm>
            <a:off x="6778625" y="3760470"/>
            <a:ext cx="2245360" cy="645160"/>
          </a:xfrm>
          <a:prstGeom prst="rect">
            <a:avLst/>
          </a:prstGeom>
        </p:spPr>
        <p:txBody>
          <a:bodyPr wrap="square">
            <a:spAutoFit/>
          </a:bodyPr>
          <a:p>
            <a:pPr lvl="0" algn="ctr"/>
            <a:r>
              <a:rPr lang="en-US" sz="3600" b="1">
                <a:solidFill>
                  <a:srgbClr val="FF0000"/>
                </a:solidFill>
              </a:rPr>
              <a:t>E</a:t>
            </a:r>
            <a:endParaRPr lang="en-US" sz="3600" b="1">
              <a:solidFill>
                <a:srgbClr val="FF0000"/>
              </a:solidFill>
            </a:endParaRPr>
          </a:p>
        </p:txBody>
      </p:sp>
      <p:sp>
        <p:nvSpPr>
          <p:cNvPr id="26" name="Rectangle 11"/>
          <p:cNvSpPr/>
          <p:nvPr/>
        </p:nvSpPr>
        <p:spPr>
          <a:xfrm>
            <a:off x="6908165" y="4477385"/>
            <a:ext cx="2245360" cy="645160"/>
          </a:xfrm>
          <a:prstGeom prst="rect">
            <a:avLst/>
          </a:prstGeom>
        </p:spPr>
        <p:txBody>
          <a:bodyPr wrap="square">
            <a:spAutoFit/>
          </a:bodyPr>
          <a:p>
            <a:pPr lvl="0" algn="ctr"/>
            <a:r>
              <a:rPr lang="en-US" sz="3600" b="1">
                <a:solidFill>
                  <a:srgbClr val="FF0000"/>
                </a:solidFill>
              </a:rPr>
              <a:t>A</a:t>
            </a:r>
            <a:endParaRPr lang="en-US" sz="3600" b="1">
              <a:solidFill>
                <a:srgbClr val="FF0000"/>
              </a:solidFill>
            </a:endParaRPr>
          </a:p>
        </p:txBody>
      </p:sp>
      <p:sp>
        <p:nvSpPr>
          <p:cNvPr id="27" name="Rectangle 11"/>
          <p:cNvSpPr/>
          <p:nvPr/>
        </p:nvSpPr>
        <p:spPr>
          <a:xfrm>
            <a:off x="6735445" y="5622925"/>
            <a:ext cx="2245360" cy="645160"/>
          </a:xfrm>
          <a:prstGeom prst="rect">
            <a:avLst/>
          </a:prstGeom>
        </p:spPr>
        <p:txBody>
          <a:bodyPr wrap="square">
            <a:spAutoFit/>
          </a:bodyPr>
          <a:p>
            <a:pPr lvl="0" algn="ctr"/>
            <a:r>
              <a:rPr lang="en-US" sz="3600" b="1">
                <a:solidFill>
                  <a:srgbClr val="FF0000"/>
                </a:solidFill>
              </a:rPr>
              <a:t>C</a:t>
            </a:r>
            <a:endParaRPr lang="en-US" sz="3600" b="1">
              <a:solidFill>
                <a:srgbClr val="FF0000"/>
              </a:solidFill>
            </a:endParaRPr>
          </a:p>
        </p:txBody>
      </p:sp>
      <p:grpSp>
        <p:nvGrpSpPr>
          <p:cNvPr id="10" name="Group 9"/>
          <p:cNvGrpSpPr/>
          <p:nvPr/>
        </p:nvGrpSpPr>
        <p:grpSpPr>
          <a:xfrm>
            <a:off x="0" y="-19050"/>
            <a:ext cx="12192000" cy="1083309"/>
            <a:chOff x="0" y="-3"/>
            <a:chExt cx="12192000" cy="1083309"/>
          </a:xfrm>
        </p:grpSpPr>
        <p:sp>
          <p:nvSpPr>
            <p:cNvPr id="3" name="Round Single Corner Rectangle 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4" name="Round Single Corner Rectangle 3"/>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13" name="Round Single Corner Rectangle 12"/>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14" name="TextBox 12"/>
          <p:cNvSpPr txBox="1"/>
          <p:nvPr/>
        </p:nvSpPr>
        <p:spPr>
          <a:xfrm>
            <a:off x="663575" y="182880"/>
            <a:ext cx="730504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SPEAKING </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3195" y="1188331"/>
            <a:ext cx="10815315" cy="82994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Make notes about a normal family event that you take part in. Use the </a:t>
            </a: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questions below as cues.</a:t>
            </a:r>
            <a:endParaRPr lang="en-US" sz="2400" b="1" dirty="0">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4" name="Rectangle 3"/>
          <p:cNvSpPr/>
          <p:nvPr/>
        </p:nvSpPr>
        <p:spPr>
          <a:xfrm>
            <a:off x="487067" y="2196875"/>
            <a:ext cx="6219190" cy="2245360"/>
          </a:xfrm>
          <a:prstGeom prst="rect">
            <a:avLst/>
          </a:prstGeom>
        </p:spPr>
        <p:txBody>
          <a:bodyPr wrap="none">
            <a:spAutoFit/>
          </a:bodyPr>
          <a:lstStyle/>
          <a:p>
            <a:pPr algn="l"/>
            <a:r>
              <a:rPr lang="en-US" sz="2800" b="1" smtClean="0">
                <a:solidFill>
                  <a:srgbClr val="F26548"/>
                </a:solidFill>
              </a:rPr>
              <a:t>1. </a:t>
            </a:r>
            <a:r>
              <a:rPr lang="en-US" sz="2800" b="1" smtClean="0">
                <a:solidFill>
                  <a:srgbClr val="00B0F0"/>
                </a:solidFill>
              </a:rPr>
              <a:t>What is the event?</a:t>
            </a:r>
            <a:endParaRPr lang="en-US" sz="2800" b="1" smtClean="0">
              <a:solidFill>
                <a:srgbClr val="00B0F0"/>
              </a:solidFill>
            </a:endParaRPr>
          </a:p>
          <a:p>
            <a:pPr algn="l"/>
            <a:r>
              <a:rPr lang="en-US" sz="2800" b="1" smtClean="0">
                <a:solidFill>
                  <a:schemeClr val="accent2"/>
                </a:solidFill>
              </a:rPr>
              <a:t>2. </a:t>
            </a:r>
            <a:r>
              <a:rPr lang="en-US" sz="2800" b="1" smtClean="0">
                <a:solidFill>
                  <a:srgbClr val="00B0F0"/>
                </a:solidFill>
              </a:rPr>
              <a:t>Where and when does it happen?</a:t>
            </a:r>
            <a:endParaRPr lang="en-US" sz="2800" b="1" smtClean="0">
              <a:solidFill>
                <a:srgbClr val="00B0F0"/>
              </a:solidFill>
            </a:endParaRPr>
          </a:p>
          <a:p>
            <a:pPr algn="l"/>
            <a:r>
              <a:rPr lang="en-US" sz="2800" b="1" smtClean="0">
                <a:solidFill>
                  <a:schemeClr val="accent2"/>
                </a:solidFill>
              </a:rPr>
              <a:t>3.</a:t>
            </a:r>
            <a:r>
              <a:rPr lang="en-US" sz="2800" b="1" smtClean="0">
                <a:solidFill>
                  <a:srgbClr val="00B0F0"/>
                </a:solidFill>
              </a:rPr>
              <a:t> Who joins with you?</a:t>
            </a:r>
            <a:endParaRPr lang="en-US" sz="2800" b="1" smtClean="0">
              <a:solidFill>
                <a:srgbClr val="00B0F0"/>
              </a:solidFill>
            </a:endParaRPr>
          </a:p>
          <a:p>
            <a:pPr algn="l"/>
            <a:r>
              <a:rPr lang="en-US" sz="2800" b="1" smtClean="0">
                <a:solidFill>
                  <a:schemeClr val="accent2"/>
                </a:solidFill>
              </a:rPr>
              <a:t>4.</a:t>
            </a:r>
            <a:r>
              <a:rPr lang="en-US" sz="2800" b="1" smtClean="0">
                <a:solidFill>
                  <a:srgbClr val="00B0F0"/>
                </a:solidFill>
              </a:rPr>
              <a:t> What do you often do at that event?</a:t>
            </a:r>
            <a:endParaRPr lang="en-US" sz="2800" b="1" smtClean="0">
              <a:solidFill>
                <a:srgbClr val="00B0F0"/>
              </a:solidFill>
            </a:endParaRPr>
          </a:p>
          <a:p>
            <a:pPr algn="l"/>
            <a:r>
              <a:rPr lang="en-US" sz="2800" b="1" smtClean="0">
                <a:solidFill>
                  <a:schemeClr val="accent2"/>
                </a:solidFill>
              </a:rPr>
              <a:t>5.</a:t>
            </a:r>
            <a:r>
              <a:rPr lang="en-US" sz="2800" b="1" smtClean="0">
                <a:solidFill>
                  <a:srgbClr val="00B0F0"/>
                </a:solidFill>
              </a:rPr>
              <a:t> Do you like it or not? Why or why not?</a:t>
            </a:r>
            <a:endParaRPr lang="en-US" sz="2800" b="1" smtClean="0">
              <a:solidFill>
                <a:srgbClr val="00B0F0"/>
              </a:solidFill>
            </a:endParaRPr>
          </a:p>
        </p:txBody>
      </p:sp>
      <p:sp>
        <p:nvSpPr>
          <p:cNvPr id="2" name="Rectangle 3"/>
          <p:cNvSpPr/>
          <p:nvPr/>
        </p:nvSpPr>
        <p:spPr>
          <a:xfrm>
            <a:off x="575945" y="4979035"/>
            <a:ext cx="10756265" cy="953135"/>
          </a:xfrm>
          <a:prstGeom prst="rect">
            <a:avLst/>
          </a:prstGeom>
        </p:spPr>
        <p:txBody>
          <a:bodyPr wrap="square">
            <a:spAutoFit/>
          </a:bodyPr>
          <a:p>
            <a:pPr algn="l"/>
            <a:r>
              <a:rPr lang="en-US" sz="2800" b="1" smtClean="0"/>
              <a:t>Now work in pairs. Make a dialogue asking and answering about the event. You can use your notes.</a:t>
            </a:r>
            <a:endParaRPr lang="en-US" sz="2800" b="1" smtClean="0"/>
          </a:p>
        </p:txBody>
      </p:sp>
      <p:sp>
        <p:nvSpPr>
          <p:cNvPr id="3" name="Rectangle 3"/>
          <p:cNvSpPr/>
          <p:nvPr/>
        </p:nvSpPr>
        <p:spPr>
          <a:xfrm>
            <a:off x="3838597" y="2196875"/>
            <a:ext cx="2867660" cy="521970"/>
          </a:xfrm>
          <a:prstGeom prst="rect">
            <a:avLst/>
          </a:prstGeom>
        </p:spPr>
        <p:txBody>
          <a:bodyPr wrap="none">
            <a:spAutoFit/>
          </a:bodyPr>
          <a:p>
            <a:pPr algn="l"/>
            <a:r>
              <a:rPr lang="en-US" sz="2800" b="1" smtClean="0">
                <a:solidFill>
                  <a:srgbClr val="FF0000"/>
                </a:solidFill>
              </a:rPr>
              <a:t>Full Moon Festival</a:t>
            </a:r>
            <a:endParaRPr lang="en-US" sz="2800" b="1" smtClean="0">
              <a:solidFill>
                <a:srgbClr val="FF0000"/>
              </a:solidFill>
            </a:endParaRPr>
          </a:p>
        </p:txBody>
      </p:sp>
      <p:sp>
        <p:nvSpPr>
          <p:cNvPr id="5" name="Rectangle 3"/>
          <p:cNvSpPr/>
          <p:nvPr/>
        </p:nvSpPr>
        <p:spPr>
          <a:xfrm>
            <a:off x="5915047" y="2602640"/>
            <a:ext cx="6178550" cy="460375"/>
          </a:xfrm>
          <a:prstGeom prst="rect">
            <a:avLst/>
          </a:prstGeom>
        </p:spPr>
        <p:txBody>
          <a:bodyPr wrap="none">
            <a:spAutoFit/>
          </a:bodyPr>
          <a:p>
            <a:pPr algn="l"/>
            <a:r>
              <a:rPr lang="en-US" sz="2400" b="1" smtClean="0">
                <a:solidFill>
                  <a:srgbClr val="FF0000"/>
                </a:solidFill>
              </a:rPr>
              <a:t>on the 15th day of the 8th Lunar Month in Asia </a:t>
            </a:r>
            <a:endParaRPr lang="en-US" sz="2400" b="1" smtClean="0">
              <a:solidFill>
                <a:srgbClr val="FF0000"/>
              </a:solidFill>
            </a:endParaRPr>
          </a:p>
        </p:txBody>
      </p:sp>
      <p:sp>
        <p:nvSpPr>
          <p:cNvPr id="7" name="Rectangle 3"/>
          <p:cNvSpPr/>
          <p:nvPr/>
        </p:nvSpPr>
        <p:spPr>
          <a:xfrm>
            <a:off x="4189117" y="3060475"/>
            <a:ext cx="1446530" cy="460375"/>
          </a:xfrm>
          <a:prstGeom prst="rect">
            <a:avLst/>
          </a:prstGeom>
        </p:spPr>
        <p:txBody>
          <a:bodyPr wrap="none">
            <a:spAutoFit/>
          </a:bodyPr>
          <a:p>
            <a:pPr algn="l"/>
            <a:r>
              <a:rPr lang="en-US" sz="2400" b="1" smtClean="0">
                <a:solidFill>
                  <a:srgbClr val="FF0000"/>
                </a:solidFill>
              </a:rPr>
              <a:t>My family</a:t>
            </a:r>
            <a:endParaRPr lang="en-US" sz="2400" b="1" smtClean="0">
              <a:solidFill>
                <a:srgbClr val="FF0000"/>
              </a:solidFill>
            </a:endParaRPr>
          </a:p>
        </p:txBody>
      </p:sp>
      <p:sp>
        <p:nvSpPr>
          <p:cNvPr id="13" name="Rectangle 3"/>
          <p:cNvSpPr/>
          <p:nvPr/>
        </p:nvSpPr>
        <p:spPr>
          <a:xfrm>
            <a:off x="6478927" y="3439570"/>
            <a:ext cx="4112895" cy="460375"/>
          </a:xfrm>
          <a:prstGeom prst="rect">
            <a:avLst/>
          </a:prstGeom>
        </p:spPr>
        <p:txBody>
          <a:bodyPr wrap="none">
            <a:spAutoFit/>
          </a:bodyPr>
          <a:p>
            <a:pPr algn="l"/>
            <a:r>
              <a:rPr lang="en-US" sz="2400" b="1" smtClean="0">
                <a:solidFill>
                  <a:srgbClr val="FF0000"/>
                </a:solidFill>
              </a:rPr>
              <a:t>eat moon cake, hang lantern....</a:t>
            </a:r>
            <a:endParaRPr lang="en-US" sz="2400" b="1" smtClean="0">
              <a:solidFill>
                <a:srgbClr val="FF0000"/>
              </a:solidFill>
            </a:endParaRPr>
          </a:p>
        </p:txBody>
      </p:sp>
      <p:sp>
        <p:nvSpPr>
          <p:cNvPr id="15" name="Rectangle 3"/>
          <p:cNvSpPr/>
          <p:nvPr/>
        </p:nvSpPr>
        <p:spPr>
          <a:xfrm>
            <a:off x="4494552" y="4375560"/>
            <a:ext cx="6325235" cy="460375"/>
          </a:xfrm>
          <a:prstGeom prst="rect">
            <a:avLst/>
          </a:prstGeom>
        </p:spPr>
        <p:txBody>
          <a:bodyPr wrap="none">
            <a:spAutoFit/>
          </a:bodyPr>
          <a:p>
            <a:pPr algn="l"/>
            <a:r>
              <a:rPr lang="en-US" sz="2400" b="1" smtClean="0">
                <a:solidFill>
                  <a:srgbClr val="FF0000"/>
                </a:solidFill>
              </a:rPr>
              <a:t>Yes, I do. Because I can celebrate with my family.</a:t>
            </a:r>
            <a:endParaRPr lang="en-US" sz="2400" b="1" smtClean="0">
              <a:solidFill>
                <a:srgbClr val="FF0000"/>
              </a:solidFill>
            </a:endParaRPr>
          </a:p>
        </p:txBody>
      </p:sp>
      <p:grpSp>
        <p:nvGrpSpPr>
          <p:cNvPr id="10" name="Group 9"/>
          <p:cNvGrpSpPr/>
          <p:nvPr/>
        </p:nvGrpSpPr>
        <p:grpSpPr>
          <a:xfrm>
            <a:off x="0" y="-19050"/>
            <a:ext cx="12192000" cy="1083309"/>
            <a:chOff x="0" y="-3"/>
            <a:chExt cx="12192000" cy="1083309"/>
          </a:xfrm>
        </p:grpSpPr>
        <p:sp>
          <p:nvSpPr>
            <p:cNvPr id="6" name="Round Single Corner Rectangle 5"/>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9" name="Round Single Corner Rectangle 8"/>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14" name="Round Single Corner Rectangle 13"/>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18" name="TextBox 12"/>
          <p:cNvSpPr txBox="1"/>
          <p:nvPr/>
        </p:nvSpPr>
        <p:spPr>
          <a:xfrm>
            <a:off x="663575" y="182880"/>
            <a:ext cx="730504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SPEAKING </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7" grpId="0"/>
      <p:bldP spid="7" grpId="1"/>
      <p:bldP spid="13" grpId="0"/>
      <p:bldP spid="13" grpId="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08425" y="1675765"/>
            <a:ext cx="4207510"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5" name="Round Single Corner Rectangle 24"/>
          <p:cNvSpPr/>
          <p:nvPr/>
        </p:nvSpPr>
        <p:spPr>
          <a:xfrm flipV="1">
            <a:off x="0" y="0"/>
            <a:ext cx="12014200" cy="1205230"/>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endParaRPr lang="en-US" sz="4000" b="1" dirty="0">
              <a:solidFill>
                <a:schemeClr val="bg1"/>
              </a:solidFill>
              <a:latin typeface="Myriad Pro" pitchFamily="34" charset="0"/>
            </a:endParaRPr>
          </a:p>
        </p:txBody>
      </p:sp>
      <p:pic>
        <p:nvPicPr>
          <p:cNvPr id="13" name="Picture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595" y="1757045"/>
            <a:ext cx="3227070" cy="460375"/>
          </a:xfrm>
          <a:prstGeom prst="rect">
            <a:avLst/>
          </a:prstGeom>
          <a:noFill/>
        </p:spPr>
        <p:txBody>
          <a:bodyPr wrap="square" rtlCol="0">
            <a:spAutoFit/>
          </a:bodyPr>
          <a:lstStyle/>
          <a:p>
            <a:r>
              <a:rPr lang="en-US" sz="2400" b="1" dirty="0">
                <a:solidFill>
                  <a:schemeClr val="bg1"/>
                </a:solidFill>
              </a:rPr>
              <a:t>LESSON 5: SKILLS 1</a:t>
            </a:r>
            <a:endParaRPr lang="en-US" sz="2400" b="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endParaRPr lang="en-US" sz="4000" b="1" dirty="0">
              <a:solidFill>
                <a:schemeClr val="bg1"/>
              </a:solidFill>
              <a:latin typeface="Myriad Pro" pitchFamily="34" charset="0"/>
            </a:endParaRPr>
          </a:p>
        </p:txBody>
      </p:sp>
      <p:sp>
        <p:nvSpPr>
          <p:cNvPr id="17" name="TextBox 16"/>
          <p:cNvSpPr txBox="1"/>
          <p:nvPr/>
        </p:nvSpPr>
        <p:spPr>
          <a:xfrm>
            <a:off x="3327400" y="229870"/>
            <a:ext cx="8570595" cy="645160"/>
          </a:xfrm>
          <a:prstGeom prst="rect">
            <a:avLst/>
          </a:prstGeom>
          <a:noFill/>
        </p:spPr>
        <p:txBody>
          <a:bodyPr wrap="square" rtlCol="0">
            <a:spAutoFit/>
          </a:bodyPr>
          <a:lstStyle/>
          <a:p>
            <a:r>
              <a:rPr lang="en-US" sz="3600" b="1" dirty="0">
                <a:solidFill>
                  <a:schemeClr val="bg1"/>
                </a:solidFill>
                <a:latin typeface="Myriad Pro" pitchFamily="34" charset="0"/>
              </a:rPr>
              <a:t>OUR CUSTOMS AND TRADITIONS</a:t>
            </a:r>
            <a:endParaRPr lang="en-US" sz="3600" b="1" dirty="0">
              <a:solidFill>
                <a:schemeClr val="bg1"/>
              </a:solidFill>
              <a:latin typeface="Myriad Pro" pitchFamily="34" charset="0"/>
            </a:endParaRPr>
          </a:p>
        </p:txBody>
      </p:sp>
      <p:sp>
        <p:nvSpPr>
          <p:cNvPr id="18" name="TextBox 17"/>
          <p:cNvSpPr txBox="1"/>
          <p:nvPr/>
        </p:nvSpPr>
        <p:spPr>
          <a:xfrm>
            <a:off x="2235238" y="190029"/>
            <a:ext cx="722440" cy="829945"/>
          </a:xfrm>
          <a:prstGeom prst="rect">
            <a:avLst/>
          </a:prstGeom>
          <a:noFill/>
        </p:spPr>
        <p:txBody>
          <a:bodyPr wrap="square" rtlCol="0">
            <a:spAutoFit/>
          </a:bodyPr>
          <a:lstStyle/>
          <a:p>
            <a:pPr algn="ctr"/>
            <a:r>
              <a:rPr lang="en-US" sz="4800" b="1" dirty="0">
                <a:solidFill>
                  <a:schemeClr val="bg1"/>
                </a:solidFill>
                <a:latin typeface="Myriad Pro" pitchFamily="34" charset="0"/>
              </a:rPr>
              <a:t>5</a:t>
            </a:r>
            <a:endParaRPr lang="en-US" sz="4800" b="1" dirty="0">
              <a:solidFill>
                <a:schemeClr val="bg1"/>
              </a:solidFill>
              <a:latin typeface="Myriad Pro" pitchFamily="34" charset="0"/>
            </a:endParaRPr>
          </a:p>
        </p:txBody>
      </p:sp>
      <p:sp>
        <p:nvSpPr>
          <p:cNvPr id="8" name="Rectangles 7"/>
          <p:cNvSpPr/>
          <p:nvPr/>
        </p:nvSpPr>
        <p:spPr>
          <a:xfrm>
            <a:off x="2390775" y="2477770"/>
            <a:ext cx="3427730" cy="4096385"/>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p>
            <a:pPr algn="ctr"/>
            <a:endParaRPr lang="en-US"/>
          </a:p>
        </p:txBody>
      </p:sp>
      <p:pic>
        <p:nvPicPr>
          <p:cNvPr id="10" name="Picture 9" descr="pngtree-lunar-new-year-new-year-customs-traditional-culture-traditions-png-image_3954066"/>
          <p:cNvPicPr>
            <a:picLocks noChangeAspect="1"/>
          </p:cNvPicPr>
          <p:nvPr/>
        </p:nvPicPr>
        <p:blipFill>
          <a:blip r:embed="rId3"/>
          <a:stretch>
            <a:fillRect/>
          </a:stretch>
        </p:blipFill>
        <p:spPr>
          <a:xfrm>
            <a:off x="2591435" y="2498725"/>
            <a:ext cx="3026410" cy="3026410"/>
          </a:xfrm>
          <a:prstGeom prst="rect">
            <a:avLst/>
          </a:prstGeom>
        </p:spPr>
      </p:pic>
      <p:sp>
        <p:nvSpPr>
          <p:cNvPr id="9" name="Rectangles 8"/>
          <p:cNvSpPr/>
          <p:nvPr/>
        </p:nvSpPr>
        <p:spPr>
          <a:xfrm>
            <a:off x="6238875" y="2488565"/>
            <a:ext cx="3427730" cy="409638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p>
            <a:pPr algn="ctr"/>
            <a:endParaRPr lang="en-US"/>
          </a:p>
        </p:txBody>
      </p:sp>
      <p:pic>
        <p:nvPicPr>
          <p:cNvPr id="11" name="Picture 10" descr="spain-heart-print-vector-clipart_gg71682172"/>
          <p:cNvPicPr>
            <a:picLocks noChangeAspect="1"/>
          </p:cNvPicPr>
          <p:nvPr/>
        </p:nvPicPr>
        <p:blipFill>
          <a:blip r:embed="rId4"/>
          <a:stretch>
            <a:fillRect/>
          </a:stretch>
        </p:blipFill>
        <p:spPr>
          <a:xfrm>
            <a:off x="6663690" y="2951480"/>
            <a:ext cx="2578100" cy="2463800"/>
          </a:xfrm>
          <a:prstGeom prst="rect">
            <a:avLst/>
          </a:prstGeom>
        </p:spPr>
      </p:pic>
      <p:sp>
        <p:nvSpPr>
          <p:cNvPr id="12" name="Text Box 11"/>
          <p:cNvSpPr txBox="1"/>
          <p:nvPr/>
        </p:nvSpPr>
        <p:spPr>
          <a:xfrm>
            <a:off x="2638425" y="5722620"/>
            <a:ext cx="2850515" cy="583565"/>
          </a:xfrm>
          <a:prstGeom prst="rect">
            <a:avLst/>
          </a:prstGeom>
          <a:gradFill>
            <a:gsLst>
              <a:gs pos="0">
                <a:srgbClr val="E30000"/>
              </a:gs>
              <a:gs pos="100000">
                <a:srgbClr val="760303"/>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algn="ctr"/>
            <a:r>
              <a:rPr lang="en-US" sz="3200"/>
              <a:t>READING</a:t>
            </a:r>
            <a:endParaRPr lang="en-US" sz="3200"/>
          </a:p>
        </p:txBody>
      </p:sp>
      <p:sp>
        <p:nvSpPr>
          <p:cNvPr id="19" name="Text Box 18"/>
          <p:cNvSpPr txBox="1"/>
          <p:nvPr/>
        </p:nvSpPr>
        <p:spPr>
          <a:xfrm>
            <a:off x="6527800" y="5679440"/>
            <a:ext cx="2850515" cy="583565"/>
          </a:xfrm>
          <a:prstGeom prst="rect">
            <a:avLst/>
          </a:prstGeom>
          <a:gradFill>
            <a:gsLst>
              <a:gs pos="0">
                <a:srgbClr val="007BD3"/>
              </a:gs>
              <a:gs pos="100000">
                <a:srgbClr val="034373"/>
              </a:gs>
            </a:gsLst>
            <a:lin ang="5400000" scaled="0"/>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ctr"/>
            <a:r>
              <a:rPr lang="en-US" sz="3200"/>
              <a:t>SPEAKING</a:t>
            </a:r>
            <a:endParaRPr 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8" y="109073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27962" y="2601400"/>
            <a:ext cx="1950733"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READING</a:t>
            </a:r>
            <a:endParaRPr lang="en-GB" dirty="0">
              <a:solidFill>
                <a:schemeClr val="tx1"/>
              </a:solidFill>
            </a:endParaRPr>
          </a:p>
        </p:txBody>
      </p:sp>
      <p:sp>
        <p:nvSpPr>
          <p:cNvPr id="18" name="Rounded Rectangle 17"/>
          <p:cNvSpPr/>
          <p:nvPr/>
        </p:nvSpPr>
        <p:spPr>
          <a:xfrm>
            <a:off x="971988" y="4664433"/>
            <a:ext cx="1950733"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SPEAKING</a:t>
            </a:r>
            <a:endParaRPr lang="en-GB" dirty="0">
              <a:solidFill>
                <a:schemeClr val="tx1"/>
              </a:solidFill>
            </a:endParaRPr>
          </a:p>
        </p:txBody>
      </p:sp>
      <p:sp>
        <p:nvSpPr>
          <p:cNvPr id="20" name="Rectangle 19"/>
          <p:cNvSpPr/>
          <p:nvPr/>
        </p:nvSpPr>
        <p:spPr>
          <a:xfrm>
            <a:off x="5588839" y="1092299"/>
            <a:ext cx="5926886" cy="5757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Discussion</a:t>
            </a:r>
            <a:endParaRPr lang="en-US" dirty="0">
              <a:solidFill>
                <a:schemeClr val="tx1"/>
              </a:solidFill>
            </a:endParaRPr>
          </a:p>
        </p:txBody>
      </p:sp>
      <p:sp>
        <p:nvSpPr>
          <p:cNvPr id="21" name="Rectangle 20"/>
          <p:cNvSpPr/>
          <p:nvPr/>
        </p:nvSpPr>
        <p:spPr>
          <a:xfrm>
            <a:off x="5588635" y="1632585"/>
            <a:ext cx="5935345" cy="248031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 Vocabulary</a:t>
            </a:r>
            <a:endParaRPr lang="en-US" dirty="0">
              <a:solidFill>
                <a:schemeClr val="tx1"/>
              </a:solidFill>
            </a:endParaRPr>
          </a:p>
          <a:p>
            <a:r>
              <a:rPr lang="en-US" dirty="0">
                <a:solidFill>
                  <a:schemeClr val="tx1"/>
                </a:solidFill>
              </a:rPr>
              <a:t>* Discussion</a:t>
            </a:r>
            <a:endParaRPr lang="en-US" dirty="0">
              <a:solidFill>
                <a:schemeClr val="tx1"/>
              </a:solidFill>
            </a:endParaRPr>
          </a:p>
          <a:p>
            <a:r>
              <a:rPr lang="en-US" dirty="0">
                <a:solidFill>
                  <a:schemeClr val="tx1"/>
                </a:solidFill>
              </a:rPr>
              <a:t>* Practice</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1: Work in pairs. Look at the picture and answer the following questions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Read the text. Choose the correct answer A, B, or C </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3. Read the text again. Complete the mind map about a family party.</a:t>
            </a:r>
            <a:endParaRPr lang="en-US" dirty="0">
              <a:solidFill>
                <a:schemeClr val="tx1"/>
              </a:solidFill>
            </a:endParaRPr>
          </a:p>
        </p:txBody>
      </p:sp>
      <p:sp>
        <p:nvSpPr>
          <p:cNvPr id="23" name="Rectangle 22"/>
          <p:cNvSpPr/>
          <p:nvPr/>
        </p:nvSpPr>
        <p:spPr>
          <a:xfrm>
            <a:off x="5597208" y="4220126"/>
            <a:ext cx="5929778" cy="159882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Task 4: Work in pairs. Put the questions (A - E) in the correct blanks (1 - 5) to make a complete dialogue. Then role-play it.</a:t>
            </a:r>
            <a:endParaRPr lang="en-US">
              <a:solidFill>
                <a:schemeClr val="tx1"/>
              </a:solidFill>
            </a:endParaRPr>
          </a:p>
          <a:p>
            <a:pPr marL="285750" indent="-285750">
              <a:buFont typeface="Arial" panose="020B0604020202020204" pitchFamily="34" charset="0"/>
              <a:buChar char="•"/>
            </a:pPr>
            <a:r>
              <a:rPr lang="en-US">
                <a:solidFill>
                  <a:schemeClr val="tx1"/>
                </a:solidFill>
              </a:rPr>
              <a:t>Task 5: Make notes about a normal family event that you take part in. Use the questions below as cues. </a:t>
            </a:r>
            <a:endParaRPr lang="en-US">
              <a:solidFill>
                <a:schemeClr val="tx1"/>
              </a:solidFill>
            </a:endParaRPr>
          </a:p>
        </p:txBody>
      </p:sp>
      <p:cxnSp>
        <p:nvCxnSpPr>
          <p:cNvPr id="24" name="Curved Connector 23"/>
          <p:cNvCxnSpPr>
            <a:stCxn id="16" idx="3"/>
            <a:endCxn id="17" idx="0"/>
          </p:cNvCxnSpPr>
          <p:nvPr/>
        </p:nvCxnSpPr>
        <p:spPr>
          <a:xfrm>
            <a:off x="2855755" y="1418268"/>
            <a:ext cx="947574" cy="118313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3" name="Rounded Rectangle 2"/>
          <p:cNvSpPr/>
          <p:nvPr/>
        </p:nvSpPr>
        <p:spPr>
          <a:xfrm>
            <a:off x="4262755" y="407670"/>
            <a:ext cx="3524250"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cxnSp>
        <p:nvCxnSpPr>
          <p:cNvPr id="25" name="Curved Connector 24"/>
          <p:cNvCxnSpPr>
            <a:stCxn id="17" idx="1"/>
            <a:endCxn id="18" idx="0"/>
          </p:cNvCxnSpPr>
          <p:nvPr/>
        </p:nvCxnSpPr>
        <p:spPr>
          <a:xfrm rot="10800000" flipV="1">
            <a:off x="1947356" y="2929101"/>
            <a:ext cx="880607" cy="173533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5: SKILLS 1</a:t>
            </a:r>
            <a:endParaRPr lang="en-US" sz="2000" b="1" dirty="0">
              <a:solidFill>
                <a:schemeClr val="bg1"/>
              </a:solidFill>
            </a:endParaRPr>
          </a:p>
        </p:txBody>
      </p:sp>
      <p:sp>
        <p:nvSpPr>
          <p:cNvPr id="27" name="Rounded Rectangle 26"/>
          <p:cNvSpPr/>
          <p:nvPr/>
        </p:nvSpPr>
        <p:spPr>
          <a:xfrm>
            <a:off x="2834952" y="5913509"/>
            <a:ext cx="1950733" cy="69758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cxnSp>
        <p:nvCxnSpPr>
          <p:cNvPr id="28" name="Curved Connector 27"/>
          <p:cNvCxnSpPr>
            <a:stCxn id="18" idx="3"/>
            <a:endCxn id="27" idx="0"/>
          </p:cNvCxnSpPr>
          <p:nvPr/>
        </p:nvCxnSpPr>
        <p:spPr>
          <a:xfrm>
            <a:off x="2922721" y="5019536"/>
            <a:ext cx="887598" cy="89397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97208" y="5926130"/>
            <a:ext cx="5918517"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Home work</a:t>
            </a:r>
            <a:endParaRPr lang="en-GB"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TextBox 11"/>
          <p:cNvSpPr txBox="1"/>
          <p:nvPr/>
        </p:nvSpPr>
        <p:spPr>
          <a:xfrm>
            <a:off x="1026333" y="2388997"/>
            <a:ext cx="9770226" cy="1814830"/>
          </a:xfrm>
          <a:prstGeom prst="rect">
            <a:avLst/>
          </a:prstGeom>
          <a:noFill/>
        </p:spPr>
        <p:txBody>
          <a:bodyPr wrap="square" rtlCol="0">
            <a:spAutoFit/>
          </a:bodyPr>
          <a:p>
            <a:r>
              <a:rPr lang="en-US" sz="2800" b="1" dirty="0">
                <a:effectLst/>
                <a:latin typeface="Calibri" panose="020F0502020204030204" pitchFamily="34" charset="0"/>
                <a:ea typeface="Times New Roman" panose="02020603050405020304" pitchFamily="18" charset="0"/>
                <a:cs typeface="Calibri" panose="020F0502020204030204" pitchFamily="34" charset="0"/>
              </a:rPr>
              <a:t>+ Reading: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Wingdings" panose="05000000000000000000" charset="0"/>
              <a:buChar char="ü"/>
            </a:pPr>
            <a:r>
              <a:rPr lang="en-US" sz="2800" dirty="0">
                <a:effectLst/>
                <a:latin typeface="Calibri" panose="020F0502020204030204" pitchFamily="34" charset="0"/>
                <a:ea typeface="Times New Roman" panose="02020603050405020304" pitchFamily="18" charset="0"/>
                <a:cs typeface="Calibri" panose="020F0502020204030204" pitchFamily="34" charset="0"/>
              </a:rPr>
              <a:t>Read for specific information about village festival day.</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107950" indent="-107950"/>
            <a:r>
              <a:rPr lang="en-US" sz="2800" b="1" dirty="0">
                <a:effectLst/>
                <a:latin typeface="Calibri" panose="020F0502020204030204" pitchFamily="34" charset="0"/>
                <a:ea typeface="Calibri" panose="020F0502020204030204" pitchFamily="34" charset="0"/>
                <a:cs typeface="Calibri" panose="020F0502020204030204" pitchFamily="34" charset="0"/>
              </a:rPr>
              <a:t>+ Speaking: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Wingdings" panose="05000000000000000000" charset="0"/>
              <a:buChar char="ü"/>
            </a:pPr>
            <a:r>
              <a:rPr lang="en-US" sz="2800">
                <a:effectLst/>
                <a:latin typeface="Calibri" panose="020F0502020204030204" pitchFamily="34" charset="0"/>
                <a:ea typeface="Times New Roman" panose="02020603050405020304" pitchFamily="18" charset="0"/>
                <a:cs typeface="Calibri" panose="020F0502020204030204" pitchFamily="34" charset="0"/>
              </a:rPr>
              <a:t>Talk about family event.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12"/>
          <p:cNvSpPr txBox="1"/>
          <p:nvPr/>
        </p:nvSpPr>
        <p:spPr>
          <a:xfrm>
            <a:off x="674370" y="175895"/>
            <a:ext cx="4784725" cy="645160"/>
          </a:xfrm>
          <a:prstGeom prst="rect">
            <a:avLst/>
          </a:prstGeom>
          <a:noFill/>
          <a:effectLst/>
        </p:spPr>
        <p:txBody>
          <a:bodyPr wrap="square" rtlCol="0">
            <a:spAutoFit/>
          </a:bodyPr>
          <a:p>
            <a:r>
              <a:rPr lang="en-US" sz="3600" b="1" dirty="0">
                <a:ln>
                  <a:noFill/>
                </a:ln>
                <a:solidFill>
                  <a:schemeClr val="bg1"/>
                </a:solidFill>
                <a:effectLst/>
                <a:latin typeface="Myriad Pro" pitchFamily="34" charset="0"/>
                <a:cs typeface="Myriad Pro" pitchFamily="34" charset="0"/>
              </a:rPr>
              <a:t>CONSOLIDATION</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Box 1"/>
          <p:cNvSpPr txBox="1"/>
          <p:nvPr/>
        </p:nvSpPr>
        <p:spPr>
          <a:xfrm>
            <a:off x="1451955" y="2272146"/>
            <a:ext cx="8872451" cy="73723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800"/>
              <a:t>Do exercises in the workbook.</a:t>
            </a:r>
            <a:endParaRPr lang="en-US" sz="2800" dirty="0"/>
          </a:p>
        </p:txBody>
      </p:sp>
      <p:pic>
        <p:nvPicPr>
          <p:cNvPr id="3" name="Picture 2"/>
          <p:cNvPicPr>
            <a:picLocks noChangeAspect="1"/>
          </p:cNvPicPr>
          <p:nvPr/>
        </p:nvPicPr>
        <p:blipFill>
          <a:blip r:embed="rId1"/>
          <a:stretch>
            <a:fillRect/>
          </a:stretch>
        </p:blipFill>
        <p:spPr>
          <a:xfrm>
            <a:off x="7189029" y="3459857"/>
            <a:ext cx="4316342" cy="3011685"/>
          </a:xfrm>
          <a:prstGeom prst="rect">
            <a:avLst/>
          </a:prstGeom>
        </p:spPr>
      </p:pic>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12"/>
          <p:cNvSpPr txBox="1"/>
          <p:nvPr/>
        </p:nvSpPr>
        <p:spPr>
          <a:xfrm>
            <a:off x="674370" y="175895"/>
            <a:ext cx="4784725" cy="645160"/>
          </a:xfrm>
          <a:prstGeom prst="rect">
            <a:avLst/>
          </a:prstGeom>
          <a:noFill/>
          <a:effectLst/>
        </p:spPr>
        <p:txBody>
          <a:bodyPr wrap="square" rtlCol="0">
            <a:spAutoFit/>
          </a:bodyPr>
          <a:p>
            <a:r>
              <a:rPr lang="en-US" sz="3600" b="1" dirty="0">
                <a:ln>
                  <a:noFill/>
                </a:ln>
                <a:solidFill>
                  <a:schemeClr val="bg1"/>
                </a:solidFill>
                <a:effectLst/>
                <a:latin typeface="Myriad Pro" pitchFamily="34" charset="0"/>
                <a:cs typeface="Myriad Pro" pitchFamily="34" charset="0"/>
              </a:rPr>
              <a:t>CONSOLIDATION</a:t>
            </a:r>
            <a:endParaRPr lang="en-US" sz="3600" b="1" dirty="0">
              <a:ln>
                <a:noFill/>
              </a:ln>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sachmem.vn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99535" y="597535"/>
            <a:ext cx="4530090" cy="905510"/>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endParaRPr lang="en-US" sz="3600" b="1" dirty="0">
              <a:solidFill>
                <a:schemeClr val="bg1"/>
              </a:solidFill>
              <a:latin typeface="Myriad Pro" pitchFamily="34" charset="0"/>
            </a:endParaRPr>
          </a:p>
        </p:txBody>
      </p:sp>
      <p:pic>
        <p:nvPicPr>
          <p:cNvPr id="10"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23258" y="1914652"/>
            <a:ext cx="9770226" cy="2676525"/>
          </a:xfrm>
          <a:prstGeom prst="rect">
            <a:avLst/>
          </a:prstGeom>
          <a:noFill/>
        </p:spPr>
        <p:txBody>
          <a:bodyPr wrap="square" rtlCol="0">
            <a:spAutoFit/>
          </a:bodyPr>
          <a:lstStyle/>
          <a:p>
            <a:pPr>
              <a:lnSpc>
                <a:spcPct val="200000"/>
              </a:lnSpc>
            </a:pPr>
            <a:r>
              <a:rPr lang="en-US" sz="2800" dirty="0"/>
              <a:t>By the end of the lesson, we will be able to:</a:t>
            </a:r>
            <a:endParaRPr lang="en-US" sz="2800" dirty="0"/>
          </a:p>
          <a:p>
            <a:r>
              <a:rPr lang="en-US" sz="2800" b="1" dirty="0">
                <a:effectLst/>
                <a:latin typeface="Calibri" panose="020F0502020204030204" pitchFamily="34" charset="0"/>
                <a:ea typeface="Times New Roman" panose="02020603050405020304" pitchFamily="18" charset="0"/>
                <a:cs typeface="Calibri" panose="020F0502020204030204" pitchFamily="34" charset="0"/>
              </a:rPr>
              <a:t>+ Reading: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effectLst/>
                <a:latin typeface="Calibri" panose="020F0502020204030204" pitchFamily="34" charset="0"/>
                <a:ea typeface="Times New Roman" panose="02020603050405020304" pitchFamily="18" charset="0"/>
                <a:cs typeface="Calibri" panose="020F0502020204030204" pitchFamily="34" charset="0"/>
              </a:rPr>
              <a:t>- Read for specific information about village festival day.</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107950" indent="-107950"/>
            <a:r>
              <a:rPr lang="en-US" sz="2800" b="1" dirty="0">
                <a:effectLst/>
                <a:latin typeface="Calibri" panose="020F0502020204030204" pitchFamily="34" charset="0"/>
                <a:ea typeface="Calibri" panose="020F0502020204030204" pitchFamily="34" charset="0"/>
                <a:cs typeface="Calibri" panose="020F0502020204030204" pitchFamily="34" charset="0"/>
              </a:rPr>
              <a:t>+ Speaking: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2800" smtClean="0">
                <a:effectLst/>
                <a:latin typeface="Calibri" panose="020F0502020204030204" pitchFamily="34" charset="0"/>
                <a:ea typeface="Times New Roman" panose="02020603050405020304" pitchFamily="18" charset="0"/>
                <a:cs typeface="Calibri" panose="020F0502020204030204" pitchFamily="34" charset="0"/>
              </a:rPr>
              <a:t>- </a:t>
            </a:r>
            <a:r>
              <a:rPr lang="en-US" sz="2800">
                <a:effectLst/>
                <a:latin typeface="Calibri" panose="020F0502020204030204" pitchFamily="34" charset="0"/>
                <a:ea typeface="Times New Roman" panose="02020603050405020304" pitchFamily="18" charset="0"/>
                <a:cs typeface="Calibri" panose="020F0502020204030204" pitchFamily="34" charset="0"/>
              </a:rPr>
              <a:t>Talk about family event.</a:t>
            </a:r>
            <a:endParaRPr lang="en-US" sz="2800">
              <a:effectLst/>
              <a:latin typeface="Calibri" panose="020F0502020204030204" pitchFamily="34" charset="0"/>
              <a:ea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20845" y="433070"/>
            <a:ext cx="3905885"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8" y="109073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27962" y="2601400"/>
            <a:ext cx="1950733"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READING</a:t>
            </a:r>
            <a:endParaRPr lang="en-GB" dirty="0">
              <a:solidFill>
                <a:schemeClr val="tx1"/>
              </a:solidFill>
            </a:endParaRPr>
          </a:p>
        </p:txBody>
      </p:sp>
      <p:sp>
        <p:nvSpPr>
          <p:cNvPr id="18" name="Rounded Rectangle 17"/>
          <p:cNvSpPr/>
          <p:nvPr/>
        </p:nvSpPr>
        <p:spPr>
          <a:xfrm>
            <a:off x="971988" y="4664433"/>
            <a:ext cx="1950733" cy="710205"/>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SPEAKING</a:t>
            </a:r>
            <a:endParaRPr lang="en-GB" dirty="0">
              <a:solidFill>
                <a:schemeClr val="tx1"/>
              </a:solidFill>
            </a:endParaRPr>
          </a:p>
        </p:txBody>
      </p:sp>
      <p:sp>
        <p:nvSpPr>
          <p:cNvPr id="20" name="Rectangle 19"/>
          <p:cNvSpPr/>
          <p:nvPr/>
        </p:nvSpPr>
        <p:spPr>
          <a:xfrm>
            <a:off x="5588839" y="1092299"/>
            <a:ext cx="5926886" cy="5757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Discussion</a:t>
            </a:r>
            <a:endParaRPr lang="en-US" dirty="0">
              <a:solidFill>
                <a:schemeClr val="tx1"/>
              </a:solidFill>
            </a:endParaRPr>
          </a:p>
        </p:txBody>
      </p:sp>
      <p:sp>
        <p:nvSpPr>
          <p:cNvPr id="21" name="Rectangle 20"/>
          <p:cNvSpPr/>
          <p:nvPr/>
        </p:nvSpPr>
        <p:spPr>
          <a:xfrm>
            <a:off x="5588635" y="1632585"/>
            <a:ext cx="5935345" cy="248031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 Vocabulary</a:t>
            </a:r>
            <a:endParaRPr lang="en-US" dirty="0">
              <a:solidFill>
                <a:schemeClr val="tx1"/>
              </a:solidFill>
            </a:endParaRPr>
          </a:p>
          <a:p>
            <a:r>
              <a:rPr lang="en-US" dirty="0">
                <a:solidFill>
                  <a:schemeClr val="tx1"/>
                </a:solidFill>
              </a:rPr>
              <a:t>* Discussion</a:t>
            </a:r>
            <a:endParaRPr lang="en-US" dirty="0">
              <a:solidFill>
                <a:schemeClr val="tx1"/>
              </a:solidFill>
            </a:endParaRPr>
          </a:p>
          <a:p>
            <a:r>
              <a:rPr lang="en-US" dirty="0">
                <a:solidFill>
                  <a:schemeClr val="tx1"/>
                </a:solidFill>
              </a:rPr>
              <a:t>* Practice</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1: Work in pairs. Look at the picture and answer the following questions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Read the text. Choose the correct answer A, B, or C </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3. Read the text again. Complete the mind map about a family party.</a:t>
            </a:r>
            <a:endParaRPr lang="en-US" dirty="0">
              <a:solidFill>
                <a:schemeClr val="tx1"/>
              </a:solidFill>
            </a:endParaRPr>
          </a:p>
        </p:txBody>
      </p:sp>
      <p:sp>
        <p:nvSpPr>
          <p:cNvPr id="23" name="Rectangle 22"/>
          <p:cNvSpPr/>
          <p:nvPr/>
        </p:nvSpPr>
        <p:spPr>
          <a:xfrm>
            <a:off x="5597208" y="4220126"/>
            <a:ext cx="5929778" cy="159882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Task 4: Work in pairs. Put the questions (A - E) in the correct blanks (1 - 5) to make a complete dialogue. Then role-play it.</a:t>
            </a:r>
            <a:endParaRPr lang="en-US">
              <a:solidFill>
                <a:schemeClr val="tx1"/>
              </a:solidFill>
            </a:endParaRPr>
          </a:p>
          <a:p>
            <a:pPr marL="285750" indent="-285750">
              <a:buFont typeface="Arial" panose="020B0604020202020204" pitchFamily="34" charset="0"/>
              <a:buChar char="•"/>
            </a:pPr>
            <a:r>
              <a:rPr lang="en-US">
                <a:solidFill>
                  <a:schemeClr val="tx1"/>
                </a:solidFill>
              </a:rPr>
              <a:t>Task 5: Make notes about a normal family event that you take part in. Use the questions below as cues. </a:t>
            </a:r>
            <a:endParaRPr lang="en-US">
              <a:solidFill>
                <a:schemeClr val="tx1"/>
              </a:solidFill>
            </a:endParaRPr>
          </a:p>
        </p:txBody>
      </p:sp>
      <p:cxnSp>
        <p:nvCxnSpPr>
          <p:cNvPr id="24" name="Curved Connector 23"/>
          <p:cNvCxnSpPr>
            <a:stCxn id="16" idx="3"/>
            <a:endCxn id="17" idx="0"/>
          </p:cNvCxnSpPr>
          <p:nvPr/>
        </p:nvCxnSpPr>
        <p:spPr>
          <a:xfrm>
            <a:off x="2855755" y="1418268"/>
            <a:ext cx="947574" cy="118313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947356" y="2929101"/>
            <a:ext cx="880607" cy="1735331"/>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65" y="518160"/>
            <a:ext cx="2874645" cy="398780"/>
          </a:xfrm>
          <a:prstGeom prst="rect">
            <a:avLst/>
          </a:prstGeom>
          <a:noFill/>
        </p:spPr>
        <p:txBody>
          <a:bodyPr wrap="square" rtlCol="0">
            <a:spAutoFit/>
          </a:bodyPr>
          <a:lstStyle/>
          <a:p>
            <a:r>
              <a:rPr lang="en-US" sz="2000" b="1" dirty="0">
                <a:solidFill>
                  <a:schemeClr val="bg1"/>
                </a:solidFill>
              </a:rPr>
              <a:t>LESSON 5: SKILLS 1</a:t>
            </a:r>
            <a:endParaRPr lang="en-US" sz="2000" b="1" dirty="0">
              <a:solidFill>
                <a:schemeClr val="bg1"/>
              </a:solidFill>
            </a:endParaRPr>
          </a:p>
        </p:txBody>
      </p:sp>
      <p:sp>
        <p:nvSpPr>
          <p:cNvPr id="27" name="Rounded Rectangle 26"/>
          <p:cNvSpPr/>
          <p:nvPr/>
        </p:nvSpPr>
        <p:spPr>
          <a:xfrm>
            <a:off x="2834952" y="5913509"/>
            <a:ext cx="1950733" cy="69758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CONSOLIDATION</a:t>
            </a:r>
            <a:endParaRPr lang="en-GB" dirty="0">
              <a:solidFill>
                <a:schemeClr val="tx1"/>
              </a:solidFill>
            </a:endParaRPr>
          </a:p>
        </p:txBody>
      </p:sp>
      <p:cxnSp>
        <p:nvCxnSpPr>
          <p:cNvPr id="28" name="Curved Connector 27"/>
          <p:cNvCxnSpPr>
            <a:stCxn id="18" idx="3"/>
            <a:endCxn id="27" idx="0"/>
          </p:cNvCxnSpPr>
          <p:nvPr/>
        </p:nvCxnSpPr>
        <p:spPr>
          <a:xfrm>
            <a:off x="2922721" y="5019536"/>
            <a:ext cx="887598" cy="893973"/>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97208" y="5926130"/>
            <a:ext cx="5918517" cy="684962"/>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Home work</a:t>
            </a:r>
            <a:endParaRPr lang="en-GB"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8" y="109073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2" name="Rounded Rectangle 1"/>
          <p:cNvSpPr/>
          <p:nvPr/>
        </p:nvSpPr>
        <p:spPr>
          <a:xfrm>
            <a:off x="4220845" y="433070"/>
            <a:ext cx="3905885"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TextBox 45"/>
          <p:cNvSpPr txBox="1"/>
          <p:nvPr/>
        </p:nvSpPr>
        <p:spPr>
          <a:xfrm>
            <a:off x="4787265" y="518160"/>
            <a:ext cx="2874645" cy="398780"/>
          </a:xfrm>
          <a:prstGeom prst="rect">
            <a:avLst/>
          </a:prstGeom>
          <a:noFill/>
        </p:spPr>
        <p:txBody>
          <a:bodyPr wrap="square" rtlCol="0">
            <a:spAutoFit/>
          </a:bodyPr>
          <a:p>
            <a:r>
              <a:rPr lang="en-US" sz="2000" b="1" dirty="0">
                <a:solidFill>
                  <a:schemeClr val="bg1"/>
                </a:solidFill>
              </a:rPr>
              <a:t>LESSON 5: SKILLS 1</a:t>
            </a:r>
            <a:endParaRPr lang="en-US" sz="2000" b="1" dirty="0">
              <a:solidFill>
                <a:schemeClr val="bg1"/>
              </a:solidFill>
            </a:endParaRPr>
          </a:p>
        </p:txBody>
      </p:sp>
      <p:sp>
        <p:nvSpPr>
          <p:cNvPr id="20" name="Rectangle 19"/>
          <p:cNvSpPr/>
          <p:nvPr/>
        </p:nvSpPr>
        <p:spPr>
          <a:xfrm>
            <a:off x="5588839" y="1130399"/>
            <a:ext cx="5926886" cy="5757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Discussion</a:t>
            </a:r>
            <a:endParaRPr lang="en-GB" dirty="0">
              <a:solidFill>
                <a:schemeClr val="tx1"/>
              </a:solidFill>
            </a:endParaRPr>
          </a:p>
        </p:txBody>
      </p: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pic>
        <p:nvPicPr>
          <p:cNvPr id="19" name="Picture 2" descr="🙋🏻‍♂️ Man Raising Hand: Light Skin Tone Em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56" y="3356517"/>
            <a:ext cx="1906482" cy="19064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erson raising hand emoji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422" y="3124139"/>
            <a:ext cx="2138860" cy="213886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5559032" y="2692911"/>
            <a:ext cx="5519010" cy="1384995"/>
          </a:xfrm>
          <a:prstGeom prst="rect">
            <a:avLst/>
          </a:prstGeom>
        </p:spPr>
        <p:txBody>
          <a:bodyPr wrap="square">
            <a:spAutoFit/>
          </a:bodyPr>
          <a:lstStyle/>
          <a:p>
            <a:pPr>
              <a:lnSpc>
                <a:spcPct val="150000"/>
              </a:lnSpc>
              <a:spcAft>
                <a:spcPts val="0"/>
              </a:spcAft>
            </a:pPr>
            <a:r>
              <a:rPr lang="en-US" sz="2800" b="1" dirty="0">
                <a:solidFill>
                  <a:srgbClr val="000000"/>
                </a:solidFill>
                <a:latin typeface="Calibri (Body)"/>
                <a:ea typeface="Times New Roman" panose="02020603050405020304" pitchFamily="18" charset="0"/>
              </a:rPr>
              <a:t>Aims of the stage:</a:t>
            </a:r>
            <a:endParaRPr lang="en-US" sz="2800" b="1" dirty="0">
              <a:solidFill>
                <a:srgbClr val="000000"/>
              </a:solidFill>
              <a:latin typeface="Calibri (Body)"/>
              <a:ea typeface="Times New Roman" panose="02020603050405020304" pitchFamily="18" charset="0"/>
            </a:endParaRPr>
          </a:p>
          <a:p>
            <a:pPr marL="342900" indent="-342900">
              <a:lnSpc>
                <a:spcPct val="150000"/>
              </a:lnSpc>
              <a:buFont typeface="Wingdings" panose="05000000000000000000" pitchFamily="2" charset="2"/>
              <a:buChar char="Ø"/>
            </a:pPr>
            <a:r>
              <a:rPr lang="en-GB" sz="2800" smtClean="0"/>
              <a:t>to </a:t>
            </a:r>
            <a:r>
              <a:rPr lang="en-GB" sz="2800" dirty="0"/>
              <a:t>introduce the topic </a:t>
            </a:r>
            <a:r>
              <a:rPr lang="en-GB" sz="2800"/>
              <a:t>of </a:t>
            </a:r>
            <a:r>
              <a:rPr lang="en-GB" sz="2800" smtClean="0"/>
              <a:t>reading</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8445" y="1558925"/>
            <a:ext cx="11675745" cy="3169285"/>
          </a:xfrm>
          <a:prstGeom prst="rect">
            <a:avLst/>
          </a:prstGeom>
          <a:noFill/>
        </p:spPr>
        <p:txBody>
          <a:bodyPr wrap="square">
            <a:spAutoFit/>
          </a:bodyPr>
          <a:lstStyle/>
          <a:p>
            <a:pPr algn="l"/>
            <a:r>
              <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1.Have you ever been to a Festival?</a:t>
            </a:r>
            <a:endPar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2.Do you like it? (Do you know any Festival?)</a:t>
            </a:r>
            <a:endPar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3.Can you describe it? (When and Where the festival is celebrated? What activities there are? What do you and your family do during the festival?)</a:t>
            </a:r>
            <a:endPar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3" name="TextBox 12"/>
          <p:cNvSpPr txBox="1"/>
          <p:nvPr/>
        </p:nvSpPr>
        <p:spPr>
          <a:xfrm>
            <a:off x="663572" y="202239"/>
            <a:ext cx="305980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WARM-UP</a:t>
            </a:r>
            <a:endParaRPr lang="en-US" sz="3600" b="1" dirty="0">
              <a:ln>
                <a:noFill/>
              </a:ln>
              <a:solidFill>
                <a:schemeClr val="bg1"/>
              </a:solidFill>
              <a:effectLst/>
              <a:latin typeface="Myriad Pro" pitchFamily="34" charset="0"/>
              <a:cs typeface="Myriad Pro" pitchFamily="34" charset="0"/>
            </a:endParaRPr>
          </a:p>
        </p:txBody>
      </p:sp>
      <p:sp>
        <p:nvSpPr>
          <p:cNvPr id="6" name="TextBox 12"/>
          <p:cNvSpPr txBox="1"/>
          <p:nvPr/>
        </p:nvSpPr>
        <p:spPr>
          <a:xfrm>
            <a:off x="7818752" y="218749"/>
            <a:ext cx="3059800" cy="645160"/>
          </a:xfrm>
          <a:prstGeom prst="rect">
            <a:avLst/>
          </a:prstGeom>
          <a:noFill/>
          <a:effectLst/>
        </p:spPr>
        <p:txBody>
          <a:bodyPr wrap="square" rtlCol="0">
            <a:spAutoFit/>
          </a:bodyPr>
          <a:p>
            <a:r>
              <a:rPr lang="en-US" sz="3600" b="1">
                <a:solidFill>
                  <a:schemeClr val="bg1"/>
                </a:solidFill>
                <a:effectLst/>
                <a:latin typeface="Myriad Pro" pitchFamily="34" charset="0"/>
                <a:cs typeface="Myriad Pro" pitchFamily="34" charset="0"/>
              </a:rPr>
              <a:t>Option 1</a:t>
            </a:r>
            <a:endParaRPr lang="en-US" sz="3600" b="1" dirty="0">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8445" y="1558925"/>
            <a:ext cx="11675745" cy="2553335"/>
          </a:xfrm>
          <a:prstGeom prst="rect">
            <a:avLst/>
          </a:prstGeom>
          <a:noFill/>
        </p:spPr>
        <p:txBody>
          <a:bodyPr wrap="square">
            <a:spAutoFit/>
          </a:bodyPr>
          <a:lstStyle/>
          <a:p>
            <a:pPr algn="l"/>
            <a:r>
              <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Click on the link: </a:t>
            </a:r>
            <a:r>
              <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1" action="ppaction://hlinkfile"/>
              </a:rPr>
              <a:t>https://www.baamboozle.com/game/283002</a:t>
            </a:r>
            <a:endPar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Enjoy the game.</a:t>
            </a:r>
            <a:endPar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We can divide class into 4 or 8 groups.</a:t>
            </a:r>
            <a:endParaRPr lang="en-US" sz="4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2" name="Group 21"/>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 name="Round Single Corner Rectangle 1"/>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3" name="TextBox 12"/>
          <p:cNvSpPr txBox="1"/>
          <p:nvPr/>
        </p:nvSpPr>
        <p:spPr>
          <a:xfrm>
            <a:off x="663572" y="202239"/>
            <a:ext cx="3059800"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WARM-UP</a:t>
            </a:r>
            <a:endParaRPr lang="en-US" sz="3600" b="1" dirty="0">
              <a:ln>
                <a:noFill/>
              </a:ln>
              <a:solidFill>
                <a:schemeClr val="bg1"/>
              </a:solidFill>
              <a:effectLst/>
              <a:latin typeface="Myriad Pro" pitchFamily="34" charset="0"/>
              <a:cs typeface="Myriad Pro" pitchFamily="34" charset="0"/>
            </a:endParaRPr>
          </a:p>
        </p:txBody>
      </p:sp>
      <p:sp>
        <p:nvSpPr>
          <p:cNvPr id="6" name="TextBox 12"/>
          <p:cNvSpPr txBox="1"/>
          <p:nvPr/>
        </p:nvSpPr>
        <p:spPr>
          <a:xfrm>
            <a:off x="7818752" y="218749"/>
            <a:ext cx="3059800" cy="645160"/>
          </a:xfrm>
          <a:prstGeom prst="rect">
            <a:avLst/>
          </a:prstGeom>
          <a:noFill/>
          <a:effectLst/>
        </p:spPr>
        <p:txBody>
          <a:bodyPr wrap="square" rtlCol="0">
            <a:spAutoFit/>
          </a:bodyPr>
          <a:p>
            <a:r>
              <a:rPr lang="en-US" sz="3600" b="1">
                <a:solidFill>
                  <a:schemeClr val="bg1"/>
                </a:solidFill>
                <a:effectLst/>
                <a:latin typeface="Myriad Pro" pitchFamily="34" charset="0"/>
                <a:cs typeface="Myriad Pro" pitchFamily="34" charset="0"/>
              </a:rPr>
              <a:t>Option 2</a:t>
            </a:r>
            <a:endParaRPr lang="en-US" sz="3600" b="1" dirty="0">
              <a:solidFill>
                <a:schemeClr val="bg1"/>
              </a:solidFill>
              <a:effectLst/>
              <a:latin typeface="Myriad Pro" pitchFamily="34" charset="0"/>
              <a:cs typeface="Myriad Pro"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03420" y="407670"/>
            <a:ext cx="3283585" cy="625475"/>
          </a:xfrm>
          <a:prstGeom prst="roundRect">
            <a:avLst>
              <a:gd name="adj" fmla="val 42661"/>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971988" y="1090731"/>
            <a:ext cx="1883767" cy="655074"/>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ea typeface="Adobe Gothic Std B" panose="020B0800000000000000" pitchFamily="34" charset="-128"/>
              </a:rPr>
              <a:t>WARM-UP</a:t>
            </a:r>
            <a:endParaRPr lang="en-GB" dirty="0">
              <a:solidFill>
                <a:schemeClr val="tx1"/>
              </a:solidFill>
              <a:ea typeface="Adobe Gothic Std B" panose="020B0800000000000000" pitchFamily="34" charset="-128"/>
            </a:endParaRPr>
          </a:p>
        </p:txBody>
      </p:sp>
      <p:sp>
        <p:nvSpPr>
          <p:cNvPr id="17" name="Rounded Rectangle 16"/>
          <p:cNvSpPr/>
          <p:nvPr/>
        </p:nvSpPr>
        <p:spPr>
          <a:xfrm>
            <a:off x="2827962" y="2601400"/>
            <a:ext cx="1950733" cy="655403"/>
          </a:xfrm>
          <a:prstGeom prst="roundRect">
            <a:avLst/>
          </a:prstGeom>
          <a:solidFill>
            <a:srgbClr val="48C0B6"/>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READING</a:t>
            </a:r>
            <a:endParaRPr lang="en-GB" dirty="0">
              <a:solidFill>
                <a:schemeClr val="tx1"/>
              </a:solidFill>
            </a:endParaRPr>
          </a:p>
        </p:txBody>
      </p:sp>
      <p:sp>
        <p:nvSpPr>
          <p:cNvPr id="20" name="Rectangle 19"/>
          <p:cNvSpPr/>
          <p:nvPr/>
        </p:nvSpPr>
        <p:spPr>
          <a:xfrm>
            <a:off x="5588839" y="1092299"/>
            <a:ext cx="5926886" cy="575738"/>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Discussion</a:t>
            </a:r>
            <a:endParaRPr lang="en-US" dirty="0">
              <a:solidFill>
                <a:schemeClr val="tx1"/>
              </a:solidFill>
            </a:endParaRPr>
          </a:p>
        </p:txBody>
      </p:sp>
      <p:sp>
        <p:nvSpPr>
          <p:cNvPr id="21" name="Rectangle 20"/>
          <p:cNvSpPr/>
          <p:nvPr/>
        </p:nvSpPr>
        <p:spPr>
          <a:xfrm>
            <a:off x="5588635" y="1632585"/>
            <a:ext cx="5935345" cy="2480310"/>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 Vocabulary</a:t>
            </a:r>
            <a:endParaRPr lang="en-US" dirty="0">
              <a:solidFill>
                <a:schemeClr val="tx1"/>
              </a:solidFill>
            </a:endParaRPr>
          </a:p>
          <a:p>
            <a:r>
              <a:rPr lang="en-US" dirty="0">
                <a:solidFill>
                  <a:schemeClr val="tx1"/>
                </a:solidFill>
              </a:rPr>
              <a:t>* Discussion</a:t>
            </a:r>
            <a:endParaRPr lang="en-US" dirty="0">
              <a:solidFill>
                <a:schemeClr val="tx1"/>
              </a:solidFill>
            </a:endParaRPr>
          </a:p>
          <a:p>
            <a:r>
              <a:rPr lang="en-US" dirty="0">
                <a:solidFill>
                  <a:schemeClr val="tx1"/>
                </a:solidFill>
              </a:rPr>
              <a:t>* Practice</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1: Work in pairs. Look at the picture and answer the following questions</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2: Read the text. Choose the correct answer A, B, or C </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 3. Read the text again. Complete the mind map about a family party.</a:t>
            </a:r>
            <a:endParaRPr lang="en-US" dirty="0">
              <a:solidFill>
                <a:schemeClr val="tx1"/>
              </a:solidFill>
            </a:endParaRPr>
          </a:p>
        </p:txBody>
      </p:sp>
      <p:cxnSp>
        <p:nvCxnSpPr>
          <p:cNvPr id="24" name="Curved Connector 23"/>
          <p:cNvCxnSpPr>
            <a:stCxn id="16" idx="3"/>
            <a:endCxn id="17" idx="0"/>
          </p:cNvCxnSpPr>
          <p:nvPr/>
        </p:nvCxnSpPr>
        <p:spPr>
          <a:xfrm>
            <a:off x="2855755" y="1418268"/>
            <a:ext cx="947574" cy="1183132"/>
          </a:xfrm>
          <a:prstGeom prst="curvedConnector2">
            <a:avLst/>
          </a:prstGeom>
          <a:ln w="57150">
            <a:solidFill>
              <a:srgbClr val="F7941E"/>
            </a:solidFill>
            <a:tailEnd type="triangle"/>
          </a:ln>
        </p:spPr>
        <p:style>
          <a:lnRef idx="3">
            <a:schemeClr val="accent6"/>
          </a:lnRef>
          <a:fillRef idx="0">
            <a:schemeClr val="accent6"/>
          </a:fillRef>
          <a:effectRef idx="2">
            <a:schemeClr val="accent6"/>
          </a:effectRef>
          <a:fontRef idx="minor">
            <a:schemeClr val="tx1"/>
          </a:fontRef>
        </p:style>
      </p:cxnSp>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26252" y="260303"/>
            <a:ext cx="964452" cy="916490"/>
          </a:xfrm>
          <a:prstGeom prst="rect">
            <a:avLst/>
          </a:prstGeom>
        </p:spPr>
      </p:pic>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5: SKILLS 1</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7" name="Google Shape;1881;p31"/>
          <p:cNvSpPr txBox="1"/>
          <p:nvPr/>
        </p:nvSpPr>
        <p:spPr>
          <a:xfrm>
            <a:off x="431484" y="143970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a:solidFill>
                  <a:srgbClr val="F7941E"/>
                </a:solidFill>
              </a:rPr>
              <a:t>Release (v)</a:t>
            </a:r>
            <a:endParaRPr lang="en-US" sz="6000" b="1">
              <a:solidFill>
                <a:srgbClr val="F7941E"/>
              </a:solidFill>
            </a:endParaRPr>
          </a:p>
        </p:txBody>
      </p:sp>
      <p:sp>
        <p:nvSpPr>
          <p:cNvPr id="12" name="Rectangle 11"/>
          <p:cNvSpPr/>
          <p:nvPr/>
        </p:nvSpPr>
        <p:spPr>
          <a:xfrm>
            <a:off x="143487" y="4224570"/>
            <a:ext cx="5272766" cy="645160"/>
          </a:xfrm>
          <a:prstGeom prst="rect">
            <a:avLst/>
          </a:prstGeom>
        </p:spPr>
        <p:txBody>
          <a:bodyPr wrap="square">
            <a:spAutoFit/>
          </a:bodyPr>
          <a:lstStyle/>
          <a:p>
            <a:pPr lvl="0" algn="ctr"/>
            <a:r>
              <a:rPr lang="en-US" sz="3600"/>
              <a:t>thả</a:t>
            </a:r>
            <a:endParaRPr lang="en-US" sz="3600"/>
          </a:p>
        </p:txBody>
      </p:sp>
      <p:sp>
        <p:nvSpPr>
          <p:cNvPr id="2" name="Rectangle 1"/>
          <p:cNvSpPr/>
          <p:nvPr/>
        </p:nvSpPr>
        <p:spPr>
          <a:xfrm>
            <a:off x="2002948" y="2936945"/>
            <a:ext cx="1553845" cy="645160"/>
          </a:xfrm>
          <a:prstGeom prst="rect">
            <a:avLst/>
          </a:prstGeom>
        </p:spPr>
        <p:txBody>
          <a:bodyPr wrap="none">
            <a:spAutoFit/>
          </a:bodyPr>
          <a:lstStyle/>
          <a:p>
            <a:pPr algn="ctr"/>
            <a:r>
              <a:rPr lang="en-US" sz="3600" b="1">
                <a:solidFill>
                  <a:srgbClr val="0FB7BD"/>
                </a:solidFill>
              </a:rPr>
              <a:t>/rɪˈliːs/</a:t>
            </a:r>
            <a:endParaRPr lang="en-US" sz="3600" b="1">
              <a:solidFill>
                <a:srgbClr val="0FB7BD"/>
              </a:solidFill>
            </a:endParaRPr>
          </a:p>
        </p:txBody>
      </p:sp>
      <p:pic>
        <p:nvPicPr>
          <p:cNvPr id="6" name="Content Placeholder 5" descr="stick_figure_butterfly_release_800_wht"/>
          <p:cNvPicPr>
            <a:picLocks noChangeAspect="1"/>
          </p:cNvPicPr>
          <p:nvPr>
            <p:ph idx="1"/>
          </p:nvPr>
        </p:nvPicPr>
        <p:blipFill>
          <a:blip r:embed="rId1"/>
          <a:stretch>
            <a:fillRect/>
          </a:stretch>
        </p:blipFill>
        <p:spPr>
          <a:xfrm>
            <a:off x="6774815" y="1691005"/>
            <a:ext cx="2834005" cy="4351655"/>
          </a:xfrm>
          <a:prstGeom prst="rect">
            <a:avLst/>
          </a:prstGeom>
        </p:spPr>
      </p:pic>
      <p:grpSp>
        <p:nvGrpSpPr>
          <p:cNvPr id="22" name="Group 21"/>
          <p:cNvGrpSpPr/>
          <p:nvPr/>
        </p:nvGrpSpPr>
        <p:grpSpPr>
          <a:xfrm>
            <a:off x="0" y="-1905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5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3" name="Round Single Corner Rectangle 2"/>
            <p:cNvSpPr/>
            <p:nvPr/>
          </p:nvSpPr>
          <p:spPr>
            <a:xfrm flipV="1">
              <a:off x="0" y="-3"/>
              <a:ext cx="12109450" cy="996951"/>
            </a:xfrm>
            <a:prstGeom prst="round1Rect">
              <a:avLst/>
            </a:prstGeom>
            <a:solidFill>
              <a:srgbClr val="1B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sp>
          <p:nvSpPr>
            <p:cNvPr id="25" name="Round Single Corner Rectangle 24"/>
            <p:cNvSpPr/>
            <p:nvPr/>
          </p:nvSpPr>
          <p:spPr>
            <a:xfrm flipV="1">
              <a:off x="0" y="-3"/>
              <a:ext cx="12014200" cy="914401"/>
            </a:xfrm>
            <a:prstGeom prst="round1Rect">
              <a:avLst/>
            </a:prstGeom>
            <a:solidFill>
              <a:srgbClr val="159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p>
          </p:txBody>
        </p:sp>
      </p:grpSp>
      <p:sp>
        <p:nvSpPr>
          <p:cNvPr id="5" name="TextBox 12"/>
          <p:cNvSpPr txBox="1"/>
          <p:nvPr/>
        </p:nvSpPr>
        <p:spPr>
          <a:xfrm>
            <a:off x="663575" y="182880"/>
            <a:ext cx="4219575" cy="645160"/>
          </a:xfrm>
          <a:prstGeom prst="rect">
            <a:avLst/>
          </a:prstGeom>
          <a:noFill/>
          <a:effectLst/>
        </p:spPr>
        <p:txBody>
          <a:bodyPr wrap="square" rtlCol="0">
            <a:spAutoFit/>
          </a:bodyPr>
          <a:p>
            <a:r>
              <a:rPr lang="en-US" sz="3600" b="1">
                <a:ln>
                  <a:noFill/>
                </a:ln>
                <a:solidFill>
                  <a:schemeClr val="bg1"/>
                </a:solidFill>
                <a:effectLst/>
                <a:latin typeface="Myriad Pro" pitchFamily="34" charset="0"/>
                <a:cs typeface="Myriad Pro" pitchFamily="34" charset="0"/>
              </a:rPr>
              <a:t>VOCABULARY</a:t>
            </a:r>
            <a:endParaRPr lang="en-US" sz="3600" b="1" dirty="0">
              <a:ln>
                <a:noFill/>
              </a:ln>
              <a:solidFill>
                <a:schemeClr val="bg1"/>
              </a:solidFill>
              <a:effectLst/>
              <a:latin typeface="Myriad Pro" pitchFamily="34" charset="0"/>
              <a:cs typeface="Myriad Pro" pitchFamily="34" charset="0"/>
            </a:endParaRPr>
          </a:p>
        </p:txBody>
      </p:sp>
      <p:pic>
        <p:nvPicPr>
          <p:cNvPr id="8" name="release">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941705" y="2816860"/>
            <a:ext cx="885190" cy="885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03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p:tgtEl>
                        <p:sldTgt/>
                      </p:tgtEl>
                    </p:cond>
                  </p:endCondLst>
                </p:cTn>
                <p:tgtEl>
                  <p:spTgt spid="8"/>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5339</Words>
  <Application>WPS Presentation</Application>
  <PresentationFormat>Widescreen</PresentationFormat>
  <Paragraphs>290</Paragraphs>
  <Slides>23</Slides>
  <Notes>17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SimSun</vt:lpstr>
      <vt:lpstr>Wingdings</vt:lpstr>
      <vt:lpstr>Myriad Pro</vt:lpstr>
      <vt:lpstr>Segoe Print</vt:lpstr>
      <vt:lpstr>Calibri</vt:lpstr>
      <vt:lpstr>Times New Roman</vt:lpstr>
      <vt:lpstr>Adobe Gothic Std B</vt:lpstr>
      <vt:lpstr>Yu Gothic UI Semibold</vt:lpstr>
      <vt:lpstr>Calibri (Body)</vt:lpstr>
      <vt:lpstr>Microsoft YaHei</vt:lpstr>
      <vt:lpstr>Arial Unicode MS</vt:lpstr>
      <vt:lpstr>Calibri Light</vt:lpstr>
      <vt:lpstr>ChronicaPro-Bold</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Sang</cp:lastModifiedBy>
  <cp:revision>168</cp:revision>
  <dcterms:created xsi:type="dcterms:W3CDTF">2020-12-09T02:04:00Z</dcterms:created>
  <dcterms:modified xsi:type="dcterms:W3CDTF">2022-11-13T13:34:49Z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8257995947F44862B16598953031E195</vt:lpwstr>
  </property>
  <property fmtid="{D5CDD505-2E9C-101B-9397-08002B2CF9AE}" pid="3" name="KSOProductBuildVer">
    <vt:lpwstr>1033-11.2.0.11380</vt:lpwstr>
  </property>
</Properties>
</file>