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71" r:id="rId3"/>
    <p:sldId id="256" r:id="rId4"/>
    <p:sldId id="275" r:id="rId5"/>
    <p:sldId id="302" r:id="rId6"/>
    <p:sldId id="358" r:id="rId7"/>
    <p:sldId id="279" r:id="rId8"/>
    <p:sldId id="359" r:id="rId10"/>
    <p:sldId id="347" r:id="rId11"/>
    <p:sldId id="356" r:id="rId12"/>
    <p:sldId id="346" r:id="rId13"/>
    <p:sldId id="361" r:id="rId14"/>
    <p:sldId id="392" r:id="rId15"/>
    <p:sldId id="350" r:id="rId16"/>
    <p:sldId id="352" r:id="rId17"/>
    <p:sldId id="377" r:id="rId18"/>
    <p:sldId id="354" r:id="rId19"/>
    <p:sldId id="385" r:id="rId20"/>
    <p:sldId id="393" r:id="rId21"/>
    <p:sldId id="314" r:id="rId22"/>
    <p:sldId id="330"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AB"/>
    <a:srgbClr val="0FB7BD"/>
    <a:srgbClr val="048DA4"/>
    <a:srgbClr val="00A9A5"/>
    <a:srgbClr val="F7941E"/>
    <a:srgbClr val="CBEAF0"/>
    <a:srgbClr val="48C0B6"/>
    <a:srgbClr val="FBB040"/>
    <a:srgbClr val="00B2A5"/>
    <a:srgbClr val="FF9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83" d="100"/>
          <a:sy n="83" d="100"/>
        </p:scale>
        <p:origin x="552" y="78"/>
      </p:cViewPr>
      <p:guideLst>
        <p:guide orient="horz" pos="215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10.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67" y="129068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8804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0" name="TextBox 9"/>
          <p:cNvSpPr txBox="1"/>
          <p:nvPr/>
        </p:nvSpPr>
        <p:spPr>
          <a:xfrm>
            <a:off x="1623060" y="1793240"/>
            <a:ext cx="9131300" cy="4102596"/>
          </a:xfrm>
          <a:prstGeom prst="cloudCallou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nSpc>
                <a:spcPct val="200000"/>
              </a:lnSpc>
            </a:pPr>
            <a:r>
              <a:rPr lang="en-US" sz="2800" dirty="0"/>
              <a:t>Student A is travelling to Sa Pa in winter. </a:t>
            </a:r>
            <a:endParaRPr lang="en-US" sz="2800" dirty="0"/>
          </a:p>
          <a:p>
            <a:pPr>
              <a:lnSpc>
                <a:spcPct val="200000"/>
              </a:lnSpc>
            </a:pPr>
            <a:r>
              <a:rPr lang="en-US" sz="2800" dirty="0"/>
              <a:t>He / She doesn’t know what to wear. </a:t>
            </a:r>
            <a:endParaRPr lang="en-US" sz="2800" dirty="0"/>
          </a:p>
          <a:p>
            <a:pPr>
              <a:lnSpc>
                <a:spcPct val="200000"/>
              </a:lnSpc>
            </a:pPr>
            <a:r>
              <a:rPr lang="en-US" sz="2800" dirty="0"/>
              <a:t>Student B gives advice. </a:t>
            </a:r>
            <a:endParaRPr lang="en-US" sz="2800" dirty="0"/>
          </a:p>
        </p:txBody>
      </p:sp>
      <p:sp>
        <p:nvSpPr>
          <p:cNvPr id="13" name="TextBox 12"/>
          <p:cNvSpPr txBox="1"/>
          <p:nvPr/>
        </p:nvSpPr>
        <p:spPr>
          <a:xfrm>
            <a:off x="1042458" y="1309320"/>
            <a:ext cx="1060969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a:t>
            </a:r>
            <a:r>
              <a:rPr lang="en-US" sz="2400" b="1" dirty="0" smtClean="0">
                <a:effectLst>
                  <a:glow rad="88900">
                    <a:schemeClr val="bg1"/>
                  </a:glow>
                </a:effectLst>
                <a:cs typeface="Arial" panose="020B0604020202020204" pitchFamily="34" charset="0"/>
              </a:rPr>
              <a:t>situations.</a:t>
            </a:r>
            <a:endParaRPr lang="en-US" sz="2400" b="1" dirty="0">
              <a:effectLst>
                <a:glow rad="88900">
                  <a:schemeClr val="bg1"/>
                </a:glow>
              </a:effectLst>
              <a:cs typeface="Arial" panose="020B0604020202020204" pitchFamily="34" charset="0"/>
            </a:endParaRPr>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5" name="TextBox 12"/>
          <p:cNvSpPr txBox="1"/>
          <p:nvPr/>
        </p:nvSpPr>
        <p:spPr>
          <a:xfrm>
            <a:off x="663575" y="201930"/>
            <a:ext cx="6303645"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EVERYDAY ENGLISH</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7067" y="129068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8804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2"/>
          <p:cNvSpPr txBox="1"/>
          <p:nvPr/>
        </p:nvSpPr>
        <p:spPr>
          <a:xfrm>
            <a:off x="1042458" y="1309320"/>
            <a:ext cx="1060969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a:t>
            </a:r>
            <a:r>
              <a:rPr lang="en-US" sz="2400" b="1" dirty="0" smtClean="0">
                <a:effectLst>
                  <a:glow rad="88900">
                    <a:schemeClr val="bg1"/>
                  </a:glow>
                </a:effectLst>
                <a:cs typeface="Arial" panose="020B0604020202020204" pitchFamily="34" charset="0"/>
              </a:rPr>
              <a:t>situations.</a:t>
            </a:r>
            <a:endParaRPr lang="en-US" sz="2400" b="1" dirty="0">
              <a:effectLst>
                <a:glow rad="88900">
                  <a:schemeClr val="bg1"/>
                </a:glow>
              </a:effectLst>
              <a:cs typeface="Arial" panose="020B0604020202020204" pitchFamily="34" charset="0"/>
            </a:endParaRPr>
          </a:p>
        </p:txBody>
      </p:sp>
      <p:sp>
        <p:nvSpPr>
          <p:cNvPr id="10" name="TextBox 9"/>
          <p:cNvSpPr txBox="1"/>
          <p:nvPr/>
        </p:nvSpPr>
        <p:spPr>
          <a:xfrm>
            <a:off x="1216660" y="1793240"/>
            <a:ext cx="9286240" cy="4065065"/>
          </a:xfrm>
          <a:prstGeom prst="cloudCallout">
            <a:avLst/>
          </a:prstGeom>
          <a:ln w="28575"/>
        </p:spPr>
        <p:style>
          <a:lnRef idx="2">
            <a:schemeClr val="accent2"/>
          </a:lnRef>
          <a:fillRef idx="1">
            <a:schemeClr val="lt1"/>
          </a:fillRef>
          <a:effectRef idx="0">
            <a:schemeClr val="accent2"/>
          </a:effectRef>
          <a:fontRef idx="minor">
            <a:schemeClr val="dk1"/>
          </a:fontRef>
        </p:style>
        <p:txBody>
          <a:bodyPr wrap="square">
            <a:spAutoFit/>
          </a:bodyPr>
          <a:p>
            <a:pPr>
              <a:lnSpc>
                <a:spcPct val="200000"/>
              </a:lnSpc>
            </a:pPr>
            <a:r>
              <a:rPr lang="en-US" sz="2800" dirty="0"/>
              <a:t>Student A is going to a birthday party. </a:t>
            </a:r>
            <a:endParaRPr lang="en-US" sz="2800" dirty="0"/>
          </a:p>
          <a:p>
            <a:pPr>
              <a:lnSpc>
                <a:spcPct val="200000"/>
              </a:lnSpc>
            </a:pPr>
            <a:r>
              <a:rPr lang="en-US" sz="2800" dirty="0"/>
              <a:t>He / She doesn’t know what kind of gift </a:t>
            </a:r>
            <a:endParaRPr lang="en-US" sz="2800" dirty="0"/>
          </a:p>
          <a:p>
            <a:pPr>
              <a:lnSpc>
                <a:spcPct val="200000"/>
              </a:lnSpc>
            </a:pPr>
            <a:r>
              <a:rPr lang="en-US" sz="2800" dirty="0"/>
              <a:t>to bring. Student B gives advice.</a:t>
            </a:r>
            <a:endParaRPr lang="en-US" sz="2800" dirty="0"/>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5" name="TextBox 12"/>
          <p:cNvSpPr txBox="1"/>
          <p:nvPr/>
        </p:nvSpPr>
        <p:spPr>
          <a:xfrm>
            <a:off x="663575" y="201930"/>
            <a:ext cx="6303645"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EVERYDAY ENGLISH</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53230" y="405765"/>
            <a:ext cx="4573270"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Discussion</a:t>
            </a:r>
            <a:endParaRPr lang="en-GB" dirty="0">
              <a:solidFill>
                <a:schemeClr val="tx1"/>
              </a:solidFill>
            </a:endParaRPr>
          </a:p>
        </p:txBody>
      </p:sp>
      <p:sp>
        <p:nvSpPr>
          <p:cNvPr id="21" name="Rectangle 20"/>
          <p:cNvSpPr/>
          <p:nvPr/>
        </p:nvSpPr>
        <p:spPr>
          <a:xfrm>
            <a:off x="5504180" y="2076450"/>
            <a:ext cx="5526405" cy="1147445"/>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Task 1: Listen and read the dialogue.</a:t>
            </a:r>
            <a:endParaRPr lang="en-US">
              <a:solidFill>
                <a:schemeClr val="tx1"/>
              </a:solidFill>
            </a:endParaRPr>
          </a:p>
          <a:p>
            <a:pPr marL="285750" indent="-285750">
              <a:buFont typeface="Arial" panose="020B0604020202020204" pitchFamily="34" charset="0"/>
              <a:buChar char="•"/>
            </a:pPr>
            <a:r>
              <a:rPr lang="en-US" dirty="0">
                <a:solidFill>
                  <a:schemeClr val="tx1"/>
                </a:solidFill>
                <a:sym typeface="+mn-ea"/>
              </a:rPr>
              <a:t>Task 2. Work in pairs. Make similar conversations with the following situations</a:t>
            </a:r>
            <a:endParaRPr lang="en-US" dirty="0">
              <a:solidFill>
                <a:schemeClr val="tx1"/>
              </a:solidFill>
            </a:endParaRPr>
          </a:p>
        </p:txBody>
      </p:sp>
      <p:sp>
        <p:nvSpPr>
          <p:cNvPr id="22" name="Rectangle 21"/>
          <p:cNvSpPr/>
          <p:nvPr/>
        </p:nvSpPr>
        <p:spPr>
          <a:xfrm>
            <a:off x="5487670" y="3404235"/>
            <a:ext cx="5542915" cy="186690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Task 3. Read the text about the lion dance in Japan and complete the table with the information from the text. </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4: Work in groups. Read Mai’s notes on the Vietnamese unicorn dance. Compare the Vietnamese unicorn dance with the Japanese lion dance</a:t>
            </a:r>
            <a:endParaRPr lang="en-US" dirty="0">
              <a:solidFill>
                <a:schemeClr val="tx1"/>
              </a:solidFill>
            </a:endParaRPr>
          </a:p>
        </p:txBody>
      </p: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790704" y="487715"/>
            <a:ext cx="4563618" cy="461665"/>
          </a:xfrm>
          <a:prstGeom prst="rect">
            <a:avLst/>
          </a:prstGeom>
          <a:noFill/>
        </p:spPr>
        <p:txBody>
          <a:bodyPr wrap="square" rtlCol="0">
            <a:spAutoFit/>
          </a:bodyPr>
          <a:lstStyle/>
          <a:p>
            <a:r>
              <a:rPr lang="en-US" sz="2400" b="1" dirty="0">
                <a:solidFill>
                  <a:schemeClr val="bg1"/>
                </a:solidFill>
              </a:rPr>
              <a:t>LESSON 4: COMMUNICATION</a:t>
            </a:r>
            <a:endParaRPr lang="en-US" sz="2400" b="1" dirty="0">
              <a:solidFill>
                <a:schemeClr val="bg1"/>
              </a:solidFill>
            </a:endParaRPr>
          </a:p>
        </p:txBody>
      </p:sp>
      <p:sp>
        <p:nvSpPr>
          <p:cNvPr id="31" name="Rounded Rectangle 30"/>
          <p:cNvSpPr/>
          <p:nvPr/>
        </p:nvSpPr>
        <p:spPr>
          <a:xfrm>
            <a:off x="908877" y="1113052"/>
            <a:ext cx="2105951"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32" name="Rounded Rectangle 31"/>
          <p:cNvSpPr/>
          <p:nvPr/>
        </p:nvSpPr>
        <p:spPr>
          <a:xfrm>
            <a:off x="2972795" y="2256786"/>
            <a:ext cx="2105747"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EVERYDAY ENGLISH</a:t>
            </a:r>
            <a:endParaRPr lang="en-GB" dirty="0">
              <a:solidFill>
                <a:schemeClr val="tx1"/>
              </a:solidFill>
            </a:endParaRPr>
          </a:p>
        </p:txBody>
      </p:sp>
      <p:sp>
        <p:nvSpPr>
          <p:cNvPr id="33" name="Rounded Rectangle 32"/>
          <p:cNvSpPr/>
          <p:nvPr/>
        </p:nvSpPr>
        <p:spPr>
          <a:xfrm>
            <a:off x="908877" y="3684335"/>
            <a:ext cx="2105952"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PRACTICE</a:t>
            </a:r>
            <a:endParaRPr lang="en-US">
              <a:solidFill>
                <a:schemeClr val="tx1"/>
              </a:solidFill>
            </a:endParaRPr>
          </a:p>
        </p:txBody>
      </p:sp>
      <p:cxnSp>
        <p:nvCxnSpPr>
          <p:cNvPr id="35" name="Curved Connector 34"/>
          <p:cNvCxnSpPr>
            <a:stCxn id="31" idx="3"/>
            <a:endCxn id="32" idx="0"/>
          </p:cNvCxnSpPr>
          <p:nvPr/>
        </p:nvCxnSpPr>
        <p:spPr>
          <a:xfrm>
            <a:off x="3014828" y="1440589"/>
            <a:ext cx="1010841" cy="816197"/>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36" name="Curved Connector 35"/>
          <p:cNvCxnSpPr>
            <a:stCxn id="32" idx="1"/>
            <a:endCxn id="33" idx="0"/>
          </p:cNvCxnSpPr>
          <p:nvPr/>
        </p:nvCxnSpPr>
        <p:spPr>
          <a:xfrm rot="10800000" flipV="1">
            <a:off x="1961853" y="2584487"/>
            <a:ext cx="1010942" cy="1099847"/>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98397" y="2225934"/>
            <a:ext cx="6891276" cy="2306955"/>
          </a:xfrm>
          <a:prstGeom prst="rect">
            <a:avLst/>
          </a:prstGeom>
        </p:spPr>
        <p:txBody>
          <a:bodyPr wrap="square">
            <a:spAutoFit/>
          </a:bodyPr>
          <a:lstStyle/>
          <a:p>
            <a:pPr>
              <a:lnSpc>
                <a:spcPct val="150000"/>
              </a:lnSpc>
              <a:spcAft>
                <a:spcPts val="0"/>
              </a:spcAft>
            </a:pPr>
            <a:r>
              <a:rPr lang="en-US" sz="2400" b="1" dirty="0">
                <a:solidFill>
                  <a:srgbClr val="000000"/>
                </a:solidFill>
                <a:latin typeface="Calibri (Body)"/>
                <a:ea typeface="Times New Roman" panose="02020603050405020304" pitchFamily="18" charset="0"/>
              </a:rPr>
              <a:t>Aims of the stage:</a:t>
            </a:r>
            <a:endParaRPr lang="en-US" sz="2400" b="1" dirty="0">
              <a:solidFill>
                <a:srgbClr val="000000"/>
              </a:solidFill>
              <a:latin typeface="Calibri (Body)"/>
              <a:ea typeface="Times New Roman" panose="02020603050405020304" pitchFamily="18" charset="0"/>
            </a:endParaRPr>
          </a:p>
          <a:p>
            <a:pPr marL="342900" indent="-342900">
              <a:lnSpc>
                <a:spcPct val="150000"/>
              </a:lnSpc>
              <a:buFont typeface="Wingdings" panose="05000000000000000000" pitchFamily="2" charset="2"/>
              <a:buChar char="Ø"/>
            </a:pPr>
            <a:r>
              <a:rPr lang="en-US" sz="3600">
                <a:solidFill>
                  <a:srgbClr val="000000"/>
                </a:solidFill>
                <a:latin typeface="Calibri" panose="020F0502020204030204" pitchFamily="34" charset="0"/>
                <a:ea typeface="Calibri" panose="020F0502020204030204" pitchFamily="34" charset="0"/>
                <a:cs typeface="Calibri" panose="020F0502020204030204" pitchFamily="34" charset="0"/>
              </a:rPr>
              <a:t>To provide Ss with information about lion dance in Japan. </a:t>
            </a:r>
            <a:endParaRPr lang="en-US" sz="36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760872" y="1393010"/>
            <a:ext cx="6096946" cy="583565"/>
          </a:xfrm>
          <a:prstGeom prst="rect">
            <a:avLst/>
          </a:prstGeom>
          <a:noFill/>
        </p:spPr>
        <p:txBody>
          <a:bodyPr wrap="square">
            <a:spAutoFit/>
          </a:bodyPr>
          <a:lstStyle/>
          <a:p>
            <a:r>
              <a:rPr lang="en-US" sz="3200" b="1">
                <a:solidFill>
                  <a:srgbClr val="FF0000"/>
                </a:solidFill>
              </a:rPr>
              <a:t>PRACTICE</a:t>
            </a:r>
            <a:endParaRPr lang="en-US" sz="3200" b="1" dirty="0">
              <a:solidFill>
                <a:srgbClr val="FF0000"/>
              </a:solidFill>
            </a:endParaRPr>
          </a:p>
        </p:txBody>
      </p:sp>
      <p:pic>
        <p:nvPicPr>
          <p:cNvPr id="4098" name="Picture 2" descr="Download Survey - Clipart Survey - Full Size PNG Image - PNGki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60370" y="1891274"/>
            <a:ext cx="3013889" cy="362573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5" name="TextBox 12"/>
          <p:cNvSpPr txBox="1"/>
          <p:nvPr/>
        </p:nvSpPr>
        <p:spPr>
          <a:xfrm>
            <a:off x="663575" y="201930"/>
            <a:ext cx="361950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PRACTICE</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2458" y="1365075"/>
            <a:ext cx="10964012"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the passage and choose the correct title for it. </a:t>
            </a:r>
            <a:endParaRPr lang="en-US" sz="2600" b="1" dirty="0">
              <a:effectLst>
                <a:glow rad="88900">
                  <a:schemeClr val="bg1"/>
                </a:glow>
              </a:effectLst>
              <a:cs typeface="Arial" panose="020B0604020202020204" pitchFamily="34" charset="0"/>
            </a:endParaRPr>
          </a:p>
        </p:txBody>
      </p:sp>
      <p:sp>
        <p:nvSpPr>
          <p:cNvPr id="12"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6" name="Horizontal Scroll 5"/>
          <p:cNvSpPr/>
          <p:nvPr/>
        </p:nvSpPr>
        <p:spPr>
          <a:xfrm>
            <a:off x="189865" y="1254760"/>
            <a:ext cx="11817350" cy="5320030"/>
          </a:xfrm>
          <a:prstGeom prst="horizontalScroll">
            <a:avLst/>
          </a:prstGeom>
          <a:solidFill>
            <a:srgbClr val="FFDA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The lion dance is called shishi-mai in Japanese. People perform it during New Year celebrations. Shishi-mai groups also perform at other important </a:t>
            </a:r>
            <a:endParaRPr lang="en-US" sz="2800" dirty="0">
              <a:solidFill>
                <a:schemeClr val="tx1"/>
              </a:solidFill>
            </a:endParaRPr>
          </a:p>
          <a:p>
            <a:r>
              <a:rPr lang="en-US" sz="2800" dirty="0">
                <a:solidFill>
                  <a:schemeClr val="tx1"/>
                </a:solidFill>
              </a:rPr>
              <a:t>occasions such as business openings and weddings.Most forms of shishi-mai have one or more people performing the dance. The performers are excellent at acrobatics. One person controls the lion’s head and the other moves the lion’s body. The lion dances to the sounds of flutes and drums. The drummers and flute players often follow the lion around, but they do not dance with it. The Japanese perform shishi-mai to chase away bad spirits and to bring good luck.</a:t>
            </a:r>
            <a:endParaRPr lang="en-US" sz="2800" dirty="0">
              <a:solidFill>
                <a:schemeClr val="tx1"/>
              </a:solidFill>
            </a:endParaRPr>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5" name="TextBox 12"/>
          <p:cNvSpPr txBox="1"/>
          <p:nvPr/>
        </p:nvSpPr>
        <p:spPr>
          <a:xfrm>
            <a:off x="663575" y="201930"/>
            <a:ext cx="361950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PRACTICE</a:t>
            </a:r>
            <a:endParaRPr lang="en-US" sz="3600" b="1" dirty="0">
              <a:ln>
                <a:noFill/>
              </a:ln>
              <a:solidFill>
                <a:schemeClr val="bg1"/>
              </a:solidFill>
              <a:effectLst/>
              <a:latin typeface="Myriad Pro" pitchFamily="34" charset="0"/>
              <a:cs typeface="Myriad Pro" pitchFamily="34" charset="0"/>
            </a:endParaRPr>
          </a:p>
        </p:txBody>
      </p:sp>
      <p:cxnSp>
        <p:nvCxnSpPr>
          <p:cNvPr id="3" name="Straight Connector 2"/>
          <p:cNvCxnSpPr/>
          <p:nvPr/>
        </p:nvCxnSpPr>
        <p:spPr>
          <a:xfrm>
            <a:off x="980440" y="2415540"/>
            <a:ext cx="6629400" cy="0"/>
          </a:xfrm>
          <a:prstGeom prst="line">
            <a:avLst/>
          </a:prstGeom>
          <a:ln w="3492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p:nvCxnSpPr>
        <p:spPr>
          <a:xfrm flipV="1">
            <a:off x="1042670" y="2835910"/>
            <a:ext cx="3063875" cy="10795"/>
          </a:xfrm>
          <a:prstGeom prst="line">
            <a:avLst/>
          </a:prstGeom>
          <a:ln w="3492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V="1">
            <a:off x="8642350" y="2375535"/>
            <a:ext cx="3063875" cy="10795"/>
          </a:xfrm>
          <a:prstGeom prst="line">
            <a:avLst/>
          </a:prstGeom>
          <a:ln w="3492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1010285" y="4172585"/>
            <a:ext cx="3063875" cy="10795"/>
          </a:xfrm>
          <a:prstGeom prst="line">
            <a:avLst/>
          </a:prstGeom>
          <a:ln w="3492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V="1">
            <a:off x="8609965" y="3712210"/>
            <a:ext cx="3063875" cy="10795"/>
          </a:xfrm>
          <a:prstGeom prst="line">
            <a:avLst/>
          </a:prstGeom>
          <a:ln w="3492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1042670" y="4916170"/>
            <a:ext cx="8496935" cy="53975"/>
          </a:xfrm>
          <a:prstGeom prst="line">
            <a:avLst/>
          </a:prstGeom>
          <a:ln w="3492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1010285" y="5832475"/>
            <a:ext cx="3063875" cy="10795"/>
          </a:xfrm>
          <a:prstGeom prst="line">
            <a:avLst/>
          </a:prstGeom>
          <a:ln w="3492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5615940" y="5372100"/>
            <a:ext cx="6057900" cy="93980"/>
          </a:xfrm>
          <a:prstGeom prst="line">
            <a:avLst/>
          </a:prstGeom>
          <a:ln w="34925" cmpd="sng">
            <a:solidFill>
              <a:srgbClr val="FF0000"/>
            </a:solidFill>
            <a:prstDash val="solid"/>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10" name="TextBox 9"/>
          <p:cNvSpPr txBox="1"/>
          <p:nvPr/>
        </p:nvSpPr>
        <p:spPr>
          <a:xfrm>
            <a:off x="1042458" y="1165050"/>
            <a:ext cx="10964012"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the passage and choose the correct title for it. </a:t>
            </a:r>
            <a:endParaRPr lang="en-US" sz="2600" b="1" dirty="0">
              <a:effectLst>
                <a:glow rad="88900">
                  <a:schemeClr val="bg1"/>
                </a:glow>
              </a:effectLst>
              <a:cs typeface="Arial" panose="020B0604020202020204" pitchFamily="34" charset="0"/>
            </a:endParaRPr>
          </a:p>
        </p:txBody>
      </p:sp>
      <p:sp>
        <p:nvSpPr>
          <p:cNvPr id="12" name="Rounded Rectangle 15"/>
          <p:cNvSpPr/>
          <p:nvPr/>
        </p:nvSpPr>
        <p:spPr>
          <a:xfrm>
            <a:off x="487067" y="119566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539852" y="109302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pic>
        <p:nvPicPr>
          <p:cNvPr id="3" name="Content Placeholder 2"/>
          <p:cNvPicPr>
            <a:picLocks noChangeAspect="1"/>
          </p:cNvPicPr>
          <p:nvPr>
            <p:ph idx="1"/>
          </p:nvPr>
        </p:nvPicPr>
        <p:blipFill>
          <a:blip r:embed="rId1"/>
          <a:stretch>
            <a:fillRect/>
          </a:stretch>
        </p:blipFill>
        <p:spPr>
          <a:xfrm>
            <a:off x="3507740" y="1691005"/>
            <a:ext cx="4794885" cy="5215890"/>
          </a:xfrm>
          <a:prstGeom prst="rect">
            <a:avLst/>
          </a:prstGeom>
        </p:spPr>
      </p:pic>
      <p:sp>
        <p:nvSpPr>
          <p:cNvPr id="26" name="Rectangle 25"/>
          <p:cNvSpPr/>
          <p:nvPr/>
        </p:nvSpPr>
        <p:spPr>
          <a:xfrm>
            <a:off x="5327650" y="1897380"/>
            <a:ext cx="2118995" cy="829945"/>
          </a:xfrm>
          <a:prstGeom prst="rect">
            <a:avLst/>
          </a:prstGeom>
        </p:spPr>
        <p:txBody>
          <a:bodyPr wrap="square">
            <a:spAutoFit/>
          </a:bodyPr>
          <a:p>
            <a:pPr>
              <a:lnSpc>
                <a:spcPct val="150000"/>
              </a:lnSpc>
              <a:spcAft>
                <a:spcPts val="0"/>
              </a:spcAft>
            </a:pPr>
            <a:r>
              <a:rPr lang="en-US" sz="3200" b="1" dirty="0">
                <a:solidFill>
                  <a:srgbClr val="FF0000"/>
                </a:solidFill>
                <a:latin typeface="Calibri (Body)"/>
                <a:ea typeface="Times New Roman" panose="02020603050405020304" pitchFamily="18" charset="0"/>
              </a:rPr>
              <a:t>shishi-mai</a:t>
            </a:r>
            <a:endParaRPr lang="en-US" sz="3200" b="1" dirty="0">
              <a:solidFill>
                <a:srgbClr val="FF0000"/>
              </a:solidFill>
              <a:latin typeface="Calibri (Body)"/>
              <a:ea typeface="Times New Roman" panose="02020603050405020304" pitchFamily="18" charset="0"/>
            </a:endParaRPr>
          </a:p>
        </p:txBody>
      </p:sp>
      <p:sp>
        <p:nvSpPr>
          <p:cNvPr id="5" name="Rectangle 25"/>
          <p:cNvSpPr/>
          <p:nvPr/>
        </p:nvSpPr>
        <p:spPr>
          <a:xfrm>
            <a:off x="5541010" y="2534285"/>
            <a:ext cx="4272915" cy="829945"/>
          </a:xfrm>
          <a:prstGeom prst="rect">
            <a:avLst/>
          </a:prstGeom>
        </p:spPr>
        <p:txBody>
          <a:bodyPr wrap="square">
            <a:spAutoFit/>
          </a:bodyPr>
          <a:p>
            <a:pPr>
              <a:lnSpc>
                <a:spcPct val="150000"/>
              </a:lnSpc>
              <a:spcAft>
                <a:spcPts val="0"/>
              </a:spcAft>
            </a:pPr>
            <a:r>
              <a:rPr lang="en-US" sz="3200" b="1" dirty="0">
                <a:solidFill>
                  <a:srgbClr val="FF0000"/>
                </a:solidFill>
                <a:latin typeface="Calibri (Body)"/>
                <a:ea typeface="Times New Roman" panose="02020603050405020304" pitchFamily="18" charset="0"/>
              </a:rPr>
              <a:t>New Year celebrations</a:t>
            </a:r>
            <a:endParaRPr lang="en-US" sz="3200" b="1" dirty="0">
              <a:solidFill>
                <a:srgbClr val="FF0000"/>
              </a:solidFill>
              <a:latin typeface="Calibri (Body)"/>
              <a:ea typeface="Times New Roman" panose="02020603050405020304" pitchFamily="18" charset="0"/>
            </a:endParaRPr>
          </a:p>
        </p:txBody>
      </p:sp>
      <p:sp>
        <p:nvSpPr>
          <p:cNvPr id="8" name="Rectangle 25"/>
          <p:cNvSpPr/>
          <p:nvPr/>
        </p:nvSpPr>
        <p:spPr>
          <a:xfrm>
            <a:off x="5454015" y="3973195"/>
            <a:ext cx="4272915" cy="829945"/>
          </a:xfrm>
          <a:prstGeom prst="rect">
            <a:avLst/>
          </a:prstGeom>
        </p:spPr>
        <p:txBody>
          <a:bodyPr wrap="square">
            <a:spAutoFit/>
          </a:bodyPr>
          <a:p>
            <a:pPr>
              <a:lnSpc>
                <a:spcPct val="150000"/>
              </a:lnSpc>
              <a:spcAft>
                <a:spcPts val="0"/>
              </a:spcAft>
            </a:pPr>
            <a:r>
              <a:rPr lang="en-US" sz="3200" b="1" dirty="0">
                <a:solidFill>
                  <a:srgbClr val="FF0000"/>
                </a:solidFill>
                <a:latin typeface="Calibri (Body)"/>
                <a:ea typeface="Times New Roman" panose="02020603050405020304" pitchFamily="18" charset="0"/>
              </a:rPr>
              <a:t>acrobatics </a:t>
            </a:r>
            <a:endParaRPr lang="en-US" sz="3200" b="1" dirty="0">
              <a:solidFill>
                <a:srgbClr val="FF0000"/>
              </a:solidFill>
              <a:latin typeface="Calibri (Body)"/>
              <a:ea typeface="Times New Roman" panose="02020603050405020304" pitchFamily="18" charset="0"/>
            </a:endParaRPr>
          </a:p>
        </p:txBody>
      </p:sp>
      <p:sp>
        <p:nvSpPr>
          <p:cNvPr id="9" name="Rectangle 25"/>
          <p:cNvSpPr/>
          <p:nvPr/>
        </p:nvSpPr>
        <p:spPr>
          <a:xfrm>
            <a:off x="5375275" y="5052695"/>
            <a:ext cx="4272915" cy="829945"/>
          </a:xfrm>
          <a:prstGeom prst="rect">
            <a:avLst/>
          </a:prstGeom>
        </p:spPr>
        <p:txBody>
          <a:bodyPr wrap="square">
            <a:spAutoFit/>
          </a:bodyPr>
          <a:p>
            <a:pPr>
              <a:lnSpc>
                <a:spcPct val="150000"/>
              </a:lnSpc>
              <a:spcAft>
                <a:spcPts val="0"/>
              </a:spcAft>
            </a:pPr>
            <a:r>
              <a:rPr lang="en-US" sz="3200" b="1" dirty="0">
                <a:solidFill>
                  <a:srgbClr val="FF0000"/>
                </a:solidFill>
                <a:latin typeface="Calibri (Body)"/>
                <a:ea typeface="Times New Roman" panose="02020603050405020304" pitchFamily="18" charset="0"/>
              </a:rPr>
              <a:t>flutes </a:t>
            </a:r>
            <a:endParaRPr lang="en-US" sz="3200" b="1" dirty="0">
              <a:solidFill>
                <a:srgbClr val="FF0000"/>
              </a:solidFill>
              <a:latin typeface="Calibri (Body)"/>
              <a:ea typeface="Times New Roman" panose="02020603050405020304" pitchFamily="18" charset="0"/>
            </a:endParaRPr>
          </a:p>
        </p:txBody>
      </p:sp>
      <p:sp>
        <p:nvSpPr>
          <p:cNvPr id="14" name="Rectangle 25"/>
          <p:cNvSpPr/>
          <p:nvPr/>
        </p:nvSpPr>
        <p:spPr>
          <a:xfrm>
            <a:off x="7057390" y="5779770"/>
            <a:ext cx="2118995" cy="829945"/>
          </a:xfrm>
          <a:prstGeom prst="rect">
            <a:avLst/>
          </a:prstGeom>
        </p:spPr>
        <p:txBody>
          <a:bodyPr wrap="square">
            <a:spAutoFit/>
          </a:bodyPr>
          <a:p>
            <a:pPr>
              <a:lnSpc>
                <a:spcPct val="150000"/>
              </a:lnSpc>
              <a:spcAft>
                <a:spcPts val="0"/>
              </a:spcAft>
            </a:pPr>
            <a:r>
              <a:rPr lang="en-US" sz="3200" b="1" dirty="0">
                <a:solidFill>
                  <a:srgbClr val="FF0000"/>
                </a:solidFill>
                <a:latin typeface="Calibri (Body)"/>
                <a:ea typeface="Times New Roman" panose="02020603050405020304" pitchFamily="18" charset="0"/>
              </a:rPr>
              <a:t>bad spirits </a:t>
            </a:r>
            <a:endParaRPr lang="en-US" sz="3200" b="1" dirty="0">
              <a:solidFill>
                <a:srgbClr val="FF0000"/>
              </a:solidFill>
              <a:latin typeface="Calibri (Body)"/>
              <a:ea typeface="Times New Roman" panose="02020603050405020304" pitchFamily="18" charset="0"/>
            </a:endParaRPr>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6" name="TextBox 12"/>
          <p:cNvSpPr txBox="1"/>
          <p:nvPr/>
        </p:nvSpPr>
        <p:spPr>
          <a:xfrm>
            <a:off x="663575" y="201930"/>
            <a:ext cx="361950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PRACTICE</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p>
            <a:endParaRPr lang="en-US"/>
          </a:p>
        </p:txBody>
      </p:sp>
      <p:sp>
        <p:nvSpPr>
          <p:cNvPr id="10" name="TextBox 9"/>
          <p:cNvSpPr txBox="1"/>
          <p:nvPr/>
        </p:nvSpPr>
        <p:spPr>
          <a:xfrm>
            <a:off x="989753" y="1163145"/>
            <a:ext cx="10964012" cy="891540"/>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groups. Read Mai’s notes on the Vietnamese unicorn dance. Compare the Vietnamese unicorn dance with the Japanese lion dance.</a:t>
            </a:r>
            <a:endParaRPr lang="en-US" sz="2600" b="1" dirty="0">
              <a:effectLst>
                <a:glow rad="88900">
                  <a:schemeClr val="bg1"/>
                </a:glow>
              </a:effectLst>
              <a:cs typeface="Arial" panose="020B0604020202020204" pitchFamily="34" charset="0"/>
            </a:endParaRPr>
          </a:p>
        </p:txBody>
      </p:sp>
      <p:sp>
        <p:nvSpPr>
          <p:cNvPr id="12"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endParaRPr lang="en-US" sz="4000" b="1" dirty="0">
              <a:solidFill>
                <a:schemeClr val="bg1"/>
              </a:solidFill>
              <a:latin typeface="Myriad Pro" pitchFamily="34" charset="0"/>
            </a:endParaRPr>
          </a:p>
        </p:txBody>
      </p:sp>
      <p:pic>
        <p:nvPicPr>
          <p:cNvPr id="6" name="Content Placeholder 5" descr="133071817_13905616030451n"/>
          <p:cNvPicPr>
            <a:picLocks noChangeAspect="1"/>
          </p:cNvPicPr>
          <p:nvPr>
            <p:ph sz="half" idx="1"/>
          </p:nvPr>
        </p:nvPicPr>
        <p:blipFill>
          <a:blip r:embed="rId1"/>
          <a:stretch>
            <a:fillRect/>
          </a:stretch>
        </p:blipFill>
        <p:spPr>
          <a:xfrm>
            <a:off x="67945" y="1972945"/>
            <a:ext cx="5716905" cy="3912870"/>
          </a:xfrm>
          <a:prstGeom prst="rect">
            <a:avLst/>
          </a:prstGeom>
        </p:spPr>
      </p:pic>
      <p:pic>
        <p:nvPicPr>
          <p:cNvPr id="11" name="Content Placeholder 10" descr="image-asset"/>
          <p:cNvPicPr>
            <a:picLocks noChangeAspect="1"/>
          </p:cNvPicPr>
          <p:nvPr>
            <p:ph sz="half" idx="2"/>
          </p:nvPr>
        </p:nvPicPr>
        <p:blipFill>
          <a:blip r:embed="rId2"/>
          <a:stretch>
            <a:fillRect/>
          </a:stretch>
        </p:blipFill>
        <p:spPr>
          <a:xfrm>
            <a:off x="5938520" y="1962785"/>
            <a:ext cx="5880735" cy="3923030"/>
          </a:xfrm>
          <a:prstGeom prst="rect">
            <a:avLst/>
          </a:prstGeom>
        </p:spPr>
      </p:pic>
      <p:sp>
        <p:nvSpPr>
          <p:cNvPr id="16" name="Rectangle 25"/>
          <p:cNvSpPr/>
          <p:nvPr/>
        </p:nvSpPr>
        <p:spPr>
          <a:xfrm>
            <a:off x="1031875" y="5742305"/>
            <a:ext cx="11506835" cy="783590"/>
          </a:xfrm>
          <a:prstGeom prst="rect">
            <a:avLst/>
          </a:prstGeom>
        </p:spPr>
        <p:txBody>
          <a:bodyPr wrap="square">
            <a:spAutoFit/>
          </a:bodyPr>
          <a:p>
            <a:pPr algn="just">
              <a:lnSpc>
                <a:spcPct val="150000"/>
              </a:lnSpc>
              <a:spcAft>
                <a:spcPts val="0"/>
              </a:spcAft>
            </a:pPr>
            <a:r>
              <a:rPr lang="en-US" sz="3000" b="1" i="1" dirty="0">
                <a:solidFill>
                  <a:schemeClr val="tx1"/>
                </a:solidFill>
                <a:latin typeface="Calibri (Body)"/>
                <a:ea typeface="Times New Roman" panose="02020603050405020304" pitchFamily="18" charset="0"/>
              </a:rPr>
              <a:t>What are the similarities and differences between two pictures?</a:t>
            </a:r>
            <a:endParaRPr lang="en-US" sz="3000" dirty="0">
              <a:solidFill>
                <a:schemeClr val="tx1"/>
              </a:solidFill>
              <a:latin typeface="Calibri (Body)"/>
              <a:ea typeface="Times New Roman" panose="02020603050405020304" pitchFamily="18" charset="0"/>
            </a:endParaRPr>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5" name="TextBox 12"/>
          <p:cNvSpPr txBox="1"/>
          <p:nvPr/>
        </p:nvSpPr>
        <p:spPr>
          <a:xfrm>
            <a:off x="663575" y="201930"/>
            <a:ext cx="361950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PRACTICE</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10" name="TextBox 9"/>
          <p:cNvSpPr txBox="1"/>
          <p:nvPr/>
        </p:nvSpPr>
        <p:spPr>
          <a:xfrm>
            <a:off x="989753" y="1163145"/>
            <a:ext cx="10964012" cy="891540"/>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groups. Read Mai’s notes on the Vietnamese unicorn dance. Compare the Vietnamese unicorn dance with the Japanese lion dance.</a:t>
            </a:r>
            <a:endParaRPr lang="en-US" sz="2600" b="1" dirty="0">
              <a:effectLst>
                <a:glow rad="88900">
                  <a:schemeClr val="bg1"/>
                </a:glow>
              </a:effectLst>
              <a:cs typeface="Arial" panose="020B0604020202020204" pitchFamily="34" charset="0"/>
            </a:endParaRPr>
          </a:p>
        </p:txBody>
      </p:sp>
      <p:sp>
        <p:nvSpPr>
          <p:cNvPr id="12" name="Rounded Rectangle 15"/>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endParaRPr lang="en-US" sz="4000" b="1" dirty="0">
              <a:solidFill>
                <a:schemeClr val="bg1"/>
              </a:solidFill>
              <a:latin typeface="Myriad Pro" pitchFamily="34" charset="0"/>
            </a:endParaRPr>
          </a:p>
        </p:txBody>
      </p:sp>
      <p:pic>
        <p:nvPicPr>
          <p:cNvPr id="3" name="Content Placeholder 2"/>
          <p:cNvPicPr>
            <a:picLocks noChangeAspect="1"/>
          </p:cNvPicPr>
          <p:nvPr>
            <p:ph idx="1"/>
          </p:nvPr>
        </p:nvPicPr>
        <p:blipFill>
          <a:blip r:embed="rId1"/>
          <a:stretch>
            <a:fillRect/>
          </a:stretch>
        </p:blipFill>
        <p:spPr>
          <a:xfrm>
            <a:off x="539750" y="1962785"/>
            <a:ext cx="4747895" cy="4697730"/>
          </a:xfrm>
          <a:prstGeom prst="rect">
            <a:avLst/>
          </a:prstGeom>
        </p:spPr>
      </p:pic>
      <p:sp>
        <p:nvSpPr>
          <p:cNvPr id="26" name="Rectangle 25"/>
          <p:cNvSpPr/>
          <p:nvPr/>
        </p:nvSpPr>
        <p:spPr>
          <a:xfrm>
            <a:off x="5327650" y="1897380"/>
            <a:ext cx="6291580" cy="3046095"/>
          </a:xfrm>
          <a:prstGeom prst="rect">
            <a:avLst/>
          </a:prstGeom>
        </p:spPr>
        <p:txBody>
          <a:bodyPr wrap="square">
            <a:spAutoFit/>
          </a:bodyPr>
          <a:p>
            <a:pPr algn="just">
              <a:lnSpc>
                <a:spcPct val="150000"/>
              </a:lnSpc>
              <a:spcAft>
                <a:spcPts val="0"/>
              </a:spcAft>
            </a:pPr>
            <a:r>
              <a:rPr lang="en-US" sz="3200" b="1" i="1" dirty="0">
                <a:solidFill>
                  <a:schemeClr val="tx1"/>
                </a:solidFill>
                <a:latin typeface="Calibri (Body)"/>
                <a:ea typeface="Times New Roman" panose="02020603050405020304" pitchFamily="18" charset="0"/>
              </a:rPr>
              <a:t>Example: </a:t>
            </a:r>
            <a:r>
              <a:rPr lang="en-US" sz="3200" dirty="0">
                <a:solidFill>
                  <a:schemeClr val="tx1"/>
                </a:solidFill>
                <a:latin typeface="Calibri (Body)"/>
                <a:ea typeface="Times New Roman" panose="02020603050405020304" pitchFamily="18" charset="0"/>
              </a:rPr>
              <a:t>The Vietnamese unicorn dance and the Japanese lion dance are </a:t>
            </a:r>
            <a:r>
              <a:rPr lang="en-US" sz="3200" u="sng" dirty="0">
                <a:solidFill>
                  <a:srgbClr val="FF0000"/>
                </a:solidFill>
                <a:latin typeface="Calibri (Body)"/>
                <a:ea typeface="Times New Roman" panose="02020603050405020304" pitchFamily="18" charset="0"/>
              </a:rPr>
              <a:t>both</a:t>
            </a:r>
            <a:r>
              <a:rPr lang="en-US" sz="3200" dirty="0">
                <a:solidFill>
                  <a:schemeClr val="tx1"/>
                </a:solidFill>
                <a:latin typeface="Calibri (Body)"/>
                <a:ea typeface="Times New Roman" panose="02020603050405020304" pitchFamily="18" charset="0"/>
              </a:rPr>
              <a:t> popular on New Year Festivals.</a:t>
            </a:r>
            <a:endParaRPr lang="en-US" sz="3200" dirty="0">
              <a:solidFill>
                <a:schemeClr val="tx1"/>
              </a:solidFill>
              <a:latin typeface="Calibri (Body)"/>
              <a:ea typeface="Times New Roman" panose="02020603050405020304" pitchFamily="18" charset="0"/>
            </a:endParaRPr>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5" name="TextBox 12"/>
          <p:cNvSpPr txBox="1"/>
          <p:nvPr/>
        </p:nvSpPr>
        <p:spPr>
          <a:xfrm>
            <a:off x="663575" y="201930"/>
            <a:ext cx="361950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PRACTICE</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53230" y="405765"/>
            <a:ext cx="4573270"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Discussion</a:t>
            </a:r>
            <a:endParaRPr lang="en-GB" dirty="0">
              <a:solidFill>
                <a:schemeClr val="tx1"/>
              </a:solidFill>
            </a:endParaRPr>
          </a:p>
        </p:txBody>
      </p:sp>
      <p:sp>
        <p:nvSpPr>
          <p:cNvPr id="21" name="Rectangle 20"/>
          <p:cNvSpPr/>
          <p:nvPr/>
        </p:nvSpPr>
        <p:spPr>
          <a:xfrm>
            <a:off x="5504180" y="2076450"/>
            <a:ext cx="5526405" cy="1147445"/>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Task 1: Listen and read the dialogue.</a:t>
            </a:r>
            <a:endParaRPr lang="en-US">
              <a:solidFill>
                <a:schemeClr val="tx1"/>
              </a:solidFill>
            </a:endParaRPr>
          </a:p>
          <a:p>
            <a:pPr marL="285750" indent="-285750">
              <a:buFont typeface="Arial" panose="020B0604020202020204" pitchFamily="34" charset="0"/>
              <a:buChar char="•"/>
            </a:pPr>
            <a:r>
              <a:rPr lang="en-US" dirty="0">
                <a:solidFill>
                  <a:schemeClr val="tx1"/>
                </a:solidFill>
                <a:sym typeface="+mn-ea"/>
              </a:rPr>
              <a:t>Task 2. Work in pairs. Make similar conversations with the following situations</a:t>
            </a:r>
            <a:endParaRPr lang="en-US" dirty="0">
              <a:solidFill>
                <a:schemeClr val="tx1"/>
              </a:solidFill>
            </a:endParaRPr>
          </a:p>
        </p:txBody>
      </p:sp>
      <p:sp>
        <p:nvSpPr>
          <p:cNvPr id="22" name="Rectangle 21"/>
          <p:cNvSpPr/>
          <p:nvPr/>
        </p:nvSpPr>
        <p:spPr>
          <a:xfrm>
            <a:off x="5487670" y="3404235"/>
            <a:ext cx="5542915" cy="186690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Task 3. Read the text about the lion dance in Japan and complete the table with the information from the text. </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4: Work in groups. Read Mai’s notes on the Vietnamese unicorn dance. Compare the Vietnamese unicorn dance with the Japanese lion dance</a:t>
            </a:r>
            <a:endParaRPr lang="en-US" dirty="0">
              <a:solidFill>
                <a:schemeClr val="tx1"/>
              </a:solidFill>
            </a:endParaRPr>
          </a:p>
        </p:txBody>
      </p: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9" name="Rectangle 28"/>
          <p:cNvSpPr/>
          <p:nvPr/>
        </p:nvSpPr>
        <p:spPr>
          <a:xfrm>
            <a:off x="5495429" y="5852118"/>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Home work</a:t>
            </a:r>
            <a:endParaRPr lang="en-GB" dirty="0">
              <a:solidFill>
                <a:schemeClr val="tx1"/>
              </a:solidFill>
            </a:endParaRPr>
          </a:p>
        </p:txBody>
      </p:sp>
      <p:sp>
        <p:nvSpPr>
          <p:cNvPr id="30" name="TextBox 29"/>
          <p:cNvSpPr txBox="1"/>
          <p:nvPr/>
        </p:nvSpPr>
        <p:spPr>
          <a:xfrm>
            <a:off x="4790704" y="487715"/>
            <a:ext cx="4563618" cy="461665"/>
          </a:xfrm>
          <a:prstGeom prst="rect">
            <a:avLst/>
          </a:prstGeom>
          <a:noFill/>
        </p:spPr>
        <p:txBody>
          <a:bodyPr wrap="square" rtlCol="0">
            <a:spAutoFit/>
          </a:bodyPr>
          <a:lstStyle/>
          <a:p>
            <a:r>
              <a:rPr lang="en-US" sz="2400" b="1" dirty="0">
                <a:solidFill>
                  <a:schemeClr val="bg1"/>
                </a:solidFill>
              </a:rPr>
              <a:t>LESSON 4: COMMUNICATION</a:t>
            </a:r>
            <a:endParaRPr lang="en-US" sz="2400" b="1" dirty="0">
              <a:solidFill>
                <a:schemeClr val="bg1"/>
              </a:solidFill>
            </a:endParaRPr>
          </a:p>
        </p:txBody>
      </p:sp>
      <p:sp>
        <p:nvSpPr>
          <p:cNvPr id="31" name="Rounded Rectangle 30"/>
          <p:cNvSpPr/>
          <p:nvPr/>
        </p:nvSpPr>
        <p:spPr>
          <a:xfrm>
            <a:off x="908877" y="1113052"/>
            <a:ext cx="2105951"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32" name="Rounded Rectangle 31"/>
          <p:cNvSpPr/>
          <p:nvPr/>
        </p:nvSpPr>
        <p:spPr>
          <a:xfrm>
            <a:off x="2972795" y="2256786"/>
            <a:ext cx="2105747"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EVERYDAY ENGLISH</a:t>
            </a:r>
            <a:endParaRPr lang="en-GB" dirty="0">
              <a:solidFill>
                <a:schemeClr val="tx1"/>
              </a:solidFill>
            </a:endParaRPr>
          </a:p>
        </p:txBody>
      </p:sp>
      <p:sp>
        <p:nvSpPr>
          <p:cNvPr id="33" name="Rounded Rectangle 32"/>
          <p:cNvSpPr/>
          <p:nvPr/>
        </p:nvSpPr>
        <p:spPr>
          <a:xfrm>
            <a:off x="908877" y="3684335"/>
            <a:ext cx="2105952"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PRACTICE</a:t>
            </a:r>
            <a:endParaRPr lang="en-US">
              <a:solidFill>
                <a:schemeClr val="tx1"/>
              </a:solidFill>
            </a:endParaRPr>
          </a:p>
        </p:txBody>
      </p:sp>
      <p:cxnSp>
        <p:nvCxnSpPr>
          <p:cNvPr id="35" name="Curved Connector 34"/>
          <p:cNvCxnSpPr>
            <a:stCxn id="31" idx="3"/>
            <a:endCxn id="32" idx="0"/>
          </p:cNvCxnSpPr>
          <p:nvPr/>
        </p:nvCxnSpPr>
        <p:spPr>
          <a:xfrm>
            <a:off x="3014828" y="1440589"/>
            <a:ext cx="1010841" cy="816197"/>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36" name="Curved Connector 35"/>
          <p:cNvCxnSpPr>
            <a:stCxn id="32" idx="1"/>
            <a:endCxn id="33" idx="0"/>
          </p:cNvCxnSpPr>
          <p:nvPr/>
        </p:nvCxnSpPr>
        <p:spPr>
          <a:xfrm rot="10800000" flipV="1">
            <a:off x="1961853" y="2584487"/>
            <a:ext cx="1010942" cy="1099847"/>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3" idx="3"/>
            <a:endCxn id="38" idx="0"/>
          </p:cNvCxnSpPr>
          <p:nvPr/>
        </p:nvCxnSpPr>
        <p:spPr>
          <a:xfrm>
            <a:off x="3014345" y="4039235"/>
            <a:ext cx="1053465" cy="181292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38" name="Rounded Rectangle 37"/>
          <p:cNvSpPr/>
          <p:nvPr/>
        </p:nvSpPr>
        <p:spPr>
          <a:xfrm>
            <a:off x="3014983" y="5852055"/>
            <a:ext cx="2105952" cy="629208"/>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9" name="TextBox 8"/>
          <p:cNvSpPr txBox="1"/>
          <p:nvPr/>
        </p:nvSpPr>
        <p:spPr>
          <a:xfrm>
            <a:off x="3532459" y="2298466"/>
            <a:ext cx="8202342" cy="2676525"/>
          </a:xfrm>
          <a:prstGeom prst="rect">
            <a:avLst/>
          </a:prstGeom>
          <a:noFill/>
        </p:spPr>
        <p:txBody>
          <a:bodyPr wrap="square">
            <a:spAutoFit/>
          </a:bodyPr>
          <a:lstStyle/>
          <a:p>
            <a:pPr>
              <a:lnSpc>
                <a:spcPct val="150000"/>
              </a:lnSpc>
            </a:pPr>
            <a:r>
              <a:rPr lang="en-US" sz="2800" dirty="0">
                <a:latin typeface="Calibri (Body)"/>
              </a:rPr>
              <a:t>In this lesson, we have learn to:</a:t>
            </a:r>
            <a:endParaRPr lang="en-US" sz="2800" dirty="0">
              <a:latin typeface="Calibri (Body)"/>
            </a:endParaRPr>
          </a:p>
          <a:p>
            <a:pPr marL="457200" indent="-457200">
              <a:lnSpc>
                <a:spcPct val="150000"/>
              </a:lnSpc>
              <a:buFont typeface="Wingdings" panose="05000000000000000000" pitchFamily="2" charset="2"/>
              <a:buChar char="ü"/>
            </a:pPr>
            <a:r>
              <a:rPr lang="en-US" sz="2800" dirty="0">
                <a:latin typeface="Calibri (Body)"/>
              </a:rPr>
              <a:t> learn how to give advice</a:t>
            </a:r>
            <a:endParaRPr lang="en-US" sz="2800" dirty="0">
              <a:latin typeface="Calibri (Body)"/>
            </a:endParaRPr>
          </a:p>
          <a:p>
            <a:pPr marL="457200" indent="-457200">
              <a:lnSpc>
                <a:spcPct val="150000"/>
              </a:lnSpc>
              <a:buFont typeface="Wingdings" panose="05000000000000000000" pitchFamily="2" charset="2"/>
              <a:buChar char="ü"/>
            </a:pPr>
            <a:r>
              <a:rPr lang="en-US" sz="2800" dirty="0">
                <a:latin typeface="Calibri (Body)"/>
              </a:rPr>
              <a:t> </a:t>
            </a:r>
            <a:r>
              <a:rPr lang="en-US" sz="2800" dirty="0" err="1">
                <a:latin typeface="Calibri (Body)"/>
              </a:rPr>
              <a:t>practise</a:t>
            </a:r>
            <a:r>
              <a:rPr lang="en-US" sz="2800" dirty="0">
                <a:latin typeface="Calibri (Body)"/>
              </a:rPr>
              <a:t> using some grammar points and vocabulary related to the topic.</a:t>
            </a:r>
            <a:endParaRPr lang="en-US" sz="2800" dirty="0">
              <a:latin typeface="Calibri (Body)"/>
            </a:endParaRPr>
          </a:p>
        </p:txBody>
      </p:sp>
      <p:pic>
        <p:nvPicPr>
          <p:cNvPr id="5" name="Graphic 4" descr="Presentation with checklist with solid fill"/>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3899" y="2630855"/>
            <a:ext cx="2330929" cy="2330929"/>
          </a:xfrm>
          <a:prstGeom prst="rect">
            <a:avLst/>
          </a:prstGeom>
        </p:spPr>
      </p:pic>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4" name="Round Single Corner Rectangle 23"/>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3" name="TextBox 12"/>
          <p:cNvSpPr txBox="1"/>
          <p:nvPr/>
        </p:nvSpPr>
        <p:spPr>
          <a:xfrm>
            <a:off x="674370" y="175895"/>
            <a:ext cx="4784725" cy="645160"/>
          </a:xfrm>
          <a:prstGeom prst="rect">
            <a:avLst/>
          </a:prstGeom>
          <a:noFill/>
          <a:effectLst/>
        </p:spPr>
        <p:txBody>
          <a:bodyPr wrap="square" rtlCol="0">
            <a:spAutoFit/>
          </a:bodyPr>
          <a:p>
            <a:r>
              <a:rPr lang="en-US" sz="3600" b="1" dirty="0">
                <a:ln>
                  <a:noFill/>
                </a:ln>
                <a:solidFill>
                  <a:schemeClr val="bg1"/>
                </a:solidFill>
                <a:effectLst/>
                <a:latin typeface="Myriad Pro" pitchFamily="34" charset="0"/>
                <a:cs typeface="Myriad Pro" pitchFamily="34" charset="0"/>
              </a:rPr>
              <a:t>CONSOLIDATION</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8425" y="1675765"/>
            <a:ext cx="4207510"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4" name="Round Single Corner Rectangle 23"/>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endParaRPr lang="en-US" sz="4000" b="1" dirty="0">
              <a:solidFill>
                <a:schemeClr val="bg1"/>
              </a:solidFill>
              <a:latin typeface="Myriad Pro" pitchFamily="34" charset="0"/>
            </a:endParaRP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pic>
        <p:nvPicPr>
          <p:cNvPr id="13" name="Picture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8" y="1757476"/>
            <a:ext cx="4563618" cy="461665"/>
          </a:xfrm>
          <a:prstGeom prst="rect">
            <a:avLst/>
          </a:prstGeom>
          <a:noFill/>
        </p:spPr>
        <p:txBody>
          <a:bodyPr wrap="square" rtlCol="0">
            <a:spAutoFit/>
          </a:bodyPr>
          <a:lstStyle/>
          <a:p>
            <a:r>
              <a:rPr lang="en-US" sz="2400" b="1" dirty="0">
                <a:solidFill>
                  <a:schemeClr val="bg1"/>
                </a:solidFill>
              </a:rPr>
              <a:t>LESSON 4: COMMUNICATION</a:t>
            </a:r>
            <a:endParaRPr lang="en-US" sz="24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246668"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endParaRPr lang="en-US" sz="4000" b="1" dirty="0">
              <a:solidFill>
                <a:schemeClr val="bg1"/>
              </a:solidFill>
              <a:latin typeface="Myriad Pro" pitchFamily="34" charset="0"/>
            </a:endParaRPr>
          </a:p>
        </p:txBody>
      </p:sp>
      <p:sp>
        <p:nvSpPr>
          <p:cNvPr id="17" name="TextBox 16"/>
          <p:cNvSpPr txBox="1"/>
          <p:nvPr/>
        </p:nvSpPr>
        <p:spPr>
          <a:xfrm>
            <a:off x="3327400" y="229870"/>
            <a:ext cx="8271510" cy="645160"/>
          </a:xfrm>
          <a:prstGeom prst="rect">
            <a:avLst/>
          </a:prstGeom>
          <a:noFill/>
        </p:spPr>
        <p:txBody>
          <a:bodyPr wrap="square" rtlCol="0">
            <a:spAutoFit/>
          </a:bodyPr>
          <a:lstStyle/>
          <a:p>
            <a:r>
              <a:rPr lang="en-US" sz="3600" b="1" dirty="0">
                <a:solidFill>
                  <a:schemeClr val="bg1"/>
                </a:solidFill>
                <a:latin typeface="Myriad Pro" pitchFamily="34" charset="0"/>
              </a:rPr>
              <a:t>OUR CUSTOMS AND TRADITIONS</a:t>
            </a:r>
            <a:endParaRPr lang="en-US" sz="3600" b="1" dirty="0">
              <a:solidFill>
                <a:schemeClr val="bg1"/>
              </a:solidFill>
              <a:latin typeface="Myriad Pro" pitchFamily="34" charset="0"/>
            </a:endParaRPr>
          </a:p>
        </p:txBody>
      </p:sp>
      <p:sp>
        <p:nvSpPr>
          <p:cNvPr id="18" name="TextBox 17"/>
          <p:cNvSpPr txBox="1"/>
          <p:nvPr/>
        </p:nvSpPr>
        <p:spPr>
          <a:xfrm>
            <a:off x="2235238" y="190029"/>
            <a:ext cx="722440" cy="829945"/>
          </a:xfrm>
          <a:prstGeom prst="rect">
            <a:avLst/>
          </a:prstGeom>
          <a:noFill/>
        </p:spPr>
        <p:txBody>
          <a:bodyPr wrap="square" rtlCol="0">
            <a:spAutoFit/>
          </a:bodyPr>
          <a:lstStyle/>
          <a:p>
            <a:pPr algn="ctr"/>
            <a:r>
              <a:rPr lang="en-US" sz="4800" b="1" dirty="0">
                <a:solidFill>
                  <a:schemeClr val="bg1"/>
                </a:solidFill>
                <a:latin typeface="Myriad Pro" pitchFamily="34" charset="0"/>
              </a:rPr>
              <a:t>5</a:t>
            </a:r>
            <a:endParaRPr lang="en-US" sz="4800" b="1" dirty="0">
              <a:solidFill>
                <a:schemeClr val="bg1"/>
              </a:solidFill>
              <a:latin typeface="Myriad Pro" pitchFamily="34" charset="0"/>
            </a:endParaRPr>
          </a:p>
        </p:txBody>
      </p:sp>
      <p:pic>
        <p:nvPicPr>
          <p:cNvPr id="1026" name="Picture 2" descr="Free Communication Cliparts, Download Free Communication Cliparts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981" y="2933603"/>
            <a:ext cx="3370035" cy="323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Box 1"/>
          <p:cNvSpPr txBox="1"/>
          <p:nvPr/>
        </p:nvSpPr>
        <p:spPr>
          <a:xfrm>
            <a:off x="1452245" y="2272030"/>
            <a:ext cx="9726930" cy="138366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dirty="0"/>
              <a:t>Do exercises in the workbook.</a:t>
            </a:r>
            <a:endParaRPr lang="en-US" sz="2800" dirty="0"/>
          </a:p>
          <a:p>
            <a:pPr marL="342900" indent="-342900">
              <a:lnSpc>
                <a:spcPct val="150000"/>
              </a:lnSpc>
              <a:buFont typeface="Wingdings" panose="05000000000000000000" pitchFamily="2" charset="2"/>
              <a:buChar char="Ø"/>
            </a:pPr>
            <a:r>
              <a:rPr lang="en-US" sz="2800" dirty="0"/>
              <a:t>Compare Vietnamese Tet Holiday and Chinese Tet Holiday.</a:t>
            </a:r>
            <a:endParaRPr lang="en-US" sz="2800" dirty="0"/>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12"/>
          <p:cNvSpPr txBox="1"/>
          <p:nvPr/>
        </p:nvSpPr>
        <p:spPr>
          <a:xfrm>
            <a:off x="674370" y="175895"/>
            <a:ext cx="4784725" cy="645160"/>
          </a:xfrm>
          <a:prstGeom prst="rect">
            <a:avLst/>
          </a:prstGeom>
          <a:noFill/>
          <a:effectLst/>
        </p:spPr>
        <p:txBody>
          <a:bodyPr wrap="square" rtlCol="0">
            <a:spAutoFit/>
          </a:bodyPr>
          <a:p>
            <a:r>
              <a:rPr lang="en-US" sz="3600" b="1" dirty="0">
                <a:ln>
                  <a:noFill/>
                </a:ln>
                <a:solidFill>
                  <a:schemeClr val="bg1"/>
                </a:solidFill>
                <a:effectLst/>
                <a:latin typeface="Myriad Pro" pitchFamily="34" charset="0"/>
                <a:cs typeface="Myriad Pro" pitchFamily="34" charset="0"/>
              </a:rPr>
              <a:t>CONSOLIDATION</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sachmem.vn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57295" y="490855"/>
            <a:ext cx="4520565" cy="113093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endParaRPr lang="en-US" sz="3600" b="1" dirty="0">
              <a:solidFill>
                <a:schemeClr val="bg1"/>
              </a:solidFill>
              <a:latin typeface="Myriad Pro" pitchFamily="34" charset="0"/>
            </a:endParaRPr>
          </a:p>
        </p:txBody>
      </p:sp>
      <p:pic>
        <p:nvPicPr>
          <p:cNvPr id="10"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97033" y="2103074"/>
            <a:ext cx="10274531" cy="2676525"/>
          </a:xfrm>
          <a:prstGeom prst="rect">
            <a:avLst/>
          </a:prstGeom>
          <a:noFill/>
        </p:spPr>
        <p:txBody>
          <a:bodyPr wrap="square" rtlCol="0">
            <a:spAutoFit/>
          </a:bodyPr>
          <a:lstStyle/>
          <a:p>
            <a:pPr>
              <a:lnSpc>
                <a:spcPct val="150000"/>
              </a:lnSpc>
            </a:pPr>
            <a:r>
              <a:rPr lang="en-US" sz="2800" dirty="0">
                <a:latin typeface="Calibri (Body)"/>
              </a:rPr>
              <a:t>By the end of the lesson, students will be able to:</a:t>
            </a:r>
            <a:endParaRPr lang="en-US" sz="2800" dirty="0">
              <a:latin typeface="Calibri (Body)"/>
            </a:endParaRPr>
          </a:p>
          <a:p>
            <a:pPr marL="457200" indent="-457200">
              <a:lnSpc>
                <a:spcPct val="150000"/>
              </a:lnSpc>
              <a:buFont typeface="Courier New" panose="02070309020205020404" pitchFamily="49" charset="0"/>
              <a:buChar char="o"/>
            </a:pPr>
            <a:r>
              <a:rPr lang="en-US" sz="2800" dirty="0">
                <a:latin typeface="Calibri (Body)"/>
              </a:rPr>
              <a:t>Give advice</a:t>
            </a:r>
            <a:endParaRPr lang="en-US" sz="2800" dirty="0">
              <a:latin typeface="Calibri (Body)"/>
            </a:endParaRPr>
          </a:p>
          <a:p>
            <a:pPr marL="457200" indent="-457200">
              <a:lnSpc>
                <a:spcPct val="150000"/>
              </a:lnSpc>
              <a:buFont typeface="Courier New" panose="02070309020205020404" pitchFamily="49" charset="0"/>
              <a:buChar char="o"/>
            </a:pPr>
            <a:r>
              <a:rPr lang="en-US" sz="2800" dirty="0">
                <a:latin typeface="Calibri (Body)"/>
              </a:rPr>
              <a:t>Read about a local festival</a:t>
            </a:r>
            <a:endParaRPr lang="en-US" sz="2800" dirty="0">
              <a:latin typeface="Calibri (Body)"/>
            </a:endParaRPr>
          </a:p>
          <a:p>
            <a:pPr marL="457200" indent="-457200">
              <a:lnSpc>
                <a:spcPct val="150000"/>
              </a:lnSpc>
              <a:buFont typeface="Courier New" panose="02070309020205020404" pitchFamily="49" charset="0"/>
              <a:buChar char="o"/>
            </a:pPr>
            <a:r>
              <a:rPr lang="en-US" sz="2800" dirty="0">
                <a:latin typeface="Calibri (Body)"/>
              </a:rPr>
              <a:t>Compare two local festivals.</a:t>
            </a:r>
            <a:endParaRPr lang="en-US" sz="2800" dirty="0">
              <a:latin typeface="Calibri (Body)"/>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53230" y="405765"/>
            <a:ext cx="4573270"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Discussion</a:t>
            </a:r>
            <a:endParaRPr lang="en-GB" dirty="0">
              <a:solidFill>
                <a:schemeClr val="tx1"/>
              </a:solidFill>
            </a:endParaRPr>
          </a:p>
        </p:txBody>
      </p:sp>
      <p:sp>
        <p:nvSpPr>
          <p:cNvPr id="21" name="Rectangle 20"/>
          <p:cNvSpPr/>
          <p:nvPr/>
        </p:nvSpPr>
        <p:spPr>
          <a:xfrm>
            <a:off x="5504180" y="2076450"/>
            <a:ext cx="5526405" cy="1147445"/>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Task 1: Listen and read the dialogue.</a:t>
            </a:r>
            <a:endParaRPr lang="en-US">
              <a:solidFill>
                <a:schemeClr val="tx1"/>
              </a:solidFill>
            </a:endParaRPr>
          </a:p>
          <a:p>
            <a:pPr marL="285750" indent="-285750">
              <a:buFont typeface="Arial" panose="020B0604020202020204" pitchFamily="34" charset="0"/>
              <a:buChar char="•"/>
            </a:pPr>
            <a:r>
              <a:rPr lang="en-US" dirty="0">
                <a:solidFill>
                  <a:schemeClr val="tx1"/>
                </a:solidFill>
                <a:sym typeface="+mn-ea"/>
              </a:rPr>
              <a:t>Task 2. Work in pairs. Make similar conversations with the following situations</a:t>
            </a:r>
            <a:endParaRPr lang="en-US" dirty="0">
              <a:solidFill>
                <a:schemeClr val="tx1"/>
              </a:solidFill>
            </a:endParaRPr>
          </a:p>
        </p:txBody>
      </p:sp>
      <p:sp>
        <p:nvSpPr>
          <p:cNvPr id="22" name="Rectangle 21"/>
          <p:cNvSpPr/>
          <p:nvPr/>
        </p:nvSpPr>
        <p:spPr>
          <a:xfrm>
            <a:off x="5487670" y="3404235"/>
            <a:ext cx="5542915" cy="186690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Task 3. Read the text about the lion dance in Japan and complete the table with the information from the text. </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Task 4: Work in groups. Read Mai’s notes on the Vietnamese unicorn dance. Compare the Vietnamese unicorn dance with the Japanese lion dance</a:t>
            </a:r>
            <a:endParaRPr lang="en-US" dirty="0">
              <a:solidFill>
                <a:schemeClr val="tx1"/>
              </a:solidFill>
            </a:endParaRPr>
          </a:p>
        </p:txBody>
      </p: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29" name="Rectangle 28"/>
          <p:cNvSpPr/>
          <p:nvPr/>
        </p:nvSpPr>
        <p:spPr>
          <a:xfrm>
            <a:off x="5495429" y="5852118"/>
            <a:ext cx="5465179"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Home work</a:t>
            </a:r>
            <a:endParaRPr lang="en-GB" dirty="0">
              <a:solidFill>
                <a:schemeClr val="tx1"/>
              </a:solidFill>
            </a:endParaRPr>
          </a:p>
        </p:txBody>
      </p:sp>
      <p:sp>
        <p:nvSpPr>
          <p:cNvPr id="30" name="TextBox 29"/>
          <p:cNvSpPr txBox="1"/>
          <p:nvPr/>
        </p:nvSpPr>
        <p:spPr>
          <a:xfrm>
            <a:off x="4790704" y="487715"/>
            <a:ext cx="4563618" cy="461665"/>
          </a:xfrm>
          <a:prstGeom prst="rect">
            <a:avLst/>
          </a:prstGeom>
          <a:noFill/>
        </p:spPr>
        <p:txBody>
          <a:bodyPr wrap="square" rtlCol="0">
            <a:spAutoFit/>
          </a:bodyPr>
          <a:lstStyle/>
          <a:p>
            <a:r>
              <a:rPr lang="en-US" sz="2400" b="1" dirty="0">
                <a:solidFill>
                  <a:schemeClr val="bg1"/>
                </a:solidFill>
              </a:rPr>
              <a:t>LESSON 4: COMMUNICATION</a:t>
            </a:r>
            <a:endParaRPr lang="en-US" sz="2400" b="1" dirty="0">
              <a:solidFill>
                <a:schemeClr val="bg1"/>
              </a:solidFill>
            </a:endParaRPr>
          </a:p>
        </p:txBody>
      </p:sp>
      <p:sp>
        <p:nvSpPr>
          <p:cNvPr id="31" name="Rounded Rectangle 30"/>
          <p:cNvSpPr/>
          <p:nvPr/>
        </p:nvSpPr>
        <p:spPr>
          <a:xfrm>
            <a:off x="908877" y="1113052"/>
            <a:ext cx="2105951"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32" name="Rounded Rectangle 31"/>
          <p:cNvSpPr/>
          <p:nvPr/>
        </p:nvSpPr>
        <p:spPr>
          <a:xfrm>
            <a:off x="2972795" y="2256786"/>
            <a:ext cx="2105747"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EVERYDAY ENGLISH</a:t>
            </a:r>
            <a:endParaRPr lang="en-GB" dirty="0">
              <a:solidFill>
                <a:schemeClr val="tx1"/>
              </a:solidFill>
            </a:endParaRPr>
          </a:p>
        </p:txBody>
      </p:sp>
      <p:sp>
        <p:nvSpPr>
          <p:cNvPr id="33" name="Rounded Rectangle 32"/>
          <p:cNvSpPr/>
          <p:nvPr/>
        </p:nvSpPr>
        <p:spPr>
          <a:xfrm>
            <a:off x="908877" y="3684335"/>
            <a:ext cx="2105952"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PRACTICE</a:t>
            </a:r>
            <a:endParaRPr lang="en-US">
              <a:solidFill>
                <a:schemeClr val="tx1"/>
              </a:solidFill>
            </a:endParaRPr>
          </a:p>
        </p:txBody>
      </p:sp>
      <p:cxnSp>
        <p:nvCxnSpPr>
          <p:cNvPr id="35" name="Curved Connector 34"/>
          <p:cNvCxnSpPr>
            <a:stCxn id="31" idx="3"/>
            <a:endCxn id="32" idx="0"/>
          </p:cNvCxnSpPr>
          <p:nvPr/>
        </p:nvCxnSpPr>
        <p:spPr>
          <a:xfrm>
            <a:off x="3014828" y="1440589"/>
            <a:ext cx="1010841" cy="816197"/>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36" name="Curved Connector 35"/>
          <p:cNvCxnSpPr>
            <a:stCxn id="32" idx="1"/>
            <a:endCxn id="33" idx="0"/>
          </p:cNvCxnSpPr>
          <p:nvPr/>
        </p:nvCxnSpPr>
        <p:spPr>
          <a:xfrm rot="10800000" flipV="1">
            <a:off x="1961853" y="2584487"/>
            <a:ext cx="1010942" cy="1099847"/>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37" name="Curved Connector 36"/>
          <p:cNvCxnSpPr>
            <a:stCxn id="33" idx="3"/>
            <a:endCxn id="38" idx="0"/>
          </p:cNvCxnSpPr>
          <p:nvPr/>
        </p:nvCxnSpPr>
        <p:spPr>
          <a:xfrm>
            <a:off x="3014345" y="4039235"/>
            <a:ext cx="1053465" cy="1812925"/>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38" name="Rounded Rectangle 37"/>
          <p:cNvSpPr/>
          <p:nvPr/>
        </p:nvSpPr>
        <p:spPr>
          <a:xfrm>
            <a:off x="3014983" y="5852055"/>
            <a:ext cx="2105952" cy="629208"/>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4840" y="416560"/>
            <a:ext cx="4498340"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rPr>
              <a:t>Discussion</a:t>
            </a:r>
            <a:endParaRPr lang="en-US" sz="3200" b="1" dirty="0">
              <a:solidFill>
                <a:srgbClr val="FF0000"/>
              </a:solidFill>
            </a:endParaRPr>
          </a:p>
        </p:txBody>
      </p: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790704" y="487715"/>
            <a:ext cx="4563618" cy="461665"/>
          </a:xfrm>
          <a:prstGeom prst="rect">
            <a:avLst/>
          </a:prstGeom>
          <a:noFill/>
        </p:spPr>
        <p:txBody>
          <a:bodyPr wrap="square" rtlCol="0">
            <a:spAutoFit/>
          </a:bodyPr>
          <a:lstStyle/>
          <a:p>
            <a:r>
              <a:rPr lang="en-US" sz="2400" b="1" dirty="0">
                <a:solidFill>
                  <a:schemeClr val="bg1"/>
                </a:solidFill>
              </a:rPr>
              <a:t>LESSON 4: COMMUNICATION</a:t>
            </a:r>
            <a:endParaRPr lang="en-US" sz="2400" b="1" dirty="0">
              <a:solidFill>
                <a:schemeClr val="bg1"/>
              </a:solidFill>
            </a:endParaRPr>
          </a:p>
        </p:txBody>
      </p:sp>
      <p:sp>
        <p:nvSpPr>
          <p:cNvPr id="31" name="Rounded Rectangle 30"/>
          <p:cNvSpPr/>
          <p:nvPr/>
        </p:nvSpPr>
        <p:spPr>
          <a:xfrm>
            <a:off x="908877" y="1113052"/>
            <a:ext cx="2105951"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24" name="Rectangle 23"/>
          <p:cNvSpPr/>
          <p:nvPr/>
        </p:nvSpPr>
        <p:spPr>
          <a:xfrm>
            <a:off x="6130420" y="2692911"/>
            <a:ext cx="5223725" cy="892552"/>
          </a:xfrm>
          <a:prstGeom prst="rect">
            <a:avLst/>
          </a:prstGeom>
        </p:spPr>
        <p:txBody>
          <a:bodyPr wrap="square">
            <a:spAutoFit/>
          </a:bodyPr>
          <a:lstStyle/>
          <a:p>
            <a:pPr>
              <a:spcAft>
                <a:spcPts val="0"/>
              </a:spcAft>
            </a:pPr>
            <a:r>
              <a:rPr lang="en-US" sz="2800" b="1" dirty="0">
                <a:solidFill>
                  <a:srgbClr val="000000"/>
                </a:solidFill>
                <a:ea typeface="Times New Roman" panose="02020603050405020304" pitchFamily="18" charset="0"/>
              </a:rPr>
              <a:t>Aims of the stage:</a:t>
            </a:r>
            <a:endParaRPr lang="en-US" sz="2800" dirty="0">
              <a:solidFill>
                <a:srgbClr val="000000"/>
              </a:solidFill>
              <a:ea typeface="Times New Roman" panose="02020603050405020304" pitchFamily="18" charset="0"/>
            </a:endParaRPr>
          </a:p>
          <a:p>
            <a:r>
              <a:rPr lang="en-US" sz="2400" dirty="0">
                <a:latin typeface="Calibri" panose="020F0502020204030204" pitchFamily="34" charset="0"/>
                <a:cs typeface="Calibri" panose="020F0502020204030204" pitchFamily="34" charset="0"/>
              </a:rPr>
              <a:t>T</a:t>
            </a:r>
            <a:r>
              <a:rPr lang="vi-VN" sz="2400" smtClean="0">
                <a:latin typeface="Calibri" panose="020F0502020204030204" pitchFamily="34" charset="0"/>
                <a:cs typeface="Calibri" panose="020F0502020204030204" pitchFamily="34" charset="0"/>
              </a:rPr>
              <a:t>o </a:t>
            </a:r>
            <a:r>
              <a:rPr lang="vi-VN" sz="2400" dirty="0">
                <a:latin typeface="Calibri" panose="020F0502020204030204" pitchFamily="34" charset="0"/>
                <a:cs typeface="Calibri" panose="020F0502020204030204" pitchFamily="34" charset="0"/>
              </a:rPr>
              <a:t>introduce </a:t>
            </a:r>
            <a:r>
              <a:rPr lang="vi-VN" sz="2400">
                <a:latin typeface="Calibri" panose="020F0502020204030204" pitchFamily="34" charset="0"/>
                <a:cs typeface="Calibri" panose="020F0502020204030204" pitchFamily="34" charset="0"/>
              </a:rPr>
              <a:t>the </a:t>
            </a:r>
            <a:r>
              <a:rPr lang="vi-VN" sz="2400" smtClean="0">
                <a:latin typeface="Calibri" panose="020F0502020204030204" pitchFamily="34" charset="0"/>
                <a:cs typeface="Calibri" panose="020F0502020204030204" pitchFamily="34" charset="0"/>
              </a:rPr>
              <a:t>lesson</a:t>
            </a:r>
            <a:endParaRPr lang="en-US" sz="2400" dirty="0">
              <a:latin typeface="Calibri" panose="020F0502020204030204" pitchFamily="34" charset="0"/>
              <a:cs typeface="Calibri" panose="020F0502020204030204" pitchFamily="34" charset="0"/>
            </a:endParaRPr>
          </a:p>
        </p:txBody>
      </p:sp>
      <p:pic>
        <p:nvPicPr>
          <p:cNvPr id="25" name="Picture 4" descr="Conversation - Free people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813" y="2632363"/>
            <a:ext cx="2984334" cy="2984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pic>
        <p:nvPicPr>
          <p:cNvPr id="3" name="Content Placeholder 2" descr="Vietnam-Table-Manners"/>
          <p:cNvPicPr>
            <a:picLocks noChangeAspect="1"/>
          </p:cNvPicPr>
          <p:nvPr>
            <p:ph idx="1"/>
          </p:nvPr>
        </p:nvPicPr>
        <p:blipFill>
          <a:blip r:embed="rId1"/>
          <a:stretch>
            <a:fillRect/>
          </a:stretch>
        </p:blipFill>
        <p:spPr>
          <a:xfrm>
            <a:off x="67945" y="1171575"/>
            <a:ext cx="6805930" cy="4514850"/>
          </a:xfrm>
          <a:prstGeom prst="rect">
            <a:avLst/>
          </a:prstGeom>
        </p:spPr>
      </p:pic>
      <p:sp>
        <p:nvSpPr>
          <p:cNvPr id="24" name="Rectangle 23"/>
          <p:cNvSpPr/>
          <p:nvPr/>
        </p:nvSpPr>
        <p:spPr>
          <a:xfrm>
            <a:off x="6874005" y="1398781"/>
            <a:ext cx="5223725" cy="1383665"/>
          </a:xfrm>
          <a:prstGeom prst="rect">
            <a:avLst/>
          </a:prstGeom>
        </p:spPr>
        <p:txBody>
          <a:bodyPr wrap="square">
            <a:spAutoFit/>
          </a:bodyPr>
          <a:p>
            <a:pPr>
              <a:spcAft>
                <a:spcPts val="0"/>
              </a:spcAft>
            </a:pPr>
            <a:r>
              <a:rPr lang="en-US" sz="2800" b="1" dirty="0">
                <a:solidFill>
                  <a:srgbClr val="000000"/>
                </a:solidFill>
                <a:ea typeface="Times New Roman" panose="02020603050405020304" pitchFamily="18" charset="0"/>
              </a:rPr>
              <a:t>What the child is doing?</a:t>
            </a:r>
            <a:endParaRPr lang="en-US" sz="2800" b="1" dirty="0">
              <a:solidFill>
                <a:srgbClr val="000000"/>
              </a:solidFill>
              <a:ea typeface="Times New Roman" panose="02020603050405020304" pitchFamily="18" charset="0"/>
            </a:endParaRPr>
          </a:p>
          <a:p>
            <a:pPr>
              <a:spcAft>
                <a:spcPts val="0"/>
              </a:spcAft>
            </a:pPr>
            <a:r>
              <a:rPr lang="en-US" sz="2800" b="1" dirty="0">
                <a:solidFill>
                  <a:srgbClr val="000000"/>
                </a:solidFill>
                <a:ea typeface="Times New Roman" panose="02020603050405020304" pitchFamily="18" charset="0"/>
              </a:rPr>
              <a:t>Is she behaving well at the table?</a:t>
            </a:r>
            <a:endParaRPr lang="en-US" sz="2800" b="1" dirty="0">
              <a:solidFill>
                <a:srgbClr val="000000"/>
              </a:solidFill>
              <a:ea typeface="Times New Roman" panose="02020603050405020304" pitchFamily="18" charset="0"/>
            </a:endParaRPr>
          </a:p>
          <a:p>
            <a:pPr>
              <a:spcAft>
                <a:spcPts val="0"/>
              </a:spcAft>
            </a:pPr>
            <a:endParaRPr lang="en-US" sz="2800" b="1" dirty="0">
              <a:solidFill>
                <a:srgbClr val="000000"/>
              </a:solidFill>
              <a:ea typeface="Times New Roman" panose="02020603050405020304" pitchFamily="18" charset="0"/>
            </a:endParaRPr>
          </a:p>
        </p:txBody>
      </p:sp>
      <p:sp>
        <p:nvSpPr>
          <p:cNvPr id="5" name="Rectangle 23"/>
          <p:cNvSpPr/>
          <p:nvPr/>
        </p:nvSpPr>
        <p:spPr>
          <a:xfrm>
            <a:off x="6874640" y="2837691"/>
            <a:ext cx="5223725" cy="953135"/>
          </a:xfrm>
          <a:prstGeom prst="rect">
            <a:avLst/>
          </a:prstGeom>
        </p:spPr>
        <p:txBody>
          <a:bodyPr wrap="square">
            <a:spAutoFit/>
          </a:bodyPr>
          <a:p>
            <a:pPr>
              <a:spcAft>
                <a:spcPts val="0"/>
              </a:spcAft>
            </a:pPr>
            <a:r>
              <a:rPr lang="en-US" sz="2800" b="1" dirty="0">
                <a:solidFill>
                  <a:srgbClr val="000000"/>
                </a:solidFill>
                <a:ea typeface="Times New Roman" panose="02020603050405020304" pitchFamily="18" charset="0"/>
              </a:rPr>
              <a:t>Can you give me some examples of table manners?</a:t>
            </a:r>
            <a:endParaRPr lang="en-US" sz="2800" b="1" dirty="0">
              <a:solidFill>
                <a:srgbClr val="000000"/>
              </a:solidFill>
              <a:ea typeface="Times New Roman" panose="02020603050405020304" pitchFamily="18" charset="0"/>
            </a:endParaRPr>
          </a:p>
        </p:txBody>
      </p:sp>
      <p:sp>
        <p:nvSpPr>
          <p:cNvPr id="6" name="Rectangle 23"/>
          <p:cNvSpPr/>
          <p:nvPr/>
        </p:nvSpPr>
        <p:spPr>
          <a:xfrm>
            <a:off x="6941950" y="3803526"/>
            <a:ext cx="5223725" cy="2245360"/>
          </a:xfrm>
          <a:prstGeom prst="rect">
            <a:avLst/>
          </a:prstGeom>
        </p:spPr>
        <p:txBody>
          <a:bodyPr wrap="square">
            <a:spAutoFit/>
          </a:bodyPr>
          <a:p>
            <a:pPr>
              <a:spcAft>
                <a:spcPts val="0"/>
              </a:spcAft>
            </a:pPr>
            <a:r>
              <a:rPr lang="en-US" sz="2800" i="1" dirty="0">
                <a:solidFill>
                  <a:srgbClr val="000000"/>
                </a:solidFill>
                <a:ea typeface="Times New Roman" panose="02020603050405020304" pitchFamily="18" charset="0"/>
              </a:rPr>
              <a:t>- Wait for the the table arrangement before sitting down.</a:t>
            </a:r>
            <a:endParaRPr lang="en-US" sz="2800" i="1" dirty="0">
              <a:solidFill>
                <a:srgbClr val="000000"/>
              </a:solidFill>
              <a:ea typeface="Times New Roman" panose="02020603050405020304" pitchFamily="18" charset="0"/>
            </a:endParaRPr>
          </a:p>
          <a:p>
            <a:pPr>
              <a:spcAft>
                <a:spcPts val="0"/>
              </a:spcAft>
            </a:pPr>
            <a:r>
              <a:rPr lang="en-US" sz="2800" i="1" dirty="0">
                <a:solidFill>
                  <a:srgbClr val="000000"/>
                </a:solidFill>
                <a:ea typeface="Times New Roman" panose="02020603050405020304" pitchFamily="18" charset="0"/>
              </a:rPr>
              <a:t>- Wait for the oldest people to start first.</a:t>
            </a:r>
            <a:endParaRPr lang="en-US" sz="2800" i="1" dirty="0">
              <a:solidFill>
                <a:srgbClr val="000000"/>
              </a:solidFill>
              <a:ea typeface="Times New Roman" panose="02020603050405020304" pitchFamily="18" charset="0"/>
            </a:endParaRPr>
          </a:p>
          <a:p>
            <a:pPr>
              <a:spcAft>
                <a:spcPts val="0"/>
              </a:spcAft>
            </a:pPr>
            <a:r>
              <a:rPr lang="en-US" sz="2800" i="1" dirty="0">
                <a:solidFill>
                  <a:srgbClr val="000000"/>
                </a:solidFill>
                <a:ea typeface="Times New Roman" panose="02020603050405020304" pitchFamily="18" charset="0"/>
              </a:rPr>
              <a:t>.......</a:t>
            </a:r>
            <a:endParaRPr lang="en-US" sz="2800" i="1" dirty="0">
              <a:solidFill>
                <a:srgbClr val="000000"/>
              </a:solidFill>
              <a:ea typeface="Times New Roman" panose="02020603050405020304" pitchFamily="18" charset="0"/>
            </a:endParaRPr>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7" name="TextBox 12"/>
          <p:cNvSpPr txBox="1"/>
          <p:nvPr/>
        </p:nvSpPr>
        <p:spPr>
          <a:xfrm>
            <a:off x="663572" y="202239"/>
            <a:ext cx="305980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WARM-UP</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fmla="">
                                          <p:val>
                                            <p:strVal val="#ppt_x"/>
                                          </p:val>
                                        </p:tav>
                                        <p:tav tm="100000" fmla="">
                                          <p:val>
                                            <p:strVal val="#ppt_x"/>
                                          </p:val>
                                        </p:tav>
                                      </p:tavLst>
                                    </p:anim>
                                    <p:anim calcmode="lin" valueType="num">
                                      <p:cBhvr additive="base">
                                        <p:cTn id="8" dur="1000" fill="hold"/>
                                        <p:tgtEl>
                                          <p:spTgt spid="5"/>
                                        </p:tgtEl>
                                        <p:attrNameLst>
                                          <p:attrName>ppt_y</p:attrName>
                                        </p:attrNameLst>
                                      </p:cBhvr>
                                      <p:tavLst>
                                        <p:tav tm="0" fmla="">
                                          <p:val>
                                            <p:strVal val="0-#ppt_h/2"/>
                                          </p:val>
                                        </p:tav>
                                        <p:tav tm="100000" fmla="">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fmla="">
                                          <p:val>
                                            <p:strVal val="#ppt_x"/>
                                          </p:val>
                                        </p:tav>
                                        <p:tav tm="100000" fmla="">
                                          <p:val>
                                            <p:strVal val="#ppt_x"/>
                                          </p:val>
                                        </p:tav>
                                      </p:tavLst>
                                    </p:anim>
                                    <p:anim calcmode="lin" valueType="num">
                                      <p:cBhvr additive="base">
                                        <p:cTn id="14" dur="1000" fill="hold"/>
                                        <p:tgtEl>
                                          <p:spTgt spid="6"/>
                                        </p:tgtEl>
                                        <p:attrNameLst>
                                          <p:attrName>ppt_y</p:attrName>
                                        </p:attrNameLst>
                                      </p:cBhvr>
                                      <p:tavLst>
                                        <p:tav tm="0" fmla="">
                                          <p:val>
                                            <p:strVal val="0-#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53230" y="405765"/>
            <a:ext cx="4573270"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0" name="Rectangle 19"/>
          <p:cNvSpPr/>
          <p:nvPr/>
        </p:nvSpPr>
        <p:spPr>
          <a:xfrm>
            <a:off x="5571062" y="1241339"/>
            <a:ext cx="5459396" cy="528474"/>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sym typeface="+mn-ea"/>
              </a:rPr>
              <a:t>Discussion</a:t>
            </a:r>
            <a:endParaRPr lang="en-GB" dirty="0">
              <a:solidFill>
                <a:schemeClr val="tx1"/>
              </a:solidFill>
            </a:endParaRPr>
          </a:p>
        </p:txBody>
      </p:sp>
      <p:sp>
        <p:nvSpPr>
          <p:cNvPr id="21" name="Rectangle 20"/>
          <p:cNvSpPr/>
          <p:nvPr/>
        </p:nvSpPr>
        <p:spPr>
          <a:xfrm>
            <a:off x="5574030" y="2306320"/>
            <a:ext cx="5456555" cy="594995"/>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Task 1: Listen and read the dialogue.</a:t>
            </a:r>
            <a:endParaRPr lang="en-US" dirty="0">
              <a:solidFill>
                <a:schemeClr val="tx1"/>
              </a:solidFill>
            </a:endParaRPr>
          </a:p>
        </p:txBody>
      </p: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30" name="TextBox 29"/>
          <p:cNvSpPr txBox="1"/>
          <p:nvPr/>
        </p:nvSpPr>
        <p:spPr>
          <a:xfrm>
            <a:off x="4790704" y="487715"/>
            <a:ext cx="4563618" cy="461665"/>
          </a:xfrm>
          <a:prstGeom prst="rect">
            <a:avLst/>
          </a:prstGeom>
          <a:noFill/>
        </p:spPr>
        <p:txBody>
          <a:bodyPr wrap="square" rtlCol="0">
            <a:spAutoFit/>
          </a:bodyPr>
          <a:lstStyle/>
          <a:p>
            <a:r>
              <a:rPr lang="en-US" sz="2400" b="1" dirty="0">
                <a:solidFill>
                  <a:schemeClr val="bg1"/>
                </a:solidFill>
              </a:rPr>
              <a:t>LESSON 4: COMMUNICATION</a:t>
            </a:r>
            <a:endParaRPr lang="en-US" sz="2400" b="1" dirty="0">
              <a:solidFill>
                <a:schemeClr val="bg1"/>
              </a:solidFill>
            </a:endParaRPr>
          </a:p>
        </p:txBody>
      </p:sp>
      <p:sp>
        <p:nvSpPr>
          <p:cNvPr id="31" name="Rounded Rectangle 30"/>
          <p:cNvSpPr/>
          <p:nvPr/>
        </p:nvSpPr>
        <p:spPr>
          <a:xfrm>
            <a:off x="908877" y="1113052"/>
            <a:ext cx="2105951"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32" name="Rounded Rectangle 31"/>
          <p:cNvSpPr/>
          <p:nvPr/>
        </p:nvSpPr>
        <p:spPr>
          <a:xfrm>
            <a:off x="2972795" y="2256786"/>
            <a:ext cx="2105747"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EVERYDAY ENGLISH</a:t>
            </a:r>
            <a:endParaRPr lang="en-GB" dirty="0">
              <a:solidFill>
                <a:schemeClr val="tx1"/>
              </a:solidFill>
            </a:endParaRPr>
          </a:p>
        </p:txBody>
      </p:sp>
      <p:cxnSp>
        <p:nvCxnSpPr>
          <p:cNvPr id="35" name="Curved Connector 34"/>
          <p:cNvCxnSpPr>
            <a:stCxn id="31" idx="3"/>
            <a:endCxn id="32" idx="0"/>
          </p:cNvCxnSpPr>
          <p:nvPr/>
        </p:nvCxnSpPr>
        <p:spPr>
          <a:xfrm>
            <a:off x="3014828" y="1440589"/>
            <a:ext cx="1010841" cy="816197"/>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26" name="Rectangle 25"/>
          <p:cNvSpPr/>
          <p:nvPr/>
        </p:nvSpPr>
        <p:spPr>
          <a:xfrm>
            <a:off x="5078542" y="3520539"/>
            <a:ext cx="6891276" cy="1198880"/>
          </a:xfrm>
          <a:prstGeom prst="rect">
            <a:avLst/>
          </a:prstGeom>
        </p:spPr>
        <p:txBody>
          <a:bodyPr wrap="square">
            <a:spAutoFit/>
          </a:bodyPr>
          <a:lstStyle/>
          <a:p>
            <a:pPr>
              <a:lnSpc>
                <a:spcPct val="150000"/>
              </a:lnSpc>
              <a:spcAft>
                <a:spcPts val="0"/>
              </a:spcAft>
            </a:pPr>
            <a:r>
              <a:rPr lang="en-US" sz="2400" b="1" dirty="0">
                <a:solidFill>
                  <a:srgbClr val="000000"/>
                </a:solidFill>
                <a:latin typeface="Calibri (Body)"/>
                <a:ea typeface="Times New Roman" panose="02020603050405020304" pitchFamily="18" charset="0"/>
              </a:rPr>
              <a:t>Aims of the stage:</a:t>
            </a:r>
            <a:endParaRPr lang="en-US" sz="2400" b="1" dirty="0">
              <a:solidFill>
                <a:srgbClr val="000000"/>
              </a:solidFill>
              <a:latin typeface="Calibri (Body)"/>
              <a:ea typeface="Times New Roman" panose="02020603050405020304" pitchFamily="18" charset="0"/>
            </a:endParaRPr>
          </a:p>
          <a:p>
            <a:pPr marR="0">
              <a:lnSpc>
                <a:spcPct val="150000"/>
              </a:lnSpc>
              <a:spcBef>
                <a:spcPts val="0"/>
              </a:spcBef>
              <a:spcAft>
                <a:spcPts val="0"/>
              </a:spcAft>
            </a:pP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To introduce ways of giving advice</a:t>
            </a:r>
            <a:endParaRPr lang="en-US" sz="24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143180975-illustration-of-an-elderly-couple-giving-advice"/>
          <p:cNvPicPr>
            <a:picLocks noChangeAspect="1"/>
          </p:cNvPicPr>
          <p:nvPr/>
        </p:nvPicPr>
        <p:blipFill>
          <a:blip r:embed="rId2"/>
          <a:stretch>
            <a:fillRect/>
          </a:stretch>
        </p:blipFill>
        <p:spPr>
          <a:xfrm>
            <a:off x="503555" y="3401060"/>
            <a:ext cx="3824605" cy="30683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12" name="TextBox 11"/>
          <p:cNvSpPr txBox="1"/>
          <p:nvPr/>
        </p:nvSpPr>
        <p:spPr>
          <a:xfrm>
            <a:off x="1042458" y="1249045"/>
            <a:ext cx="1029833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87067" y="126837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6573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Content Placeholder 2"/>
          <p:cNvPicPr>
            <a:picLocks noChangeAspect="1"/>
          </p:cNvPicPr>
          <p:nvPr>
            <p:ph idx="1"/>
          </p:nvPr>
        </p:nvPicPr>
        <p:blipFill>
          <a:blip r:embed="rId1"/>
          <a:stretch>
            <a:fillRect/>
          </a:stretch>
        </p:blipFill>
        <p:spPr>
          <a:xfrm>
            <a:off x="3128645" y="1876425"/>
            <a:ext cx="5127625" cy="4827270"/>
          </a:xfrm>
          <a:prstGeom prst="rect">
            <a:avLst/>
          </a:prstGeom>
        </p:spPr>
      </p:pic>
      <p:cxnSp>
        <p:nvCxnSpPr>
          <p:cNvPr id="6" name="Straight Arrow Connector 5"/>
          <p:cNvCxnSpPr/>
          <p:nvPr/>
        </p:nvCxnSpPr>
        <p:spPr>
          <a:xfrm flipV="1">
            <a:off x="6157595" y="2897505"/>
            <a:ext cx="2482850" cy="588645"/>
          </a:xfrm>
          <a:prstGeom prst="straightConnector1">
            <a:avLst/>
          </a:prstGeom>
          <a:ln w="38100" cmpd="sng">
            <a:solidFill>
              <a:srgbClr val="FF9801"/>
            </a:solidFill>
            <a:prstDash val="solid"/>
            <a:tailEnd type="arrow" w="med" len="med"/>
          </a:ln>
        </p:spPr>
        <p:style>
          <a:lnRef idx="1">
            <a:schemeClr val="accent4"/>
          </a:lnRef>
          <a:fillRef idx="0">
            <a:schemeClr val="accent4"/>
          </a:fillRef>
          <a:effectRef idx="0">
            <a:schemeClr val="accent4"/>
          </a:effectRef>
          <a:fontRef idx="minor">
            <a:schemeClr val="tx1"/>
          </a:fontRef>
        </p:style>
      </p:cxnSp>
      <p:cxnSp>
        <p:nvCxnSpPr>
          <p:cNvPr id="9" name="Straight Arrow Connector 8"/>
          <p:cNvCxnSpPr/>
          <p:nvPr/>
        </p:nvCxnSpPr>
        <p:spPr>
          <a:xfrm flipV="1">
            <a:off x="5481320" y="2926080"/>
            <a:ext cx="3110865" cy="1583690"/>
          </a:xfrm>
          <a:prstGeom prst="straightConnector1">
            <a:avLst/>
          </a:prstGeom>
          <a:ln w="38100" cmpd="sng">
            <a:solidFill>
              <a:srgbClr val="FF9801"/>
            </a:solidFill>
            <a:prstDash val="solid"/>
            <a:tailEnd type="arrow" w="med" len="med"/>
          </a:ln>
        </p:spPr>
        <p:style>
          <a:lnRef idx="1">
            <a:schemeClr val="accent4"/>
          </a:lnRef>
          <a:fillRef idx="0">
            <a:schemeClr val="accent4"/>
          </a:fillRef>
          <a:effectRef idx="0">
            <a:schemeClr val="accent4"/>
          </a:effectRef>
          <a:fontRef idx="minor">
            <a:schemeClr val="tx1"/>
          </a:fontRef>
        </p:style>
      </p:cxnSp>
      <p:sp>
        <p:nvSpPr>
          <p:cNvPr id="26" name="Rectangle 25"/>
          <p:cNvSpPr/>
          <p:nvPr/>
        </p:nvSpPr>
        <p:spPr>
          <a:xfrm>
            <a:off x="8640445" y="2541905"/>
            <a:ext cx="2118995" cy="829945"/>
          </a:xfrm>
          <a:prstGeom prst="rect">
            <a:avLst/>
          </a:prstGeom>
        </p:spPr>
        <p:txBody>
          <a:bodyPr wrap="square">
            <a:spAutoFit/>
          </a:bodyPr>
          <a:p>
            <a:pPr>
              <a:lnSpc>
                <a:spcPct val="150000"/>
              </a:lnSpc>
              <a:spcAft>
                <a:spcPts val="0"/>
              </a:spcAft>
            </a:pPr>
            <a:r>
              <a:rPr lang="en-US" sz="3200" b="1" dirty="0">
                <a:solidFill>
                  <a:srgbClr val="FF0000"/>
                </a:solidFill>
                <a:latin typeface="Calibri (Body)"/>
                <a:ea typeface="Times New Roman" panose="02020603050405020304" pitchFamily="18" charset="0"/>
              </a:rPr>
              <a:t>should do</a:t>
            </a:r>
            <a:endParaRPr lang="en-US" sz="3200" b="1" dirty="0">
              <a:solidFill>
                <a:srgbClr val="FF0000"/>
              </a:solidFill>
              <a:latin typeface="Calibri (Body)"/>
              <a:ea typeface="Times New Roman" panose="02020603050405020304" pitchFamily="18" charset="0"/>
              <a:cs typeface="Calibri" panose="020F0502020204030204" pitchFamily="34" charset="0"/>
            </a:endParaRPr>
          </a:p>
        </p:txBody>
      </p:sp>
      <p:sp>
        <p:nvSpPr>
          <p:cNvPr id="10" name="Rectangle 25"/>
          <p:cNvSpPr/>
          <p:nvPr/>
        </p:nvSpPr>
        <p:spPr>
          <a:xfrm>
            <a:off x="7587615" y="4956175"/>
            <a:ext cx="3354705" cy="829945"/>
          </a:xfrm>
          <a:prstGeom prst="rect">
            <a:avLst/>
          </a:prstGeom>
        </p:spPr>
        <p:txBody>
          <a:bodyPr wrap="square">
            <a:spAutoFit/>
          </a:bodyPr>
          <a:p>
            <a:pPr>
              <a:lnSpc>
                <a:spcPct val="150000"/>
              </a:lnSpc>
              <a:spcAft>
                <a:spcPts val="0"/>
              </a:spcAft>
            </a:pPr>
            <a:r>
              <a:rPr lang="en-US" sz="3200" b="1" dirty="0">
                <a:solidFill>
                  <a:srgbClr val="FF0000"/>
                </a:solidFill>
                <a:latin typeface="Calibri (Body)"/>
                <a:ea typeface="Times New Roman" panose="02020603050405020304" pitchFamily="18" charset="0"/>
              </a:rPr>
              <a:t>should NOT do</a:t>
            </a:r>
            <a:endParaRPr lang="en-US" sz="3200" b="1" dirty="0">
              <a:solidFill>
                <a:srgbClr val="FF0000"/>
              </a:solidFill>
              <a:latin typeface="Calibri (Body)"/>
              <a:ea typeface="Times New Roman" panose="02020603050405020304" pitchFamily="18" charset="0"/>
              <a:cs typeface="Calibri" panose="020F0502020204030204" pitchFamily="34" charset="0"/>
            </a:endParaRPr>
          </a:p>
        </p:txBody>
      </p:sp>
      <p:cxnSp>
        <p:nvCxnSpPr>
          <p:cNvPr id="11" name="Straight Arrow Connector 10"/>
          <p:cNvCxnSpPr/>
          <p:nvPr/>
        </p:nvCxnSpPr>
        <p:spPr>
          <a:xfrm flipV="1">
            <a:off x="4636770" y="5447030"/>
            <a:ext cx="3018155" cy="462915"/>
          </a:xfrm>
          <a:prstGeom prst="straightConnector1">
            <a:avLst/>
          </a:prstGeom>
          <a:ln w="38100" cmpd="sng">
            <a:solidFill>
              <a:srgbClr val="FF9801"/>
            </a:solidFill>
            <a:prstDash val="solid"/>
            <a:tailEnd type="arrow" w="med" len="med"/>
          </a:ln>
        </p:spPr>
        <p:style>
          <a:lnRef idx="1">
            <a:schemeClr val="accent4"/>
          </a:lnRef>
          <a:fillRef idx="0">
            <a:schemeClr val="accent4"/>
          </a:fillRef>
          <a:effectRef idx="0">
            <a:schemeClr val="accent4"/>
          </a:effectRef>
          <a:fontRef idx="minor">
            <a:schemeClr val="tx1"/>
          </a:fontRef>
        </p:style>
      </p:cxn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5" name="TextBox 12"/>
          <p:cNvSpPr txBox="1"/>
          <p:nvPr/>
        </p:nvSpPr>
        <p:spPr>
          <a:xfrm>
            <a:off x="663575" y="201930"/>
            <a:ext cx="6303645"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EVERYDAY ENGLISH</a:t>
            </a:r>
            <a:endParaRPr lang="en-US" sz="3600" b="1" dirty="0">
              <a:ln>
                <a:noFill/>
              </a:ln>
              <a:solidFill>
                <a:schemeClr val="bg1"/>
              </a:solidFill>
              <a:effectLst/>
              <a:latin typeface="Myriad Pro" pitchFamily="34" charset="0"/>
              <a:cs typeface="Myriad Pro" pitchFamily="34" charset="0"/>
            </a:endParaRPr>
          </a:p>
        </p:txBody>
      </p:sp>
      <p:pic>
        <p:nvPicPr>
          <p:cNvPr id="7" name="030">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1042670" y="2252345"/>
            <a:ext cx="1234440" cy="1234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90000">
                <p:cTn id="21" fill="hold" display="1">
                  <p:stCondLst>
                    <p:cond delay="indefinite"/>
                  </p:stCondLst>
                  <p:endCondLst>
                    <p:cond evt="onStopAudio">
                      <p:tgtEl>
                        <p:sldTgt/>
                      </p:tgtEl>
                    </p:cond>
                  </p:endCondLst>
                </p:cTn>
                <p:tgtEl>
                  <p:spTgt spid="7"/>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additive="base">
                                        <p:cTn id="26" dur="48502"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2068830" y="1666240"/>
            <a:ext cx="8106410" cy="15684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r>
              <a:rPr lang="en-US" sz="3200"/>
              <a:t>Perhaps you should + V0</a:t>
            </a:r>
            <a:endParaRPr lang="en-US" sz="3200"/>
          </a:p>
          <a:p>
            <a:r>
              <a:rPr lang="en-US" sz="3200"/>
              <a:t> It’s a good idea to + V0</a:t>
            </a:r>
            <a:endParaRPr lang="en-US" sz="3200"/>
          </a:p>
          <a:p>
            <a:r>
              <a:rPr lang="en-US" sz="3200"/>
              <a:t>Don’t + V0</a:t>
            </a:r>
            <a:endParaRPr lang="en-US" sz="3200"/>
          </a:p>
        </p:txBody>
      </p:sp>
      <p:sp>
        <p:nvSpPr>
          <p:cNvPr id="4" name="Text Box 3"/>
          <p:cNvSpPr txBox="1"/>
          <p:nvPr/>
        </p:nvSpPr>
        <p:spPr>
          <a:xfrm>
            <a:off x="2026920" y="3344545"/>
            <a:ext cx="8138160" cy="20612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algn="just"/>
            <a:r>
              <a:rPr lang="en-US" sz="3200"/>
              <a:t> - </a:t>
            </a:r>
            <a:r>
              <a:rPr lang="en-US" sz="3200">
                <a:solidFill>
                  <a:srgbClr val="FF0000"/>
                </a:solidFill>
              </a:rPr>
              <a:t>Perhaps you should</a:t>
            </a:r>
            <a:r>
              <a:rPr lang="en-US" sz="3200"/>
              <a:t> </a:t>
            </a:r>
            <a:r>
              <a:rPr lang="en-US" sz="3200">
                <a:solidFill>
                  <a:srgbClr val="FF0000"/>
                </a:solidFill>
              </a:rPr>
              <a:t>wait</a:t>
            </a:r>
            <a:r>
              <a:rPr lang="en-US" sz="3200"/>
              <a:t> for the host to start eating.</a:t>
            </a:r>
            <a:endParaRPr lang="en-US" sz="3200"/>
          </a:p>
          <a:p>
            <a:pPr algn="just"/>
            <a:r>
              <a:rPr lang="en-US" sz="3200"/>
              <a:t>- </a:t>
            </a:r>
            <a:r>
              <a:rPr lang="en-US" sz="3200">
                <a:solidFill>
                  <a:srgbClr val="FF0000"/>
                </a:solidFill>
              </a:rPr>
              <a:t>It’s a good idea to</a:t>
            </a:r>
            <a:r>
              <a:rPr lang="en-US" sz="3200"/>
              <a:t> </a:t>
            </a:r>
            <a:r>
              <a:rPr lang="en-US" sz="3200">
                <a:solidFill>
                  <a:srgbClr val="FF0000"/>
                </a:solidFill>
              </a:rPr>
              <a:t>hand</a:t>
            </a:r>
            <a:r>
              <a:rPr lang="en-US" sz="3200"/>
              <a:t> bowls with both hands.</a:t>
            </a:r>
            <a:endParaRPr lang="en-US" sz="3200"/>
          </a:p>
          <a:p>
            <a:pPr algn="just"/>
            <a:r>
              <a:rPr lang="en-US" sz="3200"/>
              <a:t>- </a:t>
            </a:r>
            <a:r>
              <a:rPr lang="en-US" sz="3200">
                <a:solidFill>
                  <a:srgbClr val="FF0000"/>
                </a:solidFill>
              </a:rPr>
              <a:t>Don’t hit</a:t>
            </a:r>
            <a:r>
              <a:rPr lang="en-US" sz="3200"/>
              <a:t> the bowl with your chopsticks.</a:t>
            </a:r>
            <a:endParaRPr lang="en-US" sz="3200"/>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6" name="TextBox 12"/>
          <p:cNvSpPr txBox="1"/>
          <p:nvPr/>
        </p:nvSpPr>
        <p:spPr>
          <a:xfrm>
            <a:off x="663575" y="201930"/>
            <a:ext cx="6303645"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EVERYDAY ENGLISH</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4368</Words>
  <Application>WPS Presentation</Application>
  <PresentationFormat>Widescreen</PresentationFormat>
  <Paragraphs>221</Paragraphs>
  <Slides>21</Slides>
  <Notes>13</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SimSun</vt:lpstr>
      <vt:lpstr>Wingdings</vt:lpstr>
      <vt:lpstr>Myriad Pro</vt:lpstr>
      <vt:lpstr>Segoe Print</vt:lpstr>
      <vt:lpstr>Calibri (Body)</vt:lpstr>
      <vt:lpstr>Courier New</vt:lpstr>
      <vt:lpstr>Adobe Gothic Std B</vt:lpstr>
      <vt:lpstr>Yu Gothic UI Semibold</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Sang</cp:lastModifiedBy>
  <cp:revision>190</cp:revision>
  <dcterms:created xsi:type="dcterms:W3CDTF">2020-12-09T02:04:00Z</dcterms:created>
  <dcterms:modified xsi:type="dcterms:W3CDTF">2022-11-14T03:33:02Z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0369EABE24D54D9C987BEEE352EE1FB4</vt:lpwstr>
  </property>
  <property fmtid="{D5CDD505-2E9C-101B-9397-08002B2CF9AE}" pid="3" name="KSOProductBuildVer">
    <vt:lpwstr>1033-11.2.0.11380</vt:lpwstr>
  </property>
</Properties>
</file>