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02" r:id="rId6"/>
    <p:sldId id="279" r:id="rId7"/>
    <p:sldId id="316" r:id="rId8"/>
    <p:sldId id="347" r:id="rId9"/>
    <p:sldId id="348" r:id="rId10"/>
    <p:sldId id="362" r:id="rId11"/>
    <p:sldId id="376" r:id="rId12"/>
    <p:sldId id="364" r:id="rId13"/>
    <p:sldId id="365" r:id="rId14"/>
    <p:sldId id="283" r:id="rId15"/>
    <p:sldId id="359" r:id="rId16"/>
    <p:sldId id="276" r:id="rId17"/>
    <p:sldId id="298" r:id="rId18"/>
    <p:sldId id="327" r:id="rId19"/>
    <p:sldId id="325" r:id="rId20"/>
    <p:sldId id="313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0702A"/>
    <a:srgbClr val="AD4F0F"/>
    <a:srgbClr val="D36113"/>
    <a:srgbClr val="5DD2FF"/>
    <a:srgbClr val="00B0F0"/>
    <a:srgbClr val="1596F3"/>
    <a:srgbClr val="F7931D"/>
    <a:srgbClr val="F7941E"/>
    <a:srgbClr val="D78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92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4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6975" y="180861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6. offering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084" y="4223177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lễ vật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2210682" y="2996316"/>
            <a:ext cx="18853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  <a:endParaRPr lang="en-US" sz="3600" b="1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16" name="Content Placeholder 15" descr="trap-an-hoi-bao-gom-nhung-g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43220" y="1943735"/>
            <a:ext cx="6350000" cy="4488815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310" y="2759075"/>
            <a:ext cx="882650" cy="88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00615" y="181940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7. ornamental tree 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084" y="4439077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cây cảnh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1485194" y="3640841"/>
            <a:ext cx="33845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the-truong-phu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4370" y="3299460"/>
            <a:ext cx="1026795" cy="102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500" y="1467485"/>
          <a:ext cx="9739630" cy="50006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/>
                <a:gridCol w="3607435"/>
                <a:gridCol w="2998470"/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/ədˈmaɪr/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56705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45212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be fond of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/fɑːnd/ /əv/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2039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communal house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/kəːˈmjə.nəl haʊs/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rông, nhà sinh hoạt cộng đồng.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31825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offering (n)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lễ vật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802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ornamental tree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3" name="admire">
            <a:hlinkClick r:id="" action="ppaction://media"/>
          </p:cNvPr>
          <p:cNvPicPr>
            <a:picLocks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8" name="be fond of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9460" y="4025265"/>
            <a:ext cx="614680" cy="614680"/>
          </a:xfrm>
          <a:prstGeom prst="rect">
            <a:avLst/>
          </a:prstGeom>
        </p:spPr>
      </p:pic>
      <p:pic>
        <p:nvPicPr>
          <p:cNvPr id="17" name="communal hou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5810" y="4733290"/>
            <a:ext cx="600710" cy="600710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9135" y="5447665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8980" y="6195695"/>
            <a:ext cx="56388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0260" y="1811020"/>
            <a:ext cx="4494530" cy="435165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5400675" y="1999615"/>
            <a:ext cx="67087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  <a:endParaRPr lang="en-US" sz="3600">
              <a:sym typeface="+mn-ea"/>
            </a:endParaRP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  <a:endParaRPr lang="en-US" sz="3600">
              <a:sym typeface="+mn-ea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77440" y="1757680"/>
            <a:ext cx="7437120" cy="490474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2" name="02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00" y="1970405"/>
            <a:ext cx="1474470" cy="147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00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(true) or F (False).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560" y="1801495"/>
            <a:ext cx="7862570" cy="4752975"/>
          </a:xfrm>
          <a:prstGeom prst="rect">
            <a:avLst/>
          </a:prstGeom>
        </p:spPr>
      </p:pic>
      <p:sp>
        <p:nvSpPr>
          <p:cNvPr id="7" name="Rectangle 3"/>
          <p:cNvSpPr/>
          <p:nvPr/>
        </p:nvSpPr>
        <p:spPr>
          <a:xfrm>
            <a:off x="7394575" y="2226945"/>
            <a:ext cx="170942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F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6715125" y="2917190"/>
            <a:ext cx="170942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715125" y="3908425"/>
            <a:ext cx="170942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7459345" y="4801235"/>
            <a:ext cx="170942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F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6715125" y="5519420"/>
            <a:ext cx="170942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07440" y="2600325"/>
            <a:ext cx="3007360" cy="0"/>
          </a:xfrm>
          <a:prstGeom prst="lin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243840" y="1831975"/>
            <a:ext cx="441515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Trang’s cousin is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8302625" y="4032250"/>
            <a:ext cx="3213100" cy="230695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sz="3600" b="1" smtClean="0">
                <a:solidFill>
                  <a:srgbClr val="FF0000"/>
                </a:solidFill>
              </a:rPr>
              <a:t>Plants and flowers are an important part of Tet)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899" y="1310413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with the correct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5945" y="1771015"/>
            <a:ext cx="6713220" cy="4681220"/>
          </a:xfrm>
          <a:prstGeom prst="rect">
            <a:avLst/>
          </a:prstGeom>
        </p:spPr>
      </p:pic>
      <p:sp>
        <p:nvSpPr>
          <p:cNvPr id="15" name="Rectangle 3"/>
          <p:cNvSpPr/>
          <p:nvPr/>
        </p:nvSpPr>
        <p:spPr>
          <a:xfrm>
            <a:off x="7537450" y="2227580"/>
            <a:ext cx="3213100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sz="3600" b="1" smtClean="0">
                <a:solidFill>
                  <a:srgbClr val="FF0000"/>
                </a:solidFill>
              </a:rPr>
              <a:t>1.d        2. a               3. e         4. b                  5. c   </a:t>
            </a:r>
            <a:endParaRPr lang="en-US" sz="3600" b="1" smtClean="0">
              <a:solidFill>
                <a:srgbClr val="FF0000"/>
              </a:solidFill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4. Complete the sentences with the verbs from the box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611" y="2609831"/>
            <a:ext cx="251304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admire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67716" y="2035275"/>
            <a:ext cx="2351314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pray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3235" y="1971655"/>
            <a:ext cx="28924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chase</a:t>
            </a:r>
            <a:r>
              <a:rPr lang="en-US" sz="2400" b="1" dirty="0"/>
              <a:t>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113520" y="2609850"/>
            <a:ext cx="283337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place</a:t>
            </a:r>
            <a:endParaRPr lang="en-US" sz="2400" b="1" dirty="0"/>
          </a:p>
        </p:txBody>
      </p:sp>
      <p:sp>
        <p:nvSpPr>
          <p:cNvPr id="7" name="Text Box 6"/>
          <p:cNvSpPr txBox="1"/>
          <p:nvPr/>
        </p:nvSpPr>
        <p:spPr>
          <a:xfrm>
            <a:off x="742950" y="3551555"/>
            <a:ext cx="51390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1. The British decorate their Christmas trees </a:t>
            </a:r>
            <a:endParaRPr lang="en-US" sz="2800"/>
          </a:p>
          <a:p>
            <a:r>
              <a:rPr lang="en-US" sz="2800"/>
              <a:t>and ______ presents under them.</a:t>
            </a:r>
            <a:endParaRPr lang="en-US" sz="2800"/>
          </a:p>
          <a:p>
            <a:r>
              <a:rPr lang="en-US" sz="2800"/>
              <a:t>2. Tom likes to ______ the view from the hill.</a:t>
            </a:r>
            <a:endParaRPr lang="en-US" sz="2800"/>
          </a:p>
          <a:p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6367780" y="3447415"/>
            <a:ext cx="486727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>
                <a:sym typeface="+mn-ea"/>
              </a:rPr>
              <a:t>3. In many cultures, knocking on wood is a </a:t>
            </a:r>
            <a:endParaRPr lang="en-US" sz="2800"/>
          </a:p>
          <a:p>
            <a:r>
              <a:rPr lang="en-US" sz="2800">
                <a:sym typeface="+mn-ea"/>
              </a:rPr>
              <a:t>way to ______ away bad spirits.</a:t>
            </a:r>
            <a:endParaRPr lang="en-US" sz="2800"/>
          </a:p>
          <a:p>
            <a:r>
              <a:rPr lang="en-US" sz="2800">
                <a:sym typeface="+mn-ea"/>
              </a:rPr>
              <a:t>4. Many Asians go to Buddhist temples to </a:t>
            </a:r>
            <a:endParaRPr lang="en-US" sz="2800"/>
          </a:p>
          <a:p>
            <a:r>
              <a:rPr lang="en-US" sz="2800">
                <a:sym typeface="+mn-ea"/>
              </a:rPr>
              <a:t>______ for good luck.</a:t>
            </a:r>
            <a:endParaRPr lang="en-US" sz="2800"/>
          </a:p>
        </p:txBody>
      </p:sp>
      <p:sp>
        <p:nvSpPr>
          <p:cNvPr id="10" name="TextBox 14"/>
          <p:cNvSpPr txBox="1"/>
          <p:nvPr/>
        </p:nvSpPr>
        <p:spPr>
          <a:xfrm>
            <a:off x="1403350" y="4377690"/>
            <a:ext cx="117348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lang="en-US" sz="2400" b="1" dirty="0">
                <a:solidFill>
                  <a:srgbClr val="FF0000"/>
                </a:solidFill>
                <a:latin typeface="MyriadPro-Regular"/>
              </a:rPr>
              <a:t>place</a:t>
            </a:r>
            <a:endParaRPr lang="en-US" sz="2400" b="1" dirty="0">
              <a:solidFill>
                <a:srgbClr val="FF0000"/>
              </a:solidFill>
              <a:latin typeface="MyriadPro-Regular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2576830" y="4838065"/>
            <a:ext cx="148844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lang="en-US" sz="2400" b="1" dirty="0">
                <a:solidFill>
                  <a:srgbClr val="FF0000"/>
                </a:solidFill>
                <a:latin typeface="MyriadPro-Regular"/>
              </a:rPr>
              <a:t>admire</a:t>
            </a:r>
            <a:endParaRPr lang="en-US" sz="2400" b="1" dirty="0">
              <a:solidFill>
                <a:srgbClr val="FF0000"/>
              </a:solidFill>
              <a:latin typeface="MyriadPro-Regular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512050" y="4312920"/>
            <a:ext cx="141668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lang="en-US" sz="2400" b="1" i="0" dirty="0">
                <a:solidFill>
                  <a:srgbClr val="FF0000"/>
                </a:solidFill>
                <a:latin typeface="MyriadPro-Regular"/>
              </a:rPr>
              <a:t>chase</a:t>
            </a:r>
            <a:r>
              <a:rPr lang="en-US" sz="2400" b="1" dirty="0"/>
              <a:t> </a:t>
            </a:r>
            <a:endParaRPr lang="en-US" sz="2400" b="1" dirty="0"/>
          </a:p>
        </p:txBody>
      </p:sp>
      <p:sp>
        <p:nvSpPr>
          <p:cNvPr id="29" name="TextBox 12"/>
          <p:cNvSpPr txBox="1"/>
          <p:nvPr/>
        </p:nvSpPr>
        <p:spPr>
          <a:xfrm>
            <a:off x="6367780" y="5663565"/>
            <a:ext cx="114490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lang="en-US" sz="2400" b="1" dirty="0">
                <a:solidFill>
                  <a:srgbClr val="FF0000"/>
                </a:solidFill>
                <a:latin typeface="MyriadPro-Regular"/>
              </a:rPr>
              <a:t>pray</a:t>
            </a:r>
            <a:endParaRPr lang="en-US" sz="2400" b="1" dirty="0">
              <a:solidFill>
                <a:srgbClr val="FF0000"/>
              </a:solidFill>
              <a:latin typeface="MyriadPro-Regular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14" grpId="0" bldLvl="0" animBg="1"/>
      <p:bldP spid="15" grpId="0" bldLvl="0" animBg="1"/>
      <p:bldP spid="10" grpId="0" animBg="1"/>
      <p:bldP spid="10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8941" y="1229607"/>
            <a:ext cx="10815315" cy="1383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Quiz New Years around the world.</a:t>
            </a:r>
            <a:endParaRPr lang="en-US" sz="2800" b="1" dirty="0"/>
          </a:p>
          <a:p>
            <a:r>
              <a:rPr lang="en-US" sz="2800" b="1" dirty="0"/>
              <a:t>People around the world celebrate New Years differently. Choose the  tradition below. 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83335" y="2845435"/>
            <a:ext cx="46951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1. Visiting pagodas</a:t>
            </a:r>
            <a:endParaRPr lang="en-US" sz="2800"/>
          </a:p>
          <a:p>
            <a:r>
              <a:rPr lang="en-US" sz="2800"/>
              <a:t>A. The US  B. Viet Nam</a:t>
            </a:r>
            <a:endParaRPr lang="en-US" sz="2800"/>
          </a:p>
          <a:p>
            <a:endParaRPr lang="en-US" sz="2800"/>
          </a:p>
        </p:txBody>
      </p:sp>
      <p:sp>
        <p:nvSpPr>
          <p:cNvPr id="5" name="Text Box 4"/>
          <p:cNvSpPr txBox="1"/>
          <p:nvPr/>
        </p:nvSpPr>
        <p:spPr>
          <a:xfrm>
            <a:off x="5847715" y="2927985"/>
            <a:ext cx="509397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>
                <a:sym typeface="+mn-ea"/>
              </a:rPr>
              <a:t>2. Throwing waterat each other</a:t>
            </a:r>
            <a:endParaRPr lang="en-US" sz="2600"/>
          </a:p>
          <a:p>
            <a:r>
              <a:rPr lang="en-US" sz="2600">
                <a:sym typeface="+mn-ea"/>
              </a:rPr>
              <a:t>A. Thailand B. Japan</a:t>
            </a:r>
            <a:endParaRPr lang="en-US" sz="2600"/>
          </a:p>
        </p:txBody>
      </p:sp>
      <p:sp>
        <p:nvSpPr>
          <p:cNvPr id="6" name="Text Box 5"/>
          <p:cNvSpPr txBox="1"/>
          <p:nvPr/>
        </p:nvSpPr>
        <p:spPr>
          <a:xfrm>
            <a:off x="1078865" y="4003040"/>
            <a:ext cx="418846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>
                <a:sym typeface="+mn-ea"/>
              </a:rPr>
              <a:t>3. Ringing a bell 108 times</a:t>
            </a:r>
            <a:endParaRPr lang="en-US" sz="2600"/>
          </a:p>
          <a:p>
            <a:r>
              <a:rPr lang="en-US" sz="2600">
                <a:sym typeface="+mn-ea"/>
              </a:rPr>
              <a:t>A. Japan B. Viet Nam</a:t>
            </a:r>
            <a:endParaRPr lang="en-US" sz="2600"/>
          </a:p>
        </p:txBody>
      </p:sp>
      <p:sp>
        <p:nvSpPr>
          <p:cNvPr id="7" name="Text Box 6"/>
          <p:cNvSpPr txBox="1"/>
          <p:nvPr/>
        </p:nvSpPr>
        <p:spPr>
          <a:xfrm>
            <a:off x="5978525" y="3949700"/>
            <a:ext cx="439229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>
                <a:sym typeface="+mn-ea"/>
              </a:rPr>
              <a:t>4. Giving and receiving lucky money</a:t>
            </a:r>
            <a:endParaRPr lang="en-US" sz="2600"/>
          </a:p>
          <a:p>
            <a:r>
              <a:rPr lang="en-US" sz="2600">
                <a:sym typeface="+mn-ea"/>
              </a:rPr>
              <a:t>A. The US  B. Viet Nam</a:t>
            </a:r>
            <a:endParaRPr lang="en-US" sz="2600"/>
          </a:p>
        </p:txBody>
      </p:sp>
      <p:sp>
        <p:nvSpPr>
          <p:cNvPr id="8" name="Text Box 7"/>
          <p:cNvSpPr txBox="1"/>
          <p:nvPr/>
        </p:nvSpPr>
        <p:spPr>
          <a:xfrm>
            <a:off x="4050665" y="5412740"/>
            <a:ext cx="611632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600">
                <a:sym typeface="+mn-ea"/>
              </a:rPr>
              <a:t>5. Watching a ball drop at midnight in </a:t>
            </a:r>
            <a:endParaRPr lang="en-US" sz="2600"/>
          </a:p>
          <a:p>
            <a:r>
              <a:rPr lang="en-US" sz="2600">
                <a:sym typeface="+mn-ea"/>
              </a:rPr>
              <a:t>Times Square </a:t>
            </a:r>
            <a:endParaRPr lang="en-US" sz="2600"/>
          </a:p>
          <a:p>
            <a:r>
              <a:rPr lang="en-US" sz="2600">
                <a:sym typeface="+mn-ea"/>
              </a:rPr>
              <a:t>A. Thailand   B. The US</a:t>
            </a:r>
            <a:endParaRPr lang="en-US" sz="2600"/>
          </a:p>
        </p:txBody>
      </p:sp>
      <p:sp>
        <p:nvSpPr>
          <p:cNvPr id="15" name="Oval 14"/>
          <p:cNvSpPr/>
          <p:nvPr/>
        </p:nvSpPr>
        <p:spPr>
          <a:xfrm>
            <a:off x="2845435" y="3343275"/>
            <a:ext cx="333375" cy="38798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47715" y="3390265"/>
            <a:ext cx="366395" cy="38798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78865" y="4461510"/>
            <a:ext cx="366395" cy="38798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33945" y="4784725"/>
            <a:ext cx="366395" cy="38798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83580" y="6254115"/>
            <a:ext cx="355600" cy="387985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PRODUCTION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Tet holiday.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lesson.</a:t>
            </a: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18" y="130232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10052" y="144849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32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is coming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4" name="TextBox 35"/>
          <p:cNvSpPr txBox="1"/>
          <p:nvPr/>
        </p:nvSpPr>
        <p:spPr>
          <a:xfrm>
            <a:off x="4662139" y="15598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- Learn the new words by heart.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- Practice talking about Tet Holiday.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(False).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 Time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3B87C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3B87C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3B87C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23" y="14345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22134" y="40165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35147" y="289619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Box 45"/>
          <p:cNvSpPr txBox="1"/>
          <p:nvPr/>
        </p:nvSpPr>
        <p:spPr>
          <a:xfrm>
            <a:off x="4787234" y="4022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68512" y="2629606"/>
            <a:ext cx="604701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1.Can you name some of Festival in Vietnam? 2.Do you like Mid Autumn Festival?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3.Do you like Tet holiday?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 4. What do you do before Tet holiday? 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/>
              <a:t>5. What do you do during Tet holiday?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questions: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9344" y="3557012"/>
            <a:ext cx="285165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 HOLIDAY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7542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1. admire 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khâm phục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2053906" y="3082608"/>
            <a:ext cx="209232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/ədˈmaɪr/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972435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2. chase away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xua đuổi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1818789" y="3187983"/>
            <a:ext cx="25882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 descr="205529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115" y="2790825"/>
            <a:ext cx="1042035" cy="104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763835" y="17546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3. pray 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cầu nguyện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2673279" y="3082676"/>
            <a:ext cx="14605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" name="Content Placeholder 10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075" y="2957830"/>
            <a:ext cx="89535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763835" y="17546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sym typeface="+mn-ea"/>
              </a:rPr>
              <a:t>4. be fond of 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thích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1991924" y="3082676"/>
            <a:ext cx="282321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/bi: fɑːnd əv/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" name="Content Placeholder 103" descr="C:\Users\CHAMANH\Desktop\nut-like.jpgnut-like"/>
          <p:cNvPicPr/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096635" y="2274570"/>
            <a:ext cx="5257165" cy="3141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-81280" y="5019675"/>
            <a:ext cx="715010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/>
              <a:t>He's very fond of his little dog.</a:t>
            </a:r>
            <a:endParaRPr lang="en-US" sz="3600"/>
          </a:p>
        </p:txBody>
      </p:sp>
      <p:pic>
        <p:nvPicPr>
          <p:cNvPr id="5" name="be fond of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845" y="2811780"/>
            <a:ext cx="916305" cy="91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0" y="1618615"/>
            <a:ext cx="761365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  <a:sym typeface="+mn-ea"/>
              </a:rPr>
              <a:t>5. communal house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 rông, nhà sinh hoạt cộng đồng.</a:t>
            </a:r>
            <a:endParaRPr lang="en-US" sz="3600"/>
          </a:p>
        </p:txBody>
      </p:sp>
      <p:sp>
        <p:nvSpPr>
          <p:cNvPr id="2" name="Rectangle 1"/>
          <p:cNvSpPr/>
          <p:nvPr/>
        </p:nvSpPr>
        <p:spPr>
          <a:xfrm>
            <a:off x="1535677" y="3082676"/>
            <a:ext cx="3735705" cy="683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/kəːˈmjə.nəl haʊs/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16" name="Content Placeholder 15" descr="OnyfTsK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50255" y="2613025"/>
            <a:ext cx="5428615" cy="3619500"/>
          </a:xfrm>
          <a:prstGeom prst="rect">
            <a:avLst/>
          </a:prstGeom>
        </p:spPr>
      </p:pic>
      <p:pic>
        <p:nvPicPr>
          <p:cNvPr id="17" name="communal hou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160" y="2811145"/>
            <a:ext cx="1069340" cy="106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2867</Words>
  <Application>WPS Presentation</Application>
  <PresentationFormat>Widescreen</PresentationFormat>
  <Paragraphs>281</Paragraphs>
  <Slides>21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Myriad Pro</vt:lpstr>
      <vt:lpstr>Segoe Print</vt:lpstr>
      <vt:lpstr>Adobe Gothic Std B</vt:lpstr>
      <vt:lpstr>Yu Gothic UI Semibold</vt:lpstr>
      <vt:lpstr>Calibri</vt:lpstr>
      <vt:lpstr>Times New Roman</vt:lpstr>
      <vt:lpstr>Microsoft YaHei</vt:lpstr>
      <vt:lpstr>Arial Unicode MS</vt:lpstr>
      <vt:lpstr>Calibri Light</vt:lpstr>
      <vt:lpstr>MyriadPro-Regular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213</cp:revision>
  <dcterms:created xsi:type="dcterms:W3CDTF">2020-12-09T02:04:00Z</dcterms:created>
  <dcterms:modified xsi:type="dcterms:W3CDTF">2022-11-14T03:16:34Z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