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58" r:id="rId4"/>
    <p:sldId id="263" r:id="rId5"/>
    <p:sldId id="266" r:id="rId6"/>
    <p:sldId id="509" r:id="rId7"/>
    <p:sldId id="513" r:id="rId8"/>
    <p:sldId id="519" r:id="rId9"/>
    <p:sldId id="529" r:id="rId10"/>
    <p:sldId id="512" r:id="rId11"/>
    <p:sldId id="530" r:id="rId12"/>
    <p:sldId id="514" r:id="rId13"/>
    <p:sldId id="520" r:id="rId14"/>
    <p:sldId id="511" r:id="rId15"/>
    <p:sldId id="532" r:id="rId16"/>
    <p:sldId id="515" r:id="rId17"/>
    <p:sldId id="516" r:id="rId18"/>
    <p:sldId id="517" r:id="rId19"/>
    <p:sldId id="531" r:id="rId20"/>
    <p:sldId id="524" r:id="rId21"/>
    <p:sldId id="522" r:id="rId22"/>
    <p:sldId id="523" r:id="rId23"/>
    <p:sldId id="527" r:id="rId24"/>
    <p:sldId id="5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24C0-E5C3-468A-9473-0882C5D1B88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7E3AB-053B-465A-85EC-E01AAB25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5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AF73-A5CF-EAA3-9F48-32A43719C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34BFF-657F-4847-CC83-E2D511180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BEC0-3A52-CDAD-C0F0-621AD896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8A03-BCD8-F726-60AB-2F9972C1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05B1-7DC7-9DD9-C2F9-9C3CC0E6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A60-D257-BF89-252B-A5456BD3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4DA49-A914-065E-DEC1-148A5F430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27398-FD01-CCEC-7962-B44CE177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ECC0-21D3-E331-10F5-274CC258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F2927-FBE2-A53F-D9D5-2991E57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53452-B912-7067-CE20-D7BF800D7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2B613-0406-803D-8A96-74242FA03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AD8F4-417B-D999-A89C-3C6903A0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453D-074D-96C2-A31F-C9A465F9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E9190-FFAD-671D-CE5E-45FC1790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115A-9445-3F5D-5442-50CC15F8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71CD-8A17-D506-1012-84E192121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F256A-2F53-83B8-311D-208D884F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098D-2241-5618-A7CB-B4CEBC2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8A0B8-F465-3E90-8F2D-656A7DDD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FDB-7008-5CFD-AB87-3F031653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594B-7403-0D34-D422-7031A955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B67-0D30-5F30-F6BE-B32CA4ED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8FBD-26F5-86A5-AB26-AC7D910C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8B24B-89B3-4E66-E1D3-A1EFA9A7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CA35-04AF-69A0-8091-FEC33F51F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B26C-FB43-6256-7F1D-A7DE8AA9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5B355-A764-4ED3-D25B-44CF0F4D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33451-8930-B225-C1B2-E699C8EC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4A16-1ACC-1695-E118-46106FA7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5B6B3-5C62-A6F2-FC4E-481E377C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94BC-DC67-A655-D780-270F6670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9F81-B886-A83B-8763-1F3D07A59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AE04-1E3C-A7BC-A658-DD4C61AEC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B61CE2-A722-FDF8-E021-48CA3BE79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AA7C9-5540-DAEB-C802-43093E6C7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6FEA9-99A4-BA87-1890-98BDD836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3B4AB-A7E4-60E7-6433-32536A46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6ECC4-1A1B-7F09-0A86-0DDB5EF4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0938-7DF8-E809-46F1-067CFC05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6A0697-4DFF-08BF-6CC2-2FE45229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C0AD5-F6BD-5182-D8AB-4A2300CD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3536D-FFDE-E184-F505-2FD7D08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DFF39-8963-C177-E4D5-22E1600C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BB529-6DBA-12F3-A4E8-8A604B21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18DB3-0946-7DE5-4750-3E3B7168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E482-6427-C14D-4E2E-A9DBD954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3F66A-51E2-3D95-13A0-7A02177E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51733-E3FF-3A59-83B9-C16387F9F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2D02E-318B-A227-F22C-D4FBC32D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B80D8-1020-6D29-1140-DB222B1D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5E6C-73E5-563F-8DCE-C9CCE4B0A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CC2B-7BB6-5AE8-B983-301EA4D8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5EFB3-9DDF-C7F4-C1DD-DF82FD14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2A920-107A-F532-68E6-5830C59B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1847E-882E-54BE-D5FF-CCD79DE0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24727-5E73-8FE8-BE8F-FEB7C400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48007-6213-3332-9267-BA1AD942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FA539-A6BD-555F-546C-71EB4ED7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38B22-7A13-E312-6FD4-A50858AF1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78D4-4955-88F7-D60B-C1DFFCAD2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3E47-54BC-40E1-8C02-A020863EEE1A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B57D-3213-10FC-43FF-50847BA88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4401-43F7-A198-1E53-FEF351DA7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3039-7344-492D-92C4-29B03C42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3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E8F7AD-27B8-82DC-AE1D-EF615FDB56DE}"/>
              </a:ext>
            </a:extLst>
          </p:cNvPr>
          <p:cNvSpPr txBox="1"/>
          <p:nvPr/>
        </p:nvSpPr>
        <p:spPr>
          <a:xfrm>
            <a:off x="2286001" y="0"/>
            <a:ext cx="720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  <p:pic>
        <p:nvPicPr>
          <p:cNvPr id="2" name="Picture 2" descr="Triển lãm 200 bức ảnh tuyệt đẹp về 10 nước Đông Nam Á">
            <a:extLst>
              <a:ext uri="{FF2B5EF4-FFF2-40B4-BE49-F238E27FC236}">
                <a16:creationId xmlns:a16="http://schemas.microsoft.com/office/drawing/2014/main" id="{52CA09EC-D2AA-46EC-E372-A11CA1CD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3330"/>
            <a:ext cx="12192000" cy="5934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7646504" y="1197112"/>
            <a:ext cx="4327629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877" y="143011"/>
            <a:ext cx="5844209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5" y="4734950"/>
            <a:ext cx="4161182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335873" cy="540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+ 1884-1886, khởi nghĩa nổ ra ở Ca-li-man-tan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Năm 1890, nổ ra cuộc khởi nghĩa do Sa-min lãnh đạo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9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217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bc_map_philippines_en">
            <a:extLst>
              <a:ext uri="{FF2B5EF4-FFF2-40B4-BE49-F238E27FC236}">
                <a16:creationId xmlns:a16="http://schemas.microsoft.com/office/drawing/2014/main" id="{CF20471B-7B6F-2D08-B312-3F1A693F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2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21" y="463549"/>
            <a:ext cx="691763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8" y="1215943"/>
            <a:ext cx="6586331" cy="4843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Phi-lip-pin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32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*Ở Phi-líp-pin: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Năm 1872, nhân dân thành phố Ca-vi-tô nổi dậy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hống thực dân Tây Ban Nha. Cuối cùng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nghĩa thất bại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53FF88-CF80-FE48-858C-CE084FFC7159}"/>
              </a:ext>
            </a:extLst>
          </p:cNvPr>
          <p:cNvSpPr txBox="1">
            <a:spLocks/>
          </p:cNvSpPr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788" indent="-204788">
              <a:buFont typeface="Arial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12" name="Picture 4" descr="ibc_map_philippines_en">
            <a:extLst>
              <a:ext uri="{FF2B5EF4-FFF2-40B4-BE49-F238E27FC236}">
                <a16:creationId xmlns:a16="http://schemas.microsoft.com/office/drawing/2014/main" id="{DBDB10D0-90D6-404F-57EF-08B290C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320" b="17607"/>
          <a:stretch>
            <a:fillRect/>
          </a:stretch>
        </p:blipFill>
        <p:spPr bwMode="auto">
          <a:xfrm>
            <a:off x="7182678" y="1596887"/>
            <a:ext cx="4837045" cy="526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82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8" y="459827"/>
            <a:ext cx="669234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8" y="1215943"/>
            <a:ext cx="6692348" cy="5639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xu hướng cải cách Hô-xê Ri-đan và bạo động của Bô-ni-pha-xi-ô. Cả hai xu hướng nảy đều khơi dậy ý thức dân tộc, chuẩn bị tiền đề cho cao trào cách mạng về sau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1896 – 1898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cuộc cách mạng bùng nổ, lật đổ ách thống trị của thực dân Tây Ban Nha  đưa đến sự ra đời của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 Cộng hoà Phi-líp-pin ra đời, nhưng sau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 bị Mĩ thôn tính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53FF88-CF80-FE48-858C-CE084FFC7159}"/>
              </a:ext>
            </a:extLst>
          </p:cNvPr>
          <p:cNvSpPr txBox="1">
            <a:spLocks/>
          </p:cNvSpPr>
          <p:nvPr/>
        </p:nvSpPr>
        <p:spPr>
          <a:xfrm>
            <a:off x="9186036" y="953948"/>
            <a:ext cx="2376487" cy="70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4788" indent="-204788">
              <a:buFont typeface="Arial" charset="0"/>
              <a:buNone/>
              <a:defRPr/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Phi-lip-pin</a:t>
            </a:r>
            <a:endParaRPr lang="en-US" altLang="en-US" sz="3600" b="1" dirty="0">
              <a:solidFill>
                <a:srgbClr val="8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63997-BC56-4A18-7297-9E3C6D495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26" y="1542197"/>
            <a:ext cx="5327374" cy="51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8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4C217-89E8-EF95-BFE2-1EFFF4FAC02F}"/>
              </a:ext>
            </a:extLst>
          </p:cNvPr>
          <p:cNvSpPr txBox="1"/>
          <p:nvPr/>
        </p:nvSpPr>
        <p:spPr>
          <a:xfrm>
            <a:off x="817173" y="2053335"/>
            <a:ext cx="5988898" cy="118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20999-4A3F-8EFF-859C-9162129E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71" y="1988923"/>
            <a:ext cx="5034370" cy="486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CF839-1124-AD6F-1CF3-91D82134BF5F}"/>
              </a:ext>
            </a:extLst>
          </p:cNvPr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Sử dụng kĩ thuật Khăn trải bàn trong dạy học môn Khoa học ...">
            <a:extLst>
              <a:ext uri="{FF2B5EF4-FFF2-40B4-BE49-F238E27FC236}">
                <a16:creationId xmlns:a16="http://schemas.microsoft.com/office/drawing/2014/main" id="{B788513E-6219-A592-0A2D-61A172B4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1" y="3023047"/>
            <a:ext cx="5764153" cy="3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95663"/>
            <a:ext cx="705015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4C217-89E8-EF95-BFE2-1EFFF4FAC02F}"/>
              </a:ext>
            </a:extLst>
          </p:cNvPr>
          <p:cNvSpPr txBox="1"/>
          <p:nvPr/>
        </p:nvSpPr>
        <p:spPr>
          <a:xfrm>
            <a:off x="398650" y="2527752"/>
            <a:ext cx="5988898" cy="2299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Á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20999-4A3F-8EFF-859C-9162129E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388" y="2527752"/>
            <a:ext cx="4689814" cy="43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CF839-1124-AD6F-1CF3-91D82134BF5F}"/>
              </a:ext>
            </a:extLst>
          </p:cNvPr>
          <p:cNvSpPr txBox="1"/>
          <p:nvPr/>
        </p:nvSpPr>
        <p:spPr>
          <a:xfrm>
            <a:off x="-51658" y="1378468"/>
            <a:ext cx="1048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2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3" y="541674"/>
            <a:ext cx="6069496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2601567" y="1693604"/>
            <a:ext cx="6173601" cy="316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Việt Nam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uộc kháng chiến chống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 ra ngay từ giữa thế kỉ XIX, nổi bật là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phong trào Cần vương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khởi nghĩa của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nông dân Yên Thế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Sang đầu thế kỉ XX,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theo khuynh hướng dân chủ tư sản với hai xu hướng chính là cải cách và bạo 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32D4C5-9E31-EB14-CC06-524134BCDF60}"/>
              </a:ext>
            </a:extLst>
          </p:cNvPr>
          <p:cNvGrpSpPr/>
          <p:nvPr/>
        </p:nvGrpSpPr>
        <p:grpSpPr>
          <a:xfrm>
            <a:off x="8618055" y="718882"/>
            <a:ext cx="3702328" cy="3892331"/>
            <a:chOff x="7019193" y="684800"/>
            <a:chExt cx="5172807" cy="431789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D3C3ED-B910-E735-3AE1-15B68DE9A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193" y="874642"/>
              <a:ext cx="5172807" cy="412805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7E531F-BEF5-2E65-C33B-0C7D7517F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7455" y="684800"/>
              <a:ext cx="2476846" cy="48584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95E08E-AC09-5D1D-96C1-5E8802B65563}"/>
              </a:ext>
            </a:extLst>
          </p:cNvPr>
          <p:cNvGrpSpPr/>
          <p:nvPr/>
        </p:nvGrpSpPr>
        <p:grpSpPr>
          <a:xfrm>
            <a:off x="106017" y="1156841"/>
            <a:ext cx="2495550" cy="2964585"/>
            <a:chOff x="4743450" y="2640013"/>
            <a:chExt cx="3562350" cy="3492500"/>
          </a:xfrm>
        </p:grpSpPr>
        <p:pic>
          <p:nvPicPr>
            <p:cNvPr id="23" name="Picture 10" descr="DSCN4329">
              <a:extLst>
                <a:ext uri="{FF2B5EF4-FFF2-40B4-BE49-F238E27FC236}">
                  <a16:creationId xmlns:a16="http://schemas.microsoft.com/office/drawing/2014/main" id="{97D4F10D-998F-F3EB-DAA1-2F3229040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48" y="2640013"/>
              <a:ext cx="3448052" cy="312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E22DE4FC-9627-6F9E-1A90-40D45124F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3450" y="5486400"/>
              <a:ext cx="31432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latin typeface="Arial" panose="020B0604020202020204" pitchFamily="34" charset="0"/>
                </a:rPr>
                <a:t>Lãnh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đạo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cuộc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khởi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nghĩa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Yên</a:t>
              </a:r>
              <a:r>
                <a:rPr lang="en-US" altLang="en-US" sz="1800" b="1" dirty="0">
                  <a:latin typeface="Arial" panose="020B0604020202020204" pitchFamily="34" charset="0"/>
                </a:rPr>
                <a:t> </a:t>
              </a:r>
              <a:r>
                <a:rPr lang="en-US" altLang="en-US" sz="1800" b="1" dirty="0" err="1">
                  <a:latin typeface="Arial" panose="020B0604020202020204" pitchFamily="34" charset="0"/>
                </a:rPr>
                <a:t>Thế</a:t>
              </a:r>
              <a:endParaRPr lang="en-US" altLang="en-US" sz="18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5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69100"/>
            <a:ext cx="708991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172277" y="1218123"/>
            <a:ext cx="6042993" cy="32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+C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 cuộc khởi nghĩa của A-cha Xoa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lãnh đạo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(1863- 1866), khởi nghĩa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Hoàng thân Xi-vô-tha đứng đầu đã gây cho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nhiều thiệt hại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Bản đồ Campuchia (Cam-pu-chia) khổ lớn phóng to năm 2023">
            <a:extLst>
              <a:ext uri="{FF2B5EF4-FFF2-40B4-BE49-F238E27FC236}">
                <a16:creationId xmlns:a16="http://schemas.microsoft.com/office/drawing/2014/main" id="{C7C0C605-C988-1105-60F5-224F64E0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86" y="1423395"/>
            <a:ext cx="5473148" cy="49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0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384313" y="1567047"/>
            <a:ext cx="6599585" cy="3712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Ở Lào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hân dân nổi dạy đấu tranh chống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 dân Pháp, tiêu biểu là cuộc khởi nghĩa của nhân dân Xa-van-na-khét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Pha-ca-đuốc lãnh đạo (1901),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 khởi nghĩa ở cao nguyên Bô-lô-ven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Nhân dân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 Nam 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Nam Bộ và Tây Nguyên đã phối hợp cùng chiến đấu với nhân dân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Cam-pu-chia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Lào</a:t>
            </a:r>
            <a:r>
              <a:rPr lang="vi-VN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chống</a:t>
            </a:r>
            <a:r>
              <a:rPr lang="pt-BR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thực dân Pháp</a:t>
            </a:r>
            <a:r>
              <a:rPr lang="vi-VN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B19A40-1337-4DA1-1DD5-F81C6F566544}"/>
              </a:ext>
            </a:extLst>
          </p:cNvPr>
          <p:cNvGrpSpPr/>
          <p:nvPr/>
        </p:nvGrpSpPr>
        <p:grpSpPr>
          <a:xfrm>
            <a:off x="7299871" y="1231655"/>
            <a:ext cx="4975366" cy="5574165"/>
            <a:chOff x="7299871" y="1231655"/>
            <a:chExt cx="4975366" cy="5574165"/>
          </a:xfrm>
        </p:grpSpPr>
        <p:pic>
          <p:nvPicPr>
            <p:cNvPr id="14338" name="Picture 2" descr="Top 99 hình ảnh quốc kỳ nước Lào đẹp nhất - Tải miễn phí">
              <a:extLst>
                <a:ext uri="{FF2B5EF4-FFF2-40B4-BE49-F238E27FC236}">
                  <a16:creationId xmlns:a16="http://schemas.microsoft.com/office/drawing/2014/main" id="{D4A571DC-DEC6-132D-8561-A65F035BD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871" y="1231655"/>
              <a:ext cx="4975366" cy="272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D738F2-970B-BBF7-DBDA-CBF821D3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310" y="3048000"/>
              <a:ext cx="4785690" cy="375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60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238471"/>
            <a:ext cx="5632174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A07F9-3630-AC79-91D9-96FC6972AA08}"/>
              </a:ext>
            </a:extLst>
          </p:cNvPr>
          <p:cNvSpPr txBox="1"/>
          <p:nvPr/>
        </p:nvSpPr>
        <p:spPr>
          <a:xfrm>
            <a:off x="384313" y="1567047"/>
            <a:ext cx="6599585" cy="414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*Ở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+ Đ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kỉ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 XX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(Body CS)"/>
              </a:rPr>
              <a:t>,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phong trào đấu tranh của công nhân phát triển với sự ra đời của Hiệp hội công nhân đường sắt (1905), Hiệp hội công nhân xe lửa (1908),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Đảng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In-đô-nê-xi-a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Body CS)"/>
              </a:rPr>
              <a:t>(1920)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2FBA46-B47C-C202-BE7A-71BD06F3DE9C}"/>
              </a:ext>
            </a:extLst>
          </p:cNvPr>
          <p:cNvGrpSpPr/>
          <p:nvPr/>
        </p:nvGrpSpPr>
        <p:grpSpPr>
          <a:xfrm>
            <a:off x="7930571" y="728870"/>
            <a:ext cx="3877116" cy="5660888"/>
            <a:chOff x="8097017" y="1197112"/>
            <a:chExt cx="3877116" cy="5660888"/>
          </a:xfrm>
        </p:grpSpPr>
        <p:pic>
          <p:nvPicPr>
            <p:cNvPr id="6" name="Picture 4" descr="ibc_map_indonesia_en">
              <a:extLst>
                <a:ext uri="{FF2B5EF4-FFF2-40B4-BE49-F238E27FC236}">
                  <a16:creationId xmlns:a16="http://schemas.microsoft.com/office/drawing/2014/main" id="{B4D85C86-E5F5-A552-6BBE-6507F0001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1"/>
            <a:stretch>
              <a:fillRect/>
            </a:stretch>
          </p:blipFill>
          <p:spPr bwMode="auto">
            <a:xfrm>
              <a:off x="8097017" y="1197112"/>
              <a:ext cx="3877116" cy="4530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A189D9-A813-57B9-79AA-AAB92EBE5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017" y="4734950"/>
              <a:ext cx="3334571" cy="2123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50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F92D06-6080-FC07-878E-FA590427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65583"/>
            <a:ext cx="6074464" cy="43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26945-4A55-AE6F-F010-92334EF167FB}"/>
              </a:ext>
            </a:extLst>
          </p:cNvPr>
          <p:cNvSpPr txBox="1"/>
          <p:nvPr/>
        </p:nvSpPr>
        <p:spPr>
          <a:xfrm>
            <a:off x="1351722" y="159026"/>
            <a:ext cx="886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BF5F4-915A-DBE9-16E7-CA6470B9A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97" y="1205948"/>
            <a:ext cx="6074464" cy="532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ình ảnh và ý nghĩa cờ các nước Đông Nam Á">
            <a:extLst>
              <a:ext uri="{FF2B5EF4-FFF2-40B4-BE49-F238E27FC236}">
                <a16:creationId xmlns:a16="http://schemas.microsoft.com/office/drawing/2014/main" id="{B3F9CECC-03C7-C129-109B-4D3C6290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205948"/>
            <a:ext cx="5367131" cy="50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3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534811"/>
            <a:ext cx="6930885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2" y="1185062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3A011-FCEC-1F48-FE96-D0A20BF1B9A7}"/>
              </a:ext>
            </a:extLst>
          </p:cNvPr>
          <p:cNvSpPr txBox="1"/>
          <p:nvPr/>
        </p:nvSpPr>
        <p:spPr>
          <a:xfrm>
            <a:off x="3551582" y="1324947"/>
            <a:ext cx="4863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i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DCA18-D55E-D76A-3127-BA439AF6ECD8}"/>
              </a:ext>
            </a:extLst>
          </p:cNvPr>
          <p:cNvSpPr txBox="1"/>
          <p:nvPr/>
        </p:nvSpPr>
        <p:spPr>
          <a:xfrm>
            <a:off x="2610681" y="2323861"/>
            <a:ext cx="591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7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522381"/>
            <a:ext cx="666584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EA4CC-18BC-1BE6-5818-5744071E902F}"/>
              </a:ext>
            </a:extLst>
          </p:cNvPr>
          <p:cNvSpPr txBox="1"/>
          <p:nvPr/>
        </p:nvSpPr>
        <p:spPr>
          <a:xfrm>
            <a:off x="583096" y="1442372"/>
            <a:ext cx="1123784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1.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 10-1873,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dân A-chê anh dũng chiến đấu 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F85A1-59BB-5E7A-CAEA-260CB547CAE9}"/>
              </a:ext>
            </a:extLst>
          </p:cNvPr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/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108DC-ED01-F154-5887-9B35D7B8C299}"/>
              </a:ext>
            </a:extLst>
          </p:cNvPr>
          <p:cNvSpPr txBox="1"/>
          <p:nvPr/>
        </p:nvSpPr>
        <p:spPr>
          <a:xfrm>
            <a:off x="1484243" y="3312866"/>
            <a:ext cx="6188765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914900" algn="l"/>
              </a:tabLst>
            </a:pP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       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Ban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A2AD-FA5E-07C0-0E53-91E2DBAAEA89}"/>
              </a:ext>
            </a:extLst>
          </p:cNvPr>
          <p:cNvSpPr txBox="1"/>
          <p:nvPr/>
        </p:nvSpPr>
        <p:spPr>
          <a:xfrm>
            <a:off x="1484243" y="2767096"/>
            <a:ext cx="5685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r>
              <a:rPr lang="pt-BR" dirty="0">
                <a:solidFill>
                  <a:srgbClr val="FF0000"/>
                </a:solidFill>
              </a:rPr>
              <a:t>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474127"/>
            <a:ext cx="6135757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" y="1219269"/>
            <a:ext cx="11701672" cy="542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F9FD9-BF4B-0E3E-95EB-3E8489F9E8F4}"/>
              </a:ext>
            </a:extLst>
          </p:cNvPr>
          <p:cNvSpPr txBox="1"/>
          <p:nvPr/>
        </p:nvSpPr>
        <p:spPr>
          <a:xfrm>
            <a:off x="781878" y="1537252"/>
            <a:ext cx="11348833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 </a:t>
            </a:r>
            <a:r>
              <a:rPr lang="pt-BR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Phi-líp-pin 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trào giải phóng dân tộc đã xuất hiện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 hướng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B0CC6-9B9B-B906-C9AA-C0D0FAC5146B}"/>
              </a:ext>
            </a:extLst>
          </p:cNvPr>
          <p:cNvSpPr txBox="1"/>
          <p:nvPr/>
        </p:nvSpPr>
        <p:spPr>
          <a:xfrm>
            <a:off x="1391474" y="2632502"/>
            <a:ext cx="57381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486C-8499-E378-8A46-1A90553BE5A5}"/>
              </a:ext>
            </a:extLst>
          </p:cNvPr>
          <p:cNvSpPr txBox="1"/>
          <p:nvPr/>
        </p:nvSpPr>
        <p:spPr>
          <a:xfrm>
            <a:off x="1417983" y="3445565"/>
            <a:ext cx="90346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6CB0C-C04C-D120-263D-5A8B80B4677F}"/>
              </a:ext>
            </a:extLst>
          </p:cNvPr>
          <p:cNvSpPr txBox="1"/>
          <p:nvPr/>
        </p:nvSpPr>
        <p:spPr>
          <a:xfrm>
            <a:off x="1391474" y="4213513"/>
            <a:ext cx="8305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bạo 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96EC14-3850-CE84-DF93-E21B32B926AC}"/>
              </a:ext>
            </a:extLst>
          </p:cNvPr>
          <p:cNvSpPr txBox="1"/>
          <p:nvPr/>
        </p:nvSpPr>
        <p:spPr>
          <a:xfrm>
            <a:off x="1444484" y="5040140"/>
            <a:ext cx="667909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 hòa và vũ trang.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3495E-4E24-F56B-48C9-8AC24052091E}"/>
              </a:ext>
            </a:extLst>
          </p:cNvPr>
          <p:cNvSpPr txBox="1"/>
          <p:nvPr/>
        </p:nvSpPr>
        <p:spPr>
          <a:xfrm>
            <a:off x="1417983" y="3444063"/>
            <a:ext cx="9137369" cy="58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ải cách và bạo động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A3D01-5136-3911-FBB7-154510BA6A13}"/>
              </a:ext>
            </a:extLst>
          </p:cNvPr>
          <p:cNvSpPr txBox="1"/>
          <p:nvPr/>
        </p:nvSpPr>
        <p:spPr>
          <a:xfrm>
            <a:off x="5359401" y="51709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https://www.vnteach.com</a:t>
            </a:r>
          </a:p>
          <a:p>
            <a:r>
              <a:rPr lang="en-US" dirty="0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8277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21030"/>
            <a:ext cx="7553739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 tiết hơn 106 hình nền powerpoint quyển vở không thể bỏ qua - POPPY">
            <a:extLst>
              <a:ext uri="{FF2B5EF4-FFF2-40B4-BE49-F238E27FC236}">
                <a16:creationId xmlns:a16="http://schemas.microsoft.com/office/drawing/2014/main" id="{0930F351-C968-374A-B5D8-8C52D3C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8" y="997372"/>
            <a:ext cx="11436630" cy="564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6A2AA-7FA4-BA14-4DEC-D982EA1F0FA5}"/>
              </a:ext>
            </a:extLst>
          </p:cNvPr>
          <p:cNvSpPr txBox="1"/>
          <p:nvPr/>
        </p:nvSpPr>
        <p:spPr>
          <a:xfrm>
            <a:off x="768626" y="1325217"/>
            <a:ext cx="113306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E3CB2-966D-F0D8-AF13-D11C052B6DF3}"/>
              </a:ext>
            </a:extLst>
          </p:cNvPr>
          <p:cNvSpPr txBox="1"/>
          <p:nvPr/>
        </p:nvSpPr>
        <p:spPr>
          <a:xfrm>
            <a:off x="1298713" y="24260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F88CD1-24B3-58F0-AD21-899B02F4B505}"/>
              </a:ext>
            </a:extLst>
          </p:cNvPr>
          <p:cNvSpPr txBox="1"/>
          <p:nvPr/>
        </p:nvSpPr>
        <p:spPr>
          <a:xfrm>
            <a:off x="1298713" y="3235310"/>
            <a:ext cx="8203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B. Phong trào Cần vương, khởi nghĩa Ba Đình</a:t>
            </a:r>
            <a:endParaRPr lang="en-US" sz="32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4994B-5AE7-1594-FCD7-8C2E22B75AF7}"/>
              </a:ext>
            </a:extLst>
          </p:cNvPr>
          <p:cNvSpPr txBox="1"/>
          <p:nvPr/>
        </p:nvSpPr>
        <p:spPr>
          <a:xfrm>
            <a:off x="1417983" y="4077450"/>
            <a:ext cx="8534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C. Phong trào Cần vương, khởi nghĩa Bãi Sậy</a:t>
            </a:r>
            <a:r>
              <a:rPr lang="vi-VN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2865DB-C532-C3A6-E8D0-F06096E4A85D}"/>
              </a:ext>
            </a:extLst>
          </p:cNvPr>
          <p:cNvSpPr txBox="1"/>
          <p:nvPr/>
        </p:nvSpPr>
        <p:spPr>
          <a:xfrm>
            <a:off x="1417983" y="5000609"/>
            <a:ext cx="8852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trào Cần vương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khởi nghĩa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710D62-091F-8DE0-B585-BA3931CA4A28}"/>
              </a:ext>
            </a:extLst>
          </p:cNvPr>
          <p:cNvSpPr txBox="1"/>
          <p:nvPr/>
        </p:nvSpPr>
        <p:spPr>
          <a:xfrm>
            <a:off x="1298713" y="2416357"/>
            <a:ext cx="8733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A. Phong trào Cần vương, khởi nghĩa Yên Thế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7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9" y="419988"/>
            <a:ext cx="6483503" cy="9807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5351C-38CB-DA61-7659-94516F5AD635}"/>
              </a:ext>
            </a:extLst>
          </p:cNvPr>
          <p:cNvSpPr txBox="1"/>
          <p:nvPr/>
        </p:nvSpPr>
        <p:spPr>
          <a:xfrm>
            <a:off x="3843130" y="2279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36007B-5CE6-85C2-C46C-6713360305EF}"/>
              </a:ext>
            </a:extLst>
          </p:cNvPr>
          <p:cNvGrpSpPr/>
          <p:nvPr/>
        </p:nvGrpSpPr>
        <p:grpSpPr>
          <a:xfrm>
            <a:off x="110390" y="737994"/>
            <a:ext cx="11971219" cy="5700018"/>
            <a:chOff x="-617205" y="729205"/>
            <a:chExt cx="11456506" cy="6377859"/>
          </a:xfrm>
        </p:grpSpPr>
        <p:pic>
          <p:nvPicPr>
            <p:cNvPr id="1026" name="Picture 2" descr="Chi tiết hơn 106 hình nền powerpoint quyển vở không thể bỏ qua - POPPY">
              <a:extLst>
                <a:ext uri="{FF2B5EF4-FFF2-40B4-BE49-F238E27FC236}">
                  <a16:creationId xmlns:a16="http://schemas.microsoft.com/office/drawing/2014/main" id="{0930F351-C968-374A-B5D8-8C52D3CD0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7205" y="1451827"/>
              <a:ext cx="11456506" cy="5655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307213-0B0E-2E1C-4CAD-8A69A2D7EAFC}"/>
                </a:ext>
              </a:extLst>
            </p:cNvPr>
            <p:cNvSpPr txBox="1"/>
            <p:nvPr/>
          </p:nvSpPr>
          <p:spPr>
            <a:xfrm rot="10800000" flipV="1">
              <a:off x="3200599" y="729205"/>
              <a:ext cx="49644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BA6042-CFEE-22E2-DE2F-CBE88BF099A5}"/>
              </a:ext>
            </a:extLst>
          </p:cNvPr>
          <p:cNvSpPr txBox="1"/>
          <p:nvPr/>
        </p:nvSpPr>
        <p:spPr>
          <a:xfrm>
            <a:off x="357810" y="4201298"/>
            <a:ext cx="605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Patlet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EA3663-3467-24D2-A201-C9CDEA517479}"/>
              </a:ext>
            </a:extLst>
          </p:cNvPr>
          <p:cNvSpPr txBox="1"/>
          <p:nvPr/>
        </p:nvSpPr>
        <p:spPr>
          <a:xfrm>
            <a:off x="195467" y="1840880"/>
            <a:ext cx="68181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71</a:t>
            </a:r>
          </a:p>
          <a:p>
            <a:pPr algn="l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vi-VN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Mã QR cho padlet này">
            <a:extLst>
              <a:ext uri="{FF2B5EF4-FFF2-40B4-BE49-F238E27FC236}">
                <a16:creationId xmlns:a16="http://schemas.microsoft.com/office/drawing/2014/main" id="{E20E36BF-D294-4609-88E9-76A8374C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37" y="2843414"/>
            <a:ext cx="3892951" cy="38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8406D-EC61-5A98-BBD2-ADAFC279EC1D}"/>
              </a:ext>
            </a:extLst>
          </p:cNvPr>
          <p:cNvSpPr txBox="1"/>
          <p:nvPr/>
        </p:nvSpPr>
        <p:spPr>
          <a:xfrm>
            <a:off x="936791" y="4838167"/>
            <a:ext cx="61821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B0F0"/>
                </a:solidFill>
              </a:rPr>
              <a:t>https://padlet.com/maictc2tl/em-h-y-s-u-t-m-th-ng-tin-v-m-t-nh-n-v-t-l-ch-s-l-nh-o-phong--r70yizetquel27i8</a:t>
            </a:r>
          </a:p>
        </p:txBody>
      </p:sp>
    </p:spTree>
    <p:extLst>
      <p:ext uri="{BB962C8B-B14F-4D97-AF65-F5344CB8AC3E}">
        <p14:creationId xmlns:p14="http://schemas.microsoft.com/office/powerpoint/2010/main" val="149160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7C42C-D4FF-485D-4AF5-3CB27763A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8492"/>
            <a:ext cx="5923722" cy="5410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6" y="687317"/>
            <a:ext cx="7460974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48109-3249-4AE9-3238-2F69460BEBF2}"/>
              </a:ext>
            </a:extLst>
          </p:cNvPr>
          <p:cNvSpPr txBox="1"/>
          <p:nvPr/>
        </p:nvSpPr>
        <p:spPr>
          <a:xfrm>
            <a:off x="6042989" y="1251638"/>
            <a:ext cx="57381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B94CA-E111-5CCD-32AF-C83884003150}"/>
              </a:ext>
            </a:extLst>
          </p:cNvPr>
          <p:cNvSpPr txBox="1"/>
          <p:nvPr/>
        </p:nvSpPr>
        <p:spPr>
          <a:xfrm>
            <a:off x="5923723" y="3903969"/>
            <a:ext cx="6096000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554795"/>
            <a:ext cx="8030817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B2BA2-35E9-D525-2619-C63E68EA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6" y="980660"/>
            <a:ext cx="11794434" cy="587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7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86" y="236743"/>
            <a:ext cx="6614423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648109-3249-4AE9-3238-2F69460BEBF2}"/>
              </a:ext>
            </a:extLst>
          </p:cNvPr>
          <p:cNvSpPr txBox="1"/>
          <p:nvPr/>
        </p:nvSpPr>
        <p:spPr>
          <a:xfrm>
            <a:off x="198783" y="2222988"/>
            <a:ext cx="4821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XIX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99E6A-5593-7CB2-79B9-5A895D95C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32" y="1709668"/>
            <a:ext cx="7171468" cy="51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1" y="130903"/>
            <a:ext cx="8642005" cy="11970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199A-C170-B863-4F55-F59AF056D5CD}"/>
              </a:ext>
            </a:extLst>
          </p:cNvPr>
          <p:cNvSpPr txBox="1"/>
          <p:nvPr/>
        </p:nvSpPr>
        <p:spPr>
          <a:xfrm>
            <a:off x="912811" y="821635"/>
            <a:ext cx="10828615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1C35AF-591F-B642-772F-91A9742DA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54426"/>
              </p:ext>
            </p:extLst>
          </p:nvPr>
        </p:nvGraphicFramePr>
        <p:xfrm>
          <a:off x="544929" y="2120348"/>
          <a:ext cx="10705372" cy="47313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64673">
                  <a:extLst>
                    <a:ext uri="{9D8B030D-6E8A-4147-A177-3AD203B41FA5}">
                      <a16:colId xmlns:a16="http://schemas.microsoft.com/office/drawing/2014/main" val="2655526303"/>
                    </a:ext>
                  </a:extLst>
                </a:gridCol>
                <a:gridCol w="7340699">
                  <a:extLst>
                    <a:ext uri="{9D8B030D-6E8A-4147-A177-3AD203B41FA5}">
                      <a16:colId xmlns:a16="http://schemas.microsoft.com/office/drawing/2014/main" val="231595718"/>
                    </a:ext>
                  </a:extLst>
                </a:gridCol>
              </a:tblGrid>
              <a:tr h="24105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</a:rPr>
                        <a:t>Thực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219781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5569766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433530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793231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179073"/>
                  </a:ext>
                </a:extLst>
              </a:tr>
              <a:tr h="4641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02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9" y="488397"/>
            <a:ext cx="7011988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BÀI </a:t>
            </a:r>
            <a:r>
              <a:rPr lang="vi-VN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1199A-C170-B863-4F55-F59AF056D5CD}"/>
              </a:ext>
            </a:extLst>
          </p:cNvPr>
          <p:cNvSpPr txBox="1"/>
          <p:nvPr/>
        </p:nvSpPr>
        <p:spPr>
          <a:xfrm>
            <a:off x="716700" y="967410"/>
            <a:ext cx="10562490" cy="98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D87B24-9209-0082-2B8C-106759D29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6951"/>
              </p:ext>
            </p:extLst>
          </p:nvPr>
        </p:nvGraphicFramePr>
        <p:xfrm>
          <a:off x="1033671" y="2226365"/>
          <a:ext cx="11158330" cy="463163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607934">
                  <a:extLst>
                    <a:ext uri="{9D8B030D-6E8A-4147-A177-3AD203B41FA5}">
                      <a16:colId xmlns:a16="http://schemas.microsoft.com/office/drawing/2014/main" val="2074017075"/>
                    </a:ext>
                  </a:extLst>
                </a:gridCol>
                <a:gridCol w="6550396">
                  <a:extLst>
                    <a:ext uri="{9D8B030D-6E8A-4147-A177-3AD203B41FA5}">
                      <a16:colId xmlns:a16="http://schemas.microsoft.com/office/drawing/2014/main" val="1121273996"/>
                    </a:ext>
                  </a:extLst>
                </a:gridCol>
              </a:tblGrid>
              <a:tr h="83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Thực dân đô hộ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274016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</a:rPr>
                        <a:t>In-đô-nê-xi-a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Hà Lan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436605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473241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Mã</a:t>
                      </a:r>
                      <a:r>
                        <a:rPr lang="en-US" sz="2400" dirty="0">
                          <a:effectLst/>
                        </a:rPr>
                        <a:t> Lai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Anh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600187"/>
                  </a:ext>
                </a:extLst>
              </a:tr>
              <a:tr h="62439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Phi- lip-pin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Mỹ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7751247"/>
                  </a:ext>
                </a:extLst>
              </a:tr>
              <a:tr h="13032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Việt</a:t>
                      </a:r>
                      <a:r>
                        <a:rPr lang="en-US" sz="2400" dirty="0">
                          <a:effectLst/>
                        </a:rPr>
                        <a:t> Nam, Cam-</a:t>
                      </a:r>
                      <a:r>
                        <a:rPr lang="en-US" sz="2400" dirty="0" err="1">
                          <a:effectLst/>
                        </a:rPr>
                        <a:t>pu</a:t>
                      </a:r>
                      <a:r>
                        <a:rPr lang="en-US" sz="2400" dirty="0">
                          <a:effectLst/>
                        </a:rPr>
                        <a:t>-chia, </a:t>
                      </a:r>
                      <a:r>
                        <a:rPr lang="en-US" sz="2400" dirty="0" err="1">
                          <a:effectLst/>
                        </a:rPr>
                        <a:t>Lào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34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7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</p:spTree>
    <p:extLst>
      <p:ext uri="{BB962C8B-B14F-4D97-AF65-F5344CB8AC3E}">
        <p14:creationId xmlns:p14="http://schemas.microsoft.com/office/powerpoint/2010/main" val="43454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bc_map_indonesia_en">
            <a:extLst>
              <a:ext uri="{FF2B5EF4-FFF2-40B4-BE49-F238E27FC236}">
                <a16:creationId xmlns:a16="http://schemas.microsoft.com/office/drawing/2014/main" id="{CDED2598-110F-30E5-91E1-2555389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/>
          <a:stretch>
            <a:fillRect/>
          </a:stretch>
        </p:blipFill>
        <p:spPr bwMode="auto">
          <a:xfrm>
            <a:off x="8097017" y="1197112"/>
            <a:ext cx="387711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8E65A-A9F3-030F-B1FE-276F1725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453166"/>
            <a:ext cx="6221101" cy="10223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8: ĐÔNG NAM Á</a:t>
            </a:r>
            <a:br>
              <a:rPr lang="en-US" dirty="0"/>
            </a:br>
            <a:b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CF3ABD-250E-9117-19D5-CCAF14EE86A7}"/>
              </a:ext>
            </a:extLst>
          </p:cNvPr>
          <p:cNvSpPr/>
          <p:nvPr/>
        </p:nvSpPr>
        <p:spPr>
          <a:xfrm>
            <a:off x="3432313" y="2862470"/>
            <a:ext cx="238539" cy="37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602C-234A-549E-91F4-D697954C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7" y="4734950"/>
            <a:ext cx="3334571" cy="2123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D4B6E-EA8A-F5AD-9F74-7234368BAA3C}"/>
              </a:ext>
            </a:extLst>
          </p:cNvPr>
          <p:cNvSpPr txBox="1"/>
          <p:nvPr/>
        </p:nvSpPr>
        <p:spPr>
          <a:xfrm>
            <a:off x="125101" y="1165362"/>
            <a:ext cx="7746689" cy="5033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những sự kiện tiêu biểu trong phong trào giải phóng dân tộc ở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In-đô-nê-xi-a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*Ở In-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-xi-a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Tháng 10-1873, nhân dân A-chê anh dũng chiến đấu chống 3000 quân Hà Lan đổ bộ lên vùng này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+ 1873-1909, khởi nghĩa nổ ra ở Tây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+ 1878-1907, khởi nghĩa của người Ba Tắc nổ ra ở Bắc Xu-ma-tơ-ra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63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1320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18:  ĐÔNG NAM Á  </vt:lpstr>
      <vt:lpstr>BÀI 18:  ĐÔNG NAM Á 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 </vt:lpstr>
      <vt:lpstr>BÀI 18: ĐÔNG NAM Á </vt:lpstr>
      <vt:lpstr>BÀI 18: ĐÔNG NAM Á </vt:lpstr>
      <vt:lpstr>BÀI 18: ĐÔNG NAM Á </vt:lpstr>
      <vt:lpstr>BÀI 18: ĐÔNG NAM Á  </vt:lpstr>
      <vt:lpstr>BÀI 18: ĐÔNG NAM Á  </vt:lpstr>
      <vt:lpstr>BÀI 18: ĐÔNG NAM Á  </vt:lpstr>
      <vt:lpstr>BÀI 18: ĐÔNG NAM Á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2023-07-29T15:41:17Z</dcterms:created>
  <dcterms:modified xsi:type="dcterms:W3CDTF">2023-08-08T17:26:36Z</dcterms:modified>
</cp:coreProperties>
</file>