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0" r:id="rId4"/>
    <p:sldId id="283" r:id="rId5"/>
    <p:sldId id="285" r:id="rId6"/>
    <p:sldId id="282" r:id="rId7"/>
    <p:sldId id="260" r:id="rId8"/>
    <p:sldId id="286" r:id="rId9"/>
    <p:sldId id="325" r:id="rId10"/>
    <p:sldId id="272" r:id="rId11"/>
    <p:sldId id="287" r:id="rId12"/>
    <p:sldId id="261" r:id="rId13"/>
    <p:sldId id="290" r:id="rId14"/>
    <p:sldId id="288" r:id="rId15"/>
    <p:sldId id="291" r:id="rId16"/>
    <p:sldId id="292" r:id="rId17"/>
    <p:sldId id="294" r:id="rId18"/>
    <p:sldId id="323" r:id="rId19"/>
    <p:sldId id="295" r:id="rId20"/>
    <p:sldId id="300" r:id="rId21"/>
    <p:sldId id="301" r:id="rId22"/>
    <p:sldId id="303" r:id="rId23"/>
    <p:sldId id="349" r:id="rId24"/>
    <p:sldId id="313" r:id="rId25"/>
    <p:sldId id="314" r:id="rId26"/>
    <p:sldId id="278" r:id="rId27"/>
    <p:sldId id="353" r:id="rId28"/>
    <p:sldId id="318" r:id="rId29"/>
    <p:sldId id="355" r:id="rId30"/>
    <p:sldId id="319" r:id="rId31"/>
    <p:sldId id="357" r:id="rId32"/>
    <p:sldId id="322" r:id="rId33"/>
    <p:sldId id="268" r:id="rId34"/>
    <p:sldId id="359" r:id="rId35"/>
    <p:sldId id="360" r:id="rId36"/>
    <p:sldId id="36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95130454" name="lan lê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9999FF"/>
    <a:srgbClr val="11FF7D"/>
    <a:srgbClr val="FF9999"/>
    <a:srgbClr val="0099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6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95130454" dt="2025-02-11T19:04:11.548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971D-07D2-4D46-9495-4B2D5FAADE7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DCA-C4B9-4079-B9F0-50F9659A30C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971D-07D2-4D46-9495-4B2D5FAADE7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DCA-C4B9-4079-B9F0-50F9659A30C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971D-07D2-4D46-9495-4B2D5FAADE7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DCA-C4B9-4079-B9F0-50F9659A30C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971D-07D2-4D46-9495-4B2D5FAADE7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DCA-C4B9-4079-B9F0-50F9659A30C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971D-07D2-4D46-9495-4B2D5FAADE7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DCA-C4B9-4079-B9F0-50F9659A30C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971D-07D2-4D46-9495-4B2D5FAADE71}" type="datetimeFigureOut">
              <a:rPr lang="en-US" smtClean="0"/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DCA-C4B9-4079-B9F0-50F9659A30C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971D-07D2-4D46-9495-4B2D5FAADE7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DCA-C4B9-4079-B9F0-50F9659A30C5}" type="slidenum">
              <a:rPr lang="en-US" smtClean="0"/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971D-07D2-4D46-9495-4B2D5FAADE7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DCA-C4B9-4079-B9F0-50F9659A30C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971D-07D2-4D46-9495-4B2D5FAADE7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DCA-C4B9-4079-B9F0-50F9659A30C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971D-07D2-4D46-9495-4B2D5FAADE71}" type="datetimeFigureOut">
              <a:rPr lang="en-US" smtClean="0"/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DCA-C4B9-4079-B9F0-50F9659A30C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701971D-07D2-4D46-9495-4B2D5FAADE71}" type="datetimeFigureOut">
              <a:rPr lang="en-US" smtClean="0"/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DCA-C4B9-4079-B9F0-50F9659A30C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9999FF"/>
            </a:gs>
            <a:gs pos="44000">
              <a:srgbClr val="9999FF"/>
            </a:gs>
            <a:gs pos="15000">
              <a:schemeClr val="bg2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701971D-07D2-4D46-9495-4B2D5FAADE7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EBA0DCA-C4B9-4079-B9F0-50F9659A30C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318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63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042140" cy="923290"/>
          </a:xfrm>
          <a:solidFill>
            <a:srgbClr val="9999FF"/>
          </a:solidFill>
          <a:ln>
            <a:noFill/>
          </a:ln>
        </p:spPr>
        <p:txBody>
          <a:bodyPr>
            <a:noAutofit/>
          </a:bodyPr>
          <a:lstStyle/>
          <a:p>
            <a:pPr marL="63500">
              <a:lnSpc>
                <a:spcPct val="130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</a:rPr>
              <a:t>khởi động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2194560"/>
            <a:ext cx="12192000" cy="4674914"/>
            <a:chOff x="0" y="2194560"/>
            <a:chExt cx="12192000" cy="46749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274" y="2194560"/>
              <a:ext cx="6731726" cy="465037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94560"/>
              <a:ext cx="6299647" cy="4674914"/>
            </a:xfrm>
            <a:prstGeom prst="rect">
              <a:avLst/>
            </a:prstGeom>
          </p:spPr>
        </p:pic>
      </p:grpSp>
      <p:sp>
        <p:nvSpPr>
          <p:cNvPr id="7" name="Text Box 6"/>
          <p:cNvSpPr txBox="1"/>
          <p:nvPr/>
        </p:nvSpPr>
        <p:spPr>
          <a:xfrm>
            <a:off x="560705" y="828675"/>
            <a:ext cx="90563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nl-NL" sz="3600" b="1" dirty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  <a:cs typeface="Times New Roman" panose="02020603050405020304" pitchFamily="18" charset="0"/>
                <a:sym typeface="+mn-ea"/>
              </a:rPr>
              <a:t>Xem video và trả lời câu hỏi:</a:t>
            </a:r>
            <a:endParaRPr lang="en-US" altLang="nl-NL" sz="3600" b="1" dirty="0">
              <a:solidFill>
                <a:schemeClr val="tx1"/>
              </a:solidFill>
              <a:latin typeface="Times New Roman" panose="02020603050405020304"/>
              <a:ea typeface="Calibri" panose="020F0502020204030204"/>
              <a:cs typeface="Times New Roman" panose="02020603050405020304" pitchFamily="18" charset="0"/>
            </a:endParaRPr>
          </a:p>
          <a:p>
            <a:r>
              <a:rPr lang="en-US" altLang="nl-NL" sz="3600" b="1" dirty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  <a:cs typeface="Times New Roman" panose="02020603050405020304" pitchFamily="18" charset="0"/>
                <a:sym typeface="+mn-ea"/>
              </a:rPr>
              <a:t>- Video nói về nội dung gi?</a:t>
            </a:r>
            <a:endParaRPr lang="en-US" altLang="nl-NL" sz="3600" b="1" dirty="0">
              <a:solidFill>
                <a:schemeClr val="tx1"/>
              </a:solidFill>
              <a:latin typeface="Times New Roman" panose="02020603050405020304"/>
              <a:ea typeface="Calibri" panose="020F0502020204030204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6475095" y="1306830"/>
            <a:ext cx="524256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dẫn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Nam Á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099" name="Picture 8" descr="Description: C:\Users\HP\OneDrive\Desktop\Screenshot_3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3172460"/>
            <a:ext cx="6213475" cy="368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9" descr="Description: C:\Users\HP\OneDrive\Desktop\Screenshot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0"/>
            <a:ext cx="6094730" cy="287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" y="422275"/>
            <a:ext cx="11961495" cy="55670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Tác động của giao lưu thương mại đến khu vực Đông Nam Á</a:t>
            </a:r>
            <a:r>
              <a:rPr lang="en-US" altLang="vi-VN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Thúc đẩy sự giao lưu văn hóa </a:t>
            </a:r>
            <a:r>
              <a:rPr lang="en-US" alt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Tác động trực tiếp đến sự ra đời và phát triển của các vương quốc cổ Đông Nam Á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buôn bán và trao đổi sản vật, hàng hóa nổi tiếng </a:t>
            </a:r>
            <a:r>
              <a:rPr lang="en-US" alt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đời: 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 Eo (Phù Nam), Pa-lem-bang (Sri Vi-giay-a),</a:t>
            </a:r>
            <a:r>
              <a:rPr lang="en-US" alt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vi-VN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 vương quốc Đông Nam Á đã đóng góp nhiều mặt hàng chủ lực trên những tuyến đường biển kết nối Á – Âu.</a:t>
            </a:r>
            <a:endParaRPr lang="vi-VN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u-di-chi-van-hoa-oc-eo-khamphadisan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671" y="-28139"/>
            <a:ext cx="5976254" cy="360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escription: http://baotanglichsu.vn/DataFiles/asset/upload/data_hung_/thang_1_nam_2018/di_tich_ba_the_oc_eo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" y="1496271"/>
            <a:ext cx="6131338" cy="39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Description: C:\Users\HP\OneDrive\Desktop\Screenshot_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39" y="3573194"/>
            <a:ext cx="5976254" cy="330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64870" y="854075"/>
            <a:ext cx="10781030" cy="5887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1. Chọn câu trả lời đúng nhất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/>
              <a:t>Câu 1.  Từ đầu Công nguyên đến thế kỉ X, trong quá trình giao lưu thương mại, Đông Nam Á chủ yếu cung cấp mặt hàng gì?</a:t>
            </a:r>
            <a:endParaRPr lang="en-US" altLang="en-US" sz="3600" b="1"/>
          </a:p>
          <a:p>
            <a:endParaRPr lang="en-US" altLang="en-US" sz="3600" b="1"/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Sản vật tự nhiên: trầm hương, ngọc trai, hồ tiêu...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B. Tài nguyên thiên nhiên: vàng, bạc, kim cương...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C. Sản phẩm thủ công: len, dạ, đồ đồng, ...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D. Các đồ dùng sinh hoạt: bình, vò, thạp, mâm...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=&gt; A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258185" y="142240"/>
            <a:ext cx="6764655" cy="7118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1"/>
              <a:t>LUYỆN TẬP - VẬN DỤNG</a:t>
            </a:r>
            <a:endParaRPr lang="en-US" sz="3600" b="1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99085" y="344170"/>
            <a:ext cx="11476355" cy="65138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sz="24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2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</a:t>
            </a:r>
            <a:r>
              <a:rPr sz="32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âu </a:t>
            </a:r>
            <a:r>
              <a:rPr lang="en-US" sz="32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2</a:t>
            </a:r>
            <a:r>
              <a:rPr sz="32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:</a:t>
            </a:r>
            <a:r>
              <a:rPr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 </a:t>
            </a:r>
            <a:r>
              <a:rPr sz="32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Từ đầu Công nguyên đến thế kỉ X, Đông Nam Á chủ yếu</a:t>
            </a:r>
            <a:endParaRPr sz="32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2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 </a:t>
            </a:r>
            <a:endParaRPr sz="32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sz="32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buôn bán</a:t>
            </a:r>
            <a:r>
              <a:rPr lang="en-US" sz="32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với</a:t>
            </a:r>
            <a:endParaRPr sz="32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sz="32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sz="32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A. Nhật Bản, Triều Tiên.</a:t>
            </a:r>
            <a:endParaRPr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B. Ấn Độ, Trung Quốc.</a:t>
            </a:r>
            <a:endParaRPr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C. Ai Cập, Lưỡng Hà.</a:t>
            </a:r>
            <a:endParaRPr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D. Hy Lạp, La Mã.</a:t>
            </a:r>
            <a:endParaRPr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=&gt; B</a:t>
            </a:r>
            <a:endParaRPr 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32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Câu 3:  Đâu là tên một thương cảng nổi tiếng ở Đông Nam Á,</a:t>
            </a:r>
            <a:endParaRPr lang="en-US" altLang="en-US" sz="32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lang="en-US" altLang="en-US" sz="32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32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thuộc vương quốc cổ Phù Nam?</a:t>
            </a:r>
            <a:endParaRPr lang="en-US" altLang="en-US" sz="32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lang="en-US" altLang="en-US" sz="32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A. Ma-lắc-ca.	B. Hội An.		C. Óc Eo.	D. Trà Kiệu.</a:t>
            </a:r>
            <a:endParaRPr lang="en-US" alt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lang="en-US" alt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=&gt; C </a:t>
            </a:r>
            <a:endParaRPr lang="en-US" alt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lang="en-US" alt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0" y="635"/>
            <a:ext cx="12024995" cy="68567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/>
            <a:r>
              <a:rPr lang="en-US" sz="34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</a:t>
            </a:r>
            <a:r>
              <a:rPr sz="34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âu </a:t>
            </a:r>
            <a:r>
              <a:rPr lang="en-US" sz="34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4</a:t>
            </a:r>
            <a:r>
              <a:rPr sz="34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 Đâu là nguyên nhân mở ra tuyến đường thương mại quan trọng trên vùng biển Đông Nam Á?</a:t>
            </a:r>
            <a:endParaRPr sz="34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0" indent="0"/>
            <a:r>
              <a:rPr sz="34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A. Nhu cầu trao đổi hàng hóa giữa Trung Hoa, Ấn Độ và Địa Trung Hải. </a:t>
            </a:r>
            <a:endParaRPr sz="34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0" indent="0"/>
            <a:r>
              <a:rPr sz="34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B. Nhu cầu trao đổi sản vật giữa nước ta và Trung Hoa</a:t>
            </a:r>
            <a:r>
              <a:rPr lang="en-US" sz="34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</a:t>
            </a:r>
            <a:endParaRPr sz="34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0" indent="0"/>
            <a:r>
              <a:rPr sz="34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C. Khu vực Đông Nam Á xuất hiện nhiều trung tâm buôn bán lớn.</a:t>
            </a:r>
            <a:endParaRPr sz="34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0" indent="0"/>
            <a:r>
              <a:rPr sz="34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D. Thuyền buôn của nhiều nước trên thế giới đã có mặt tại Đông Nam Á. </a:t>
            </a:r>
            <a:endParaRPr sz="34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0" indent="0"/>
            <a:r>
              <a:rPr lang="en-US" sz="34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=&gt; A</a:t>
            </a:r>
            <a:endParaRPr lang="en-US" sz="34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0" indent="0"/>
            <a:r>
              <a:rPr lang="en-US" altLang="en-US" sz="34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Câu 5. Mặt hàng có giá trị cao nhất trên con đường giao thương qua vùng biển ở Đông Nam Á lúc bấy giờ là:</a:t>
            </a:r>
            <a:endParaRPr lang="en-US" altLang="en-US" sz="34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0" indent="0"/>
            <a:r>
              <a:rPr lang="en-US" altLang="en-US" sz="34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A. Đậu khấu.	B. Ngọc trai. 	C. San hô.	 	D. Trầm hương.</a:t>
            </a:r>
            <a:endParaRPr lang="en-US" altLang="en-US" sz="34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0" indent="0"/>
            <a:r>
              <a:rPr lang="en-US" altLang="en-US" sz="34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=&gt; D</a:t>
            </a:r>
            <a:endParaRPr lang="en-US" altLang="en-US" sz="34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9016365" y="241935"/>
            <a:ext cx="3093085" cy="6125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400"/>
              <a:t>Bài tập 2: </a:t>
            </a:r>
            <a:endParaRPr lang="en-US" sz="3400"/>
          </a:p>
          <a:p>
            <a:r>
              <a:rPr lang="en-US" sz="3400"/>
              <a:t>Dựa vào lược đồ  13.4 , em hãy cho biết con đường thương mại ở Đông Nam Á đi qua những vùng biển, đại dương nào ngày nay?</a:t>
            </a:r>
            <a:endParaRPr lang="en-US" sz="3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40165" cy="6949440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778750" y="106680"/>
            <a:ext cx="4282440" cy="68421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nl-NL" sz="2400" dirty="0">
                <a:solidFill>
                  <a:schemeClr val="bg2"/>
                </a:solidFill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nl-NL" sz="2800" b="1" dirty="0">
                <a:solidFill>
                  <a:schemeClr val="bg2"/>
                </a:solidFill>
                <a:latin typeface="Times New Roman" panose="02020603050405020304"/>
                <a:ea typeface="Calibri" panose="020F0502020204030204"/>
                <a:sym typeface="+mn-ea"/>
              </a:rPr>
              <a:t>- </a:t>
            </a:r>
            <a:r>
              <a:rPr lang="nl-NL" sz="2800" b="1" dirty="0">
                <a:solidFill>
                  <a:schemeClr val="bg2"/>
                </a:solidFill>
                <a:latin typeface="Times New Roman" panose="02020603050405020304"/>
                <a:ea typeface="Calibri" panose="020F0502020204030204"/>
                <a:sym typeface="+mn-ea"/>
              </a:rPr>
              <a:t>Con đường thương mại ở Đông Nam Á đi qua những vùng biển, đại dương ngày nay:</a:t>
            </a:r>
            <a:endParaRPr lang="nl-NL" sz="2800" b="1" dirty="0">
              <a:solidFill>
                <a:schemeClr val="bg2"/>
              </a:solidFill>
              <a:latin typeface="Times New Roman" panose="02020603050405020304"/>
              <a:ea typeface="Calibri" panose="020F0502020204030204"/>
              <a:sym typeface="+mn-ea"/>
            </a:endParaRPr>
          </a:p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nl-NL" sz="2800" b="1" dirty="0">
                <a:solidFill>
                  <a:schemeClr val="bg2"/>
                </a:solidFill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nl-NL" sz="2800" b="1" dirty="0">
                <a:solidFill>
                  <a:schemeClr val="bg2"/>
                </a:solidFill>
                <a:latin typeface="Times New Roman" panose="02020603050405020304"/>
                <a:ea typeface="Calibri" panose="020F0502020204030204"/>
                <a:sym typeface="+mn-ea"/>
              </a:rPr>
              <a:t>-B</a:t>
            </a:r>
            <a:r>
              <a:rPr lang="nl-NL" sz="2800" b="1" dirty="0">
                <a:solidFill>
                  <a:schemeClr val="bg2"/>
                </a:solidFill>
                <a:latin typeface="Times New Roman" panose="02020603050405020304"/>
                <a:ea typeface="Calibri" panose="020F0502020204030204"/>
                <a:sym typeface="+mn-ea"/>
              </a:rPr>
              <a:t>iển An-da-man ở Đông nam vịnh Ben-ga-, miền Nam Mi-an-ma, miền Tây Thái Lan và miền Đông quần đảo An-da-man thuộc Ấn Độ Dương. </a:t>
            </a:r>
            <a:endParaRPr lang="nl-NL" sz="2800" b="1" dirty="0">
              <a:solidFill>
                <a:schemeClr val="bg2"/>
              </a:solidFill>
              <a:latin typeface="Times New Roman" panose="02020603050405020304"/>
              <a:ea typeface="Calibri" panose="020F0502020204030204"/>
              <a:sym typeface="+mn-ea"/>
            </a:endParaRPr>
          </a:p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en-US" altLang="nl-NL" sz="2800" b="1" dirty="0">
                <a:solidFill>
                  <a:schemeClr val="bg2"/>
                </a:solidFill>
                <a:latin typeface="Times New Roman" panose="02020603050405020304"/>
                <a:ea typeface="Calibri" panose="020F0502020204030204"/>
                <a:sym typeface="+mn-ea"/>
              </a:rPr>
              <a:t>- </a:t>
            </a:r>
            <a:r>
              <a:rPr lang="nl-NL" sz="2800" b="1" dirty="0">
                <a:solidFill>
                  <a:schemeClr val="bg2"/>
                </a:solidFill>
                <a:latin typeface="Times New Roman" panose="02020603050405020304"/>
                <a:ea typeface="Calibri" panose="020F0502020204030204"/>
                <a:sym typeface="+mn-ea"/>
              </a:rPr>
              <a:t>Vịnh Ben-gan là điểm bắt đầu của con đường biển nối miền Nam Ấn Độ với eo Kra và bán đảo Ma-lai-xi-a.</a:t>
            </a:r>
            <a:endParaRPr lang="nl-NL" sz="2800" b="1" dirty="0">
              <a:solidFill>
                <a:schemeClr val="bg2"/>
              </a:solidFill>
              <a:latin typeface="Times New Roman" panose="02020603050405020304"/>
              <a:ea typeface="Calibri" panose="020F0502020204030204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9385" cy="6949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23900" y="478155"/>
            <a:ext cx="9548495" cy="2501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Học thuộc bài 13. phần 1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bài mới: bài 13 phần II. Đọc  sách, tìm hiểu câu hỏi, tranh ảnh.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62280" y="854710"/>
            <a:ext cx="11183620" cy="5887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1. Chọn câu trả lời đúng nhất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/>
              <a:t>Câu 1.  Từ đầu Công nguyên đến thế kỉ X, trong quá trình giao lưu thương mại, Đông Nam Á chủ yếu cung cấp mặt hàng gì?</a:t>
            </a:r>
            <a:endParaRPr lang="en-US" altLang="en-US" sz="3600" b="1"/>
          </a:p>
          <a:p>
            <a:endParaRPr lang="en-US" altLang="en-US" sz="3600" b="1"/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Sản vật tự nhiên: trầm hương, ngọc trai, hồ tiêu...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B. Tài nguyên thiên nhiên: vàng, bạc, kim cương...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C. Sản phẩm thủ công: len, dạ, đồ đồng, ...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D. Các đồ dùng sinh hoạt: bình, vò, thạp, mâm...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=&gt; A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559685" y="142240"/>
            <a:ext cx="7463155" cy="7118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b="1">
                <a:highlight>
                  <a:srgbClr val="008000"/>
                </a:highlight>
              </a:rPr>
              <a:t>KHỞI ĐỘNG</a:t>
            </a:r>
            <a:endParaRPr lang="en-US" sz="4000" b="1">
              <a:highlight>
                <a:srgbClr val="008000"/>
              </a:highligh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3217" y="5795890"/>
            <a:ext cx="6302326" cy="605319"/>
          </a:xfrm>
        </p:spPr>
        <p:txBody>
          <a:bodyPr>
            <a:noAutofit/>
          </a:bodyPr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khu-di-chi-van-hoa-oc-eo-khamphadisan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671" y="-28139"/>
            <a:ext cx="5976254" cy="360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escription: http://baotanglichsu.vn/DataFiles/asset/upload/data_hung_/thang_1_nam_2018/di_tich_ba_the_oc_eo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" y="1496271"/>
            <a:ext cx="6131338" cy="39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Description: C:\Users\HP\OneDrive\Desktop\Screenshot_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39" y="3573194"/>
            <a:ext cx="5976254" cy="330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99085" y="344170"/>
            <a:ext cx="11476355" cy="65138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sz="24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2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</a:t>
            </a:r>
            <a:r>
              <a:rPr sz="32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âu </a:t>
            </a:r>
            <a:r>
              <a:rPr lang="en-US" sz="32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2</a:t>
            </a:r>
            <a:r>
              <a:rPr sz="32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:</a:t>
            </a:r>
            <a:r>
              <a:rPr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 </a:t>
            </a:r>
            <a:r>
              <a:rPr sz="32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Từ đầu Công nguyên đến thế kỉ X, Đông Nam Á chủ yếu</a:t>
            </a:r>
            <a:endParaRPr sz="32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2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 </a:t>
            </a:r>
            <a:endParaRPr sz="32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sz="32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buôn bán</a:t>
            </a:r>
            <a:r>
              <a:rPr lang="en-US" sz="32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với</a:t>
            </a:r>
            <a:endParaRPr sz="32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sz="32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sz="32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A. Nhật Bản, Triều Tiên.</a:t>
            </a:r>
            <a:endParaRPr sz="36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sz="36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B. Ấn Độ, Trung Quốc.</a:t>
            </a:r>
            <a:endParaRPr sz="36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sz="36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C. Ai Cập, Lưỡng Hà.</a:t>
            </a:r>
            <a:endParaRPr sz="36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sz="36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D. Hy Lạp, La Mã.</a:t>
            </a:r>
            <a:endParaRPr sz="36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=&gt; B</a:t>
            </a:r>
            <a:endParaRPr 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32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Câu 3:  Đâu là tên một thương cảng nổi tiếng ở Đông Nam Á,</a:t>
            </a:r>
            <a:endParaRPr lang="en-US" altLang="en-US" sz="32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lang="en-US" altLang="en-US" sz="32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32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thuộc vương quốc cổ Phù Nam?</a:t>
            </a:r>
            <a:endParaRPr lang="en-US" altLang="en-US" sz="32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lang="en-US" altLang="en-US" sz="32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A. Ma-lắc-ca.	B. Hội An.		C. Óc Eo.	D. Trà Kiệu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</a:t>
            </a:r>
            <a:endParaRPr lang="en-US" alt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lang="en-US" alt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=&gt; C </a:t>
            </a:r>
            <a:endParaRPr lang="en-US" alt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lang="en-US" alt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0" y="635"/>
            <a:ext cx="12024995" cy="68567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/>
            <a:r>
              <a:rPr lang="en-US" sz="34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</a:t>
            </a:r>
            <a:r>
              <a:rPr sz="34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âu </a:t>
            </a:r>
            <a:r>
              <a:rPr lang="en-US" sz="34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4</a:t>
            </a:r>
            <a:r>
              <a:rPr sz="34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 Đâu là nguyên nhân mở ra tuyến đường thương mại quan trọng trên vùng biển Đông Nam Á?</a:t>
            </a:r>
            <a:endParaRPr sz="34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0" indent="0"/>
            <a:r>
              <a:rPr sz="34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A. Nhu cầu trao đổi hàng hóa giữa Trung Hoa, Ấn Độ và Địa Trung Hải. </a:t>
            </a:r>
            <a:endParaRPr sz="34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0" indent="0"/>
            <a:r>
              <a:rPr sz="34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B. Nhu cầu trao đổi sản vật giữa nước ta và Trung Hoa</a:t>
            </a:r>
            <a:r>
              <a:rPr lang="en-US" sz="34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</a:t>
            </a:r>
            <a:endParaRPr sz="34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0" indent="0"/>
            <a:r>
              <a:rPr sz="34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C. Khu vực Đông Nam Á xuất hiện nhiều trung tâm buôn bán lớn.</a:t>
            </a:r>
            <a:endParaRPr sz="34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0" indent="0"/>
            <a:r>
              <a:rPr sz="34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D. Thuyền buôn của nhiều nước trên thế giới đã có mặt tại Đông Nam Á. </a:t>
            </a:r>
            <a:endParaRPr sz="34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0" indent="0"/>
            <a:r>
              <a:rPr lang="en-US" sz="34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=&gt; A</a:t>
            </a:r>
            <a:endParaRPr lang="en-US" sz="34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0" indent="0"/>
            <a:r>
              <a:rPr lang="en-US" altLang="en-US" sz="34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Câu 5. Mặt hàng có giá trị cao nhất trên con đường giao thương qua vùng biển ở Đông Nam Á lúc bấy giờ là:</a:t>
            </a:r>
            <a:endParaRPr lang="en-US" altLang="en-US" sz="34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0" indent="0"/>
            <a:r>
              <a:rPr lang="en-US" altLang="en-US" sz="34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A. Đậu khấu.	B. Ngọc trai. 	C. San hô.	 	D. Trầm hương.</a:t>
            </a:r>
            <a:endParaRPr lang="en-US" altLang="en-US" sz="34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0" indent="0"/>
            <a:r>
              <a:rPr lang="en-US" altLang="en-US" sz="34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=&gt; D</a:t>
            </a:r>
            <a:endParaRPr lang="en-US" altLang="en-US" sz="34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-635" y="306705"/>
            <a:ext cx="12192635" cy="26511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721100" lvl="8" indent="457200">
              <a:lnSpc>
                <a:spcPct val="13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/>
                <a:ea typeface="Arial" panose="020B0604020202020204"/>
                <a:sym typeface="+mn-ea"/>
              </a:rPr>
              <a:t>        TIẾT 25, 26.</a:t>
            </a:r>
            <a:endParaRPr lang="en-US" sz="3200" b="1" dirty="0">
              <a:solidFill>
                <a:schemeClr val="bg1"/>
              </a:solidFill>
              <a:latin typeface="Times New Roman" panose="02020603050405020304"/>
              <a:ea typeface="Arial" panose="020B0604020202020204"/>
            </a:endParaRPr>
          </a:p>
          <a:p>
            <a:pPr marL="63500" algn="ctr">
              <a:lnSpc>
                <a:spcPct val="13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/>
                <a:ea typeface="Arial" panose="020B0604020202020204"/>
                <a:sym typeface="+mn-ea"/>
              </a:rPr>
              <a:t>BÀI 13. </a:t>
            </a:r>
            <a:endParaRPr lang="en-US" sz="3200" b="1" dirty="0">
              <a:solidFill>
                <a:schemeClr val="bg1"/>
              </a:solidFill>
              <a:latin typeface="Times New Roman" panose="02020603050405020304"/>
              <a:ea typeface="Arial" panose="020B0604020202020204"/>
              <a:sym typeface="+mn-ea"/>
            </a:endParaRPr>
          </a:p>
          <a:p>
            <a:pPr marL="63500" algn="ctr">
              <a:lnSpc>
                <a:spcPct val="13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/>
                <a:ea typeface="Arial" panose="020B0604020202020204"/>
                <a:sym typeface="+mn-ea"/>
              </a:rPr>
              <a:t>GIAO LƯU THƯƠNG MẠI VÀ VĂN HOÁ Ở ĐÔNG NAM Á</a:t>
            </a:r>
            <a:br>
              <a:rPr lang="en-US" sz="3200" b="1" dirty="0">
                <a:solidFill>
                  <a:schemeClr val="bg1"/>
                </a:solidFill>
                <a:latin typeface="Arial" panose="020B0604020202020204"/>
                <a:ea typeface="Arial" panose="020B0604020202020204"/>
                <a:sym typeface="+mn-ea"/>
              </a:rPr>
            </a:br>
            <a:r>
              <a:rPr lang="en-US" sz="3200" b="1" dirty="0">
                <a:solidFill>
                  <a:schemeClr val="bg1"/>
                </a:solidFill>
                <a:latin typeface="Times New Roman" panose="02020603050405020304"/>
                <a:ea typeface="Arial" panose="020B0604020202020204"/>
                <a:sym typeface="+mn-ea"/>
              </a:rPr>
              <a:t>(TỪ ĐẨU CÔNG NGUYÊN ĐẾN THÊ KỈ X) (tt)</a:t>
            </a:r>
            <a:endParaRPr lang="en-US" sz="3200" b="1" dirty="0">
              <a:solidFill>
                <a:schemeClr val="bg1"/>
              </a:solidFill>
              <a:latin typeface="Times New Roman" panose="02020603050405020304"/>
              <a:ea typeface="Arial" panose="020B0604020202020204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109210" y="3269615"/>
            <a:ext cx="63919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vi-VN" sz="3200" b="1" dirty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 I</a:t>
            </a:r>
            <a:r>
              <a:rPr lang="vi-VN" sz="3200" b="1" dirty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. </a:t>
            </a:r>
            <a:r>
              <a:rPr lang="nl-NL" sz="3200" b="1" dirty="0">
                <a:solidFill>
                  <a:srgbClr val="FFFF00"/>
                </a:solidFill>
                <a:latin typeface="Times New Roman" panose="02020603050405020304"/>
                <a:ea typeface="Calibri" panose="020F0502020204030204"/>
                <a:sym typeface="+mn-ea"/>
              </a:rPr>
              <a:t>Quá trình giao lưu thương mại</a:t>
            </a:r>
            <a:endParaRPr lang="nl-NL" sz="3200" b="1" dirty="0">
              <a:solidFill>
                <a:srgbClr val="FFFF00"/>
              </a:solidFill>
              <a:latin typeface="Times New Roman" panose="02020603050405020304"/>
              <a:ea typeface="Calibri" panose="020F0502020204030204"/>
              <a:sym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0505" y="4041775"/>
            <a:ext cx="55613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</a:rPr>
              <a:t>II</a:t>
            </a:r>
            <a:r>
              <a:rPr lang="vi-VN" sz="3200" b="1" dirty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nl-NL" sz="3200" b="1" dirty="0">
                <a:solidFill>
                  <a:srgbClr val="FFFF00"/>
                </a:solidFill>
                <a:latin typeface="Times New Roman" panose="02020603050405020304"/>
                <a:ea typeface="Calibri" panose="020F0502020204030204"/>
              </a:rPr>
              <a:t>Quá trình giao lưu văn hóa</a:t>
            </a:r>
            <a:endParaRPr lang="nl-NL" sz="3200" b="1" dirty="0">
              <a:solidFill>
                <a:srgbClr val="FFFF00"/>
              </a:solidFill>
              <a:latin typeface="Times New Roman" panose="02020603050405020304"/>
              <a:ea typeface="Calibri" panose="020F0502020204030204"/>
            </a:endParaRPr>
          </a:p>
          <a:p>
            <a:endParaRPr lang="en-US" altLang="nl-NL" sz="3200" b="1" dirty="0">
              <a:solidFill>
                <a:srgbClr val="FFFF00"/>
              </a:solidFill>
              <a:latin typeface="Times New Roman" panose="02020603050405020304"/>
              <a:ea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5" y="3050540"/>
            <a:ext cx="5054600" cy="380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75895" y="512445"/>
            <a:ext cx="2406650" cy="51784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sz="3200" b="1" dirty="0">
                <a:ln>
                  <a:noFill/>
                </a:ln>
                <a:solidFill>
                  <a:srgbClr val="594F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 tư liệu 13.5 và cho biết nền văn hóa cổ đại nào ở châu Á có ảnh hưởng đến khu vực Đông Nam Á?</a:t>
            </a:r>
            <a:endParaRPr lang="vi-VN" sz="3200" b="1" dirty="0">
              <a:ln>
                <a:noFill/>
              </a:ln>
              <a:solidFill>
                <a:srgbClr val="594F4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45" y="-91440"/>
            <a:ext cx="9698355" cy="6949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98755" y="393065"/>
            <a:ext cx="6052820" cy="18154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/>
            <a:r>
              <a:rPr lang="en-US" altLang="vi-VN" sz="3200" b="1" dirty="0">
                <a:latin typeface="+mj-lt"/>
                <a:sym typeface="+mn-ea"/>
              </a:rPr>
              <a:t>? </a:t>
            </a:r>
            <a:r>
              <a:rPr lang="vi-VN" sz="3200" b="1" dirty="0">
                <a:latin typeface="+mj-lt"/>
                <a:sym typeface="+mn-ea"/>
              </a:rPr>
              <a:t>Giao lưu văn hóa đã tác động như thế nào đến văn hóa Đông Nam Á?</a:t>
            </a:r>
            <a:endParaRPr lang="vi-VN" sz="3200" b="1" dirty="0">
              <a:latin typeface="+mj-lt"/>
              <a:sym typeface="+mn-ea"/>
            </a:endParaRPr>
          </a:p>
        </p:txBody>
      </p:sp>
      <p:graphicFrame>
        <p:nvGraphicFramePr>
          <p:cNvPr id="3" name="Table 2"/>
          <p:cNvGraphicFramePr/>
          <p:nvPr>
            <p:custDataLst>
              <p:tags r:id="rId1"/>
            </p:custDataLst>
          </p:nvPr>
        </p:nvGraphicFramePr>
        <p:xfrm>
          <a:off x="1290955" y="2208530"/>
          <a:ext cx="6129020" cy="422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0720"/>
                <a:gridCol w="2908300"/>
              </a:tblGrid>
              <a:tr h="7486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n-US" sz="3400">
                          <a:solidFill>
                            <a:srgbClr val="FF0000"/>
                          </a:solidFill>
                        </a:rPr>
                        <a:t>Nội dung</a:t>
                      </a:r>
                      <a:endParaRPr lang="en-US" sz="3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693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 b="1"/>
                        <a:t>Tôn giáo</a:t>
                      </a:r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869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 b="1"/>
                        <a:t>Chữ viết</a:t>
                      </a:r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15779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 b="1"/>
                        <a:t>Nghệ thuật</a:t>
                      </a:r>
                      <a:endParaRPr lang="en-US" sz="3600" b="1"/>
                    </a:p>
                    <a:p>
                      <a:pPr>
                        <a:buNone/>
                      </a:pPr>
                      <a:r>
                        <a:rPr lang="en-US" sz="3600" b="1"/>
                        <a:t> kiến trúc- </a:t>
                      </a:r>
                      <a:endParaRPr lang="en-US" sz="3600" b="1"/>
                    </a:p>
                    <a:p>
                      <a:pPr>
                        <a:buNone/>
                      </a:pPr>
                      <a:r>
                        <a:rPr lang="en-US" sz="3600" b="1"/>
                        <a:t>điêu khắc</a:t>
                      </a:r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4"/>
          <p:cNvSpPr txBox="1"/>
          <p:nvPr/>
        </p:nvSpPr>
        <p:spPr>
          <a:xfrm>
            <a:off x="6558280" y="1521460"/>
            <a:ext cx="5544185" cy="1043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1"/>
              <a:t>Hoạt động nhóm: 5 phút.</a:t>
            </a:r>
            <a:endParaRPr lang="en-US" sz="3600" b="1"/>
          </a:p>
          <a:p>
            <a:endParaRPr lang="en-US" sz="3600" b="1"/>
          </a:p>
          <a:p>
            <a:endParaRPr 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7565390" y="82550"/>
            <a:ext cx="4627245" cy="19710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nl-NL" sz="3000" b="1" dirty="0">
                <a:latin typeface="Times New Roman" panose="02020603050405020304"/>
                <a:ea typeface="Calibri" panose="020F0502020204030204"/>
                <a:sym typeface="+mn-ea"/>
              </a:rPr>
              <a:t>Hin-đu giáo và Phật giáo nhanh chóng hoà quyện với tín ngưỡng bản địa</a:t>
            </a:r>
            <a:endParaRPr lang="en-US" altLang="nl-NL" sz="3000" b="1" dirty="0">
              <a:latin typeface="Times New Roman" panose="02020603050405020304"/>
              <a:ea typeface="Calibri" panose="020F0502020204030204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1120" y="4594225"/>
            <a:ext cx="3109595" cy="2181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155" y="1659890"/>
            <a:ext cx="4081780" cy="28352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5390" cy="6949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>
            <p:custDataLst>
              <p:tags r:id="rId1"/>
            </p:custDataLst>
          </p:nvPr>
        </p:nvGraphicFramePr>
        <p:xfrm>
          <a:off x="115570" y="95250"/>
          <a:ext cx="11910060" cy="6603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740"/>
                <a:gridCol w="9672320"/>
              </a:tblGrid>
              <a:tr h="88011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n-US" sz="3400">
                          <a:solidFill>
                            <a:srgbClr val="FF0000"/>
                          </a:solidFill>
                        </a:rPr>
                        <a:t>Nội dung</a:t>
                      </a:r>
                      <a:endParaRPr lang="en-US" sz="3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008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1"/>
                        <a:t>Tôn giáo</a:t>
                      </a:r>
                      <a:endParaRPr lang="en-US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nl-NL" sz="3600" b="1" dirty="0">
                          <a:latin typeface="Times New Roman" panose="02020603050405020304"/>
                          <a:ea typeface="Calibri" panose="020F0502020204030204"/>
                          <a:sym typeface="+mn-ea"/>
                        </a:rPr>
                        <a:t>- </a:t>
                      </a:r>
                      <a:r>
                        <a:rPr lang="nl-NL" sz="3600" b="1" dirty="0">
                          <a:latin typeface="Times New Roman" panose="02020603050405020304"/>
                          <a:ea typeface="Calibri" panose="020F0502020204030204"/>
                          <a:sym typeface="+mn-ea"/>
                        </a:rPr>
                        <a:t>Hin-đu giáo và Phật giáo nhanh chóng hoà quyện với tín ngưỡng bản địa </a:t>
                      </a:r>
                      <a:r>
                        <a:rPr lang="en-US" altLang="nl-NL" sz="3600" b="1" dirty="0">
                          <a:latin typeface="Times New Roman" panose="02020603050405020304"/>
                          <a:ea typeface="Calibri" panose="020F0502020204030204"/>
                          <a:sym typeface="+mn-ea"/>
                        </a:rPr>
                        <a:t>.</a:t>
                      </a:r>
                      <a:endParaRPr lang="en-US" altLang="nl-NL" sz="3600" b="1" dirty="0">
                        <a:latin typeface="Times New Roman" panose="02020603050405020304"/>
                        <a:ea typeface="Calibri" panose="020F0502020204030204"/>
                        <a:sym typeface="+mn-ea"/>
                      </a:endParaRPr>
                    </a:p>
                  </a:txBody>
                  <a:tcPr/>
                </a:tc>
              </a:tr>
              <a:tr h="20193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1"/>
                        <a:t>Chữ viết</a:t>
                      </a:r>
                      <a:endParaRPr lang="en-US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vi-VN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</a:tr>
              <a:tr h="2103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/>
                        <a:t>Nghệ thuật</a:t>
                      </a:r>
                      <a:endParaRPr lang="en-US" sz="3200" b="1"/>
                    </a:p>
                    <a:p>
                      <a:pPr algn="ctr">
                        <a:buNone/>
                      </a:pPr>
                      <a:r>
                        <a:rPr lang="en-US" sz="3200" b="1"/>
                        <a:t> kiến trúc- </a:t>
                      </a:r>
                      <a:endParaRPr lang="en-US" sz="3200" b="1"/>
                    </a:p>
                    <a:p>
                      <a:pPr algn="ctr">
                        <a:buNone/>
                      </a:pPr>
                      <a:r>
                        <a:rPr lang="en-US" sz="3200" b="1"/>
                        <a:t>điêu khắc</a:t>
                      </a:r>
                      <a:endParaRPr lang="en-US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96" y="2051594"/>
            <a:ext cx="3218487" cy="2547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440" y="91"/>
            <a:ext cx="3321503" cy="2051895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54095" y="4749152"/>
            <a:ext cx="2437606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vi-VN" sz="20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Phạn của Ấn Độ</a:t>
            </a:r>
            <a:endParaRPr kumimoji="0" lang="vi-VN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398397" y="163035"/>
            <a:ext cx="1709940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vi-VN" sz="20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Chăm cổ</a:t>
            </a:r>
            <a:endParaRPr kumimoji="0" lang="vi-VN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336910" y="2644617"/>
            <a:ext cx="1854558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vi-VN" sz="20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Khơ me cổ</a:t>
            </a:r>
            <a:endParaRPr kumimoji="0" lang="vi-VN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46" y="2314484"/>
            <a:ext cx="3331028" cy="2171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46" y="4749256"/>
            <a:ext cx="3331028" cy="2057399"/>
          </a:xfrm>
          <a:prstGeom prst="rect">
            <a:avLst/>
          </a:prstGeom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0398397" y="4860165"/>
            <a:ext cx="1743348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vi-VN" sz="20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Mã Lai cổ</a:t>
            </a:r>
            <a:endParaRPr kumimoji="0" lang="vi-VN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658848" y="1127198"/>
            <a:ext cx="1556657" cy="1517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59211" y="2761524"/>
            <a:ext cx="1556657" cy="2299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59370" y="2761524"/>
            <a:ext cx="1417070" cy="283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215900" y="0"/>
            <a:ext cx="6096000" cy="13931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nl-NL" sz="2600" b="1" dirty="0">
                <a:latin typeface="Times New Roman" panose="02020603050405020304"/>
                <a:ea typeface="Calibri" panose="020F0502020204030204"/>
                <a:sym typeface="+mn-ea"/>
              </a:rPr>
              <a:t>+</a:t>
            </a:r>
            <a:r>
              <a:rPr lang="nl-NL" sz="26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 Chữ viết: chữ Phạn trở thành văn tự chính của nhiều vương quốc trong buối đầu thành lập. </a:t>
            </a:r>
            <a:r>
              <a:rPr lang="en-US" altLang="nl-NL" sz="26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Về s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au cải biến thành chữ viết riêng như: chữ Chăm cổ, chữ Khơ-me cổ,...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>
            <p:custDataLst>
              <p:tags r:id="rId1"/>
            </p:custDataLst>
          </p:nvPr>
        </p:nvGraphicFramePr>
        <p:xfrm>
          <a:off x="115570" y="95250"/>
          <a:ext cx="1207643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855"/>
                <a:gridCol w="9807575"/>
              </a:tblGrid>
              <a:tr h="8813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n-US" sz="3400">
                          <a:solidFill>
                            <a:srgbClr val="FF0000"/>
                          </a:solidFill>
                        </a:rPr>
                        <a:t>Nội dung</a:t>
                      </a:r>
                      <a:endParaRPr lang="en-US" sz="3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033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1"/>
                        <a:t>Tôn giáo</a:t>
                      </a:r>
                      <a:endParaRPr lang="en-US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nl-NL" sz="3200" b="1" dirty="0">
                          <a:latin typeface="Times New Roman" panose="02020603050405020304"/>
                          <a:ea typeface="Calibri" panose="020F0502020204030204"/>
                          <a:sym typeface="+mn-ea"/>
                        </a:rPr>
                        <a:t>- </a:t>
                      </a:r>
                      <a:r>
                        <a:rPr lang="nl-NL" sz="3200" b="1" dirty="0">
                          <a:latin typeface="Times New Roman" panose="02020603050405020304"/>
                          <a:ea typeface="Calibri" panose="020F0502020204030204"/>
                          <a:sym typeface="+mn-ea"/>
                        </a:rPr>
                        <a:t>Hin-đu giáo và Phật giáo nhanh chóng hoà quyện với tín ngưỡng bản địa </a:t>
                      </a:r>
                      <a:r>
                        <a:rPr lang="en-US" altLang="nl-NL" sz="3200" b="1" dirty="0">
                          <a:latin typeface="Times New Roman" panose="02020603050405020304"/>
                          <a:ea typeface="Calibri" panose="020F0502020204030204"/>
                          <a:sym typeface="+mn-ea"/>
                        </a:rPr>
                        <a:t>.</a:t>
                      </a:r>
                      <a:endParaRPr lang="en-US" altLang="nl-NL" sz="3200" b="1" dirty="0">
                        <a:latin typeface="Times New Roman" panose="02020603050405020304"/>
                        <a:ea typeface="Calibri" panose="020F0502020204030204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en-US" altLang="nl-NL" sz="3200" b="1" dirty="0">
                        <a:latin typeface="Times New Roman" panose="02020603050405020304"/>
                        <a:ea typeface="Calibri" panose="020F0502020204030204"/>
                        <a:sym typeface="+mn-ea"/>
                      </a:endParaRPr>
                    </a:p>
                  </a:txBody>
                  <a:tcPr/>
                </a:tc>
              </a:tr>
              <a:tr h="20231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1"/>
                        <a:t>Chữ viết</a:t>
                      </a:r>
                      <a:endParaRPr lang="en-US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nl-NL" sz="1800" b="1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-</a:t>
                      </a:r>
                      <a:r>
                        <a:rPr lang="en-US" altLang="nl-NL" sz="3200" b="1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C</a:t>
                      </a:r>
                      <a:r>
                        <a:rPr lang="nl-NL" sz="3200" b="1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hữ Phạn trở thành văn tự chính của nhiều vương quốc trong bu</a:t>
                      </a:r>
                      <a:r>
                        <a:rPr lang="en-US" altLang="nl-NL" sz="3200" b="1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ổi</a:t>
                      </a:r>
                      <a:r>
                        <a:rPr lang="nl-NL" sz="3200" b="1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đầu thành lập. </a:t>
                      </a:r>
                      <a:r>
                        <a:rPr lang="en-US" altLang="nl-NL" sz="3200" b="1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Về s</a:t>
                      </a:r>
                      <a:r>
                        <a:rPr lang="vi-VN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au cải biến thành chữ viết riêng như: chữ Chăm cổ, chữ Khơ-me cổ,...</a:t>
                      </a:r>
                      <a:endParaRPr lang="vi-VN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</a:tr>
              <a:tr h="21062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/>
                        <a:t>Nghệ thuật</a:t>
                      </a:r>
                      <a:endParaRPr lang="en-US" sz="3200" b="1"/>
                    </a:p>
                    <a:p>
                      <a:pPr algn="ctr">
                        <a:buNone/>
                      </a:pPr>
                      <a:r>
                        <a:rPr lang="en-US" sz="3200" b="1"/>
                        <a:t> kiến trúc- </a:t>
                      </a:r>
                      <a:endParaRPr lang="en-US" sz="3200" b="1"/>
                    </a:p>
                    <a:p>
                      <a:pPr algn="ctr">
                        <a:buNone/>
                      </a:pPr>
                      <a:r>
                        <a:rPr lang="en-US" sz="3200" b="1"/>
                        <a:t>điêu khắc</a:t>
                      </a:r>
                      <a:endParaRPr lang="en-US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5937885" y="0"/>
            <a:ext cx="6254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nl-NL" sz="3000" b="1" dirty="0">
                <a:latin typeface="Times New Roman" panose="02020603050405020304"/>
                <a:ea typeface="Calibri" panose="020F0502020204030204"/>
                <a:sym typeface="+mn-ea"/>
              </a:rPr>
              <a:t>+ Nghệ thuật</a:t>
            </a:r>
            <a:r>
              <a:rPr lang="en-US" altLang="nl-NL" sz="3000" b="1" dirty="0">
                <a:latin typeface="Times New Roman" panose="02020603050405020304"/>
                <a:ea typeface="Calibri" panose="020F0502020204030204"/>
                <a:sym typeface="+mn-ea"/>
              </a:rPr>
              <a:t> kiến trúc: </a:t>
            </a:r>
            <a:r>
              <a:rPr lang="nl-NL" sz="3000" b="1" dirty="0">
                <a:latin typeface="Times New Roman" panose="02020603050405020304"/>
                <a:ea typeface="Calibri" panose="020F0502020204030204"/>
                <a:sym typeface="+mn-ea"/>
              </a:rPr>
              <a:t>khu đền tháp Mỹ Sơn (Việt Nam) và quần thể Bô-rô-bu-đua (In-đô-nê-xi-a)</a:t>
            </a:r>
            <a:r>
              <a:rPr lang="en-US" altLang="nl-NL" sz="3000" b="1" dirty="0">
                <a:latin typeface="Times New Roman" panose="02020603050405020304"/>
                <a:ea typeface="Calibri" panose="020F0502020204030204"/>
                <a:sym typeface="+mn-ea"/>
              </a:rPr>
              <a:t>.</a:t>
            </a:r>
            <a:endParaRPr lang="en-US" altLang="nl-NL" sz="3000" b="1" dirty="0">
              <a:latin typeface="Times New Roman" panose="02020603050405020304"/>
              <a:ea typeface="Calibri" panose="020F0502020204030204"/>
              <a:sym typeface="+mn-ea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8890" y="1596390"/>
            <a:ext cx="5592445" cy="559054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37885" cy="58934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-635" y="306705"/>
            <a:ext cx="12192635" cy="26511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721100" lvl="8" indent="457200">
              <a:lnSpc>
                <a:spcPct val="13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/>
                <a:ea typeface="Arial" panose="020B0604020202020204"/>
                <a:sym typeface="+mn-ea"/>
              </a:rPr>
              <a:t>        TIẾT 25, 26.</a:t>
            </a:r>
            <a:endParaRPr lang="en-US" sz="3200" b="1" dirty="0">
              <a:solidFill>
                <a:schemeClr val="bg1"/>
              </a:solidFill>
              <a:latin typeface="Times New Roman" panose="02020603050405020304"/>
              <a:ea typeface="Arial" panose="020B0604020202020204"/>
            </a:endParaRPr>
          </a:p>
          <a:p>
            <a:pPr marL="63500" algn="ctr">
              <a:lnSpc>
                <a:spcPct val="13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/>
                <a:ea typeface="Arial" panose="020B0604020202020204"/>
                <a:sym typeface="+mn-ea"/>
              </a:rPr>
              <a:t>BÀI 13. </a:t>
            </a:r>
            <a:endParaRPr lang="en-US" sz="3200" b="1" dirty="0">
              <a:solidFill>
                <a:schemeClr val="bg1"/>
              </a:solidFill>
              <a:latin typeface="Times New Roman" panose="02020603050405020304"/>
              <a:ea typeface="Arial" panose="020B0604020202020204"/>
              <a:sym typeface="+mn-ea"/>
            </a:endParaRPr>
          </a:p>
          <a:p>
            <a:pPr marL="63500" algn="ctr">
              <a:lnSpc>
                <a:spcPct val="13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/>
                <a:ea typeface="Arial" panose="020B0604020202020204"/>
                <a:sym typeface="+mn-ea"/>
              </a:rPr>
              <a:t>GIAO LƯU THƯƠNG MẠI VÀ VĂN HOÁ Ở ĐÔNG NAM Á</a:t>
            </a:r>
            <a:br>
              <a:rPr lang="en-US" sz="3200" b="1" dirty="0">
                <a:solidFill>
                  <a:schemeClr val="bg1"/>
                </a:solidFill>
                <a:latin typeface="Arial" panose="020B0604020202020204"/>
                <a:ea typeface="Arial" panose="020B0604020202020204"/>
                <a:sym typeface="+mn-ea"/>
              </a:rPr>
            </a:br>
            <a:r>
              <a:rPr lang="en-US" sz="3200" b="1" dirty="0">
                <a:solidFill>
                  <a:schemeClr val="bg1"/>
                </a:solidFill>
                <a:latin typeface="Times New Roman" panose="02020603050405020304"/>
                <a:ea typeface="Arial" panose="020B0604020202020204"/>
                <a:sym typeface="+mn-ea"/>
              </a:rPr>
              <a:t>(TỪ ĐẨU CÔNG NGUYÊN ĐẾN THÊ KỈ X)</a:t>
            </a:r>
            <a:endParaRPr lang="en-US" sz="3200" b="1" dirty="0">
              <a:solidFill>
                <a:schemeClr val="bg1"/>
              </a:solidFill>
              <a:latin typeface="Times New Roman" panose="02020603050405020304"/>
              <a:ea typeface="Arial" panose="020B0604020202020204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109210" y="3269615"/>
            <a:ext cx="63919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vi-VN" sz="3200" b="1" dirty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 I</a:t>
            </a:r>
            <a:r>
              <a:rPr lang="vi-VN" sz="3200" b="1" dirty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. </a:t>
            </a:r>
            <a:r>
              <a:rPr lang="nl-NL" sz="3200" b="1" dirty="0">
                <a:solidFill>
                  <a:srgbClr val="FFFF00"/>
                </a:solidFill>
                <a:latin typeface="Times New Roman" panose="02020603050405020304"/>
                <a:ea typeface="Calibri" panose="020F0502020204030204"/>
                <a:sym typeface="+mn-ea"/>
              </a:rPr>
              <a:t>Quá trình giao lưu thương mại</a:t>
            </a:r>
            <a:endParaRPr lang="nl-NL" sz="3200" b="1" dirty="0">
              <a:solidFill>
                <a:srgbClr val="FFFF00"/>
              </a:solidFill>
              <a:latin typeface="Times New Roman" panose="02020603050405020304"/>
              <a:ea typeface="Calibri" panose="020F0502020204030204"/>
              <a:sym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0505" y="4041775"/>
            <a:ext cx="55613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200" b="1" dirty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</a:rPr>
              <a:t>II</a:t>
            </a:r>
            <a:r>
              <a:rPr lang="vi-VN" sz="3200" b="1" dirty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nl-NL" sz="3200" b="1" dirty="0">
                <a:solidFill>
                  <a:srgbClr val="FFFF00"/>
                </a:solidFill>
                <a:latin typeface="Times New Roman" panose="02020603050405020304"/>
                <a:ea typeface="Calibri" panose="020F0502020204030204"/>
              </a:rPr>
              <a:t>Quá trình giao lưu văn hóa</a:t>
            </a:r>
            <a:endParaRPr lang="nl-NL" sz="3200" b="1" dirty="0">
              <a:solidFill>
                <a:srgbClr val="FFFF00"/>
              </a:solidFill>
              <a:latin typeface="Times New Roman" panose="02020603050405020304"/>
              <a:ea typeface="Calibri" panose="020F0502020204030204"/>
            </a:endParaRPr>
          </a:p>
          <a:p>
            <a:endParaRPr lang="en-US" altLang="nl-NL" sz="3200" b="1" dirty="0">
              <a:solidFill>
                <a:srgbClr val="FFFF00"/>
              </a:solidFill>
              <a:latin typeface="Times New Roman" panose="02020603050405020304"/>
              <a:ea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5" y="3050540"/>
            <a:ext cx="5054600" cy="380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>
            <p:custDataLst>
              <p:tags r:id="rId1"/>
            </p:custDataLst>
          </p:nvPr>
        </p:nvGraphicFramePr>
        <p:xfrm>
          <a:off x="115570" y="0"/>
          <a:ext cx="11934190" cy="6820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185"/>
                <a:gridCol w="9692005"/>
              </a:tblGrid>
              <a:tr h="8464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n-US" sz="3400">
                          <a:solidFill>
                            <a:srgbClr val="FF0000"/>
                          </a:solidFill>
                        </a:rPr>
                        <a:t>Nội dung</a:t>
                      </a:r>
                      <a:endParaRPr lang="en-US" sz="3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459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1"/>
                        <a:t>Tôn giáo</a:t>
                      </a:r>
                      <a:endParaRPr lang="en-US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nl-NL" sz="3400" b="1" dirty="0">
                          <a:latin typeface="Times New Roman" panose="02020603050405020304"/>
                          <a:ea typeface="Calibri" panose="020F0502020204030204"/>
                          <a:sym typeface="+mn-ea"/>
                        </a:rPr>
                        <a:t>- </a:t>
                      </a:r>
                      <a:r>
                        <a:rPr lang="nl-NL" sz="3400" b="1" dirty="0">
                          <a:latin typeface="Times New Roman" panose="02020603050405020304"/>
                          <a:ea typeface="Calibri" panose="020F0502020204030204"/>
                          <a:sym typeface="+mn-ea"/>
                        </a:rPr>
                        <a:t>Hin-đu giáo và Phật giáo nhanh chóng hoà quyện với tín ngưỡng bản địa </a:t>
                      </a:r>
                      <a:r>
                        <a:rPr lang="en-US" altLang="nl-NL" sz="3400" b="1" dirty="0">
                          <a:latin typeface="Times New Roman" panose="02020603050405020304"/>
                          <a:ea typeface="Calibri" panose="020F0502020204030204"/>
                          <a:sym typeface="+mn-ea"/>
                        </a:rPr>
                        <a:t>.</a:t>
                      </a:r>
                      <a:endParaRPr lang="en-US" altLang="nl-NL" sz="3400" b="1" dirty="0">
                        <a:latin typeface="Times New Roman" panose="02020603050405020304"/>
                        <a:ea typeface="Calibri" panose="020F0502020204030204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en-US" altLang="nl-NL" sz="3400" b="1" dirty="0">
                        <a:latin typeface="Times New Roman" panose="02020603050405020304"/>
                        <a:ea typeface="Calibri" panose="020F0502020204030204"/>
                        <a:sym typeface="+mn-ea"/>
                      </a:endParaRPr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1"/>
                        <a:t>Chữ viết</a:t>
                      </a:r>
                      <a:endParaRPr lang="en-US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nl-NL" sz="1800" b="1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-</a:t>
                      </a:r>
                      <a:r>
                        <a:rPr lang="en-US" altLang="nl-NL" sz="3400" b="1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C</a:t>
                      </a:r>
                      <a:r>
                        <a:rPr lang="nl-NL" sz="3400" b="1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hữ Phạn trở thành văn tự chính của nhiều vương quốc trong bu</a:t>
                      </a:r>
                      <a:r>
                        <a:rPr lang="en-US" altLang="nl-NL" sz="3400" b="1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ổi</a:t>
                      </a:r>
                      <a:r>
                        <a:rPr lang="nl-NL" sz="3400" b="1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đầu thành lập. </a:t>
                      </a:r>
                      <a:r>
                        <a:rPr lang="en-US" altLang="nl-NL" sz="3400" b="1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Về s</a:t>
                      </a:r>
                      <a:r>
                        <a:rPr lang="vi-VN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au cải biến thành chữ viết riêng như: chữ Chăm cổ, chữ Khơ-me cổ,...</a:t>
                      </a:r>
                      <a:endParaRPr lang="vi-VN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</a:tr>
              <a:tr h="2164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/>
                        <a:t>Nghệ thuật</a:t>
                      </a:r>
                      <a:endParaRPr lang="en-US" sz="3200" b="1"/>
                    </a:p>
                    <a:p>
                      <a:pPr algn="ctr">
                        <a:buNone/>
                      </a:pPr>
                      <a:r>
                        <a:rPr lang="en-US" sz="3200" b="1"/>
                        <a:t> kiến trúc- </a:t>
                      </a:r>
                      <a:endParaRPr lang="en-US" sz="3200" b="1"/>
                    </a:p>
                    <a:p>
                      <a:pPr algn="ctr">
                        <a:buNone/>
                      </a:pPr>
                      <a:r>
                        <a:rPr lang="en-US" sz="3200" b="1"/>
                        <a:t>điêu khắc</a:t>
                      </a:r>
                      <a:endParaRPr lang="en-US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nl-NL" sz="1800" b="1" dirty="0">
                          <a:latin typeface="Times New Roman" panose="02020603050405020304"/>
                          <a:ea typeface="Calibri" panose="020F0502020204030204"/>
                          <a:sym typeface="+mn-ea"/>
                        </a:rPr>
                        <a:t>- </a:t>
                      </a:r>
                      <a:r>
                        <a:rPr lang="nl-NL" sz="3400" b="1" dirty="0">
                          <a:latin typeface="Times New Roman" panose="02020603050405020304"/>
                          <a:ea typeface="Calibri" panose="020F0502020204030204"/>
                          <a:sym typeface="+mn-ea"/>
                        </a:rPr>
                        <a:t>Nghệ thuật</a:t>
                      </a:r>
                      <a:r>
                        <a:rPr lang="en-US" altLang="nl-NL" sz="3400" b="1" dirty="0">
                          <a:latin typeface="Times New Roman" panose="02020603050405020304"/>
                          <a:ea typeface="Calibri" panose="020F0502020204030204"/>
                          <a:sym typeface="+mn-ea"/>
                        </a:rPr>
                        <a:t> kiến trúc - điêu khắc: </a:t>
                      </a:r>
                      <a:r>
                        <a:rPr lang="nl-NL" sz="3400" b="1" dirty="0">
                          <a:latin typeface="Times New Roman" panose="02020603050405020304"/>
                          <a:ea typeface="Calibri" panose="020F0502020204030204"/>
                          <a:sym typeface="+mn-ea"/>
                        </a:rPr>
                        <a:t>khu đền tháp Mỹ Sơn (Việt Nam) và quần thể Bô-rô-bu-đua (In-đô-nê-xi-a)</a:t>
                      </a:r>
                      <a:r>
                        <a:rPr lang="en-US" altLang="nl-NL" sz="3400" b="1" dirty="0">
                          <a:latin typeface="Times New Roman" panose="02020603050405020304"/>
                          <a:ea typeface="Calibri" panose="020F0502020204030204"/>
                          <a:sym typeface="+mn-ea"/>
                        </a:rPr>
                        <a:t>.</a:t>
                      </a:r>
                      <a:endParaRPr lang="en-US" altLang="nl-NL" sz="3400" b="1" dirty="0">
                        <a:latin typeface="Times New Roman" panose="02020603050405020304"/>
                        <a:ea typeface="Calibri" panose="020F0502020204030204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en-US" altLang="nl-NL" sz="3400" b="1" dirty="0">
                        <a:latin typeface="Times New Roman" panose="02020603050405020304"/>
                        <a:ea typeface="Calibri" panose="020F0502020204030204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580" y="1475105"/>
            <a:ext cx="5704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</a:rPr>
              <a:t>II</a:t>
            </a:r>
            <a:r>
              <a:rPr lang="vi-VN" sz="3200" b="1" dirty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nl-NL" sz="3200" b="1" dirty="0">
                <a:solidFill>
                  <a:srgbClr val="FFFF00"/>
                </a:solidFill>
                <a:latin typeface="Times New Roman" panose="02020603050405020304"/>
                <a:ea typeface="Calibri" panose="020F0502020204030204"/>
              </a:rPr>
              <a:t>Quá trình giao lưu văn hóa</a:t>
            </a:r>
            <a:endParaRPr lang="nl-NL" sz="3200" b="1" dirty="0">
              <a:solidFill>
                <a:srgbClr val="FFFF00"/>
              </a:solidFill>
              <a:latin typeface="Times New Roman" panose="02020603050405020304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" y="2247265"/>
            <a:ext cx="12140565" cy="6164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nl-NL" sz="3200" b="1" dirty="0">
                <a:latin typeface="Times New Roman" panose="02020603050405020304"/>
                <a:ea typeface="Calibri" panose="020F0502020204030204"/>
              </a:rPr>
              <a:t>+ Tôn giáo: Hin-đu giáo và Phật giáo nhanh chóng hoà quyện với tín ngưỡng bản địa </a:t>
            </a:r>
            <a:r>
              <a:rPr lang="en-US" altLang="nl-NL" sz="3200" b="1" dirty="0">
                <a:latin typeface="Times New Roman" panose="02020603050405020304"/>
                <a:ea typeface="Calibri" panose="020F0502020204030204"/>
              </a:rPr>
              <a:t>.</a:t>
            </a:r>
            <a:endParaRPr lang="en-US" altLang="nl-NL" sz="3200" b="1" dirty="0">
              <a:latin typeface="Times New Roman" panose="02020603050405020304"/>
              <a:ea typeface="Calibri" panose="020F0502020204030204"/>
            </a:endParaRP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nl-NL" sz="3200" b="1" dirty="0">
                <a:latin typeface="Times New Roman" panose="02020603050405020304"/>
                <a:ea typeface="Calibri" panose="020F0502020204030204"/>
                <a:sym typeface="+mn-ea"/>
              </a:rPr>
              <a:t>+ Chữ viết: chữ Phạn trở thành văn tự chính của nhiều vương quốc trong buối đầu thành lập.</a:t>
            </a:r>
            <a:r>
              <a:rPr lang="en-US" altLang="nl-NL" sz="32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+mn-ea"/>
              </a:rPr>
              <a:t>Về s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au cải biến thành chữ viết riêng như: chữ Chăm cổ, chữ Khơ-me cổ,...</a:t>
            </a:r>
            <a:r>
              <a:rPr lang="nl-NL" sz="3200" b="1" dirty="0"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endParaRPr lang="nl-NL" sz="3200" b="1" dirty="0">
              <a:latin typeface="Times New Roman" panose="02020603050405020304"/>
              <a:ea typeface="Calibri" panose="020F0502020204030204"/>
              <a:sym typeface="+mn-ea"/>
            </a:endParaRP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nl-NL" sz="3200" b="1" dirty="0"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nl-NL" sz="3200" b="1" dirty="0">
                <a:latin typeface="Times New Roman" panose="02020603050405020304"/>
                <a:ea typeface="Calibri" panose="020F0502020204030204"/>
                <a:sym typeface="+mn-ea"/>
              </a:rPr>
              <a:t>+ </a:t>
            </a:r>
            <a:r>
              <a:rPr lang="nl-NL" sz="3200" b="1" dirty="0">
                <a:latin typeface="Times New Roman" panose="02020603050405020304"/>
                <a:ea typeface="Calibri" panose="020F0502020204030204"/>
                <a:sym typeface="+mn-ea"/>
              </a:rPr>
              <a:t>Nghệ thuật</a:t>
            </a:r>
            <a:r>
              <a:rPr lang="en-US" altLang="nl-NL" sz="3200" b="1" dirty="0">
                <a:latin typeface="Times New Roman" panose="02020603050405020304"/>
                <a:ea typeface="Calibri" panose="020F0502020204030204"/>
                <a:sym typeface="+mn-ea"/>
              </a:rPr>
              <a:t> kiến trúc:</a:t>
            </a:r>
            <a:r>
              <a:rPr lang="nl-NL" sz="3200" b="1" dirty="0">
                <a:latin typeface="Times New Roman" panose="02020603050405020304"/>
                <a:ea typeface="Calibri" panose="020F0502020204030204"/>
                <a:sym typeface="+mn-ea"/>
              </a:rPr>
              <a:t> khu đền tháp Mỹ Sơn (Việt Nam) và quần thể Bô-rô-bu-đua (In-đô-nê-xi-a) là hai công trình kiến trúc tiêu biểu của Đông Nam Á trước thế kỉ X.</a:t>
            </a:r>
            <a:endParaRPr lang="en-US" sz="3200" b="1" dirty="0">
              <a:effectLst/>
              <a:latin typeface="Times New Roman" panose="02020603050405020304"/>
              <a:ea typeface="Calibri" panose="020F0502020204030204"/>
            </a:endParaRP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endParaRPr lang="en-US" sz="2400" dirty="0">
              <a:solidFill>
                <a:schemeClr val="bg2"/>
              </a:solidFill>
              <a:effectLst/>
              <a:latin typeface="Times New Roman" panose="02020603050405020304"/>
              <a:ea typeface="Calibri" panose="020F0502020204030204"/>
            </a:endParaRP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endParaRPr lang="en-US" sz="2400" dirty="0">
              <a:solidFill>
                <a:schemeClr val="bg2"/>
              </a:solidFill>
              <a:latin typeface="Times New Roman" panose="02020603050405020304"/>
              <a:ea typeface="Calibri" panose="020F0502020204030204"/>
            </a:endParaRP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endParaRPr lang="en-US" sz="2400" dirty="0">
              <a:solidFill>
                <a:schemeClr val="bg2"/>
              </a:solidFill>
              <a:effectLst/>
              <a:latin typeface="Times New Roman" panose="02020603050405020304"/>
              <a:ea typeface="Calibri" panose="020F0502020204030204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52070" y="0"/>
            <a:ext cx="12042140" cy="1475105"/>
          </a:xfrm>
          <a:prstGeom prst="rect">
            <a:avLst/>
          </a:prstGeom>
          <a:solidFill>
            <a:srgbClr val="9999FF"/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500">
              <a:lnSpc>
                <a:spcPct val="100000"/>
              </a:lnSpc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/>
                <a:ea typeface="Arial" panose="020B0604020202020204"/>
              </a:rPr>
              <a:t>tiết 25,26. BÀI 13. </a:t>
            </a:r>
            <a:endParaRPr lang="en-US" sz="3000" b="1" dirty="0">
              <a:solidFill>
                <a:schemeClr val="bg1"/>
              </a:solidFill>
              <a:latin typeface="Times New Roman" panose="02020603050405020304"/>
              <a:ea typeface="Arial" panose="020B0604020202020204"/>
            </a:endParaRPr>
          </a:p>
          <a:p>
            <a:pPr marL="63500">
              <a:lnSpc>
                <a:spcPct val="100000"/>
              </a:lnSpc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/>
                <a:ea typeface="Arial" panose="020B0604020202020204"/>
              </a:rPr>
              <a:t>GIAO LƯU THƯƠNG MẠI VÀ VĂN HOÁ Ở ĐÔNG NAM Á</a:t>
            </a:r>
            <a:br>
              <a:rPr lang="en-US" sz="3000" b="1" dirty="0">
                <a:solidFill>
                  <a:schemeClr val="bg1"/>
                </a:solidFill>
                <a:latin typeface="Arial" panose="020B0604020202020204"/>
                <a:ea typeface="Arial" panose="020B0604020202020204"/>
              </a:rPr>
            </a:br>
            <a:r>
              <a:rPr lang="en-US" sz="3000" b="1" dirty="0">
                <a:solidFill>
                  <a:schemeClr val="bg1"/>
                </a:solidFill>
                <a:latin typeface="Times New Roman" panose="02020603050405020304"/>
                <a:ea typeface="Arial" panose="020B0604020202020204"/>
              </a:rPr>
              <a:t>(TỪ ĐẨU CÔNG NGUYÊN ĐẾN THÊ KỈ X) (tt)</a:t>
            </a:r>
            <a:endParaRPr lang="en-US" sz="3000" b="1" dirty="0">
              <a:solidFill>
                <a:schemeClr val="bg1"/>
              </a:solidFill>
              <a:latin typeface="Times New Roman" panose="02020603050405020304"/>
              <a:ea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5605" y="1551305"/>
            <a:ext cx="6510020" cy="510603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5071110" y="97790"/>
            <a:ext cx="6753860" cy="18319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4000" b="1"/>
              <a:t>LUYỆN TẬP - VẬN DỤNG</a:t>
            </a:r>
            <a:endParaRPr lang="en-US" sz="4000" b="1"/>
          </a:p>
        </p:txBody>
      </p:sp>
    </p:spTree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73025" y="635"/>
            <a:ext cx="12118975" cy="63900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sz="28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Bài 1; Chọn đáp án đúng nhất.</a:t>
            </a:r>
            <a:endParaRPr lang="en-US" sz="32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Câu 1</a:t>
            </a:r>
            <a:r>
              <a:rPr 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: </a:t>
            </a:r>
            <a:r>
              <a:rPr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Hai tôn giáo nào của Ấn Độ được du nhập vào Đông Nam Á</a:t>
            </a:r>
            <a:endParaRPr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endParaRPr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r>
              <a:rPr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ngay từ</a:t>
            </a:r>
            <a:r>
              <a:rPr 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những thế kỉ tiếp giáp Công</a:t>
            </a:r>
            <a:r>
              <a:rPr 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nguyên?</a:t>
            </a:r>
            <a:endParaRPr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endParaRPr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r>
              <a:rPr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A. Thiên Chúa giáo và Hồi giáo.</a:t>
            </a:r>
            <a:r>
              <a:rPr 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		</a:t>
            </a:r>
            <a:r>
              <a:rPr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B. Phật giáo và </a:t>
            </a:r>
            <a:r>
              <a:rPr 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Hin-đu</a:t>
            </a:r>
            <a:r>
              <a:rPr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giáo.</a:t>
            </a:r>
            <a:endParaRPr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endParaRPr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r>
              <a:rPr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C. Hồi giáo và Hin-đu giáo.</a:t>
            </a:r>
            <a:r>
              <a:rPr 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		</a:t>
            </a:r>
            <a:r>
              <a:rPr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D. Phật giáo và Thiên Chúa giáo.</a:t>
            </a:r>
            <a:endParaRPr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endParaRPr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=&gt; B</a:t>
            </a:r>
            <a:endParaRPr 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Câu 2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: Trong buổi 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ầu mới thành lập, nhiều v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ư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ơng quốc ở 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ông Nam 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Á</a:t>
            </a:r>
            <a:endParaRPr lang="en-US" alt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ã sử dụng hệ thống chữ viết nào d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ư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ới 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ây làm v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ă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n tự chính?</a:t>
            </a:r>
            <a:endParaRPr lang="en-US" alt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A. Chữ Nôm.	B. Chữ La-tinh.	C. Chữ Phạn.	D. Chữ Kan-ji</a:t>
            </a:r>
            <a:endParaRPr lang="en-US" alt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=&gt; C</a:t>
            </a:r>
            <a:endParaRPr lang="en-US" alt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Câu 3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: Khu di tích Thánh 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ịa Mỹ Sơn của c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ư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dân Ch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ă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m-pa chịu ảnh</a:t>
            </a:r>
            <a:endParaRPr lang="en-US" alt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h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ư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ởng từ nghệ thuật tạo hình của tôn giáo nào d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ư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ới 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ây?</a:t>
            </a:r>
            <a:endParaRPr lang="en-US" alt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A. Nho giáo.	B. 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ạo giáo.	C. Hồi giáo.	D. Hin-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</a:t>
            </a: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u giáo.</a:t>
            </a:r>
            <a:endParaRPr lang="en-US" alt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=&gt;D</a:t>
            </a:r>
            <a:endParaRPr lang="en-US" alt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32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81280" y="100330"/>
            <a:ext cx="12110085" cy="66319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sz="36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sz="36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Câu </a:t>
            </a:r>
            <a:r>
              <a:rPr lang="en-US" sz="36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4</a:t>
            </a:r>
            <a:r>
              <a:rPr sz="36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: </a:t>
            </a:r>
            <a:r>
              <a:rPr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Trong những thế kỉ đầu công nguyên, văn hóa </a:t>
            </a:r>
            <a:endParaRPr sz="36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sz="36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Đông Nam Á chịu</a:t>
            </a:r>
            <a:r>
              <a:rPr 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ảnh hưởng mạnh mẽ nhất từ nền văn hóa nào?</a:t>
            </a:r>
            <a:endParaRPr sz="36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sz="36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A. Trung Quốc.</a:t>
            </a:r>
            <a:r>
              <a:rPr 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 </a:t>
            </a:r>
            <a:r>
              <a:rPr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B. Nhật Bản.</a:t>
            </a:r>
            <a:r>
              <a:rPr 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 </a:t>
            </a:r>
            <a:r>
              <a:rPr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C. Ấn Độ.</a:t>
            </a:r>
            <a:r>
              <a:rPr 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 </a:t>
            </a:r>
            <a:r>
              <a:rPr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D. Phương Tây.</a:t>
            </a:r>
            <a:endParaRPr lang="en-US" altLang="en-US" sz="36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lang="en-US" altLang="en-US" sz="36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36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=&gt; C</a:t>
            </a:r>
            <a:endParaRPr lang="en-US" altLang="en-US" sz="36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3600" b="1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Câu 5</a:t>
            </a: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: Nền v</a:t>
            </a: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ă</a:t>
            </a: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n hoá Ấn </a:t>
            </a: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</a:t>
            </a: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ộ </a:t>
            </a: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</a:t>
            </a: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ã lan toả </a:t>
            </a: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</a:t>
            </a: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ến khu vực </a:t>
            </a: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</a:t>
            </a: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ông Nam </a:t>
            </a: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Á</a:t>
            </a:r>
            <a:endParaRPr lang="en-US" altLang="en-US" sz="36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lang="en-US" altLang="en-US" sz="36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bằng con </a:t>
            </a: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đư</a:t>
            </a: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ờng </a:t>
            </a:r>
            <a:endParaRPr lang="en-US" altLang="en-US" sz="36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lang="en-US" altLang="en-US" sz="36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A. chiến tranh xâm l</a:t>
            </a: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ư</a:t>
            </a: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ợc.		B. </a:t>
            </a: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</a:t>
            </a: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ồng hoá v</a:t>
            </a: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ă</a:t>
            </a: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n hóa.		</a:t>
            </a:r>
            <a:endParaRPr lang="en-US" altLang="en-US" sz="36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lang="en-US" altLang="en-US" sz="36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C. truyền bá </a:t>
            </a: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</a:t>
            </a: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ạo Hồi.		D. giao l</a:t>
            </a: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ư</a:t>
            </a: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u th</a:t>
            </a: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ư</a:t>
            </a: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ơng mại.</a:t>
            </a:r>
            <a:endParaRPr lang="en-US" altLang="en-US" sz="36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endParaRPr lang="en-US" altLang="en-US" sz="36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ts val="12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3600" b="0" i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=&gt; D.</a:t>
            </a:r>
            <a:endParaRPr lang="en-US" altLang="en-US" sz="3600" b="0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6670" indent="0" algn="just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x-none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</a:t>
            </a:r>
            <a:r>
              <a:rPr lang="en-US" altLang="x-none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x-none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nl-NL" sz="3600" b="1" i="1" dirty="0">
                <a:solidFill>
                  <a:srgbClr val="0070C0"/>
                </a:solidFill>
                <a:latin typeface="Times New Roman" panose="02020603050405020304"/>
                <a:ea typeface="Calibri" panose="020F0502020204030204"/>
                <a:sym typeface="+mn-ea"/>
              </a:rPr>
              <a:t>Nêu một ví dụ cho thấy sự sáng tạo của cư dân Đông Nam Á khi tiếp thu văn hóa Ấn Độ.</a:t>
            </a:r>
            <a:endParaRPr lang="en-US" sz="3600" b="1" i="1" dirty="0">
              <a:solidFill>
                <a:srgbClr val="0070C0"/>
              </a:solidFill>
              <a:effectLst/>
              <a:latin typeface="Times New Roman" panose="02020603050405020304"/>
              <a:ea typeface="Calibri" panose="020F0502020204030204"/>
            </a:endParaRPr>
          </a:p>
          <a:p>
            <a:pPr marL="26670" indent="0" algn="just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endParaRPr lang="en-US" altLang="en-US" sz="3600" b="1" i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837690" y="1212850"/>
            <a:ext cx="9370060" cy="305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b="1"/>
              <a:t>HƯỚNG DẪN TỰ HỌC.</a:t>
            </a:r>
            <a:endParaRPr lang="en-US" sz="4800" b="1"/>
          </a:p>
          <a:p>
            <a:r>
              <a:rPr lang="en-US" sz="3200"/>
              <a:t>- </a:t>
            </a:r>
            <a:r>
              <a:rPr lang="en-US" sz="4400" b="1"/>
              <a:t>Học thuộc bài cũ.</a:t>
            </a:r>
            <a:endParaRPr lang="en-US" sz="4400" b="1"/>
          </a:p>
          <a:p>
            <a:r>
              <a:rPr lang="en-US" sz="4400" b="1"/>
              <a:t>- Chuẩn bị bài mới:  đọc sách, tìm hiểu câu hỏi, tranh ảnh Bài 14</a:t>
            </a:r>
            <a:r>
              <a:rPr lang="en-US" sz="3200"/>
              <a:t>.</a:t>
            </a:r>
            <a:endParaRPr lang="en-US"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82550" y="0"/>
            <a:ext cx="12192635" cy="2011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721100" lvl="8" indent="457200">
              <a:lnSpc>
                <a:spcPct val="13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/>
                <a:ea typeface="Arial" panose="020B0604020202020204"/>
                <a:sym typeface="+mn-ea"/>
              </a:rPr>
              <a:t>   TIẾT 25, 26. BÀI 13. </a:t>
            </a:r>
            <a:endParaRPr lang="en-US" sz="3200" b="1" dirty="0">
              <a:solidFill>
                <a:schemeClr val="bg1"/>
              </a:solidFill>
              <a:latin typeface="Times New Roman" panose="02020603050405020304"/>
              <a:ea typeface="Arial" panose="020B0604020202020204"/>
              <a:sym typeface="+mn-ea"/>
            </a:endParaRPr>
          </a:p>
          <a:p>
            <a:pPr marL="63500" algn="ctr">
              <a:lnSpc>
                <a:spcPct val="13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/>
                <a:ea typeface="Arial" panose="020B0604020202020204"/>
                <a:sym typeface="+mn-ea"/>
              </a:rPr>
              <a:t>GIAO LƯU THƯƠNG MẠI VÀ VĂN HOÁ Ở ĐÔNG NAM Á</a:t>
            </a:r>
            <a:br>
              <a:rPr lang="en-US" sz="3200" b="1" dirty="0">
                <a:solidFill>
                  <a:schemeClr val="bg1"/>
                </a:solidFill>
                <a:latin typeface="Arial" panose="020B0604020202020204"/>
                <a:ea typeface="Arial" panose="020B0604020202020204"/>
                <a:sym typeface="+mn-ea"/>
              </a:rPr>
            </a:br>
            <a:r>
              <a:rPr lang="en-US" sz="3200" b="1" dirty="0">
                <a:solidFill>
                  <a:schemeClr val="bg1"/>
                </a:solidFill>
                <a:latin typeface="Times New Roman" panose="02020603050405020304"/>
                <a:ea typeface="Arial" panose="020B0604020202020204"/>
                <a:sym typeface="+mn-ea"/>
              </a:rPr>
              <a:t>(TỪ ĐẨU CÔNG NGUYÊN ĐẾN THÊ KỈ X) (tiết 1)</a:t>
            </a:r>
            <a:endParaRPr lang="en-US" sz="3200" b="1" dirty="0">
              <a:solidFill>
                <a:schemeClr val="bg1"/>
              </a:solidFill>
              <a:latin typeface="Times New Roman" panose="02020603050405020304"/>
              <a:ea typeface="Arial" panose="020B0604020202020204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336155" y="2011045"/>
            <a:ext cx="46742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vi-VN" sz="3200" b="1" dirty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 I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. </a:t>
            </a:r>
            <a:r>
              <a:rPr lang="nl-NL" sz="3600" b="1" dirty="0">
                <a:solidFill>
                  <a:srgbClr val="FFFF00"/>
                </a:solidFill>
                <a:latin typeface="Times New Roman" panose="02020603050405020304"/>
                <a:ea typeface="Calibri" panose="020F0502020204030204"/>
                <a:sym typeface="+mn-ea"/>
              </a:rPr>
              <a:t>Quá trình giao lưu thương mại</a:t>
            </a:r>
            <a:endParaRPr lang="nl-NL" sz="3600" b="1" dirty="0">
              <a:solidFill>
                <a:srgbClr val="FFFF00"/>
              </a:solidFill>
              <a:latin typeface="Times New Roman" panose="02020603050405020304"/>
              <a:ea typeface="Calibri" panose="020F0502020204030204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863080" y="4090035"/>
            <a:ext cx="5249545" cy="24803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Em hãy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Á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diễn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? B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6295"/>
            <a:ext cx="6779895" cy="4843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9385" cy="694944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7908290" y="3429000"/>
            <a:ext cx="4283710" cy="3230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Những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giao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thương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mại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diễn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vực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Á ở các thế kỉ đầu Công Nguyên?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908290" y="440690"/>
            <a:ext cx="4283710" cy="20853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? Vì sao con đường giao thương trên biển ở khu vực Đông Nam Á dần hình thành?</a:t>
            </a:r>
            <a:endParaRPr lang="en-US" sz="3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60" y="234315"/>
            <a:ext cx="5361940" cy="368490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6830695" y="4784090"/>
            <a:ext cx="53619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nl-NL" sz="3600" b="1" dirty="0">
                <a:solidFill>
                  <a:schemeClr val="bg2"/>
                </a:solidFill>
                <a:latin typeface="Times New Roman" panose="02020603050405020304"/>
                <a:ea typeface="Calibri" panose="020F0502020204030204"/>
                <a:sym typeface="+mn-ea"/>
              </a:rPr>
              <a:t>+ Là nơi cung cấp nước ngọt, lương thực.</a:t>
            </a:r>
            <a:endParaRPr lang="nl-NL" sz="3600" b="1" dirty="0">
              <a:solidFill>
                <a:schemeClr val="bg2"/>
              </a:solidFill>
              <a:latin typeface="Times New Roman" panose="02020603050405020304"/>
              <a:ea typeface="Calibri" panose="020F0502020204030204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30060" cy="6783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71120" y="3816350"/>
            <a:ext cx="531368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nl-NL" sz="3600" b="1" dirty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  <a:sym typeface="+mn-ea"/>
              </a:rPr>
              <a:t>+ Là nơi trao đổi những sản vật có giá trị như: hồ tiêu, đậu khấu, ngọc trai, san hô,</a:t>
            </a:r>
            <a:r>
              <a:rPr lang="en-US" altLang="nl-NL" sz="3600" b="1" dirty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  <a:sym typeface="+mn-ea"/>
              </a:rPr>
              <a:t>...</a:t>
            </a:r>
            <a:r>
              <a:rPr lang="nl-NL" sz="3600" b="1" dirty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  <a:sym typeface="+mn-ea"/>
              </a:rPr>
              <a:t> trầm hương một mặt hàng có giá trị cao. </a:t>
            </a:r>
            <a:endParaRPr lang="nl-NL" sz="3600" b="1" dirty="0">
              <a:solidFill>
                <a:schemeClr val="tx1"/>
              </a:solidFill>
              <a:latin typeface="Times New Roman" panose="02020603050405020304"/>
              <a:ea typeface="Calibri" panose="020F0502020204030204"/>
              <a:sym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20" y="106680"/>
            <a:ext cx="2750185" cy="2974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105" y="216535"/>
            <a:ext cx="3030220" cy="2865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325" y="3081655"/>
            <a:ext cx="6162675" cy="3679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595" y="216535"/>
            <a:ext cx="2892425" cy="26555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9740" y="299085"/>
            <a:ext cx="2842260" cy="25723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8" descr="Description: C:\Users\HP\OneDrive\Desktop\Screenshot_3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3172460"/>
            <a:ext cx="6213475" cy="368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9" descr="Description: C:\Users\HP\OneDrive\Desktop\Screenshot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0"/>
            <a:ext cx="6094730" cy="287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64943" y="1078029"/>
            <a:ext cx="39656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nl-NL" sz="36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Đông Nam Á trong mười thế kỉ đầu Công nguyên?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230" y="2306320"/>
            <a:ext cx="64274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</a:rPr>
              <a:t>1. </a:t>
            </a:r>
            <a:r>
              <a:rPr lang="nl-NL" sz="3400" b="1" dirty="0">
                <a:solidFill>
                  <a:srgbClr val="FFFF00"/>
                </a:solidFill>
                <a:latin typeface="Times New Roman" panose="02020603050405020304"/>
                <a:ea typeface="Calibri" panose="020F0502020204030204"/>
              </a:rPr>
              <a:t>Quá trình giao lưu thương mại</a:t>
            </a:r>
            <a:endParaRPr lang="nl-NL" sz="3400" b="1" dirty="0">
              <a:solidFill>
                <a:srgbClr val="FFFF00"/>
              </a:solidFill>
              <a:latin typeface="Times New Roman" panose="02020603050405020304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324485" y="3021965"/>
            <a:ext cx="11697970" cy="3757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nl-NL" sz="3600" b="1" dirty="0">
                <a:latin typeface="Times New Roman" panose="02020603050405020304"/>
                <a:ea typeface="Calibri" panose="020F0502020204030204"/>
              </a:rPr>
              <a:t>Hoạt động giao lưu thương mại ở Đông Nam Á trong mười thế kỉ đầu Công nguyên</a:t>
            </a:r>
            <a:r>
              <a:rPr lang="en-US" altLang="nl-NL" sz="3600" b="1" dirty="0">
                <a:latin typeface="Times New Roman" panose="02020603050405020304"/>
                <a:ea typeface="Calibri" panose="020F0502020204030204"/>
              </a:rPr>
              <a:t>. </a:t>
            </a:r>
            <a:endParaRPr lang="en-US" sz="3600" b="1" dirty="0">
              <a:latin typeface="Times New Roman" panose="02020603050405020304"/>
              <a:ea typeface="Calibri" panose="020F0502020204030204"/>
            </a:endParaRP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nl-NL" sz="3600" b="1" dirty="0">
                <a:latin typeface="Times New Roman" panose="02020603050405020304"/>
                <a:ea typeface="Calibri" panose="020F0502020204030204"/>
              </a:rPr>
              <a:t>+ </a:t>
            </a:r>
            <a:r>
              <a:rPr lang="en-US" sz="3600" b="1" dirty="0" err="1">
                <a:latin typeface="Times New Roman" panose="02020603050405020304"/>
                <a:ea typeface="Calibri" panose="020F0502020204030204"/>
              </a:rPr>
              <a:t>Là</a:t>
            </a:r>
            <a:r>
              <a:rPr lang="en-US" sz="3600" b="1" dirty="0">
                <a:latin typeface="Times New Roman" panose="02020603050405020304"/>
                <a:ea typeface="Calibri" panose="020F0502020204030204"/>
              </a:rPr>
              <a:t> n</a:t>
            </a:r>
            <a:r>
              <a:rPr lang="nl-NL" sz="3600" b="1" dirty="0">
                <a:latin typeface="Times New Roman" panose="02020603050405020304"/>
                <a:ea typeface="Calibri" panose="020F0502020204030204"/>
              </a:rPr>
              <a:t>ơi cung cấp nước ngọt, lương thực.</a:t>
            </a:r>
            <a:endParaRPr lang="en-US" sz="3600" b="1" dirty="0">
              <a:latin typeface="Times New Roman" panose="02020603050405020304"/>
              <a:ea typeface="Calibri" panose="020F0502020204030204"/>
            </a:endParaRP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nl-NL" sz="3600" b="1" dirty="0">
                <a:latin typeface="Times New Roman" panose="02020603050405020304"/>
                <a:ea typeface="Calibri" panose="020F0502020204030204"/>
              </a:rPr>
              <a:t>+ </a:t>
            </a:r>
            <a:r>
              <a:rPr lang="en-US" sz="3600" b="1" dirty="0" err="1">
                <a:latin typeface="Times New Roman" panose="02020603050405020304"/>
                <a:ea typeface="Calibri" panose="020F0502020204030204"/>
              </a:rPr>
              <a:t>Là</a:t>
            </a:r>
            <a:r>
              <a:rPr lang="en-US" sz="3600" b="1" dirty="0">
                <a:latin typeface="Times New Roman" panose="02020603050405020304"/>
                <a:ea typeface="Calibri" panose="020F0502020204030204"/>
              </a:rPr>
              <a:t> n</a:t>
            </a:r>
            <a:r>
              <a:rPr lang="nl-NL" sz="3600" b="1" dirty="0">
                <a:latin typeface="Times New Roman" panose="02020603050405020304"/>
                <a:ea typeface="Calibri" panose="020F0502020204030204"/>
              </a:rPr>
              <a:t>ơi trao đổi </a:t>
            </a:r>
            <a:r>
              <a:rPr lang="en-US" altLang="nl-NL" sz="3600" b="1" dirty="0">
                <a:latin typeface="Times New Roman" panose="02020603050405020304"/>
                <a:ea typeface="Calibri" panose="020F0502020204030204"/>
              </a:rPr>
              <a:t>những </a:t>
            </a:r>
            <a:r>
              <a:rPr lang="nl-NL" sz="3600" b="1" dirty="0">
                <a:latin typeface="Times New Roman" panose="02020603050405020304"/>
                <a:ea typeface="Calibri" panose="020F0502020204030204"/>
              </a:rPr>
              <a:t>sản vật có giá trị như: hồ tiêu, đậu khấu, ngọc trai,</a:t>
            </a:r>
            <a:r>
              <a:rPr lang="en-US" altLang="nl-NL" sz="3600" b="1" dirty="0">
                <a:latin typeface="Times New Roman" panose="02020603050405020304"/>
                <a:ea typeface="Calibri" panose="020F0502020204030204"/>
              </a:rPr>
              <a:t>..</a:t>
            </a:r>
            <a:r>
              <a:rPr lang="nl-NL" sz="3600" b="1" dirty="0">
                <a:latin typeface="Times New Roman" panose="02020603050405020304"/>
                <a:ea typeface="Calibri" panose="020F0502020204030204"/>
              </a:rPr>
              <a:t> đặc biệt là trầm hương</a:t>
            </a:r>
            <a:r>
              <a:rPr lang="en-US" altLang="nl-NL" sz="3600" b="1" dirty="0">
                <a:latin typeface="Times New Roman" panose="02020603050405020304"/>
                <a:ea typeface="Calibri" panose="020F0502020204030204"/>
              </a:rPr>
              <a:t>.</a:t>
            </a:r>
            <a:endParaRPr lang="en-US" altLang="nl-NL" sz="3600" b="1" dirty="0">
              <a:effectLst/>
              <a:latin typeface="Times New Roman" panose="02020603050405020304"/>
              <a:ea typeface="Calibri" panose="020F0502020204030204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-635" y="163195"/>
            <a:ext cx="12192635" cy="2011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721100" lvl="8" indent="457200">
              <a:lnSpc>
                <a:spcPct val="13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/>
                <a:ea typeface="Arial" panose="020B0604020202020204"/>
                <a:sym typeface="+mn-ea"/>
              </a:rPr>
              <a:t>   TIẾT 25, 26. BÀI 13. </a:t>
            </a:r>
            <a:endParaRPr lang="en-US" sz="3200" b="1" dirty="0">
              <a:solidFill>
                <a:schemeClr val="bg1"/>
              </a:solidFill>
              <a:latin typeface="Times New Roman" panose="02020603050405020304"/>
              <a:ea typeface="Arial" panose="020B0604020202020204"/>
              <a:sym typeface="+mn-ea"/>
            </a:endParaRPr>
          </a:p>
          <a:p>
            <a:pPr marL="63500" algn="ctr">
              <a:lnSpc>
                <a:spcPct val="13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/>
                <a:ea typeface="Arial" panose="020B0604020202020204"/>
                <a:sym typeface="+mn-ea"/>
              </a:rPr>
              <a:t>GIAO LƯU THƯƠNG MẠI VÀ VĂN HOÁ Ở ĐÔNG NAM Á</a:t>
            </a:r>
            <a:br>
              <a:rPr lang="en-US" sz="3200" b="1" dirty="0">
                <a:solidFill>
                  <a:schemeClr val="bg1"/>
                </a:solidFill>
                <a:latin typeface="Arial" panose="020B0604020202020204"/>
                <a:ea typeface="Arial" panose="020B0604020202020204"/>
                <a:sym typeface="+mn-ea"/>
              </a:rPr>
            </a:br>
            <a:r>
              <a:rPr lang="en-US" sz="3200" b="1" dirty="0">
                <a:solidFill>
                  <a:schemeClr val="bg1"/>
                </a:solidFill>
                <a:latin typeface="Times New Roman" panose="02020603050405020304"/>
                <a:ea typeface="Arial" panose="020B0604020202020204"/>
                <a:sym typeface="+mn-ea"/>
              </a:rPr>
              <a:t>(TỪ ĐẨU CÔNG NGUYÊN ĐẾN THÊ KỈ X) (tiết 1)</a:t>
            </a:r>
            <a:endParaRPr lang="en-US" sz="3200" b="1" dirty="0">
              <a:solidFill>
                <a:schemeClr val="bg1"/>
              </a:solidFill>
              <a:latin typeface="Times New Roman" panose="02020603050405020304"/>
              <a:ea typeface="Arial" panose="020B0604020202020204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TABLE_ENDDRAG_ORIGIN_RECT" val="482*300"/>
  <p:tag name="TABLE_ENDDRAG_RECT" val="33*209*482*300"/>
</p:tagLst>
</file>

<file path=ppt/tags/tag2.xml><?xml version="1.0" encoding="utf-8"?>
<p:tagLst xmlns:p="http://schemas.openxmlformats.org/presentationml/2006/main">
  <p:tag name="TABLE_ENDDRAG_ORIGIN_RECT" val="937*519"/>
  <p:tag name="TABLE_ENDDRAG_RECT" val="9*7*937*519"/>
</p:tagLst>
</file>

<file path=ppt/tags/tag3.xml><?xml version="1.0" encoding="utf-8"?>
<p:tagLst xmlns:p="http://schemas.openxmlformats.org/presentationml/2006/main">
  <p:tag name="TABLE_ENDDRAG_ORIGIN_RECT" val="950*520"/>
  <p:tag name="TABLE_ENDDRAG_RECT" val="9*7*950*520"/>
</p:tagLst>
</file>

<file path=ppt/tags/tag4.xml><?xml version="1.0" encoding="utf-8"?>
<p:tagLst xmlns:p="http://schemas.openxmlformats.org/presentationml/2006/main">
  <p:tag name="TABLE_ENDDRAG_ORIGIN_RECT" val="939*524"/>
  <p:tag name="TABLE_ENDDRAG_RECT" val="9*7*939*524"/>
</p:tagLst>
</file>

<file path=ppt/theme/theme1.xml><?xml version="1.0" encoding="utf-8"?>
<a:theme xmlns:a="http://schemas.openxmlformats.org/drawingml/2006/main" name="Parce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0</TotalTime>
  <Words>8068</Words>
  <Application>WPS Presentation</Application>
  <PresentationFormat>Widescreen</PresentationFormat>
  <Paragraphs>306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9" baseType="lpstr">
      <vt:lpstr>Arial</vt:lpstr>
      <vt:lpstr>SimSun</vt:lpstr>
      <vt:lpstr>Wingdings</vt:lpstr>
      <vt:lpstr>Times New Roman</vt:lpstr>
      <vt:lpstr>Calibri</vt:lpstr>
      <vt:lpstr>Times New Roman</vt:lpstr>
      <vt:lpstr>Arial</vt:lpstr>
      <vt:lpstr>Gill Sans MT</vt:lpstr>
      <vt:lpstr>Microsoft YaHei</vt:lpstr>
      <vt:lpstr>Arial Unicode MS</vt:lpstr>
      <vt:lpstr>Open Sans</vt:lpstr>
      <vt:lpstr>Segoe Print</vt:lpstr>
      <vt:lpstr>Tahoma</vt:lpstr>
      <vt:lpstr>Parcel</vt:lpstr>
      <vt:lpstr>khởi động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lan lê</cp:lastModifiedBy>
  <cp:revision>34</cp:revision>
  <dcterms:created xsi:type="dcterms:W3CDTF">2021-11-29T04:26:00Z</dcterms:created>
  <dcterms:modified xsi:type="dcterms:W3CDTF">2025-02-11T12:31:51Z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32C263C9F2D6454B834F84783D2E536E_13</vt:lpwstr>
  </property>
  <property fmtid="{D5CDD505-2E9C-101B-9397-08002B2CF9AE}" pid="3" name="KSOProductBuildVer">
    <vt:lpwstr>1033-12.2.0.19805</vt:lpwstr>
  </property>
</Properties>
</file>