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7" r:id="rId3"/>
    <p:sldId id="257" r:id="rId4"/>
    <p:sldId id="268" r:id="rId5"/>
    <p:sldId id="258" r:id="rId6"/>
    <p:sldId id="269" r:id="rId7"/>
    <p:sldId id="260" r:id="rId8"/>
    <p:sldId id="261" r:id="rId9"/>
    <p:sldId id="270" r:id="rId10"/>
    <p:sldId id="262" r:id="rId11"/>
    <p:sldId id="263" r:id="rId12"/>
    <p:sldId id="273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FA3"/>
    <a:srgbClr val="00B050"/>
    <a:srgbClr val="A3E7FF"/>
    <a:srgbClr val="1D9EFF"/>
    <a:srgbClr val="F16649"/>
    <a:srgbClr val="0FB7BD"/>
    <a:srgbClr val="53C3C9"/>
    <a:srgbClr val="79D1D5"/>
    <a:srgbClr val="62C8C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slide" Target="slide1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18" y="181270"/>
            <a:ext cx="75986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these words.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02499" y="2362200"/>
            <a:ext cx="5686872" cy="2732314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730986" y="2503775"/>
            <a:ext cx="174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lamps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742350" y="3138665"/>
            <a:ext cx="142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sink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36429" y="3773556"/>
            <a:ext cx="1643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flats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42350" y="4408446"/>
            <a:ext cx="113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toilets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48936" y="2503775"/>
            <a:ext cx="174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cupboards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5060300" y="3138665"/>
            <a:ext cx="142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sofas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54379" y="3773556"/>
            <a:ext cx="1643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kitchen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060300" y="4408446"/>
            <a:ext cx="113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rooms</a:t>
            </a:r>
          </a:p>
        </p:txBody>
      </p:sp>
      <p:pic>
        <p:nvPicPr>
          <p:cNvPr id="2" name="Bản sao của B1_11">
            <a:hlinkClick r:id="" action="ppaction://media"/>
            <a:extLst>
              <a:ext uri="{FF2B5EF4-FFF2-40B4-BE49-F238E27FC236}">
                <a16:creationId xmlns:a16="http://schemas.microsoft.com/office/drawing/2014/main" id="{275C05BD-BB44-460D-AE15-4FEA75039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75045" y="2304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649" y="77215"/>
            <a:ext cx="7642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Underline the final </a:t>
            </a:r>
            <a:r>
              <a:rPr lang="en-US" sz="2400" b="1" i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words and put them into the correct column.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3698" y="1180214"/>
            <a:ext cx="8162216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Mum, are you home?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Yes, honey. I’m in the kitchen. I’ve bought these new bowls and chopsticks.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They’re beautiful, Mum. Where did you buy them?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In the department store near our house. They have a lot of things for homes.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Don’t forget we need two lamps for my bedroom, Mum.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Let’s go there this weekend.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220957"/>
              </p:ext>
            </p:extLst>
          </p:nvPr>
        </p:nvGraphicFramePr>
        <p:xfrm>
          <a:off x="513699" y="4855923"/>
          <a:ext cx="4852960" cy="181310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20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2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114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/s/ 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/z/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9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AC2B7239-B74C-441C-A186-8E80BC4BAA4B}"/>
              </a:ext>
            </a:extLst>
          </p:cNvPr>
          <p:cNvGrpSpPr/>
          <p:nvPr/>
        </p:nvGrpSpPr>
        <p:grpSpPr>
          <a:xfrm rot="20966741">
            <a:off x="6430443" y="4147351"/>
            <a:ext cx="2446617" cy="1813101"/>
            <a:chOff x="6468783" y="4267200"/>
            <a:chExt cx="2446617" cy="1813101"/>
          </a:xfrm>
        </p:grpSpPr>
        <p:sp>
          <p:nvSpPr>
            <p:cNvPr id="3" name="Explosion 1 2"/>
            <p:cNvSpPr/>
            <p:nvPr/>
          </p:nvSpPr>
          <p:spPr>
            <a:xfrm>
              <a:off x="6468784" y="4267200"/>
              <a:ext cx="2446616" cy="1813101"/>
            </a:xfrm>
            <a:prstGeom prst="doubleWav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468783" y="4634724"/>
              <a:ext cx="2362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i="1" dirty="0">
                  <a:solidFill>
                    <a:srgbClr val="002060"/>
                  </a:solidFill>
                </a:rPr>
                <a:t>Now </a:t>
              </a:r>
              <a:r>
                <a:rPr lang="en-US" sz="2400" b="1" i="1" dirty="0" err="1">
                  <a:solidFill>
                    <a:srgbClr val="002060"/>
                  </a:solidFill>
                </a:rPr>
                <a:t>practise</a:t>
              </a:r>
              <a:r>
                <a:rPr lang="en-US" sz="2400" b="1" i="1" dirty="0">
                  <a:solidFill>
                    <a:srgbClr val="002060"/>
                  </a:solidFill>
                </a:rPr>
                <a:t> the conversation with a partner.</a:t>
              </a:r>
            </a:p>
          </p:txBody>
        </p:sp>
      </p:grpSp>
      <p:pic>
        <p:nvPicPr>
          <p:cNvPr id="4" name="Bản sao của B1_12">
            <a:hlinkClick r:id="" action="ppaction://media"/>
            <a:extLst>
              <a:ext uri="{FF2B5EF4-FFF2-40B4-BE49-F238E27FC236}">
                <a16:creationId xmlns:a16="http://schemas.microsoft.com/office/drawing/2014/main" id="{936E0D94-36ED-4D4E-AD56-ACC321C4C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7351" y="432623"/>
            <a:ext cx="487363" cy="4873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8BF7D5-06DD-4E65-B6A8-1EA0B2C1A80A}"/>
              </a:ext>
            </a:extLst>
          </p:cNvPr>
          <p:cNvCxnSpPr/>
          <p:nvPr/>
        </p:nvCxnSpPr>
        <p:spPr>
          <a:xfrm>
            <a:off x="7335520" y="2042160"/>
            <a:ext cx="6807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89D917-EE54-483C-A136-F48E7876091C}"/>
              </a:ext>
            </a:extLst>
          </p:cNvPr>
          <p:cNvCxnSpPr/>
          <p:nvPr/>
        </p:nvCxnSpPr>
        <p:spPr>
          <a:xfrm>
            <a:off x="596129" y="2509520"/>
            <a:ext cx="11887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7C1A02-21A7-4924-A1E8-515837D29CC6}"/>
              </a:ext>
            </a:extLst>
          </p:cNvPr>
          <p:cNvCxnSpPr/>
          <p:nvPr/>
        </p:nvCxnSpPr>
        <p:spPr>
          <a:xfrm>
            <a:off x="596129" y="3820160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5AD41B-DFA4-4CB2-A820-46735BB308AA}"/>
              </a:ext>
            </a:extLst>
          </p:cNvPr>
          <p:cNvCxnSpPr/>
          <p:nvPr/>
        </p:nvCxnSpPr>
        <p:spPr>
          <a:xfrm>
            <a:off x="1703569" y="3810000"/>
            <a:ext cx="8229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434900-0FBF-4CE4-A53A-C17BC1BAF61E}"/>
              </a:ext>
            </a:extLst>
          </p:cNvPr>
          <p:cNvCxnSpPr/>
          <p:nvPr/>
        </p:nvCxnSpPr>
        <p:spPr>
          <a:xfrm>
            <a:off x="4005738" y="4267200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7B6C4D7-8B5B-49FD-975B-CFBCAF3E40E4}"/>
              </a:ext>
            </a:extLst>
          </p:cNvPr>
          <p:cNvSpPr txBox="1"/>
          <p:nvPr/>
        </p:nvSpPr>
        <p:spPr>
          <a:xfrm>
            <a:off x="1244757" y="5329180"/>
            <a:ext cx="8568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bowls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B31774-6CA1-4D39-9B24-6DE905E0800B}"/>
              </a:ext>
            </a:extLst>
          </p:cNvPr>
          <p:cNvSpPr txBox="1"/>
          <p:nvPr/>
        </p:nvSpPr>
        <p:spPr>
          <a:xfrm>
            <a:off x="3394309" y="5349039"/>
            <a:ext cx="1366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chopsticks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A336D5-DD28-47AC-96A2-AC0F04345CF2}"/>
              </a:ext>
            </a:extLst>
          </p:cNvPr>
          <p:cNvSpPr txBox="1"/>
          <p:nvPr/>
        </p:nvSpPr>
        <p:spPr>
          <a:xfrm>
            <a:off x="3636793" y="5780224"/>
            <a:ext cx="881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things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D07DBB-8EDC-44CE-A1FF-AD85097E5DFA}"/>
              </a:ext>
            </a:extLst>
          </p:cNvPr>
          <p:cNvSpPr txBox="1"/>
          <p:nvPr/>
        </p:nvSpPr>
        <p:spPr>
          <a:xfrm>
            <a:off x="3595916" y="6201184"/>
            <a:ext cx="9589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homes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90A50-3058-4564-94FF-228AB89D481A}"/>
              </a:ext>
            </a:extLst>
          </p:cNvPr>
          <p:cNvSpPr txBox="1"/>
          <p:nvPr/>
        </p:nvSpPr>
        <p:spPr>
          <a:xfrm>
            <a:off x="1244757" y="5780224"/>
            <a:ext cx="866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lamps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D060A3-5426-41CC-ADA1-EC80A05641AE}"/>
              </a:ext>
            </a:extLst>
          </p:cNvPr>
          <p:cNvSpPr txBox="1"/>
          <p:nvPr/>
        </p:nvSpPr>
        <p:spPr>
          <a:xfrm>
            <a:off x="7267781" y="1680430"/>
            <a:ext cx="8568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bowls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0CA96-F003-45E9-9223-6F84649BBD4C}"/>
              </a:ext>
            </a:extLst>
          </p:cNvPr>
          <p:cNvSpPr txBox="1"/>
          <p:nvPr/>
        </p:nvSpPr>
        <p:spPr>
          <a:xfrm>
            <a:off x="513698" y="2118368"/>
            <a:ext cx="1366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chopsticks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92905E-E65F-473E-A82A-FF4E93C469FE}"/>
              </a:ext>
            </a:extLst>
          </p:cNvPr>
          <p:cNvSpPr txBox="1"/>
          <p:nvPr/>
        </p:nvSpPr>
        <p:spPr>
          <a:xfrm>
            <a:off x="505662" y="3429000"/>
            <a:ext cx="881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things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C613AA-0988-4DE6-85F1-29F75DAC2758}"/>
              </a:ext>
            </a:extLst>
          </p:cNvPr>
          <p:cNvSpPr txBox="1"/>
          <p:nvPr/>
        </p:nvSpPr>
        <p:spPr>
          <a:xfrm>
            <a:off x="1661601" y="3431376"/>
            <a:ext cx="9589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homes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66F824-C84D-480F-9678-C7A84B427A09}"/>
              </a:ext>
            </a:extLst>
          </p:cNvPr>
          <p:cNvSpPr txBox="1"/>
          <p:nvPr/>
        </p:nvSpPr>
        <p:spPr>
          <a:xfrm>
            <a:off x="3943478" y="3859887"/>
            <a:ext cx="866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lamps</a:t>
            </a:r>
          </a:p>
        </p:txBody>
      </p:sp>
      <p:sp>
        <p:nvSpPr>
          <p:cNvPr id="29" name="Rounded Rectangle 28">
            <a:hlinkClick r:id="rId7" action="ppaction://hlinksldjump"/>
          </p:cNvPr>
          <p:cNvSpPr/>
          <p:nvPr/>
        </p:nvSpPr>
        <p:spPr>
          <a:xfrm>
            <a:off x="7521543" y="6400800"/>
            <a:ext cx="1566147" cy="421388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65938 0.531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69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0.31476 0.4717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0.34254 0.3421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18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0.21146 0.402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-0.00046 L -0.29549 0.28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55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7" grpId="0"/>
      <p:bldP spid="18" grpId="0"/>
      <p:bldP spid="19" grpId="0"/>
      <p:bldP spid="20" grpId="0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30" grpId="0"/>
      <p:bldP spid="30" grpId="1"/>
      <p:bldP spid="30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3322128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400" b="1" dirty="0"/>
                <a:t>Mi:      </a:t>
              </a:r>
              <a:r>
                <a:rPr lang="en-US" sz="2400" dirty="0"/>
                <a:t>Mum, are you home?</a:t>
              </a:r>
              <a:br>
                <a:rPr lang="en-US" sz="2400" dirty="0"/>
              </a:br>
              <a:r>
                <a:rPr lang="en-US" sz="2400" b="1" dirty="0"/>
                <a:t>Mum:</a:t>
              </a:r>
              <a:r>
                <a:rPr lang="en-US" sz="2400" dirty="0"/>
                <a:t> Yes, honey. I’m in the kitchen. I’ve bought these new bowls</a:t>
              </a:r>
            </a:p>
            <a:p>
              <a:pPr>
                <a:lnSpc>
                  <a:spcPct val="110000"/>
                </a:lnSpc>
              </a:pPr>
              <a:r>
                <a:rPr lang="en-US" sz="2400" dirty="0"/>
                <a:t>            and chopsticks.</a:t>
              </a:r>
              <a:br>
                <a:rPr lang="en-US" sz="2400" dirty="0"/>
              </a:br>
              <a:r>
                <a:rPr lang="en-US" sz="2400" b="1" dirty="0"/>
                <a:t>Mi:</a:t>
              </a:r>
              <a:r>
                <a:rPr lang="en-US" sz="2400" dirty="0"/>
                <a:t>      They’re beautiful, Mum. Where did you buy them?</a:t>
              </a:r>
              <a:br>
                <a:rPr lang="en-US" sz="2400" dirty="0"/>
              </a:br>
              <a:r>
                <a:rPr lang="en-US" sz="2400" b="1" dirty="0"/>
                <a:t>Mum:</a:t>
              </a:r>
              <a:r>
                <a:rPr lang="en-US" sz="2400" dirty="0"/>
                <a:t> In the department store near our house. They have a lot of</a:t>
              </a:r>
            </a:p>
            <a:p>
              <a:pPr>
                <a:lnSpc>
                  <a:spcPct val="110000"/>
                </a:lnSpc>
              </a:pPr>
              <a:r>
                <a:rPr lang="en-US" sz="2400" dirty="0"/>
                <a:t>            things for homes.</a:t>
              </a:r>
              <a:br>
                <a:rPr lang="en-US" sz="2400" dirty="0"/>
              </a:br>
              <a:r>
                <a:rPr lang="en-US" sz="2400" b="1" dirty="0"/>
                <a:t>Mi:</a:t>
              </a:r>
              <a:r>
                <a:rPr lang="en-US" sz="2400" dirty="0"/>
                <a:t>      Don’t forget we need two lamps for my bedroom, Mum.</a:t>
              </a:r>
              <a:br>
                <a:rPr lang="en-US" sz="2400" dirty="0"/>
              </a:br>
              <a:r>
                <a:rPr lang="en-US" sz="2400" b="1" dirty="0"/>
                <a:t>Mum:</a:t>
              </a:r>
              <a:r>
                <a:rPr lang="en-US" sz="2400" dirty="0"/>
                <a:t> Let’s go there this weekend.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12">
            <a:hlinkClick r:id="" action="ppaction://media"/>
            <a:extLst>
              <a:ext uri="{FF2B5EF4-FFF2-40B4-BE49-F238E27FC236}">
                <a16:creationId xmlns:a16="http://schemas.microsoft.com/office/drawing/2014/main" id="{E0EEB184-60F0-416B-A712-D8D61620DE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35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735746" y="56934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42839"/>
            <a:ext cx="8892967" cy="33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06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390661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2" y="462278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5843294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123658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9056" y="3932129"/>
            <a:ext cx="388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at the house. Name the rooms in it.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9055" y="4611050"/>
            <a:ext cx="3582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Name the things in each room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Use the word list below. (You may use a word more than once.)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9054" y="5802522"/>
            <a:ext cx="3658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Think of a room in your house. In pairs, ask and answer questions to guess it.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88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these words.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2992" y="5093899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conversation. Underline the final </a:t>
            </a:r>
            <a:r>
              <a:rPr lang="en-US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in the words and put them into the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5257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30512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Final sounds: /s/ and /z/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27870"/>
            <a:chOff x="2315573" y="1811975"/>
            <a:chExt cx="440312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33392" y="3685847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Rooms and furniture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755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house. Name the rooms in it.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89" y="1006872"/>
            <a:ext cx="6445023" cy="602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6" y="170437"/>
            <a:ext cx="6511015" cy="6085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583">
            <a:off x="3929062" y="5249767"/>
            <a:ext cx="1742394" cy="1751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27" y="4682374"/>
            <a:ext cx="1947173" cy="1755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93" y="2477180"/>
            <a:ext cx="2060728" cy="1755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22" y="4269193"/>
            <a:ext cx="2417999" cy="1755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30" y="2477180"/>
            <a:ext cx="2418503" cy="175564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834410" y="122058"/>
            <a:ext cx="3309590" cy="1618649"/>
          </a:xfrm>
          <a:prstGeom prst="roundRect">
            <a:avLst>
              <a:gd name="adj" fmla="val 25948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292731" y="309658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4863" y="706735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66669" y="1130076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76274" y="309658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58679" y="690912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6313" y="5780314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10100" y="5787357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8405" y="4879819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35260" y="52611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424" y="3124172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53279" y="347665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34802" y="3034690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6841657" y="339525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65977" y="5162202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672832" y="551237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636F7C6-BD05-4574-B490-35302712119E}"/>
              </a:ext>
            </a:extLst>
          </p:cNvPr>
          <p:cNvSpPr txBox="1"/>
          <p:nvPr/>
        </p:nvSpPr>
        <p:spPr>
          <a:xfrm>
            <a:off x="6292731" y="304015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71682C-3AE0-4194-BC5B-35F5917CD2E8}"/>
              </a:ext>
            </a:extLst>
          </p:cNvPr>
          <p:cNvSpPr txBox="1"/>
          <p:nvPr/>
        </p:nvSpPr>
        <p:spPr>
          <a:xfrm>
            <a:off x="6154863" y="70109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2699DD-F622-416F-B74D-164DF3F987D7}"/>
              </a:ext>
            </a:extLst>
          </p:cNvPr>
          <p:cNvSpPr txBox="1"/>
          <p:nvPr/>
        </p:nvSpPr>
        <p:spPr>
          <a:xfrm>
            <a:off x="6766669" y="1124433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2EAEC55-910F-492A-8E44-98A3C8EB4902}"/>
              </a:ext>
            </a:extLst>
          </p:cNvPr>
          <p:cNvSpPr txBox="1"/>
          <p:nvPr/>
        </p:nvSpPr>
        <p:spPr>
          <a:xfrm>
            <a:off x="7476274" y="304015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58319B-2AA2-4E6A-B473-EAEFE07E9AEF}"/>
              </a:ext>
            </a:extLst>
          </p:cNvPr>
          <p:cNvSpPr txBox="1"/>
          <p:nvPr/>
        </p:nvSpPr>
        <p:spPr>
          <a:xfrm>
            <a:off x="7458679" y="685269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879EFC-818F-4DA9-A9B3-15BA9EF90118}"/>
              </a:ext>
            </a:extLst>
          </p:cNvPr>
          <p:cNvSpPr txBox="1"/>
          <p:nvPr/>
        </p:nvSpPr>
        <p:spPr>
          <a:xfrm>
            <a:off x="6755834" y="3032601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bathroom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7A8C02-B520-4D3F-9B55-3C1B2C912944}"/>
              </a:ext>
            </a:extLst>
          </p:cNvPr>
          <p:cNvSpPr txBox="1"/>
          <p:nvPr/>
        </p:nvSpPr>
        <p:spPr>
          <a:xfrm>
            <a:off x="6555905" y="5162202"/>
            <a:ext cx="116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kitchen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1A7B4F1-8555-4A99-94BF-B6FCD46C1604}"/>
              </a:ext>
            </a:extLst>
          </p:cNvPr>
          <p:cNvSpPr txBox="1"/>
          <p:nvPr/>
        </p:nvSpPr>
        <p:spPr>
          <a:xfrm>
            <a:off x="404358" y="4868721"/>
            <a:ext cx="158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living room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5ECB77-81F5-416B-8219-45BA80A3DEAA}"/>
              </a:ext>
            </a:extLst>
          </p:cNvPr>
          <p:cNvSpPr txBox="1"/>
          <p:nvPr/>
        </p:nvSpPr>
        <p:spPr>
          <a:xfrm>
            <a:off x="320727" y="3113073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bedroom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5BE1926-D19C-423C-B911-99FA57FFC8F4}"/>
              </a:ext>
            </a:extLst>
          </p:cNvPr>
          <p:cNvCxnSpPr/>
          <p:nvPr/>
        </p:nvCxnSpPr>
        <p:spPr>
          <a:xfrm>
            <a:off x="4610100" y="6161228"/>
            <a:ext cx="640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86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-0.18421 0.8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4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77135 0.6085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76" y="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-0.70486 0.2898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3" y="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07848 0.3986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04409 0.6516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4" grpId="0"/>
      <p:bldP spid="38" grpId="1"/>
      <p:bldP spid="38" grpId="2"/>
      <p:bldP spid="38" grpId="3"/>
      <p:bldP spid="39" grpId="1"/>
      <p:bldP spid="39" grpId="2"/>
      <p:bldP spid="39" grpId="3"/>
      <p:bldP spid="40" grpId="1"/>
      <p:bldP spid="40" grpId="2"/>
      <p:bldP spid="40" grpId="3"/>
      <p:bldP spid="41" grpId="1"/>
      <p:bldP spid="41" grpId="2"/>
      <p:bldP spid="41" grpId="3"/>
      <p:bldP spid="42" grpId="1"/>
      <p:bldP spid="42" grpId="2"/>
      <p:bldP spid="42" grpId="3"/>
      <p:bldP spid="43" grpId="0"/>
      <p:bldP spid="44" grpId="0"/>
      <p:bldP spid="45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 things in each room in </a:t>
            </a:r>
            <a:r>
              <a:rPr lang="en-US" sz="2400" b="1" spc="-10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Use the word list below. (You may use a word more than once.)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7520" y="1312178"/>
            <a:ext cx="8239760" cy="1275577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34501" y="1431799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lamp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38916" y="143179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cupboard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169255" y="1932271"/>
            <a:ext cx="101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fridge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161018" y="142454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toilet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0545" y="1935892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59335" y="1932270"/>
            <a:ext cx="73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sofa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59653" y="1425197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picture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53122" y="1932271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shower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833023" y="1418906"/>
            <a:ext cx="164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dishwasher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62908" y="1932271"/>
            <a:ext cx="2383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chest of drawers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197301"/>
              </p:ext>
            </p:extLst>
          </p:nvPr>
        </p:nvGraphicFramePr>
        <p:xfrm>
          <a:off x="554715" y="3080848"/>
          <a:ext cx="8034570" cy="294403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06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333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hall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kitchen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bedroom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bathroom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living room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06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8DC3B9A-5C7F-49A8-B7E7-4B376FF572CE}"/>
              </a:ext>
            </a:extLst>
          </p:cNvPr>
          <p:cNvSpPr txBox="1"/>
          <p:nvPr/>
        </p:nvSpPr>
        <p:spPr>
          <a:xfrm>
            <a:off x="827313" y="3680396"/>
            <a:ext cx="106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C10E37-F754-440D-A286-C34E53272A06}"/>
              </a:ext>
            </a:extLst>
          </p:cNvPr>
          <p:cNvSpPr txBox="1"/>
          <p:nvPr/>
        </p:nvSpPr>
        <p:spPr>
          <a:xfrm>
            <a:off x="2489128" y="3680395"/>
            <a:ext cx="100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fridge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A825FB-B668-4D2F-A1E2-B90782589A15}"/>
              </a:ext>
            </a:extLst>
          </p:cNvPr>
          <p:cNvSpPr txBox="1"/>
          <p:nvPr/>
        </p:nvSpPr>
        <p:spPr>
          <a:xfrm>
            <a:off x="2278424" y="423161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cupboard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C91F0B-20F7-4242-A731-59853CF59FBB}"/>
              </a:ext>
            </a:extLst>
          </p:cNvPr>
          <p:cNvSpPr txBox="1"/>
          <p:nvPr/>
        </p:nvSpPr>
        <p:spPr>
          <a:xfrm>
            <a:off x="2169255" y="4741605"/>
            <a:ext cx="164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dishwasher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03734F-A4CC-4BFC-B69B-69BB83FE1CFF}"/>
              </a:ext>
            </a:extLst>
          </p:cNvPr>
          <p:cNvSpPr txBox="1"/>
          <p:nvPr/>
        </p:nvSpPr>
        <p:spPr>
          <a:xfrm>
            <a:off x="2576166" y="5327595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809265-A2E6-4413-BC57-B842DE158083}"/>
              </a:ext>
            </a:extLst>
          </p:cNvPr>
          <p:cNvSpPr txBox="1"/>
          <p:nvPr/>
        </p:nvSpPr>
        <p:spPr>
          <a:xfrm>
            <a:off x="4135810" y="3680395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562701-2A5B-422C-BB6A-BDCBBF619C5D}"/>
              </a:ext>
            </a:extLst>
          </p:cNvPr>
          <p:cNvSpPr txBox="1"/>
          <p:nvPr/>
        </p:nvSpPr>
        <p:spPr>
          <a:xfrm>
            <a:off x="4019179" y="420583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58BB4C-1A17-44EF-BD9F-B622C89496EB}"/>
              </a:ext>
            </a:extLst>
          </p:cNvPr>
          <p:cNvSpPr txBox="1"/>
          <p:nvPr/>
        </p:nvSpPr>
        <p:spPr>
          <a:xfrm>
            <a:off x="3882398" y="4741607"/>
            <a:ext cx="1430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chest of drawers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079E8-154C-4E69-A726-6212AC0F7AAB}"/>
              </a:ext>
            </a:extLst>
          </p:cNvPr>
          <p:cNvSpPr txBox="1"/>
          <p:nvPr/>
        </p:nvSpPr>
        <p:spPr>
          <a:xfrm>
            <a:off x="5701672" y="4212779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3AD5D2-DB7B-48D7-AF5F-5C69EC896DE7}"/>
              </a:ext>
            </a:extLst>
          </p:cNvPr>
          <p:cNvSpPr txBox="1"/>
          <p:nvPr/>
        </p:nvSpPr>
        <p:spPr>
          <a:xfrm>
            <a:off x="5550555" y="3680394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shower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E06075-9AC9-45C8-A6B6-0BD30E8E78DE}"/>
              </a:ext>
            </a:extLst>
          </p:cNvPr>
          <p:cNvSpPr txBox="1"/>
          <p:nvPr/>
        </p:nvSpPr>
        <p:spPr>
          <a:xfrm>
            <a:off x="5550555" y="4741605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toilet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58FC7E-EB0A-481C-80D4-19240C83DF96}"/>
              </a:ext>
            </a:extLst>
          </p:cNvPr>
          <p:cNvSpPr txBox="1"/>
          <p:nvPr/>
        </p:nvSpPr>
        <p:spPr>
          <a:xfrm>
            <a:off x="7330604" y="3681365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DDB59D-F7DC-4CC2-8BD6-4FF865526573}"/>
              </a:ext>
            </a:extLst>
          </p:cNvPr>
          <p:cNvSpPr txBox="1"/>
          <p:nvPr/>
        </p:nvSpPr>
        <p:spPr>
          <a:xfrm>
            <a:off x="7424829" y="4201801"/>
            <a:ext cx="73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sofa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32471E-A229-404B-98FC-4837A2593DBE}"/>
              </a:ext>
            </a:extLst>
          </p:cNvPr>
          <p:cNvSpPr txBox="1"/>
          <p:nvPr/>
        </p:nvSpPr>
        <p:spPr>
          <a:xfrm>
            <a:off x="7112198" y="4741605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734" y="62223"/>
            <a:ext cx="7217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Think of a room in your house. In pairs, ask and answer questions to guess it.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54480" y="2580333"/>
            <a:ext cx="4663440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 What’s in your room?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 </a:t>
            </a:r>
            <a:r>
              <a:rPr lang="en-US" sz="2800"/>
              <a:t>A sofa and a television.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Is it the living room?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2743" y="2031729"/>
            <a:ext cx="2079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27870"/>
            <a:chOff x="2315573" y="1811975"/>
            <a:chExt cx="440312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Final sounds: /s/ and /z/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610</TotalTime>
  <Words>403</Words>
  <Application>Microsoft Office PowerPoint</Application>
  <PresentationFormat>On-screen Show (4:3)</PresentationFormat>
  <Paragraphs>105</Paragraphs>
  <Slides>13</Slides>
  <Notes>0</Notes>
  <HiddenSlides>1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52</cp:revision>
  <dcterms:created xsi:type="dcterms:W3CDTF">2020-12-09T02:04:09Z</dcterms:created>
  <dcterms:modified xsi:type="dcterms:W3CDTF">2023-07-07T10:00:45Z</dcterms:modified>
</cp:coreProperties>
</file>