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6" r:id="rId2"/>
    <p:sldId id="273" r:id="rId3"/>
    <p:sldId id="257" r:id="rId4"/>
    <p:sldId id="267" r:id="rId5"/>
    <p:sldId id="258" r:id="rId6"/>
    <p:sldId id="260" r:id="rId7"/>
    <p:sldId id="268" r:id="rId8"/>
    <p:sldId id="261" r:id="rId9"/>
    <p:sldId id="262" r:id="rId10"/>
    <p:sldId id="269" r:id="rId11"/>
    <p:sldId id="270" r:id="rId12"/>
    <p:sldId id="271" r:id="rId13"/>
    <p:sldId id="265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9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3A07"/>
    <a:srgbClr val="AD4C03"/>
    <a:srgbClr val="F7A9A7"/>
    <a:srgbClr val="EF008D"/>
    <a:srgbClr val="A3E7FF"/>
    <a:srgbClr val="E2EFDA"/>
    <a:srgbClr val="87D5D9"/>
    <a:srgbClr val="53C3C9"/>
    <a:srgbClr val="F16649"/>
    <a:srgbClr val="F47A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30" autoAdjust="0"/>
  </p:normalViewPr>
  <p:slideViewPr>
    <p:cSldViewPr snapToGrid="0" showGuides="1">
      <p:cViewPr varScale="1">
        <p:scale>
          <a:sx n="109" d="100"/>
          <a:sy n="109" d="100"/>
        </p:scale>
        <p:origin x="1596" y="108"/>
      </p:cViewPr>
      <p:guideLst>
        <p:guide orient="horz" pos="2208"/>
        <p:guide pos="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2C85D-1958-4921-96F7-CE710FB09448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CC0C2-FF99-4138-A895-0CB785DDE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141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CC0C2-FF99-4138-A895-0CB785DDEC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2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5.png"/><Relationship Id="rId7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5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02494" y="60331"/>
            <a:ext cx="75785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Put the adverb in brackets in the correct place in each sentence.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28757" y="1141349"/>
            <a:ext cx="9022673" cy="5711057"/>
            <a:chOff x="193701" y="1590291"/>
            <a:chExt cx="8653859" cy="5137079"/>
          </a:xfrm>
        </p:grpSpPr>
        <p:sp>
          <p:nvSpPr>
            <p:cNvPr id="20" name="Rounded Rectangle 19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336117" y="1686527"/>
            <a:ext cx="6264833" cy="470318"/>
            <a:chOff x="363373" y="1262747"/>
            <a:chExt cx="6264833" cy="470318"/>
          </a:xfrm>
        </p:grpSpPr>
        <p:sp>
          <p:nvSpPr>
            <p:cNvPr id="24" name="TextBox 23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27314" y="1271400"/>
              <a:ext cx="58008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 remember to do my homework. (always)</a:t>
              </a:r>
              <a:endParaRPr lang="en-US" sz="2400" i="1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336117" y="2683546"/>
            <a:ext cx="6471767" cy="461665"/>
            <a:chOff x="369902" y="2142097"/>
            <a:chExt cx="6471767" cy="461665"/>
          </a:xfrm>
        </p:grpSpPr>
        <p:sp>
          <p:nvSpPr>
            <p:cNvPr id="27" name="TextBox 26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44733" y="2142097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Nick gets good marks in exams. (usually)</a:t>
              </a:r>
              <a:endParaRPr lang="en-US" sz="24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336117" y="3671912"/>
            <a:ext cx="5727623" cy="470318"/>
            <a:chOff x="363373" y="4026312"/>
            <a:chExt cx="5727623" cy="470318"/>
          </a:xfrm>
        </p:grpSpPr>
        <p:sp>
          <p:nvSpPr>
            <p:cNvPr id="30" name="TextBox 29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38204" y="4026312"/>
              <a:ext cx="5252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We do not see a rabbit in town. (often)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336117" y="4660278"/>
            <a:ext cx="6471767" cy="470318"/>
            <a:chOff x="363373" y="3312302"/>
            <a:chExt cx="6471767" cy="470318"/>
          </a:xfrm>
        </p:grpSpPr>
        <p:sp>
          <p:nvSpPr>
            <p:cNvPr id="33" name="TextBox 32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38204" y="3312302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 read in bed at night. (rarely)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336117" y="5665950"/>
            <a:ext cx="6471767" cy="470318"/>
            <a:chOff x="363373" y="5669935"/>
            <a:chExt cx="6471767" cy="470318"/>
          </a:xfrm>
        </p:grpSpPr>
        <p:sp>
          <p:nvSpPr>
            <p:cNvPr id="36" name="TextBox 35"/>
            <p:cNvSpPr txBox="1"/>
            <p:nvPr/>
          </p:nvSpPr>
          <p:spPr>
            <a:xfrm>
              <a:off x="363373" y="5678588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38204" y="5669935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 sing in the shower? (sometimes)</a:t>
              </a:r>
            </a:p>
          </p:txBody>
        </p:sp>
      </p:grpSp>
      <p:cxnSp>
        <p:nvCxnSpPr>
          <p:cNvPr id="38" name="Straight Connector 37"/>
          <p:cNvCxnSpPr/>
          <p:nvPr/>
        </p:nvCxnSpPr>
        <p:spPr>
          <a:xfrm flipV="1">
            <a:off x="1607505" y="252473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632905" y="359153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611630" y="459915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1611630" y="566595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1611630" y="657273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347547" y="239014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1347547" y="349123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1347547" y="443992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1347547" y="554101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1347547" y="644779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800058" y="2155022"/>
            <a:ext cx="5220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I always remember to do my homework.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800058" y="3221071"/>
            <a:ext cx="5009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Nick usually gets good marks in exams.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800058" y="4211215"/>
            <a:ext cx="4846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We do not often see a rabbit in town.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10947" y="5283861"/>
            <a:ext cx="3630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I rarely read in bed at night.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797028" y="6146787"/>
            <a:ext cx="4992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Do you sometimes sing in the shower?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12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8" grpId="0"/>
      <p:bldP spid="49" grpId="0"/>
      <p:bldP spid="50" grpId="0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7A9A7"/>
            </a:solidFill>
            <a:ln>
              <a:solidFill>
                <a:srgbClr val="F7A9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71450" y="160020"/>
              <a:ext cx="8801100" cy="64808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62890" y="262889"/>
              <a:ext cx="8618220" cy="6297931"/>
            </a:xfrm>
            <a:prstGeom prst="rect">
              <a:avLst/>
            </a:prstGeom>
            <a:solidFill>
              <a:srgbClr val="F7A9A7"/>
            </a:solidFill>
            <a:ln>
              <a:solidFill>
                <a:srgbClr val="F7A9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4-Point Star 7"/>
          <p:cNvSpPr/>
          <p:nvPr/>
        </p:nvSpPr>
        <p:spPr>
          <a:xfrm>
            <a:off x="7863840" y="434340"/>
            <a:ext cx="320584" cy="354330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216" y="354330"/>
            <a:ext cx="2477018" cy="1700829"/>
          </a:xfrm>
          <a:prstGeom prst="rect">
            <a:avLst/>
          </a:prstGeom>
        </p:spPr>
      </p:pic>
      <p:sp>
        <p:nvSpPr>
          <p:cNvPr id="14" name="4-Point Star 13"/>
          <p:cNvSpPr/>
          <p:nvPr/>
        </p:nvSpPr>
        <p:spPr>
          <a:xfrm>
            <a:off x="5400675" y="417194"/>
            <a:ext cx="480060" cy="485775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4-Point Star 14"/>
          <p:cNvSpPr/>
          <p:nvPr/>
        </p:nvSpPr>
        <p:spPr>
          <a:xfrm>
            <a:off x="8052843" y="2859810"/>
            <a:ext cx="263162" cy="266295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4-Point Star 15"/>
          <p:cNvSpPr/>
          <p:nvPr/>
        </p:nvSpPr>
        <p:spPr>
          <a:xfrm>
            <a:off x="4147593" y="4829580"/>
            <a:ext cx="263162" cy="266295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1431157"/>
            <a:ext cx="3703320" cy="24219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4013120"/>
            <a:ext cx="3703321" cy="24360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42" y="367789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60" y="307229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21" name="TextBox 20"/>
          <p:cNvSpPr txBox="1"/>
          <p:nvPr/>
        </p:nvSpPr>
        <p:spPr>
          <a:xfrm>
            <a:off x="4572000" y="1954749"/>
            <a:ext cx="32979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  <a:latin typeface="Comic Sans MS" panose="030F0702030302020204" pitchFamily="66" charset="0"/>
              </a:rPr>
              <a:t>Work in groups.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141" y="2412903"/>
            <a:ext cx="474860" cy="51595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697730" y="2447192"/>
            <a:ext cx="3355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/>
              <a:t>Design your dream school. What does it look likes?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97730" y="3216633"/>
            <a:ext cx="880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Is it: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697730" y="3608666"/>
            <a:ext cx="34866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in a town or in the country?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a boarding school?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an international school?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97730" y="4707659"/>
            <a:ext cx="1817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Does it have: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97730" y="5099692"/>
            <a:ext cx="34866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a swimming pool?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a video game room?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a greenhouse and a farm?</a:t>
            </a:r>
          </a:p>
        </p:txBody>
      </p:sp>
    </p:spTree>
    <p:extLst>
      <p:ext uri="{BB962C8B-B14F-4D97-AF65-F5344CB8AC3E}">
        <p14:creationId xmlns:p14="http://schemas.microsoft.com/office/powerpoint/2010/main" val="48390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7A9A7"/>
            </a:solidFill>
            <a:ln>
              <a:solidFill>
                <a:srgbClr val="F7A9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71450" y="160020"/>
              <a:ext cx="8801100" cy="64808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62890" y="262889"/>
              <a:ext cx="8618220" cy="6297931"/>
            </a:xfrm>
            <a:prstGeom prst="rect">
              <a:avLst/>
            </a:prstGeom>
            <a:solidFill>
              <a:srgbClr val="F7A9A7"/>
            </a:solidFill>
            <a:ln>
              <a:solidFill>
                <a:srgbClr val="F7A9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4-Point Star 7"/>
          <p:cNvSpPr/>
          <p:nvPr/>
        </p:nvSpPr>
        <p:spPr>
          <a:xfrm>
            <a:off x="7863840" y="434340"/>
            <a:ext cx="320584" cy="354330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216" y="354330"/>
            <a:ext cx="2477018" cy="1700829"/>
          </a:xfrm>
          <a:prstGeom prst="rect">
            <a:avLst/>
          </a:prstGeom>
        </p:spPr>
      </p:pic>
      <p:sp>
        <p:nvSpPr>
          <p:cNvPr id="14" name="4-Point Star 13"/>
          <p:cNvSpPr/>
          <p:nvPr/>
        </p:nvSpPr>
        <p:spPr>
          <a:xfrm>
            <a:off x="5400675" y="417194"/>
            <a:ext cx="480060" cy="485775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4-Point Star 14"/>
          <p:cNvSpPr/>
          <p:nvPr/>
        </p:nvSpPr>
        <p:spPr>
          <a:xfrm>
            <a:off x="8052843" y="2859810"/>
            <a:ext cx="263162" cy="266295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4-Point Star 15"/>
          <p:cNvSpPr/>
          <p:nvPr/>
        </p:nvSpPr>
        <p:spPr>
          <a:xfrm>
            <a:off x="4147593" y="4829580"/>
            <a:ext cx="263162" cy="266295"/>
          </a:xfrm>
          <a:prstGeom prst="star4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1431157"/>
            <a:ext cx="3703320" cy="24219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4013120"/>
            <a:ext cx="3703321" cy="24360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42" y="367789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60" y="307229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21" name="TextBox 20"/>
          <p:cNvSpPr txBox="1"/>
          <p:nvPr/>
        </p:nvSpPr>
        <p:spPr>
          <a:xfrm>
            <a:off x="4572000" y="1954749"/>
            <a:ext cx="32979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70C0"/>
                </a:solidFill>
                <a:latin typeface="Comic Sans MS" panose="030F0702030302020204" pitchFamily="66" charset="0"/>
              </a:rPr>
              <a:t>Work in groups.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141" y="2755610"/>
            <a:ext cx="474860" cy="47062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697730" y="2767232"/>
            <a:ext cx="3355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/>
              <a:t>Draw a picture of your dream school.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214" y="3898016"/>
            <a:ext cx="444714" cy="47062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697730" y="3909638"/>
            <a:ext cx="33551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/>
              <a:t>Present it to the class.</a:t>
            </a:r>
          </a:p>
        </p:txBody>
      </p:sp>
    </p:spTree>
    <p:extLst>
      <p:ext uri="{BB962C8B-B14F-4D97-AF65-F5344CB8AC3E}">
        <p14:creationId xmlns:p14="http://schemas.microsoft.com/office/powerpoint/2010/main" val="4156332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173238"/>
              </p:ext>
            </p:extLst>
          </p:nvPr>
        </p:nvGraphicFramePr>
        <p:xfrm>
          <a:off x="0" y="1277257"/>
          <a:ext cx="9144000" cy="430348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6900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0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34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5886">
                <a:tc>
                  <a:txBody>
                    <a:bodyPr/>
                    <a:lstStyle/>
                    <a:p>
                      <a:r>
                        <a:rPr lang="en-US" sz="3000" dirty="0"/>
                        <a:t>Now</a:t>
                      </a:r>
                      <a:r>
                        <a:rPr lang="en-US" sz="3000" baseline="0" dirty="0"/>
                        <a:t> I can …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ym typeface="Wingdings 2" panose="05020102010507070707" pitchFamily="18" charset="2"/>
                        </a:rPr>
                        <a:t>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ym typeface="Wingdings 2" panose="05020102010507070707" pitchFamily="18" charset="2"/>
                        </a:rPr>
                        <a:t>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ym typeface="Wingdings 2" panose="05020102010507070707" pitchFamily="18" charset="2"/>
                        </a:rPr>
                        <a:t>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spc="-50" baseline="0" dirty="0"/>
                        <a:t>use the words related </a:t>
                      </a:r>
                      <a:r>
                        <a:rPr lang="en-US" sz="2400" spc="-50" baseline="0"/>
                        <a:t>to the topic ‘ My New School’</a:t>
                      </a:r>
                      <a:endParaRPr lang="en-US" sz="2400" spc="-5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pronounce the </a:t>
                      </a:r>
                      <a:r>
                        <a:rPr lang="en-US" sz="2400"/>
                        <a:t>sounds /</a:t>
                      </a:r>
                      <a:r>
                        <a:rPr lang="en-US" sz="2400" b="1"/>
                        <a:t>ɑ:</a:t>
                      </a:r>
                      <a:r>
                        <a:rPr lang="en-US" sz="2400"/>
                        <a:t>/ and /</a:t>
                      </a:r>
                      <a:r>
                        <a:rPr lang="en-US" sz="2400" b="1"/>
                        <a:t>ʌ</a:t>
                      </a:r>
                      <a:r>
                        <a:rPr lang="en-US" sz="2400"/>
                        <a:t>/</a:t>
                      </a:r>
                      <a:r>
                        <a:rPr lang="en-US" sz="2400" baseline="0"/>
                        <a:t> </a:t>
                      </a:r>
                      <a:r>
                        <a:rPr lang="en-US" sz="2400"/>
                        <a:t>correctly</a:t>
                      </a:r>
                      <a:r>
                        <a:rPr lang="en-US" sz="2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use the present simple.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use</a:t>
                      </a:r>
                      <a:r>
                        <a:rPr lang="en-US" sz="2400" baseline="0"/>
                        <a:t> the adverbs of frequency.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introduce someone to someone else.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read about schools.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talk about the type of</a:t>
                      </a:r>
                      <a:r>
                        <a:rPr lang="en-US" sz="2400" baseline="0"/>
                        <a:t> school i’d like to go to.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write</a:t>
                      </a:r>
                      <a:r>
                        <a:rPr lang="en-US" sz="2400" baseline="0"/>
                        <a:t> a paragraph about my school.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6938683" y="1963270"/>
            <a:ext cx="4572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938683" y="2862612"/>
            <a:ext cx="4572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938683" y="3797576"/>
            <a:ext cx="4572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938683" y="4713445"/>
            <a:ext cx="4572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931443" y="2428806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931443" y="3328148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931443" y="4255510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938683" y="5163916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941984" y="193361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09909" y="236529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09909" y="281545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93263" y="325468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76617" y="373687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70096" y="419114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82160" y="4645414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06608" y="5085268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466861" y="1963270"/>
            <a:ext cx="64008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7480291" y="2422015"/>
            <a:ext cx="64008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7452162" y="2861483"/>
            <a:ext cx="64008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7480291" y="3310717"/>
            <a:ext cx="640080" cy="391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466861" y="3780712"/>
            <a:ext cx="640080" cy="377059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480291" y="4255510"/>
            <a:ext cx="64008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452406" y="4716880"/>
            <a:ext cx="64008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7466861" y="5166114"/>
            <a:ext cx="64008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8173045" y="1963270"/>
            <a:ext cx="940475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173045" y="2422015"/>
            <a:ext cx="889803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8211758" y="2861483"/>
            <a:ext cx="901761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8239888" y="3310717"/>
            <a:ext cx="82296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8195761" y="3780713"/>
            <a:ext cx="853657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207438" y="4255510"/>
            <a:ext cx="85541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8212003" y="4716880"/>
            <a:ext cx="82296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8226458" y="5166114"/>
            <a:ext cx="82296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581758" y="193651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73914" y="2381437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30615" y="286081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18767" y="330601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38767" y="374517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38767" y="4206641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23842" y="466300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23842" y="512381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55035" y="192391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42262" y="236338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55035" y="285574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36404" y="3313961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49834" y="376318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71015" y="419941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56947" y="4659991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33921" y="512380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64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  <p:bldP spid="3" grpId="4"/>
      <p:bldP spid="5" grpId="0"/>
      <p:bldP spid="5" grpId="1"/>
      <p:bldP spid="5" grpId="2"/>
      <p:bldP spid="5" grpId="3"/>
      <p:bldP spid="5" grpId="4"/>
      <p:bldP spid="6" grpId="0"/>
      <p:bldP spid="6" grpId="1"/>
      <p:bldP spid="6" grpId="2"/>
      <p:bldP spid="6" grpId="3"/>
      <p:bldP spid="6" grpId="4"/>
      <p:bldP spid="7" grpId="0"/>
      <p:bldP spid="7" grpId="1"/>
      <p:bldP spid="7" grpId="2"/>
      <p:bldP spid="7" grpId="3"/>
      <p:bldP spid="7" grpId="4"/>
      <p:bldP spid="8" grpId="0"/>
      <p:bldP spid="8" grpId="1"/>
      <p:bldP spid="8" grpId="2"/>
      <p:bldP spid="8" grpId="3"/>
      <p:bldP spid="8" grpId="4"/>
      <p:bldP spid="9" grpId="0"/>
      <p:bldP spid="9" grpId="1"/>
      <p:bldP spid="9" grpId="2"/>
      <p:bldP spid="9" grpId="3"/>
      <p:bldP spid="9" grpId="4"/>
      <p:bldP spid="10" grpId="0"/>
      <p:bldP spid="10" grpId="1"/>
      <p:bldP spid="10" grpId="2"/>
      <p:bldP spid="10" grpId="3"/>
      <p:bldP spid="10" grpId="4"/>
      <p:bldP spid="11" grpId="0"/>
      <p:bldP spid="11" grpId="1"/>
      <p:bldP spid="11" grpId="2"/>
      <p:bldP spid="11" grpId="3"/>
      <p:bldP spid="11" grpId="4"/>
      <p:bldP spid="12" grpId="0"/>
      <p:bldP spid="12" grpId="1"/>
      <p:bldP spid="12" grpId="2"/>
      <p:bldP spid="12" grpId="3"/>
      <p:bldP spid="12" grpId="4"/>
      <p:bldP spid="13" grpId="0"/>
      <p:bldP spid="13" grpId="1"/>
      <p:bldP spid="13" grpId="2"/>
      <p:bldP spid="13" grpId="3"/>
      <p:bldP spid="13" grpId="4"/>
      <p:bldP spid="14" grpId="0"/>
      <p:bldP spid="14" grpId="1"/>
      <p:bldP spid="14" grpId="2"/>
      <p:bldP spid="14" grpId="3"/>
      <p:bldP spid="14" grpId="4"/>
      <p:bldP spid="15" grpId="0"/>
      <p:bldP spid="15" grpId="1"/>
      <p:bldP spid="15" grpId="2"/>
      <p:bldP spid="15" grpId="3"/>
      <p:bldP spid="15" grpId="4"/>
      <p:bldP spid="16" grpId="0"/>
      <p:bldP spid="16" grpId="1"/>
      <p:bldP spid="16" grpId="2"/>
      <p:bldP spid="16" grpId="3"/>
      <p:bldP spid="16" grpId="4"/>
      <p:bldP spid="17" grpId="0"/>
      <p:bldP spid="17" grpId="1"/>
      <p:bldP spid="17" grpId="2"/>
      <p:bldP spid="17" grpId="3"/>
      <p:bldP spid="17" grpId="4"/>
      <p:bldP spid="18" grpId="0"/>
      <p:bldP spid="18" grpId="1"/>
      <p:bldP spid="18" grpId="2"/>
      <p:bldP spid="18" grpId="3"/>
      <p:bldP spid="18" grpId="4"/>
      <p:bldP spid="19" grpId="0"/>
      <p:bldP spid="19" grpId="1"/>
      <p:bldP spid="19" grpId="2"/>
      <p:bldP spid="19" grpId="3"/>
      <p:bldP spid="19" grpId="4"/>
      <p:bldP spid="20" grpId="0"/>
      <p:bldP spid="20" grpId="1"/>
      <p:bldP spid="20" grpId="2"/>
      <p:bldP spid="20" grpId="3"/>
      <p:bldP spid="20" grpId="4"/>
      <p:bldP spid="21" grpId="0"/>
      <p:bldP spid="21" grpId="1"/>
      <p:bldP spid="21" grpId="2"/>
      <p:bldP spid="21" grpId="3"/>
      <p:bldP spid="21" grpId="4"/>
      <p:bldP spid="22" grpId="0"/>
      <p:bldP spid="22" grpId="1"/>
      <p:bldP spid="22" grpId="2"/>
      <p:bldP spid="22" grpId="3"/>
      <p:bldP spid="22" grpId="4"/>
      <p:bldP spid="23" grpId="0"/>
      <p:bldP spid="23" grpId="1"/>
      <p:bldP spid="23" grpId="2"/>
      <p:bldP spid="23" grpId="3"/>
      <p:bldP spid="23" grpId="4"/>
      <p:bldP spid="24" grpId="0"/>
      <p:bldP spid="24" grpId="1"/>
      <p:bldP spid="24" grpId="2"/>
      <p:bldP spid="24" grpId="3"/>
      <p:bldP spid="24" grpId="4"/>
      <p:bldP spid="25" grpId="0"/>
      <p:bldP spid="25" grpId="1"/>
      <p:bldP spid="25" grpId="2"/>
      <p:bldP spid="25" grpId="3"/>
      <p:bldP spid="25" grpId="4"/>
      <p:bldP spid="26" grpId="0"/>
      <p:bldP spid="26" grpId="1"/>
      <p:bldP spid="26" grpId="2"/>
      <p:bldP spid="26" grpId="3"/>
      <p:bldP spid="26" grpId="4"/>
      <p:bldP spid="27" grpId="0"/>
      <p:bldP spid="27" grpId="1"/>
      <p:bldP spid="27" grpId="2"/>
      <p:bldP spid="27" grpId="3"/>
      <p:bldP spid="27" grpId="4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sp>
        <p:nvSpPr>
          <p:cNvPr id="9" name="Rectangle 8"/>
          <p:cNvSpPr/>
          <p:nvPr/>
        </p:nvSpPr>
        <p:spPr>
          <a:xfrm>
            <a:off x="1735746" y="569347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898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37304" cy="2280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" y="2825522"/>
            <a:ext cx="8892967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381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95" y="2273026"/>
            <a:ext cx="3916623" cy="7329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269931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52" y="3661613"/>
            <a:ext cx="379594" cy="412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25" y="4648414"/>
            <a:ext cx="408794" cy="405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534" y="3702385"/>
            <a:ext cx="375944" cy="3978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198" y="4417083"/>
            <a:ext cx="379595" cy="3905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0196" y="3687132"/>
            <a:ext cx="363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Look at the pictures. Write the correct words in the gaps.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0196" y="4636679"/>
            <a:ext cx="3484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Match the words in A with the words / phrases in B.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42477" y="3661613"/>
            <a:ext cx="3829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Complete the sentences with the present simple.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00557" y="4389741"/>
            <a:ext cx="3858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Complete the text with the correct form of the verbs in brackets.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3046" y="3035706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Vocabulary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62882" y="3035706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95" y="6045486"/>
            <a:ext cx="3916623" cy="6564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6004144"/>
            <a:ext cx="961782" cy="7776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882" y="5394931"/>
            <a:ext cx="375944" cy="35446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138825" y="5332468"/>
            <a:ext cx="3829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Put the adverb in brackets in the correct place in each sentence.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37304" cy="228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1691" y="2573874"/>
            <a:ext cx="4824776" cy="1717040"/>
            <a:chOff x="2094743" y="1826837"/>
            <a:chExt cx="4824776" cy="171704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6837"/>
              <a:ext cx="4824776" cy="777611"/>
              <a:chOff x="2100847" y="1826837"/>
              <a:chExt cx="4824776" cy="77761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9000" y="1829932"/>
                <a:ext cx="3916623" cy="732987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Vocabulary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083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96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7313" y="52061"/>
            <a:ext cx="748331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pictures. Write the correct words in the gaps.</a:t>
            </a:r>
          </a:p>
        </p:txBody>
      </p:sp>
      <p:grpSp>
        <p:nvGrpSpPr>
          <p:cNvPr id="157" name="Group 156"/>
          <p:cNvGrpSpPr/>
          <p:nvPr/>
        </p:nvGrpSpPr>
        <p:grpSpPr>
          <a:xfrm>
            <a:off x="193701" y="1240546"/>
            <a:ext cx="8653859" cy="5699640"/>
            <a:chOff x="193701" y="1590291"/>
            <a:chExt cx="8653859" cy="5137079"/>
          </a:xfrm>
        </p:grpSpPr>
        <p:sp>
          <p:nvSpPr>
            <p:cNvPr id="158" name="Rounded Rectangle 157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ounded Rectangle 158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ounded Rectangle 159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1" name="Picture 1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35" y="1409079"/>
            <a:ext cx="1203462" cy="1583241"/>
          </a:xfrm>
          <a:prstGeom prst="rect">
            <a:avLst/>
          </a:prstGeom>
        </p:spPr>
      </p:pic>
      <p:pic>
        <p:nvPicPr>
          <p:cNvPr id="162" name="Picture 16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35" y="3165411"/>
            <a:ext cx="877865" cy="1054979"/>
          </a:xfrm>
          <a:prstGeom prst="rect">
            <a:avLst/>
          </a:prstGeom>
        </p:spPr>
      </p:pic>
      <p:pic>
        <p:nvPicPr>
          <p:cNvPr id="163" name="Picture 16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60" y="5058048"/>
            <a:ext cx="820732" cy="1057645"/>
          </a:xfrm>
          <a:prstGeom prst="rect">
            <a:avLst/>
          </a:prstGeom>
        </p:spPr>
      </p:pic>
      <p:pic>
        <p:nvPicPr>
          <p:cNvPr id="164" name="Picture 16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013" y="1903288"/>
            <a:ext cx="1352641" cy="1344187"/>
          </a:xfrm>
          <a:prstGeom prst="rect">
            <a:avLst/>
          </a:prstGeom>
        </p:spPr>
      </p:pic>
      <p:pic>
        <p:nvPicPr>
          <p:cNvPr id="165" name="Picture 16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5795">
            <a:off x="6580563" y="3612656"/>
            <a:ext cx="1317748" cy="1543971"/>
          </a:xfrm>
          <a:prstGeom prst="rect">
            <a:avLst/>
          </a:prstGeom>
        </p:spPr>
      </p:pic>
      <p:pic>
        <p:nvPicPr>
          <p:cNvPr id="166" name="Picture 16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6801">
            <a:off x="6669053" y="5754534"/>
            <a:ext cx="1680129" cy="896215"/>
          </a:xfrm>
          <a:prstGeom prst="rect">
            <a:avLst/>
          </a:prstGeom>
        </p:spPr>
      </p:pic>
      <p:sp>
        <p:nvSpPr>
          <p:cNvPr id="179" name="TextBox 178"/>
          <p:cNvSpPr txBox="1"/>
          <p:nvPr/>
        </p:nvSpPr>
        <p:spPr>
          <a:xfrm>
            <a:off x="2419035" y="169974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2893866" y="1705419"/>
            <a:ext cx="1312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Our </a:t>
            </a:r>
            <a:r>
              <a:rPr lang="en-US" sz="2400" dirty="0" smtClean="0"/>
              <a:t>new</a:t>
            </a:r>
            <a:endParaRPr lang="en-US" sz="2400" dirty="0"/>
          </a:p>
        </p:txBody>
      </p:sp>
      <p:sp>
        <p:nvSpPr>
          <p:cNvPr id="197" name="TextBox 196"/>
          <p:cNvSpPr txBox="1"/>
          <p:nvPr/>
        </p:nvSpPr>
        <p:spPr>
          <a:xfrm>
            <a:off x="2400669" y="234455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98" name="TextBox 197"/>
          <p:cNvSpPr txBox="1"/>
          <p:nvPr/>
        </p:nvSpPr>
        <p:spPr>
          <a:xfrm>
            <a:off x="2875500" y="2350228"/>
            <a:ext cx="1730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have a </a:t>
            </a:r>
            <a:r>
              <a:rPr lang="en-US" sz="2400" dirty="0" smtClean="0"/>
              <a:t>red</a:t>
            </a:r>
            <a:endParaRPr lang="en-US" sz="2400" dirty="0"/>
          </a:p>
        </p:txBody>
      </p:sp>
      <p:sp>
        <p:nvSpPr>
          <p:cNvPr id="201" name="TextBox 200"/>
          <p:cNvSpPr txBox="1"/>
          <p:nvPr/>
        </p:nvSpPr>
        <p:spPr>
          <a:xfrm>
            <a:off x="2419035" y="314937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2893866" y="3155057"/>
            <a:ext cx="2000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is my        </a:t>
            </a:r>
            <a:endParaRPr lang="en-US" sz="2400" dirty="0" smtClean="0"/>
          </a:p>
          <a:p>
            <a:r>
              <a:rPr lang="en-US" sz="2400" dirty="0" smtClean="0"/>
              <a:t>English </a:t>
            </a:r>
            <a:r>
              <a:rPr lang="en-US" sz="2400" dirty="0"/>
              <a:t>words.</a:t>
            </a:r>
          </a:p>
        </p:txBody>
      </p:sp>
      <p:sp>
        <p:nvSpPr>
          <p:cNvPr id="205" name="TextBox 204"/>
          <p:cNvSpPr txBox="1"/>
          <p:nvPr/>
        </p:nvSpPr>
        <p:spPr>
          <a:xfrm>
            <a:off x="2431475" y="425644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06" name="TextBox 205"/>
          <p:cNvSpPr txBox="1"/>
          <p:nvPr/>
        </p:nvSpPr>
        <p:spPr>
          <a:xfrm>
            <a:off x="2906306" y="4262120"/>
            <a:ext cx="3340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often use a in a </a:t>
            </a:r>
            <a:r>
              <a:rPr lang="en-US" sz="2400" dirty="0" err="1"/>
              <a:t>maths</a:t>
            </a:r>
            <a:r>
              <a:rPr lang="en-US" sz="2400" dirty="0"/>
              <a:t> class.</a:t>
            </a:r>
          </a:p>
        </p:txBody>
      </p:sp>
      <p:cxnSp>
        <p:nvCxnSpPr>
          <p:cNvPr id="207" name="Straight Connector 206"/>
          <p:cNvCxnSpPr/>
          <p:nvPr/>
        </p:nvCxnSpPr>
        <p:spPr>
          <a:xfrm>
            <a:off x="5418814" y="4582424"/>
            <a:ext cx="457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TextBox 208"/>
          <p:cNvSpPr txBox="1"/>
          <p:nvPr/>
        </p:nvSpPr>
        <p:spPr>
          <a:xfrm>
            <a:off x="2413109" y="527355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210" name="TextBox 209"/>
          <p:cNvSpPr txBox="1"/>
          <p:nvPr/>
        </p:nvSpPr>
        <p:spPr>
          <a:xfrm>
            <a:off x="2887940" y="5279237"/>
            <a:ext cx="3340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Can you lend me your  for a minute?</a:t>
            </a:r>
          </a:p>
        </p:txBody>
      </p:sp>
      <p:cxnSp>
        <p:nvCxnSpPr>
          <p:cNvPr id="211" name="Straight Connector 210"/>
          <p:cNvCxnSpPr/>
          <p:nvPr/>
        </p:nvCxnSpPr>
        <p:spPr>
          <a:xfrm>
            <a:off x="5663338" y="5599541"/>
            <a:ext cx="457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TextBox 212"/>
          <p:cNvSpPr txBox="1"/>
          <p:nvPr/>
        </p:nvSpPr>
        <p:spPr>
          <a:xfrm>
            <a:off x="2431475" y="613700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6.</a:t>
            </a:r>
          </a:p>
        </p:txBody>
      </p:sp>
      <p:sp>
        <p:nvSpPr>
          <p:cNvPr id="214" name="TextBox 213"/>
          <p:cNvSpPr txBox="1"/>
          <p:nvPr/>
        </p:nvSpPr>
        <p:spPr>
          <a:xfrm>
            <a:off x="2906306" y="6142678"/>
            <a:ext cx="1485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</a:t>
            </a:r>
            <a:r>
              <a:rPr lang="en-US" sz="2400" dirty="0" smtClean="0"/>
              <a:t>new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070074" y="1697627"/>
            <a:ext cx="2710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uniform</a:t>
            </a:r>
            <a:r>
              <a:rPr lang="en-US" sz="2400" dirty="0" smtClean="0"/>
              <a:t> is very nice.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4149074" y="1700803"/>
            <a:ext cx="2079126" cy="461665"/>
            <a:chOff x="4149074" y="1700803"/>
            <a:chExt cx="2079126" cy="461665"/>
          </a:xfrm>
        </p:grpSpPr>
        <p:cxnSp>
          <p:nvCxnSpPr>
            <p:cNvPr id="181" name="Straight Connector 180"/>
            <p:cNvCxnSpPr/>
            <p:nvPr/>
          </p:nvCxnSpPr>
          <p:spPr>
            <a:xfrm>
              <a:off x="4149074" y="2025723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/>
            <p:cNvSpPr/>
            <p:nvPr/>
          </p:nvSpPr>
          <p:spPr>
            <a:xfrm>
              <a:off x="4583134" y="1700803"/>
              <a:ext cx="164506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is very nice.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4391960" y="2344217"/>
            <a:ext cx="2314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pencil sharpener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4439318" y="2344218"/>
            <a:ext cx="716527" cy="461665"/>
            <a:chOff x="4439318" y="2344218"/>
            <a:chExt cx="716527" cy="461665"/>
          </a:xfrm>
        </p:grpSpPr>
        <p:cxnSp>
          <p:nvCxnSpPr>
            <p:cNvPr id="199" name="Straight Connector 198"/>
            <p:cNvCxnSpPr/>
            <p:nvPr/>
          </p:nvCxnSpPr>
          <p:spPr>
            <a:xfrm>
              <a:off x="4439318" y="2670532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4894235" y="2344218"/>
              <a:ext cx="26161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.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4167456" y="3157040"/>
            <a:ext cx="2835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notebook</a:t>
            </a:r>
            <a:r>
              <a:rPr lang="en-US" sz="2400" dirty="0" smtClean="0"/>
              <a:t> for writing.</a:t>
            </a:r>
            <a:endParaRPr lang="en-US" sz="2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4206224" y="3157040"/>
            <a:ext cx="2031893" cy="461665"/>
            <a:chOff x="4206224" y="3157040"/>
            <a:chExt cx="2031893" cy="461665"/>
          </a:xfrm>
        </p:grpSpPr>
        <p:cxnSp>
          <p:nvCxnSpPr>
            <p:cNvPr id="203" name="Straight Connector 202"/>
            <p:cNvCxnSpPr/>
            <p:nvPr/>
          </p:nvCxnSpPr>
          <p:spPr>
            <a:xfrm>
              <a:off x="4206224" y="3475361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4681344" y="3157040"/>
              <a:ext cx="155677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for writing </a:t>
              </a: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5375367" y="4253164"/>
            <a:ext cx="1268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compass</a:t>
            </a:r>
            <a:endParaRPr lang="en-US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5671693" y="5273559"/>
            <a:ext cx="1405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calculator</a:t>
            </a:r>
            <a:endParaRPr lang="en-US" sz="2400" dirty="0"/>
          </a:p>
        </p:txBody>
      </p:sp>
      <p:sp>
        <p:nvSpPr>
          <p:cNvPr id="51" name="TextBox 50"/>
          <p:cNvSpPr txBox="1"/>
          <p:nvPr/>
        </p:nvSpPr>
        <p:spPr>
          <a:xfrm>
            <a:off x="3985834" y="6141010"/>
            <a:ext cx="1845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ruler</a:t>
            </a:r>
            <a:r>
              <a:rPr lang="en-US" sz="2400" dirty="0" smtClean="0"/>
              <a:t> is short.</a:t>
            </a:r>
            <a:endParaRPr lang="en-US" sz="2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4070074" y="6134747"/>
            <a:ext cx="1652691" cy="461665"/>
            <a:chOff x="4070074" y="6134747"/>
            <a:chExt cx="1652691" cy="461665"/>
          </a:xfrm>
        </p:grpSpPr>
        <p:cxnSp>
          <p:nvCxnSpPr>
            <p:cNvPr id="215" name="Straight Connector 214"/>
            <p:cNvCxnSpPr/>
            <p:nvPr/>
          </p:nvCxnSpPr>
          <p:spPr>
            <a:xfrm>
              <a:off x="4070074" y="6462982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4547443" y="6134747"/>
              <a:ext cx="117532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is short.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3" grpId="0"/>
      <p:bldP spid="46" grpId="0"/>
      <p:bldP spid="49" grpId="0"/>
      <p:bldP spid="50" grpId="0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Straight Connector 99"/>
          <p:cNvCxnSpPr/>
          <p:nvPr/>
        </p:nvCxnSpPr>
        <p:spPr>
          <a:xfrm flipV="1">
            <a:off x="3757773" y="3077157"/>
            <a:ext cx="1563352" cy="283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3804682" y="3972414"/>
            <a:ext cx="1563352" cy="283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V="1">
            <a:off x="3769598" y="4817844"/>
            <a:ext cx="1563352" cy="283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3" idx="3"/>
            <a:endCxn id="73" idx="1"/>
          </p:cNvCxnSpPr>
          <p:nvPr/>
        </p:nvCxnSpPr>
        <p:spPr>
          <a:xfrm flipV="1">
            <a:off x="3792857" y="2231727"/>
            <a:ext cx="1563352" cy="283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5299058" y="4552077"/>
            <a:ext cx="2024413" cy="537210"/>
            <a:chOff x="5304124" y="1965960"/>
            <a:chExt cx="2024413" cy="537210"/>
          </a:xfrm>
        </p:grpSpPr>
        <p:sp>
          <p:nvSpPr>
            <p:cNvPr id="50" name="Rounded Rectangle 49"/>
            <p:cNvSpPr/>
            <p:nvPr/>
          </p:nvSpPr>
          <p:spPr>
            <a:xfrm>
              <a:off x="5304124" y="1965960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356209" y="2000894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831040" y="2006572"/>
              <a:ext cx="1044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lunch</a:t>
              </a:r>
              <a:endParaRPr lang="en-US" sz="2400" dirty="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5299059" y="3692157"/>
            <a:ext cx="2024413" cy="537210"/>
            <a:chOff x="5299060" y="2832237"/>
            <a:chExt cx="2024413" cy="537210"/>
          </a:xfrm>
        </p:grpSpPr>
        <p:sp>
          <p:nvSpPr>
            <p:cNvPr id="85" name="Rounded Rectangle 84"/>
            <p:cNvSpPr/>
            <p:nvPr/>
          </p:nvSpPr>
          <p:spPr>
            <a:xfrm>
              <a:off x="5299060" y="2832237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356209" y="286972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831040" y="2875403"/>
              <a:ext cx="1492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the piano</a:t>
              </a:r>
              <a:endParaRPr lang="en-US" sz="2400" dirty="0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5299057" y="5440264"/>
            <a:ext cx="2024413" cy="537210"/>
            <a:chOff x="5299059" y="3698514"/>
            <a:chExt cx="2024413" cy="537210"/>
          </a:xfrm>
        </p:grpSpPr>
        <p:sp>
          <p:nvSpPr>
            <p:cNvPr id="89" name="Rounded Rectangle 88"/>
            <p:cNvSpPr/>
            <p:nvPr/>
          </p:nvSpPr>
          <p:spPr>
            <a:xfrm>
              <a:off x="5299059" y="3698514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5367639" y="373407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842470" y="3739753"/>
              <a:ext cx="1481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 uniform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5299059" y="2820244"/>
            <a:ext cx="2024413" cy="537210"/>
            <a:chOff x="5299060" y="4564791"/>
            <a:chExt cx="2024413" cy="537210"/>
          </a:xfrm>
        </p:grpSpPr>
        <p:sp>
          <p:nvSpPr>
            <p:cNvPr id="93" name="Rounded Rectangle 92"/>
            <p:cNvSpPr/>
            <p:nvPr/>
          </p:nvSpPr>
          <p:spPr>
            <a:xfrm>
              <a:off x="5299060" y="4564791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367639" y="4631482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d.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5842470" y="4637160"/>
              <a:ext cx="12580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excerise</a:t>
              </a:r>
              <a:endParaRPr lang="en-US" sz="2400" dirty="0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5312624" y="1957106"/>
            <a:ext cx="2081563" cy="537210"/>
            <a:chOff x="5299059" y="5431068"/>
            <a:chExt cx="2081563" cy="537210"/>
          </a:xfrm>
        </p:grpSpPr>
        <p:sp>
          <p:nvSpPr>
            <p:cNvPr id="97" name="Rounded Rectangle 96"/>
            <p:cNvSpPr/>
            <p:nvPr/>
          </p:nvSpPr>
          <p:spPr>
            <a:xfrm>
              <a:off x="5299059" y="5431068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5367639" y="5472359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e.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5831040" y="5478037"/>
              <a:ext cx="15495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new words</a:t>
              </a:r>
            </a:p>
          </p:txBody>
        </p:sp>
      </p:grpSp>
      <p:pic>
        <p:nvPicPr>
          <p:cNvPr id="74" name="Picture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96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7397" y="189060"/>
            <a:ext cx="76084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words in A with the words / phrases in B.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86967" y="1337310"/>
            <a:ext cx="777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A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922647" y="1337310"/>
            <a:ext cx="777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B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763379" y="1965960"/>
            <a:ext cx="2029478" cy="537210"/>
            <a:chOff x="1763379" y="1965960"/>
            <a:chExt cx="2029478" cy="537210"/>
          </a:xfrm>
        </p:grpSpPr>
        <p:sp>
          <p:nvSpPr>
            <p:cNvPr id="3" name="Rounded Rectangle 2"/>
            <p:cNvSpPr/>
            <p:nvPr/>
          </p:nvSpPr>
          <p:spPr>
            <a:xfrm>
              <a:off x="1768444" y="1965960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763379" y="2000894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238210" y="2006572"/>
              <a:ext cx="1044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study</a:t>
              </a:r>
              <a:endParaRPr lang="en-US" sz="24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763379" y="2832237"/>
            <a:ext cx="2024414" cy="537210"/>
            <a:chOff x="1763379" y="2832237"/>
            <a:chExt cx="2024414" cy="537210"/>
          </a:xfrm>
        </p:grpSpPr>
        <p:sp>
          <p:nvSpPr>
            <p:cNvPr id="54" name="Rounded Rectangle 53"/>
            <p:cNvSpPr/>
            <p:nvPr/>
          </p:nvSpPr>
          <p:spPr>
            <a:xfrm>
              <a:off x="1763380" y="2832237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763379" y="286972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238210" y="2875403"/>
              <a:ext cx="1044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</a:t>
              </a:r>
              <a:endParaRPr lang="en-US" sz="2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763379" y="3698514"/>
            <a:ext cx="2024413" cy="537210"/>
            <a:chOff x="1763379" y="3698514"/>
            <a:chExt cx="2024413" cy="537210"/>
          </a:xfrm>
        </p:grpSpPr>
        <p:sp>
          <p:nvSpPr>
            <p:cNvPr id="55" name="Rounded Rectangle 54"/>
            <p:cNvSpPr/>
            <p:nvPr/>
          </p:nvSpPr>
          <p:spPr>
            <a:xfrm>
              <a:off x="1763379" y="3698514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774809" y="373407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249640" y="3739753"/>
              <a:ext cx="1044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play</a:t>
              </a:r>
              <a:endParaRPr lang="en-US" sz="24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763380" y="4564791"/>
            <a:ext cx="2024413" cy="537210"/>
            <a:chOff x="1763380" y="4564791"/>
            <a:chExt cx="2024413" cy="537210"/>
          </a:xfrm>
        </p:grpSpPr>
        <p:sp>
          <p:nvSpPr>
            <p:cNvPr id="56" name="Rounded Rectangle 55"/>
            <p:cNvSpPr/>
            <p:nvPr/>
          </p:nvSpPr>
          <p:spPr>
            <a:xfrm>
              <a:off x="1763380" y="4564791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774809" y="4602906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249640" y="4608584"/>
              <a:ext cx="1044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have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763379" y="5431068"/>
            <a:ext cx="2024413" cy="537210"/>
            <a:chOff x="1763379" y="5431068"/>
            <a:chExt cx="2024413" cy="537210"/>
          </a:xfrm>
        </p:grpSpPr>
        <p:sp>
          <p:nvSpPr>
            <p:cNvPr id="57" name="Rounded Rectangle 56"/>
            <p:cNvSpPr/>
            <p:nvPr/>
          </p:nvSpPr>
          <p:spPr>
            <a:xfrm>
              <a:off x="1763379" y="5431068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774809" y="5472359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249640" y="5478037"/>
              <a:ext cx="1044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wear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04124" y="1965960"/>
            <a:ext cx="2024413" cy="537210"/>
            <a:chOff x="5304124" y="1965960"/>
            <a:chExt cx="2024413" cy="537210"/>
          </a:xfrm>
        </p:grpSpPr>
        <p:sp>
          <p:nvSpPr>
            <p:cNvPr id="58" name="Rounded Rectangle 57"/>
            <p:cNvSpPr/>
            <p:nvPr/>
          </p:nvSpPr>
          <p:spPr>
            <a:xfrm>
              <a:off x="5304124" y="1965960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356209" y="2000894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831040" y="2006572"/>
              <a:ext cx="1044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lunch</a:t>
              </a:r>
              <a:endParaRPr lang="en-US" sz="24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299060" y="2832237"/>
            <a:ext cx="2024413" cy="537210"/>
            <a:chOff x="5299060" y="2832237"/>
            <a:chExt cx="2024413" cy="537210"/>
          </a:xfrm>
        </p:grpSpPr>
        <p:sp>
          <p:nvSpPr>
            <p:cNvPr id="59" name="Rounded Rectangle 58"/>
            <p:cNvSpPr/>
            <p:nvPr/>
          </p:nvSpPr>
          <p:spPr>
            <a:xfrm>
              <a:off x="5299060" y="2832237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356209" y="286972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831040" y="2875403"/>
              <a:ext cx="1492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the piano</a:t>
              </a:r>
              <a:endParaRPr lang="en-US" sz="24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299059" y="3698514"/>
            <a:ext cx="2024413" cy="537210"/>
            <a:chOff x="5299059" y="3698514"/>
            <a:chExt cx="2024413" cy="537210"/>
          </a:xfrm>
        </p:grpSpPr>
        <p:sp>
          <p:nvSpPr>
            <p:cNvPr id="60" name="Rounded Rectangle 59"/>
            <p:cNvSpPr/>
            <p:nvPr/>
          </p:nvSpPr>
          <p:spPr>
            <a:xfrm>
              <a:off x="5299059" y="3698514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367639" y="373407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842470" y="3739753"/>
              <a:ext cx="1481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 uniform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299060" y="4564791"/>
            <a:ext cx="2024413" cy="537210"/>
            <a:chOff x="5299060" y="4564791"/>
            <a:chExt cx="2024413" cy="537210"/>
          </a:xfrm>
        </p:grpSpPr>
        <p:sp>
          <p:nvSpPr>
            <p:cNvPr id="61" name="Rounded Rectangle 60"/>
            <p:cNvSpPr/>
            <p:nvPr/>
          </p:nvSpPr>
          <p:spPr>
            <a:xfrm>
              <a:off x="5299060" y="4564791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367639" y="4631482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d.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842470" y="4637160"/>
              <a:ext cx="12580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excerise</a:t>
              </a:r>
              <a:endParaRPr lang="en-US" sz="24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299059" y="5431068"/>
            <a:ext cx="2081563" cy="537210"/>
            <a:chOff x="5299059" y="5431068"/>
            <a:chExt cx="2081563" cy="537210"/>
          </a:xfrm>
        </p:grpSpPr>
        <p:sp>
          <p:nvSpPr>
            <p:cNvPr id="62" name="Rounded Rectangle 61"/>
            <p:cNvSpPr/>
            <p:nvPr/>
          </p:nvSpPr>
          <p:spPr>
            <a:xfrm>
              <a:off x="5299059" y="5431068"/>
              <a:ext cx="2024413" cy="537210"/>
            </a:xfrm>
            <a:prstGeom prst="roundRect">
              <a:avLst/>
            </a:prstGeom>
            <a:solidFill>
              <a:srgbClr val="A3E7FF"/>
            </a:solidFill>
            <a:ln>
              <a:solidFill>
                <a:srgbClr val="A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367639" y="5472359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e.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831040" y="5478037"/>
              <a:ext cx="15495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new words</a:t>
              </a:r>
            </a:p>
          </p:txBody>
        </p:sp>
      </p:grpSp>
      <p:cxnSp>
        <p:nvCxnSpPr>
          <p:cNvPr id="103" name="Straight Connector 102"/>
          <p:cNvCxnSpPr/>
          <p:nvPr/>
        </p:nvCxnSpPr>
        <p:spPr>
          <a:xfrm flipV="1">
            <a:off x="3746617" y="5696835"/>
            <a:ext cx="1563352" cy="283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-0.00052 0.378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00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-3.33333E-6 0.1263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622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-2.5E-6 -0.2525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261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1.48148E-6 L 8.33333E-7 -0.505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2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1691" y="2573874"/>
            <a:ext cx="4824776" cy="1717040"/>
            <a:chOff x="2094743" y="1826837"/>
            <a:chExt cx="4824776" cy="171704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6837"/>
              <a:ext cx="4824776" cy="777611"/>
              <a:chOff x="2100847" y="1826837"/>
              <a:chExt cx="4824776" cy="77761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9000" y="1829932"/>
                <a:ext cx="3916623" cy="732987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Grammar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624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1815" y="177822"/>
            <a:ext cx="76585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600"/>
              <a:t>Complete the sentences with the present simple.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85201" y="171877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49141" y="1727424"/>
            <a:ext cx="1727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 (come</a:t>
            </a:r>
            <a:r>
              <a:rPr lang="en-US" sz="2400" dirty="0" smtClean="0"/>
              <a:t>)</a:t>
            </a:r>
            <a:endParaRPr lang="en-US" sz="2400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1085201" y="246736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60032" y="2467365"/>
            <a:ext cx="5798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Do you learn Russian?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No, I (do not</a:t>
            </a:r>
            <a:r>
              <a:rPr lang="en-US" sz="2400" dirty="0" smtClean="0"/>
              <a:t>)          .</a:t>
            </a:r>
            <a:endParaRPr lang="en-US" sz="2400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3646727" y="3163852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085201" y="364868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60032" y="3648682"/>
            <a:ext cx="2503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She always (walk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1085201" y="452464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560032" y="4524644"/>
            <a:ext cx="1716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often (do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61" name="TextBox 60"/>
          <p:cNvSpPr txBox="1"/>
          <p:nvPr/>
        </p:nvSpPr>
        <p:spPr>
          <a:xfrm>
            <a:off x="1085201" y="554247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560032" y="5542477"/>
            <a:ext cx="240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Mr</a:t>
            </a:r>
            <a:r>
              <a:rPr lang="en-US" sz="2400" dirty="0"/>
              <a:t> Nam (teach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860894" y="1731617"/>
            <a:ext cx="2870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comes </a:t>
            </a:r>
            <a:r>
              <a:rPr lang="en-US" sz="2400" dirty="0" smtClean="0"/>
              <a:t>from Da Nang.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3556013" y="2829024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don’t</a:t>
            </a:r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3814614" y="3648682"/>
            <a:ext cx="4213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</a:t>
            </a:r>
            <a:r>
              <a:rPr lang="en-US" sz="2400" dirty="0" smtClean="0">
                <a:solidFill>
                  <a:srgbClr val="00B050"/>
                </a:solidFill>
              </a:rPr>
              <a:t>alks </a:t>
            </a:r>
            <a:r>
              <a:rPr lang="en-US" sz="2400" dirty="0" smtClean="0"/>
              <a:t>to school with her friends.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3004361" y="4524644"/>
            <a:ext cx="4021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do </a:t>
            </a:r>
            <a:r>
              <a:rPr lang="en-US" sz="2400" dirty="0" smtClean="0"/>
              <a:t>my homework after school.</a:t>
            </a:r>
            <a:endParaRPr lang="en-US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3646727" y="5542477"/>
            <a:ext cx="3795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teaches </a:t>
            </a:r>
            <a:r>
              <a:rPr lang="en-US" sz="2400" dirty="0" smtClean="0"/>
              <a:t>history at my school.</a:t>
            </a:r>
            <a:endParaRPr lang="en-US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2966261" y="1720569"/>
            <a:ext cx="2653978" cy="461665"/>
            <a:chOff x="2966261" y="1720569"/>
            <a:chExt cx="2653978" cy="461665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966261" y="2045652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3627514" y="1720569"/>
              <a:ext cx="19927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from Da Nang.</a:t>
              </a:r>
              <a:endParaRPr lang="en-US" sz="2400" i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865415" y="3648682"/>
            <a:ext cx="4031994" cy="461665"/>
            <a:chOff x="3865415" y="3648682"/>
            <a:chExt cx="4031994" cy="461665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3865415" y="3977594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4444028" y="3648682"/>
              <a:ext cx="345338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to school with her friends.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049406" y="4524644"/>
            <a:ext cx="4208012" cy="461665"/>
            <a:chOff x="3049406" y="4524644"/>
            <a:chExt cx="4208012" cy="461665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3049406" y="4878956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3655919" y="4524644"/>
              <a:ext cx="360149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my homework after school.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655919" y="5542477"/>
            <a:ext cx="3400002" cy="461665"/>
            <a:chOff x="3655919" y="5542477"/>
            <a:chExt cx="3400002" cy="461665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3655919" y="5896789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4295998" y="5542477"/>
              <a:ext cx="275992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history at my school.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1" grpId="0"/>
      <p:bldP spid="36" grpId="0"/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204" y="42732"/>
            <a:ext cx="77127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text with the correct form of the verbs in brackets.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2080260"/>
            <a:ext cx="9144000" cy="30060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9604" y="2583180"/>
            <a:ext cx="866394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/>
              <a:t>Hoang lives in a small house in the </a:t>
            </a:r>
            <a:r>
              <a:rPr lang="en-US" sz="2600" dirty="0" err="1"/>
              <a:t>centre</a:t>
            </a:r>
            <a:r>
              <a:rPr lang="en-US" sz="2600" dirty="0"/>
              <a:t> of his village. His house (1. be)          near his new school. Every day, he (2. have)                  </a:t>
            </a:r>
          </a:p>
          <a:p>
            <a:pPr algn="just"/>
            <a:r>
              <a:rPr lang="en-US" sz="2600" dirty="0"/>
              <a:t>           breakfast at 6 o’clock. Then he (3. walk)       </a:t>
            </a:r>
            <a:r>
              <a:rPr lang="en-US" sz="2600" dirty="0" smtClean="0"/>
              <a:t> to </a:t>
            </a:r>
            <a:r>
              <a:rPr lang="en-US" sz="2600" dirty="0"/>
              <a:t>school with his friends. Hoang and his friends (4. study)          </a:t>
            </a:r>
            <a:r>
              <a:rPr lang="en-US" sz="2600" dirty="0" smtClean="0"/>
              <a:t> in </a:t>
            </a:r>
            <a:r>
              <a:rPr lang="en-US" sz="2600" dirty="0"/>
              <a:t>grade 6 at An Son School. Hoang (5. like)           his new school.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2281445" y="3337242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21225" y="3737292"/>
            <a:ext cx="7315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919849" y="3737292"/>
            <a:ext cx="7315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7003669" y="4141152"/>
            <a:ext cx="822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071999" y="4541202"/>
            <a:ext cx="7315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339457" y="2983837"/>
            <a:ext cx="39145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DF3A07"/>
                </a:solidFill>
              </a:rPr>
              <a:t>is</a:t>
            </a:r>
            <a:endParaRPr lang="en-US" sz="2600" dirty="0">
              <a:solidFill>
                <a:srgbClr val="DF3A07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0769" y="3376214"/>
            <a:ext cx="64953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DF3A07"/>
                </a:solidFill>
              </a:rPr>
              <a:t>has</a:t>
            </a:r>
            <a:endParaRPr lang="en-US" sz="2600" dirty="0">
              <a:solidFill>
                <a:srgbClr val="DF3A07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92164" y="3376215"/>
            <a:ext cx="93609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DF3A07"/>
                </a:solidFill>
              </a:rPr>
              <a:t>walks</a:t>
            </a:r>
            <a:endParaRPr lang="en-US" sz="2600" dirty="0">
              <a:solidFill>
                <a:srgbClr val="DF3A07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52437" y="3760470"/>
            <a:ext cx="92313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DF3A07"/>
                </a:solidFill>
              </a:rPr>
              <a:t>study</a:t>
            </a:r>
            <a:endParaRPr lang="en-US" sz="2600" dirty="0">
              <a:solidFill>
                <a:srgbClr val="DF3A07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50249" y="4170918"/>
            <a:ext cx="77502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DF3A07"/>
                </a:solidFill>
              </a:rPr>
              <a:t>likes</a:t>
            </a:r>
            <a:endParaRPr lang="en-US" sz="2600" dirty="0">
              <a:solidFill>
                <a:srgbClr val="DF3A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1269</TotalTime>
  <Words>699</Words>
  <Application>Microsoft Office PowerPoint</Application>
  <PresentationFormat>On-screen Show (4:3)</PresentationFormat>
  <Paragraphs>163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102</cp:revision>
  <dcterms:created xsi:type="dcterms:W3CDTF">2020-12-09T02:04:09Z</dcterms:created>
  <dcterms:modified xsi:type="dcterms:W3CDTF">2023-07-07T10:00:11Z</dcterms:modified>
</cp:coreProperties>
</file>