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4"/>
  </p:notesMasterIdLst>
  <p:sldIdLst>
    <p:sldId id="323" r:id="rId2"/>
    <p:sldId id="325" r:id="rId3"/>
    <p:sldId id="258" r:id="rId4"/>
    <p:sldId id="306" r:id="rId5"/>
    <p:sldId id="336" r:id="rId6"/>
    <p:sldId id="337" r:id="rId7"/>
    <p:sldId id="338" r:id="rId8"/>
    <p:sldId id="339" r:id="rId9"/>
    <p:sldId id="340" r:id="rId10"/>
    <p:sldId id="345" r:id="rId11"/>
    <p:sldId id="342" r:id="rId12"/>
    <p:sldId id="346" r:id="rId13"/>
    <p:sldId id="327" r:id="rId14"/>
    <p:sldId id="349" r:id="rId15"/>
    <p:sldId id="347" r:id="rId16"/>
    <p:sldId id="348" r:id="rId17"/>
    <p:sldId id="341" r:id="rId18"/>
    <p:sldId id="343" r:id="rId19"/>
    <p:sldId id="344" r:id="rId20"/>
    <p:sldId id="350" r:id="rId21"/>
    <p:sldId id="351" r:id="rId22"/>
    <p:sldId id="356" r:id="rId23"/>
    <p:sldId id="352" r:id="rId24"/>
    <p:sldId id="353" r:id="rId25"/>
    <p:sldId id="354" r:id="rId26"/>
    <p:sldId id="355" r:id="rId27"/>
    <p:sldId id="317" r:id="rId28"/>
    <p:sldId id="357" r:id="rId29"/>
    <p:sldId id="358" r:id="rId30"/>
    <p:sldId id="331" r:id="rId31"/>
    <p:sldId id="359" r:id="rId32"/>
    <p:sldId id="256" r:id="rId33"/>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333FF"/>
    <a:srgbClr val="45BCBC"/>
    <a:srgbClr val="8ECB33"/>
    <a:srgbClr val="FAC6D2"/>
    <a:srgbClr val="FAA16A"/>
    <a:srgbClr val="F0587D"/>
    <a:srgbClr val="A35318"/>
    <a:srgbClr val="2E2E2E"/>
    <a:srgbClr val="CD5897"/>
    <a:srgbClr val="44636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3410" autoAdjust="0"/>
  </p:normalViewPr>
  <p:slideViewPr>
    <p:cSldViewPr snapToGrid="0">
      <p:cViewPr varScale="1">
        <p:scale>
          <a:sx n="66" d="100"/>
          <a:sy n="66" d="100"/>
        </p:scale>
        <p:origin x="108" y="52"/>
      </p:cViewPr>
      <p:guideLst>
        <p:guide orient="horz" pos="2160"/>
        <p:guide pos="3840"/>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7E0B13C-CEF5-485E-B81E-43A7C9499AAC}" type="datetimeFigureOut">
              <a:rPr lang="zh-CN" altLang="en-US" smtClean="0"/>
              <a:t>2022/9/15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4ADD126-CAB5-4313-92D2-897FE284EF23}" type="slidenum">
              <a:rPr lang="zh-CN" altLang="en-US" smtClean="0"/>
              <a:t>‹#›</a:t>
            </a:fld>
            <a:endParaRPr lang="zh-CN" altLang="en-US"/>
          </a:p>
        </p:txBody>
      </p:sp>
    </p:spTree>
    <p:extLst>
      <p:ext uri="{BB962C8B-B14F-4D97-AF65-F5344CB8AC3E}">
        <p14:creationId xmlns:p14="http://schemas.microsoft.com/office/powerpoint/2010/main" val="17506634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
        <p:cNvGrpSpPr/>
        <p:nvPr/>
      </p:nvGrpSpPr>
      <p:grpSpPr>
        <a:xfrm>
          <a:off x="0" y="0"/>
          <a:ext cx="0" cy="0"/>
          <a:chOff x="0" y="0"/>
          <a:chExt cx="0" cy="0"/>
        </a:xfrm>
      </p:grpSpPr>
      <p:sp>
        <p:nvSpPr>
          <p:cNvPr id="150" name="Google Shape;150;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 name="Google Shape;151;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715623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dirty="0"/>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单击以编辑母版副标题样式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2022/9/15</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1735572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2022/9/15</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9092809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2022/9/15</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3582663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46"/>
        <p:cNvGrpSpPr/>
        <p:nvPr/>
      </p:nvGrpSpPr>
      <p:grpSpPr>
        <a:xfrm>
          <a:off x="0" y="0"/>
          <a:ext cx="0" cy="0"/>
          <a:chOff x="0" y="0"/>
          <a:chExt cx="0" cy="0"/>
        </a:xfrm>
      </p:grpSpPr>
      <p:pic>
        <p:nvPicPr>
          <p:cNvPr id="47" name="Google Shape;47;p7"/>
          <p:cNvPicPr preferRelativeResize="0"/>
          <p:nvPr/>
        </p:nvPicPr>
        <p:blipFill rotWithShape="1">
          <a:blip r:embed="rId2">
            <a:alphaModFix/>
          </a:blip>
          <a:srcRect l="11150"/>
          <a:stretch/>
        </p:blipFill>
        <p:spPr>
          <a:xfrm>
            <a:off x="1" y="4365501"/>
            <a:ext cx="1618700" cy="2492500"/>
          </a:xfrm>
          <a:prstGeom prst="rect">
            <a:avLst/>
          </a:prstGeom>
          <a:noFill/>
          <a:ln>
            <a:noFill/>
          </a:ln>
        </p:spPr>
      </p:pic>
      <p:sp>
        <p:nvSpPr>
          <p:cNvPr id="48" name="Google Shape;48;p7"/>
          <p:cNvSpPr/>
          <p:nvPr/>
        </p:nvSpPr>
        <p:spPr>
          <a:xfrm>
            <a:off x="731600" y="731600"/>
            <a:ext cx="10728800" cy="5394800"/>
          </a:xfrm>
          <a:prstGeom prst="frame">
            <a:avLst>
              <a:gd name="adj1" fmla="val 637"/>
            </a:avLst>
          </a:prstGeom>
          <a:gradFill>
            <a:gsLst>
              <a:gs pos="0">
                <a:schemeClr val="accent5"/>
              </a:gs>
              <a:gs pos="31000">
                <a:schemeClr val="accent6"/>
              </a:gs>
              <a:gs pos="69000">
                <a:schemeClr val="accent5"/>
              </a:gs>
              <a:gs pos="100000">
                <a:schemeClr val="accent6"/>
              </a:gs>
            </a:gsLst>
            <a:lin ang="2700006" scaled="0"/>
          </a:gra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 name="Google Shape;49;p7"/>
          <p:cNvSpPr txBox="1">
            <a:spLocks noGrp="1"/>
          </p:cNvSpPr>
          <p:nvPr>
            <p:ph type="title"/>
          </p:nvPr>
        </p:nvSpPr>
        <p:spPr>
          <a:xfrm>
            <a:off x="1326633" y="1312353"/>
            <a:ext cx="9538800" cy="5248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0" name="Google Shape;50;p7"/>
          <p:cNvSpPr txBox="1">
            <a:spLocks noGrp="1"/>
          </p:cNvSpPr>
          <p:nvPr>
            <p:ph type="body" idx="1"/>
          </p:nvPr>
        </p:nvSpPr>
        <p:spPr>
          <a:xfrm>
            <a:off x="1326633" y="2033100"/>
            <a:ext cx="2958000" cy="36524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51" name="Google Shape;51;p7"/>
          <p:cNvSpPr txBox="1">
            <a:spLocks noGrp="1"/>
          </p:cNvSpPr>
          <p:nvPr>
            <p:ph type="body" idx="2"/>
          </p:nvPr>
        </p:nvSpPr>
        <p:spPr>
          <a:xfrm>
            <a:off x="4595551" y="2033100"/>
            <a:ext cx="2958000" cy="36524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52" name="Google Shape;52;p7"/>
          <p:cNvSpPr txBox="1">
            <a:spLocks noGrp="1"/>
          </p:cNvSpPr>
          <p:nvPr>
            <p:ph type="body" idx="3"/>
          </p:nvPr>
        </p:nvSpPr>
        <p:spPr>
          <a:xfrm>
            <a:off x="7864469" y="2033100"/>
            <a:ext cx="2958000" cy="36524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53" name="Google Shape;53;p7"/>
          <p:cNvSpPr txBox="1">
            <a:spLocks noGrp="1"/>
          </p:cNvSpPr>
          <p:nvPr>
            <p:ph type="sldNum" idx="12"/>
          </p:nvPr>
        </p:nvSpPr>
        <p:spPr>
          <a:xfrm>
            <a:off x="5730200" y="6126400"/>
            <a:ext cx="731600" cy="731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algn="ctr"/>
            <a:fld id="{00000000-1234-1234-1234-123412341234}" type="slidenum">
              <a:rPr lang="en" smtClean="0"/>
              <a:pPr algn="ctr"/>
              <a:t>‹#›</a:t>
            </a:fld>
            <a:endParaRPr lang="en"/>
          </a:p>
        </p:txBody>
      </p:sp>
      <p:pic>
        <p:nvPicPr>
          <p:cNvPr id="54" name="Google Shape;54;p7"/>
          <p:cNvPicPr preferRelativeResize="0"/>
          <p:nvPr/>
        </p:nvPicPr>
        <p:blipFill>
          <a:blip r:embed="rId3">
            <a:alphaModFix/>
          </a:blip>
          <a:stretch>
            <a:fillRect/>
          </a:stretch>
        </p:blipFill>
        <p:spPr>
          <a:xfrm>
            <a:off x="7948401" y="0"/>
            <a:ext cx="4243601" cy="3101067"/>
          </a:xfrm>
          <a:prstGeom prst="rect">
            <a:avLst/>
          </a:prstGeom>
          <a:noFill/>
          <a:ln>
            <a:noFill/>
          </a:ln>
        </p:spPr>
      </p:pic>
    </p:spTree>
    <p:extLst>
      <p:ext uri="{BB962C8B-B14F-4D97-AF65-F5344CB8AC3E}">
        <p14:creationId xmlns:p14="http://schemas.microsoft.com/office/powerpoint/2010/main" val="7951271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2022/9/15</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16593769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2022/9/15</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450242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2022/9/15</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14447197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2022/9/15</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9962710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2022/9/15</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23495079"/>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2022/9/15</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9241863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2022/9/15</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25814446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2022/9/15</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802687129"/>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59253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mc:AlternateContent xmlns:mc="http://schemas.openxmlformats.org/markup-compatibility/2006">
    <mc:Choice xmlns:p159="http://schemas.microsoft.com/office/powerpoint/2015/09/main" xmlns="" Requires="p159">
      <p:transition xmlns:p14="http://schemas.microsoft.com/office/powerpoint/2010/main" spd="slow" p14:dur="2250">
        <p159:morph option="byObject"/>
      </p:transition>
    </mc:Choice>
    <mc:Fallback>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gif"/><Relationship Id="rId2" Type="http://schemas.openxmlformats.org/officeDocument/2006/relationships/image" Target="../media/image3.emf"/><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25.jpeg"/><Relationship Id="rId7" Type="http://schemas.openxmlformats.org/officeDocument/2006/relationships/image" Target="../media/image29.jpeg"/><Relationship Id="rId2" Type="http://schemas.openxmlformats.org/officeDocument/2006/relationships/image" Target="../media/image24.jpeg"/><Relationship Id="rId1" Type="http://schemas.openxmlformats.org/officeDocument/2006/relationships/slideLayout" Target="../slideLayouts/slideLayout1.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image" Target="../media/image26.jpeg"/></Relationships>
</file>

<file path=ppt/slides/_rels/slide1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image" Target="../media/image3.emf"/><Relationship Id="rId1" Type="http://schemas.openxmlformats.org/officeDocument/2006/relationships/slideLayout" Target="../slideLayouts/slideLayout7.xml"/><Relationship Id="rId5" Type="http://schemas.openxmlformats.org/officeDocument/2006/relationships/image" Target="../media/image7.gif"/><Relationship Id="rId4" Type="http://schemas.openxmlformats.org/officeDocument/2006/relationships/image" Target="../media/image6.gif"/></Relationships>
</file>

<file path=ppt/slides/_rels/slide2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1.xml"/><Relationship Id="rId4" Type="http://schemas.openxmlformats.org/officeDocument/2006/relationships/image" Target="../media/image37.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41.gif"/><Relationship Id="rId2" Type="http://schemas.openxmlformats.org/officeDocument/2006/relationships/image" Target="../media/image40.gif"/><Relationship Id="rId1" Type="http://schemas.openxmlformats.org/officeDocument/2006/relationships/slideLayout" Target="../slideLayouts/slideLayout7.xml"/><Relationship Id="rId5" Type="http://schemas.openxmlformats.org/officeDocument/2006/relationships/image" Target="../media/image43.gif"/><Relationship Id="rId4" Type="http://schemas.openxmlformats.org/officeDocument/2006/relationships/image" Target="../media/image42.gif"/></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1.xml"/><Relationship Id="rId5" Type="http://schemas.openxmlformats.org/officeDocument/2006/relationships/image" Target="../media/image14.jpeg"/><Relationship Id="rId4" Type="http://schemas.openxmlformats.org/officeDocument/2006/relationships/image" Target="../media/image13.jpeg"/></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xml"/><Relationship Id="rId4" Type="http://schemas.openxmlformats.org/officeDocument/2006/relationships/image" Target="../media/image17.jpeg"/></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Layout" Target="../slideLayouts/slideLayout1.xml"/><Relationship Id="rId6" Type="http://schemas.openxmlformats.org/officeDocument/2006/relationships/image" Target="../media/image22.jpeg"/><Relationship Id="rId5" Type="http://schemas.openxmlformats.org/officeDocument/2006/relationships/image" Target="../media/image21.jpeg"/><Relationship Id="rId4" Type="http://schemas.openxmlformats.org/officeDocument/2006/relationships/image" Target="../media/image20.jpeg"/></Relationships>
</file>

<file path=ppt/slides/_rels/slide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3" name="图片 2"/>
          <p:cNvPicPr>
            <a:picLocks noChangeAspect="1"/>
          </p:cNvPicPr>
          <p:nvPr/>
        </p:nvPicPr>
        <p:blipFill>
          <a:blip r:embed="rId2"/>
          <a:stretch>
            <a:fillRect/>
          </a:stretch>
        </p:blipFill>
        <p:spPr>
          <a:xfrm>
            <a:off x="-79217" y="754380"/>
            <a:ext cx="12331386" cy="3451511"/>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8" name="标题 1"/>
          <p:cNvSpPr txBox="1">
            <a:spLocks/>
          </p:cNvSpPr>
          <p:nvPr/>
        </p:nvSpPr>
        <p:spPr>
          <a:xfrm>
            <a:off x="-228602" y="4607443"/>
            <a:ext cx="12589565" cy="1932506"/>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sz="6000" b="1" dirty="0" smtClean="0">
                <a:solidFill>
                  <a:srgbClr val="CD5897"/>
                </a:solidFill>
                <a:latin typeface="Arial" panose="020B0604020202020204" pitchFamily="34" charset="0"/>
                <a:cs typeface="Arial" panose="020B0604020202020204" pitchFamily="34" charset="0"/>
                <a:sym typeface="Arial" panose="020B0604020202020204" pitchFamily="34" charset="0"/>
              </a:rPr>
              <a:t>TIẾT 2 - BÀI </a:t>
            </a:r>
            <a:r>
              <a:rPr lang="en-US" altLang="zh-CN" sz="6000" b="1" dirty="0">
                <a:solidFill>
                  <a:srgbClr val="CD5897"/>
                </a:solidFill>
                <a:latin typeface="Arial" panose="020B0604020202020204" pitchFamily="34" charset="0"/>
                <a:cs typeface="Arial" panose="020B0604020202020204" pitchFamily="34" charset="0"/>
                <a:sym typeface="Arial" panose="020B0604020202020204" pitchFamily="34" charset="0"/>
              </a:rPr>
              <a:t>2. </a:t>
            </a:r>
            <a:r>
              <a:rPr lang="en-US" altLang="zh-CN" sz="6000" b="1" dirty="0" smtClean="0">
                <a:solidFill>
                  <a:srgbClr val="CD5897"/>
                </a:solidFill>
                <a:latin typeface="Arial" panose="020B0604020202020204" pitchFamily="34" charset="0"/>
                <a:cs typeface="Arial" panose="020B0604020202020204" pitchFamily="34" charset="0"/>
                <a:sym typeface="Arial" panose="020B0604020202020204" pitchFamily="34" charset="0"/>
              </a:rPr>
              <a:t>CÁC PHƯƠNG THỨC TRỒNG TRỌT Ở VIỆT NAM</a:t>
            </a:r>
            <a:endParaRPr lang="zh-CN" altLang="en-US" sz="6000" b="1" dirty="0">
              <a:solidFill>
                <a:srgbClr val="A35318"/>
              </a:solidFill>
              <a:latin typeface="Arial" panose="020B0604020202020204" pitchFamily="34" charset="0"/>
              <a:cs typeface="Arial" panose="020B0604020202020204" pitchFamily="34" charset="0"/>
              <a:sym typeface="Arial" panose="020B0604020202020204" pitchFamily="34" charset="0"/>
            </a:endParaRPr>
          </a:p>
        </p:txBody>
      </p:sp>
      <p:pic>
        <p:nvPicPr>
          <p:cNvPr id="1028" name="Picture 4" descr="Nhãn tăng trưởng nông nghiệp của TIMAC AGRO International">
            <a:extLst>
              <a:ext uri="{FF2B5EF4-FFF2-40B4-BE49-F238E27FC236}">
                <a16:creationId xmlns:a16="http://schemas.microsoft.com/office/drawing/2014/main" id="{938ABD62-764F-730C-A534-3F56C3FF11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05376" y="2301679"/>
            <a:ext cx="2362200" cy="27527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090220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26" presetClass="emph" presetSubtype="0" fill="hold" grpId="1" nodeType="withEffect">
                                  <p:stCondLst>
                                    <p:cond delay="0"/>
                                  </p:stCondLst>
                                  <p:childTnLst>
                                    <p:animEffect transition="out" filter="fade">
                                      <p:cBhvr>
                                        <p:cTn id="9" dur="500" tmFilter="0, 0; .2, .5; .8, .5; 1, 0"/>
                                        <p:tgtEl>
                                          <p:spTgt spid="8"/>
                                        </p:tgtEl>
                                      </p:cBhvr>
                                    </p:animEffect>
                                    <p:animScale>
                                      <p:cBhvr>
                                        <p:cTn id="10" dur="250" autoRev="1" fill="hold"/>
                                        <p:tgtEl>
                                          <p:spTgt spid="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Arial" panose="020B0604020202020204" pitchFamily="34" charset="0"/>
                <a:cs typeface="Arial" panose="020B0604020202020204" pitchFamily="34" charset="0"/>
              </a:rPr>
              <a:t>1. CÁC NHÓM CÂY TRỒNG PHỔ BIẾN Ở VIỆT NAM</a:t>
            </a:r>
            <a:endParaRPr lang="en-US" sz="2400" b="1" dirty="0">
              <a:solidFill>
                <a:srgbClr val="3333FF"/>
              </a:solidFill>
              <a:latin typeface="Arial" panose="020B0604020202020204" pitchFamily="34" charset="0"/>
              <a:cs typeface="Arial" panose="020B0604020202020204" pitchFamily="34" charset="0"/>
            </a:endParaRPr>
          </a:p>
        </p:txBody>
      </p:sp>
      <p:sp>
        <p:nvSpPr>
          <p:cNvPr id="4" name="TextBox 3"/>
          <p:cNvSpPr txBox="1"/>
          <p:nvPr/>
        </p:nvSpPr>
        <p:spPr>
          <a:xfrm>
            <a:off x="3529880" y="5564614"/>
            <a:ext cx="6092826" cy="584775"/>
          </a:xfrm>
          <a:prstGeom prst="rect">
            <a:avLst/>
          </a:prstGeom>
          <a:noFill/>
          <a:ln w="38100">
            <a:solidFill>
              <a:srgbClr val="FF0000"/>
            </a:solidFill>
          </a:ln>
        </p:spPr>
        <p:txBody>
          <a:bodyPr wrap="square" rtlCol="0">
            <a:spAutoFit/>
          </a:bodyPr>
          <a:lstStyle/>
          <a:p>
            <a:pPr algn="ctr"/>
            <a:r>
              <a:rPr lang="en-US" sz="3200" dirty="0" err="1">
                <a:solidFill>
                  <a:srgbClr val="3333FF"/>
                </a:solidFill>
                <a:latin typeface="Arial" panose="020B0604020202020204" pitchFamily="34" charset="0"/>
                <a:cs typeface="Arial" panose="020B0604020202020204" pitchFamily="34" charset="0"/>
              </a:rPr>
              <a:t>Nhóm</a:t>
            </a:r>
            <a:r>
              <a:rPr lang="en-US" sz="3200" dirty="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hoa</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và</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cây</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cảnh</a:t>
            </a:r>
            <a:endParaRPr lang="en-US" sz="3200" dirty="0">
              <a:solidFill>
                <a:srgbClr val="3333FF"/>
              </a:solidFill>
              <a:latin typeface="Arial" panose="020B0604020202020204" pitchFamily="34" charset="0"/>
              <a:cs typeface="Arial" panose="020B0604020202020204" pitchFamily="34" charset="0"/>
            </a:endParaRPr>
          </a:p>
        </p:txBody>
      </p:sp>
      <p:pic>
        <p:nvPicPr>
          <p:cNvPr id="1026" name="Picture 2" descr="https://meohay.vn/wp-content/uploads/2020/12/hoadongtie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31178" y="1433563"/>
            <a:ext cx="2502767" cy="2147455"/>
          </a:xfrm>
          <a:prstGeom prst="flowChartConnector">
            <a:avLst/>
          </a:prstGeom>
          <a:noFill/>
          <a:extLst>
            <a:ext uri="{909E8E84-426E-40DD-AFC4-6F175D3DCCD1}">
              <a14:hiddenFill xmlns:a14="http://schemas.microsoft.com/office/drawing/2010/main">
                <a:solidFill>
                  <a:srgbClr val="FFFFFF"/>
                </a:solidFill>
              </a14:hiddenFill>
            </a:ext>
          </a:extLst>
        </p:spPr>
      </p:pic>
      <p:pic>
        <p:nvPicPr>
          <p:cNvPr id="1028" name="Picture 4" descr="Bạn Có Biết] 50+ Tên Các Loài Hoa Đẹp và Ý Nghĩ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7694" y="1392675"/>
            <a:ext cx="2524269" cy="2221396"/>
          </a:xfrm>
          <a:prstGeom prst="flowChartConnector">
            <a:avLst/>
          </a:prstGeom>
          <a:noFill/>
          <a:extLst>
            <a:ext uri="{909E8E84-426E-40DD-AFC4-6F175D3DCCD1}">
              <a14:hiddenFill xmlns:a14="http://schemas.microsoft.com/office/drawing/2010/main">
                <a:solidFill>
                  <a:srgbClr val="FFFFFF"/>
                </a:solidFill>
              </a14:hiddenFill>
            </a:ext>
          </a:extLst>
        </p:spPr>
      </p:pic>
      <p:pic>
        <p:nvPicPr>
          <p:cNvPr id="1030" name="Picture 6" descr="Top 20 loài hoa đẹp nhất thế giới, 1 loài mọc đầy ở Việt Na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00280" y="1278822"/>
            <a:ext cx="2740025" cy="2116417"/>
          </a:xfrm>
          <a:prstGeom prst="flowChartConnector">
            <a:avLst/>
          </a:prstGeom>
          <a:noFill/>
          <a:extLst>
            <a:ext uri="{909E8E84-426E-40DD-AFC4-6F175D3DCCD1}">
              <a14:hiddenFill xmlns:a14="http://schemas.microsoft.com/office/drawing/2010/main">
                <a:solidFill>
                  <a:srgbClr val="FFFFFF"/>
                </a:solidFill>
              </a14:hiddenFill>
            </a:ext>
          </a:extLst>
        </p:spPr>
      </p:pic>
      <p:pic>
        <p:nvPicPr>
          <p:cNvPr id="1032" name="Picture 8" descr="hoa đẹp phong la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22960" y="3309182"/>
            <a:ext cx="2345916" cy="2174011"/>
          </a:xfrm>
          <a:prstGeom prst="flowChartConnector">
            <a:avLst/>
          </a:prstGeom>
          <a:noFill/>
          <a:extLst>
            <a:ext uri="{909E8E84-426E-40DD-AFC4-6F175D3DCCD1}">
              <a14:hiddenFill xmlns:a14="http://schemas.microsoft.com/office/drawing/2010/main">
                <a:solidFill>
                  <a:srgbClr val="FFFFFF"/>
                </a:solidFill>
              </a14:hiddenFill>
            </a:ext>
          </a:extLst>
        </p:spPr>
      </p:pic>
      <p:pic>
        <p:nvPicPr>
          <p:cNvPr id="1036" name="Picture 12" descr="hoa đẹp hoa hướng dươ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964837" y="3334685"/>
            <a:ext cx="2518537" cy="2238006"/>
          </a:xfrm>
          <a:prstGeom prst="flowChartConnector">
            <a:avLst/>
          </a:prstGeom>
          <a:noFill/>
          <a:extLst>
            <a:ext uri="{909E8E84-426E-40DD-AFC4-6F175D3DCCD1}">
              <a14:hiddenFill xmlns:a14="http://schemas.microsoft.com/office/drawing/2010/main">
                <a:solidFill>
                  <a:srgbClr val="FFFFFF"/>
                </a:solidFill>
              </a14:hiddenFill>
            </a:ext>
          </a:extLst>
        </p:spPr>
      </p:pic>
      <p:pic>
        <p:nvPicPr>
          <p:cNvPr id="1038" name="Picture 14" descr="Những Loài Hoa Đẹp Nhất Thế Giới - Ý Nghĩa Của Chú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68767" y="3449214"/>
            <a:ext cx="2257425" cy="2139581"/>
          </a:xfrm>
          <a:prstGeom prst="flowChartConnector">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9508992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Arial" panose="020B0604020202020204" pitchFamily="34" charset="0"/>
                <a:cs typeface="Arial" panose="020B0604020202020204" pitchFamily="34" charset="0"/>
              </a:rPr>
              <a:t>1. CÁC NHÓM CÂY TRỒNG PHỔ BIẾN Ở VIỆT NAM</a:t>
            </a:r>
            <a:endParaRPr lang="en-US" sz="2400" b="1" dirty="0">
              <a:solidFill>
                <a:srgbClr val="3333FF"/>
              </a:solidFill>
              <a:latin typeface="Arial" panose="020B0604020202020204" pitchFamily="34" charset="0"/>
              <a:cs typeface="Arial" panose="020B0604020202020204" pitchFamily="34" charset="0"/>
            </a:endParaRPr>
          </a:p>
        </p:txBody>
      </p:sp>
      <p:pic>
        <p:nvPicPr>
          <p:cNvPr id="378" name="Picture 2" descr="9 loài cây lương thực chính của thế giới"/>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775" y="1517701"/>
            <a:ext cx="4581525" cy="3535313"/>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5258018" y="1872942"/>
            <a:ext cx="6231514" cy="2677656"/>
          </a:xfrm>
          <a:prstGeom prst="rect">
            <a:avLst/>
          </a:prstGeom>
          <a:solidFill>
            <a:srgbClr val="FAC6D2"/>
          </a:solidFill>
        </p:spPr>
        <p:txBody>
          <a:bodyPr wrap="square" rtlCol="0">
            <a:spAutoFit/>
          </a:bodyPr>
          <a:lstStyle/>
          <a:p>
            <a:r>
              <a:rPr lang="en-US" sz="2800" dirty="0" err="1" smtClean="0">
                <a:latin typeface="Times New Roman" panose="02020603050405020304" pitchFamily="18" charset="0"/>
                <a:cs typeface="Times New Roman" panose="02020603050405020304" pitchFamily="18" charset="0"/>
              </a:rPr>
              <a:t>Việt</a:t>
            </a:r>
            <a:r>
              <a:rPr lang="en-US" sz="2800" dirty="0" smtClean="0">
                <a:latin typeface="Times New Roman" panose="02020603050405020304" pitchFamily="18" charset="0"/>
                <a:cs typeface="Times New Roman" panose="02020603050405020304" pitchFamily="18" charset="0"/>
              </a:rPr>
              <a:t> Nam </a:t>
            </a:r>
            <a:r>
              <a:rPr lang="en-US" sz="2800" dirty="0" err="1" smtClean="0">
                <a:latin typeface="Times New Roman" panose="02020603050405020304" pitchFamily="18" charset="0"/>
                <a:cs typeface="Times New Roman" panose="02020603050405020304" pitchFamily="18" charset="0"/>
              </a:rPr>
              <a:t>là</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một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trong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những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quốc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gia</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xuất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khẩu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gạo</a:t>
            </a:r>
            <a:r>
              <a:rPr lang="en-US" sz="2800" dirty="0" smtClean="0">
                <a:latin typeface="Times New Roman" panose="02020603050405020304" pitchFamily="18" charset="0"/>
                <a:cs typeface="Times New Roman" panose="02020603050405020304" pitchFamily="18" charset="0"/>
              </a:rPr>
              <a:t> hang </a:t>
            </a:r>
            <a:r>
              <a:rPr lang="en-US" sz="2800" dirty="0" err="1" smtClean="0">
                <a:latin typeface="Times New Roman" panose="02020603050405020304" pitchFamily="18" charset="0"/>
                <a:cs typeface="Times New Roman" panose="02020603050405020304" pitchFamily="18" charset="0"/>
              </a:rPr>
              <a:t>đầu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trên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thế</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giới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Năm</a:t>
            </a:r>
            <a:r>
              <a:rPr lang="en-US" sz="2800" dirty="0" smtClean="0">
                <a:latin typeface="Times New Roman" panose="02020603050405020304" pitchFamily="18" charset="0"/>
                <a:cs typeface="Times New Roman" panose="02020603050405020304" pitchFamily="18" charset="0"/>
              </a:rPr>
              <a:t> 2019, </a:t>
            </a:r>
            <a:r>
              <a:rPr lang="en-US" sz="2800" dirty="0" err="1" smtClean="0">
                <a:latin typeface="Times New Roman" panose="02020603050405020304" pitchFamily="18" charset="0"/>
                <a:cs typeface="Times New Roman" panose="02020603050405020304" pitchFamily="18" charset="0"/>
              </a:rPr>
              <a:t>giống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lúa</a:t>
            </a:r>
            <a:r>
              <a:rPr lang="en-US" sz="2800" dirty="0" smtClean="0">
                <a:latin typeface="Times New Roman" panose="02020603050405020304" pitchFamily="18" charset="0"/>
                <a:cs typeface="Times New Roman" panose="02020603050405020304" pitchFamily="18" charset="0"/>
              </a:rPr>
              <a:t> ST25 </a:t>
            </a:r>
            <a:r>
              <a:rPr lang="en-US" sz="2800" dirty="0" err="1" smtClean="0">
                <a:latin typeface="Times New Roman" panose="02020603050405020304" pitchFamily="18" charset="0"/>
                <a:cs typeface="Times New Roman" panose="02020603050405020304" pitchFamily="18" charset="0"/>
              </a:rPr>
              <a:t>của</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Việt</a:t>
            </a:r>
            <a:r>
              <a:rPr lang="en-US" sz="2800" dirty="0" smtClean="0">
                <a:latin typeface="Times New Roman" panose="02020603050405020304" pitchFamily="18" charset="0"/>
                <a:cs typeface="Times New Roman" panose="02020603050405020304" pitchFamily="18" charset="0"/>
              </a:rPr>
              <a:t> Nam </a:t>
            </a:r>
            <a:r>
              <a:rPr lang="en-US" sz="2800" dirty="0" err="1" smtClean="0">
                <a:latin typeface="Times New Roman" panose="02020603050405020304" pitchFamily="18" charset="0"/>
                <a:cs typeface="Times New Roman" panose="02020603050405020304" pitchFamily="18" charset="0"/>
              </a:rPr>
              <a:t>được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Hội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nghị</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Thương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mại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Gạo</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thế</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giới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lần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thứ</a:t>
            </a:r>
            <a:r>
              <a:rPr lang="en-US" sz="2800" dirty="0" smtClean="0">
                <a:latin typeface="Times New Roman" panose="02020603050405020304" pitchFamily="18" charset="0"/>
                <a:cs typeface="Times New Roman" panose="02020603050405020304" pitchFamily="18" charset="0"/>
              </a:rPr>
              <a:t> 11( </a:t>
            </a:r>
            <a:r>
              <a:rPr lang="en-US" sz="2800" dirty="0" err="1" smtClean="0">
                <a:latin typeface="Times New Roman" panose="02020603050405020304" pitchFamily="18" charset="0"/>
                <a:cs typeface="Times New Roman" panose="02020603050405020304" pitchFamily="18" charset="0"/>
              </a:rPr>
              <a:t>tại</a:t>
            </a:r>
            <a:r>
              <a:rPr lang="en-US" sz="2800" dirty="0" smtClean="0">
                <a:latin typeface="Times New Roman" panose="02020603050405020304" pitchFamily="18" charset="0"/>
                <a:cs typeface="Times New Roman" panose="02020603050405020304" pitchFamily="18" charset="0"/>
              </a:rPr>
              <a:t> Manila </a:t>
            </a:r>
            <a:r>
              <a:rPr lang="en-US" sz="2800" dirty="0" err="1" smtClean="0">
                <a:latin typeface="Times New Roman" panose="02020603050405020304" pitchFamily="18" charset="0"/>
                <a:cs typeface="Times New Roman" panose="02020603050405020304" pitchFamily="18" charset="0"/>
              </a:rPr>
              <a:t>Philippin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công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nhận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là</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giống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lúa</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ngon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nhất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thế</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giới</a:t>
            </a:r>
            <a:r>
              <a:rPr lang="en-US" sz="2800" dirty="0" smtClean="0">
                <a:latin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149539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Arial" panose="020B0604020202020204" pitchFamily="34" charset="0"/>
                <a:cs typeface="Arial" panose="020B0604020202020204" pitchFamily="34" charset="0"/>
              </a:rPr>
              <a:t>1. CÁC NHÓM CÂY TRỒNG PHỔ BIẾN Ở VIỆT NAM</a:t>
            </a:r>
            <a:endParaRPr lang="en-US" sz="2400" b="1" dirty="0">
              <a:solidFill>
                <a:srgbClr val="3333FF"/>
              </a:solidFill>
              <a:latin typeface="Arial" panose="020B0604020202020204" pitchFamily="34" charset="0"/>
              <a:cs typeface="Arial" panose="020B0604020202020204" pitchFamily="34" charset="0"/>
            </a:endParaRPr>
          </a:p>
        </p:txBody>
      </p:sp>
      <p:pic>
        <p:nvPicPr>
          <p:cNvPr id="2050" name="Picture 2" descr="Nam Định: Đẩy mạnh thực hiện Dự án “Trồng rừng ngập mặn - Giảm thiểu rủi ro  thảm họ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40439" y="1695675"/>
            <a:ext cx="4868102" cy="349862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03938" y="5361116"/>
            <a:ext cx="4822826" cy="461665"/>
          </a:xfrm>
          <a:prstGeom prst="rect">
            <a:avLst/>
          </a:prstGeom>
          <a:noFill/>
        </p:spPr>
        <p:txBody>
          <a:bodyPr wrap="square" rtlCol="0">
            <a:spAutoFit/>
          </a:bodyPr>
          <a:lstStyle/>
          <a:p>
            <a:r>
              <a:rPr lang="en-US" sz="2400" b="1" dirty="0" err="1" smtClean="0">
                <a:latin typeface="Times New Roman" panose="02020603050405020304" pitchFamily="18" charset="0"/>
                <a:cs typeface="Times New Roman" panose="02020603050405020304" pitchFamily="18" charset="0"/>
              </a:rPr>
              <a:t>Trồng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rừng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ngập</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mặn</a:t>
            </a:r>
            <a:r>
              <a:rPr lang="en-US" sz="2400" b="1" dirty="0" smtClean="0">
                <a:latin typeface="Times New Roman" panose="02020603050405020304" pitchFamily="18" charset="0"/>
                <a:cs typeface="Times New Roman" panose="02020603050405020304" pitchFamily="18" charset="0"/>
              </a:rPr>
              <a:t> ở Nam </a:t>
            </a:r>
            <a:r>
              <a:rPr lang="en-US" sz="2400" b="1" dirty="0" err="1" smtClean="0">
                <a:latin typeface="Times New Roman" panose="02020603050405020304" pitchFamily="18" charset="0"/>
                <a:cs typeface="Times New Roman" panose="02020603050405020304" pitchFamily="18" charset="0"/>
              </a:rPr>
              <a:t>Định</a:t>
            </a:r>
            <a:endParaRPr lang="en-US" sz="2400" b="1" dirty="0">
              <a:latin typeface="Times New Roman" panose="02020603050405020304" pitchFamily="18" charset="0"/>
              <a:cs typeface="Times New Roman" panose="02020603050405020304" pitchFamily="18" charset="0"/>
            </a:endParaRPr>
          </a:p>
        </p:txBody>
      </p:sp>
      <p:sp>
        <p:nvSpPr>
          <p:cNvPr id="4" name="TextBox 3"/>
          <p:cNvSpPr txBox="1"/>
          <p:nvPr/>
        </p:nvSpPr>
        <p:spPr>
          <a:xfrm>
            <a:off x="588169" y="1844604"/>
            <a:ext cx="4898231" cy="3108543"/>
          </a:xfrm>
          <a:prstGeom prst="rect">
            <a:avLst/>
          </a:prstGeom>
          <a:solidFill>
            <a:srgbClr val="FAA16A"/>
          </a:solidFill>
        </p:spPr>
        <p:txBody>
          <a:bodyPr wrap="square" rtlCol="0">
            <a:spAutoFit/>
          </a:bodyPr>
          <a:lstStyle/>
          <a:p>
            <a:r>
              <a:rPr lang="en-US" sz="2800" dirty="0" err="1" smtClean="0">
                <a:latin typeface="Times New Roman" panose="02020603050405020304" pitchFamily="18" charset="0"/>
                <a:cs typeface="Times New Roman" panose="02020603050405020304" pitchFamily="18" charset="0"/>
              </a:rPr>
              <a:t>Một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trong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những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định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hướng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phát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triển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của</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ngành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trồng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trọt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đến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năm</a:t>
            </a:r>
            <a:r>
              <a:rPr lang="en-US" sz="2800" dirty="0" smtClean="0">
                <a:latin typeface="Times New Roman" panose="02020603050405020304" pitchFamily="18" charset="0"/>
                <a:cs typeface="Times New Roman" panose="02020603050405020304" pitchFamily="18" charset="0"/>
              </a:rPr>
              <a:t> 2030 </a:t>
            </a:r>
            <a:r>
              <a:rPr lang="en-US" sz="2800" dirty="0" err="1" smtClean="0">
                <a:latin typeface="Times New Roman" panose="02020603050405020304" pitchFamily="18" charset="0"/>
                <a:cs typeface="Times New Roman" panose="02020603050405020304" pitchFamily="18" charset="0"/>
              </a:rPr>
              <a:t>của</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Việt</a:t>
            </a:r>
            <a:r>
              <a:rPr lang="en-US" sz="2800" dirty="0" smtClean="0">
                <a:latin typeface="Times New Roman" panose="02020603050405020304" pitchFamily="18" charset="0"/>
                <a:cs typeface="Times New Roman" panose="02020603050405020304" pitchFamily="18" charset="0"/>
              </a:rPr>
              <a:t> Nam </a:t>
            </a:r>
            <a:r>
              <a:rPr lang="en-US" sz="2800" dirty="0" err="1" smtClean="0">
                <a:latin typeface="Times New Roman" panose="02020603050405020304" pitchFamily="18" charset="0"/>
                <a:cs typeface="Times New Roman" panose="02020603050405020304" pitchFamily="18" charset="0"/>
              </a:rPr>
              <a:t>là</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cơ</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cấu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lại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cây</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trồng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theo</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lợi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thế</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vùng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miền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và</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thích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ứng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với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các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hiện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tượng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hạn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mặn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thiếu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nước</a:t>
            </a:r>
            <a:r>
              <a:rPr lang="en-US" sz="2800" dirty="0" smtClean="0">
                <a:latin typeface="Times New Roman" panose="02020603050405020304" pitchFamily="18" charset="0"/>
                <a:cs typeface="Times New Roman" panose="02020603050405020304" pitchFamily="18" charset="0"/>
              </a:rPr>
              <a:t>,… do </a:t>
            </a:r>
            <a:r>
              <a:rPr lang="en-US" sz="2800" dirty="0" err="1" smtClean="0">
                <a:latin typeface="Times New Roman" panose="02020603050405020304" pitchFamily="18" charset="0"/>
                <a:cs typeface="Times New Roman" panose="02020603050405020304" pitchFamily="18" charset="0"/>
              </a:rPr>
              <a:t>biến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đổi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khí</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hậu</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1385644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2" name="TextBox 1"/>
          <p:cNvSpPr txBox="1"/>
          <p:nvPr/>
        </p:nvSpPr>
        <p:spPr>
          <a:xfrm>
            <a:off x="1504950" y="1551795"/>
            <a:ext cx="8206654" cy="3108543"/>
          </a:xfrm>
          <a:prstGeom prst="rect">
            <a:avLst/>
          </a:prstGeom>
          <a:noFill/>
        </p:spPr>
        <p:txBody>
          <a:bodyPr wrap="square" rtlCol="0">
            <a:spAutoFit/>
          </a:bodyPr>
          <a:lstStyle/>
          <a:p>
            <a:r>
              <a:rPr lang="en-US" sz="2400" dirty="0" smtClean="0">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Các</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nhóm</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cây</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trồng</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chủ</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yếu</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của</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việt</a:t>
            </a:r>
            <a:r>
              <a:rPr lang="en-US" sz="2800" dirty="0">
                <a:solidFill>
                  <a:srgbClr val="3333FF"/>
                </a:solidFill>
                <a:latin typeface="Arial" panose="020B0604020202020204" pitchFamily="34" charset="0"/>
                <a:cs typeface="Arial" panose="020B0604020202020204" pitchFamily="34" charset="0"/>
              </a:rPr>
              <a:t> </a:t>
            </a:r>
            <a:r>
              <a:rPr lang="en-US" sz="2800" dirty="0" smtClean="0">
                <a:solidFill>
                  <a:srgbClr val="3333FF"/>
                </a:solidFill>
                <a:latin typeface="Arial" panose="020B0604020202020204" pitchFamily="34" charset="0"/>
                <a:cs typeface="Arial" panose="020B0604020202020204" pitchFamily="34" charset="0"/>
              </a:rPr>
              <a:t>Nam:</a:t>
            </a:r>
          </a:p>
          <a:p>
            <a:r>
              <a:rPr lang="en-US" sz="2800" dirty="0" smtClean="0">
                <a:solidFill>
                  <a:srgbClr val="3333FF"/>
                </a:solidFill>
                <a:latin typeface="Arial" panose="020B0604020202020204" pitchFamily="34" charset="0"/>
                <a:cs typeface="Arial" panose="020B0604020202020204" pitchFamily="34" charset="0"/>
              </a:rPr>
              <a:t>-  </a:t>
            </a:r>
            <a:r>
              <a:rPr lang="en-US" sz="2800" dirty="0" err="1" smtClean="0">
                <a:solidFill>
                  <a:srgbClr val="3333FF"/>
                </a:solidFill>
                <a:latin typeface="Arial" panose="020B0604020202020204" pitchFamily="34" charset="0"/>
                <a:cs typeface="Arial" panose="020B0604020202020204" pitchFamily="34" charset="0"/>
              </a:rPr>
              <a:t>Nhóm</a:t>
            </a:r>
            <a:r>
              <a:rPr lang="en-US" sz="2800" dirty="0" smtClean="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cây</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lương</a:t>
            </a:r>
            <a:r>
              <a:rPr lang="en-US" sz="2800" dirty="0">
                <a:solidFill>
                  <a:srgbClr val="3333FF"/>
                </a:solidFill>
                <a:latin typeface="Arial" panose="020B0604020202020204" pitchFamily="34" charset="0"/>
                <a:cs typeface="Arial" panose="020B0604020202020204" pitchFamily="34" charset="0"/>
              </a:rPr>
              <a:t> </a:t>
            </a:r>
            <a:r>
              <a:rPr lang="en-US" sz="2800" dirty="0" err="1" smtClean="0">
                <a:solidFill>
                  <a:srgbClr val="3333FF"/>
                </a:solidFill>
                <a:latin typeface="Arial" panose="020B0604020202020204" pitchFamily="34" charset="0"/>
                <a:cs typeface="Arial" panose="020B0604020202020204" pitchFamily="34" charset="0"/>
              </a:rPr>
              <a:t>thực</a:t>
            </a:r>
            <a:endParaRPr lang="en-US" sz="2800" dirty="0" smtClean="0">
              <a:solidFill>
                <a:srgbClr val="3333FF"/>
              </a:solidFill>
              <a:latin typeface="Arial" panose="020B0604020202020204" pitchFamily="34" charset="0"/>
              <a:cs typeface="Arial" panose="020B0604020202020204" pitchFamily="34" charset="0"/>
            </a:endParaRPr>
          </a:p>
          <a:p>
            <a:pPr marL="342900" indent="-342900">
              <a:buFontTx/>
              <a:buChar char="-"/>
            </a:pPr>
            <a:r>
              <a:rPr lang="en-US" sz="2800" dirty="0" err="1" smtClean="0">
                <a:solidFill>
                  <a:srgbClr val="3333FF"/>
                </a:solidFill>
                <a:latin typeface="Arial" panose="020B0604020202020204" pitchFamily="34" charset="0"/>
                <a:cs typeface="Arial" panose="020B0604020202020204" pitchFamily="34" charset="0"/>
              </a:rPr>
              <a:t>Nhóm</a:t>
            </a:r>
            <a:r>
              <a:rPr lang="en-US" sz="2800" dirty="0" smtClean="0">
                <a:solidFill>
                  <a:srgbClr val="3333FF"/>
                </a:solidFill>
                <a:latin typeface="Arial" panose="020B0604020202020204" pitchFamily="34" charset="0"/>
                <a:cs typeface="Arial" panose="020B0604020202020204" pitchFamily="34" charset="0"/>
              </a:rPr>
              <a:t> </a:t>
            </a:r>
            <a:r>
              <a:rPr lang="en-US" sz="2800" dirty="0" err="1" smtClean="0">
                <a:solidFill>
                  <a:srgbClr val="3333FF"/>
                </a:solidFill>
                <a:latin typeface="Arial" panose="020B0604020202020204" pitchFamily="34" charset="0"/>
                <a:cs typeface="Arial" panose="020B0604020202020204" pitchFamily="34" charset="0"/>
              </a:rPr>
              <a:t>cây</a:t>
            </a:r>
            <a:r>
              <a:rPr lang="en-US" sz="2800" dirty="0" smtClean="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lấy</a:t>
            </a:r>
            <a:r>
              <a:rPr lang="en-US" sz="2800" dirty="0">
                <a:solidFill>
                  <a:srgbClr val="3333FF"/>
                </a:solidFill>
                <a:latin typeface="Arial" panose="020B0604020202020204" pitchFamily="34" charset="0"/>
                <a:cs typeface="Arial" panose="020B0604020202020204" pitchFamily="34" charset="0"/>
              </a:rPr>
              <a:t> </a:t>
            </a:r>
            <a:r>
              <a:rPr lang="en-US" sz="2800" dirty="0" err="1" smtClean="0">
                <a:solidFill>
                  <a:srgbClr val="3333FF"/>
                </a:solidFill>
                <a:latin typeface="Arial" panose="020B0604020202020204" pitchFamily="34" charset="0"/>
                <a:cs typeface="Arial" panose="020B0604020202020204" pitchFamily="34" charset="0"/>
              </a:rPr>
              <a:t>củ</a:t>
            </a:r>
            <a:endParaRPr lang="en-US" sz="2800" dirty="0" smtClean="0">
              <a:solidFill>
                <a:srgbClr val="3333FF"/>
              </a:solidFill>
              <a:latin typeface="Arial" panose="020B0604020202020204" pitchFamily="34" charset="0"/>
              <a:cs typeface="Arial" panose="020B0604020202020204" pitchFamily="34" charset="0"/>
            </a:endParaRPr>
          </a:p>
          <a:p>
            <a:pPr marL="342900" indent="-342900">
              <a:buFontTx/>
              <a:buChar char="-"/>
            </a:pPr>
            <a:r>
              <a:rPr lang="en-US" sz="2800" dirty="0" err="1" smtClean="0">
                <a:solidFill>
                  <a:srgbClr val="3333FF"/>
                </a:solidFill>
                <a:latin typeface="Arial" panose="020B0604020202020204" pitchFamily="34" charset="0"/>
                <a:cs typeface="Arial" panose="020B0604020202020204" pitchFamily="34" charset="0"/>
              </a:rPr>
              <a:t>Nhóm</a:t>
            </a:r>
            <a:r>
              <a:rPr lang="en-US" sz="2800" dirty="0" smtClean="0">
                <a:solidFill>
                  <a:srgbClr val="3333FF"/>
                </a:solidFill>
                <a:latin typeface="Arial" panose="020B0604020202020204" pitchFamily="34" charset="0"/>
                <a:cs typeface="Arial" panose="020B0604020202020204" pitchFamily="34" charset="0"/>
              </a:rPr>
              <a:t> </a:t>
            </a:r>
            <a:r>
              <a:rPr lang="en-US" sz="2800" dirty="0" err="1" smtClean="0">
                <a:solidFill>
                  <a:srgbClr val="3333FF"/>
                </a:solidFill>
                <a:latin typeface="Arial" panose="020B0604020202020204" pitchFamily="34" charset="0"/>
                <a:cs typeface="Arial" panose="020B0604020202020204" pitchFamily="34" charset="0"/>
              </a:rPr>
              <a:t>cây</a:t>
            </a:r>
            <a:r>
              <a:rPr lang="en-US" sz="2800" dirty="0" smtClean="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ăn</a:t>
            </a:r>
            <a:r>
              <a:rPr lang="en-US" sz="2800" dirty="0">
                <a:solidFill>
                  <a:srgbClr val="3333FF"/>
                </a:solidFill>
                <a:latin typeface="Arial" panose="020B0604020202020204" pitchFamily="34" charset="0"/>
                <a:cs typeface="Arial" panose="020B0604020202020204" pitchFamily="34" charset="0"/>
              </a:rPr>
              <a:t> </a:t>
            </a:r>
            <a:r>
              <a:rPr lang="en-US" sz="2800" dirty="0" err="1" smtClean="0">
                <a:solidFill>
                  <a:srgbClr val="3333FF"/>
                </a:solidFill>
                <a:latin typeface="Arial" panose="020B0604020202020204" pitchFamily="34" charset="0"/>
                <a:cs typeface="Arial" panose="020B0604020202020204" pitchFamily="34" charset="0"/>
              </a:rPr>
              <a:t>quả</a:t>
            </a:r>
            <a:r>
              <a:rPr lang="en-US" sz="2800" dirty="0" smtClean="0">
                <a:solidFill>
                  <a:srgbClr val="3333FF"/>
                </a:solidFill>
                <a:latin typeface="Arial" panose="020B0604020202020204" pitchFamily="34" charset="0"/>
                <a:cs typeface="Arial" panose="020B0604020202020204" pitchFamily="34" charset="0"/>
              </a:rPr>
              <a:t> </a:t>
            </a:r>
          </a:p>
          <a:p>
            <a:pPr marL="342900" indent="-342900">
              <a:buFontTx/>
              <a:buChar char="-"/>
            </a:pPr>
            <a:r>
              <a:rPr lang="en-US" sz="2800" dirty="0" err="1" smtClean="0">
                <a:solidFill>
                  <a:srgbClr val="3333FF"/>
                </a:solidFill>
                <a:latin typeface="Arial" panose="020B0604020202020204" pitchFamily="34" charset="0"/>
                <a:cs typeface="Arial" panose="020B0604020202020204" pitchFamily="34" charset="0"/>
              </a:rPr>
              <a:t>Nhóm</a:t>
            </a:r>
            <a:r>
              <a:rPr lang="en-US" sz="2800" dirty="0" smtClean="0">
                <a:solidFill>
                  <a:srgbClr val="3333FF"/>
                </a:solidFill>
                <a:latin typeface="Arial" panose="020B0604020202020204" pitchFamily="34" charset="0"/>
                <a:cs typeface="Arial" panose="020B0604020202020204" pitchFamily="34" charset="0"/>
              </a:rPr>
              <a:t> </a:t>
            </a:r>
            <a:r>
              <a:rPr lang="en-US" sz="2800" dirty="0" err="1" smtClean="0">
                <a:solidFill>
                  <a:srgbClr val="3333FF"/>
                </a:solidFill>
                <a:latin typeface="Arial" panose="020B0604020202020204" pitchFamily="34" charset="0"/>
                <a:cs typeface="Arial" panose="020B0604020202020204" pitchFamily="34" charset="0"/>
              </a:rPr>
              <a:t>cây</a:t>
            </a:r>
            <a:r>
              <a:rPr lang="en-US" sz="2800" dirty="0" smtClean="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rau</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và</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đỗ</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các</a:t>
            </a:r>
            <a:r>
              <a:rPr lang="en-US" sz="2800" dirty="0">
                <a:solidFill>
                  <a:srgbClr val="3333FF"/>
                </a:solidFill>
                <a:latin typeface="Arial" panose="020B0604020202020204" pitchFamily="34" charset="0"/>
                <a:cs typeface="Arial" panose="020B0604020202020204" pitchFamily="34" charset="0"/>
              </a:rPr>
              <a:t> </a:t>
            </a:r>
            <a:r>
              <a:rPr lang="en-US" sz="2800" dirty="0" err="1" smtClean="0">
                <a:solidFill>
                  <a:srgbClr val="3333FF"/>
                </a:solidFill>
                <a:latin typeface="Arial" panose="020B0604020202020204" pitchFamily="34" charset="0"/>
                <a:cs typeface="Arial" panose="020B0604020202020204" pitchFamily="34" charset="0"/>
              </a:rPr>
              <a:t>loại</a:t>
            </a:r>
            <a:endParaRPr lang="en-US" sz="2800" dirty="0">
              <a:solidFill>
                <a:srgbClr val="3333FF"/>
              </a:solidFill>
              <a:latin typeface="Arial" panose="020B0604020202020204" pitchFamily="34" charset="0"/>
              <a:cs typeface="Arial" panose="020B0604020202020204" pitchFamily="34" charset="0"/>
            </a:endParaRPr>
          </a:p>
          <a:p>
            <a:pPr marL="342900" indent="-342900">
              <a:buFontTx/>
              <a:buChar char="-"/>
            </a:pPr>
            <a:r>
              <a:rPr lang="en-US" sz="2800" dirty="0" err="1" smtClean="0">
                <a:solidFill>
                  <a:srgbClr val="3333FF"/>
                </a:solidFill>
                <a:latin typeface="Arial" panose="020B0604020202020204" pitchFamily="34" charset="0"/>
                <a:cs typeface="Arial" panose="020B0604020202020204" pitchFamily="34" charset="0"/>
              </a:rPr>
              <a:t>Nhóm</a:t>
            </a:r>
            <a:r>
              <a:rPr lang="en-US" sz="2800" dirty="0" smtClean="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cây</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công</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nghiệp</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hoa</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và</a:t>
            </a:r>
            <a:r>
              <a:rPr lang="en-US" sz="2800" dirty="0">
                <a:solidFill>
                  <a:srgbClr val="3333FF"/>
                </a:solidFill>
                <a:latin typeface="Arial" panose="020B0604020202020204" pitchFamily="34" charset="0"/>
                <a:cs typeface="Arial" panose="020B0604020202020204" pitchFamily="34" charset="0"/>
              </a:rPr>
              <a:t> </a:t>
            </a:r>
            <a:r>
              <a:rPr lang="en-US" sz="2800" dirty="0" err="1">
                <a:solidFill>
                  <a:srgbClr val="3333FF"/>
                </a:solidFill>
                <a:latin typeface="Arial" panose="020B0604020202020204" pitchFamily="34" charset="0"/>
                <a:cs typeface="Arial" panose="020B0604020202020204" pitchFamily="34" charset="0"/>
              </a:rPr>
              <a:t>cây</a:t>
            </a:r>
            <a:r>
              <a:rPr lang="en-US" sz="2800" dirty="0">
                <a:solidFill>
                  <a:srgbClr val="3333FF"/>
                </a:solidFill>
                <a:latin typeface="Arial" panose="020B0604020202020204" pitchFamily="34" charset="0"/>
                <a:cs typeface="Arial" panose="020B0604020202020204" pitchFamily="34" charset="0"/>
              </a:rPr>
              <a:t> </a:t>
            </a:r>
            <a:r>
              <a:rPr lang="en-US" sz="2800" dirty="0" err="1" smtClean="0">
                <a:solidFill>
                  <a:srgbClr val="3333FF"/>
                </a:solidFill>
                <a:latin typeface="Arial" panose="020B0604020202020204" pitchFamily="34" charset="0"/>
                <a:cs typeface="Arial" panose="020B0604020202020204" pitchFamily="34" charset="0"/>
              </a:rPr>
              <a:t>cảnh</a:t>
            </a:r>
            <a:endParaRPr lang="en-US" sz="2800" dirty="0">
              <a:solidFill>
                <a:srgbClr val="3333FF"/>
              </a:solidFill>
              <a:latin typeface="Arial" panose="020B0604020202020204" pitchFamily="34" charset="0"/>
              <a:cs typeface="Arial" panose="020B0604020202020204" pitchFamily="34" charset="0"/>
            </a:endParaRPr>
          </a:p>
          <a:p>
            <a:endParaRPr lang="en-US" sz="2800" dirty="0">
              <a:solidFill>
                <a:srgbClr val="3333FF"/>
              </a:solidFill>
            </a:endParaRPr>
          </a:p>
        </p:txBody>
      </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Arial" panose="020B0604020202020204" pitchFamily="34" charset="0"/>
                <a:cs typeface="Arial" panose="020B0604020202020204" pitchFamily="34" charset="0"/>
              </a:rPr>
              <a:t>1. CÁC NHÓM CÂY TRỒNG PHỔ BIẾN Ở VIỆT NAM</a:t>
            </a:r>
            <a:endParaRPr lang="en-US" sz="2400" b="1" dirty="0">
              <a:solidFill>
                <a:srgbClr val="3333FF"/>
              </a:solidFill>
              <a:latin typeface="Arial" panose="020B0604020202020204" pitchFamily="34" charset="0"/>
              <a:cs typeface="Arial" panose="020B0604020202020204" pitchFamily="34" charset="0"/>
            </a:endParaRPr>
          </a:p>
        </p:txBody>
      </p:sp>
      <p:pic>
        <p:nvPicPr>
          <p:cNvPr id="377" name="Picture 2" descr="In Jesus Name Children Sticker by Compassion">
            <a:extLst>
              <a:ext uri="{FF2B5EF4-FFF2-40B4-BE49-F238E27FC236}">
                <a16:creationId xmlns:a16="http://schemas.microsoft.com/office/drawing/2014/main" id="{E0F2AE92-F500-525E-83A7-1EA6CB0366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542" y="1376692"/>
            <a:ext cx="1656715" cy="16567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7380419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70" name="标题 1"/>
          <p:cNvSpPr>
            <a:spLocks noGrp="1"/>
          </p:cNvSpPr>
          <p:nvPr>
            <p:ph type="ctrTitle"/>
          </p:nvPr>
        </p:nvSpPr>
        <p:spPr>
          <a:xfrm>
            <a:off x="0" y="46180"/>
            <a:ext cx="12192000" cy="4159252"/>
          </a:xfrm>
          <a:solidFill>
            <a:srgbClr val="FFFF00"/>
          </a:solidFill>
        </p:spPr>
        <p:txBody>
          <a:bodyPr/>
          <a:lstStyle/>
          <a:p>
            <a:r>
              <a:rPr lang="en-US" sz="5400" b="1" dirty="0" smtClean="0">
                <a:solidFill>
                  <a:srgbClr val="3333FF"/>
                </a:solidFill>
                <a:latin typeface="Arial" panose="020B0604020202020204" pitchFamily="34" charset="0"/>
                <a:cs typeface="Arial" panose="020B0604020202020204" pitchFamily="34" charset="0"/>
              </a:rPr>
              <a:t>2</a:t>
            </a:r>
            <a:r>
              <a:rPr lang="en-US" sz="5400" b="1" dirty="0">
                <a:solidFill>
                  <a:srgbClr val="3333FF"/>
                </a:solidFill>
                <a:latin typeface="Arial" panose="020B0604020202020204" pitchFamily="34" charset="0"/>
                <a:cs typeface="Arial" panose="020B0604020202020204" pitchFamily="34" charset="0"/>
              </a:rPr>
              <a:t>. CÁC PHƯƠNG THỨC TRỒNG TRỌT Ở VIỆT NAM</a:t>
            </a:r>
            <a:br>
              <a:rPr lang="en-US" sz="5400" b="1" dirty="0">
                <a:solidFill>
                  <a:srgbClr val="3333FF"/>
                </a:solidFill>
                <a:latin typeface="Arial" panose="020B0604020202020204" pitchFamily="34" charset="0"/>
                <a:cs typeface="Arial" panose="020B0604020202020204" pitchFamily="34" charset="0"/>
              </a:rPr>
            </a:br>
            <a:endParaRPr lang="zh-CN" altLang="en-US" sz="54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58612259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2612701"/>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111126" y="5120474"/>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199042" y="42219"/>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9" name="Footer Placeholder 3"/>
          <p:cNvSpPr>
            <a:spLocks noGrp="1"/>
          </p:cNvSpPr>
          <p:nvPr>
            <p:ph type="ftr" sz="quarter" idx="12"/>
          </p:nvPr>
        </p:nvSpPr>
        <p:spPr>
          <a:xfrm>
            <a:off x="5943600" y="7219696"/>
            <a:ext cx="2895600" cy="273050"/>
          </a:xfrm>
        </p:spPr>
        <p:txBody>
          <a:bodyPr/>
          <a:lstStyle/>
          <a:p>
            <a:r>
              <a:rPr lang="en-US" altLang="en-US"/>
              <a:t>www.themegallery.com</a:t>
            </a:r>
          </a:p>
        </p:txBody>
      </p:sp>
      <p:sp>
        <p:nvSpPr>
          <p:cNvPr id="382" name="AutoShape 3"/>
          <p:cNvSpPr>
            <a:spLocks noChangeArrowheads="1"/>
          </p:cNvSpPr>
          <p:nvPr/>
        </p:nvSpPr>
        <p:spPr bwMode="gray">
          <a:xfrm>
            <a:off x="8039417" y="2715632"/>
            <a:ext cx="2622550" cy="2145910"/>
          </a:xfrm>
          <a:prstGeom prst="homePlate">
            <a:avLst>
              <a:gd name="adj" fmla="val 25462"/>
            </a:avLst>
          </a:prstGeom>
          <a:gradFill rotWithShape="1">
            <a:gsLst>
              <a:gs pos="0">
                <a:srgbClr val="F6F6F6"/>
              </a:gs>
              <a:gs pos="100000">
                <a:schemeClr val="accent2"/>
              </a:gs>
            </a:gsLst>
            <a:lin ang="2700000" scaled="1"/>
          </a:gradFill>
          <a:ln>
            <a:noFill/>
          </a:ln>
          <a:effectLst>
            <a:outerShdw dist="71842" dir="2700000" algn="ctr" rotWithShape="0">
              <a:schemeClr val="bg2">
                <a:alpha val="50000"/>
              </a:schemeClr>
            </a:outerShdw>
          </a:effectLst>
          <a:extLst>
            <a:ext uri="{91240B29-F687-4F45-9708-019B960494DF}">
              <a14:hiddenLine xmlns:a14="http://schemas.microsoft.com/office/drawing/2010/main" w="12700" algn="ctr">
                <a:solidFill>
                  <a:srgbClr val="000000"/>
                </a:solidFill>
                <a:prstDash val="dash"/>
                <a:miter lim="800000"/>
                <a:headEnd/>
                <a:tailEnd/>
              </a14:hiddenLine>
            </a:ext>
          </a:extLst>
        </p:spPr>
        <p:txBody>
          <a:bodyPr wrap="none" anchor="ctr"/>
          <a:lstStyle/>
          <a:p>
            <a:pPr eaLnBrk="1" fontAlgn="auto" hangingPunct="1">
              <a:spcBef>
                <a:spcPts val="0"/>
              </a:spcBef>
              <a:spcAft>
                <a:spcPts val="0"/>
              </a:spcAft>
              <a:defRPr/>
            </a:pPr>
            <a:endParaRPr lang="en-US">
              <a:latin typeface="+mn-lt"/>
            </a:endParaRPr>
          </a:p>
        </p:txBody>
      </p:sp>
      <p:sp>
        <p:nvSpPr>
          <p:cNvPr id="383" name="AutoShape 3"/>
          <p:cNvSpPr>
            <a:spLocks noChangeArrowheads="1"/>
          </p:cNvSpPr>
          <p:nvPr/>
        </p:nvSpPr>
        <p:spPr bwMode="gray">
          <a:xfrm>
            <a:off x="5932488" y="2721983"/>
            <a:ext cx="2656523" cy="2139558"/>
          </a:xfrm>
          <a:prstGeom prst="homePlate">
            <a:avLst>
              <a:gd name="adj" fmla="val 25000"/>
            </a:avLst>
          </a:prstGeom>
          <a:gradFill rotWithShape="1">
            <a:gsLst>
              <a:gs pos="0">
                <a:srgbClr val="F6F6F6"/>
              </a:gs>
              <a:gs pos="100000">
                <a:schemeClr val="folHlink"/>
              </a:gs>
            </a:gsLst>
            <a:lin ang="2700000" scaled="1"/>
          </a:gradFill>
          <a:ln>
            <a:noFill/>
          </a:ln>
          <a:effectLst>
            <a:outerShdw dist="71842" dir="2700000" algn="ctr" rotWithShape="0">
              <a:schemeClr val="bg2">
                <a:alpha val="50000"/>
              </a:schemeClr>
            </a:outerShdw>
          </a:effectLst>
          <a:extLst>
            <a:ext uri="{91240B29-F687-4F45-9708-019B960494DF}">
              <a14:hiddenLine xmlns:a14="http://schemas.microsoft.com/office/drawing/2010/main" w="12700" algn="ctr">
                <a:solidFill>
                  <a:srgbClr val="000000"/>
                </a:solidFill>
                <a:prstDash val="dash"/>
                <a:miter lim="800000"/>
                <a:headEnd/>
                <a:tailEnd/>
              </a14:hiddenLine>
            </a:ext>
          </a:extLst>
        </p:spPr>
        <p:txBody>
          <a:bodyPr wrap="none" anchor="ctr"/>
          <a:lstStyle/>
          <a:p>
            <a:pPr eaLnBrk="1" fontAlgn="auto" hangingPunct="1">
              <a:spcBef>
                <a:spcPts val="0"/>
              </a:spcBef>
              <a:spcAft>
                <a:spcPts val="0"/>
              </a:spcAft>
              <a:defRPr/>
            </a:pPr>
            <a:endParaRPr lang="en-US">
              <a:latin typeface="+mn-lt"/>
            </a:endParaRPr>
          </a:p>
        </p:txBody>
      </p:sp>
      <p:sp>
        <p:nvSpPr>
          <p:cNvPr id="384" name="AutoShape 4"/>
          <p:cNvSpPr>
            <a:spLocks noChangeArrowheads="1"/>
          </p:cNvSpPr>
          <p:nvPr/>
        </p:nvSpPr>
        <p:spPr bwMode="gray">
          <a:xfrm>
            <a:off x="3648203" y="2727867"/>
            <a:ext cx="2809875" cy="2133674"/>
          </a:xfrm>
          <a:prstGeom prst="homePlate">
            <a:avLst>
              <a:gd name="adj" fmla="val 27281"/>
            </a:avLst>
          </a:prstGeom>
          <a:gradFill rotWithShape="1">
            <a:gsLst>
              <a:gs pos="0">
                <a:srgbClr val="FFFFFF"/>
              </a:gs>
              <a:gs pos="100000">
                <a:schemeClr val="hlink"/>
              </a:gs>
            </a:gsLst>
            <a:lin ang="18900000" scaled="1"/>
          </a:gradFill>
          <a:ln>
            <a:noFill/>
          </a:ln>
          <a:effectLst>
            <a:outerShdw dist="71842" dir="2700000" algn="ctr" rotWithShape="0">
              <a:schemeClr val="bg2">
                <a:alpha val="50000"/>
              </a:schemeClr>
            </a:outerShdw>
          </a:effectLst>
          <a:extLst>
            <a:ext uri="{91240B29-F687-4F45-9708-019B960494DF}">
              <a14:hiddenLine xmlns:a14="http://schemas.microsoft.com/office/drawing/2010/main" w="12700" algn="ctr">
                <a:solidFill>
                  <a:srgbClr val="000000"/>
                </a:solidFill>
                <a:prstDash val="dash"/>
                <a:miter lim="800000"/>
                <a:headEnd/>
                <a:tailEnd/>
              </a14:hiddenLine>
            </a:ext>
          </a:extLst>
        </p:spPr>
        <p:txBody>
          <a:bodyPr wrap="none" anchor="ctr"/>
          <a:lstStyle/>
          <a:p>
            <a:pPr eaLnBrk="1" fontAlgn="auto" hangingPunct="1">
              <a:spcBef>
                <a:spcPts val="0"/>
              </a:spcBef>
              <a:spcAft>
                <a:spcPts val="0"/>
              </a:spcAft>
              <a:defRPr/>
            </a:pPr>
            <a:endParaRPr lang="en-US">
              <a:latin typeface="+mn-lt"/>
            </a:endParaRPr>
          </a:p>
        </p:txBody>
      </p:sp>
      <p:sp>
        <p:nvSpPr>
          <p:cNvPr id="385" name="Freeform 5"/>
          <p:cNvSpPr>
            <a:spLocks/>
          </p:cNvSpPr>
          <p:nvPr/>
        </p:nvSpPr>
        <p:spPr bwMode="gray">
          <a:xfrm>
            <a:off x="1210469" y="2265819"/>
            <a:ext cx="9191626" cy="900061"/>
          </a:xfrm>
          <a:custGeom>
            <a:avLst/>
            <a:gdLst>
              <a:gd name="T0" fmla="*/ 0 w 3454"/>
              <a:gd name="T1" fmla="*/ 0 h 267"/>
              <a:gd name="T2" fmla="*/ 87 w 3454"/>
              <a:gd name="T3" fmla="*/ 267 h 267"/>
              <a:gd name="T4" fmla="*/ 3454 w 3454"/>
              <a:gd name="T5" fmla="*/ 267 h 267"/>
              <a:gd name="T6" fmla="*/ 3292 w 3454"/>
              <a:gd name="T7" fmla="*/ 8 h 267"/>
              <a:gd name="T8" fmla="*/ 0 w 3454"/>
              <a:gd name="T9" fmla="*/ 0 h 267"/>
              <a:gd name="T10" fmla="*/ 0 60000 65536"/>
              <a:gd name="T11" fmla="*/ 0 60000 65536"/>
              <a:gd name="T12" fmla="*/ 0 60000 65536"/>
              <a:gd name="T13" fmla="*/ 0 60000 65536"/>
              <a:gd name="T14" fmla="*/ 0 60000 65536"/>
              <a:gd name="T15" fmla="*/ 0 w 3454"/>
              <a:gd name="T16" fmla="*/ 0 h 267"/>
              <a:gd name="T17" fmla="*/ 3454 w 3454"/>
              <a:gd name="T18" fmla="*/ 267 h 267"/>
            </a:gdLst>
            <a:ahLst/>
            <a:cxnLst>
              <a:cxn ang="T10">
                <a:pos x="T0" y="T1"/>
              </a:cxn>
              <a:cxn ang="T11">
                <a:pos x="T2" y="T3"/>
              </a:cxn>
              <a:cxn ang="T12">
                <a:pos x="T4" y="T5"/>
              </a:cxn>
              <a:cxn ang="T13">
                <a:pos x="T6" y="T7"/>
              </a:cxn>
              <a:cxn ang="T14">
                <a:pos x="T8" y="T9"/>
              </a:cxn>
            </a:cxnLst>
            <a:rect l="T15" t="T16" r="T17" b="T18"/>
            <a:pathLst>
              <a:path w="3454" h="267">
                <a:moveTo>
                  <a:pt x="0" y="0"/>
                </a:moveTo>
                <a:lnTo>
                  <a:pt x="87" y="267"/>
                </a:lnTo>
                <a:lnTo>
                  <a:pt x="3454" y="267"/>
                </a:lnTo>
                <a:lnTo>
                  <a:pt x="3292" y="8"/>
                </a:lnTo>
                <a:lnTo>
                  <a:pt x="0" y="0"/>
                </a:lnTo>
                <a:close/>
              </a:path>
            </a:pathLst>
          </a:custGeom>
          <a:gradFill rotWithShape="1">
            <a:gsLst>
              <a:gs pos="0">
                <a:schemeClr val="accent2"/>
              </a:gs>
              <a:gs pos="100000">
                <a:schemeClr val="accent2">
                  <a:gamma/>
                  <a:shade val="46275"/>
                  <a:invGamma/>
                </a:schemeClr>
              </a:gs>
            </a:gsLst>
            <a:lin ang="5400000" scaled="1"/>
          </a:gradFill>
          <a:ln>
            <a:noFill/>
          </a:ln>
          <a:extLst>
            <a:ext uri="{91240B29-F687-4F45-9708-019B960494DF}">
              <a14:hiddenLine xmlns:a14="http://schemas.microsoft.com/office/drawing/2010/main" w="12700">
                <a:solidFill>
                  <a:srgbClr val="000000"/>
                </a:solidFill>
                <a:prstDash val="dash"/>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386" name="AutoShape 6"/>
          <p:cNvSpPr>
            <a:spLocks noChangeArrowheads="1"/>
          </p:cNvSpPr>
          <p:nvPr/>
        </p:nvSpPr>
        <p:spPr bwMode="ltGray">
          <a:xfrm>
            <a:off x="1504445" y="3169849"/>
            <a:ext cx="2532954" cy="1676326"/>
          </a:xfrm>
          <a:prstGeom prst="homePlate">
            <a:avLst>
              <a:gd name="adj" fmla="val 25000"/>
            </a:avLst>
          </a:prstGeom>
          <a:solidFill>
            <a:srgbClr val="FAC6D2"/>
          </a:solidFill>
          <a:ln>
            <a:noFill/>
          </a:ln>
          <a:effectLst>
            <a:outerShdw dist="56796" dir="3806097" algn="ctr" rotWithShape="0">
              <a:schemeClr val="bg2">
                <a:alpha val="50000"/>
              </a:schemeClr>
            </a:outerShdw>
          </a:effectLst>
        </p:spPr>
        <p:txBody>
          <a:bodyPr wrap="none" anchor="ctr"/>
          <a:lstStyle/>
          <a:p>
            <a:pPr eaLnBrk="1" fontAlgn="auto" hangingPunct="1">
              <a:spcBef>
                <a:spcPts val="0"/>
              </a:spcBef>
              <a:spcAft>
                <a:spcPts val="0"/>
              </a:spcAft>
              <a:defRPr/>
            </a:pPr>
            <a:endParaRPr lang="en-US">
              <a:latin typeface="+mn-lt"/>
            </a:endParaRPr>
          </a:p>
        </p:txBody>
      </p:sp>
      <p:sp>
        <p:nvSpPr>
          <p:cNvPr id="387" name="Rectangle 7"/>
          <p:cNvSpPr>
            <a:spLocks noChangeArrowheads="1"/>
          </p:cNvSpPr>
          <p:nvPr/>
        </p:nvSpPr>
        <p:spPr bwMode="black">
          <a:xfrm>
            <a:off x="1769842" y="3821391"/>
            <a:ext cx="18240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r>
              <a:rPr lang="en-US" altLang="en-US" sz="3200" b="1" dirty="0" err="1" smtClean="0">
                <a:solidFill>
                  <a:srgbClr val="FF0000"/>
                </a:solidFill>
                <a:latin typeface="Times New Roman" panose="02020603050405020304" pitchFamily="18" charset="0"/>
                <a:cs typeface="Times New Roman" panose="02020603050405020304" pitchFamily="18" charset="0"/>
              </a:rPr>
              <a:t>Độc</a:t>
            </a:r>
            <a:r>
              <a:rPr lang="en-US" altLang="en-US" sz="3200" b="1" dirty="0" smtClean="0">
                <a:solidFill>
                  <a:srgbClr val="FF0000"/>
                </a:solidFill>
                <a:latin typeface="Times New Roman" panose="02020603050405020304" pitchFamily="18" charset="0"/>
                <a:cs typeface="Times New Roman" panose="02020603050405020304" pitchFamily="18" charset="0"/>
              </a:rPr>
              <a:t> </a:t>
            </a:r>
            <a:r>
              <a:rPr lang="en-US" altLang="en-US" sz="3200" b="1" dirty="0" err="1" smtClean="0">
                <a:solidFill>
                  <a:srgbClr val="FF0000"/>
                </a:solidFill>
                <a:latin typeface="Times New Roman" panose="02020603050405020304" pitchFamily="18" charset="0"/>
                <a:cs typeface="Times New Roman" panose="02020603050405020304" pitchFamily="18" charset="0"/>
              </a:rPr>
              <a:t>canh</a:t>
            </a:r>
            <a:endParaRPr lang="en-US" altLang="en-US" sz="3200" b="1" dirty="0">
              <a:solidFill>
                <a:srgbClr val="FF0000"/>
              </a:solidFill>
              <a:latin typeface="Times New Roman" panose="02020603050405020304" pitchFamily="18" charset="0"/>
              <a:cs typeface="Times New Roman" panose="02020603050405020304" pitchFamily="18" charset="0"/>
            </a:endParaRPr>
          </a:p>
        </p:txBody>
      </p:sp>
      <p:sp>
        <p:nvSpPr>
          <p:cNvPr id="388" name="Rectangle 8"/>
          <p:cNvSpPr>
            <a:spLocks noChangeArrowheads="1"/>
          </p:cNvSpPr>
          <p:nvPr/>
        </p:nvSpPr>
        <p:spPr bwMode="white">
          <a:xfrm>
            <a:off x="1300163" y="2508616"/>
            <a:ext cx="90312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r>
              <a:rPr lang="en-US" altLang="en-US" sz="2400" b="1" dirty="0" smtClean="0">
                <a:solidFill>
                  <a:srgbClr val="FFFFFF"/>
                </a:solidFill>
                <a:cs typeface="Arial" panose="020B0604020202020204" pitchFamily="34" charset="0"/>
              </a:rPr>
              <a:t>MỘT SỐ PHƯƠNG THỨC TRỒNG TRỌT Ở VIỆT NAM</a:t>
            </a:r>
            <a:endParaRPr lang="en-US" altLang="en-US" sz="2400" b="1" dirty="0">
              <a:solidFill>
                <a:srgbClr val="FFFFFF"/>
              </a:solidFill>
              <a:cs typeface="Arial" panose="020B0604020202020204" pitchFamily="34" charset="0"/>
            </a:endParaRPr>
          </a:p>
        </p:txBody>
      </p:sp>
      <p:sp>
        <p:nvSpPr>
          <p:cNvPr id="389" name="Rectangle 9"/>
          <p:cNvSpPr>
            <a:spLocks noChangeArrowheads="1"/>
          </p:cNvSpPr>
          <p:nvPr/>
        </p:nvSpPr>
        <p:spPr bwMode="auto">
          <a:xfrm>
            <a:off x="6326380" y="3736133"/>
            <a:ext cx="19605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r>
              <a:rPr lang="en-US" altLang="en-US" sz="2800" b="1" dirty="0" err="1" smtClean="0">
                <a:solidFill>
                  <a:srgbClr val="FF0000"/>
                </a:solidFill>
                <a:latin typeface="Times New Roman" panose="02020603050405020304" pitchFamily="18" charset="0"/>
                <a:cs typeface="Times New Roman" panose="02020603050405020304" pitchFamily="18" charset="0"/>
              </a:rPr>
              <a:t>Luân</a:t>
            </a:r>
            <a:r>
              <a:rPr lang="en-US" altLang="en-US" sz="2800" b="1" dirty="0" smtClean="0">
                <a:solidFill>
                  <a:srgbClr val="FF0000"/>
                </a:solidFill>
                <a:latin typeface="Times New Roman" panose="02020603050405020304" pitchFamily="18" charset="0"/>
                <a:cs typeface="Times New Roman" panose="02020603050405020304" pitchFamily="18" charset="0"/>
              </a:rPr>
              <a:t> </a:t>
            </a:r>
            <a:r>
              <a:rPr lang="en-US" altLang="en-US" sz="2800" b="1" dirty="0" err="1" smtClean="0">
                <a:solidFill>
                  <a:srgbClr val="FF0000"/>
                </a:solidFill>
                <a:latin typeface="Times New Roman" panose="02020603050405020304" pitchFamily="18" charset="0"/>
                <a:cs typeface="Times New Roman" panose="02020603050405020304" pitchFamily="18" charset="0"/>
              </a:rPr>
              <a:t>canh</a:t>
            </a:r>
            <a:endParaRPr lang="en-US" altLang="en-US" sz="2800" b="1" dirty="0">
              <a:solidFill>
                <a:srgbClr val="FF0000"/>
              </a:solidFill>
              <a:latin typeface="Times New Roman" panose="02020603050405020304" pitchFamily="18" charset="0"/>
              <a:cs typeface="Times New Roman" panose="02020603050405020304" pitchFamily="18" charset="0"/>
            </a:endParaRPr>
          </a:p>
        </p:txBody>
      </p:sp>
      <p:sp>
        <p:nvSpPr>
          <p:cNvPr id="390" name="Rectangle 11"/>
          <p:cNvSpPr>
            <a:spLocks noChangeArrowheads="1"/>
          </p:cNvSpPr>
          <p:nvPr/>
        </p:nvSpPr>
        <p:spPr bwMode="auto">
          <a:xfrm>
            <a:off x="4220880" y="3558020"/>
            <a:ext cx="1670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400" b="1" dirty="0">
              <a:solidFill>
                <a:srgbClr val="111111"/>
              </a:solidFill>
              <a:cs typeface="Arial" panose="020B0604020202020204" pitchFamily="34" charset="0"/>
            </a:endParaRPr>
          </a:p>
          <a:p>
            <a:pPr algn="ctr" eaLnBrk="1" hangingPunct="1"/>
            <a:r>
              <a:rPr lang="en-US" altLang="en-US" sz="2800" b="1" dirty="0" err="1" smtClean="0">
                <a:solidFill>
                  <a:srgbClr val="FF0000"/>
                </a:solidFill>
                <a:latin typeface="Times New Roman" panose="02020603050405020304" pitchFamily="18" charset="0"/>
                <a:cs typeface="Times New Roman" panose="02020603050405020304" pitchFamily="18" charset="0"/>
              </a:rPr>
              <a:t>Xen</a:t>
            </a:r>
            <a:r>
              <a:rPr lang="en-US" altLang="en-US" sz="2800" b="1" dirty="0" smtClean="0">
                <a:solidFill>
                  <a:srgbClr val="FF0000"/>
                </a:solidFill>
                <a:latin typeface="Times New Roman" panose="02020603050405020304" pitchFamily="18" charset="0"/>
                <a:cs typeface="Times New Roman" panose="02020603050405020304" pitchFamily="18" charset="0"/>
              </a:rPr>
              <a:t> </a:t>
            </a:r>
            <a:r>
              <a:rPr lang="en-US" altLang="en-US" sz="2800" b="1" dirty="0" err="1" smtClean="0">
                <a:solidFill>
                  <a:srgbClr val="FF0000"/>
                </a:solidFill>
                <a:latin typeface="Times New Roman" panose="02020603050405020304" pitchFamily="18" charset="0"/>
                <a:cs typeface="Times New Roman" panose="02020603050405020304" pitchFamily="18" charset="0"/>
              </a:rPr>
              <a:t>canh</a:t>
            </a:r>
            <a:endParaRPr lang="en-US" altLang="en-US" sz="2800" b="1" dirty="0">
              <a:solidFill>
                <a:srgbClr val="FF0000"/>
              </a:solidFill>
              <a:latin typeface="Times New Roman" panose="02020603050405020304" pitchFamily="18" charset="0"/>
              <a:cs typeface="Times New Roman" panose="02020603050405020304" pitchFamily="18" charset="0"/>
            </a:endParaRPr>
          </a:p>
        </p:txBody>
      </p:sp>
      <p:sp>
        <p:nvSpPr>
          <p:cNvPr id="391" name="Rectangle 9"/>
          <p:cNvSpPr>
            <a:spLocks noChangeArrowheads="1"/>
          </p:cNvSpPr>
          <p:nvPr/>
        </p:nvSpPr>
        <p:spPr bwMode="auto">
          <a:xfrm>
            <a:off x="8645526" y="3687149"/>
            <a:ext cx="16700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r>
              <a:rPr lang="en-US" altLang="en-US" sz="2800" b="1" dirty="0" err="1" smtClean="0">
                <a:solidFill>
                  <a:srgbClr val="FF0000"/>
                </a:solidFill>
                <a:latin typeface="Times New Roman" panose="02020603050405020304" pitchFamily="18" charset="0"/>
                <a:cs typeface="Times New Roman" panose="02020603050405020304" pitchFamily="18" charset="0"/>
              </a:rPr>
              <a:t>Tăng</a:t>
            </a:r>
            <a:r>
              <a:rPr lang="en-US" altLang="en-US" sz="2800" b="1" dirty="0" smtClean="0">
                <a:solidFill>
                  <a:srgbClr val="FF0000"/>
                </a:solidFill>
                <a:latin typeface="Times New Roman" panose="02020603050405020304" pitchFamily="18" charset="0"/>
                <a:cs typeface="Times New Roman" panose="02020603050405020304" pitchFamily="18" charset="0"/>
              </a:rPr>
              <a:t> </a:t>
            </a:r>
            <a:r>
              <a:rPr lang="en-US" altLang="en-US" sz="2800" b="1" dirty="0" err="1" smtClean="0">
                <a:solidFill>
                  <a:srgbClr val="FF0000"/>
                </a:solidFill>
                <a:latin typeface="Times New Roman" panose="02020603050405020304" pitchFamily="18" charset="0"/>
                <a:cs typeface="Times New Roman" panose="02020603050405020304" pitchFamily="18" charset="0"/>
              </a:rPr>
              <a:t>vụ</a:t>
            </a:r>
            <a:endParaRPr lang="en-US" altLang="en-US" sz="2800" b="1" dirty="0">
              <a:solidFill>
                <a:srgbClr val="FF0000"/>
              </a:solidFill>
              <a:latin typeface="Times New Roman" panose="02020603050405020304" pitchFamily="18" charset="0"/>
              <a:cs typeface="Times New Roman" panose="02020603050405020304" pitchFamily="18" charset="0"/>
            </a:endParaRPr>
          </a:p>
        </p:txBody>
      </p:sp>
      <p:sp>
        <p:nvSpPr>
          <p:cNvPr id="392" name="TextBox 391"/>
          <p:cNvSpPr txBox="1"/>
          <p:nvPr/>
        </p:nvSpPr>
        <p:spPr>
          <a:xfrm>
            <a:off x="274638" y="958617"/>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2</a:t>
            </a:r>
            <a:r>
              <a:rPr lang="en-US" sz="2400" b="1" dirty="0" smtClean="0">
                <a:solidFill>
                  <a:srgbClr val="3333FF"/>
                </a:solidFill>
                <a:latin typeface="Arial" panose="020B0604020202020204" pitchFamily="34" charset="0"/>
                <a:cs typeface="Arial" panose="020B0604020202020204" pitchFamily="34" charset="0"/>
              </a:rPr>
              <a:t>. CÁC PHƯƠNG THỨC TRỒNG TRỌT Ở VIỆT NAM</a:t>
            </a:r>
            <a:endParaRPr lang="en-US" sz="2400" b="1" dirty="0">
              <a:solidFill>
                <a:srgbClr val="3333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372974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87"/>
                                        </p:tgtEl>
                                        <p:attrNameLst>
                                          <p:attrName>style.visibility</p:attrName>
                                        </p:attrNameLst>
                                      </p:cBhvr>
                                      <p:to>
                                        <p:strVal val="visible"/>
                                      </p:to>
                                    </p:set>
                                    <p:anim calcmode="lin" valueType="num">
                                      <p:cBhvr additive="base">
                                        <p:cTn id="7" dur="500" fill="hold"/>
                                        <p:tgtEl>
                                          <p:spTgt spid="387"/>
                                        </p:tgtEl>
                                        <p:attrNameLst>
                                          <p:attrName>ppt_x</p:attrName>
                                        </p:attrNameLst>
                                      </p:cBhvr>
                                      <p:tavLst>
                                        <p:tav tm="0">
                                          <p:val>
                                            <p:strVal val="#ppt_x"/>
                                          </p:val>
                                        </p:tav>
                                        <p:tav tm="100000">
                                          <p:val>
                                            <p:strVal val="#ppt_x"/>
                                          </p:val>
                                        </p:tav>
                                      </p:tavLst>
                                    </p:anim>
                                    <p:anim calcmode="lin" valueType="num">
                                      <p:cBhvr additive="base">
                                        <p:cTn id="8" dur="500" fill="hold"/>
                                        <p:tgtEl>
                                          <p:spTgt spid="38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90"/>
                                        </p:tgtEl>
                                        <p:attrNameLst>
                                          <p:attrName>style.visibility</p:attrName>
                                        </p:attrNameLst>
                                      </p:cBhvr>
                                      <p:to>
                                        <p:strVal val="visible"/>
                                      </p:to>
                                    </p:set>
                                    <p:anim calcmode="lin" valueType="num">
                                      <p:cBhvr additive="base">
                                        <p:cTn id="13" dur="500" fill="hold"/>
                                        <p:tgtEl>
                                          <p:spTgt spid="390"/>
                                        </p:tgtEl>
                                        <p:attrNameLst>
                                          <p:attrName>ppt_x</p:attrName>
                                        </p:attrNameLst>
                                      </p:cBhvr>
                                      <p:tavLst>
                                        <p:tav tm="0">
                                          <p:val>
                                            <p:strVal val="#ppt_x"/>
                                          </p:val>
                                        </p:tav>
                                        <p:tav tm="100000">
                                          <p:val>
                                            <p:strVal val="#ppt_x"/>
                                          </p:val>
                                        </p:tav>
                                      </p:tavLst>
                                    </p:anim>
                                    <p:anim calcmode="lin" valueType="num">
                                      <p:cBhvr additive="base">
                                        <p:cTn id="14" dur="500" fill="hold"/>
                                        <p:tgtEl>
                                          <p:spTgt spid="39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89"/>
                                        </p:tgtEl>
                                        <p:attrNameLst>
                                          <p:attrName>style.visibility</p:attrName>
                                        </p:attrNameLst>
                                      </p:cBhvr>
                                      <p:to>
                                        <p:strVal val="visible"/>
                                      </p:to>
                                    </p:set>
                                    <p:anim calcmode="lin" valueType="num">
                                      <p:cBhvr additive="base">
                                        <p:cTn id="19" dur="500" fill="hold"/>
                                        <p:tgtEl>
                                          <p:spTgt spid="389"/>
                                        </p:tgtEl>
                                        <p:attrNameLst>
                                          <p:attrName>ppt_x</p:attrName>
                                        </p:attrNameLst>
                                      </p:cBhvr>
                                      <p:tavLst>
                                        <p:tav tm="0">
                                          <p:val>
                                            <p:strVal val="#ppt_x"/>
                                          </p:val>
                                        </p:tav>
                                        <p:tav tm="100000">
                                          <p:val>
                                            <p:strVal val="#ppt_x"/>
                                          </p:val>
                                        </p:tav>
                                      </p:tavLst>
                                    </p:anim>
                                    <p:anim calcmode="lin" valueType="num">
                                      <p:cBhvr additive="base">
                                        <p:cTn id="20" dur="500" fill="hold"/>
                                        <p:tgtEl>
                                          <p:spTgt spid="38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91"/>
                                        </p:tgtEl>
                                        <p:attrNameLst>
                                          <p:attrName>style.visibility</p:attrName>
                                        </p:attrNameLst>
                                      </p:cBhvr>
                                      <p:to>
                                        <p:strVal val="visible"/>
                                      </p:to>
                                    </p:set>
                                    <p:anim calcmode="lin" valueType="num">
                                      <p:cBhvr additive="base">
                                        <p:cTn id="25" dur="500" fill="hold"/>
                                        <p:tgtEl>
                                          <p:spTgt spid="391"/>
                                        </p:tgtEl>
                                        <p:attrNameLst>
                                          <p:attrName>ppt_x</p:attrName>
                                        </p:attrNameLst>
                                      </p:cBhvr>
                                      <p:tavLst>
                                        <p:tav tm="0">
                                          <p:val>
                                            <p:strVal val="#ppt_x"/>
                                          </p:val>
                                        </p:tav>
                                        <p:tav tm="100000">
                                          <p:val>
                                            <p:strVal val="#ppt_x"/>
                                          </p:val>
                                        </p:tav>
                                      </p:tavLst>
                                    </p:anim>
                                    <p:anim calcmode="lin" valueType="num">
                                      <p:cBhvr additive="base">
                                        <p:cTn id="26" dur="500" fill="hold"/>
                                        <p:tgtEl>
                                          <p:spTgt spid="3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 grpId="0"/>
      <p:bldP spid="389" grpId="0"/>
      <p:bldP spid="390" grpId="0"/>
      <p:bldP spid="39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2</a:t>
            </a:r>
            <a:r>
              <a:rPr lang="en-US" sz="2400" b="1" dirty="0" smtClean="0">
                <a:solidFill>
                  <a:srgbClr val="3333FF"/>
                </a:solidFill>
                <a:latin typeface="Arial" panose="020B0604020202020204" pitchFamily="34" charset="0"/>
                <a:cs typeface="Arial" panose="020B0604020202020204" pitchFamily="34" charset="0"/>
              </a:rPr>
              <a:t>. CÁC PHƯƠNG THỨC TRỒNG TRỌT Ở VIỆT NAM</a:t>
            </a:r>
            <a:endParaRPr lang="en-US" sz="2400" b="1" dirty="0">
              <a:solidFill>
                <a:srgbClr val="3333FF"/>
              </a:solidFill>
              <a:latin typeface="Arial" panose="020B0604020202020204" pitchFamily="34" charset="0"/>
              <a:cs typeface="Arial" panose="020B0604020202020204" pitchFamily="34" charset="0"/>
            </a:endParaRPr>
          </a:p>
        </p:txBody>
      </p:sp>
      <p:pic>
        <p:nvPicPr>
          <p:cNvPr id="377" name="Picture 2" descr="https://o.rada.vn/data/image/2022/07/12/Cong-nghe-lop-7-bai-2-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0839" y="1570088"/>
            <a:ext cx="5702300" cy="344165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6053138" y="1634282"/>
            <a:ext cx="5211763" cy="1200329"/>
          </a:xfrm>
          <a:prstGeom prst="rect">
            <a:avLst/>
          </a:prstGeom>
          <a:noFill/>
        </p:spPr>
        <p:txBody>
          <a:bodyPr wrap="square" rtlCol="0">
            <a:spAutoFit/>
          </a:bodyPr>
          <a:lstStyle/>
          <a:p>
            <a:r>
              <a:rPr lang="en-US" sz="2400" b="1" u="sng" dirty="0" err="1">
                <a:latin typeface="Times New Roman" panose="02020603050405020304" pitchFamily="18" charset="0"/>
                <a:cs typeface="Times New Roman" panose="02020603050405020304" pitchFamily="18" charset="0"/>
              </a:rPr>
              <a:t>Câu</a:t>
            </a:r>
            <a:r>
              <a:rPr lang="en-US" sz="2400" b="1" u="sng" dirty="0">
                <a:latin typeface="Times New Roman" panose="02020603050405020304" pitchFamily="18" charset="0"/>
                <a:cs typeface="Times New Roman" panose="02020603050405020304" pitchFamily="18" charset="0"/>
              </a:rPr>
              <a:t> </a:t>
            </a:r>
            <a:r>
              <a:rPr lang="en-US" sz="2400" b="1" u="sng" dirty="0" smtClean="0">
                <a:latin typeface="Times New Roman" panose="02020603050405020304" pitchFamily="18" charset="0"/>
                <a:cs typeface="Times New Roman" panose="02020603050405020304" pitchFamily="18" charset="0"/>
              </a:rPr>
              <a:t>3.</a:t>
            </a:r>
            <a:r>
              <a:rPr lang="en-US" sz="2400" dirty="0" smtClean="0">
                <a:latin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a:p>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2.2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bày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giữa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xen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a:t>
            </a:r>
          </a:p>
        </p:txBody>
      </p:sp>
      <p:sp>
        <p:nvSpPr>
          <p:cNvPr id="379" name="TextBox 378"/>
          <p:cNvSpPr txBox="1"/>
          <p:nvPr/>
        </p:nvSpPr>
        <p:spPr>
          <a:xfrm>
            <a:off x="5999163" y="2922584"/>
            <a:ext cx="5999163" cy="830997"/>
          </a:xfrm>
          <a:prstGeom prst="rect">
            <a:avLst/>
          </a:prstGeom>
          <a:noFill/>
        </p:spPr>
        <p:txBody>
          <a:bodyPr wrap="square" rtlCol="0">
            <a:spAutoFit/>
          </a:bodyPr>
          <a:lstStyle/>
          <a:p>
            <a:r>
              <a:rPr lang="en-US" sz="2400" b="1" u="sng" dirty="0" err="1" smtClean="0">
                <a:latin typeface="Times New Roman" panose="02020603050405020304" pitchFamily="18" charset="0"/>
                <a:cs typeface="Times New Roman" panose="02020603050405020304" pitchFamily="18" charset="0"/>
              </a:rPr>
              <a:t>Câu</a:t>
            </a:r>
            <a:r>
              <a:rPr lang="en-US" sz="2400" b="1" u="sng" dirty="0" smtClean="0">
                <a:latin typeface="Times New Roman" panose="02020603050405020304" pitchFamily="18" charset="0"/>
                <a:cs typeface="Times New Roman" panose="02020603050405020304" pitchFamily="18" charset="0"/>
              </a:rPr>
              <a:t> </a:t>
            </a:r>
            <a:r>
              <a:rPr lang="en-US" sz="2400" b="1" u="sng" dirty="0">
                <a:latin typeface="Times New Roman" panose="02020603050405020304" pitchFamily="18" charset="0"/>
                <a:cs typeface="Times New Roman" panose="02020603050405020304" pitchFamily="18" charset="0"/>
              </a:rPr>
              <a:t>4</a:t>
            </a:r>
            <a:r>
              <a:rPr lang="en-US" sz="2400" b="1" u="sng" dirty="0" smtClean="0">
                <a:latin typeface="Times New Roman" panose="02020603050405020304" pitchFamily="18" charset="0"/>
                <a:cs typeface="Times New Roman" panose="02020603050405020304" pitchFamily="18" charset="0"/>
              </a:rPr>
              <a:t>.</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Luân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cs typeface="Times New Roman" panose="02020603050405020304" pitchFamily="18" charset="0"/>
              </a:rPr>
              <a:t> so </a:t>
            </a:r>
            <a:r>
              <a:rPr lang="en-US" sz="2400" dirty="0" err="1">
                <a:latin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xen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a:t>
            </a:r>
          </a:p>
        </p:txBody>
      </p:sp>
      <p:sp>
        <p:nvSpPr>
          <p:cNvPr id="382" name="TextBox 381"/>
          <p:cNvSpPr txBox="1"/>
          <p:nvPr/>
        </p:nvSpPr>
        <p:spPr>
          <a:xfrm>
            <a:off x="6040438" y="3826468"/>
            <a:ext cx="6081713" cy="830997"/>
          </a:xfrm>
          <a:prstGeom prst="rect">
            <a:avLst/>
          </a:prstGeom>
          <a:noFill/>
        </p:spPr>
        <p:txBody>
          <a:bodyPr wrap="square" rtlCol="0">
            <a:spAutoFit/>
          </a:bodyPr>
          <a:lstStyle/>
          <a:p>
            <a:r>
              <a:rPr lang="en-US" sz="2400" b="1" u="sng" dirty="0" err="1">
                <a:latin typeface="Times New Roman" panose="02020603050405020304" pitchFamily="18" charset="0"/>
                <a:cs typeface="Times New Roman" panose="02020603050405020304" pitchFamily="18" charset="0"/>
              </a:rPr>
              <a:t>Câu</a:t>
            </a:r>
            <a:r>
              <a:rPr lang="en-US" sz="2400" b="1" u="sng" dirty="0">
                <a:latin typeface="Times New Roman" panose="02020603050405020304" pitchFamily="18" charset="0"/>
                <a:cs typeface="Times New Roman" panose="02020603050405020304" pitchFamily="18" charset="0"/>
              </a:rPr>
              <a:t> </a:t>
            </a:r>
            <a:r>
              <a:rPr lang="en-US" sz="2400" b="1" u="sng" dirty="0" smtClean="0">
                <a:latin typeface="Times New Roman" panose="02020603050405020304" pitchFamily="18" charset="0"/>
                <a:cs typeface="Times New Roman" panose="02020603050405020304" pitchFamily="18" charset="0"/>
              </a:rPr>
              <a:t>5</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Hãy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ưu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phương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thức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trọt</a:t>
            </a:r>
            <a:r>
              <a:rPr lang="en-US" sz="2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67483019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2</a:t>
            </a:r>
            <a:r>
              <a:rPr lang="en-US" sz="2400" b="1" dirty="0" smtClean="0">
                <a:solidFill>
                  <a:srgbClr val="3333FF"/>
                </a:solidFill>
                <a:latin typeface="Arial" panose="020B0604020202020204" pitchFamily="34" charset="0"/>
                <a:cs typeface="Arial" panose="020B0604020202020204" pitchFamily="34" charset="0"/>
              </a:rPr>
              <a:t>. CÁC PHƯƠNG THỨC TRỒNG TRỌT Ở VIỆT NAM</a:t>
            </a:r>
            <a:endParaRPr lang="en-US" sz="2400" b="1" dirty="0">
              <a:solidFill>
                <a:srgbClr val="3333FF"/>
              </a:solidFill>
              <a:latin typeface="Arial" panose="020B0604020202020204" pitchFamily="34" charset="0"/>
              <a:cs typeface="Arial" panose="020B0604020202020204" pitchFamily="34" charset="0"/>
            </a:endParaRPr>
          </a:p>
        </p:txBody>
      </p:sp>
      <p:pic>
        <p:nvPicPr>
          <p:cNvPr id="377" name="Picture 2" descr="https://o.rada.vn/data/image/2022/07/12/Cong-nghe-lop-7-bai-2-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4663" y="1570088"/>
            <a:ext cx="4873625" cy="344165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6053138" y="1634282"/>
            <a:ext cx="5211763" cy="1200329"/>
          </a:xfrm>
          <a:prstGeom prst="rect">
            <a:avLst/>
          </a:prstGeom>
          <a:noFill/>
        </p:spPr>
        <p:txBody>
          <a:bodyPr wrap="square" rtlCol="0">
            <a:spAutoFit/>
          </a:bodyPr>
          <a:lstStyle/>
          <a:p>
            <a:r>
              <a:rPr lang="en-US" sz="2400" b="1" u="sng" dirty="0" err="1">
                <a:latin typeface="Times New Roman" panose="02020603050405020304" pitchFamily="18" charset="0"/>
                <a:cs typeface="Times New Roman" panose="02020603050405020304" pitchFamily="18" charset="0"/>
              </a:rPr>
              <a:t>Câu</a:t>
            </a:r>
            <a:r>
              <a:rPr lang="en-US" sz="2400" b="1" u="sng" dirty="0">
                <a:latin typeface="Times New Roman" panose="02020603050405020304" pitchFamily="18" charset="0"/>
                <a:cs typeface="Times New Roman" panose="02020603050405020304" pitchFamily="18" charset="0"/>
              </a:rPr>
              <a:t> </a:t>
            </a:r>
            <a:r>
              <a:rPr lang="en-US" sz="2400" b="1" u="sng" dirty="0" smtClean="0">
                <a:latin typeface="Times New Roman" panose="02020603050405020304" pitchFamily="18" charset="0"/>
                <a:cs typeface="Times New Roman" panose="02020603050405020304" pitchFamily="18" charset="0"/>
              </a:rPr>
              <a:t>3.</a:t>
            </a:r>
            <a:r>
              <a:rPr lang="en-US" sz="2400" dirty="0" smtClean="0">
                <a:latin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a:p>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2.2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bày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giữa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xen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a:t>
            </a:r>
          </a:p>
        </p:txBody>
      </p:sp>
      <p:sp>
        <p:nvSpPr>
          <p:cNvPr id="3" name="TextBox 2"/>
          <p:cNvSpPr txBox="1"/>
          <p:nvPr/>
        </p:nvSpPr>
        <p:spPr>
          <a:xfrm>
            <a:off x="6040438" y="2898995"/>
            <a:ext cx="5006975" cy="3046988"/>
          </a:xfrm>
          <a:prstGeom prst="rect">
            <a:avLst/>
          </a:prstGeom>
          <a:noFill/>
        </p:spPr>
        <p:txBody>
          <a:bodyPr wrap="square" rtlCol="0">
            <a:spAutoFit/>
          </a:bodyPr>
          <a:lstStyle/>
          <a:p>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điều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giảm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tăng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sâu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bệnh</a:t>
            </a:r>
            <a:r>
              <a:rPr lang="en-US" sz="2400" dirty="0">
                <a:latin typeface="Times New Roman" panose="02020603050405020304" pitchFamily="18" charset="0"/>
                <a:cs typeface="Times New Roman" panose="02020603050405020304" pitchFamily="18" charset="0"/>
              </a:rPr>
              <a:t>.</a:t>
            </a:r>
          </a:p>
          <a:p>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xen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hai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nhiều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loại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tích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lúc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tận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tích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dưỡng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sáng</a:t>
            </a:r>
            <a:r>
              <a:rPr lang="en-US" sz="2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58654007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11434"/>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2</a:t>
            </a:r>
            <a:r>
              <a:rPr lang="en-US" sz="2400" b="1" dirty="0" smtClean="0">
                <a:solidFill>
                  <a:srgbClr val="3333FF"/>
                </a:solidFill>
                <a:latin typeface="Arial" panose="020B0604020202020204" pitchFamily="34" charset="0"/>
                <a:cs typeface="Arial" panose="020B0604020202020204" pitchFamily="34" charset="0"/>
              </a:rPr>
              <a:t>. CÁC PHƯƠNG THỨC TRỒNG TRỌT Ở VIỆT NAM</a:t>
            </a:r>
            <a:endParaRPr lang="en-US" sz="2400" b="1" dirty="0">
              <a:solidFill>
                <a:srgbClr val="3333FF"/>
              </a:solidFill>
              <a:latin typeface="Arial" panose="020B0604020202020204" pitchFamily="34" charset="0"/>
              <a:cs typeface="Arial" panose="020B0604020202020204" pitchFamily="34" charset="0"/>
            </a:endParaRPr>
          </a:p>
        </p:txBody>
      </p:sp>
      <p:sp>
        <p:nvSpPr>
          <p:cNvPr id="2" name="TextBox 1"/>
          <p:cNvSpPr txBox="1"/>
          <p:nvPr/>
        </p:nvSpPr>
        <p:spPr>
          <a:xfrm>
            <a:off x="713582" y="1249845"/>
            <a:ext cx="7558088" cy="461665"/>
          </a:xfrm>
          <a:prstGeom prst="rect">
            <a:avLst/>
          </a:prstGeom>
          <a:noFill/>
        </p:spPr>
        <p:txBody>
          <a:bodyPr wrap="square" rtlCol="0">
            <a:spAutoFit/>
          </a:bodyPr>
          <a:lstStyle/>
          <a:p>
            <a:r>
              <a:rPr lang="en-US" sz="2400" b="1" u="sng" dirty="0" err="1" smtClean="0">
                <a:latin typeface="Times New Roman" panose="02020603050405020304" pitchFamily="18" charset="0"/>
                <a:cs typeface="Times New Roman" panose="02020603050405020304" pitchFamily="18" charset="0"/>
              </a:rPr>
              <a:t>Câu</a:t>
            </a:r>
            <a:r>
              <a:rPr lang="en-US" sz="2400" b="1" u="sng" dirty="0" smtClean="0">
                <a:latin typeface="Times New Roman" panose="02020603050405020304" pitchFamily="18" charset="0"/>
                <a:cs typeface="Times New Roman" panose="02020603050405020304" pitchFamily="18" charset="0"/>
              </a:rPr>
              <a:t> </a:t>
            </a:r>
            <a:r>
              <a:rPr lang="en-US" sz="2400" b="1" u="sng" dirty="0">
                <a:latin typeface="Times New Roman" panose="02020603050405020304" pitchFamily="18" charset="0"/>
                <a:cs typeface="Times New Roman" panose="02020603050405020304" pitchFamily="18" charset="0"/>
              </a:rPr>
              <a:t>4</a:t>
            </a:r>
            <a:r>
              <a:rPr lang="en-US" sz="2400" b="1" u="sng" dirty="0" smtClean="0">
                <a:latin typeface="Times New Roman" panose="02020603050405020304" pitchFamily="18" charset="0"/>
                <a:cs typeface="Times New Roman" panose="02020603050405020304" pitchFamily="18" charset="0"/>
              </a:rPr>
              <a:t>.</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Luân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cs typeface="Times New Roman" panose="02020603050405020304" pitchFamily="18" charset="0"/>
              </a:rPr>
              <a:t> so </a:t>
            </a:r>
            <a:r>
              <a:rPr lang="en-US" sz="2400" dirty="0" err="1">
                <a:latin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xen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a:t>
            </a:r>
          </a:p>
        </p:txBody>
      </p:sp>
      <p:graphicFrame>
        <p:nvGraphicFramePr>
          <p:cNvPr id="4" name="Table 3"/>
          <p:cNvGraphicFramePr>
            <a:graphicFrameLocks noGrp="1"/>
          </p:cNvGraphicFramePr>
          <p:nvPr>
            <p:extLst>
              <p:ext uri="{D42A27DB-BD31-4B8C-83A1-F6EECF244321}">
                <p14:modId xmlns:p14="http://schemas.microsoft.com/office/powerpoint/2010/main" val="96265839"/>
              </p:ext>
            </p:extLst>
          </p:nvPr>
        </p:nvGraphicFramePr>
        <p:xfrm>
          <a:off x="482632" y="1728907"/>
          <a:ext cx="11259535" cy="4651256"/>
        </p:xfrm>
        <a:graphic>
          <a:graphicData uri="http://schemas.openxmlformats.org/drawingml/2006/table">
            <a:tbl>
              <a:tblPr>
                <a:tableStyleId>{5C22544A-7EE6-4342-B048-85BDC9FD1C3A}</a:tableStyleId>
              </a:tblPr>
              <a:tblGrid>
                <a:gridCol w="3224784">
                  <a:extLst>
                    <a:ext uri="{9D8B030D-6E8A-4147-A177-3AD203B41FA5}">
                      <a16:colId xmlns:a16="http://schemas.microsoft.com/office/drawing/2014/main" val="335220132"/>
                    </a:ext>
                  </a:extLst>
                </a:gridCol>
                <a:gridCol w="3474720">
                  <a:extLst>
                    <a:ext uri="{9D8B030D-6E8A-4147-A177-3AD203B41FA5}">
                      <a16:colId xmlns:a16="http://schemas.microsoft.com/office/drawing/2014/main" val="4120212007"/>
                    </a:ext>
                  </a:extLst>
                </a:gridCol>
                <a:gridCol w="4560031">
                  <a:extLst>
                    <a:ext uri="{9D8B030D-6E8A-4147-A177-3AD203B41FA5}">
                      <a16:colId xmlns:a16="http://schemas.microsoft.com/office/drawing/2014/main" val="210618742"/>
                    </a:ext>
                  </a:extLst>
                </a:gridCol>
              </a:tblGrid>
              <a:tr h="562799">
                <a:tc>
                  <a:txBody>
                    <a:bodyPr/>
                    <a:lstStyle/>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Trồng độc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solidFill>
                      <a:schemeClr val="accent4">
                        <a:lumMod val="40000"/>
                        <a:lumOff val="60000"/>
                      </a:schemeClr>
                    </a:solidFill>
                  </a:tcPr>
                </a:tc>
                <a:tc>
                  <a:txBody>
                    <a:bodyPr/>
                    <a:lstStyle/>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Trồng xen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solidFill>
                      <a:schemeClr val="accent4">
                        <a:lumMod val="40000"/>
                        <a:lumOff val="60000"/>
                      </a:schemeClr>
                    </a:solidFill>
                  </a:tcPr>
                </a:tc>
                <a:tc>
                  <a:txBody>
                    <a:bodyPr/>
                    <a:lstStyle/>
                    <a:p>
                      <a:pPr marR="11430" algn="ctr">
                        <a:lnSpc>
                          <a:spcPct val="107000"/>
                        </a:lnSpc>
                        <a:spcAft>
                          <a:spcPts val="0"/>
                        </a:spcAft>
                      </a:pPr>
                      <a:r>
                        <a:rPr lang="en-US" sz="1400" dirty="0">
                          <a:effectLst/>
                          <a:latin typeface="Times New Roman" panose="02020603050405020304" pitchFamily="18" charset="0"/>
                          <a:cs typeface="Times New Roman" panose="02020603050405020304" pitchFamily="18" charset="0"/>
                        </a:rPr>
                        <a:t>    </a:t>
                      </a:r>
                      <a:r>
                        <a:rPr lang="vi-VN" sz="2000" b="1" dirty="0">
                          <a:effectLst/>
                          <a:latin typeface="Times New Roman" panose="02020603050405020304" pitchFamily="18" charset="0"/>
                          <a:cs typeface="Times New Roman" panose="02020603050405020304" pitchFamily="18" charset="0"/>
                        </a:rPr>
                        <a:t>Luân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solidFill>
                      <a:schemeClr val="accent4">
                        <a:lumMod val="40000"/>
                        <a:lumOff val="60000"/>
                      </a:schemeClr>
                    </a:solidFill>
                  </a:tcPr>
                </a:tc>
                <a:extLst>
                  <a:ext uri="{0D108BD9-81ED-4DB2-BD59-A6C34878D82A}">
                    <a16:rowId xmlns:a16="http://schemas.microsoft.com/office/drawing/2014/main" val="2347280391"/>
                  </a:ext>
                </a:extLst>
              </a:tr>
              <a:tr h="2249286">
                <a:tc>
                  <a:txBody>
                    <a:bodyPr/>
                    <a:lstStyle/>
                    <a:p>
                      <a:pPr>
                        <a:lnSpc>
                          <a:spcPct val="107000"/>
                        </a:lnSpc>
                        <a:spcAft>
                          <a:spcPts val="800"/>
                        </a:spcAft>
                      </a:pP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tc>
                <a:tc>
                  <a:txBody>
                    <a:bodyPr/>
                    <a:lstStyle/>
                    <a:p>
                      <a:pPr>
                        <a:lnSpc>
                          <a:spcPct val="107000"/>
                        </a:lnSpc>
                        <a:spcAft>
                          <a:spcPts val="800"/>
                        </a:spcAft>
                      </a:pP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tc>
                <a:tc>
                  <a:txBody>
                    <a:bodyPr/>
                    <a:lstStyle/>
                    <a:p>
                      <a:pPr>
                        <a:lnSpc>
                          <a:spcPct val="107000"/>
                        </a:lnSpc>
                        <a:spcAft>
                          <a:spcPts val="800"/>
                        </a:spcAft>
                      </a:pP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tc>
                <a:extLst>
                  <a:ext uri="{0D108BD9-81ED-4DB2-BD59-A6C34878D82A}">
                    <a16:rowId xmlns:a16="http://schemas.microsoft.com/office/drawing/2014/main" val="1058836655"/>
                  </a:ext>
                </a:extLst>
              </a:tr>
              <a:tr h="1839171">
                <a:tc>
                  <a:txBody>
                    <a:bodyPr/>
                    <a:lstStyle/>
                    <a:p>
                      <a:pPr>
                        <a:lnSpc>
                          <a:spcPct val="107000"/>
                        </a:lnSpc>
                        <a:spcAft>
                          <a:spcPts val="0"/>
                        </a:spcAft>
                      </a:pPr>
                      <a:r>
                        <a:rPr lang="vi-VN" sz="1400" dirty="0">
                          <a:effectLst/>
                          <a:latin typeface="Times New Roman" panose="02020603050405020304" pitchFamily="18" charset="0"/>
                          <a:cs typeface="Times New Roman" panose="02020603050405020304" pitchFamily="18" charset="0"/>
                        </a:rPr>
                        <a:t> </a:t>
                      </a:r>
                      <a:endParaRPr lang="en-US" sz="1100" dirty="0">
                        <a:effectLst/>
                        <a:latin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07000"/>
                        </a:lnSpc>
                        <a:spcAft>
                          <a:spcPts val="0"/>
                        </a:spcAft>
                      </a:pPr>
                      <a:r>
                        <a:rPr lang="vi-VN" sz="1400" dirty="0">
                          <a:effectLst/>
                          <a:latin typeface="Times New Roman" panose="02020603050405020304" pitchFamily="18" charset="0"/>
                          <a:cs typeface="Times New Roman" panose="02020603050405020304" pitchFamily="18" charset="0"/>
                        </a:rPr>
                        <a:t> </a:t>
                      </a:r>
                      <a:endParaRPr lang="en-US" sz="1100" dirty="0">
                        <a:effectLst/>
                        <a:latin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07000"/>
                        </a:lnSpc>
                        <a:spcAft>
                          <a:spcPts val="0"/>
                        </a:spcAft>
                      </a:pP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tc>
                <a:extLst>
                  <a:ext uri="{0D108BD9-81ED-4DB2-BD59-A6C34878D82A}">
                    <a16:rowId xmlns:a16="http://schemas.microsoft.com/office/drawing/2014/main" val="2478847843"/>
                  </a:ext>
                </a:extLst>
              </a:tr>
            </a:tbl>
          </a:graphicData>
        </a:graphic>
      </p:graphicFrame>
      <p:sp>
        <p:nvSpPr>
          <p:cNvPr id="3" name="TextBox 2"/>
          <p:cNvSpPr txBox="1"/>
          <p:nvPr/>
        </p:nvSpPr>
        <p:spPr>
          <a:xfrm>
            <a:off x="584200" y="2474942"/>
            <a:ext cx="3033713" cy="2170851"/>
          </a:xfrm>
          <a:prstGeom prst="rect">
            <a:avLst/>
          </a:prstGeom>
          <a:noFill/>
        </p:spPr>
        <p:txBody>
          <a:bodyPr wrap="square" rtlCol="0">
            <a:spAutoFit/>
          </a:bodyPr>
          <a:lstStyle/>
          <a:p>
            <a:pPr>
              <a:lnSpc>
                <a:spcPct val="107000"/>
              </a:lnSpc>
              <a:spcAft>
                <a:spcPts val="800"/>
              </a:spcAft>
            </a:pP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Trồng một loại cây duy nhất.</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=&gt; Trong điều kiện tự nhiên, giảm độ phì nhiêu của đất và tăng sự lây lan sâu bệnh</a:t>
            </a:r>
            <a:r>
              <a:rPr lang="vi-VN" sz="2000" dirty="0" smtClean="0">
                <a:latin typeface="Times New Roman" panose="02020603050405020304" pitchFamily="18" charset="0"/>
                <a:cs typeface="Times New Roman" panose="02020603050405020304" pitchFamily="18" charset="0"/>
              </a:rPr>
              <a:t>.</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5" name="TextBox 4"/>
          <p:cNvSpPr txBox="1"/>
          <p:nvPr/>
        </p:nvSpPr>
        <p:spPr>
          <a:xfrm>
            <a:off x="3697289" y="2330283"/>
            <a:ext cx="3557587" cy="2447850"/>
          </a:xfrm>
          <a:prstGeom prst="rect">
            <a:avLst/>
          </a:prstGeom>
          <a:noFill/>
        </p:spPr>
        <p:txBody>
          <a:bodyPr wrap="square" rtlCol="0">
            <a:spAutoFit/>
          </a:bodyPr>
          <a:lstStyle/>
          <a:p>
            <a:pPr>
              <a:lnSpc>
                <a:spcPct val="107000"/>
              </a:lnSpc>
              <a:spcAft>
                <a:spcPts val="800"/>
              </a:spcAft>
            </a:pP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Canh tác hai hay nhiều loại cây trồng trên cùng một diện tích, cùng một lúc hoặc cùng một khoảng thời gian không dài.</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=&gt; Giúp tận dụng diện tích đất, chất dinh dưỡng và ánh sáng.</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6" name="TextBox 5"/>
          <p:cNvSpPr txBox="1"/>
          <p:nvPr/>
        </p:nvSpPr>
        <p:spPr>
          <a:xfrm>
            <a:off x="7254876" y="2319283"/>
            <a:ext cx="4355594" cy="2118529"/>
          </a:xfrm>
          <a:prstGeom prst="rect">
            <a:avLst/>
          </a:prstGeom>
          <a:noFill/>
        </p:spPr>
        <p:txBody>
          <a:bodyPr wrap="square" rtlCol="0">
            <a:spAutoFit/>
          </a:bodyPr>
          <a:lstStyle/>
          <a:p>
            <a:pPr>
              <a:lnSpc>
                <a:spcPct val="107000"/>
              </a:lnSpc>
              <a:spcAft>
                <a:spcPts val="800"/>
              </a:spcAft>
            </a:pP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Gieo trồng luân phiên các loại cây trồng khác nhau trên cùng một diện tích.</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=&gt; Làm tăng độ phì nhiêu, điều</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 hòa chất dinh dương cho đất </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và giảm sâu, bệnh cho cây.</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7" name="TextBox 6"/>
          <p:cNvSpPr txBox="1"/>
          <p:nvPr/>
        </p:nvSpPr>
        <p:spPr>
          <a:xfrm>
            <a:off x="7396163" y="4453632"/>
            <a:ext cx="4181476" cy="2345257"/>
          </a:xfrm>
          <a:prstGeom prst="rect">
            <a:avLst/>
          </a:prstGeom>
          <a:noFill/>
        </p:spPr>
        <p:txBody>
          <a:bodyPr wrap="square" rtlCol="0">
            <a:spAutoFit/>
          </a:bodyPr>
          <a:lstStyle/>
          <a:p>
            <a:pPr>
              <a:lnSpc>
                <a:spcPct val="107000"/>
              </a:lnSpc>
              <a:spcAft>
                <a:spcPts val="0"/>
              </a:spcAft>
            </a:pPr>
            <a:r>
              <a:rPr lang="vi-VN" sz="2000" dirty="0">
                <a:latin typeface="Times New Roman" panose="02020603050405020304" pitchFamily="18" charset="0"/>
                <a:cs typeface="Times New Roman" panose="02020603050405020304" pitchFamily="18" charset="0"/>
              </a:rPr>
              <a:t>VD: trồng luân canh cây sắn, </a:t>
            </a:r>
            <a:r>
              <a:rPr lang="vi-VN" sz="2000" dirty="0" smtClean="0">
                <a:latin typeface="Times New Roman" panose="02020603050405020304" pitchFamily="18" charset="0"/>
                <a:cs typeface="Times New Roman" panose="02020603050405020304" pitchFamily="18" charset="0"/>
              </a:rPr>
              <a:t>ngô </a:t>
            </a:r>
            <a:r>
              <a:rPr lang="vi-VN" sz="2000" dirty="0">
                <a:latin typeface="Times New Roman" panose="02020603050405020304" pitchFamily="18" charset="0"/>
                <a:cs typeface="Times New Roman" panose="02020603050405020304" pitchFamily="18" charset="0"/>
              </a:rPr>
              <a:t>với đỗ ở khu vực Nam Bộ:</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 Vụ 1: trồng ngô và đỗ (từ tháng</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 5 - tháng 9)</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 Vụ 2: trồng sẵn ( từ tháng 9 – </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tháng 3 năm sau)</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8" name="TextBox 7"/>
          <p:cNvSpPr txBox="1"/>
          <p:nvPr/>
        </p:nvSpPr>
        <p:spPr>
          <a:xfrm>
            <a:off x="4006850" y="4791456"/>
            <a:ext cx="2963864" cy="984885"/>
          </a:xfrm>
          <a:prstGeom prst="rect">
            <a:avLst/>
          </a:prstGeom>
          <a:noFill/>
        </p:spPr>
        <p:txBody>
          <a:bodyPr wrap="square" rtlCol="0">
            <a:spAutoFit/>
          </a:bodyPr>
          <a:lstStyle/>
          <a:p>
            <a:r>
              <a:rPr lang="vi-VN" sz="2000" dirty="0">
                <a:latin typeface="Times New Roman" panose="02020603050405020304" pitchFamily="18" charset="0"/>
                <a:cs typeface="Times New Roman" panose="02020603050405020304" pitchFamily="18" charset="0"/>
              </a:rPr>
              <a:t>VD: trồng xen canh ngô và đậu tương</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9" name="TextBox 8"/>
          <p:cNvSpPr txBox="1"/>
          <p:nvPr/>
        </p:nvSpPr>
        <p:spPr>
          <a:xfrm>
            <a:off x="774700" y="4791456"/>
            <a:ext cx="2560639" cy="677108"/>
          </a:xfrm>
          <a:prstGeom prst="rect">
            <a:avLst/>
          </a:prstGeom>
          <a:noFill/>
        </p:spPr>
        <p:txBody>
          <a:bodyPr wrap="square" rtlCol="0">
            <a:spAutoFit/>
          </a:bodyPr>
          <a:lstStyle/>
          <a:p>
            <a:r>
              <a:rPr lang="vi-VN" sz="2000" dirty="0">
                <a:latin typeface="Times New Roman" panose="02020603050405020304" pitchFamily="18" charset="0"/>
                <a:cs typeface="Times New Roman" panose="02020603050405020304" pitchFamily="18" charset="0"/>
              </a:rPr>
              <a:t>VD: trồng bí đỏ.</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Tree>
    <p:extLst>
      <p:ext uri="{BB962C8B-B14F-4D97-AF65-F5344CB8AC3E}">
        <p14:creationId xmlns:p14="http://schemas.microsoft.com/office/powerpoint/2010/main" val="322892553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ppt_x"/>
                                          </p:val>
                                        </p:tav>
                                        <p:tav tm="100000">
                                          <p:val>
                                            <p:strVal val="#ppt_x"/>
                                          </p:val>
                                        </p:tav>
                                      </p:tavLst>
                                    </p:anim>
                                    <p:anim calcmode="lin" valueType="num">
                                      <p:cBhvr additive="base">
                                        <p:cTn id="3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7" grpId="0"/>
      <p:bldP spid="8" grpId="0"/>
      <p:bldP spid="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2</a:t>
            </a:r>
            <a:r>
              <a:rPr lang="en-US" sz="2400" b="1" dirty="0" smtClean="0">
                <a:solidFill>
                  <a:srgbClr val="3333FF"/>
                </a:solidFill>
                <a:latin typeface="Arial" panose="020B0604020202020204" pitchFamily="34" charset="0"/>
                <a:cs typeface="Arial" panose="020B0604020202020204" pitchFamily="34" charset="0"/>
              </a:rPr>
              <a:t>. CÁC PHƯƠNG THỨC TRỒNG TRỌT Ở VIỆT NAM</a:t>
            </a:r>
            <a:endParaRPr lang="en-US" sz="2400" b="1" dirty="0">
              <a:solidFill>
                <a:srgbClr val="3333FF"/>
              </a:solidFill>
              <a:latin typeface="Arial" panose="020B0604020202020204" pitchFamily="34" charset="0"/>
              <a:cs typeface="Arial" panose="020B0604020202020204" pitchFamily="34" charset="0"/>
            </a:endParaRPr>
          </a:p>
        </p:txBody>
      </p:sp>
      <p:sp>
        <p:nvSpPr>
          <p:cNvPr id="2" name="TextBox 1"/>
          <p:cNvSpPr txBox="1"/>
          <p:nvPr/>
        </p:nvSpPr>
        <p:spPr>
          <a:xfrm>
            <a:off x="514351" y="1403121"/>
            <a:ext cx="8078788" cy="461665"/>
          </a:xfrm>
          <a:prstGeom prst="rect">
            <a:avLst/>
          </a:prstGeom>
          <a:noFill/>
        </p:spPr>
        <p:txBody>
          <a:bodyPr wrap="square" rtlCol="0">
            <a:spAutoFit/>
          </a:bodyPr>
          <a:lstStyle/>
          <a:p>
            <a:r>
              <a:rPr lang="en-US" sz="2400" b="1" u="sng" dirty="0" err="1">
                <a:latin typeface="Times New Roman" panose="02020603050405020304" pitchFamily="18" charset="0"/>
                <a:cs typeface="Times New Roman" panose="02020603050405020304" pitchFamily="18" charset="0"/>
              </a:rPr>
              <a:t>Câu</a:t>
            </a:r>
            <a:r>
              <a:rPr lang="en-US" sz="2400" b="1" u="sng" dirty="0">
                <a:latin typeface="Times New Roman" panose="02020603050405020304" pitchFamily="18" charset="0"/>
                <a:cs typeface="Times New Roman" panose="02020603050405020304" pitchFamily="18" charset="0"/>
              </a:rPr>
              <a:t> </a:t>
            </a:r>
            <a:r>
              <a:rPr lang="en-US" sz="2400" b="1" u="sng" dirty="0" smtClean="0">
                <a:latin typeface="Times New Roman" panose="02020603050405020304" pitchFamily="18" charset="0"/>
                <a:cs typeface="Times New Roman" panose="02020603050405020304" pitchFamily="18" charset="0"/>
              </a:rPr>
              <a:t>5</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Hãy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ưu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phương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thức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trọt</a:t>
            </a:r>
            <a:r>
              <a:rPr lang="en-US" sz="2400" dirty="0">
                <a:latin typeface="Times New Roman" panose="02020603050405020304" pitchFamily="18" charset="0"/>
                <a:cs typeface="Times New Roman" panose="02020603050405020304" pitchFamily="18" charset="0"/>
              </a:rPr>
              <a:t>.</a:t>
            </a:r>
          </a:p>
        </p:txBody>
      </p:sp>
      <p:graphicFrame>
        <p:nvGraphicFramePr>
          <p:cNvPr id="3" name="Table 2"/>
          <p:cNvGraphicFramePr>
            <a:graphicFrameLocks noGrp="1"/>
          </p:cNvGraphicFramePr>
          <p:nvPr>
            <p:extLst>
              <p:ext uri="{D42A27DB-BD31-4B8C-83A1-F6EECF244321}">
                <p14:modId xmlns:p14="http://schemas.microsoft.com/office/powerpoint/2010/main" val="3595384330"/>
              </p:ext>
            </p:extLst>
          </p:nvPr>
        </p:nvGraphicFramePr>
        <p:xfrm>
          <a:off x="414198" y="1842415"/>
          <a:ext cx="11611549" cy="4933036"/>
        </p:xfrm>
        <a:graphic>
          <a:graphicData uri="http://schemas.openxmlformats.org/drawingml/2006/table">
            <a:tbl>
              <a:tblPr>
                <a:tableStyleId>{5C22544A-7EE6-4342-B048-85BDC9FD1C3A}</a:tableStyleId>
              </a:tblPr>
              <a:tblGrid>
                <a:gridCol w="857374">
                  <a:extLst>
                    <a:ext uri="{9D8B030D-6E8A-4147-A177-3AD203B41FA5}">
                      <a16:colId xmlns:a16="http://schemas.microsoft.com/office/drawing/2014/main" val="3146624846"/>
                    </a:ext>
                  </a:extLst>
                </a:gridCol>
                <a:gridCol w="2945374">
                  <a:extLst>
                    <a:ext uri="{9D8B030D-6E8A-4147-A177-3AD203B41FA5}">
                      <a16:colId xmlns:a16="http://schemas.microsoft.com/office/drawing/2014/main" val="3737443299"/>
                    </a:ext>
                  </a:extLst>
                </a:gridCol>
                <a:gridCol w="2814923">
                  <a:extLst>
                    <a:ext uri="{9D8B030D-6E8A-4147-A177-3AD203B41FA5}">
                      <a16:colId xmlns:a16="http://schemas.microsoft.com/office/drawing/2014/main" val="2634440000"/>
                    </a:ext>
                  </a:extLst>
                </a:gridCol>
                <a:gridCol w="2943406">
                  <a:extLst>
                    <a:ext uri="{9D8B030D-6E8A-4147-A177-3AD203B41FA5}">
                      <a16:colId xmlns:a16="http://schemas.microsoft.com/office/drawing/2014/main" val="1708841"/>
                    </a:ext>
                  </a:extLst>
                </a:gridCol>
                <a:gridCol w="2050472">
                  <a:extLst>
                    <a:ext uri="{9D8B030D-6E8A-4147-A177-3AD203B41FA5}">
                      <a16:colId xmlns:a16="http://schemas.microsoft.com/office/drawing/2014/main" val="1873841951"/>
                    </a:ext>
                  </a:extLst>
                </a:gridCol>
              </a:tblGrid>
              <a:tr h="521617">
                <a:tc>
                  <a:txBody>
                    <a:bodyPr/>
                    <a:lstStyle/>
                    <a:p>
                      <a:pPr>
                        <a:lnSpc>
                          <a:spcPct val="107000"/>
                        </a:lnSpc>
                        <a:spcAft>
                          <a:spcPts val="0"/>
                        </a:spcAft>
                      </a:pPr>
                      <a:endParaRPr lang="en-US" sz="1000" dirty="0" smtClean="0">
                        <a:effectLst/>
                      </a:endParaRPr>
                    </a:p>
                    <a:p>
                      <a:pPr>
                        <a:lnSpc>
                          <a:spcPct val="107000"/>
                        </a:lnSpc>
                        <a:spcAft>
                          <a:spcPts val="0"/>
                        </a:spcAft>
                      </a:pPr>
                      <a:endParaRPr lang="en-US" sz="1000" dirty="0" smtClean="0">
                        <a:effectLst/>
                      </a:endParaRPr>
                    </a:p>
                  </a:txBody>
                  <a:tcPr marL="33582" marR="33582" marT="33582" marB="33582">
                    <a:solidFill>
                      <a:schemeClr val="accent4">
                        <a:lumMod val="40000"/>
                        <a:lumOff val="60000"/>
                      </a:schemeClr>
                    </a:solidFill>
                  </a:tcPr>
                </a:tc>
                <a:tc>
                  <a:txBody>
                    <a:bodyPr/>
                    <a:lstStyle/>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Độc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chemeClr val="accent4">
                        <a:lumMod val="40000"/>
                        <a:lumOff val="60000"/>
                      </a:schemeClr>
                    </a:solidFill>
                  </a:tcPr>
                </a:tc>
                <a:tc>
                  <a:txBody>
                    <a:bodyPr/>
                    <a:lstStyle/>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Xen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chemeClr val="accent4">
                        <a:lumMod val="40000"/>
                        <a:lumOff val="60000"/>
                      </a:schemeClr>
                    </a:solidFill>
                  </a:tcPr>
                </a:tc>
                <a:tc>
                  <a:txBody>
                    <a:bodyPr/>
                    <a:lstStyle/>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Luân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chemeClr val="accent4">
                        <a:lumMod val="40000"/>
                        <a:lumOff val="60000"/>
                      </a:schemeClr>
                    </a:solidFill>
                  </a:tcPr>
                </a:tc>
                <a:tc>
                  <a:txBody>
                    <a:bodyPr/>
                    <a:lstStyle/>
                    <a:p>
                      <a:pPr>
                        <a:lnSpc>
                          <a:spcPct val="107000"/>
                        </a:lnSpc>
                        <a:spcAft>
                          <a:spcPts val="0"/>
                        </a:spcAft>
                      </a:pPr>
                      <a:r>
                        <a:rPr lang="en-US" sz="2000" b="1" dirty="0">
                          <a:effectLst/>
                          <a:latin typeface="Times New Roman" panose="02020603050405020304" pitchFamily="18" charset="0"/>
                          <a:cs typeface="Times New Roman" panose="02020603050405020304" pitchFamily="18" charset="0"/>
                        </a:rPr>
                        <a:t>   </a:t>
                      </a:r>
                      <a:r>
                        <a:rPr lang="vi-VN" sz="2000" b="1" dirty="0">
                          <a:effectLst/>
                          <a:latin typeface="Times New Roman" panose="02020603050405020304" pitchFamily="18" charset="0"/>
                          <a:cs typeface="Times New Roman" panose="02020603050405020304" pitchFamily="18" charset="0"/>
                        </a:rPr>
                        <a:t>Tăng vụ</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chemeClr val="accent4">
                        <a:lumMod val="40000"/>
                        <a:lumOff val="60000"/>
                      </a:schemeClr>
                    </a:solidFill>
                  </a:tcPr>
                </a:tc>
                <a:extLst>
                  <a:ext uri="{0D108BD9-81ED-4DB2-BD59-A6C34878D82A}">
                    <a16:rowId xmlns:a16="http://schemas.microsoft.com/office/drawing/2014/main" val="2192353796"/>
                  </a:ext>
                </a:extLst>
              </a:tr>
              <a:tr h="2092452">
                <a:tc>
                  <a:txBody>
                    <a:bodyPr/>
                    <a:lstStyle/>
                    <a:p>
                      <a:pPr>
                        <a:lnSpc>
                          <a:spcPct val="107000"/>
                        </a:lnSpc>
                        <a:spcAft>
                          <a:spcPts val="0"/>
                        </a:spcAft>
                      </a:pPr>
                      <a:r>
                        <a:rPr lang="vi-VN" sz="1000" dirty="0">
                          <a:effectLst/>
                        </a:rPr>
                        <a:t> </a:t>
                      </a:r>
                      <a:endParaRPr lang="en-US" sz="800" dirty="0">
                        <a:effectLst/>
                      </a:endParaRPr>
                    </a:p>
                    <a:p>
                      <a:pPr>
                        <a:lnSpc>
                          <a:spcPct val="107000"/>
                        </a:lnSpc>
                        <a:spcAft>
                          <a:spcPts val="0"/>
                        </a:spcAft>
                      </a:pPr>
                      <a:r>
                        <a:rPr lang="vi-VN" sz="2000" b="1" dirty="0">
                          <a:effectLst/>
                          <a:latin typeface="Times New Roman" panose="02020603050405020304" pitchFamily="18" charset="0"/>
                          <a:cs typeface="Times New Roman" panose="02020603050405020304" pitchFamily="18" charset="0"/>
                        </a:rPr>
                        <a:t>Ưu điểm</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rgbClr val="8ECB33"/>
                    </a:solidFill>
                  </a:tcPr>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extLst>
                  <a:ext uri="{0D108BD9-81ED-4DB2-BD59-A6C34878D82A}">
                    <a16:rowId xmlns:a16="http://schemas.microsoft.com/office/drawing/2014/main" val="1297790668"/>
                  </a:ext>
                </a:extLst>
              </a:tr>
              <a:tr h="2318967">
                <a:tc>
                  <a:txBody>
                    <a:bodyPr/>
                    <a:lstStyle/>
                    <a:p>
                      <a:pPr>
                        <a:lnSpc>
                          <a:spcPct val="107000"/>
                        </a:lnSpc>
                        <a:spcAft>
                          <a:spcPts val="0"/>
                        </a:spcAft>
                      </a:pPr>
                      <a:r>
                        <a:rPr lang="vi-VN" sz="1000" dirty="0">
                          <a:effectLst/>
                        </a:rPr>
                        <a:t> </a:t>
                      </a:r>
                      <a:endParaRPr lang="en-US" sz="2000" b="1" dirty="0">
                        <a:effectLst/>
                        <a:latin typeface="Times New Roman" panose="02020603050405020304" pitchFamily="18" charset="0"/>
                        <a:cs typeface="Times New Roman" panose="02020603050405020304" pitchFamily="18" charset="0"/>
                      </a:endParaRPr>
                    </a:p>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Nhược điểm</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rgbClr val="8ECB33"/>
                    </a:solidFill>
                  </a:tcPr>
                </a:tc>
                <a:tc>
                  <a:txBody>
                    <a:bodyPr/>
                    <a:lstStyle/>
                    <a:p>
                      <a:pPr>
                        <a:lnSpc>
                          <a:spcPct val="107000"/>
                        </a:lnSpc>
                        <a:spcAft>
                          <a:spcPts val="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extLst>
                  <a:ext uri="{0D108BD9-81ED-4DB2-BD59-A6C34878D82A}">
                    <a16:rowId xmlns:a16="http://schemas.microsoft.com/office/drawing/2014/main" val="4180934302"/>
                  </a:ext>
                </a:extLst>
              </a:tr>
            </a:tbl>
          </a:graphicData>
        </a:graphic>
      </p:graphicFrame>
      <p:sp>
        <p:nvSpPr>
          <p:cNvPr id="4" name="TextBox 3"/>
          <p:cNvSpPr txBox="1"/>
          <p:nvPr/>
        </p:nvSpPr>
        <p:spPr>
          <a:xfrm>
            <a:off x="1258888" y="2284328"/>
            <a:ext cx="3127375" cy="2273443"/>
          </a:xfrm>
          <a:prstGeom prst="rect">
            <a:avLst/>
          </a:prstGeom>
          <a:noFill/>
        </p:spPr>
        <p:txBody>
          <a:bodyPr wrap="square" rtlCol="0">
            <a:spAutoFit/>
          </a:bodyPr>
          <a:lstStyle/>
          <a:p>
            <a:pPr>
              <a:lnSpc>
                <a:spcPct val="107000"/>
              </a:lnSpc>
              <a:spcAft>
                <a:spcPts val="800"/>
              </a:spcAft>
            </a:pP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Tối đa hóa hiệu quả.</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vi-VN" sz="2000" dirty="0">
                <a:latin typeface="Times New Roman" panose="02020603050405020304" pitchFamily="18" charset="0"/>
                <a:cs typeface="Times New Roman" panose="02020603050405020304" pitchFamily="18" charset="0"/>
              </a:rPr>
              <a:t> </a:t>
            </a: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Tập </a:t>
            </a:r>
            <a:r>
              <a:rPr lang="vi-VN" sz="2000" dirty="0">
                <a:latin typeface="Times New Roman" panose="02020603050405020304" pitchFamily="18" charset="0"/>
                <a:cs typeface="Times New Roman" panose="02020603050405020304" pitchFamily="18" charset="0"/>
              </a:rPr>
              <a:t>trung chuyên môn hóa.</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a:latin typeface="Times New Roman" panose="02020603050405020304" pitchFamily="18" charset="0"/>
                <a:cs typeface="Times New Roman" panose="02020603050405020304" pitchFamily="18" charset="0"/>
              </a:rPr>
              <a:t>-</a:t>
            </a:r>
            <a:r>
              <a:rPr lang="vi-VN" sz="2000" dirty="0">
                <a:latin typeface="Times New Roman" panose="02020603050405020304" pitchFamily="18" charset="0"/>
                <a:cs typeface="Times New Roman" panose="02020603050405020304" pitchFamily="18" charset="0"/>
              </a:rPr>
              <a:t>Tăng cơ hội cạnh tranh (Vì sản phẩm thu được nhiều nên bán với giá </a:t>
            </a:r>
            <a:r>
              <a:rPr lang="vi-VN" sz="2000" dirty="0" smtClean="0">
                <a:latin typeface="Times New Roman" panose="02020603050405020304" pitchFamily="18" charset="0"/>
                <a:cs typeface="Times New Roman" panose="02020603050405020304" pitchFamily="18" charset="0"/>
              </a:rPr>
              <a:t>thấp</a:t>
            </a:r>
            <a:r>
              <a:rPr lang="en-US" sz="2000" dirty="0" smtClean="0">
                <a:latin typeface="Times New Roman" panose="02020603050405020304" pitchFamily="18" charset="0"/>
                <a:cs typeface="Times New Roman" panose="02020603050405020304" pitchFamily="18" charset="0"/>
              </a:rPr>
              <a:t>.</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5" name="TextBox 4"/>
          <p:cNvSpPr txBox="1"/>
          <p:nvPr/>
        </p:nvSpPr>
        <p:spPr>
          <a:xfrm>
            <a:off x="1200151" y="4567020"/>
            <a:ext cx="3071813" cy="2674578"/>
          </a:xfrm>
          <a:prstGeom prst="rect">
            <a:avLst/>
          </a:prstGeom>
          <a:noFill/>
        </p:spPr>
        <p:txBody>
          <a:bodyPr wrap="square" rtlCol="0">
            <a:spAutoFit/>
          </a:bodyPr>
          <a:lstStyle/>
          <a:p>
            <a:pPr>
              <a:lnSpc>
                <a:spcPct val="107000"/>
              </a:lnSpc>
              <a:spcAft>
                <a:spcPts val="0"/>
              </a:spcAft>
            </a:pPr>
            <a:r>
              <a:rPr lang="vi-VN" sz="2000" dirty="0">
                <a:latin typeface="Times New Roman" panose="02020603050405020304" pitchFamily="18" charset="0"/>
                <a:cs typeface="Times New Roman" panose="02020603050405020304" pitchFamily="18" charset="0"/>
              </a:rPr>
              <a:t>Làm giảm độ phì nhiêu của đất.</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Tạo môi trường thuận lợi cho sâu bệnh phát triển.</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Tăng nhu cầu về nước.</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Đa dạng sinh học bị suy thoái.</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6" name="TextBox 5"/>
          <p:cNvSpPr txBox="1"/>
          <p:nvPr/>
        </p:nvSpPr>
        <p:spPr>
          <a:xfrm>
            <a:off x="4322763" y="2558473"/>
            <a:ext cx="2514600" cy="1819281"/>
          </a:xfrm>
          <a:prstGeom prst="rect">
            <a:avLst/>
          </a:prstGeom>
          <a:noFill/>
        </p:spPr>
        <p:txBody>
          <a:bodyPr wrap="square" rtlCol="0">
            <a:spAutoFit/>
          </a:bodyPr>
          <a:lstStyle/>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Tận </a:t>
            </a:r>
            <a:r>
              <a:rPr lang="vi-VN" sz="2000" dirty="0">
                <a:latin typeface="Times New Roman" panose="02020603050405020304" pitchFamily="18" charset="0"/>
                <a:cs typeface="Times New Roman" panose="02020603050405020304" pitchFamily="18" charset="0"/>
              </a:rPr>
              <a:t>dụng diện tích, chất dinh dưỡng, ánh sáng, tăng thêm thu hoạch</a:t>
            </a:r>
            <a:r>
              <a:rPr lang="vi-VN" sz="2000" dirty="0" smtClean="0">
                <a:latin typeface="Times New Roman" panose="02020603050405020304" pitchFamily="18" charset="0"/>
                <a:cs typeface="Times New Roman" panose="02020603050405020304" pitchFamily="18" charset="0"/>
              </a:rPr>
              <a:t>.</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Giảm </a:t>
            </a:r>
            <a:r>
              <a:rPr lang="vi-VN" sz="2000" dirty="0">
                <a:latin typeface="Times New Roman" panose="02020603050405020304" pitchFamily="18" charset="0"/>
                <a:cs typeface="Times New Roman" panose="02020603050405020304" pitchFamily="18" charset="0"/>
              </a:rPr>
              <a:t>sâu </a:t>
            </a:r>
            <a:r>
              <a:rPr lang="vi-VN" sz="2000" dirty="0" smtClean="0">
                <a:latin typeface="Times New Roman" panose="02020603050405020304" pitchFamily="18" charset="0"/>
                <a:cs typeface="Times New Roman" panose="02020603050405020304" pitchFamily="18" charset="0"/>
              </a:rPr>
              <a:t>bệnh</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TextBox 6"/>
          <p:cNvSpPr txBox="1"/>
          <p:nvPr/>
        </p:nvSpPr>
        <p:spPr>
          <a:xfrm>
            <a:off x="4248151" y="4851920"/>
            <a:ext cx="2557462" cy="2221121"/>
          </a:xfrm>
          <a:prstGeom prst="rect">
            <a:avLst/>
          </a:prstGeom>
          <a:noFill/>
        </p:spPr>
        <p:txBody>
          <a:bodyPr wrap="square" rtlCol="0">
            <a:spAutoFit/>
          </a:bodyPr>
          <a:lstStyle/>
          <a:p>
            <a:pPr>
              <a:lnSpc>
                <a:spcPct val="107000"/>
              </a:lnSpc>
              <a:spcAft>
                <a:spcPts val="800"/>
              </a:spcAft>
            </a:pPr>
            <a:r>
              <a:rPr lang="vi-VN" sz="2000" dirty="0">
                <a:latin typeface="Times New Roman" panose="02020603050405020304" pitchFamily="18" charset="0"/>
                <a:cs typeface="Times New Roman" panose="02020603050405020304" pitchFamily="18" charset="0"/>
              </a:rPr>
              <a:t>Một số cây cao che mất sự tiếp xúc của các cây thấp (chủ yếu họ Lạc)</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vi-VN" sz="2000" dirty="0">
                <a:latin typeface="Times New Roman" panose="02020603050405020304" pitchFamily="18" charset="0"/>
                <a:cs typeface="Times New Roman" panose="02020603050405020304" pitchFamily="18" charset="0"/>
              </a:rPr>
              <a:t>Thu hẹp diện tích đất</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8" name="TextBox 7"/>
          <p:cNvSpPr txBox="1"/>
          <p:nvPr/>
        </p:nvSpPr>
        <p:spPr>
          <a:xfrm>
            <a:off x="7105651" y="2461071"/>
            <a:ext cx="3200400" cy="2046714"/>
          </a:xfrm>
          <a:prstGeom prst="rect">
            <a:avLst/>
          </a:prstGeom>
          <a:noFill/>
        </p:spPr>
        <p:txBody>
          <a:bodyPr wrap="square" rtlCol="0">
            <a:spAutoFit/>
          </a:bodyPr>
          <a:lstStyle/>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Tăng </a:t>
            </a:r>
            <a:r>
              <a:rPr lang="vi-VN" sz="2000" dirty="0">
                <a:latin typeface="Times New Roman" panose="02020603050405020304" pitchFamily="18" charset="0"/>
                <a:cs typeface="Times New Roman" panose="02020603050405020304" pitchFamily="18" charset="0"/>
              </a:rPr>
              <a:t>độ phì nhiêu cho đất</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Tăng </a:t>
            </a:r>
            <a:r>
              <a:rPr lang="vi-VN" sz="2000" dirty="0">
                <a:latin typeface="Times New Roman" panose="02020603050405020304" pitchFamily="18" charset="0"/>
                <a:cs typeface="Times New Roman" panose="02020603050405020304" pitchFamily="18" charset="0"/>
              </a:rPr>
              <a:t>năng suất cây trồng.</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Điều </a:t>
            </a:r>
            <a:r>
              <a:rPr lang="vi-VN" sz="2000" dirty="0">
                <a:latin typeface="Times New Roman" panose="02020603050405020304" pitchFamily="18" charset="0"/>
                <a:cs typeface="Times New Roman" panose="02020603050405020304" pitchFamily="18" charset="0"/>
              </a:rPr>
              <a:t>hòa chất dinh dưỡng cho cây.</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Giảm </a:t>
            </a:r>
            <a:r>
              <a:rPr lang="vi-VN" sz="2000" dirty="0">
                <a:latin typeface="Times New Roman" panose="02020603050405020304" pitchFamily="18" charset="0"/>
                <a:cs typeface="Times New Roman" panose="02020603050405020304" pitchFamily="18" charset="0"/>
              </a:rPr>
              <a:t>sâu bệnh phá </a:t>
            </a:r>
            <a:r>
              <a:rPr lang="vi-VN" sz="2000" dirty="0" smtClean="0">
                <a:latin typeface="Times New Roman" panose="02020603050405020304" pitchFamily="18" charset="0"/>
                <a:cs typeface="Times New Roman" panose="02020603050405020304" pitchFamily="18" charset="0"/>
              </a:rPr>
              <a:t>hoại</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9" name="TextBox 8"/>
          <p:cNvSpPr txBox="1"/>
          <p:nvPr/>
        </p:nvSpPr>
        <p:spPr>
          <a:xfrm>
            <a:off x="7262814" y="4851920"/>
            <a:ext cx="2751138" cy="2221121"/>
          </a:xfrm>
          <a:prstGeom prst="rect">
            <a:avLst/>
          </a:prstGeom>
          <a:noFill/>
        </p:spPr>
        <p:txBody>
          <a:bodyPr wrap="square" rtlCol="0">
            <a:spAutoFit/>
          </a:bodyPr>
          <a:lstStyle/>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Mất </a:t>
            </a:r>
            <a:r>
              <a:rPr lang="vi-VN" sz="2000" dirty="0">
                <a:latin typeface="Times New Roman" panose="02020603050405020304" pitchFamily="18" charset="0"/>
                <a:cs typeface="Times New Roman" panose="02020603050405020304" pitchFamily="18" charset="0"/>
              </a:rPr>
              <a:t>khá nhiều công sức</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Thời </a:t>
            </a:r>
            <a:r>
              <a:rPr lang="vi-VN" sz="2000" dirty="0">
                <a:latin typeface="Times New Roman" panose="02020603050405020304" pitchFamily="18" charset="0"/>
                <a:cs typeface="Times New Roman" panose="02020603050405020304" pitchFamily="18" charset="0"/>
              </a:rPr>
              <a:t>gian tìm tòi,các yếu tố hợp lí (chống sâu bệnh của mỗi loại)</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157" name="TextBox 156"/>
          <p:cNvSpPr txBox="1"/>
          <p:nvPr/>
        </p:nvSpPr>
        <p:spPr>
          <a:xfrm>
            <a:off x="10098089" y="2558473"/>
            <a:ext cx="1825624" cy="1027974"/>
          </a:xfrm>
          <a:prstGeom prst="rect">
            <a:avLst/>
          </a:prstGeom>
          <a:noFill/>
        </p:spPr>
        <p:txBody>
          <a:bodyPr wrap="square" rtlCol="0">
            <a:spAutoFit/>
          </a:bodyPr>
          <a:lstStyle/>
          <a:p>
            <a:pPr>
              <a:lnSpc>
                <a:spcPct val="107000"/>
              </a:lnSpc>
              <a:spcAft>
                <a:spcPts val="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Tăng </a:t>
            </a:r>
            <a:r>
              <a:rPr lang="vi-VN" sz="2000" dirty="0">
                <a:latin typeface="Times New Roman" panose="02020603050405020304" pitchFamily="18" charset="0"/>
                <a:cs typeface="Times New Roman" panose="02020603050405020304" pitchFamily="18" charset="0"/>
              </a:rPr>
              <a:t>thêm sản </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phẩm thu hoạch</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158" name="TextBox 157"/>
          <p:cNvSpPr txBox="1"/>
          <p:nvPr/>
        </p:nvSpPr>
        <p:spPr>
          <a:xfrm>
            <a:off x="10155238" y="4458444"/>
            <a:ext cx="1717676" cy="2215991"/>
          </a:xfrm>
          <a:prstGeom prst="rect">
            <a:avLst/>
          </a:prstGeom>
          <a:noFill/>
        </p:spPr>
        <p:txBody>
          <a:bodyPr wrap="square" rtlCol="0">
            <a:spAutoFit/>
          </a:bodyPr>
          <a:lstStyle/>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Không </a:t>
            </a:r>
            <a:r>
              <a:rPr lang="vi-VN" sz="2000" dirty="0">
                <a:latin typeface="Times New Roman" panose="02020603050405020304" pitchFamily="18" charset="0"/>
                <a:cs typeface="Times New Roman" panose="02020603050405020304" pitchFamily="18" charset="0"/>
              </a:rPr>
              <a:t>có nhược điểm nào quá sức ảnh hưởng đến đời sống cây trồng</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Tree>
    <p:extLst>
      <p:ext uri="{BB962C8B-B14F-4D97-AF65-F5344CB8AC3E}">
        <p14:creationId xmlns:p14="http://schemas.microsoft.com/office/powerpoint/2010/main" val="110944634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57"/>
                                        </p:tgtEl>
                                        <p:attrNameLst>
                                          <p:attrName>style.visibility</p:attrName>
                                        </p:attrNameLst>
                                      </p:cBhvr>
                                      <p:to>
                                        <p:strVal val="visible"/>
                                      </p:to>
                                    </p:set>
                                    <p:anim calcmode="lin" valueType="num">
                                      <p:cBhvr additive="base">
                                        <p:cTn id="43" dur="500" fill="hold"/>
                                        <p:tgtEl>
                                          <p:spTgt spid="157"/>
                                        </p:tgtEl>
                                        <p:attrNameLst>
                                          <p:attrName>ppt_x</p:attrName>
                                        </p:attrNameLst>
                                      </p:cBhvr>
                                      <p:tavLst>
                                        <p:tav tm="0">
                                          <p:val>
                                            <p:strVal val="#ppt_x"/>
                                          </p:val>
                                        </p:tav>
                                        <p:tav tm="100000">
                                          <p:val>
                                            <p:strVal val="#ppt_x"/>
                                          </p:val>
                                        </p:tav>
                                      </p:tavLst>
                                    </p:anim>
                                    <p:anim calcmode="lin" valueType="num">
                                      <p:cBhvr additive="base">
                                        <p:cTn id="44" dur="500" fill="hold"/>
                                        <p:tgtEl>
                                          <p:spTgt spid="157"/>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58"/>
                                        </p:tgtEl>
                                        <p:attrNameLst>
                                          <p:attrName>style.visibility</p:attrName>
                                        </p:attrNameLst>
                                      </p:cBhvr>
                                      <p:to>
                                        <p:strVal val="visible"/>
                                      </p:to>
                                    </p:set>
                                    <p:anim calcmode="lin" valueType="num">
                                      <p:cBhvr additive="base">
                                        <p:cTn id="49" dur="500" fill="hold"/>
                                        <p:tgtEl>
                                          <p:spTgt spid="158"/>
                                        </p:tgtEl>
                                        <p:attrNameLst>
                                          <p:attrName>ppt_x</p:attrName>
                                        </p:attrNameLst>
                                      </p:cBhvr>
                                      <p:tavLst>
                                        <p:tav tm="0">
                                          <p:val>
                                            <p:strVal val="#ppt_x"/>
                                          </p:val>
                                        </p:tav>
                                        <p:tav tm="100000">
                                          <p:val>
                                            <p:strVal val="#ppt_x"/>
                                          </p:val>
                                        </p:tav>
                                      </p:tavLst>
                                    </p:anim>
                                    <p:anim calcmode="lin" valueType="num">
                                      <p:cBhvr additive="base">
                                        <p:cTn id="50" dur="500" fill="hold"/>
                                        <p:tgtEl>
                                          <p:spTgt spid="1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57" grpId="0"/>
      <p:bldP spid="15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a:stretch>
            <a:fillRect/>
          </a:stretch>
        </p:blipFill>
        <p:spPr>
          <a:xfrm>
            <a:off x="-79217" y="3433785"/>
            <a:ext cx="12331386" cy="3451511"/>
          </a:xfrm>
          <a:prstGeom prst="rect">
            <a:avLst/>
          </a:prstGeom>
        </p:spPr>
      </p:pic>
      <p:sp>
        <p:nvSpPr>
          <p:cNvPr id="32" name="TextBox 13"/>
          <p:cNvSpPr txBox="1">
            <a:spLocks noChangeArrowheads="1"/>
          </p:cNvSpPr>
          <p:nvPr/>
        </p:nvSpPr>
        <p:spPr bwMode="auto">
          <a:xfrm>
            <a:off x="1412334" y="2851919"/>
            <a:ext cx="2414379" cy="129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spcBef>
                <a:spcPct val="20000"/>
              </a:spcBef>
            </a:pP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Các</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nhóm</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cây</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trồng</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phổ</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biến</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ở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Việt</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Nam.</a:t>
            </a:r>
            <a:endParaRPr lang="en-US" altLang="zh-CN" sz="2800" b="1" dirty="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36" name="TextBox 13"/>
          <p:cNvSpPr txBox="1">
            <a:spLocks noChangeArrowheads="1"/>
          </p:cNvSpPr>
          <p:nvPr/>
        </p:nvSpPr>
        <p:spPr bwMode="auto">
          <a:xfrm>
            <a:off x="5034980" y="2944252"/>
            <a:ext cx="2889820" cy="129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spcBef>
                <a:spcPct val="20000"/>
              </a:spcBef>
            </a:pP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Một</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số</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phương</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thức</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trồng</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trọt</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ở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Việt</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Nam.</a:t>
            </a:r>
            <a:endParaRPr lang="en-US" altLang="zh-CN" sz="2800" b="1" dirty="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40" name="Rectangle 3"/>
          <p:cNvSpPr/>
          <p:nvPr/>
        </p:nvSpPr>
        <p:spPr>
          <a:xfrm>
            <a:off x="1753421" y="117875"/>
            <a:ext cx="1308100" cy="1397000"/>
          </a:xfrm>
          <a:prstGeom prst="rect">
            <a:avLst/>
          </a:prstGeom>
          <a:noFill/>
          <a:ln>
            <a:noFill/>
          </a:ln>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1</a:t>
            </a:r>
            <a:endParaRPr lang="en-US"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41" name="Rectangle 5"/>
          <p:cNvSpPr/>
          <p:nvPr/>
        </p:nvSpPr>
        <p:spPr>
          <a:xfrm>
            <a:off x="5432426" y="117875"/>
            <a:ext cx="1308100" cy="1397000"/>
          </a:xfrm>
          <a:prstGeom prst="rect">
            <a:avLst/>
          </a:prstGeom>
          <a:noFill/>
          <a:ln>
            <a:noFill/>
          </a:ln>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2</a:t>
            </a:r>
            <a:endParaRPr lang="en-US"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pic>
        <p:nvPicPr>
          <p:cNvPr id="2050" name="Picture 2" descr="Hình dán Vườn cây của PRO-MIX Làm vườn">
            <a:extLst>
              <a:ext uri="{FF2B5EF4-FFF2-40B4-BE49-F238E27FC236}">
                <a16:creationId xmlns:a16="http://schemas.microsoft.com/office/drawing/2014/main" id="{1894DDB0-1072-188B-D7F4-A99A47F229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8527" y="1514875"/>
            <a:ext cx="1132994" cy="113299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ình dán Fiskars_Americas trồng cây làm vườn làm vườn">
            <a:extLst>
              <a:ext uri="{FF2B5EF4-FFF2-40B4-BE49-F238E27FC236}">
                <a16:creationId xmlns:a16="http://schemas.microsoft.com/office/drawing/2014/main" id="{890BD92A-D786-8207-B76A-F5964D70CCB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2426" y="1478078"/>
            <a:ext cx="1132994" cy="1132994"/>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5">
            <a:extLst>
              <a:ext uri="{FF2B5EF4-FFF2-40B4-BE49-F238E27FC236}">
                <a16:creationId xmlns:a16="http://schemas.microsoft.com/office/drawing/2014/main" id="{0CCBE56D-159B-6430-0556-8A9E470F3775}"/>
              </a:ext>
            </a:extLst>
          </p:cNvPr>
          <p:cNvSpPr/>
          <p:nvPr/>
        </p:nvSpPr>
        <p:spPr>
          <a:xfrm>
            <a:off x="9349475" y="127575"/>
            <a:ext cx="913998" cy="1396536"/>
          </a:xfrm>
          <a:prstGeom prst="rect">
            <a:avLst/>
          </a:prstGeom>
          <a:noFill/>
          <a:ln>
            <a:noFill/>
          </a:ln>
          <a:effectLst/>
        </p:spPr>
        <p:txBody>
          <a:bodyPr wrap="square" lIns="68580" tIns="34290" rIns="68580" bIns="34290">
            <a:spAutoFit/>
          </a:bodyPr>
          <a:lstStyle/>
          <a:p>
            <a:pPr algn="ctr" defTabSz="685800" eaLnBrk="1" fontAlgn="auto" hangingPunct="1">
              <a:spcBef>
                <a:spcPts val="0"/>
              </a:spcBef>
              <a:spcAft>
                <a:spcPts val="0"/>
              </a:spcAft>
              <a:defRPr/>
            </a:pPr>
            <a:r>
              <a:rPr lang="en-US"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3</a:t>
            </a:r>
          </a:p>
        </p:txBody>
      </p:sp>
      <p:sp>
        <p:nvSpPr>
          <p:cNvPr id="10" name="TextBox 13">
            <a:extLst>
              <a:ext uri="{FF2B5EF4-FFF2-40B4-BE49-F238E27FC236}">
                <a16:creationId xmlns:a16="http://schemas.microsoft.com/office/drawing/2014/main" id="{AE4D11E8-6182-B884-B072-9F485EC46B74}"/>
              </a:ext>
            </a:extLst>
          </p:cNvPr>
          <p:cNvSpPr txBox="1">
            <a:spLocks noChangeArrowheads="1"/>
          </p:cNvSpPr>
          <p:nvPr/>
        </p:nvSpPr>
        <p:spPr bwMode="auto">
          <a:xfrm>
            <a:off x="8861921" y="2944252"/>
            <a:ext cx="222878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spcBef>
                <a:spcPct val="20000"/>
              </a:spcBef>
            </a:pPr>
            <a:r>
              <a:rPr lang="en-US" altLang="zh-CN" sz="2800" b="1" dirty="0" err="1"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Trồng</a:t>
            </a:r>
            <a:r>
              <a:rPr lang="en-US" altLang="zh-CN" sz="2800" b="1" dirty="0"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trọt</a:t>
            </a:r>
            <a:r>
              <a:rPr lang="en-US" altLang="zh-CN" sz="2800" b="1" dirty="0"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công</a:t>
            </a:r>
            <a:r>
              <a:rPr lang="en-US" altLang="zh-CN" sz="2800" b="1" dirty="0"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nghệ</a:t>
            </a:r>
            <a:r>
              <a:rPr lang="en-US" altLang="zh-CN" sz="2800" b="1" dirty="0"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cao</a:t>
            </a:r>
            <a:r>
              <a:rPr lang="en-US" altLang="zh-CN" sz="2800" b="1" dirty="0"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endParaRPr lang="en-US" altLang="zh-CN" sz="2800" b="1" dirty="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pic>
        <p:nvPicPr>
          <p:cNvPr id="1026" name="Picture 2" descr="Nhãn dán thực vật của IvyMay &amp; Co.">
            <a:extLst>
              <a:ext uri="{FF2B5EF4-FFF2-40B4-BE49-F238E27FC236}">
                <a16:creationId xmlns:a16="http://schemas.microsoft.com/office/drawing/2014/main" id="{E9417A5A-72D1-F7A8-5EE7-5AF5F672641A}"/>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9401420" y="1575054"/>
            <a:ext cx="810108" cy="101263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772611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05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5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ppt_x"/>
                                          </p:val>
                                        </p:tav>
                                        <p:tav tm="100000">
                                          <p:val>
                                            <p:strVal val="#ppt_x"/>
                                          </p:val>
                                        </p:tav>
                                      </p:tavLst>
                                    </p:anim>
                                    <p:anim calcmode="lin" valueType="num">
                                      <p:cBhvr additive="base">
                                        <p:cTn id="1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6">
                                            <p:txEl>
                                              <p:pRg st="0" end="0"/>
                                            </p:txEl>
                                          </p:spTgt>
                                        </p:tgtEl>
                                        <p:attrNameLst>
                                          <p:attrName>style.visibility</p:attrName>
                                        </p:attrNameLst>
                                      </p:cBhvr>
                                      <p:to>
                                        <p:strVal val="visible"/>
                                      </p:to>
                                    </p:set>
                                    <p:anim calcmode="lin" valueType="num">
                                      <p:cBhvr additive="base">
                                        <p:cTn id="19"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1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2</a:t>
            </a:r>
            <a:r>
              <a:rPr lang="en-US" sz="2400" b="1" dirty="0" smtClean="0">
                <a:solidFill>
                  <a:srgbClr val="3333FF"/>
                </a:solidFill>
                <a:latin typeface="Arial" panose="020B0604020202020204" pitchFamily="34" charset="0"/>
                <a:cs typeface="Arial" panose="020B0604020202020204" pitchFamily="34" charset="0"/>
              </a:rPr>
              <a:t>. CÁC PHƯƠNG THỨC TRỒNG TRỌT Ở VIỆT NAM</a:t>
            </a:r>
            <a:endParaRPr lang="en-US" sz="2400" b="1" dirty="0">
              <a:solidFill>
                <a:srgbClr val="3333FF"/>
              </a:solidFill>
              <a:latin typeface="Arial" panose="020B0604020202020204" pitchFamily="34" charset="0"/>
              <a:cs typeface="Arial" panose="020B0604020202020204" pitchFamily="34" charset="0"/>
            </a:endParaRPr>
          </a:p>
        </p:txBody>
      </p:sp>
      <p:sp>
        <p:nvSpPr>
          <p:cNvPr id="382" name="TextBox 381"/>
          <p:cNvSpPr txBox="1"/>
          <p:nvPr/>
        </p:nvSpPr>
        <p:spPr>
          <a:xfrm>
            <a:off x="6018213" y="2046678"/>
            <a:ext cx="6081713" cy="461665"/>
          </a:xfrm>
          <a:prstGeom prst="rect">
            <a:avLst/>
          </a:prstGeom>
          <a:noFill/>
        </p:spPr>
        <p:txBody>
          <a:bodyPr wrap="square" rtlCol="0">
            <a:spAutoFit/>
          </a:bodyPr>
          <a:lstStyle/>
          <a:p>
            <a:r>
              <a:rPr lang="en-US" sz="2400" b="1" u="sng" dirty="0" err="1">
                <a:latin typeface="Times New Roman" panose="02020603050405020304" pitchFamily="18" charset="0"/>
                <a:cs typeface="Times New Roman" panose="02020603050405020304" pitchFamily="18" charset="0"/>
              </a:rPr>
              <a:t>Câu</a:t>
            </a:r>
            <a:r>
              <a:rPr lang="en-US" sz="2400" b="1" u="sng" dirty="0">
                <a:latin typeface="Times New Roman" panose="02020603050405020304" pitchFamily="18" charset="0"/>
                <a:cs typeface="Times New Roman" panose="02020603050405020304" pitchFamily="18" charset="0"/>
              </a:rPr>
              <a:t> 6</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Số</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vụ</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trong</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năm</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phụ</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thuộc</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yếu</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tố</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nào</a:t>
            </a:r>
            <a:r>
              <a:rPr lang="en-US" sz="2400" dirty="0" smtClean="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pic>
        <p:nvPicPr>
          <p:cNvPr id="1026" name="Picture 2" descr="Nghệ An gấp rút thu hoạch vụ mùa tránh thiệt hại do bã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9900" y="2220420"/>
            <a:ext cx="5535613" cy="310971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350001" y="3265068"/>
            <a:ext cx="5327650" cy="1815882"/>
          </a:xfrm>
          <a:prstGeom prst="rect">
            <a:avLst/>
          </a:prstGeom>
          <a:solidFill>
            <a:srgbClr val="FFFF00"/>
          </a:solidFill>
        </p:spPr>
        <p:txBody>
          <a:bodyPr wrap="square" rtlCol="0">
            <a:spAutoFit/>
          </a:bodyPr>
          <a:lstStyle/>
          <a:p>
            <a:r>
              <a:rPr lang="en-US" sz="2800" dirty="0" err="1" smtClean="0">
                <a:latin typeface="Times New Roman" panose="02020603050405020304" pitchFamily="18" charset="0"/>
                <a:cs typeface="Times New Roman" panose="02020603050405020304" pitchFamily="18" charset="0"/>
              </a:rPr>
              <a:t>Phụ</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thuộc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vào</a:t>
            </a:r>
            <a:r>
              <a:rPr lang="en-US" sz="2800" dirty="0" smtClean="0">
                <a:latin typeface="Times New Roman" panose="02020603050405020304" pitchFamily="18" charset="0"/>
                <a:cs typeface="Times New Roman" panose="02020603050405020304" pitchFamily="18" charset="0"/>
              </a:rPr>
              <a:t>: </a:t>
            </a:r>
          </a:p>
          <a:p>
            <a:pPr marL="285750" indent="-285750">
              <a:buFontTx/>
              <a:buChar char="-"/>
            </a:pPr>
            <a:r>
              <a:rPr lang="en-US" sz="2800" dirty="0" err="1" smtClean="0">
                <a:latin typeface="Times New Roman" panose="02020603050405020304" pitchFamily="18" charset="0"/>
                <a:cs typeface="Times New Roman" panose="02020603050405020304" pitchFamily="18" charset="0"/>
              </a:rPr>
              <a:t>Khí</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hậu</a:t>
            </a:r>
            <a:endParaRPr lang="en-US" sz="2800" dirty="0" smtClean="0">
              <a:latin typeface="Times New Roman" panose="02020603050405020304" pitchFamily="18" charset="0"/>
              <a:cs typeface="Times New Roman" panose="02020603050405020304" pitchFamily="18" charset="0"/>
            </a:endParaRPr>
          </a:p>
          <a:p>
            <a:pPr marL="285750" indent="-285750">
              <a:buFontTx/>
              <a:buChar char="-"/>
            </a:pPr>
            <a:r>
              <a:rPr lang="en-US" sz="2800" dirty="0" err="1" smtClean="0">
                <a:latin typeface="Times New Roman" panose="02020603050405020304" pitchFamily="18" charset="0"/>
                <a:cs typeface="Times New Roman" panose="02020603050405020304" pitchFamily="18" charset="0"/>
              </a:rPr>
              <a:t>Loại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cây</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trồng</a:t>
            </a:r>
            <a:endParaRPr lang="en-US" sz="2800" dirty="0" smtClean="0">
              <a:latin typeface="Times New Roman" panose="02020603050405020304" pitchFamily="18" charset="0"/>
              <a:cs typeface="Times New Roman" panose="02020603050405020304" pitchFamily="18" charset="0"/>
            </a:endParaRPr>
          </a:p>
          <a:p>
            <a:pPr marL="285750" indent="-285750">
              <a:buFontTx/>
              <a:buChar char="-"/>
            </a:pPr>
            <a:r>
              <a:rPr lang="en-US" sz="2800" dirty="0" err="1" smtClean="0">
                <a:latin typeface="Times New Roman" panose="02020603050405020304" pitchFamily="18" charset="0"/>
                <a:cs typeface="Times New Roman" panose="02020603050405020304" pitchFamily="18" charset="0"/>
              </a:rPr>
              <a:t>Thời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kì</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sâu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bệnh</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4383883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04788" y="5228793"/>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2</a:t>
            </a:r>
            <a:r>
              <a:rPr lang="en-US" sz="2400" b="1" dirty="0" smtClean="0">
                <a:solidFill>
                  <a:srgbClr val="3333FF"/>
                </a:solidFill>
                <a:latin typeface="Arial" panose="020B0604020202020204" pitchFamily="34" charset="0"/>
                <a:cs typeface="Arial" panose="020B0604020202020204" pitchFamily="34" charset="0"/>
              </a:rPr>
              <a:t>. CÁC PHƯƠNG THỨC TRỒNG TRỌT Ở VIỆT NAM</a:t>
            </a:r>
            <a:endParaRPr lang="en-US" sz="2400" b="1" dirty="0">
              <a:solidFill>
                <a:srgbClr val="3333FF"/>
              </a:solidFill>
              <a:latin typeface="Arial" panose="020B0604020202020204" pitchFamily="34" charset="0"/>
              <a:cs typeface="Arial" panose="020B0604020202020204" pitchFamily="34" charset="0"/>
            </a:endParaRPr>
          </a:p>
        </p:txBody>
      </p:sp>
      <p:sp>
        <p:nvSpPr>
          <p:cNvPr id="379" name="TextBox 378"/>
          <p:cNvSpPr txBox="1"/>
          <p:nvPr/>
        </p:nvSpPr>
        <p:spPr>
          <a:xfrm>
            <a:off x="693737" y="1398014"/>
            <a:ext cx="11676063" cy="5016758"/>
          </a:xfrm>
          <a:prstGeom prst="rect">
            <a:avLst/>
          </a:prstGeom>
          <a:noFill/>
        </p:spPr>
        <p:txBody>
          <a:bodyPr wrap="square" rtlCol="0">
            <a:spAutoFit/>
          </a:bodyPr>
          <a:lstStyle/>
          <a:p>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Độc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canh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là</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phương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thức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canh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tác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chỉ</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trồng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một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loại</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cây</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duy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nhất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trong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điều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kiện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tự</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nhiên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giảm</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độ</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phì</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nhiêu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của</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đất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và</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tăng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sự</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lây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lan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của</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sâu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bệnh</a:t>
            </a:r>
            <a:r>
              <a:rPr lang="en-US" sz="3200" dirty="0">
                <a:solidFill>
                  <a:srgbClr val="3333FF"/>
                </a:solidFill>
                <a:latin typeface="Times New Roman" panose="02020603050405020304" pitchFamily="18" charset="0"/>
                <a:cs typeface="Times New Roman" panose="02020603050405020304" pitchFamily="18" charset="0"/>
              </a:rPr>
              <a:t>.</a:t>
            </a:r>
          </a:p>
          <a:p>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Xen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canh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là</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hình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thức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a:t>
            </a:r>
            <a:r>
              <a:rPr lang="en-US" sz="3200" dirty="0" err="1" smtClean="0">
                <a:solidFill>
                  <a:srgbClr val="3333FF"/>
                </a:solidFill>
                <a:latin typeface="Times New Roman" panose="02020603050405020304" pitchFamily="18" charset="0"/>
                <a:cs typeface="Times New Roman" panose="02020603050405020304" pitchFamily="18" charset="0"/>
              </a:rPr>
              <a:t>anh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tác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hai</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nhiều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loại</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cây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trồng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trên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cùng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một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diện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tích</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cùng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một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lúc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hoặc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cách</a:t>
            </a:r>
            <a:r>
              <a:rPr lang="en-US" sz="3200" dirty="0" smtClean="0">
                <a:solidFill>
                  <a:srgbClr val="3333FF"/>
                </a:solidFill>
                <a:latin typeface="Times New Roman" panose="02020603050405020304" pitchFamily="18" charset="0"/>
                <a:cs typeface="Times New Roman" panose="02020603050405020304" pitchFamily="18" charset="0"/>
              </a:rPr>
              <a:t> 1 </a:t>
            </a:r>
            <a:r>
              <a:rPr lang="en-US" sz="3200" dirty="0" err="1" smtClean="0">
                <a:solidFill>
                  <a:srgbClr val="3333FF"/>
                </a:solidFill>
                <a:latin typeface="Times New Roman" panose="02020603050405020304" pitchFamily="18" charset="0"/>
                <a:cs typeface="Times New Roman" panose="02020603050405020304" pitchFamily="18" charset="0"/>
              </a:rPr>
              <a:t>khoảng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thời</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gian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không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dài</a:t>
            </a:r>
            <a:r>
              <a:rPr lang="en-US" sz="3200" dirty="0" smtClean="0">
                <a:solidFill>
                  <a:srgbClr val="3333FF"/>
                </a:solidFill>
                <a:latin typeface="Times New Roman" panose="02020603050405020304" pitchFamily="18" charset="0"/>
                <a:cs typeface="Times New Roman" panose="02020603050405020304" pitchFamily="18" charset="0"/>
              </a:rPr>
              <a:t>.</a:t>
            </a:r>
          </a:p>
          <a:p>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Luân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canh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là</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phương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thức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gieo</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trồng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luân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phiên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các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loại</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cây</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trồng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khác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nhau</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trên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cùng</a:t>
            </a:r>
            <a:r>
              <a:rPr lang="en-US" sz="3200" dirty="0" smtClean="0">
                <a:solidFill>
                  <a:srgbClr val="3333FF"/>
                </a:solidFill>
                <a:latin typeface="Times New Roman" panose="02020603050405020304" pitchFamily="18" charset="0"/>
                <a:cs typeface="Times New Roman" panose="02020603050405020304" pitchFamily="18" charset="0"/>
              </a:rPr>
              <a:t> 1 </a:t>
            </a:r>
            <a:r>
              <a:rPr lang="en-US" sz="3200" dirty="0" err="1" smtClean="0">
                <a:solidFill>
                  <a:srgbClr val="3333FF"/>
                </a:solidFill>
                <a:latin typeface="Times New Roman" panose="02020603050405020304" pitchFamily="18" charset="0"/>
                <a:cs typeface="Times New Roman" panose="02020603050405020304" pitchFamily="18" charset="0"/>
              </a:rPr>
              <a:t>diện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tích</a:t>
            </a:r>
            <a:r>
              <a:rPr lang="en-US" sz="3200" dirty="0" smtClean="0">
                <a:solidFill>
                  <a:srgbClr val="3333FF"/>
                </a:solidFill>
                <a:latin typeface="Times New Roman" panose="02020603050405020304" pitchFamily="18" charset="0"/>
                <a:cs typeface="Times New Roman" panose="02020603050405020304" pitchFamily="18" charset="0"/>
              </a:rPr>
              <a:t>.</a:t>
            </a:r>
          </a:p>
          <a:p>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Tăng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vụ</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là</a:t>
            </a:r>
            <a:r>
              <a:rPr lang="en-US" sz="3200" dirty="0" smtClean="0">
                <a:solidFill>
                  <a:srgbClr val="3333FF"/>
                </a:solidFill>
                <a:latin typeface="Times New Roman" panose="02020603050405020304" pitchFamily="18" charset="0"/>
                <a:cs typeface="Times New Roman" panose="02020603050405020304" pitchFamily="18" charset="0"/>
              </a:rPr>
              <a:t> tang </a:t>
            </a:r>
            <a:r>
              <a:rPr lang="en-US" sz="3200" dirty="0" err="1" smtClean="0">
                <a:solidFill>
                  <a:srgbClr val="3333FF"/>
                </a:solidFill>
                <a:latin typeface="Times New Roman" panose="02020603050405020304" pitchFamily="18" charset="0"/>
                <a:cs typeface="Times New Roman" panose="02020603050405020304" pitchFamily="18" charset="0"/>
              </a:rPr>
              <a:t>số</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vụ</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gieo</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trồng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trên</a:t>
            </a:r>
            <a:r>
              <a:rPr lang="en-US" sz="3200" dirty="0" smtClean="0">
                <a:solidFill>
                  <a:srgbClr val="3333FF"/>
                </a:solidFill>
                <a:latin typeface="Times New Roman" panose="02020603050405020304" pitchFamily="18" charset="0"/>
                <a:cs typeface="Times New Roman" panose="02020603050405020304" pitchFamily="18" charset="0"/>
              </a:rPr>
              <a:t> 1 </a:t>
            </a:r>
            <a:r>
              <a:rPr lang="en-US" sz="3200" dirty="0" err="1" smtClean="0">
                <a:solidFill>
                  <a:srgbClr val="3333FF"/>
                </a:solidFill>
                <a:latin typeface="Times New Roman" panose="02020603050405020304" pitchFamily="18" charset="0"/>
                <a:cs typeface="Times New Roman" panose="02020603050405020304" pitchFamily="18" charset="0"/>
              </a:rPr>
              <a:t>diện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tích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đất</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trồng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trong</a:t>
            </a:r>
            <a:r>
              <a:rPr lang="en-US" sz="3200" dirty="0" smtClean="0">
                <a:solidFill>
                  <a:srgbClr val="3333FF"/>
                </a:solidFill>
                <a:latin typeface="Times New Roman" panose="02020603050405020304" pitchFamily="18" charset="0"/>
                <a:cs typeface="Times New Roman" panose="02020603050405020304" pitchFamily="18" charset="0"/>
              </a:rPr>
              <a:t> 1 </a:t>
            </a:r>
            <a:r>
              <a:rPr lang="en-US" sz="3200" dirty="0" err="1" smtClean="0">
                <a:solidFill>
                  <a:srgbClr val="3333FF"/>
                </a:solidFill>
                <a:latin typeface="Times New Roman" panose="02020603050405020304" pitchFamily="18" charset="0"/>
                <a:cs typeface="Times New Roman" panose="02020603050405020304" pitchFamily="18" charset="0"/>
              </a:rPr>
              <a:t>năm</a:t>
            </a:r>
            <a:r>
              <a:rPr lang="en-US" sz="3200" dirty="0" smtClean="0">
                <a:solidFill>
                  <a:srgbClr val="3333FF"/>
                </a:solidFill>
                <a:latin typeface="Times New Roman" panose="02020603050405020304" pitchFamily="18" charset="0"/>
                <a:cs typeface="Times New Roman" panose="02020603050405020304" pitchFamily="18" charset="0"/>
              </a:rPr>
              <a:t>.</a:t>
            </a:r>
          </a:p>
          <a:p>
            <a:pPr marL="342900" indent="-342900">
              <a:buFontTx/>
              <a:buChar char="-"/>
            </a:pPr>
            <a:endParaRPr lang="en-US" sz="3200" dirty="0">
              <a:solidFill>
                <a:srgbClr val="3333FF"/>
              </a:solidFill>
              <a:latin typeface="Times New Roman" panose="02020603050405020304" pitchFamily="18" charset="0"/>
              <a:cs typeface="Times New Roman" panose="02020603050405020304" pitchFamily="18" charset="0"/>
            </a:endParaRPr>
          </a:p>
        </p:txBody>
      </p:sp>
      <p:pic>
        <p:nvPicPr>
          <p:cNvPr id="383" name="Picture 2" descr="In Jesus Name Children Sticker by Compassion">
            <a:extLst>
              <a:ext uri="{FF2B5EF4-FFF2-40B4-BE49-F238E27FC236}">
                <a16:creationId xmlns:a16="http://schemas.microsoft.com/office/drawing/2014/main" id="{E0F2AE92-F500-525E-83A7-1EA6CB0366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0016" y="1179544"/>
            <a:ext cx="1493481" cy="14934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0237123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70" name="标题 1"/>
          <p:cNvSpPr>
            <a:spLocks noGrp="1"/>
          </p:cNvSpPr>
          <p:nvPr>
            <p:ph type="ctrTitle"/>
          </p:nvPr>
        </p:nvSpPr>
        <p:spPr>
          <a:xfrm>
            <a:off x="36514" y="1132469"/>
            <a:ext cx="12192000" cy="1557480"/>
          </a:xfrm>
          <a:solidFill>
            <a:schemeClr val="accent4">
              <a:lumMod val="20000"/>
              <a:lumOff val="80000"/>
            </a:schemeClr>
          </a:solidFill>
        </p:spPr>
        <p:txBody>
          <a:bodyPr/>
          <a:lstStyle/>
          <a:p>
            <a:r>
              <a:rPr lang="en-US" sz="5400" b="1" dirty="0">
                <a:solidFill>
                  <a:srgbClr val="45BCBC"/>
                </a:solidFill>
                <a:latin typeface="Arial" panose="020B0604020202020204" pitchFamily="34" charset="0"/>
                <a:cs typeface="Arial" panose="020B0604020202020204" pitchFamily="34" charset="0"/>
              </a:rPr>
              <a:t>3</a:t>
            </a:r>
            <a:r>
              <a:rPr lang="en-US" sz="5400" b="1" dirty="0" smtClean="0">
                <a:solidFill>
                  <a:srgbClr val="45BCBC"/>
                </a:solidFill>
                <a:latin typeface="Arial" panose="020B0604020202020204" pitchFamily="34" charset="0"/>
                <a:cs typeface="Arial" panose="020B0604020202020204" pitchFamily="34" charset="0"/>
              </a:rPr>
              <a:t>. TRỒNG TRỌT CÔNG NGHỆ CAO</a:t>
            </a:r>
            <a:endParaRPr lang="zh-CN" altLang="en-US" sz="5400" b="1" dirty="0">
              <a:solidFill>
                <a:srgbClr val="45BCBC"/>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415653559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04788" y="5228793"/>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3</a:t>
            </a:r>
            <a:r>
              <a:rPr lang="en-US" sz="2400" b="1" dirty="0" smtClean="0">
                <a:solidFill>
                  <a:srgbClr val="3333FF"/>
                </a:solidFill>
                <a:latin typeface="Arial" panose="020B0604020202020204" pitchFamily="34" charset="0"/>
                <a:cs typeface="Arial" panose="020B0604020202020204" pitchFamily="34" charset="0"/>
              </a:rPr>
              <a:t>. TRỒNG TRỌT CÔNG NGHỆ CAO</a:t>
            </a:r>
            <a:endParaRPr lang="en-US" sz="2400" b="1" dirty="0">
              <a:solidFill>
                <a:srgbClr val="3333FF"/>
              </a:solidFill>
              <a:latin typeface="Arial" panose="020B0604020202020204" pitchFamily="34" charset="0"/>
              <a:cs typeface="Arial" panose="020B0604020202020204" pitchFamily="34" charset="0"/>
            </a:endParaRPr>
          </a:p>
        </p:txBody>
      </p:sp>
      <p:pic>
        <p:nvPicPr>
          <p:cNvPr id="2050" name="Picture 2" descr="Ứng dụng công nghệ cao trong mỗi trường hợp ở Hình 2.3 mang lại lợi ích gì  cho việc trồng trọ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2575" y="1605411"/>
            <a:ext cx="6662738" cy="387103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7170738" y="1844605"/>
            <a:ext cx="4443412" cy="1200329"/>
          </a:xfrm>
          <a:prstGeom prst="rect">
            <a:avLst/>
          </a:prstGeom>
          <a:noFill/>
        </p:spPr>
        <p:txBody>
          <a:bodyPr wrap="square" rtlCol="0">
            <a:spAutoFit/>
          </a:bodyPr>
          <a:lstStyle/>
          <a:p>
            <a:r>
              <a:rPr lang="en-US" sz="2400" dirty="0" err="1" smtClean="0">
                <a:latin typeface="Times New Roman" panose="02020603050405020304" pitchFamily="18" charset="0"/>
                <a:cs typeface="Times New Roman" panose="02020603050405020304" pitchFamily="18" charset="0"/>
              </a:rPr>
              <a:t>Câu</a:t>
            </a:r>
            <a:r>
              <a:rPr lang="en-US" sz="2400" dirty="0" smtClean="0">
                <a:latin typeface="Times New Roman" panose="02020603050405020304" pitchFamily="18" charset="0"/>
                <a:cs typeface="Times New Roman" panose="02020603050405020304" pitchFamily="18" charset="0"/>
              </a:rPr>
              <a:t> 7: </a:t>
            </a:r>
            <a:r>
              <a:rPr lang="en-US" sz="2400" dirty="0" err="1">
                <a:latin typeface="Times New Roman" panose="02020603050405020304" pitchFamily="18" charset="0"/>
                <a:cs typeface="Times New Roman" panose="02020603050405020304" pitchFamily="18" charset="0"/>
              </a:rPr>
              <a:t>Ứng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nghệ</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môi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2.3 </a:t>
            </a:r>
            <a:r>
              <a:rPr lang="en-US" sz="2400" dirty="0" err="1">
                <a:latin typeface="Times New Roman" panose="02020603050405020304" pitchFamily="18" charset="0"/>
                <a:cs typeface="Times New Roman" panose="02020603050405020304" pitchFamily="18" charset="0"/>
              </a:rPr>
              <a:t>mang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ích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trọt</a:t>
            </a:r>
            <a:r>
              <a:rPr lang="en-US" sz="2400" dirty="0">
                <a:latin typeface="Times New Roman" panose="02020603050405020304" pitchFamily="18" charset="0"/>
                <a:cs typeface="Times New Roman" panose="02020603050405020304" pitchFamily="18" charset="0"/>
              </a:rPr>
              <a:t>? </a:t>
            </a:r>
          </a:p>
        </p:txBody>
      </p:sp>
      <p:sp>
        <p:nvSpPr>
          <p:cNvPr id="3" name="TextBox 2"/>
          <p:cNvSpPr txBox="1"/>
          <p:nvPr/>
        </p:nvSpPr>
        <p:spPr>
          <a:xfrm>
            <a:off x="7185675" y="3260833"/>
            <a:ext cx="4291949" cy="1569660"/>
          </a:xfrm>
          <a:prstGeom prst="rect">
            <a:avLst/>
          </a:prstGeom>
          <a:noFill/>
        </p:spPr>
        <p:txBody>
          <a:bodyPr wrap="square" rtlCol="0">
            <a:spAutoFit/>
          </a:bodyPr>
          <a:lstStyle/>
          <a:p>
            <a:r>
              <a:rPr lang="en-US" sz="2400" dirty="0" err="1" smtClean="0">
                <a:latin typeface="Times New Roman" panose="02020603050405020304" pitchFamily="18" charset="0"/>
                <a:cs typeface="Times New Roman" panose="02020603050405020304" pitchFamily="18" charset="0"/>
              </a:rPr>
              <a:t>Câu</a:t>
            </a:r>
            <a:r>
              <a:rPr lang="en-US" sz="2400" dirty="0" smtClean="0">
                <a:latin typeface="Times New Roman" panose="02020603050405020304" pitchFamily="18" charset="0"/>
                <a:cs typeface="Times New Roman" panose="02020603050405020304" pitchFamily="18" charset="0"/>
              </a:rPr>
              <a:t> 8: </a:t>
            </a:r>
            <a:r>
              <a:rPr lang="en-US" sz="2400" dirty="0" err="1" smtClean="0">
                <a:latin typeface="Times New Roman" panose="02020603050405020304" pitchFamily="18" charset="0"/>
                <a:cs typeface="Times New Roman" panose="02020603050405020304" pitchFamily="18" charset="0"/>
              </a:rPr>
              <a:t>Hãy</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nêu</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ưu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trồng</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trọt</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nghệ</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cao</a:t>
            </a:r>
            <a:r>
              <a:rPr lang="en-US" sz="2400" dirty="0">
                <a:latin typeface="Times New Roman" panose="02020603050405020304" pitchFamily="18" charset="0"/>
                <a:cs typeface="Times New Roman" panose="02020603050405020304" pitchFamily="18" charset="0"/>
              </a:rPr>
              <a:t>. </a:t>
            </a:r>
          </a:p>
          <a:p>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5480297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04788" y="5228793"/>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3</a:t>
            </a:r>
            <a:r>
              <a:rPr lang="en-US" sz="2400" b="1" dirty="0" smtClean="0">
                <a:solidFill>
                  <a:srgbClr val="3333FF"/>
                </a:solidFill>
                <a:latin typeface="Arial" panose="020B0604020202020204" pitchFamily="34" charset="0"/>
                <a:cs typeface="Arial" panose="020B0604020202020204" pitchFamily="34" charset="0"/>
              </a:rPr>
              <a:t>. TRỒNG TRỌT CÔNG NGHỆ CAO</a:t>
            </a:r>
            <a:endParaRPr lang="en-US" sz="2400" b="1" dirty="0">
              <a:solidFill>
                <a:srgbClr val="3333FF"/>
              </a:solidFill>
              <a:latin typeface="Arial" panose="020B0604020202020204" pitchFamily="34" charset="0"/>
              <a:cs typeface="Arial" panose="020B0604020202020204" pitchFamily="34" charset="0"/>
            </a:endParaRPr>
          </a:p>
        </p:txBody>
      </p:sp>
      <p:sp>
        <p:nvSpPr>
          <p:cNvPr id="2" name="TextBox 1"/>
          <p:cNvSpPr txBox="1"/>
          <p:nvPr/>
        </p:nvSpPr>
        <p:spPr>
          <a:xfrm>
            <a:off x="6757988" y="2556204"/>
            <a:ext cx="4443412" cy="2246769"/>
          </a:xfrm>
          <a:prstGeom prst="rect">
            <a:avLst/>
          </a:prstGeom>
          <a:noFill/>
        </p:spPr>
        <p:txBody>
          <a:bodyPr wrap="square" rtlCol="0">
            <a:spAutoFit/>
          </a:bodyPr>
          <a:lstStyle/>
          <a:p>
            <a:r>
              <a:rPr lang="en-US" sz="2800" dirty="0" err="1" smtClean="0">
                <a:solidFill>
                  <a:srgbClr val="3333FF"/>
                </a:solidFill>
                <a:latin typeface="Times New Roman" panose="02020603050405020304" pitchFamily="18" charset="0"/>
                <a:cs typeface="Times New Roman" panose="02020603050405020304" pitchFamily="18" charset="0"/>
              </a:rPr>
              <a:t>Trồng</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thuỷ</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canh</a:t>
            </a:r>
            <a:r>
              <a:rPr lang="en-US" sz="2800" dirty="0" smtClean="0">
                <a:solidFill>
                  <a:srgbClr val="3333FF"/>
                </a:solidFill>
                <a:latin typeface="Times New Roman" panose="02020603050405020304" pitchFamily="18" charset="0"/>
                <a:cs typeface="Times New Roman" panose="02020603050405020304" pitchFamily="18" charset="0"/>
              </a:rPr>
              <a: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không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sử</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dụng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đất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tiết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kiệm</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nước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thân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thiện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với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môi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trường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năng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suất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cao</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rau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sạch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giàu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chất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dinh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dưỡng</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pic>
        <p:nvPicPr>
          <p:cNvPr id="378" name="Picture 2" descr="KHÁM PHÁ VẺ ĐẸP LÝ TƯỞNG CỦA GIÀN RAU THỦY CANH CHỮ 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0565" y="1844605"/>
            <a:ext cx="5277696" cy="3783878"/>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descr="TƯỚI TIÊU THÔNG MINH TRONG NỀN NÔNG NGHIỆP THÔNG MINH - Vườn thông min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473" y="1839842"/>
            <a:ext cx="5366747" cy="373343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829930" y="2514681"/>
            <a:ext cx="4512252" cy="2246769"/>
          </a:xfrm>
          <a:prstGeom prst="rect">
            <a:avLst/>
          </a:prstGeom>
          <a:noFill/>
        </p:spPr>
        <p:txBody>
          <a:bodyPr wrap="square" rtlCol="0">
            <a:spAutoFit/>
          </a:bodyPr>
          <a:lstStyle/>
          <a:p>
            <a:r>
              <a:rPr lang="en-US" sz="2800" dirty="0" err="1" smtClean="0">
                <a:solidFill>
                  <a:srgbClr val="3333FF"/>
                </a:solidFill>
                <a:latin typeface="Times New Roman" panose="02020603050405020304" pitchFamily="18" charset="0"/>
                <a:cs typeface="Times New Roman" panose="02020603050405020304" pitchFamily="18" charset="0"/>
              </a:rPr>
              <a:t>Hệ</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thống</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tưới</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tiêu</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tiết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kiệm</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nước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thời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gian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công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sức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cây</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trồng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được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chăm</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sóc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tốt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sinh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trưởng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phát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triển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khoẻ</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mạnh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tăng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tính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thẩm</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mỹ</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pic>
        <p:nvPicPr>
          <p:cNvPr id="5124" name="Picture 4" descr="CÁC LOẠI MÁY BAY PHUN THUỐC SÂU TRONG NÔNG NGHIỆP (Phần 1) – Hobbytec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2795" y="1836668"/>
            <a:ext cx="5705475" cy="3803287"/>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6670676" y="2335248"/>
            <a:ext cx="4168775" cy="3108543"/>
          </a:xfrm>
          <a:prstGeom prst="rect">
            <a:avLst/>
          </a:prstGeom>
          <a:noFill/>
        </p:spPr>
        <p:txBody>
          <a:bodyPr wrap="square" rtlCol="0">
            <a:spAutoFit/>
          </a:bodyPr>
          <a:lstStyle/>
          <a:p>
            <a:r>
              <a:rPr lang="en-US" sz="2800" dirty="0" err="1" smtClean="0">
                <a:solidFill>
                  <a:srgbClr val="3333FF"/>
                </a:solidFill>
                <a:latin typeface="Times New Roman" panose="02020603050405020304" pitchFamily="18" charset="0"/>
                <a:cs typeface="Times New Roman" panose="02020603050405020304" pitchFamily="18" charset="0"/>
              </a:rPr>
              <a:t>Phun</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thuốc</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bằng</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thiết</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bị</a:t>
            </a:r>
            <a:r>
              <a:rPr lang="en-US" sz="2800" dirty="0" smtClean="0">
                <a:solidFill>
                  <a:srgbClr val="3333FF"/>
                </a:solidFill>
                <a:latin typeface="Times New Roman" panose="02020603050405020304" pitchFamily="18" charset="0"/>
                <a:cs typeface="Times New Roman" panose="02020603050405020304" pitchFamily="18" charset="0"/>
              </a:rPr>
              <a:t> bay: </a:t>
            </a:r>
            <a:r>
              <a:rPr lang="en-US" sz="2800" dirty="0" err="1" smtClean="0">
                <a:latin typeface="Times New Roman" panose="02020603050405020304" pitchFamily="18" charset="0"/>
                <a:cs typeface="Times New Roman" panose="02020603050405020304" pitchFamily="18" charset="0"/>
              </a:rPr>
              <a:t>giúp</a:t>
            </a:r>
            <a:r>
              <a:rPr lang="en-US" sz="2800" dirty="0" smtClean="0">
                <a:latin typeface="Times New Roman" panose="02020603050405020304" pitchFamily="18" charset="0"/>
                <a:cs typeface="Times New Roman" panose="02020603050405020304" pitchFamily="18" charset="0"/>
              </a:rPr>
              <a:t> con </a:t>
            </a:r>
            <a:r>
              <a:rPr lang="en-US" sz="2800" dirty="0" err="1" smtClean="0">
                <a:latin typeface="Times New Roman" panose="02020603050405020304" pitchFamily="18" charset="0"/>
                <a:cs typeface="Times New Roman" panose="02020603050405020304" pitchFamily="18" charset="0"/>
              </a:rPr>
              <a:t>người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tránh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xa</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độc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hại,tiết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kiệm</a:t>
            </a:r>
            <a:r>
              <a:rPr lang="en-US" sz="2800" dirty="0" smtClean="0">
                <a:latin typeface="Times New Roman" panose="02020603050405020304" pitchFamily="18" charset="0"/>
                <a:cs typeface="Times New Roman" panose="02020603050405020304" pitchFamily="18" charset="0"/>
              </a:rPr>
              <a:t> chi </a:t>
            </a:r>
            <a:r>
              <a:rPr lang="en-US" sz="2800" dirty="0" err="1" smtClean="0">
                <a:latin typeface="Times New Roman" panose="02020603050405020304" pitchFamily="18" charset="0"/>
                <a:cs typeface="Times New Roman" panose="02020603050405020304" pitchFamily="18" charset="0"/>
              </a:rPr>
              <a:t>phí</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hiệu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quả</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trừ</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sâu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bệnh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cao</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giảm</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tình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trạng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lãng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phí</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thuốc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tăng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năng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xuất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cây</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trồng</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5348808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8"/>
                                        </p:tgtEl>
                                        <p:attrNameLst>
                                          <p:attrName>style.visibility</p:attrName>
                                        </p:attrNameLst>
                                      </p:cBhvr>
                                      <p:to>
                                        <p:strVal val="visible"/>
                                      </p:to>
                                    </p:set>
                                    <p:anim calcmode="lin" valueType="num">
                                      <p:cBhvr additive="base">
                                        <p:cTn id="7" dur="500" fill="hold"/>
                                        <p:tgtEl>
                                          <p:spTgt spid="378"/>
                                        </p:tgtEl>
                                        <p:attrNameLst>
                                          <p:attrName>ppt_x</p:attrName>
                                        </p:attrNameLst>
                                      </p:cBhvr>
                                      <p:tavLst>
                                        <p:tav tm="0">
                                          <p:val>
                                            <p:strVal val="#ppt_x"/>
                                          </p:val>
                                        </p:tav>
                                        <p:tav tm="100000">
                                          <p:val>
                                            <p:strVal val="#ppt_x"/>
                                          </p:val>
                                        </p:tav>
                                      </p:tavLst>
                                    </p:anim>
                                    <p:anim calcmode="lin" valueType="num">
                                      <p:cBhvr additive="base">
                                        <p:cTn id="8" dur="500" fill="hold"/>
                                        <p:tgtEl>
                                          <p:spTgt spid="37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 presetClass="exit" presetSubtype="10" fill="hold" nodeType="clickEffect">
                                  <p:stCondLst>
                                    <p:cond delay="0"/>
                                  </p:stCondLst>
                                  <p:childTnLst>
                                    <p:animEffect transition="out" filter="blinds(horizontal)">
                                      <p:cBhvr>
                                        <p:cTn id="18" dur="500"/>
                                        <p:tgtEl>
                                          <p:spTgt spid="378"/>
                                        </p:tgtEl>
                                      </p:cBhvr>
                                    </p:animEffect>
                                    <p:set>
                                      <p:cBhvr>
                                        <p:cTn id="19" dur="1" fill="hold">
                                          <p:stCondLst>
                                            <p:cond delay="499"/>
                                          </p:stCondLst>
                                        </p:cTn>
                                        <p:tgtEl>
                                          <p:spTgt spid="378"/>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3" presetClass="exit" presetSubtype="10" fill="hold" grpId="1" nodeType="clickEffect">
                                  <p:stCondLst>
                                    <p:cond delay="0"/>
                                  </p:stCondLst>
                                  <p:childTnLst>
                                    <p:animEffect transition="out" filter="blinds(horizontal)">
                                      <p:cBhvr>
                                        <p:cTn id="23" dur="500"/>
                                        <p:tgtEl>
                                          <p:spTgt spid="2"/>
                                        </p:tgtEl>
                                      </p:cBhvr>
                                    </p:animEffect>
                                    <p:set>
                                      <p:cBhvr>
                                        <p:cTn id="24" dur="1" fill="hold">
                                          <p:stCondLst>
                                            <p:cond delay="499"/>
                                          </p:stCondLst>
                                        </p:cTn>
                                        <p:tgtEl>
                                          <p:spTgt spid="2"/>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5122"/>
                                        </p:tgtEl>
                                        <p:attrNameLst>
                                          <p:attrName>style.visibility</p:attrName>
                                        </p:attrNameLst>
                                      </p:cBhvr>
                                      <p:to>
                                        <p:strVal val="visible"/>
                                      </p:to>
                                    </p:set>
                                    <p:anim calcmode="lin" valueType="num">
                                      <p:cBhvr additive="base">
                                        <p:cTn id="29" dur="500" fill="hold"/>
                                        <p:tgtEl>
                                          <p:spTgt spid="5122"/>
                                        </p:tgtEl>
                                        <p:attrNameLst>
                                          <p:attrName>ppt_x</p:attrName>
                                        </p:attrNameLst>
                                      </p:cBhvr>
                                      <p:tavLst>
                                        <p:tav tm="0">
                                          <p:val>
                                            <p:strVal val="#ppt_x"/>
                                          </p:val>
                                        </p:tav>
                                        <p:tav tm="100000">
                                          <p:val>
                                            <p:strVal val="#ppt_x"/>
                                          </p:val>
                                        </p:tav>
                                      </p:tavLst>
                                    </p:anim>
                                    <p:anim calcmode="lin" valueType="num">
                                      <p:cBhvr additive="base">
                                        <p:cTn id="30" dur="500" fill="hold"/>
                                        <p:tgtEl>
                                          <p:spTgt spid="512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3" presetClass="exit" presetSubtype="10" fill="hold" nodeType="clickEffect">
                                  <p:stCondLst>
                                    <p:cond delay="0"/>
                                  </p:stCondLst>
                                  <p:childTnLst>
                                    <p:animEffect transition="out" filter="blinds(horizontal)">
                                      <p:cBhvr>
                                        <p:cTn id="40" dur="500"/>
                                        <p:tgtEl>
                                          <p:spTgt spid="5122"/>
                                        </p:tgtEl>
                                      </p:cBhvr>
                                    </p:animEffect>
                                    <p:set>
                                      <p:cBhvr>
                                        <p:cTn id="41" dur="1" fill="hold">
                                          <p:stCondLst>
                                            <p:cond delay="499"/>
                                          </p:stCondLst>
                                        </p:cTn>
                                        <p:tgtEl>
                                          <p:spTgt spid="5122"/>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3" presetClass="exit" presetSubtype="10" fill="hold" grpId="1" nodeType="clickEffect">
                                  <p:stCondLst>
                                    <p:cond delay="0"/>
                                  </p:stCondLst>
                                  <p:childTnLst>
                                    <p:animEffect transition="out" filter="blinds(horizontal)">
                                      <p:cBhvr>
                                        <p:cTn id="45" dur="500"/>
                                        <p:tgtEl>
                                          <p:spTgt spid="3"/>
                                        </p:tgtEl>
                                      </p:cBhvr>
                                    </p:animEffect>
                                    <p:set>
                                      <p:cBhvr>
                                        <p:cTn id="46" dur="1" fill="hold">
                                          <p:stCondLst>
                                            <p:cond delay="499"/>
                                          </p:stCondLst>
                                        </p:cTn>
                                        <p:tgtEl>
                                          <p:spTgt spid="3"/>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5124"/>
                                        </p:tgtEl>
                                        <p:attrNameLst>
                                          <p:attrName>style.visibility</p:attrName>
                                        </p:attrNameLst>
                                      </p:cBhvr>
                                      <p:to>
                                        <p:strVal val="visible"/>
                                      </p:to>
                                    </p:set>
                                    <p:anim calcmode="lin" valueType="num">
                                      <p:cBhvr additive="base">
                                        <p:cTn id="51" dur="500" fill="hold"/>
                                        <p:tgtEl>
                                          <p:spTgt spid="5124"/>
                                        </p:tgtEl>
                                        <p:attrNameLst>
                                          <p:attrName>ppt_x</p:attrName>
                                        </p:attrNameLst>
                                      </p:cBhvr>
                                      <p:tavLst>
                                        <p:tav tm="0">
                                          <p:val>
                                            <p:strVal val="#ppt_x"/>
                                          </p:val>
                                        </p:tav>
                                        <p:tav tm="100000">
                                          <p:val>
                                            <p:strVal val="#ppt_x"/>
                                          </p:val>
                                        </p:tav>
                                      </p:tavLst>
                                    </p:anim>
                                    <p:anim calcmode="lin" valueType="num">
                                      <p:cBhvr additive="base">
                                        <p:cTn id="52" dur="500" fill="hold"/>
                                        <p:tgtEl>
                                          <p:spTgt spid="5124"/>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4"/>
                                        </p:tgtEl>
                                        <p:attrNameLst>
                                          <p:attrName>style.visibility</p:attrName>
                                        </p:attrNameLst>
                                      </p:cBhvr>
                                      <p:to>
                                        <p:strVal val="visible"/>
                                      </p:to>
                                    </p:set>
                                    <p:anim calcmode="lin" valueType="num">
                                      <p:cBhvr additive="base">
                                        <p:cTn id="57" dur="500" fill="hold"/>
                                        <p:tgtEl>
                                          <p:spTgt spid="4"/>
                                        </p:tgtEl>
                                        <p:attrNameLst>
                                          <p:attrName>ppt_x</p:attrName>
                                        </p:attrNameLst>
                                      </p:cBhvr>
                                      <p:tavLst>
                                        <p:tav tm="0">
                                          <p:val>
                                            <p:strVal val="#ppt_x"/>
                                          </p:val>
                                        </p:tav>
                                        <p:tav tm="100000">
                                          <p:val>
                                            <p:strVal val="#ppt_x"/>
                                          </p:val>
                                        </p:tav>
                                      </p:tavLst>
                                    </p:anim>
                                    <p:anim calcmode="lin" valueType="num">
                                      <p:cBhvr additive="base">
                                        <p:cTn id="5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3" presetClass="exit" presetSubtype="10" fill="hold" nodeType="clickEffect">
                                  <p:stCondLst>
                                    <p:cond delay="0"/>
                                  </p:stCondLst>
                                  <p:childTnLst>
                                    <p:animEffect transition="out" filter="blinds(horizontal)">
                                      <p:cBhvr>
                                        <p:cTn id="62" dur="500"/>
                                        <p:tgtEl>
                                          <p:spTgt spid="5124"/>
                                        </p:tgtEl>
                                      </p:cBhvr>
                                    </p:animEffect>
                                    <p:set>
                                      <p:cBhvr>
                                        <p:cTn id="63" dur="1" fill="hold">
                                          <p:stCondLst>
                                            <p:cond delay="499"/>
                                          </p:stCondLst>
                                        </p:cTn>
                                        <p:tgtEl>
                                          <p:spTgt spid="5124"/>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3" presetClass="exit" presetSubtype="10" fill="hold" grpId="1" nodeType="clickEffect">
                                  <p:stCondLst>
                                    <p:cond delay="0"/>
                                  </p:stCondLst>
                                  <p:childTnLst>
                                    <p:animEffect transition="out" filter="blinds(horizontal)">
                                      <p:cBhvr>
                                        <p:cTn id="67" dur="500"/>
                                        <p:tgtEl>
                                          <p:spTgt spid="4"/>
                                        </p:tgtEl>
                                      </p:cBhvr>
                                    </p:animEffect>
                                    <p:set>
                                      <p:cBhvr>
                                        <p:cTn id="68"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4" grpId="0"/>
      <p:bldP spid="4"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04788" y="5228793"/>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3</a:t>
            </a:r>
            <a:r>
              <a:rPr lang="en-US" sz="2400" b="1" dirty="0" smtClean="0">
                <a:solidFill>
                  <a:srgbClr val="3333FF"/>
                </a:solidFill>
                <a:latin typeface="Arial" panose="020B0604020202020204" pitchFamily="34" charset="0"/>
                <a:cs typeface="Arial" panose="020B0604020202020204" pitchFamily="34" charset="0"/>
              </a:rPr>
              <a:t>. TRỒNG TRỌT CÔNG NGHỆ CAO</a:t>
            </a:r>
            <a:endParaRPr lang="en-US" sz="2400" b="1" dirty="0">
              <a:solidFill>
                <a:srgbClr val="3333FF"/>
              </a:solidFill>
              <a:latin typeface="Arial" panose="020B0604020202020204" pitchFamily="34" charset="0"/>
              <a:cs typeface="Arial" panose="020B0604020202020204" pitchFamily="34" charset="0"/>
            </a:endParaRPr>
          </a:p>
        </p:txBody>
      </p:sp>
      <p:sp>
        <p:nvSpPr>
          <p:cNvPr id="3" name="TextBox 2"/>
          <p:cNvSpPr txBox="1"/>
          <p:nvPr/>
        </p:nvSpPr>
        <p:spPr>
          <a:xfrm>
            <a:off x="404812" y="1495801"/>
            <a:ext cx="9494911" cy="830997"/>
          </a:xfrm>
          <a:prstGeom prst="rect">
            <a:avLst/>
          </a:prstGeom>
          <a:noFill/>
        </p:spPr>
        <p:txBody>
          <a:bodyPr wrap="square" rtlCol="0">
            <a:spAutoFit/>
          </a:bodyPr>
          <a:lstStyle/>
          <a:p>
            <a:r>
              <a:rPr lang="en-US" sz="2400" dirty="0" err="1" smtClean="0">
                <a:latin typeface="Times New Roman" panose="02020603050405020304" pitchFamily="18" charset="0"/>
                <a:cs typeface="Times New Roman" panose="02020603050405020304" pitchFamily="18" charset="0"/>
              </a:rPr>
              <a:t>Câu</a:t>
            </a:r>
            <a:r>
              <a:rPr lang="en-US" sz="2400" dirty="0" smtClean="0">
                <a:latin typeface="Times New Roman" panose="02020603050405020304" pitchFamily="18" charset="0"/>
                <a:cs typeface="Times New Roman" panose="02020603050405020304" pitchFamily="18" charset="0"/>
              </a:rPr>
              <a:t> 8: </a:t>
            </a:r>
            <a:r>
              <a:rPr lang="en-US" sz="2400" dirty="0" err="1" smtClean="0">
                <a:latin typeface="Times New Roman" panose="02020603050405020304" pitchFamily="18" charset="0"/>
                <a:cs typeface="Times New Roman" panose="02020603050405020304" pitchFamily="18" charset="0"/>
              </a:rPr>
              <a:t>Hãy</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nêu</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ưu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trồng</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trọt</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nghệ</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cao</a:t>
            </a:r>
            <a:r>
              <a:rPr lang="en-US" sz="2400" dirty="0">
                <a:latin typeface="Times New Roman" panose="02020603050405020304" pitchFamily="18" charset="0"/>
                <a:cs typeface="Times New Roman" panose="02020603050405020304" pitchFamily="18" charset="0"/>
              </a:rPr>
              <a:t>. </a:t>
            </a:r>
          </a:p>
          <a:p>
            <a:endParaRPr lang="en-US" sz="2400" dirty="0">
              <a:latin typeface="Times New Roman" panose="02020603050405020304" pitchFamily="18" charset="0"/>
              <a:cs typeface="Times New Roman" panose="02020603050405020304" pitchFamily="18" charset="0"/>
            </a:endParaRPr>
          </a:p>
        </p:txBody>
      </p:sp>
      <p:sp>
        <p:nvSpPr>
          <p:cNvPr id="4" name="TextBox 3"/>
          <p:cNvSpPr txBox="1"/>
          <p:nvPr/>
        </p:nvSpPr>
        <p:spPr>
          <a:xfrm>
            <a:off x="779462" y="2013351"/>
            <a:ext cx="5619751" cy="4370427"/>
          </a:xfrm>
          <a:prstGeom prst="rect">
            <a:avLst/>
          </a:prstGeom>
          <a:solidFill>
            <a:schemeClr val="accent1">
              <a:lumMod val="60000"/>
              <a:lumOff val="40000"/>
            </a:schemeClr>
          </a:solidFill>
        </p:spPr>
        <p:txBody>
          <a:bodyPr wrap="square" rtlCol="0">
            <a:spAutoFit/>
          </a:bodyPr>
          <a:lstStyle/>
          <a:p>
            <a:r>
              <a:rPr lang="vi-VN" sz="2000" dirty="0">
                <a:latin typeface="Times New Roman" panose="02020603050405020304" pitchFamily="18" charset="0"/>
                <a:cs typeface="Times New Roman" panose="02020603050405020304" pitchFamily="18" charset="0"/>
              </a:rPr>
              <a:t>Ưu điểm: </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Tiết </a:t>
            </a:r>
            <a:r>
              <a:rPr lang="vi-VN" sz="2000" dirty="0">
                <a:latin typeface="Times New Roman" panose="02020603050405020304" pitchFamily="18" charset="0"/>
                <a:cs typeface="Times New Roman" panose="02020603050405020304" pitchFamily="18" charset="0"/>
              </a:rPr>
              <a:t>kiệm diện tích đất trồng</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Giúp </a:t>
            </a:r>
            <a:r>
              <a:rPr lang="vi-VN" sz="2000" dirty="0">
                <a:latin typeface="Times New Roman" panose="02020603050405020304" pitchFamily="18" charset="0"/>
                <a:cs typeface="Times New Roman" panose="02020603050405020304" pitchFamily="18" charset="0"/>
              </a:rPr>
              <a:t>giảm nhân công và chi phí vận hành đáng kể</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Tránh </a:t>
            </a:r>
            <a:r>
              <a:rPr lang="vi-VN" sz="2000" dirty="0">
                <a:latin typeface="Times New Roman" panose="02020603050405020304" pitchFamily="18" charset="0"/>
                <a:cs typeface="Times New Roman" panose="02020603050405020304" pitchFamily="18" charset="0"/>
              </a:rPr>
              <a:t>việc lây lan sâu bệnh</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Cung </a:t>
            </a:r>
            <a:r>
              <a:rPr lang="vi-VN" sz="2000" dirty="0">
                <a:latin typeface="Times New Roman" panose="02020603050405020304" pitchFamily="18" charset="0"/>
                <a:cs typeface="Times New Roman" panose="02020603050405020304" pitchFamily="18" charset="0"/>
              </a:rPr>
              <a:t>cấp cho cây đầy đủ chất dinh dưỡng và lượng nước cần thiết</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Điều </a:t>
            </a:r>
            <a:r>
              <a:rPr lang="vi-VN" sz="2000" dirty="0">
                <a:latin typeface="Times New Roman" panose="02020603050405020304" pitchFamily="18" charset="0"/>
                <a:cs typeface="Times New Roman" panose="02020603050405020304" pitchFamily="18" charset="0"/>
              </a:rPr>
              <a:t>ảnh ánh sáng hợp lý</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Điều </a:t>
            </a:r>
            <a:r>
              <a:rPr lang="vi-VN" sz="2000" dirty="0">
                <a:latin typeface="Times New Roman" panose="02020603050405020304" pitchFamily="18" charset="0"/>
                <a:cs typeface="Times New Roman" panose="02020603050405020304" pitchFamily="18" charset="0"/>
              </a:rPr>
              <a:t>khiển tự động</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Cách </a:t>
            </a:r>
            <a:r>
              <a:rPr lang="vi-VN" sz="2000" dirty="0">
                <a:latin typeface="Times New Roman" panose="02020603050405020304" pitchFamily="18" charset="0"/>
                <a:cs typeface="Times New Roman" panose="02020603050405020304" pitchFamily="18" charset="0"/>
              </a:rPr>
              <a:t>ly với môi trường và thời tiết bên ngoài</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Chống </a:t>
            </a:r>
            <a:r>
              <a:rPr lang="vi-VN" sz="2000" dirty="0">
                <a:latin typeface="Times New Roman" panose="02020603050405020304" pitchFamily="18" charset="0"/>
                <a:cs typeface="Times New Roman" panose="02020603050405020304" pitchFamily="18" charset="0"/>
              </a:rPr>
              <a:t>thất thoát nước</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Đảm </a:t>
            </a:r>
            <a:r>
              <a:rPr lang="vi-VN" sz="2000" dirty="0">
                <a:latin typeface="Times New Roman" panose="02020603050405020304" pitchFamily="18" charset="0"/>
                <a:cs typeface="Times New Roman" panose="02020603050405020304" pitchFamily="18" charset="0"/>
              </a:rPr>
              <a:t>bảo cây có thể phát triển tốt</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Có </a:t>
            </a:r>
            <a:r>
              <a:rPr lang="vi-VN" sz="2000" dirty="0">
                <a:latin typeface="Times New Roman" panose="02020603050405020304" pitchFamily="18" charset="0"/>
                <a:cs typeface="Times New Roman" panose="02020603050405020304" pitchFamily="18" charset="0"/>
              </a:rPr>
              <a:t>thể điều chỉnh môi trường theo từng giai đoạn phát triển của cây.</a:t>
            </a:r>
          </a:p>
          <a:p>
            <a:endParaRPr lang="en-US" dirty="0"/>
          </a:p>
        </p:txBody>
      </p:sp>
      <p:sp>
        <p:nvSpPr>
          <p:cNvPr id="5" name="TextBox 4"/>
          <p:cNvSpPr txBox="1"/>
          <p:nvPr/>
        </p:nvSpPr>
        <p:spPr>
          <a:xfrm>
            <a:off x="6882752" y="2043094"/>
            <a:ext cx="4969523" cy="4093428"/>
          </a:xfrm>
          <a:prstGeom prst="rect">
            <a:avLst/>
          </a:prstGeom>
          <a:solidFill>
            <a:schemeClr val="accent4">
              <a:lumMod val="20000"/>
              <a:lumOff val="80000"/>
            </a:schemeClr>
          </a:solidFill>
        </p:spPr>
        <p:txBody>
          <a:bodyPr wrap="square" rtlCol="0">
            <a:spAutoFit/>
          </a:bodyPr>
          <a:lstStyle/>
          <a:p>
            <a:r>
              <a:rPr lang="vi-VN" sz="2000" dirty="0">
                <a:latin typeface="Times New Roman" panose="02020603050405020304" pitchFamily="18" charset="0"/>
                <a:cs typeface="Times New Roman" panose="02020603050405020304" pitchFamily="18" charset="0"/>
              </a:rPr>
              <a:t>Nhược điểm:</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Đòi </a:t>
            </a:r>
            <a:r>
              <a:rPr lang="vi-VN" sz="2000" dirty="0">
                <a:latin typeface="Times New Roman" panose="02020603050405020304" pitchFamily="18" charset="0"/>
                <a:cs typeface="Times New Roman" panose="02020603050405020304" pitchFamily="18" charset="0"/>
              </a:rPr>
              <a:t>hỏi người nông dân phải có kiến thức sản xuất và trình độ nhất định, cần phải am hiểu về công nghệ hiện đại</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Đòi </a:t>
            </a:r>
            <a:r>
              <a:rPr lang="vi-VN" sz="2000" dirty="0">
                <a:latin typeface="Times New Roman" panose="02020603050405020304" pitchFamily="18" charset="0"/>
                <a:cs typeface="Times New Roman" panose="02020603050405020304" pitchFamily="18" charset="0"/>
              </a:rPr>
              <a:t>hỏi vốn đầu tư ban đầu rất lớn .</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Điều </a:t>
            </a:r>
            <a:r>
              <a:rPr lang="vi-VN" sz="2000" dirty="0">
                <a:latin typeface="Times New Roman" panose="02020603050405020304" pitchFamily="18" charset="0"/>
                <a:cs typeface="Times New Roman" panose="02020603050405020304" pitchFamily="18" charset="0"/>
              </a:rPr>
              <a:t>kiện khí hậu thời tiết, khí hậu, đất đai chưa thực sự thuận lợi dẫn đến tâm lý sợ rủi ro.</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Chi </a:t>
            </a:r>
            <a:r>
              <a:rPr lang="vi-VN" sz="2000" dirty="0">
                <a:latin typeface="Times New Roman" panose="02020603050405020304" pitchFamily="18" charset="0"/>
                <a:cs typeface="Times New Roman" panose="02020603050405020304" pitchFamily="18" charset="0"/>
              </a:rPr>
              <a:t>phí đầu tư lớn -&gt; giá thành sản phẩm cao -&gt; khó khăn khi cạnh tranh trên thị </a:t>
            </a:r>
            <a:r>
              <a:rPr lang="vi-VN" sz="2000" dirty="0" smtClean="0">
                <a:latin typeface="Times New Roman" panose="02020603050405020304" pitchFamily="18" charset="0"/>
                <a:cs typeface="Times New Roman" panose="02020603050405020304" pitchFamily="18" charset="0"/>
              </a:rPr>
              <a:t>trường</a:t>
            </a:r>
            <a:r>
              <a:rPr lang="en-US" sz="2000" dirty="0" smtClean="0">
                <a:latin typeface="Times New Roman" panose="02020603050405020304" pitchFamily="18" charset="0"/>
                <a:cs typeface="Times New Roman" panose="02020603050405020304" pitchFamily="18" charset="0"/>
              </a:rPr>
              <a:t>.</a:t>
            </a:r>
          </a:p>
          <a:p>
            <a:pPr marL="342900" indent="-342900">
              <a:buFontTx/>
              <a:buChar char="-"/>
            </a:pPr>
            <a:endParaRPr lang="en-US" sz="2000" dirty="0">
              <a:latin typeface="Times New Roman" panose="02020603050405020304" pitchFamily="18" charset="0"/>
              <a:cs typeface="Times New Roman" panose="02020603050405020304" pitchFamily="18" charset="0"/>
            </a:endParaRPr>
          </a:p>
          <a:p>
            <a:pPr marL="342900" indent="-342900">
              <a:buFontTx/>
              <a:buChar char="-"/>
            </a:pPr>
            <a:endParaRPr lang="en-US" sz="2000" dirty="0" smtClean="0">
              <a:latin typeface="Times New Roman" panose="02020603050405020304" pitchFamily="18" charset="0"/>
              <a:cs typeface="Times New Roman" panose="02020603050405020304" pitchFamily="18" charset="0"/>
            </a:endParaRPr>
          </a:p>
          <a:p>
            <a:pPr marL="342900" indent="-342900">
              <a:buFontTx/>
              <a:buChar char="-"/>
            </a:pPr>
            <a:endParaRPr lang="vi-VN"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2766575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04788" y="5228793"/>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3</a:t>
            </a:r>
            <a:r>
              <a:rPr lang="en-US" sz="2400" b="1" dirty="0" smtClean="0">
                <a:solidFill>
                  <a:srgbClr val="3333FF"/>
                </a:solidFill>
                <a:latin typeface="Arial" panose="020B0604020202020204" pitchFamily="34" charset="0"/>
                <a:cs typeface="Arial" panose="020B0604020202020204" pitchFamily="34" charset="0"/>
              </a:rPr>
              <a:t>. TRỒNG TRỌT CÔNG NGHỆ CAO</a:t>
            </a:r>
            <a:endParaRPr lang="en-US" sz="2400" b="1" dirty="0">
              <a:solidFill>
                <a:srgbClr val="3333FF"/>
              </a:solidFill>
              <a:latin typeface="Arial" panose="020B0604020202020204" pitchFamily="34" charset="0"/>
              <a:cs typeface="Arial" panose="020B0604020202020204" pitchFamily="34" charset="0"/>
            </a:endParaRPr>
          </a:p>
        </p:txBody>
      </p:sp>
      <p:sp>
        <p:nvSpPr>
          <p:cNvPr id="2" name="TextBox 1"/>
          <p:cNvSpPr txBox="1"/>
          <p:nvPr/>
        </p:nvSpPr>
        <p:spPr>
          <a:xfrm>
            <a:off x="1333500" y="1801182"/>
            <a:ext cx="10410825" cy="3385542"/>
          </a:xfrm>
          <a:prstGeom prst="rect">
            <a:avLst/>
          </a:prstGeom>
          <a:noFill/>
        </p:spPr>
        <p:txBody>
          <a:bodyPr wrap="square" rtlCol="0">
            <a:spAutoFit/>
          </a:bodyPr>
          <a:lstStyle/>
          <a:p>
            <a:r>
              <a:rPr lang="en-US" sz="2800" dirty="0" err="1">
                <a:solidFill>
                  <a:srgbClr val="3333FF"/>
                </a:solidFill>
                <a:latin typeface="Times New Roman" panose="02020603050405020304" pitchFamily="18" charset="0"/>
                <a:cs typeface="Times New Roman" panose="02020603050405020304" pitchFamily="18" charset="0"/>
              </a:rPr>
              <a:t>Trồng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trọt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công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nghệ</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cao</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được</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ứng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dụng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kết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hợp</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những</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công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nghệ</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mới</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tiên</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tiến</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nhằm</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nâng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cao</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hiệu</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quả</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tạo</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bước</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đột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phá</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về</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năng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suất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chất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lượng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nông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sản</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đáp</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ứng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nhu</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cầu</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ngày</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càng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cao</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của</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xã</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hội</a:t>
            </a:r>
            <a:r>
              <a:rPr lang="en-US" sz="2800" dirty="0">
                <a:solidFill>
                  <a:srgbClr val="3333FF"/>
                </a:solidFill>
                <a:latin typeface="Times New Roman" panose="02020603050405020304" pitchFamily="18" charset="0"/>
                <a:cs typeface="Times New Roman" panose="02020603050405020304" pitchFamily="18" charset="0"/>
              </a:rPr>
              <a:t>.</a:t>
            </a:r>
          </a:p>
          <a:p>
            <a:r>
              <a:rPr lang="en-US" sz="2800" dirty="0">
                <a:solidFill>
                  <a:srgbClr val="3333FF"/>
                </a:solidFill>
                <a:latin typeface="Times New Roman" panose="02020603050405020304" pitchFamily="18" charset="0"/>
                <a:cs typeface="Times New Roman" panose="02020603050405020304" pitchFamily="18" charset="0"/>
              </a:rPr>
              <a:t>    - </a:t>
            </a:r>
            <a:r>
              <a:rPr lang="en-US" sz="2800" dirty="0" err="1">
                <a:solidFill>
                  <a:srgbClr val="3333FF"/>
                </a:solidFill>
                <a:latin typeface="Times New Roman" panose="02020603050405020304" pitchFamily="18" charset="0"/>
                <a:cs typeface="Times New Roman" panose="02020603050405020304" pitchFamily="18" charset="0"/>
              </a:rPr>
              <a:t>Ứng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dụng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các</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quy</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trình</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canh</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tác</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tiên</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tiến</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canh</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tác</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hữu</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cơ</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công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nghệ</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sinh</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học</a:t>
            </a:r>
            <a:r>
              <a:rPr lang="en-US" sz="2800" dirty="0">
                <a:solidFill>
                  <a:srgbClr val="3333FF"/>
                </a:solidFill>
                <a:latin typeface="Times New Roman" panose="02020603050405020304" pitchFamily="18" charset="0"/>
                <a:cs typeface="Times New Roman" panose="02020603050405020304" pitchFamily="18" charset="0"/>
              </a:rPr>
              <a:t>… </a:t>
            </a:r>
          </a:p>
          <a:p>
            <a:r>
              <a:rPr lang="en-US" sz="2800" dirty="0">
                <a:solidFill>
                  <a:srgbClr val="3333FF"/>
                </a:solidFill>
                <a:latin typeface="Times New Roman" panose="02020603050405020304" pitchFamily="18" charset="0"/>
                <a:cs typeface="Times New Roman" panose="02020603050405020304" pitchFamily="18" charset="0"/>
              </a:rPr>
              <a:t>    - </a:t>
            </a:r>
            <a:r>
              <a:rPr lang="en-US" sz="2800" dirty="0" err="1">
                <a:solidFill>
                  <a:srgbClr val="3333FF"/>
                </a:solidFill>
                <a:latin typeface="Times New Roman" panose="02020603050405020304" pitchFamily="18" charset="0"/>
                <a:cs typeface="Times New Roman" panose="02020603050405020304" pitchFamily="18" charset="0"/>
              </a:rPr>
              <a:t>Sử</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dụng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các</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giống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cây</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trồng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cho</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năng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suất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chất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lượng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cao</a:t>
            </a:r>
            <a:r>
              <a:rPr lang="en-US" sz="2800" dirty="0">
                <a:solidFill>
                  <a:srgbClr val="3333FF"/>
                </a:solidFill>
                <a:latin typeface="Times New Roman" panose="02020603050405020304" pitchFamily="18" charset="0"/>
                <a:cs typeface="Times New Roman" panose="02020603050405020304" pitchFamily="18" charset="0"/>
              </a:rPr>
              <a:t>.</a:t>
            </a:r>
          </a:p>
          <a:p>
            <a:r>
              <a:rPr lang="en-US" sz="2800" dirty="0">
                <a:solidFill>
                  <a:srgbClr val="3333FF"/>
                </a:solidFill>
                <a:latin typeface="Times New Roman" panose="02020603050405020304" pitchFamily="18" charset="0"/>
                <a:cs typeface="Times New Roman" panose="02020603050405020304" pitchFamily="18" charset="0"/>
              </a:rPr>
              <a:t>    -  </a:t>
            </a:r>
            <a:r>
              <a:rPr lang="en-US" sz="2800" dirty="0" err="1">
                <a:solidFill>
                  <a:srgbClr val="3333FF"/>
                </a:solidFill>
                <a:latin typeface="Times New Roman" panose="02020603050405020304" pitchFamily="18" charset="0"/>
                <a:cs typeface="Times New Roman" panose="02020603050405020304" pitchFamily="18" charset="0"/>
              </a:rPr>
              <a:t>Ứng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dụng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các</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thiết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bị</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và</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các</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quy</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trình</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quản</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lí</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tự</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động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hóa</a:t>
            </a:r>
            <a:r>
              <a:rPr lang="en-US" sz="2800" dirty="0">
                <a:solidFill>
                  <a:srgbClr val="3333FF"/>
                </a:solidFill>
                <a:latin typeface="Times New Roman" panose="02020603050405020304" pitchFamily="18" charset="0"/>
                <a:cs typeface="Times New Roman" panose="02020603050405020304" pitchFamily="18" charset="0"/>
              </a:rPr>
              <a:t>.</a:t>
            </a:r>
          </a:p>
          <a:p>
            <a:endParaRPr lang="en-US" dirty="0"/>
          </a:p>
        </p:txBody>
      </p:sp>
      <p:pic>
        <p:nvPicPr>
          <p:cNvPr id="382" name="Picture 2" descr="In Jesus Name Children Sticker by Compassion">
            <a:extLst>
              <a:ext uri="{FF2B5EF4-FFF2-40B4-BE49-F238E27FC236}">
                <a16:creationId xmlns:a16="http://schemas.microsoft.com/office/drawing/2014/main" id="{E0F2AE92-F500-525E-83A7-1EA6CB0366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66" y="1221157"/>
            <a:ext cx="1582381" cy="15823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446216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 name="图片 1043"/>
          <p:cNvPicPr>
            <a:picLocks noChangeAspect="1"/>
          </p:cNvPicPr>
          <p:nvPr/>
        </p:nvPicPr>
        <p:blipFill>
          <a:blip r:embed="rId2"/>
          <a:stretch>
            <a:fillRect/>
          </a:stretch>
        </p:blipFill>
        <p:spPr>
          <a:xfrm>
            <a:off x="1923632" y="1956431"/>
            <a:ext cx="2680783" cy="2619470"/>
          </a:xfrm>
          <a:prstGeom prst="rect">
            <a:avLst/>
          </a:prstGeom>
        </p:spPr>
      </p:pic>
      <p:sp>
        <p:nvSpPr>
          <p:cNvPr id="1029" name="矩形 1028"/>
          <p:cNvSpPr/>
          <p:nvPr/>
        </p:nvSpPr>
        <p:spPr>
          <a:xfrm>
            <a:off x="5614262" y="1326282"/>
            <a:ext cx="6160647" cy="22928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b="1" dirty="0">
                <a:solidFill>
                  <a:srgbClr val="3333FF"/>
                </a:solidFill>
                <a:latin typeface="Times New Roman" panose="02020603050405020304" pitchFamily="18" charset="0"/>
                <a:cs typeface="Times New Roman" panose="02020603050405020304" pitchFamily="18" charset="0"/>
              </a:rPr>
              <a:t>Câu hỏi 1.</a:t>
            </a:r>
            <a:r>
              <a:rPr lang="vi-VN" sz="2400" dirty="0">
                <a:solidFill>
                  <a:srgbClr val="3333FF"/>
                </a:solidFill>
                <a:latin typeface="Times New Roman" panose="02020603050405020304" pitchFamily="18" charset="0"/>
                <a:cs typeface="Times New Roman" panose="02020603050405020304" pitchFamily="18" charset="0"/>
              </a:rPr>
              <a:t> Giả sử có một khuôn viên để trồng cây ở gia đình, em dự định trồng nhóm cây nào, loại cây nào? Với những loại cây đã chọn em sẽ trồng theo phương thức trồng trọt nào?</a:t>
            </a:r>
            <a:endParaRPr lang="zh-CN" altLang="en-US" sz="2400" dirty="0">
              <a:solidFill>
                <a:srgbClr val="3333FF"/>
              </a:solidFill>
              <a:latin typeface="Times New Roman" panose="02020603050405020304" pitchFamily="18" charset="0"/>
              <a:cs typeface="Times New Roman" panose="02020603050405020304" pitchFamily="18" charset="0"/>
              <a:sym typeface="Arial" panose="020B0604020202020204" pitchFamily="34" charset="0"/>
            </a:endParaRPr>
          </a:p>
        </p:txBody>
      </p:sp>
      <p:grpSp>
        <p:nvGrpSpPr>
          <p:cNvPr id="3" name="组合 2"/>
          <p:cNvGrpSpPr/>
          <p:nvPr/>
        </p:nvGrpSpPr>
        <p:grpSpPr>
          <a:xfrm flipH="1">
            <a:off x="1191769" y="0"/>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31" name="矩形 1030"/>
          <p:cNvSpPr/>
          <p:nvPr/>
        </p:nvSpPr>
        <p:spPr>
          <a:xfrm>
            <a:off x="5390546" y="614015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59" name="组合 1058"/>
          <p:cNvGrpSpPr/>
          <p:nvPr/>
        </p:nvGrpSpPr>
        <p:grpSpPr>
          <a:xfrm>
            <a:off x="5446810" y="369735"/>
            <a:ext cx="4469176" cy="874510"/>
            <a:chOff x="6327925" y="-371550"/>
            <a:chExt cx="4469176" cy="2905825"/>
          </a:xfrm>
        </p:grpSpPr>
        <p:sp>
          <p:nvSpPr>
            <p:cNvPr id="1060" name="矩形 51"/>
            <p:cNvSpPr>
              <a:spLocks noChangeArrowheads="1"/>
            </p:cNvSpPr>
            <p:nvPr/>
          </p:nvSpPr>
          <p:spPr bwMode="auto">
            <a:xfrm flipH="1">
              <a:off x="7801678" y="-371550"/>
              <a:ext cx="272394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spcBef>
                  <a:spcPts val="1000"/>
                </a:spcBef>
              </a:pPr>
              <a:r>
                <a:rPr lang="en-US" altLang="zh-CN" sz="3200" b="1" dirty="0" smtClean="0">
                  <a:ea typeface="微软雅黑" panose="020B0503020204020204" pitchFamily="34" charset="-122"/>
                  <a:cs typeface="Arial" panose="020B0604020202020204" pitchFamily="34" charset="0"/>
                  <a:sym typeface="Arial" panose="020B0604020202020204" pitchFamily="34" charset="0"/>
                </a:rPr>
                <a:t>LUYỆN TẬP</a:t>
              </a:r>
              <a:endParaRPr lang="zh-CN" altLang="en-US" sz="3200" dirty="0">
                <a:ea typeface="微软雅黑" panose="020B0503020204020204" pitchFamily="34" charset="-122"/>
                <a:cs typeface="Arial" panose="020B0604020202020204" pitchFamily="34" charset="0"/>
                <a:sym typeface="Arial" panose="020B0604020202020204" pitchFamily="34" charset="0"/>
              </a:endParaRPr>
            </a:p>
          </p:txBody>
        </p:sp>
        <p:sp>
          <p:nvSpPr>
            <p:cNvPr id="1061" name="矩形 52"/>
            <p:cNvSpPr>
              <a:spLocks noChangeArrowheads="1"/>
            </p:cNvSpPr>
            <p:nvPr/>
          </p:nvSpPr>
          <p:spPr bwMode="auto">
            <a:xfrm flipH="1">
              <a:off x="6327925" y="2220343"/>
              <a:ext cx="4469176"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grpSp>
      <p:sp>
        <p:nvSpPr>
          <p:cNvPr id="375" name="矩形 374"/>
          <p:cNvSpPr/>
          <p:nvPr/>
        </p:nvSpPr>
        <p:spPr>
          <a:xfrm>
            <a:off x="5786770" y="908283"/>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椭圆 375"/>
          <p:cNvSpPr/>
          <p:nvPr/>
        </p:nvSpPr>
        <p:spPr>
          <a:xfrm>
            <a:off x="10710304" y="5278030"/>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椭圆 376"/>
          <p:cNvSpPr/>
          <p:nvPr/>
        </p:nvSpPr>
        <p:spPr>
          <a:xfrm>
            <a:off x="9915986" y="1019227"/>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椭圆 377"/>
          <p:cNvSpPr/>
          <p:nvPr/>
        </p:nvSpPr>
        <p:spPr>
          <a:xfrm>
            <a:off x="-1942540" y="5290847"/>
            <a:ext cx="3134309" cy="3134306"/>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椭圆 378"/>
          <p:cNvSpPr/>
          <p:nvPr/>
        </p:nvSpPr>
        <p:spPr>
          <a:xfrm>
            <a:off x="3953836" y="5636670"/>
            <a:ext cx="451752" cy="451752"/>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椭圆 438"/>
          <p:cNvSpPr/>
          <p:nvPr/>
        </p:nvSpPr>
        <p:spPr>
          <a:xfrm>
            <a:off x="5446810" y="-427875"/>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椭圆 439"/>
          <p:cNvSpPr/>
          <p:nvPr/>
        </p:nvSpPr>
        <p:spPr>
          <a:xfrm>
            <a:off x="-269053" y="-12316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椭圆 440"/>
          <p:cNvSpPr/>
          <p:nvPr/>
        </p:nvSpPr>
        <p:spPr>
          <a:xfrm>
            <a:off x="11888473" y="-42560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 name="TextBox 1"/>
          <p:cNvSpPr txBox="1"/>
          <p:nvPr/>
        </p:nvSpPr>
        <p:spPr>
          <a:xfrm>
            <a:off x="4546918" y="3836118"/>
            <a:ext cx="7645082" cy="2308324"/>
          </a:xfrm>
          <a:prstGeom prst="rect">
            <a:avLst/>
          </a:prstGeom>
          <a:solidFill>
            <a:schemeClr val="accent4">
              <a:lumMod val="20000"/>
              <a:lumOff val="80000"/>
            </a:schemeClr>
          </a:solidFill>
        </p:spPr>
        <p:txBody>
          <a:bodyPr wrap="square" rtlCol="0">
            <a:spAutoFit/>
          </a:bodyPr>
          <a:lstStyle/>
          <a:p>
            <a:r>
              <a:rPr lang="vi-VN" sz="2400" dirty="0">
                <a:latin typeface="Times New Roman" panose="02020603050405020304" pitchFamily="18" charset="0"/>
                <a:cs typeface="Times New Roman" panose="02020603050405020304" pitchFamily="18" charset="0"/>
              </a:rPr>
              <a:t>Nếu có một khuôn viên để trồng cây ở gia đình, em dự định trồng nhóm cây rau. Em muốn trồng các loại cà chua, rau húng, rau mùi; các loại rau cải, xà lách, đậu ve và các loại cây tía tô, kinh giới, ớt, húng lủi; trồng cây dây leo: mướp, su su, hoa thiên lý. Với những loại cây em đã chọn ở trên, em trồng theo phương thức luân canh, tăng vụ.</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7426202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59"/>
                                        </p:tgtEl>
                                        <p:attrNameLst>
                                          <p:attrName>style.visibility</p:attrName>
                                        </p:attrNameLst>
                                      </p:cBhvr>
                                      <p:to>
                                        <p:strVal val="visible"/>
                                      </p:to>
                                    </p:set>
                                    <p:animEffect transition="in" filter="fade">
                                      <p:cBhvr>
                                        <p:cTn id="7" dur="1000"/>
                                        <p:tgtEl>
                                          <p:spTgt spid="1059"/>
                                        </p:tgtEl>
                                      </p:cBhvr>
                                    </p:animEffect>
                                    <p:anim calcmode="lin" valueType="num">
                                      <p:cBhvr>
                                        <p:cTn id="8" dur="1000" fill="hold"/>
                                        <p:tgtEl>
                                          <p:spTgt spid="1059"/>
                                        </p:tgtEl>
                                        <p:attrNameLst>
                                          <p:attrName>ppt_x</p:attrName>
                                        </p:attrNameLst>
                                      </p:cBhvr>
                                      <p:tavLst>
                                        <p:tav tm="0">
                                          <p:val>
                                            <p:strVal val="#ppt_x"/>
                                          </p:val>
                                        </p:tav>
                                        <p:tav tm="100000">
                                          <p:val>
                                            <p:strVal val="#ppt_x"/>
                                          </p:val>
                                        </p:tav>
                                      </p:tavLst>
                                    </p:anim>
                                    <p:anim calcmode="lin" valueType="num">
                                      <p:cBhvr>
                                        <p:cTn id="9" dur="1000" fill="hold"/>
                                        <p:tgtEl>
                                          <p:spTgt spid="105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029"/>
                                        </p:tgtEl>
                                        <p:attrNameLst>
                                          <p:attrName>style.visibility</p:attrName>
                                        </p:attrNameLst>
                                      </p:cBhvr>
                                      <p:to>
                                        <p:strVal val="visible"/>
                                      </p:to>
                                    </p:set>
                                    <p:anim calcmode="lin" valueType="num">
                                      <p:cBhvr additive="base">
                                        <p:cTn id="14" dur="500" fill="hold"/>
                                        <p:tgtEl>
                                          <p:spTgt spid="1029"/>
                                        </p:tgtEl>
                                        <p:attrNameLst>
                                          <p:attrName>ppt_x</p:attrName>
                                        </p:attrNameLst>
                                      </p:cBhvr>
                                      <p:tavLst>
                                        <p:tav tm="0">
                                          <p:val>
                                            <p:strVal val="#ppt_x"/>
                                          </p:val>
                                        </p:tav>
                                        <p:tav tm="100000">
                                          <p:val>
                                            <p:strVal val="#ppt_x"/>
                                          </p:val>
                                        </p:tav>
                                      </p:tavLst>
                                    </p:anim>
                                    <p:anim calcmode="lin" valueType="num">
                                      <p:cBhvr additive="base">
                                        <p:cTn id="15" dur="500" fill="hold"/>
                                        <p:tgtEl>
                                          <p:spTgt spid="1029"/>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9" grpId="0" animBg="1"/>
      <p:bldP spid="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 name="图片 1043"/>
          <p:cNvPicPr>
            <a:picLocks noChangeAspect="1"/>
          </p:cNvPicPr>
          <p:nvPr/>
        </p:nvPicPr>
        <p:blipFill>
          <a:blip r:embed="rId2"/>
          <a:stretch>
            <a:fillRect/>
          </a:stretch>
        </p:blipFill>
        <p:spPr>
          <a:xfrm>
            <a:off x="9670700" y="-378901"/>
            <a:ext cx="2680783" cy="2619470"/>
          </a:xfrm>
          <a:prstGeom prst="rect">
            <a:avLst/>
          </a:prstGeom>
        </p:spPr>
      </p:pic>
      <p:sp>
        <p:nvSpPr>
          <p:cNvPr id="1029" name="矩形 1028"/>
          <p:cNvSpPr/>
          <p:nvPr/>
        </p:nvSpPr>
        <p:spPr>
          <a:xfrm>
            <a:off x="6551021" y="1469795"/>
            <a:ext cx="5532596" cy="22928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3333FF"/>
                </a:solidFill>
                <a:latin typeface="Times New Roman" panose="02020603050405020304" pitchFamily="18" charset="0"/>
                <a:cs typeface="Times New Roman" panose="02020603050405020304" pitchFamily="18" charset="0"/>
              </a:rPr>
              <a:t>Câu</a:t>
            </a:r>
            <a:r>
              <a:rPr lang="en-US" sz="2800" b="1" dirty="0">
                <a:solidFill>
                  <a:srgbClr val="3333FF"/>
                </a:solidFill>
                <a:latin typeface="Times New Roman" panose="02020603050405020304" pitchFamily="18" charset="0"/>
                <a:cs typeface="Times New Roman" panose="02020603050405020304" pitchFamily="18" charset="0"/>
              </a:rPr>
              <a:t> </a:t>
            </a:r>
            <a:r>
              <a:rPr lang="en-US" sz="2800" b="1" dirty="0" err="1">
                <a:solidFill>
                  <a:srgbClr val="3333FF"/>
                </a:solidFill>
                <a:latin typeface="Times New Roman" panose="02020603050405020304" pitchFamily="18" charset="0"/>
                <a:cs typeface="Times New Roman" panose="02020603050405020304" pitchFamily="18" charset="0"/>
              </a:rPr>
              <a:t>hỏi</a:t>
            </a:r>
            <a:r>
              <a:rPr lang="en-US" sz="2800" b="1" dirty="0">
                <a:solidFill>
                  <a:srgbClr val="3333FF"/>
                </a:solidFill>
                <a:latin typeface="Times New Roman" panose="02020603050405020304" pitchFamily="18" charset="0"/>
                <a:cs typeface="Times New Roman" panose="02020603050405020304" pitchFamily="18" charset="0"/>
              </a:rPr>
              <a:t> 2.</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Quan</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sát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Hình</a:t>
            </a:r>
            <a:r>
              <a:rPr lang="en-US" sz="2800" dirty="0">
                <a:solidFill>
                  <a:srgbClr val="3333FF"/>
                </a:solidFill>
                <a:latin typeface="Times New Roman" panose="02020603050405020304" pitchFamily="18" charset="0"/>
                <a:cs typeface="Times New Roman" panose="02020603050405020304" pitchFamily="18" charset="0"/>
              </a:rPr>
              <a:t> 2.4, </a:t>
            </a:r>
            <a:r>
              <a:rPr lang="en-US" sz="2800" dirty="0" err="1">
                <a:solidFill>
                  <a:srgbClr val="3333FF"/>
                </a:solidFill>
                <a:latin typeface="Times New Roman" panose="02020603050405020304" pitchFamily="18" charset="0"/>
                <a:cs typeface="Times New Roman" panose="02020603050405020304" pitchFamily="18" charset="0"/>
              </a:rPr>
              <a:t>cho</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biết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hình</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ảnh</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nào</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thể</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hiện</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trồng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trọt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công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nghệ</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cao</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Vì</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sao</a:t>
            </a:r>
            <a:r>
              <a:rPr lang="en-US" sz="2800" dirty="0">
                <a:solidFill>
                  <a:srgbClr val="3333FF"/>
                </a:solidFill>
                <a:latin typeface="Times New Roman" panose="02020603050405020304" pitchFamily="18" charset="0"/>
                <a:cs typeface="Times New Roman" panose="02020603050405020304" pitchFamily="18" charset="0"/>
              </a:rPr>
              <a:t>?</a:t>
            </a:r>
            <a:endParaRPr lang="zh-CN" altLang="en-US" sz="2800" dirty="0">
              <a:solidFill>
                <a:srgbClr val="3333FF"/>
              </a:solidFill>
              <a:latin typeface="Times New Roman" panose="02020603050405020304" pitchFamily="18" charset="0"/>
              <a:cs typeface="Times New Roman" panose="02020603050405020304" pitchFamily="18" charset="0"/>
              <a:sym typeface="Arial" panose="020B0604020202020204" pitchFamily="34" charset="0"/>
            </a:endParaRPr>
          </a:p>
        </p:txBody>
      </p:sp>
      <p:grpSp>
        <p:nvGrpSpPr>
          <p:cNvPr id="3" name="组合 2"/>
          <p:cNvGrpSpPr/>
          <p:nvPr/>
        </p:nvGrpSpPr>
        <p:grpSpPr>
          <a:xfrm flipH="1">
            <a:off x="132316" y="-464389"/>
            <a:ext cx="1736106"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31" name="矩形 1030"/>
          <p:cNvSpPr/>
          <p:nvPr/>
        </p:nvSpPr>
        <p:spPr>
          <a:xfrm>
            <a:off x="5390546" y="614015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59" name="组合 1058"/>
          <p:cNvGrpSpPr/>
          <p:nvPr/>
        </p:nvGrpSpPr>
        <p:grpSpPr>
          <a:xfrm>
            <a:off x="5446810" y="369735"/>
            <a:ext cx="4469176" cy="874510"/>
            <a:chOff x="6327925" y="-371550"/>
            <a:chExt cx="4469176" cy="2905825"/>
          </a:xfrm>
        </p:grpSpPr>
        <p:sp>
          <p:nvSpPr>
            <p:cNvPr id="1060" name="矩形 51"/>
            <p:cNvSpPr>
              <a:spLocks noChangeArrowheads="1"/>
            </p:cNvSpPr>
            <p:nvPr/>
          </p:nvSpPr>
          <p:spPr bwMode="auto">
            <a:xfrm flipH="1">
              <a:off x="7801678" y="-371550"/>
              <a:ext cx="272394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spcBef>
                  <a:spcPts val="1000"/>
                </a:spcBef>
              </a:pPr>
              <a:r>
                <a:rPr lang="en-US" altLang="zh-CN" sz="3200" b="1" dirty="0" smtClean="0">
                  <a:ea typeface="微软雅黑" panose="020B0503020204020204" pitchFamily="34" charset="-122"/>
                  <a:cs typeface="Arial" panose="020B0604020202020204" pitchFamily="34" charset="0"/>
                  <a:sym typeface="Arial" panose="020B0604020202020204" pitchFamily="34" charset="0"/>
                </a:rPr>
                <a:t>LUYỆN TẬP</a:t>
              </a:r>
              <a:endParaRPr lang="zh-CN" altLang="en-US" sz="3200" dirty="0">
                <a:ea typeface="微软雅黑" panose="020B0503020204020204" pitchFamily="34" charset="-122"/>
                <a:cs typeface="Arial" panose="020B0604020202020204" pitchFamily="34" charset="0"/>
                <a:sym typeface="Arial" panose="020B0604020202020204" pitchFamily="34" charset="0"/>
              </a:endParaRPr>
            </a:p>
          </p:txBody>
        </p:sp>
        <p:sp>
          <p:nvSpPr>
            <p:cNvPr id="1061" name="矩形 52"/>
            <p:cNvSpPr>
              <a:spLocks noChangeArrowheads="1"/>
            </p:cNvSpPr>
            <p:nvPr/>
          </p:nvSpPr>
          <p:spPr bwMode="auto">
            <a:xfrm flipH="1">
              <a:off x="6327925" y="2220343"/>
              <a:ext cx="4469176"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grpSp>
      <p:sp>
        <p:nvSpPr>
          <p:cNvPr id="375" name="矩形 374"/>
          <p:cNvSpPr/>
          <p:nvPr/>
        </p:nvSpPr>
        <p:spPr>
          <a:xfrm>
            <a:off x="5786770" y="908283"/>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椭圆 375"/>
          <p:cNvSpPr/>
          <p:nvPr/>
        </p:nvSpPr>
        <p:spPr>
          <a:xfrm>
            <a:off x="10710304" y="5278030"/>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椭圆 376"/>
          <p:cNvSpPr/>
          <p:nvPr/>
        </p:nvSpPr>
        <p:spPr>
          <a:xfrm>
            <a:off x="9915986" y="1019227"/>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椭圆 377"/>
          <p:cNvSpPr/>
          <p:nvPr/>
        </p:nvSpPr>
        <p:spPr>
          <a:xfrm>
            <a:off x="-1942540" y="5290847"/>
            <a:ext cx="3134309" cy="3134306"/>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椭圆 378"/>
          <p:cNvSpPr/>
          <p:nvPr/>
        </p:nvSpPr>
        <p:spPr>
          <a:xfrm>
            <a:off x="3953836" y="5636670"/>
            <a:ext cx="451752" cy="451752"/>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椭圆 438"/>
          <p:cNvSpPr/>
          <p:nvPr/>
        </p:nvSpPr>
        <p:spPr>
          <a:xfrm>
            <a:off x="5446810" y="-427875"/>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椭圆 439"/>
          <p:cNvSpPr/>
          <p:nvPr/>
        </p:nvSpPr>
        <p:spPr>
          <a:xfrm>
            <a:off x="-269053" y="-12316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椭圆 440"/>
          <p:cNvSpPr/>
          <p:nvPr/>
        </p:nvSpPr>
        <p:spPr>
          <a:xfrm>
            <a:off x="11888473" y="-42560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 name="TextBox 1"/>
          <p:cNvSpPr txBox="1"/>
          <p:nvPr/>
        </p:nvSpPr>
        <p:spPr>
          <a:xfrm>
            <a:off x="6551021" y="3905611"/>
            <a:ext cx="5711564" cy="954107"/>
          </a:xfrm>
          <a:prstGeom prst="rect">
            <a:avLst/>
          </a:prstGeom>
          <a:solidFill>
            <a:schemeClr val="accent4">
              <a:lumMod val="20000"/>
              <a:lumOff val="80000"/>
            </a:schemeClr>
          </a:solidFill>
        </p:spPr>
        <p:txBody>
          <a:bodyPr wrap="square" rtlCol="0">
            <a:spAutoFit/>
          </a:bodyPr>
          <a:lstStyle/>
          <a:p>
            <a:r>
              <a:rPr lang="vi-VN" sz="2800" dirty="0">
                <a:latin typeface="Times New Roman" panose="02020603050405020304" pitchFamily="18" charset="0"/>
                <a:cs typeface="Times New Roman" panose="02020603050405020304" pitchFamily="18" charset="0"/>
              </a:rPr>
              <a:t>Hình 2.4b: Trồng thủy canh</a:t>
            </a:r>
          </a:p>
          <a:p>
            <a:r>
              <a:rPr lang="vi-VN" sz="2800" dirty="0">
                <a:latin typeface="Times New Roman" panose="02020603050405020304" pitchFamily="18" charset="0"/>
                <a:cs typeface="Times New Roman" panose="02020603050405020304" pitchFamily="18" charset="0"/>
              </a:rPr>
              <a:t>Hình 2.4c: Hệ thống tưới tiêu tự động</a:t>
            </a:r>
          </a:p>
        </p:txBody>
      </p:sp>
      <p:pic>
        <p:nvPicPr>
          <p:cNvPr id="6146" name="Picture 2" descr="Quan sát Hình 2.4, cho biết hình ảnh nào thể hiện trồng trọt công nghệ ca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414" y="1570049"/>
            <a:ext cx="6398887" cy="37148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9993864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59"/>
                                        </p:tgtEl>
                                        <p:attrNameLst>
                                          <p:attrName>style.visibility</p:attrName>
                                        </p:attrNameLst>
                                      </p:cBhvr>
                                      <p:to>
                                        <p:strVal val="visible"/>
                                      </p:to>
                                    </p:set>
                                    <p:animEffect transition="in" filter="fade">
                                      <p:cBhvr>
                                        <p:cTn id="7" dur="1000"/>
                                        <p:tgtEl>
                                          <p:spTgt spid="1059"/>
                                        </p:tgtEl>
                                      </p:cBhvr>
                                    </p:animEffect>
                                    <p:anim calcmode="lin" valueType="num">
                                      <p:cBhvr>
                                        <p:cTn id="8" dur="1000" fill="hold"/>
                                        <p:tgtEl>
                                          <p:spTgt spid="1059"/>
                                        </p:tgtEl>
                                        <p:attrNameLst>
                                          <p:attrName>ppt_x</p:attrName>
                                        </p:attrNameLst>
                                      </p:cBhvr>
                                      <p:tavLst>
                                        <p:tav tm="0">
                                          <p:val>
                                            <p:strVal val="#ppt_x"/>
                                          </p:val>
                                        </p:tav>
                                        <p:tav tm="100000">
                                          <p:val>
                                            <p:strVal val="#ppt_x"/>
                                          </p:val>
                                        </p:tav>
                                      </p:tavLst>
                                    </p:anim>
                                    <p:anim calcmode="lin" valueType="num">
                                      <p:cBhvr>
                                        <p:cTn id="9" dur="1000" fill="hold"/>
                                        <p:tgtEl>
                                          <p:spTgt spid="105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029"/>
                                        </p:tgtEl>
                                        <p:attrNameLst>
                                          <p:attrName>style.visibility</p:attrName>
                                        </p:attrNameLst>
                                      </p:cBhvr>
                                      <p:to>
                                        <p:strVal val="visible"/>
                                      </p:to>
                                    </p:set>
                                    <p:anim calcmode="lin" valueType="num">
                                      <p:cBhvr additive="base">
                                        <p:cTn id="14" dur="500" fill="hold"/>
                                        <p:tgtEl>
                                          <p:spTgt spid="1029"/>
                                        </p:tgtEl>
                                        <p:attrNameLst>
                                          <p:attrName>ppt_x</p:attrName>
                                        </p:attrNameLst>
                                      </p:cBhvr>
                                      <p:tavLst>
                                        <p:tav tm="0">
                                          <p:val>
                                            <p:strVal val="#ppt_x"/>
                                          </p:val>
                                        </p:tav>
                                        <p:tav tm="100000">
                                          <p:val>
                                            <p:strVal val="#ppt_x"/>
                                          </p:val>
                                        </p:tav>
                                      </p:tavLst>
                                    </p:anim>
                                    <p:anim calcmode="lin" valueType="num">
                                      <p:cBhvr additive="base">
                                        <p:cTn id="15" dur="500" fill="hold"/>
                                        <p:tgtEl>
                                          <p:spTgt spid="1029"/>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9" grpId="0" animBg="1"/>
      <p:bldP spid="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 name="图片 1043"/>
          <p:cNvPicPr>
            <a:picLocks noChangeAspect="1"/>
          </p:cNvPicPr>
          <p:nvPr/>
        </p:nvPicPr>
        <p:blipFill>
          <a:blip r:embed="rId2"/>
          <a:stretch>
            <a:fillRect/>
          </a:stretch>
        </p:blipFill>
        <p:spPr>
          <a:xfrm>
            <a:off x="9670700" y="-378901"/>
            <a:ext cx="2680783" cy="2619470"/>
          </a:xfrm>
          <a:prstGeom prst="rect">
            <a:avLst/>
          </a:prstGeom>
        </p:spPr>
      </p:pic>
      <p:sp>
        <p:nvSpPr>
          <p:cNvPr id="1029" name="矩形 1028"/>
          <p:cNvSpPr/>
          <p:nvPr/>
        </p:nvSpPr>
        <p:spPr>
          <a:xfrm>
            <a:off x="6551021" y="1469795"/>
            <a:ext cx="5532596" cy="22928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dirty="0" err="1">
                <a:solidFill>
                  <a:srgbClr val="3333FF"/>
                </a:solidFill>
                <a:latin typeface="Times New Roman" panose="02020603050405020304" pitchFamily="18" charset="0"/>
                <a:cs typeface="Times New Roman" panose="02020603050405020304" pitchFamily="18" charset="0"/>
              </a:rPr>
              <a:t>Câu</a:t>
            </a:r>
            <a:r>
              <a:rPr lang="en-US" sz="2800" b="1" dirty="0">
                <a:solidFill>
                  <a:srgbClr val="3333FF"/>
                </a:solidFill>
                <a:latin typeface="Times New Roman" panose="02020603050405020304" pitchFamily="18" charset="0"/>
                <a:cs typeface="Times New Roman" panose="02020603050405020304" pitchFamily="18" charset="0"/>
              </a:rPr>
              <a:t> </a:t>
            </a:r>
            <a:r>
              <a:rPr lang="en-US" sz="2800" b="1" dirty="0" err="1">
                <a:solidFill>
                  <a:srgbClr val="3333FF"/>
                </a:solidFill>
                <a:latin typeface="Times New Roman" panose="02020603050405020304" pitchFamily="18" charset="0"/>
                <a:cs typeface="Times New Roman" panose="02020603050405020304" pitchFamily="18" charset="0"/>
              </a:rPr>
              <a:t>hỏi</a:t>
            </a:r>
            <a:r>
              <a:rPr lang="en-US" sz="2800" b="1" dirty="0">
                <a:solidFill>
                  <a:srgbClr val="3333FF"/>
                </a:solidFill>
                <a:latin typeface="Times New Roman" panose="02020603050405020304" pitchFamily="18" charset="0"/>
                <a:cs typeface="Times New Roman" panose="02020603050405020304" pitchFamily="18" charset="0"/>
              </a:rPr>
              <a:t> </a:t>
            </a:r>
            <a:r>
              <a:rPr lang="en-US" sz="2800" b="1" dirty="0" smtClean="0">
                <a:solidFill>
                  <a:srgbClr val="3333FF"/>
                </a:solidFill>
                <a:latin typeface="Times New Roman" panose="02020603050405020304" pitchFamily="18" charset="0"/>
                <a:cs typeface="Times New Roman" panose="02020603050405020304" pitchFamily="18" charset="0"/>
              </a:rPr>
              <a:t>3.</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Em</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hãy</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kể</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về</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các</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ứng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dụng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công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nghệ</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cao</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trong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trồng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trọt</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mà</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em</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từng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thấy</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hoặc</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từng</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trải</a:t>
            </a:r>
            <a:r>
              <a:rPr lang="en-US" sz="2800" dirty="0">
                <a:solidFill>
                  <a:srgbClr val="3333FF"/>
                </a:solidFill>
                <a:latin typeface="Times New Roman" panose="02020603050405020304" pitchFamily="18" charset="0"/>
                <a:cs typeface="Times New Roman" panose="02020603050405020304" pitchFamily="18" charset="0"/>
              </a:rPr>
              <a:t> </a:t>
            </a:r>
            <a:r>
              <a:rPr lang="en-US" sz="2800" dirty="0" err="1">
                <a:solidFill>
                  <a:srgbClr val="3333FF"/>
                </a:solidFill>
                <a:latin typeface="Times New Roman" panose="02020603050405020304" pitchFamily="18" charset="0"/>
                <a:cs typeface="Times New Roman" panose="02020603050405020304" pitchFamily="18" charset="0"/>
              </a:rPr>
              <a:t>nghiệm</a:t>
            </a:r>
            <a:r>
              <a:rPr lang="en-US" sz="2800" dirty="0">
                <a:solidFill>
                  <a:srgbClr val="3333FF"/>
                </a:solidFill>
                <a:latin typeface="Times New Roman" panose="02020603050405020304" pitchFamily="18" charset="0"/>
                <a:cs typeface="Times New Roman" panose="02020603050405020304" pitchFamily="18" charset="0"/>
              </a:rPr>
              <a:t>.</a:t>
            </a:r>
            <a:endParaRPr lang="zh-CN" altLang="en-US" sz="2800" dirty="0">
              <a:solidFill>
                <a:srgbClr val="3333FF"/>
              </a:solidFill>
              <a:latin typeface="Times New Roman" panose="02020603050405020304" pitchFamily="18" charset="0"/>
              <a:cs typeface="Times New Roman" panose="02020603050405020304" pitchFamily="18" charset="0"/>
              <a:sym typeface="Arial" panose="020B0604020202020204" pitchFamily="34" charset="0"/>
            </a:endParaRPr>
          </a:p>
        </p:txBody>
      </p:sp>
      <p:grpSp>
        <p:nvGrpSpPr>
          <p:cNvPr id="3" name="组合 2"/>
          <p:cNvGrpSpPr/>
          <p:nvPr/>
        </p:nvGrpSpPr>
        <p:grpSpPr>
          <a:xfrm flipH="1">
            <a:off x="132316" y="-464389"/>
            <a:ext cx="1736106"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31" name="矩形 1030"/>
          <p:cNvSpPr/>
          <p:nvPr/>
        </p:nvSpPr>
        <p:spPr>
          <a:xfrm>
            <a:off x="5390546" y="614015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59" name="组合 1058"/>
          <p:cNvGrpSpPr/>
          <p:nvPr/>
        </p:nvGrpSpPr>
        <p:grpSpPr>
          <a:xfrm>
            <a:off x="5446810" y="369735"/>
            <a:ext cx="4469176" cy="874510"/>
            <a:chOff x="6327925" y="-371550"/>
            <a:chExt cx="4469176" cy="2905825"/>
          </a:xfrm>
        </p:grpSpPr>
        <p:sp>
          <p:nvSpPr>
            <p:cNvPr id="1060" name="矩形 51"/>
            <p:cNvSpPr>
              <a:spLocks noChangeArrowheads="1"/>
            </p:cNvSpPr>
            <p:nvPr/>
          </p:nvSpPr>
          <p:spPr bwMode="auto">
            <a:xfrm flipH="1">
              <a:off x="7801678" y="-371550"/>
              <a:ext cx="272394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spcBef>
                  <a:spcPts val="1000"/>
                </a:spcBef>
              </a:pPr>
              <a:r>
                <a:rPr lang="en-US" altLang="zh-CN" sz="3200" b="1" dirty="0" smtClean="0">
                  <a:ea typeface="微软雅黑" panose="020B0503020204020204" pitchFamily="34" charset="-122"/>
                  <a:cs typeface="Arial" panose="020B0604020202020204" pitchFamily="34" charset="0"/>
                  <a:sym typeface="Arial" panose="020B0604020202020204" pitchFamily="34" charset="0"/>
                </a:rPr>
                <a:t>LUYỆN TẬP</a:t>
              </a:r>
              <a:endParaRPr lang="zh-CN" altLang="en-US" sz="3200" dirty="0">
                <a:ea typeface="微软雅黑" panose="020B0503020204020204" pitchFamily="34" charset="-122"/>
                <a:cs typeface="Arial" panose="020B0604020202020204" pitchFamily="34" charset="0"/>
                <a:sym typeface="Arial" panose="020B0604020202020204" pitchFamily="34" charset="0"/>
              </a:endParaRPr>
            </a:p>
          </p:txBody>
        </p:sp>
        <p:sp>
          <p:nvSpPr>
            <p:cNvPr id="1061" name="矩形 52"/>
            <p:cNvSpPr>
              <a:spLocks noChangeArrowheads="1"/>
            </p:cNvSpPr>
            <p:nvPr/>
          </p:nvSpPr>
          <p:spPr bwMode="auto">
            <a:xfrm flipH="1">
              <a:off x="6327925" y="2220343"/>
              <a:ext cx="4469176"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grpSp>
      <p:sp>
        <p:nvSpPr>
          <p:cNvPr id="375" name="矩形 374"/>
          <p:cNvSpPr/>
          <p:nvPr/>
        </p:nvSpPr>
        <p:spPr>
          <a:xfrm>
            <a:off x="5786770" y="908283"/>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椭圆 375"/>
          <p:cNvSpPr/>
          <p:nvPr/>
        </p:nvSpPr>
        <p:spPr>
          <a:xfrm>
            <a:off x="10710304" y="5278030"/>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椭圆 376"/>
          <p:cNvSpPr/>
          <p:nvPr/>
        </p:nvSpPr>
        <p:spPr>
          <a:xfrm>
            <a:off x="9915986" y="1019227"/>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椭圆 377"/>
          <p:cNvSpPr/>
          <p:nvPr/>
        </p:nvSpPr>
        <p:spPr>
          <a:xfrm>
            <a:off x="-1942540" y="5290847"/>
            <a:ext cx="3134309" cy="3134306"/>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椭圆 378"/>
          <p:cNvSpPr/>
          <p:nvPr/>
        </p:nvSpPr>
        <p:spPr>
          <a:xfrm>
            <a:off x="3953836" y="5636670"/>
            <a:ext cx="451752" cy="451752"/>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椭圆 438"/>
          <p:cNvSpPr/>
          <p:nvPr/>
        </p:nvSpPr>
        <p:spPr>
          <a:xfrm>
            <a:off x="5446810" y="-427875"/>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椭圆 439"/>
          <p:cNvSpPr/>
          <p:nvPr/>
        </p:nvSpPr>
        <p:spPr>
          <a:xfrm>
            <a:off x="-269053" y="-12316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椭圆 440"/>
          <p:cNvSpPr/>
          <p:nvPr/>
        </p:nvSpPr>
        <p:spPr>
          <a:xfrm>
            <a:off x="11888473" y="-42560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 name="TextBox 1"/>
          <p:cNvSpPr txBox="1"/>
          <p:nvPr/>
        </p:nvSpPr>
        <p:spPr>
          <a:xfrm>
            <a:off x="6551021" y="3905611"/>
            <a:ext cx="5640979" cy="2677656"/>
          </a:xfrm>
          <a:prstGeom prst="rect">
            <a:avLst/>
          </a:prstGeom>
          <a:solidFill>
            <a:schemeClr val="accent4">
              <a:lumMod val="20000"/>
              <a:lumOff val="80000"/>
            </a:schemeClr>
          </a:solidFill>
        </p:spPr>
        <p:txBody>
          <a:bodyPr wrap="square" rtlCol="0">
            <a:spAutoFit/>
          </a:bodyPr>
          <a:lstStyle/>
          <a:p>
            <a:r>
              <a:rPr lang="en-US" sz="2800" dirty="0" smtClean="0">
                <a:latin typeface="Times New Roman" panose="02020603050405020304" pitchFamily="18" charset="0"/>
                <a:cs typeface="Times New Roman" panose="02020603050405020304" pitchFamily="18" charset="0"/>
              </a:rPr>
              <a:t>-</a:t>
            </a:r>
            <a:r>
              <a:rPr lang="vi-VN" sz="2800" dirty="0" smtClean="0">
                <a:latin typeface="Times New Roman" panose="02020603050405020304" pitchFamily="18" charset="0"/>
                <a:cs typeface="Times New Roman" panose="02020603050405020304" pitchFamily="18" charset="0"/>
              </a:rPr>
              <a:t>Vòi </a:t>
            </a:r>
            <a:r>
              <a:rPr lang="vi-VN" sz="2800" dirty="0">
                <a:latin typeface="Times New Roman" panose="02020603050405020304" pitchFamily="18" charset="0"/>
                <a:cs typeface="Times New Roman" panose="02020603050405020304" pitchFamily="18" charset="0"/>
              </a:rPr>
              <a:t>phun nước tự động tưới nước tự động ở các công viên giải trí: hệ thống tưới tiêu tự động khi trồng rau.</a:t>
            </a:r>
          </a:p>
          <a:p>
            <a:r>
              <a:rPr lang="en-US" sz="2800" dirty="0" smtClean="0">
                <a:latin typeface="Times New Roman" panose="02020603050405020304" pitchFamily="18" charset="0"/>
                <a:cs typeface="Times New Roman" panose="02020603050405020304" pitchFamily="18" charset="0"/>
              </a:rPr>
              <a:t>- </a:t>
            </a:r>
            <a:r>
              <a:rPr lang="vi-VN" sz="2800" dirty="0" smtClean="0">
                <a:latin typeface="Times New Roman" panose="02020603050405020304" pitchFamily="18" charset="0"/>
                <a:cs typeface="Times New Roman" panose="02020603050405020304" pitchFamily="18" charset="0"/>
              </a:rPr>
              <a:t>Mô </a:t>
            </a:r>
            <a:r>
              <a:rPr lang="vi-VN" sz="2800" dirty="0">
                <a:latin typeface="Times New Roman" panose="02020603050405020304" pitchFamily="18" charset="0"/>
                <a:cs typeface="Times New Roman" panose="02020603050405020304" pitchFamily="18" charset="0"/>
              </a:rPr>
              <a:t>hình trồng rau trong hệ thống nhà kính : khí hậu trong nhà kính có thể điều chỉnh được, ít sâu bọ..</a:t>
            </a:r>
          </a:p>
        </p:txBody>
      </p:sp>
      <p:pic>
        <p:nvPicPr>
          <p:cNvPr id="6146" name="Picture 2" descr="Quan sát Hình 2.4, cho biết hình ảnh nào thể hiện trồng trọt công nghệ ca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414" y="1570049"/>
            <a:ext cx="6398887" cy="37148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0942107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59"/>
                                        </p:tgtEl>
                                        <p:attrNameLst>
                                          <p:attrName>style.visibility</p:attrName>
                                        </p:attrNameLst>
                                      </p:cBhvr>
                                      <p:to>
                                        <p:strVal val="visible"/>
                                      </p:to>
                                    </p:set>
                                    <p:animEffect transition="in" filter="fade">
                                      <p:cBhvr>
                                        <p:cTn id="7" dur="1000"/>
                                        <p:tgtEl>
                                          <p:spTgt spid="1059"/>
                                        </p:tgtEl>
                                      </p:cBhvr>
                                    </p:animEffect>
                                    <p:anim calcmode="lin" valueType="num">
                                      <p:cBhvr>
                                        <p:cTn id="8" dur="1000" fill="hold"/>
                                        <p:tgtEl>
                                          <p:spTgt spid="1059"/>
                                        </p:tgtEl>
                                        <p:attrNameLst>
                                          <p:attrName>ppt_x</p:attrName>
                                        </p:attrNameLst>
                                      </p:cBhvr>
                                      <p:tavLst>
                                        <p:tav tm="0">
                                          <p:val>
                                            <p:strVal val="#ppt_x"/>
                                          </p:val>
                                        </p:tav>
                                        <p:tav tm="100000">
                                          <p:val>
                                            <p:strVal val="#ppt_x"/>
                                          </p:val>
                                        </p:tav>
                                      </p:tavLst>
                                    </p:anim>
                                    <p:anim calcmode="lin" valueType="num">
                                      <p:cBhvr>
                                        <p:cTn id="9" dur="1000" fill="hold"/>
                                        <p:tgtEl>
                                          <p:spTgt spid="105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029"/>
                                        </p:tgtEl>
                                        <p:attrNameLst>
                                          <p:attrName>style.visibility</p:attrName>
                                        </p:attrNameLst>
                                      </p:cBhvr>
                                      <p:to>
                                        <p:strVal val="visible"/>
                                      </p:to>
                                    </p:set>
                                    <p:anim calcmode="lin" valueType="num">
                                      <p:cBhvr additive="base">
                                        <p:cTn id="14" dur="500" fill="hold"/>
                                        <p:tgtEl>
                                          <p:spTgt spid="1029"/>
                                        </p:tgtEl>
                                        <p:attrNameLst>
                                          <p:attrName>ppt_x</p:attrName>
                                        </p:attrNameLst>
                                      </p:cBhvr>
                                      <p:tavLst>
                                        <p:tav tm="0">
                                          <p:val>
                                            <p:strVal val="#ppt_x"/>
                                          </p:val>
                                        </p:tav>
                                        <p:tav tm="100000">
                                          <p:val>
                                            <p:strVal val="#ppt_x"/>
                                          </p:val>
                                        </p:tav>
                                      </p:tavLst>
                                    </p:anim>
                                    <p:anim calcmode="lin" valueType="num">
                                      <p:cBhvr additive="base">
                                        <p:cTn id="15" dur="500" fill="hold"/>
                                        <p:tgtEl>
                                          <p:spTgt spid="1029"/>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9" grpId="0" animBg="1"/>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70" name="标题 1"/>
          <p:cNvSpPr>
            <a:spLocks noGrp="1"/>
          </p:cNvSpPr>
          <p:nvPr>
            <p:ph type="ctrTitle"/>
          </p:nvPr>
        </p:nvSpPr>
        <p:spPr>
          <a:xfrm>
            <a:off x="2219386" y="1551354"/>
            <a:ext cx="8291451" cy="1071563"/>
          </a:xfrm>
        </p:spPr>
        <p:txBody>
          <a:bodyPr/>
          <a:lstStyle/>
          <a:p>
            <a:r>
              <a:rPr lang="en-US" altLang="zh-CN" sz="5400" b="1" dirty="0">
                <a:solidFill>
                  <a:schemeClr val="bg1"/>
                </a:solidFill>
                <a:latin typeface="Arial" panose="020B0604020202020204" pitchFamily="34" charset="0"/>
                <a:cs typeface="Arial" panose="020B0604020202020204" pitchFamily="34" charset="0"/>
                <a:sym typeface="Arial" panose="020B0604020202020204" pitchFamily="34" charset="0"/>
              </a:rPr>
              <a:t>1. </a:t>
            </a:r>
            <a:r>
              <a:rPr lang="en-US" altLang="zh-CN" sz="5400" b="1" dirty="0" err="1" smtClean="0">
                <a:solidFill>
                  <a:schemeClr val="bg1"/>
                </a:solidFill>
                <a:latin typeface="Arial" panose="020B0604020202020204" pitchFamily="34" charset="0"/>
                <a:cs typeface="Arial" panose="020B0604020202020204" pitchFamily="34" charset="0"/>
                <a:sym typeface="Arial" panose="020B0604020202020204" pitchFamily="34" charset="0"/>
              </a:rPr>
              <a:t>Các</a:t>
            </a:r>
            <a:r>
              <a:rPr lang="en-US" altLang="zh-CN" sz="5400" b="1" dirty="0" smtClean="0">
                <a:solidFill>
                  <a:schemeClr val="bg1"/>
                </a:solidFill>
                <a:latin typeface="Arial" panose="020B0604020202020204" pitchFamily="34" charset="0"/>
                <a:cs typeface="Arial" panose="020B0604020202020204" pitchFamily="34" charset="0"/>
                <a:sym typeface="Arial" panose="020B0604020202020204" pitchFamily="34" charset="0"/>
              </a:rPr>
              <a:t> </a:t>
            </a:r>
            <a:r>
              <a:rPr lang="en-US" altLang="zh-CN" sz="5400" b="1" dirty="0" err="1" smtClean="0">
                <a:solidFill>
                  <a:schemeClr val="bg1"/>
                </a:solidFill>
                <a:latin typeface="Arial" panose="020B0604020202020204" pitchFamily="34" charset="0"/>
                <a:cs typeface="Arial" panose="020B0604020202020204" pitchFamily="34" charset="0"/>
                <a:sym typeface="Arial" panose="020B0604020202020204" pitchFamily="34" charset="0"/>
              </a:rPr>
              <a:t>nhóm</a:t>
            </a:r>
            <a:r>
              <a:rPr lang="en-US" altLang="zh-CN" sz="5400" b="1" dirty="0" smtClean="0">
                <a:solidFill>
                  <a:schemeClr val="bg1"/>
                </a:solidFill>
                <a:latin typeface="Arial" panose="020B0604020202020204" pitchFamily="34" charset="0"/>
                <a:cs typeface="Arial" panose="020B0604020202020204" pitchFamily="34" charset="0"/>
                <a:sym typeface="Arial" panose="020B0604020202020204" pitchFamily="34" charset="0"/>
              </a:rPr>
              <a:t> </a:t>
            </a:r>
            <a:r>
              <a:rPr lang="en-US" altLang="zh-CN" sz="5400" b="1" dirty="0" err="1" smtClean="0">
                <a:solidFill>
                  <a:schemeClr val="bg1"/>
                </a:solidFill>
                <a:latin typeface="Arial" panose="020B0604020202020204" pitchFamily="34" charset="0"/>
                <a:cs typeface="Arial" panose="020B0604020202020204" pitchFamily="34" charset="0"/>
                <a:sym typeface="Arial" panose="020B0604020202020204" pitchFamily="34" charset="0"/>
              </a:rPr>
              <a:t>cây</a:t>
            </a:r>
            <a:r>
              <a:rPr lang="en-US" altLang="zh-CN" sz="5400" b="1" dirty="0" smtClean="0">
                <a:solidFill>
                  <a:schemeClr val="bg1"/>
                </a:solidFill>
                <a:latin typeface="Arial" panose="020B0604020202020204" pitchFamily="34" charset="0"/>
                <a:cs typeface="Arial" panose="020B0604020202020204" pitchFamily="34" charset="0"/>
                <a:sym typeface="Arial" panose="020B0604020202020204" pitchFamily="34" charset="0"/>
              </a:rPr>
              <a:t> </a:t>
            </a:r>
            <a:r>
              <a:rPr lang="en-US" altLang="zh-CN" sz="5400" b="1" dirty="0" err="1" smtClean="0">
                <a:solidFill>
                  <a:schemeClr val="bg1"/>
                </a:solidFill>
                <a:latin typeface="Arial" panose="020B0604020202020204" pitchFamily="34" charset="0"/>
                <a:cs typeface="Arial" panose="020B0604020202020204" pitchFamily="34" charset="0"/>
                <a:sym typeface="Arial" panose="020B0604020202020204" pitchFamily="34" charset="0"/>
              </a:rPr>
              <a:t>trồng</a:t>
            </a:r>
            <a:r>
              <a:rPr lang="en-US" altLang="zh-CN" sz="5400" b="1" dirty="0" smtClean="0">
                <a:solidFill>
                  <a:schemeClr val="bg1"/>
                </a:solidFill>
                <a:latin typeface="Arial" panose="020B0604020202020204" pitchFamily="34" charset="0"/>
                <a:cs typeface="Arial" panose="020B0604020202020204" pitchFamily="34" charset="0"/>
                <a:sym typeface="Arial" panose="020B0604020202020204" pitchFamily="34" charset="0"/>
              </a:rPr>
              <a:t> </a:t>
            </a:r>
            <a:r>
              <a:rPr lang="en-US" altLang="zh-CN" sz="5400" b="1" dirty="0" err="1" smtClean="0">
                <a:solidFill>
                  <a:schemeClr val="bg1"/>
                </a:solidFill>
                <a:latin typeface="Arial" panose="020B0604020202020204" pitchFamily="34" charset="0"/>
                <a:cs typeface="Arial" panose="020B0604020202020204" pitchFamily="34" charset="0"/>
                <a:sym typeface="Arial" panose="020B0604020202020204" pitchFamily="34" charset="0"/>
              </a:rPr>
              <a:t>phổ</a:t>
            </a:r>
            <a:r>
              <a:rPr lang="en-US" altLang="zh-CN" sz="5400" b="1" dirty="0" smtClean="0">
                <a:solidFill>
                  <a:schemeClr val="bg1"/>
                </a:solidFill>
                <a:latin typeface="Arial" panose="020B0604020202020204" pitchFamily="34" charset="0"/>
                <a:cs typeface="Arial" panose="020B0604020202020204" pitchFamily="34" charset="0"/>
                <a:sym typeface="Arial" panose="020B0604020202020204" pitchFamily="34" charset="0"/>
              </a:rPr>
              <a:t> </a:t>
            </a:r>
            <a:r>
              <a:rPr lang="en-US" altLang="zh-CN" sz="5400" b="1" dirty="0" err="1" smtClean="0">
                <a:solidFill>
                  <a:schemeClr val="bg1"/>
                </a:solidFill>
                <a:latin typeface="Arial" panose="020B0604020202020204" pitchFamily="34" charset="0"/>
                <a:cs typeface="Arial" panose="020B0604020202020204" pitchFamily="34" charset="0"/>
                <a:sym typeface="Arial" panose="020B0604020202020204" pitchFamily="34" charset="0"/>
              </a:rPr>
              <a:t>biến</a:t>
            </a:r>
            <a:r>
              <a:rPr lang="en-US" altLang="zh-CN" sz="5400" b="1" dirty="0" smtClean="0">
                <a:solidFill>
                  <a:schemeClr val="bg1"/>
                </a:solidFill>
                <a:latin typeface="Arial" panose="020B0604020202020204" pitchFamily="34" charset="0"/>
                <a:cs typeface="Arial" panose="020B0604020202020204" pitchFamily="34" charset="0"/>
                <a:sym typeface="Arial" panose="020B0604020202020204" pitchFamily="34" charset="0"/>
              </a:rPr>
              <a:t> ở </a:t>
            </a:r>
            <a:r>
              <a:rPr lang="en-US" altLang="zh-CN" sz="5400" b="1" dirty="0" err="1" smtClean="0">
                <a:solidFill>
                  <a:schemeClr val="bg1"/>
                </a:solidFill>
                <a:latin typeface="Arial" panose="020B0604020202020204" pitchFamily="34" charset="0"/>
                <a:cs typeface="Arial" panose="020B0604020202020204" pitchFamily="34" charset="0"/>
                <a:sym typeface="Arial" panose="020B0604020202020204" pitchFamily="34" charset="0"/>
              </a:rPr>
              <a:t>Việt</a:t>
            </a:r>
            <a:r>
              <a:rPr lang="en-US" altLang="zh-CN" sz="5400" b="1" dirty="0" smtClean="0">
                <a:solidFill>
                  <a:schemeClr val="bg1"/>
                </a:solidFill>
                <a:latin typeface="Arial" panose="020B0604020202020204" pitchFamily="34" charset="0"/>
                <a:cs typeface="Arial" panose="020B0604020202020204" pitchFamily="34" charset="0"/>
                <a:sym typeface="Arial" panose="020B0604020202020204" pitchFamily="34" charset="0"/>
              </a:rPr>
              <a:t> Nam</a:t>
            </a:r>
            <a:endParaRPr lang="zh-CN" altLang="en-US" sz="54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365423617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01600" y="4064000"/>
            <a:ext cx="12449904" cy="4013200"/>
            <a:chOff x="-35" y="2263"/>
            <a:chExt cx="5293" cy="2136"/>
          </a:xfrm>
        </p:grpSpPr>
        <p:sp>
          <p:nvSpPr>
            <p:cNvPr id="9" name="AutoShape 3"/>
            <p:cNvSpPr>
              <a:spLocks noChangeAspect="1" noChangeArrowheads="1" noTextEdit="1"/>
            </p:cNvSpPr>
            <p:nvPr/>
          </p:nvSpPr>
          <p:spPr bwMode="auto">
            <a:xfrm>
              <a:off x="0" y="2263"/>
              <a:ext cx="5249" cy="1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 name="Group 205"/>
            <p:cNvGrpSpPr>
              <a:grpSpLocks/>
            </p:cNvGrpSpPr>
            <p:nvPr/>
          </p:nvGrpSpPr>
          <p:grpSpPr bwMode="auto">
            <a:xfrm>
              <a:off x="445" y="2813"/>
              <a:ext cx="4742" cy="1068"/>
              <a:chOff x="445" y="2813"/>
              <a:chExt cx="4742" cy="1068"/>
            </a:xfrm>
          </p:grpSpPr>
          <p:sp>
            <p:nvSpPr>
              <p:cNvPr id="493" name="Freeform 6"/>
              <p:cNvSpPr>
                <a:spLocks/>
              </p:cNvSpPr>
              <p:nvPr/>
            </p:nvSpPr>
            <p:spPr bwMode="auto">
              <a:xfrm>
                <a:off x="2666" y="3563"/>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4" name="Freeform 7"/>
              <p:cNvSpPr>
                <a:spLocks/>
              </p:cNvSpPr>
              <p:nvPr/>
            </p:nvSpPr>
            <p:spPr bwMode="auto">
              <a:xfrm>
                <a:off x="2526" y="3563"/>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5" name="Freeform 8"/>
              <p:cNvSpPr>
                <a:spLocks/>
              </p:cNvSpPr>
              <p:nvPr/>
            </p:nvSpPr>
            <p:spPr bwMode="auto">
              <a:xfrm>
                <a:off x="2678" y="3691"/>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9"/>
              <p:cNvSpPr>
                <a:spLocks/>
              </p:cNvSpPr>
              <p:nvPr/>
            </p:nvSpPr>
            <p:spPr bwMode="auto">
              <a:xfrm>
                <a:off x="2501" y="3691"/>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0"/>
              <p:cNvSpPr>
                <a:spLocks/>
              </p:cNvSpPr>
              <p:nvPr/>
            </p:nvSpPr>
            <p:spPr bwMode="auto">
              <a:xfrm>
                <a:off x="2675" y="3532"/>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8" name="Freeform 11"/>
              <p:cNvSpPr>
                <a:spLocks/>
              </p:cNvSpPr>
              <p:nvPr/>
            </p:nvSpPr>
            <p:spPr bwMode="auto">
              <a:xfrm>
                <a:off x="2845" y="363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1" name="Freeform 14"/>
              <p:cNvSpPr>
                <a:spLocks/>
              </p:cNvSpPr>
              <p:nvPr/>
            </p:nvSpPr>
            <p:spPr bwMode="auto">
              <a:xfrm>
                <a:off x="2845" y="348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4" name="Freeform 17"/>
              <p:cNvSpPr>
                <a:spLocks/>
              </p:cNvSpPr>
              <p:nvPr/>
            </p:nvSpPr>
            <p:spPr bwMode="auto">
              <a:xfrm>
                <a:off x="2675" y="3425"/>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7" name="Freeform 20"/>
              <p:cNvSpPr>
                <a:spLocks/>
              </p:cNvSpPr>
              <p:nvPr/>
            </p:nvSpPr>
            <p:spPr bwMode="auto">
              <a:xfrm>
                <a:off x="2476" y="345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23"/>
              <p:cNvSpPr>
                <a:spLocks/>
              </p:cNvSpPr>
              <p:nvPr/>
            </p:nvSpPr>
            <p:spPr bwMode="auto">
              <a:xfrm>
                <a:off x="2434" y="3597"/>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537" y="3550"/>
                <a:ext cx="156" cy="28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539" y="3441"/>
                <a:ext cx="225" cy="237"/>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445" y="3610"/>
                <a:ext cx="120" cy="120"/>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8" name="Freeform 31"/>
              <p:cNvSpPr>
                <a:spLocks/>
              </p:cNvSpPr>
              <p:nvPr/>
            </p:nvSpPr>
            <p:spPr bwMode="auto">
              <a:xfrm>
                <a:off x="4995" y="3601"/>
                <a:ext cx="132" cy="238"/>
              </a:xfrm>
              <a:custGeom>
                <a:avLst/>
                <a:gdLst>
                  <a:gd name="T0" fmla="*/ 0 w 74"/>
                  <a:gd name="T1" fmla="*/ 127 h 127"/>
                  <a:gd name="T2" fmla="*/ 0 w 74"/>
                  <a:gd name="T3" fmla="*/ 125 h 127"/>
                  <a:gd name="T4" fmla="*/ 0 w 74"/>
                  <a:gd name="T5" fmla="*/ 120 h 127"/>
                  <a:gd name="T6" fmla="*/ 1 w 74"/>
                  <a:gd name="T7" fmla="*/ 102 h 127"/>
                  <a:gd name="T8" fmla="*/ 6 w 74"/>
                  <a:gd name="T9" fmla="*/ 77 h 127"/>
                  <a:gd name="T10" fmla="*/ 16 w 74"/>
                  <a:gd name="T11" fmla="*/ 49 h 127"/>
                  <a:gd name="T12" fmla="*/ 24 w 74"/>
                  <a:gd name="T13" fmla="*/ 36 h 127"/>
                  <a:gd name="T14" fmla="*/ 28 w 74"/>
                  <a:gd name="T15" fmla="*/ 31 h 127"/>
                  <a:gd name="T16" fmla="*/ 32 w 74"/>
                  <a:gd name="T17" fmla="*/ 25 h 127"/>
                  <a:gd name="T18" fmla="*/ 52 w 74"/>
                  <a:gd name="T19" fmla="*/ 9 h 127"/>
                  <a:gd name="T20" fmla="*/ 61 w 74"/>
                  <a:gd name="T21" fmla="*/ 5 h 127"/>
                  <a:gd name="T22" fmla="*/ 68 w 74"/>
                  <a:gd name="T23" fmla="*/ 2 h 127"/>
                  <a:gd name="T24" fmla="*/ 74 w 74"/>
                  <a:gd name="T25" fmla="*/ 0 h 127"/>
                  <a:gd name="T26" fmla="*/ 68 w 74"/>
                  <a:gd name="T27" fmla="*/ 3 h 127"/>
                  <a:gd name="T28" fmla="*/ 62 w 74"/>
                  <a:gd name="T29" fmla="*/ 6 h 127"/>
                  <a:gd name="T30" fmla="*/ 54 w 74"/>
                  <a:gd name="T31" fmla="*/ 12 h 127"/>
                  <a:gd name="T32" fmla="*/ 38 w 74"/>
                  <a:gd name="T33" fmla="*/ 29 h 127"/>
                  <a:gd name="T34" fmla="*/ 34 w 74"/>
                  <a:gd name="T35" fmla="*/ 35 h 127"/>
                  <a:gd name="T36" fmla="*/ 31 w 74"/>
                  <a:gd name="T37" fmla="*/ 41 h 127"/>
                  <a:gd name="T38" fmla="*/ 26 w 74"/>
                  <a:gd name="T39" fmla="*/ 53 h 127"/>
                  <a:gd name="T40" fmla="*/ 20 w 74"/>
                  <a:gd name="T41" fmla="*/ 103 h 127"/>
                  <a:gd name="T42" fmla="*/ 21 w 74"/>
                  <a:gd name="T43" fmla="*/ 119 h 127"/>
                  <a:gd name="T44" fmla="*/ 21 w 74"/>
                  <a:gd name="T45" fmla="*/ 124 h 127"/>
                  <a:gd name="T46" fmla="*/ 22 w 74"/>
                  <a:gd name="T47" fmla="*/ 125 h 127"/>
                  <a:gd name="T48" fmla="*/ 0 w 74"/>
                  <a:gd name="T4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9" name="Freeform 32"/>
              <p:cNvSpPr>
                <a:spLocks/>
              </p:cNvSpPr>
              <p:nvPr/>
            </p:nvSpPr>
            <p:spPr bwMode="auto">
              <a:xfrm>
                <a:off x="4997" y="3509"/>
                <a:ext cx="190" cy="201"/>
              </a:xfrm>
              <a:custGeom>
                <a:avLst/>
                <a:gdLst>
                  <a:gd name="T0" fmla="*/ 107 w 107"/>
                  <a:gd name="T1" fmla="*/ 51 h 107"/>
                  <a:gd name="T2" fmla="*/ 79 w 107"/>
                  <a:gd name="T3" fmla="*/ 40 h 107"/>
                  <a:gd name="T4" fmla="*/ 89 w 107"/>
                  <a:gd name="T5" fmla="*/ 14 h 107"/>
                  <a:gd name="T6" fmla="*/ 62 w 107"/>
                  <a:gd name="T7" fmla="*/ 25 h 107"/>
                  <a:gd name="T8" fmla="*/ 51 w 107"/>
                  <a:gd name="T9" fmla="*/ 0 h 107"/>
                  <a:gd name="T10" fmla="*/ 40 w 107"/>
                  <a:gd name="T11" fmla="*/ 27 h 107"/>
                  <a:gd name="T12" fmla="*/ 14 w 107"/>
                  <a:gd name="T13" fmla="*/ 18 h 107"/>
                  <a:gd name="T14" fmla="*/ 25 w 107"/>
                  <a:gd name="T15" fmla="*/ 45 h 107"/>
                  <a:gd name="T16" fmla="*/ 0 w 107"/>
                  <a:gd name="T17" fmla="*/ 56 h 107"/>
                  <a:gd name="T18" fmla="*/ 27 w 107"/>
                  <a:gd name="T19" fmla="*/ 67 h 107"/>
                  <a:gd name="T20" fmla="*/ 17 w 107"/>
                  <a:gd name="T21" fmla="*/ 93 h 107"/>
                  <a:gd name="T22" fmla="*/ 44 w 107"/>
                  <a:gd name="T23" fmla="*/ 82 h 107"/>
                  <a:gd name="T24" fmla="*/ 56 w 107"/>
                  <a:gd name="T25" fmla="*/ 107 h 107"/>
                  <a:gd name="T26" fmla="*/ 67 w 107"/>
                  <a:gd name="T27" fmla="*/ 80 h 107"/>
                  <a:gd name="T28" fmla="*/ 93 w 107"/>
                  <a:gd name="T29" fmla="*/ 89 h 107"/>
                  <a:gd name="T30" fmla="*/ 81 w 107"/>
                  <a:gd name="T31" fmla="*/ 62 h 107"/>
                  <a:gd name="T32" fmla="*/ 107 w 107"/>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35"/>
              <p:cNvSpPr>
                <a:spLocks/>
              </p:cNvSpPr>
              <p:nvPr/>
            </p:nvSpPr>
            <p:spPr bwMode="auto">
              <a:xfrm>
                <a:off x="4917" y="3652"/>
                <a:ext cx="101" cy="101"/>
              </a:xfrm>
              <a:custGeom>
                <a:avLst/>
                <a:gdLst>
                  <a:gd name="T0" fmla="*/ 56 w 57"/>
                  <a:gd name="T1" fmla="*/ 51 h 54"/>
                  <a:gd name="T2" fmla="*/ 9 w 57"/>
                  <a:gd name="T3" fmla="*/ 0 h 54"/>
                  <a:gd name="T4" fmla="*/ 53 w 57"/>
                  <a:gd name="T5" fmla="*/ 54 h 54"/>
                  <a:gd name="T6" fmla="*/ 56 w 57"/>
                  <a:gd name="T7" fmla="*/ 51 h 54"/>
                </a:gdLst>
                <a:ahLst/>
                <a:cxnLst>
                  <a:cxn ang="0">
                    <a:pos x="T0" y="T1"/>
                  </a:cxn>
                  <a:cxn ang="0">
                    <a:pos x="T2" y="T3"/>
                  </a:cxn>
                  <a:cxn ang="0">
                    <a:pos x="T4" y="T5"/>
                  </a:cxn>
                  <a:cxn ang="0">
                    <a:pos x="T6" y="T7"/>
                  </a:cxn>
                </a:cxnLst>
                <a:rect l="0" t="0" r="r" b="b"/>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1356" y="3306"/>
                <a:ext cx="193" cy="496"/>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1352" y="3415"/>
                <a:ext cx="201" cy="368"/>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1471" y="3393"/>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1457" y="3258"/>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718" y="3102"/>
                <a:ext cx="188" cy="174"/>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799" y="3274"/>
                <a:ext cx="43" cy="55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810"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799" y="2813"/>
                <a:ext cx="15"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872"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824" y="3222"/>
                <a:ext cx="268"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838"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849" y="2910"/>
                <a:ext cx="177" cy="254"/>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847"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851" y="3130"/>
                <a:ext cx="301"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799"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799"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3"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4"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5"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6"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7"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8"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9"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0"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1"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2"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3"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4"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5"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6"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7"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8"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9"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0"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1"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2"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4"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5"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6"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7"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8"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9"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0"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1"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2"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3" name="Freeform 126"/>
              <p:cNvSpPr>
                <a:spLocks/>
              </p:cNvSpPr>
              <p:nvPr/>
            </p:nvSpPr>
            <p:spPr bwMode="auto">
              <a:xfrm>
                <a:off x="3953" y="3102"/>
                <a:ext cx="186" cy="174"/>
              </a:xfrm>
              <a:custGeom>
                <a:avLst/>
                <a:gdLst>
                  <a:gd name="T0" fmla="*/ 73 w 105"/>
                  <a:gd name="T1" fmla="*/ 28 h 93"/>
                  <a:gd name="T2" fmla="*/ 57 w 105"/>
                  <a:gd name="T3" fmla="*/ 0 h 93"/>
                  <a:gd name="T4" fmla="*/ 39 w 105"/>
                  <a:gd name="T5" fmla="*/ 22 h 93"/>
                  <a:gd name="T6" fmla="*/ 33 w 105"/>
                  <a:gd name="T7" fmla="*/ 21 h 93"/>
                  <a:gd name="T8" fmla="*/ 32 w 105"/>
                  <a:gd name="T9" fmla="*/ 73 h 93"/>
                  <a:gd name="T10" fmla="*/ 49 w 105"/>
                  <a:gd name="T11" fmla="*/ 93 h 93"/>
                  <a:gd name="T12" fmla="*/ 65 w 105"/>
                  <a:gd name="T13" fmla="*/ 83 h 93"/>
                  <a:gd name="T14" fmla="*/ 69 w 105"/>
                  <a:gd name="T15" fmla="*/ 83 h 93"/>
                  <a:gd name="T16" fmla="*/ 73 w 105"/>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4"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5"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6" name="Freeform 129"/>
              <p:cNvSpPr>
                <a:spLocks/>
              </p:cNvSpPr>
              <p:nvPr/>
            </p:nvSpPr>
            <p:spPr bwMode="auto">
              <a:xfrm>
                <a:off x="4043"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4 w 49"/>
                  <a:gd name="T13" fmla="*/ 129 h 157"/>
                  <a:gd name="T14" fmla="*/ 34 w 49"/>
                  <a:gd name="T15" fmla="*/ 129 h 157"/>
                  <a:gd name="T16" fmla="*/ 32 w 49"/>
                  <a:gd name="T17" fmla="*/ 110 h 157"/>
                  <a:gd name="T18" fmla="*/ 29 w 49"/>
                  <a:gd name="T19" fmla="*/ 110 h 157"/>
                  <a:gd name="T20" fmla="*/ 32 w 49"/>
                  <a:gd name="T21" fmla="*/ 107 h 157"/>
                  <a:gd name="T22" fmla="*/ 32 w 49"/>
                  <a:gd name="T23" fmla="*/ 107 h 157"/>
                  <a:gd name="T24" fmla="*/ 32 w 49"/>
                  <a:gd name="T25" fmla="*/ 107 h 157"/>
                  <a:gd name="T26" fmla="*/ 31 w 49"/>
                  <a:gd name="T27" fmla="*/ 97 h 157"/>
                  <a:gd name="T28" fmla="*/ 37 w 49"/>
                  <a:gd name="T29" fmla="*/ 102 h 157"/>
                  <a:gd name="T30" fmla="*/ 42 w 49"/>
                  <a:gd name="T31" fmla="*/ 98 h 157"/>
                  <a:gd name="T32" fmla="*/ 45 w 49"/>
                  <a:gd name="T33" fmla="*/ 95 h 157"/>
                  <a:gd name="T34" fmla="*/ 43 w 49"/>
                  <a:gd name="T35" fmla="*/ 81 h 157"/>
                  <a:gd name="T36" fmla="*/ 49 w 49"/>
                  <a:gd name="T37" fmla="*/ 78 h 157"/>
                  <a:gd name="T38" fmla="*/ 49 w 49"/>
                  <a:gd name="T39" fmla="*/ 78 h 157"/>
                  <a:gd name="T40" fmla="*/ 49 w 49"/>
                  <a:gd name="T41" fmla="*/ 78 h 157"/>
                  <a:gd name="T42" fmla="*/ 2 w 49"/>
                  <a:gd name="T4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7" name="Freeform 130"/>
              <p:cNvSpPr>
                <a:spLocks/>
              </p:cNvSpPr>
              <p:nvPr/>
            </p:nvSpPr>
            <p:spPr bwMode="auto">
              <a:xfrm>
                <a:off x="4033" y="2813"/>
                <a:ext cx="14"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8" name="Freeform 131"/>
              <p:cNvSpPr>
                <a:spLocks/>
              </p:cNvSpPr>
              <p:nvPr/>
            </p:nvSpPr>
            <p:spPr bwMode="auto">
              <a:xfrm>
                <a:off x="4072"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8 w 106"/>
                  <a:gd name="T25" fmla="*/ 77 h 110"/>
                  <a:gd name="T26" fmla="*/ 18 w 106"/>
                  <a:gd name="T27" fmla="*/ 77 h 110"/>
                  <a:gd name="T28" fmla="*/ 19 w 106"/>
                  <a:gd name="T29" fmla="*/ 82 h 110"/>
                  <a:gd name="T30" fmla="*/ 16 w 106"/>
                  <a:gd name="T31" fmla="*/ 80 h 110"/>
                  <a:gd name="T32" fmla="*/ 16 w 106"/>
                  <a:gd name="T33" fmla="*/ 80 h 110"/>
                  <a:gd name="T34" fmla="*/ 6 w 106"/>
                  <a:gd name="T35" fmla="*/ 72 h 110"/>
                  <a:gd name="T36" fmla="*/ 0 w 106"/>
                  <a:gd name="T37" fmla="*/ 105 h 110"/>
                  <a:gd name="T38" fmla="*/ 5 w 106"/>
                  <a:gd name="T39" fmla="*/ 110 h 110"/>
                  <a:gd name="T40" fmla="*/ 26 w 106"/>
                  <a:gd name="T41" fmla="*/ 101 h 110"/>
                  <a:gd name="T42" fmla="*/ 106 w 106"/>
                  <a:gd name="T4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9"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0"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1" name="Freeform 134"/>
              <p:cNvSpPr>
                <a:spLocks/>
              </p:cNvSpPr>
              <p:nvPr/>
            </p:nvSpPr>
            <p:spPr bwMode="auto">
              <a:xfrm>
                <a:off x="4081"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92 w 172"/>
                  <a:gd name="T25" fmla="*/ 11 h 48"/>
                  <a:gd name="T26" fmla="*/ 81 w 172"/>
                  <a:gd name="T27" fmla="*/ 20 h 48"/>
                  <a:gd name="T28" fmla="*/ 82 w 172"/>
                  <a:gd name="T29" fmla="*/ 12 h 48"/>
                  <a:gd name="T30" fmla="*/ 82 w 172"/>
                  <a:gd name="T31" fmla="*/ 12 h 48"/>
                  <a:gd name="T32" fmla="*/ 82 w 172"/>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2" name="Freeform 135"/>
              <p:cNvSpPr>
                <a:spLocks noEditPoints="1"/>
              </p:cNvSpPr>
              <p:nvPr/>
            </p:nvSpPr>
            <p:spPr bwMode="auto">
              <a:xfrm>
                <a:off x="4058" y="3145"/>
                <a:ext cx="328" cy="186"/>
              </a:xfrm>
              <a:custGeom>
                <a:avLst/>
                <a:gdLst>
                  <a:gd name="T0" fmla="*/ 0 w 185"/>
                  <a:gd name="T1" fmla="*/ 68 h 99"/>
                  <a:gd name="T2" fmla="*/ 0 w 185"/>
                  <a:gd name="T3" fmla="*/ 68 h 99"/>
                  <a:gd name="T4" fmla="*/ 12 w 185"/>
                  <a:gd name="T5" fmla="*/ 85 h 99"/>
                  <a:gd name="T6" fmla="*/ 0 w 185"/>
                  <a:gd name="T7" fmla="*/ 68 h 99"/>
                  <a:gd name="T8" fmla="*/ 185 w 185"/>
                  <a:gd name="T9" fmla="*/ 0 h 99"/>
                  <a:gd name="T10" fmla="*/ 129 w 185"/>
                  <a:gd name="T11" fmla="*/ 35 h 99"/>
                  <a:gd name="T12" fmla="*/ 151 w 185"/>
                  <a:gd name="T13" fmla="*/ 99 h 99"/>
                  <a:gd name="T14" fmla="*/ 129 w 185"/>
                  <a:gd name="T15" fmla="*/ 35 h 99"/>
                  <a:gd name="T16" fmla="*/ 185 w 18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3" name="Freeform 136"/>
              <p:cNvSpPr>
                <a:spLocks/>
              </p:cNvSpPr>
              <p:nvPr/>
            </p:nvSpPr>
            <p:spPr bwMode="auto">
              <a:xfrm>
                <a:off x="4105"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4" name="Freeform 137"/>
              <p:cNvSpPr>
                <a:spLocks/>
              </p:cNvSpPr>
              <p:nvPr/>
            </p:nvSpPr>
            <p:spPr bwMode="auto">
              <a:xfrm>
                <a:off x="4058" y="3222"/>
                <a:ext cx="267"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5" name="Freeform 138"/>
              <p:cNvSpPr>
                <a:spLocks/>
              </p:cNvSpPr>
              <p:nvPr/>
            </p:nvSpPr>
            <p:spPr bwMode="auto">
              <a:xfrm>
                <a:off x="4082" y="3147"/>
                <a:ext cx="25" cy="17"/>
              </a:xfrm>
              <a:custGeom>
                <a:avLst/>
                <a:gdLst>
                  <a:gd name="T0" fmla="*/ 1 w 14"/>
                  <a:gd name="T1" fmla="*/ 0 h 9"/>
                  <a:gd name="T2" fmla="*/ 0 w 14"/>
                  <a:gd name="T3" fmla="*/ 4 h 9"/>
                  <a:gd name="T4" fmla="*/ 13 w 14"/>
                  <a:gd name="T5" fmla="*/ 9 h 9"/>
                  <a:gd name="T6" fmla="*/ 14 w 14"/>
                  <a:gd name="T7" fmla="*/ 8 h 9"/>
                  <a:gd name="T8" fmla="*/ 1 w 14"/>
                  <a:gd name="T9" fmla="*/ 0 h 9"/>
                </a:gdLst>
                <a:ahLst/>
                <a:cxnLst>
                  <a:cxn ang="0">
                    <a:pos x="T0" y="T1"/>
                  </a:cxn>
                  <a:cxn ang="0">
                    <a:pos x="T2" y="T3"/>
                  </a:cxn>
                  <a:cxn ang="0">
                    <a:pos x="T4" y="T5"/>
                  </a:cxn>
                  <a:cxn ang="0">
                    <a:pos x="T6" y="T7"/>
                  </a:cxn>
                  <a:cxn ang="0">
                    <a:pos x="T8" y="T9"/>
                  </a:cxn>
                </a:cxnLst>
                <a:rect l="0" t="0" r="r" b="b"/>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6" name="Freeform 139"/>
              <p:cNvSpPr>
                <a:spLocks/>
              </p:cNvSpPr>
              <p:nvPr/>
            </p:nvSpPr>
            <p:spPr bwMode="auto">
              <a:xfrm>
                <a:off x="4033" y="3274"/>
                <a:ext cx="42" cy="554"/>
              </a:xfrm>
              <a:custGeom>
                <a:avLst/>
                <a:gdLst>
                  <a:gd name="T0" fmla="*/ 4 w 24"/>
                  <a:gd name="T1" fmla="*/ 1 h 295"/>
                  <a:gd name="T2" fmla="*/ 0 w 24"/>
                  <a:gd name="T3" fmla="*/ 5 h 295"/>
                  <a:gd name="T4" fmla="*/ 17 w 24"/>
                  <a:gd name="T5" fmla="*/ 267 h 295"/>
                  <a:gd name="T6" fmla="*/ 17 w 24"/>
                  <a:gd name="T7" fmla="*/ 267 h 295"/>
                  <a:gd name="T8" fmla="*/ 17 w 24"/>
                  <a:gd name="T9" fmla="*/ 268 h 295"/>
                  <a:gd name="T10" fmla="*/ 17 w 24"/>
                  <a:gd name="T11" fmla="*/ 268 h 295"/>
                  <a:gd name="T12" fmla="*/ 17 w 24"/>
                  <a:gd name="T13" fmla="*/ 268 h 295"/>
                  <a:gd name="T14" fmla="*/ 17 w 24"/>
                  <a:gd name="T15" fmla="*/ 268 h 295"/>
                  <a:gd name="T16" fmla="*/ 17 w 24"/>
                  <a:gd name="T17" fmla="*/ 268 h 295"/>
                  <a:gd name="T18" fmla="*/ 17 w 24"/>
                  <a:gd name="T19" fmla="*/ 268 h 295"/>
                  <a:gd name="T20" fmla="*/ 17 w 24"/>
                  <a:gd name="T21" fmla="*/ 269 h 295"/>
                  <a:gd name="T22" fmla="*/ 17 w 24"/>
                  <a:gd name="T23" fmla="*/ 269 h 295"/>
                  <a:gd name="T24" fmla="*/ 17 w 24"/>
                  <a:gd name="T25" fmla="*/ 269 h 295"/>
                  <a:gd name="T26" fmla="*/ 17 w 24"/>
                  <a:gd name="T27" fmla="*/ 269 h 295"/>
                  <a:gd name="T28" fmla="*/ 17 w 24"/>
                  <a:gd name="T29" fmla="*/ 269 h 295"/>
                  <a:gd name="T30" fmla="*/ 17 w 24"/>
                  <a:gd name="T31" fmla="*/ 269 h 295"/>
                  <a:gd name="T32" fmla="*/ 17 w 24"/>
                  <a:gd name="T33" fmla="*/ 270 h 295"/>
                  <a:gd name="T34" fmla="*/ 17 w 24"/>
                  <a:gd name="T35" fmla="*/ 270 h 295"/>
                  <a:gd name="T36" fmla="*/ 17 w 24"/>
                  <a:gd name="T37" fmla="*/ 270 h 295"/>
                  <a:gd name="T38" fmla="*/ 17 w 24"/>
                  <a:gd name="T39" fmla="*/ 270 h 295"/>
                  <a:gd name="T40" fmla="*/ 17 w 24"/>
                  <a:gd name="T41" fmla="*/ 270 h 295"/>
                  <a:gd name="T42" fmla="*/ 17 w 24"/>
                  <a:gd name="T43" fmla="*/ 271 h 295"/>
                  <a:gd name="T44" fmla="*/ 17 w 24"/>
                  <a:gd name="T45" fmla="*/ 271 h 295"/>
                  <a:gd name="T46" fmla="*/ 17 w 24"/>
                  <a:gd name="T47" fmla="*/ 271 h 295"/>
                  <a:gd name="T48" fmla="*/ 17 w 24"/>
                  <a:gd name="T49" fmla="*/ 271 h 295"/>
                  <a:gd name="T50" fmla="*/ 17 w 24"/>
                  <a:gd name="T51" fmla="*/ 271 h 295"/>
                  <a:gd name="T52" fmla="*/ 17 w 24"/>
                  <a:gd name="T53" fmla="*/ 272 h 295"/>
                  <a:gd name="T54" fmla="*/ 17 w 24"/>
                  <a:gd name="T55" fmla="*/ 272 h 295"/>
                  <a:gd name="T56" fmla="*/ 17 w 24"/>
                  <a:gd name="T57" fmla="*/ 272 h 295"/>
                  <a:gd name="T58" fmla="*/ 17 w 24"/>
                  <a:gd name="T59" fmla="*/ 272 h 295"/>
                  <a:gd name="T60" fmla="*/ 15 w 24"/>
                  <a:gd name="T61" fmla="*/ 288 h 295"/>
                  <a:gd name="T62" fmla="*/ 0 w 24"/>
                  <a:gd name="T63" fmla="*/ 295 h 295"/>
                  <a:gd name="T64" fmla="*/ 11 w 24"/>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7" name="Freeform 140"/>
              <p:cNvSpPr>
                <a:spLocks/>
              </p:cNvSpPr>
              <p:nvPr/>
            </p:nvSpPr>
            <p:spPr bwMode="auto">
              <a:xfrm>
                <a:off x="4084" y="3130"/>
                <a:ext cx="302"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8" name="Freeform 141"/>
              <p:cNvSpPr>
                <a:spLocks/>
              </p:cNvSpPr>
              <p:nvPr/>
            </p:nvSpPr>
            <p:spPr bwMode="auto">
              <a:xfrm>
                <a:off x="4033"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9" name="Freeform 142"/>
              <p:cNvSpPr>
                <a:spLocks/>
              </p:cNvSpPr>
              <p:nvPr/>
            </p:nvSpPr>
            <p:spPr bwMode="auto">
              <a:xfrm>
                <a:off x="4033"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0" name="Freeform 143"/>
              <p:cNvSpPr>
                <a:spLocks/>
              </p:cNvSpPr>
              <p:nvPr/>
            </p:nvSpPr>
            <p:spPr bwMode="auto">
              <a:xfrm>
                <a:off x="3123" y="3629"/>
                <a:ext cx="89" cy="252"/>
              </a:xfrm>
              <a:custGeom>
                <a:avLst/>
                <a:gdLst>
                  <a:gd name="T0" fmla="*/ 26 w 50"/>
                  <a:gd name="T1" fmla="*/ 128 h 134"/>
                  <a:gd name="T2" fmla="*/ 26 w 50"/>
                  <a:gd name="T3" fmla="*/ 126 h 134"/>
                  <a:gd name="T4" fmla="*/ 28 w 50"/>
                  <a:gd name="T5" fmla="*/ 122 h 134"/>
                  <a:gd name="T6" fmla="*/ 32 w 50"/>
                  <a:gd name="T7" fmla="*/ 107 h 134"/>
                  <a:gd name="T8" fmla="*/ 35 w 50"/>
                  <a:gd name="T9" fmla="*/ 59 h 134"/>
                  <a:gd name="T10" fmla="*/ 33 w 50"/>
                  <a:gd name="T11" fmla="*/ 46 h 134"/>
                  <a:gd name="T12" fmla="*/ 31 w 50"/>
                  <a:gd name="T13" fmla="*/ 40 h 134"/>
                  <a:gd name="T14" fmla="*/ 29 w 50"/>
                  <a:gd name="T15" fmla="*/ 34 h 134"/>
                  <a:gd name="T16" fmla="*/ 17 w 50"/>
                  <a:gd name="T17" fmla="*/ 15 h 134"/>
                  <a:gd name="T18" fmla="*/ 11 w 50"/>
                  <a:gd name="T19" fmla="*/ 8 h 134"/>
                  <a:gd name="T20" fmla="*/ 5 w 50"/>
                  <a:gd name="T21" fmla="*/ 3 h 134"/>
                  <a:gd name="T22" fmla="*/ 0 w 50"/>
                  <a:gd name="T23" fmla="*/ 0 h 134"/>
                  <a:gd name="T24" fmla="*/ 6 w 50"/>
                  <a:gd name="T25" fmla="*/ 3 h 134"/>
                  <a:gd name="T26" fmla="*/ 12 w 50"/>
                  <a:gd name="T27" fmla="*/ 7 h 134"/>
                  <a:gd name="T28" fmla="*/ 19 w 50"/>
                  <a:gd name="T29" fmla="*/ 13 h 134"/>
                  <a:gd name="T30" fmla="*/ 35 w 50"/>
                  <a:gd name="T31" fmla="*/ 31 h 134"/>
                  <a:gd name="T32" fmla="*/ 38 w 50"/>
                  <a:gd name="T33" fmla="*/ 37 h 134"/>
                  <a:gd name="T34" fmla="*/ 41 w 50"/>
                  <a:gd name="T35" fmla="*/ 44 h 134"/>
                  <a:gd name="T36" fmla="*/ 45 w 50"/>
                  <a:gd name="T37" fmla="*/ 57 h 134"/>
                  <a:gd name="T38" fmla="*/ 50 w 50"/>
                  <a:gd name="T39" fmla="*/ 85 h 134"/>
                  <a:gd name="T40" fmla="*/ 49 w 50"/>
                  <a:gd name="T41" fmla="*/ 110 h 134"/>
                  <a:gd name="T42" fmla="*/ 47 w 50"/>
                  <a:gd name="T43" fmla="*/ 127 h 134"/>
                  <a:gd name="T44" fmla="*/ 46 w 50"/>
                  <a:gd name="T45" fmla="*/ 132 h 134"/>
                  <a:gd name="T46" fmla="*/ 46 w 50"/>
                  <a:gd name="T47" fmla="*/ 134 h 134"/>
                  <a:gd name="T48" fmla="*/ 26 w 50"/>
                  <a:gd name="T49"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1" name="Freeform 144"/>
              <p:cNvSpPr>
                <a:spLocks/>
              </p:cNvSpPr>
              <p:nvPr/>
            </p:nvSpPr>
            <p:spPr bwMode="auto">
              <a:xfrm>
                <a:off x="3173" y="3648"/>
                <a:ext cx="147" cy="206"/>
              </a:xfrm>
              <a:custGeom>
                <a:avLst/>
                <a:gdLst>
                  <a:gd name="T0" fmla="*/ 13 w 83"/>
                  <a:gd name="T1" fmla="*/ 110 h 110"/>
                  <a:gd name="T2" fmla="*/ 83 w 83"/>
                  <a:gd name="T3" fmla="*/ 0 h 110"/>
                  <a:gd name="T4" fmla="*/ 51 w 83"/>
                  <a:gd name="T5" fmla="*/ 51 h 110"/>
                  <a:gd name="T6" fmla="*/ 13 w 83"/>
                  <a:gd name="T7" fmla="*/ 110 h 110"/>
                </a:gdLst>
                <a:ahLst/>
                <a:cxnLst>
                  <a:cxn ang="0">
                    <a:pos x="T0" y="T1"/>
                  </a:cxn>
                  <a:cxn ang="0">
                    <a:pos x="T2" y="T3"/>
                  </a:cxn>
                  <a:cxn ang="0">
                    <a:pos x="T4" y="T5"/>
                  </a:cxn>
                  <a:cxn ang="0">
                    <a:pos x="T6" y="T7"/>
                  </a:cxn>
                </a:cxnLst>
                <a:rect l="0" t="0" r="r" b="b"/>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2" name="Freeform 145"/>
              <p:cNvSpPr>
                <a:spLocks/>
              </p:cNvSpPr>
              <p:nvPr/>
            </p:nvSpPr>
            <p:spPr bwMode="auto">
              <a:xfrm>
                <a:off x="3097" y="3500"/>
                <a:ext cx="71" cy="105"/>
              </a:xfrm>
              <a:custGeom>
                <a:avLst/>
                <a:gdLst>
                  <a:gd name="T0" fmla="*/ 9 w 40"/>
                  <a:gd name="T1" fmla="*/ 0 h 56"/>
                  <a:gd name="T2" fmla="*/ 20 w 40"/>
                  <a:gd name="T3" fmla="*/ 7 h 56"/>
                  <a:gd name="T4" fmla="*/ 30 w 40"/>
                  <a:gd name="T5" fmla="*/ 0 h 56"/>
                  <a:gd name="T6" fmla="*/ 20 w 40"/>
                  <a:gd name="T7" fmla="*/ 56 h 56"/>
                  <a:gd name="T8" fmla="*/ 9 w 40"/>
                  <a:gd name="T9" fmla="*/ 0 h 56"/>
                </a:gdLst>
                <a:ahLst/>
                <a:cxnLst>
                  <a:cxn ang="0">
                    <a:pos x="T0" y="T1"/>
                  </a:cxn>
                  <a:cxn ang="0">
                    <a:pos x="T2" y="T3"/>
                  </a:cxn>
                  <a:cxn ang="0">
                    <a:pos x="T4" y="T5"/>
                  </a:cxn>
                  <a:cxn ang="0">
                    <a:pos x="T6" y="T7"/>
                  </a:cxn>
                  <a:cxn ang="0">
                    <a:pos x="T8" y="T9"/>
                  </a:cxn>
                </a:cxnLst>
                <a:rect l="0" t="0" r="r" b="b"/>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3" name="Freeform 146"/>
              <p:cNvSpPr>
                <a:spLocks/>
              </p:cNvSpPr>
              <p:nvPr/>
            </p:nvSpPr>
            <p:spPr bwMode="auto">
              <a:xfrm>
                <a:off x="3132" y="3507"/>
                <a:ext cx="91" cy="98"/>
              </a:xfrm>
              <a:custGeom>
                <a:avLst/>
                <a:gdLst>
                  <a:gd name="T0" fmla="*/ 31 w 51"/>
                  <a:gd name="T1" fmla="*/ 5 h 52"/>
                  <a:gd name="T2" fmla="*/ 34 w 51"/>
                  <a:gd name="T3" fmla="*/ 18 h 52"/>
                  <a:gd name="T4" fmla="*/ 46 w 51"/>
                  <a:gd name="T5" fmla="*/ 20 h 52"/>
                  <a:gd name="T6" fmla="*/ 0 w 51"/>
                  <a:gd name="T7" fmla="*/ 52 h 52"/>
                  <a:gd name="T8" fmla="*/ 31 w 51"/>
                  <a:gd name="T9" fmla="*/ 5 h 52"/>
                </a:gdLst>
                <a:ahLst/>
                <a:cxnLst>
                  <a:cxn ang="0">
                    <a:pos x="T0" y="T1"/>
                  </a:cxn>
                  <a:cxn ang="0">
                    <a:pos x="T2" y="T3"/>
                  </a:cxn>
                  <a:cxn ang="0">
                    <a:pos x="T4" y="T5"/>
                  </a:cxn>
                  <a:cxn ang="0">
                    <a:pos x="T6" y="T7"/>
                  </a:cxn>
                  <a:cxn ang="0">
                    <a:pos x="T8" y="T9"/>
                  </a:cxn>
                </a:cxnLst>
                <a:rect l="0" t="0" r="r" b="b"/>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4" name="Freeform 147"/>
              <p:cNvSpPr>
                <a:spLocks/>
              </p:cNvSpPr>
              <p:nvPr/>
            </p:nvSpPr>
            <p:spPr bwMode="auto">
              <a:xfrm>
                <a:off x="3132" y="3567"/>
                <a:ext cx="98" cy="75"/>
              </a:xfrm>
              <a:custGeom>
                <a:avLst/>
                <a:gdLst>
                  <a:gd name="T0" fmla="*/ 55 w 55"/>
                  <a:gd name="T1" fmla="*/ 9 h 40"/>
                  <a:gd name="T2" fmla="*/ 48 w 55"/>
                  <a:gd name="T3" fmla="*/ 20 h 40"/>
                  <a:gd name="T4" fmla="*/ 55 w 55"/>
                  <a:gd name="T5" fmla="*/ 30 h 40"/>
                  <a:gd name="T6" fmla="*/ 0 w 55"/>
                  <a:gd name="T7" fmla="*/ 20 h 40"/>
                  <a:gd name="T8" fmla="*/ 55 w 55"/>
                  <a:gd name="T9" fmla="*/ 9 h 40"/>
                </a:gdLst>
                <a:ahLst/>
                <a:cxnLst>
                  <a:cxn ang="0">
                    <a:pos x="T0" y="T1"/>
                  </a:cxn>
                  <a:cxn ang="0">
                    <a:pos x="T2" y="T3"/>
                  </a:cxn>
                  <a:cxn ang="0">
                    <a:pos x="T4" y="T5"/>
                  </a:cxn>
                  <a:cxn ang="0">
                    <a:pos x="T6" y="T7"/>
                  </a:cxn>
                  <a:cxn ang="0">
                    <a:pos x="T8" y="T9"/>
                  </a:cxn>
                </a:cxnLst>
                <a:rect l="0" t="0" r="r" b="b"/>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5" name="Freeform 148"/>
              <p:cNvSpPr>
                <a:spLocks/>
              </p:cNvSpPr>
              <p:nvPr/>
            </p:nvSpPr>
            <p:spPr bwMode="auto">
              <a:xfrm>
                <a:off x="3132" y="3605"/>
                <a:ext cx="91" cy="95"/>
              </a:xfrm>
              <a:custGeom>
                <a:avLst/>
                <a:gdLst>
                  <a:gd name="T0" fmla="*/ 46 w 51"/>
                  <a:gd name="T1" fmla="*/ 31 h 51"/>
                  <a:gd name="T2" fmla="*/ 34 w 51"/>
                  <a:gd name="T3" fmla="*/ 34 h 51"/>
                  <a:gd name="T4" fmla="*/ 31 w 51"/>
                  <a:gd name="T5" fmla="*/ 46 h 51"/>
                  <a:gd name="T6" fmla="*/ 0 w 51"/>
                  <a:gd name="T7" fmla="*/ 0 h 51"/>
                  <a:gd name="T8" fmla="*/ 46 w 51"/>
                  <a:gd name="T9" fmla="*/ 31 h 51"/>
                </a:gdLst>
                <a:ahLst/>
                <a:cxnLst>
                  <a:cxn ang="0">
                    <a:pos x="T0" y="T1"/>
                  </a:cxn>
                  <a:cxn ang="0">
                    <a:pos x="T2" y="T3"/>
                  </a:cxn>
                  <a:cxn ang="0">
                    <a:pos x="T4" y="T5"/>
                  </a:cxn>
                  <a:cxn ang="0">
                    <a:pos x="T6" y="T7"/>
                  </a:cxn>
                  <a:cxn ang="0">
                    <a:pos x="T8" y="T9"/>
                  </a:cxn>
                </a:cxnLst>
                <a:rect l="0" t="0" r="r" b="b"/>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6" name="Freeform 149"/>
              <p:cNvSpPr>
                <a:spLocks/>
              </p:cNvSpPr>
              <p:nvPr/>
            </p:nvSpPr>
            <p:spPr bwMode="auto">
              <a:xfrm>
                <a:off x="3095" y="3605"/>
                <a:ext cx="73" cy="103"/>
              </a:xfrm>
              <a:custGeom>
                <a:avLst/>
                <a:gdLst>
                  <a:gd name="T0" fmla="*/ 31 w 41"/>
                  <a:gd name="T1" fmla="*/ 55 h 55"/>
                  <a:gd name="T2" fmla="*/ 21 w 41"/>
                  <a:gd name="T3" fmla="*/ 48 h 55"/>
                  <a:gd name="T4" fmla="*/ 10 w 41"/>
                  <a:gd name="T5" fmla="*/ 55 h 55"/>
                  <a:gd name="T6" fmla="*/ 21 w 41"/>
                  <a:gd name="T7" fmla="*/ 0 h 55"/>
                  <a:gd name="T8" fmla="*/ 31 w 41"/>
                  <a:gd name="T9" fmla="*/ 55 h 55"/>
                </a:gdLst>
                <a:ahLst/>
                <a:cxnLst>
                  <a:cxn ang="0">
                    <a:pos x="T0" y="T1"/>
                  </a:cxn>
                  <a:cxn ang="0">
                    <a:pos x="T2" y="T3"/>
                  </a:cxn>
                  <a:cxn ang="0">
                    <a:pos x="T4" y="T5"/>
                  </a:cxn>
                  <a:cxn ang="0">
                    <a:pos x="T6" y="T7"/>
                  </a:cxn>
                  <a:cxn ang="0">
                    <a:pos x="T8" y="T9"/>
                  </a:cxn>
                </a:cxnLst>
                <a:rect l="0" t="0" r="r" b="b"/>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7" name="Freeform 150"/>
              <p:cNvSpPr>
                <a:spLocks/>
              </p:cNvSpPr>
              <p:nvPr/>
            </p:nvSpPr>
            <p:spPr bwMode="auto">
              <a:xfrm>
                <a:off x="3040" y="3605"/>
                <a:ext cx="92" cy="95"/>
              </a:xfrm>
              <a:custGeom>
                <a:avLst/>
                <a:gdLst>
                  <a:gd name="T0" fmla="*/ 20 w 52"/>
                  <a:gd name="T1" fmla="*/ 46 h 51"/>
                  <a:gd name="T2" fmla="*/ 17 w 52"/>
                  <a:gd name="T3" fmla="*/ 34 h 51"/>
                  <a:gd name="T4" fmla="*/ 5 w 52"/>
                  <a:gd name="T5" fmla="*/ 31 h 51"/>
                  <a:gd name="T6" fmla="*/ 52 w 52"/>
                  <a:gd name="T7" fmla="*/ 0 h 51"/>
                  <a:gd name="T8" fmla="*/ 20 w 52"/>
                  <a:gd name="T9" fmla="*/ 46 h 51"/>
                </a:gdLst>
                <a:ahLst/>
                <a:cxnLst>
                  <a:cxn ang="0">
                    <a:pos x="T0" y="T1"/>
                  </a:cxn>
                  <a:cxn ang="0">
                    <a:pos x="T2" y="T3"/>
                  </a:cxn>
                  <a:cxn ang="0">
                    <a:pos x="T4" y="T5"/>
                  </a:cxn>
                  <a:cxn ang="0">
                    <a:pos x="T6" y="T7"/>
                  </a:cxn>
                  <a:cxn ang="0">
                    <a:pos x="T8" y="T9"/>
                  </a:cxn>
                </a:cxnLst>
                <a:rect l="0" t="0" r="r" b="b"/>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8" name="Freeform 151"/>
              <p:cNvSpPr>
                <a:spLocks/>
              </p:cNvSpPr>
              <p:nvPr/>
            </p:nvSpPr>
            <p:spPr bwMode="auto">
              <a:xfrm>
                <a:off x="3033" y="3565"/>
                <a:ext cx="99" cy="77"/>
              </a:xfrm>
              <a:custGeom>
                <a:avLst/>
                <a:gdLst>
                  <a:gd name="T0" fmla="*/ 0 w 56"/>
                  <a:gd name="T1" fmla="*/ 31 h 41"/>
                  <a:gd name="T2" fmla="*/ 7 w 56"/>
                  <a:gd name="T3" fmla="*/ 21 h 41"/>
                  <a:gd name="T4" fmla="*/ 0 w 56"/>
                  <a:gd name="T5" fmla="*/ 10 h 41"/>
                  <a:gd name="T6" fmla="*/ 56 w 56"/>
                  <a:gd name="T7" fmla="*/ 21 h 41"/>
                  <a:gd name="T8" fmla="*/ 0 w 56"/>
                  <a:gd name="T9" fmla="*/ 31 h 41"/>
                </a:gdLst>
                <a:ahLst/>
                <a:cxnLst>
                  <a:cxn ang="0">
                    <a:pos x="T0" y="T1"/>
                  </a:cxn>
                  <a:cxn ang="0">
                    <a:pos x="T2" y="T3"/>
                  </a:cxn>
                  <a:cxn ang="0">
                    <a:pos x="T4" y="T5"/>
                  </a:cxn>
                  <a:cxn ang="0">
                    <a:pos x="T6" y="T7"/>
                  </a:cxn>
                  <a:cxn ang="0">
                    <a:pos x="T8" y="T9"/>
                  </a:cxn>
                </a:cxnLst>
                <a:rect l="0" t="0" r="r" b="b"/>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9" name="Freeform 152"/>
              <p:cNvSpPr>
                <a:spLocks/>
              </p:cNvSpPr>
              <p:nvPr/>
            </p:nvSpPr>
            <p:spPr bwMode="auto">
              <a:xfrm>
                <a:off x="3040" y="3507"/>
                <a:ext cx="92" cy="98"/>
              </a:xfrm>
              <a:custGeom>
                <a:avLst/>
                <a:gdLst>
                  <a:gd name="T0" fmla="*/ 5 w 52"/>
                  <a:gd name="T1" fmla="*/ 20 h 52"/>
                  <a:gd name="T2" fmla="*/ 17 w 52"/>
                  <a:gd name="T3" fmla="*/ 18 h 52"/>
                  <a:gd name="T4" fmla="*/ 20 w 52"/>
                  <a:gd name="T5" fmla="*/ 5 h 52"/>
                  <a:gd name="T6" fmla="*/ 52 w 52"/>
                  <a:gd name="T7" fmla="*/ 52 h 52"/>
                  <a:gd name="T8" fmla="*/ 5 w 52"/>
                  <a:gd name="T9" fmla="*/ 20 h 52"/>
                </a:gdLst>
                <a:ahLst/>
                <a:cxnLst>
                  <a:cxn ang="0">
                    <a:pos x="T0" y="T1"/>
                  </a:cxn>
                  <a:cxn ang="0">
                    <a:pos x="T2" y="T3"/>
                  </a:cxn>
                  <a:cxn ang="0">
                    <a:pos x="T4" y="T5"/>
                  </a:cxn>
                  <a:cxn ang="0">
                    <a:pos x="T6" y="T7"/>
                  </a:cxn>
                  <a:cxn ang="0">
                    <a:pos x="T8" y="T9"/>
                  </a:cxn>
                </a:cxnLst>
                <a:rect l="0" t="0" r="r" b="b"/>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1" name="Freeform 154"/>
              <p:cNvSpPr>
                <a:spLocks/>
              </p:cNvSpPr>
              <p:nvPr/>
            </p:nvSpPr>
            <p:spPr bwMode="auto">
              <a:xfrm>
                <a:off x="471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2" name="Freeform 155"/>
              <p:cNvSpPr>
                <a:spLocks/>
              </p:cNvSpPr>
              <p:nvPr/>
            </p:nvSpPr>
            <p:spPr bwMode="auto">
              <a:xfrm>
                <a:off x="457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3" name="Freeform 156"/>
              <p:cNvSpPr>
                <a:spLocks/>
              </p:cNvSpPr>
              <p:nvPr/>
            </p:nvSpPr>
            <p:spPr bwMode="auto">
              <a:xfrm>
                <a:off x="4728" y="3676"/>
                <a:ext cx="262"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4" name="Freeform 157"/>
              <p:cNvSpPr>
                <a:spLocks/>
              </p:cNvSpPr>
              <p:nvPr/>
            </p:nvSpPr>
            <p:spPr bwMode="auto">
              <a:xfrm>
                <a:off x="4550" y="3676"/>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5" name="Freeform 158"/>
              <p:cNvSpPr>
                <a:spLocks/>
              </p:cNvSpPr>
              <p:nvPr/>
            </p:nvSpPr>
            <p:spPr bwMode="auto">
              <a:xfrm>
                <a:off x="472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457" y="3807"/>
                <a:ext cx="116" cy="21"/>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709" y="3807"/>
                <a:ext cx="115" cy="21"/>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510" y="3674"/>
                <a:ext cx="261" cy="154"/>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610" y="3787"/>
                <a:ext cx="55" cy="41"/>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690" y="3759"/>
                <a:ext cx="60" cy="65"/>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769" y="3807"/>
                <a:ext cx="55" cy="21"/>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651" y="3676"/>
                <a:ext cx="120" cy="152"/>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651" y="3695"/>
                <a:ext cx="30" cy="58"/>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651" y="3791"/>
                <a:ext cx="14" cy="37"/>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690" y="3762"/>
                <a:ext cx="60" cy="59"/>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8" name="Freeform 171"/>
              <p:cNvSpPr>
                <a:spLocks/>
              </p:cNvSpPr>
              <p:nvPr/>
            </p:nvSpPr>
            <p:spPr bwMode="auto">
              <a:xfrm>
                <a:off x="3593"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9" name="Freeform 172"/>
              <p:cNvSpPr>
                <a:spLocks/>
              </p:cNvSpPr>
              <p:nvPr/>
            </p:nvSpPr>
            <p:spPr bwMode="auto">
              <a:xfrm>
                <a:off x="3857"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0" name="Freeform 173"/>
              <p:cNvSpPr>
                <a:spLocks/>
              </p:cNvSpPr>
              <p:nvPr/>
            </p:nvSpPr>
            <p:spPr bwMode="auto">
              <a:xfrm>
                <a:off x="3691" y="3535"/>
                <a:ext cx="273" cy="280"/>
              </a:xfrm>
              <a:custGeom>
                <a:avLst/>
                <a:gdLst>
                  <a:gd name="T0" fmla="*/ 50 w 154"/>
                  <a:gd name="T1" fmla="*/ 149 h 149"/>
                  <a:gd name="T2" fmla="*/ 104 w 154"/>
                  <a:gd name="T3" fmla="*/ 149 h 149"/>
                  <a:gd name="T4" fmla="*/ 154 w 154"/>
                  <a:gd name="T5" fmla="*/ 77 h 149"/>
                  <a:gd name="T6" fmla="*/ 77 w 154"/>
                  <a:gd name="T7" fmla="*/ 0 h 149"/>
                  <a:gd name="T8" fmla="*/ 0 w 154"/>
                  <a:gd name="T9" fmla="*/ 77 h 149"/>
                  <a:gd name="T10" fmla="*/ 50 w 154"/>
                  <a:gd name="T11" fmla="*/ 149 h 149"/>
                </a:gdLst>
                <a:ahLst/>
                <a:cxnLst>
                  <a:cxn ang="0">
                    <a:pos x="T0" y="T1"/>
                  </a:cxn>
                  <a:cxn ang="0">
                    <a:pos x="T2" y="T3"/>
                  </a:cxn>
                  <a:cxn ang="0">
                    <a:pos x="T4" y="T5"/>
                  </a:cxn>
                  <a:cxn ang="0">
                    <a:pos x="T6" y="T7"/>
                  </a:cxn>
                  <a:cxn ang="0">
                    <a:pos x="T8" y="T9"/>
                  </a:cxn>
                  <a:cxn ang="0">
                    <a:pos x="T10" y="T11"/>
                  </a:cxn>
                </a:cxnLst>
                <a:rect l="0" t="0" r="r" b="b"/>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4" name="Freeform 177"/>
              <p:cNvSpPr>
                <a:spLocks/>
              </p:cNvSpPr>
              <p:nvPr/>
            </p:nvSpPr>
            <p:spPr bwMode="auto">
              <a:xfrm>
                <a:off x="3794" y="3654"/>
                <a:ext cx="60" cy="61"/>
              </a:xfrm>
              <a:custGeom>
                <a:avLst/>
                <a:gdLst>
                  <a:gd name="T0" fmla="*/ 33 w 34"/>
                  <a:gd name="T1" fmla="*/ 17 h 33"/>
                  <a:gd name="T2" fmla="*/ 16 w 34"/>
                  <a:gd name="T3" fmla="*/ 33 h 33"/>
                  <a:gd name="T4" fmla="*/ 1 w 34"/>
                  <a:gd name="T5" fmla="*/ 16 h 33"/>
                  <a:gd name="T6" fmla="*/ 18 w 34"/>
                  <a:gd name="T7" fmla="*/ 0 h 33"/>
                  <a:gd name="T8" fmla="*/ 33 w 34"/>
                  <a:gd name="T9" fmla="*/ 17 h 33"/>
                </a:gdLst>
                <a:ahLst/>
                <a:cxnLst>
                  <a:cxn ang="0">
                    <a:pos x="T0" y="T1"/>
                  </a:cxn>
                  <a:cxn ang="0">
                    <a:pos x="T2" y="T3"/>
                  </a:cxn>
                  <a:cxn ang="0">
                    <a:pos x="T4" y="T5"/>
                  </a:cxn>
                  <a:cxn ang="0">
                    <a:pos x="T6" y="T7"/>
                  </a:cxn>
                  <a:cxn ang="0">
                    <a:pos x="T8" y="T9"/>
                  </a:cxn>
                </a:cxnLst>
                <a:rect l="0" t="0" r="r" b="b"/>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6" name="Freeform 179"/>
              <p:cNvSpPr>
                <a:spLocks/>
              </p:cNvSpPr>
              <p:nvPr/>
            </p:nvSpPr>
            <p:spPr bwMode="auto">
              <a:xfrm>
                <a:off x="3687" y="3798"/>
                <a:ext cx="52" cy="17"/>
              </a:xfrm>
              <a:custGeom>
                <a:avLst/>
                <a:gdLst>
                  <a:gd name="T0" fmla="*/ 29 w 29"/>
                  <a:gd name="T1" fmla="*/ 9 h 9"/>
                  <a:gd name="T2" fmla="*/ 14 w 29"/>
                  <a:gd name="T3" fmla="*/ 0 h 9"/>
                  <a:gd name="T4" fmla="*/ 0 w 29"/>
                  <a:gd name="T5" fmla="*/ 9 h 9"/>
                  <a:gd name="T6" fmla="*/ 29 w 29"/>
                  <a:gd name="T7" fmla="*/ 9 h 9"/>
                </a:gdLst>
                <a:ahLst/>
                <a:cxnLst>
                  <a:cxn ang="0">
                    <a:pos x="T0" y="T1"/>
                  </a:cxn>
                  <a:cxn ang="0">
                    <a:pos x="T2" y="T3"/>
                  </a:cxn>
                  <a:cxn ang="0">
                    <a:pos x="T4" y="T5"/>
                  </a:cxn>
                  <a:cxn ang="0">
                    <a:pos x="T6" y="T7"/>
                  </a:cxn>
                </a:cxnLst>
                <a:rect l="0" t="0" r="r" b="b"/>
                <a:pathLst>
                  <a:path w="29" h="9">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9" name="Freeform 182"/>
              <p:cNvSpPr>
                <a:spLocks/>
              </p:cNvSpPr>
              <p:nvPr/>
            </p:nvSpPr>
            <p:spPr bwMode="auto">
              <a:xfrm>
                <a:off x="3937" y="3802"/>
                <a:ext cx="46" cy="13"/>
              </a:xfrm>
              <a:custGeom>
                <a:avLst/>
                <a:gdLst>
                  <a:gd name="T0" fmla="*/ 26 w 26"/>
                  <a:gd name="T1" fmla="*/ 7 h 7"/>
                  <a:gd name="T2" fmla="*/ 13 w 26"/>
                  <a:gd name="T3" fmla="*/ 0 h 7"/>
                  <a:gd name="T4" fmla="*/ 0 w 26"/>
                  <a:gd name="T5" fmla="*/ 7 h 7"/>
                  <a:gd name="T6" fmla="*/ 26 w 26"/>
                  <a:gd name="T7" fmla="*/ 7 h 7"/>
                </a:gdLst>
                <a:ahLst/>
                <a:cxnLst>
                  <a:cxn ang="0">
                    <a:pos x="T0" y="T1"/>
                  </a:cxn>
                  <a:cxn ang="0">
                    <a:pos x="T2" y="T3"/>
                  </a:cxn>
                  <a:cxn ang="0">
                    <a:pos x="T4" y="T5"/>
                  </a:cxn>
                  <a:cxn ang="0">
                    <a:pos x="T6" y="T7"/>
                  </a:cxn>
                </a:cxnLst>
                <a:rect l="0" t="0" r="r" b="b"/>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1" name="Freeform 184"/>
              <p:cNvSpPr>
                <a:spLocks/>
              </p:cNvSpPr>
              <p:nvPr/>
            </p:nvSpPr>
            <p:spPr bwMode="auto">
              <a:xfrm>
                <a:off x="3879" y="3625"/>
                <a:ext cx="63" cy="68"/>
              </a:xfrm>
              <a:custGeom>
                <a:avLst/>
                <a:gdLst>
                  <a:gd name="T0" fmla="*/ 34 w 36"/>
                  <a:gd name="T1" fmla="*/ 14 h 36"/>
                  <a:gd name="T2" fmla="*/ 22 w 36"/>
                  <a:gd name="T3" fmla="*/ 33 h 36"/>
                  <a:gd name="T4" fmla="*/ 2 w 36"/>
                  <a:gd name="T5" fmla="*/ 22 h 36"/>
                  <a:gd name="T6" fmla="*/ 14 w 36"/>
                  <a:gd name="T7" fmla="*/ 2 h 36"/>
                  <a:gd name="T8" fmla="*/ 34 w 36"/>
                  <a:gd name="T9" fmla="*/ 14 h 36"/>
                </a:gdLst>
                <a:ahLst/>
                <a:cxnLst>
                  <a:cxn ang="0">
                    <a:pos x="T0" y="T1"/>
                  </a:cxn>
                  <a:cxn ang="0">
                    <a:pos x="T2" y="T3"/>
                  </a:cxn>
                  <a:cxn ang="0">
                    <a:pos x="T4" y="T5"/>
                  </a:cxn>
                  <a:cxn ang="0">
                    <a:pos x="T6" y="T7"/>
                  </a:cxn>
                  <a:cxn ang="0">
                    <a:pos x="T8" y="T9"/>
                  </a:cxn>
                </a:cxnLst>
                <a:rect l="0" t="0" r="r" b="b"/>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185"/>
              <p:cNvSpPr>
                <a:spLocks noEditPoints="1"/>
              </p:cNvSpPr>
              <p:nvPr/>
            </p:nvSpPr>
            <p:spPr bwMode="auto">
              <a:xfrm>
                <a:off x="4063" y="3776"/>
                <a:ext cx="0" cy="9"/>
              </a:xfrm>
              <a:custGeom>
                <a:avLst/>
                <a:gdLst>
                  <a:gd name="T0" fmla="*/ 5 h 5"/>
                  <a:gd name="T1" fmla="*/ 5 h 5"/>
                  <a:gd name="T2" fmla="*/ 5 h 5"/>
                  <a:gd name="T3" fmla="*/ 5 h 5"/>
                  <a:gd name="T4" fmla="*/ 5 h 5"/>
                  <a:gd name="T5" fmla="*/ 4 h 5"/>
                  <a:gd name="T6" fmla="*/ 4 h 5"/>
                  <a:gd name="T7" fmla="*/ 4 h 5"/>
                  <a:gd name="T8" fmla="*/ 4 h 5"/>
                  <a:gd name="T9" fmla="*/ 4 h 5"/>
                  <a:gd name="T10" fmla="*/ 4 h 5"/>
                  <a:gd name="T11" fmla="*/ 4 h 5"/>
                  <a:gd name="T12" fmla="*/ 3 h 5"/>
                  <a:gd name="T13" fmla="*/ 3 h 5"/>
                  <a:gd name="T14" fmla="*/ 3 h 5"/>
                  <a:gd name="T15" fmla="*/ 3 h 5"/>
                  <a:gd name="T16" fmla="*/ 3 h 5"/>
                  <a:gd name="T17" fmla="*/ 3 h 5"/>
                  <a:gd name="T18" fmla="*/ 3 h 5"/>
                  <a:gd name="T19" fmla="*/ 3 h 5"/>
                  <a:gd name="T20" fmla="*/ 3 h 5"/>
                  <a:gd name="T21" fmla="*/ 2 h 5"/>
                  <a:gd name="T22" fmla="*/ 2 h 5"/>
                  <a:gd name="T23" fmla="*/ 2 h 5"/>
                  <a:gd name="T24" fmla="*/ 2 h 5"/>
                  <a:gd name="T25" fmla="*/ 2 h 5"/>
                  <a:gd name="T26" fmla="*/ 2 h 5"/>
                  <a:gd name="T27" fmla="*/ 2 h 5"/>
                  <a:gd name="T28" fmla="*/ 2 h 5"/>
                  <a:gd name="T29" fmla="*/ 1 h 5"/>
                  <a:gd name="T30" fmla="*/ 1 h 5"/>
                  <a:gd name="T31" fmla="*/ 1 h 5"/>
                  <a:gd name="T32" fmla="*/ 1 h 5"/>
                  <a:gd name="T33" fmla="*/ 1 h 5"/>
                  <a:gd name="T34" fmla="*/ 1 h 5"/>
                  <a:gd name="T35" fmla="*/ 1 h 5"/>
                  <a:gd name="T36" fmla="*/ 1 h 5"/>
                  <a:gd name="T37" fmla="*/ 1 h 5"/>
                  <a:gd name="T38" fmla="*/ 0 h 5"/>
                  <a:gd name="T39" fmla="*/ 0 h 5"/>
                  <a:gd name="T4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l="0" t="0" r="r" b="b"/>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186"/>
              <p:cNvSpPr>
                <a:spLocks noEditPoints="1"/>
              </p:cNvSpPr>
              <p:nvPr/>
            </p:nvSpPr>
            <p:spPr bwMode="auto">
              <a:xfrm>
                <a:off x="3875" y="3676"/>
                <a:ext cx="188" cy="139"/>
              </a:xfrm>
              <a:custGeom>
                <a:avLst/>
                <a:gdLst>
                  <a:gd name="T0" fmla="*/ 64 w 106"/>
                  <a:gd name="T1" fmla="*/ 44 h 74"/>
                  <a:gd name="T2" fmla="*/ 97 w 106"/>
                  <a:gd name="T3" fmla="*/ 44 h 74"/>
                  <a:gd name="T4" fmla="*/ 50 w 106"/>
                  <a:gd name="T5" fmla="*/ 0 h 74"/>
                  <a:gd name="T6" fmla="*/ 34 w 106"/>
                  <a:gd name="T7" fmla="*/ 49 h 74"/>
                  <a:gd name="T8" fmla="*/ 17 w 106"/>
                  <a:gd name="T9" fmla="*/ 65 h 74"/>
                  <a:gd name="T10" fmla="*/ 35 w 106"/>
                  <a:gd name="T11" fmla="*/ 74 h 74"/>
                  <a:gd name="T12" fmla="*/ 61 w 106"/>
                  <a:gd name="T13" fmla="*/ 74 h 74"/>
                  <a:gd name="T14" fmla="*/ 106 w 106"/>
                  <a:gd name="T15" fmla="*/ 58 h 74"/>
                  <a:gd name="T16" fmla="*/ 106 w 106"/>
                  <a:gd name="T17" fmla="*/ 58 h 74"/>
                  <a:gd name="T18" fmla="*/ 106 w 106"/>
                  <a:gd name="T19" fmla="*/ 58 h 74"/>
                  <a:gd name="T20" fmla="*/ 106 w 106"/>
                  <a:gd name="T21" fmla="*/ 57 h 74"/>
                  <a:gd name="T22" fmla="*/ 106 w 106"/>
                  <a:gd name="T23" fmla="*/ 57 h 74"/>
                  <a:gd name="T24" fmla="*/ 106 w 106"/>
                  <a:gd name="T25" fmla="*/ 57 h 74"/>
                  <a:gd name="T26" fmla="*/ 106 w 106"/>
                  <a:gd name="T27" fmla="*/ 57 h 74"/>
                  <a:gd name="T28" fmla="*/ 106 w 106"/>
                  <a:gd name="T29" fmla="*/ 57 h 74"/>
                  <a:gd name="T30" fmla="*/ 106 w 106"/>
                  <a:gd name="T31" fmla="*/ 56 h 74"/>
                  <a:gd name="T32" fmla="*/ 106 w 106"/>
                  <a:gd name="T33" fmla="*/ 56 h 74"/>
                  <a:gd name="T34" fmla="*/ 106 w 106"/>
                  <a:gd name="T35" fmla="*/ 56 h 74"/>
                  <a:gd name="T36" fmla="*/ 106 w 106"/>
                  <a:gd name="T37" fmla="*/ 56 h 74"/>
                  <a:gd name="T38" fmla="*/ 106 w 106"/>
                  <a:gd name="T39" fmla="*/ 56 h 74"/>
                  <a:gd name="T40" fmla="*/ 106 w 106"/>
                  <a:gd name="T41" fmla="*/ 56 h 74"/>
                  <a:gd name="T42" fmla="*/ 106 w 106"/>
                  <a:gd name="T43" fmla="*/ 55 h 74"/>
                  <a:gd name="T44" fmla="*/ 106 w 106"/>
                  <a:gd name="T45" fmla="*/ 55 h 74"/>
                  <a:gd name="T46" fmla="*/ 106 w 106"/>
                  <a:gd name="T47" fmla="*/ 55 h 74"/>
                  <a:gd name="T48" fmla="*/ 106 w 106"/>
                  <a:gd name="T49" fmla="*/ 55 h 74"/>
                  <a:gd name="T50" fmla="*/ 106 w 106"/>
                  <a:gd name="T51" fmla="*/ 55 h 74"/>
                  <a:gd name="T52" fmla="*/ 106 w 106"/>
                  <a:gd name="T53" fmla="*/ 54 h 74"/>
                  <a:gd name="T54" fmla="*/ 106 w 106"/>
                  <a:gd name="T55" fmla="*/ 54 h 74"/>
                  <a:gd name="T56" fmla="*/ 106 w 106"/>
                  <a:gd name="T57" fmla="*/ 54 h 74"/>
                  <a:gd name="T58" fmla="*/ 106 w 106"/>
                  <a:gd name="T59" fmla="*/ 54 h 74"/>
                  <a:gd name="T60" fmla="*/ 106 w 106"/>
                  <a:gd name="T61" fmla="*/ 54 h 74"/>
                  <a:gd name="T62" fmla="*/ 106 w 106"/>
                  <a:gd name="T63" fmla="*/ 54 h 74"/>
                  <a:gd name="T64" fmla="*/ 106 w 106"/>
                  <a:gd name="T65" fmla="*/ 53 h 74"/>
                  <a:gd name="T66" fmla="*/ 106 w 106"/>
                  <a:gd name="T67" fmla="*/ 53 h 74"/>
                  <a:gd name="T68" fmla="*/ 50 w 106"/>
                  <a:gd name="T6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187"/>
              <p:cNvSpPr>
                <a:spLocks noEditPoints="1"/>
              </p:cNvSpPr>
              <p:nvPr/>
            </p:nvSpPr>
            <p:spPr bwMode="auto">
              <a:xfrm>
                <a:off x="3838" y="3537"/>
                <a:ext cx="126" cy="278"/>
              </a:xfrm>
              <a:custGeom>
                <a:avLst/>
                <a:gdLst>
                  <a:gd name="T0" fmla="*/ 41 w 71"/>
                  <a:gd name="T1" fmla="*/ 81 h 148"/>
                  <a:gd name="T2" fmla="*/ 25 w 71"/>
                  <a:gd name="T3" fmla="*/ 69 h 148"/>
                  <a:gd name="T4" fmla="*/ 37 w 71"/>
                  <a:gd name="T5" fmla="*/ 49 h 148"/>
                  <a:gd name="T6" fmla="*/ 41 w 71"/>
                  <a:gd name="T7" fmla="*/ 48 h 148"/>
                  <a:gd name="T8" fmla="*/ 57 w 71"/>
                  <a:gd name="T9" fmla="*/ 61 h 148"/>
                  <a:gd name="T10" fmla="*/ 45 w 71"/>
                  <a:gd name="T11" fmla="*/ 80 h 148"/>
                  <a:gd name="T12" fmla="*/ 41 w 71"/>
                  <a:gd name="T13" fmla="*/ 81 h 148"/>
                  <a:gd name="T14" fmla="*/ 0 w 71"/>
                  <a:gd name="T15" fmla="*/ 0 h 148"/>
                  <a:gd name="T16" fmla="*/ 0 w 71"/>
                  <a:gd name="T17" fmla="*/ 11 h 148"/>
                  <a:gd name="T18" fmla="*/ 1 w 71"/>
                  <a:gd name="T19" fmla="*/ 11 h 148"/>
                  <a:gd name="T20" fmla="*/ 17 w 71"/>
                  <a:gd name="T21" fmla="*/ 27 h 148"/>
                  <a:gd name="T22" fmla="*/ 1 w 71"/>
                  <a:gd name="T23" fmla="*/ 44 h 148"/>
                  <a:gd name="T24" fmla="*/ 0 w 71"/>
                  <a:gd name="T25" fmla="*/ 44 h 148"/>
                  <a:gd name="T26" fmla="*/ 0 w 71"/>
                  <a:gd name="T27" fmla="*/ 64 h 148"/>
                  <a:gd name="T28" fmla="*/ 8 w 71"/>
                  <a:gd name="T29" fmla="*/ 79 h 148"/>
                  <a:gd name="T30" fmla="*/ 0 w 71"/>
                  <a:gd name="T31" fmla="*/ 93 h 148"/>
                  <a:gd name="T32" fmla="*/ 0 w 71"/>
                  <a:gd name="T33" fmla="*/ 148 h 148"/>
                  <a:gd name="T34" fmla="*/ 21 w 71"/>
                  <a:gd name="T35" fmla="*/ 148 h 148"/>
                  <a:gd name="T36" fmla="*/ 38 w 71"/>
                  <a:gd name="T37" fmla="*/ 139 h 148"/>
                  <a:gd name="T38" fmla="*/ 22 w 71"/>
                  <a:gd name="T39" fmla="*/ 123 h 148"/>
                  <a:gd name="T40" fmla="*/ 38 w 71"/>
                  <a:gd name="T41" fmla="*/ 106 h 148"/>
                  <a:gd name="T42" fmla="*/ 55 w 71"/>
                  <a:gd name="T43" fmla="*/ 123 h 148"/>
                  <a:gd name="T44" fmla="*/ 55 w 71"/>
                  <a:gd name="T45" fmla="*/ 123 h 148"/>
                  <a:gd name="T46" fmla="*/ 71 w 71"/>
                  <a:gd name="T47" fmla="*/ 76 h 148"/>
                  <a:gd name="T48" fmla="*/ 71 w 71"/>
                  <a:gd name="T49" fmla="*/ 74 h 148"/>
                  <a:gd name="T50" fmla="*/ 71 w 71"/>
                  <a:gd name="T51" fmla="*/ 74 h 148"/>
                  <a:gd name="T52" fmla="*/ 0 w 71"/>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5" name="Freeform 188"/>
              <p:cNvSpPr>
                <a:spLocks/>
              </p:cNvSpPr>
              <p:nvPr/>
            </p:nvSpPr>
            <p:spPr bwMode="auto">
              <a:xfrm>
                <a:off x="3838" y="3558"/>
                <a:ext cx="30" cy="62"/>
              </a:xfrm>
              <a:custGeom>
                <a:avLst/>
                <a:gdLst>
                  <a:gd name="T0" fmla="*/ 1 w 17"/>
                  <a:gd name="T1" fmla="*/ 0 h 33"/>
                  <a:gd name="T2" fmla="*/ 0 w 17"/>
                  <a:gd name="T3" fmla="*/ 0 h 33"/>
                  <a:gd name="T4" fmla="*/ 0 w 17"/>
                  <a:gd name="T5" fmla="*/ 33 h 33"/>
                  <a:gd name="T6" fmla="*/ 1 w 17"/>
                  <a:gd name="T7" fmla="*/ 33 h 33"/>
                  <a:gd name="T8" fmla="*/ 17 w 17"/>
                  <a:gd name="T9" fmla="*/ 16 h 33"/>
                  <a:gd name="T10" fmla="*/ 1 w 17"/>
                  <a:gd name="T11" fmla="*/ 0 h 33"/>
                </a:gdLst>
                <a:ahLst/>
                <a:cxnLst>
                  <a:cxn ang="0">
                    <a:pos x="T0" y="T1"/>
                  </a:cxn>
                  <a:cxn ang="0">
                    <a:pos x="T2" y="T3"/>
                  </a:cxn>
                  <a:cxn ang="0">
                    <a:pos x="T4" y="T5"/>
                  </a:cxn>
                  <a:cxn ang="0">
                    <a:pos x="T6" y="T7"/>
                  </a:cxn>
                  <a:cxn ang="0">
                    <a:pos x="T8" y="T9"/>
                  </a:cxn>
                  <a:cxn ang="0">
                    <a:pos x="T10" y="T11"/>
                  </a:cxn>
                </a:cxnLst>
                <a:rect l="0" t="0" r="r" b="b"/>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6" name="Freeform 189"/>
              <p:cNvSpPr>
                <a:spLocks/>
              </p:cNvSpPr>
              <p:nvPr/>
            </p:nvSpPr>
            <p:spPr bwMode="auto">
              <a:xfrm>
                <a:off x="3838" y="3657"/>
                <a:ext cx="16" cy="55"/>
              </a:xfrm>
              <a:custGeom>
                <a:avLst/>
                <a:gdLst>
                  <a:gd name="T0" fmla="*/ 0 w 9"/>
                  <a:gd name="T1" fmla="*/ 0 h 29"/>
                  <a:gd name="T2" fmla="*/ 0 w 9"/>
                  <a:gd name="T3" fmla="*/ 29 h 29"/>
                  <a:gd name="T4" fmla="*/ 8 w 9"/>
                  <a:gd name="T5" fmla="*/ 15 h 29"/>
                  <a:gd name="T6" fmla="*/ 0 w 9"/>
                  <a:gd name="T7" fmla="*/ 0 h 29"/>
                </a:gdLst>
                <a:ahLst/>
                <a:cxnLst>
                  <a:cxn ang="0">
                    <a:pos x="T0" y="T1"/>
                  </a:cxn>
                  <a:cxn ang="0">
                    <a:pos x="T2" y="T3"/>
                  </a:cxn>
                  <a:cxn ang="0">
                    <a:pos x="T4" y="T5"/>
                  </a:cxn>
                  <a:cxn ang="0">
                    <a:pos x="T6" y="T7"/>
                  </a:cxn>
                </a:cxnLst>
                <a:rect l="0" t="0" r="r" b="b"/>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7" name="Freeform 190"/>
              <p:cNvSpPr>
                <a:spLocks/>
              </p:cNvSpPr>
              <p:nvPr/>
            </p:nvSpPr>
            <p:spPr bwMode="auto">
              <a:xfrm>
                <a:off x="3877" y="3736"/>
                <a:ext cx="58" cy="62"/>
              </a:xfrm>
              <a:custGeom>
                <a:avLst/>
                <a:gdLst>
                  <a:gd name="T0" fmla="*/ 16 w 33"/>
                  <a:gd name="T1" fmla="*/ 0 h 33"/>
                  <a:gd name="T2" fmla="*/ 0 w 33"/>
                  <a:gd name="T3" fmla="*/ 17 h 33"/>
                  <a:gd name="T4" fmla="*/ 16 w 33"/>
                  <a:gd name="T5" fmla="*/ 33 h 33"/>
                  <a:gd name="T6" fmla="*/ 16 w 33"/>
                  <a:gd name="T7" fmla="*/ 33 h 33"/>
                  <a:gd name="T8" fmla="*/ 33 w 33"/>
                  <a:gd name="T9" fmla="*/ 17 h 33"/>
                  <a:gd name="T10" fmla="*/ 33 w 33"/>
                  <a:gd name="T11" fmla="*/ 17 h 33"/>
                  <a:gd name="T12" fmla="*/ 16 w 3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8" name="Freeform 191"/>
              <p:cNvSpPr>
                <a:spLocks/>
              </p:cNvSpPr>
              <p:nvPr/>
            </p:nvSpPr>
            <p:spPr bwMode="auto">
              <a:xfrm>
                <a:off x="3937" y="3802"/>
                <a:ext cx="46" cy="13"/>
              </a:xfrm>
              <a:custGeom>
                <a:avLst/>
                <a:gdLst>
                  <a:gd name="T0" fmla="*/ 13 w 26"/>
                  <a:gd name="T1" fmla="*/ 0 h 7"/>
                  <a:gd name="T2" fmla="*/ 0 w 26"/>
                  <a:gd name="T3" fmla="*/ 7 h 7"/>
                  <a:gd name="T4" fmla="*/ 26 w 26"/>
                  <a:gd name="T5" fmla="*/ 7 h 7"/>
                  <a:gd name="T6" fmla="*/ 13 w 26"/>
                  <a:gd name="T7" fmla="*/ 0 h 7"/>
                </a:gdLst>
                <a:ahLst/>
                <a:cxnLst>
                  <a:cxn ang="0">
                    <a:pos x="T0" y="T1"/>
                  </a:cxn>
                  <a:cxn ang="0">
                    <a:pos x="T2" y="T3"/>
                  </a:cxn>
                  <a:cxn ang="0">
                    <a:pos x="T4" y="T5"/>
                  </a:cxn>
                  <a:cxn ang="0">
                    <a:pos x="T6" y="T7"/>
                  </a:cxn>
                </a:cxnLst>
                <a:rect l="0" t="0" r="r" b="b"/>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0" name="Freeform 193"/>
              <p:cNvSpPr>
                <a:spLocks/>
              </p:cNvSpPr>
              <p:nvPr/>
            </p:nvSpPr>
            <p:spPr bwMode="auto">
              <a:xfrm>
                <a:off x="3879" y="3627"/>
                <a:ext cx="63" cy="62"/>
              </a:xfrm>
              <a:custGeom>
                <a:avLst/>
                <a:gdLst>
                  <a:gd name="T0" fmla="*/ 18 w 36"/>
                  <a:gd name="T1" fmla="*/ 0 h 33"/>
                  <a:gd name="T2" fmla="*/ 14 w 36"/>
                  <a:gd name="T3" fmla="*/ 1 h 33"/>
                  <a:gd name="T4" fmla="*/ 2 w 36"/>
                  <a:gd name="T5" fmla="*/ 21 h 33"/>
                  <a:gd name="T6" fmla="*/ 18 w 36"/>
                  <a:gd name="T7" fmla="*/ 33 h 33"/>
                  <a:gd name="T8" fmla="*/ 22 w 36"/>
                  <a:gd name="T9" fmla="*/ 32 h 33"/>
                  <a:gd name="T10" fmla="*/ 34 w 36"/>
                  <a:gd name="T11" fmla="*/ 13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1"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2"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3"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4"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5"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6"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7"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8"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9"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0"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1"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1" name="Group 406"/>
            <p:cNvGrpSpPr>
              <a:grpSpLocks/>
            </p:cNvGrpSpPr>
            <p:nvPr/>
          </p:nvGrpSpPr>
          <p:grpSpPr bwMode="auto">
            <a:xfrm>
              <a:off x="16" y="2813"/>
              <a:ext cx="5235" cy="1032"/>
              <a:chOff x="16" y="2813"/>
              <a:chExt cx="5235" cy="1032"/>
            </a:xfrm>
          </p:grpSpPr>
          <p:sp>
            <p:nvSpPr>
              <p:cNvPr id="292"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225"/>
              <p:cNvSpPr>
                <a:spLocks/>
              </p:cNvSpPr>
              <p:nvPr/>
            </p:nvSpPr>
            <p:spPr bwMode="auto">
              <a:xfrm>
                <a:off x="4924" y="2828"/>
                <a:ext cx="8" cy="360"/>
              </a:xfrm>
              <a:custGeom>
                <a:avLst/>
                <a:gdLst>
                  <a:gd name="T0" fmla="*/ 4 w 4"/>
                  <a:gd name="T1" fmla="*/ 0 h 192"/>
                  <a:gd name="T2" fmla="*/ 4 w 4"/>
                  <a:gd name="T3" fmla="*/ 0 h 192"/>
                  <a:gd name="T4" fmla="*/ 0 w 4"/>
                  <a:gd name="T5" fmla="*/ 6 h 192"/>
                  <a:gd name="T6" fmla="*/ 0 w 4"/>
                  <a:gd name="T7" fmla="*/ 192 h 192"/>
                  <a:gd name="T8" fmla="*/ 1 w 4"/>
                  <a:gd name="T9" fmla="*/ 192 h 192"/>
                  <a:gd name="T10" fmla="*/ 1 w 4"/>
                  <a:gd name="T11" fmla="*/ 191 h 192"/>
                  <a:gd name="T12" fmla="*/ 2 w 4"/>
                  <a:gd name="T13" fmla="*/ 190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226"/>
              <p:cNvSpPr>
                <a:spLocks/>
              </p:cNvSpPr>
              <p:nvPr/>
            </p:nvSpPr>
            <p:spPr bwMode="auto">
              <a:xfrm>
                <a:off x="4926" y="3181"/>
                <a:ext cx="4" cy="7"/>
              </a:xfrm>
              <a:custGeom>
                <a:avLst/>
                <a:gdLst>
                  <a:gd name="T0" fmla="*/ 2 w 2"/>
                  <a:gd name="T1" fmla="*/ 0 h 4"/>
                  <a:gd name="T2" fmla="*/ 1 w 2"/>
                  <a:gd name="T3" fmla="*/ 2 h 4"/>
                  <a:gd name="T4" fmla="*/ 0 w 2"/>
                  <a:gd name="T5" fmla="*/ 3 h 4"/>
                  <a:gd name="T6" fmla="*/ 0 w 2"/>
                  <a:gd name="T7" fmla="*/ 4 h 4"/>
                  <a:gd name="T8" fmla="*/ 2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229"/>
              <p:cNvSpPr>
                <a:spLocks/>
              </p:cNvSpPr>
              <p:nvPr/>
            </p:nvSpPr>
            <p:spPr bwMode="auto">
              <a:xfrm>
                <a:off x="4953" y="3062"/>
                <a:ext cx="298" cy="152"/>
              </a:xfrm>
              <a:custGeom>
                <a:avLst/>
                <a:gdLst>
                  <a:gd name="T0" fmla="*/ 96 w 168"/>
                  <a:gd name="T1" fmla="*/ 0 h 81"/>
                  <a:gd name="T2" fmla="*/ 95 w 168"/>
                  <a:gd name="T3" fmla="*/ 15 h 81"/>
                  <a:gd name="T4" fmla="*/ 76 w 168"/>
                  <a:gd name="T5" fmla="*/ 17 h 81"/>
                  <a:gd name="T6" fmla="*/ 75 w 168"/>
                  <a:gd name="T7" fmla="*/ 18 h 81"/>
                  <a:gd name="T8" fmla="*/ 72 w 168"/>
                  <a:gd name="T9" fmla="*/ 23 h 81"/>
                  <a:gd name="T10" fmla="*/ 72 w 168"/>
                  <a:gd name="T11" fmla="*/ 23 h 81"/>
                  <a:gd name="T12" fmla="*/ 72 w 168"/>
                  <a:gd name="T13" fmla="*/ 23 h 81"/>
                  <a:gd name="T14" fmla="*/ 82 w 168"/>
                  <a:gd name="T15" fmla="*/ 31 h 81"/>
                  <a:gd name="T16" fmla="*/ 45 w 168"/>
                  <a:gd name="T17" fmla="*/ 35 h 81"/>
                  <a:gd name="T18" fmla="*/ 57 w 168"/>
                  <a:gd name="T19" fmla="*/ 45 h 81"/>
                  <a:gd name="T20" fmla="*/ 0 w 168"/>
                  <a:gd name="T21" fmla="*/ 67 h 81"/>
                  <a:gd name="T22" fmla="*/ 11 w 168"/>
                  <a:gd name="T23" fmla="*/ 81 h 81"/>
                  <a:gd name="T24" fmla="*/ 168 w 168"/>
                  <a:gd name="T25" fmla="*/ 45 h 81"/>
                  <a:gd name="T26" fmla="*/ 145 w 168"/>
                  <a:gd name="T27" fmla="*/ 31 h 81"/>
                  <a:gd name="T28" fmla="*/ 96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230"/>
              <p:cNvSpPr>
                <a:spLocks/>
              </p:cNvSpPr>
              <p:nvPr/>
            </p:nvSpPr>
            <p:spPr bwMode="auto">
              <a:xfrm>
                <a:off x="4972" y="3147"/>
                <a:ext cx="279" cy="156"/>
              </a:xfrm>
              <a:custGeom>
                <a:avLst/>
                <a:gdLst>
                  <a:gd name="T0" fmla="*/ 157 w 157"/>
                  <a:gd name="T1" fmla="*/ 0 h 83"/>
                  <a:gd name="T2" fmla="*/ 0 w 157"/>
                  <a:gd name="T3" fmla="*/ 36 h 83"/>
                  <a:gd name="T4" fmla="*/ 0 w 157"/>
                  <a:gd name="T5" fmla="*/ 40 h 83"/>
                  <a:gd name="T6" fmla="*/ 0 w 157"/>
                  <a:gd name="T7" fmla="*/ 42 h 83"/>
                  <a:gd name="T8" fmla="*/ 12 w 157"/>
                  <a:gd name="T9" fmla="*/ 60 h 83"/>
                  <a:gd name="T10" fmla="*/ 10 w 157"/>
                  <a:gd name="T11" fmla="*/ 69 h 83"/>
                  <a:gd name="T12" fmla="*/ 41 w 157"/>
                  <a:gd name="T13" fmla="*/ 78 h 83"/>
                  <a:gd name="T14" fmla="*/ 36 w 157"/>
                  <a:gd name="T15" fmla="*/ 56 h 83"/>
                  <a:gd name="T16" fmla="*/ 79 w 157"/>
                  <a:gd name="T17" fmla="*/ 83 h 83"/>
                  <a:gd name="T18" fmla="*/ 73 w 157"/>
                  <a:gd name="T19" fmla="*/ 56 h 83"/>
                  <a:gd name="T20" fmla="*/ 107 w 157"/>
                  <a:gd name="T21" fmla="*/ 78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233"/>
              <p:cNvSpPr>
                <a:spLocks/>
              </p:cNvSpPr>
              <p:nvPr/>
            </p:nvSpPr>
            <p:spPr bwMode="auto">
              <a:xfrm>
                <a:off x="4924" y="3284"/>
                <a:ext cx="36" cy="559"/>
              </a:xfrm>
              <a:custGeom>
                <a:avLst/>
                <a:gdLst>
                  <a:gd name="T0" fmla="*/ 7 w 20"/>
                  <a:gd name="T1" fmla="*/ 0 h 298"/>
                  <a:gd name="T2" fmla="*/ 0 w 20"/>
                  <a:gd name="T3" fmla="*/ 10 h 298"/>
                  <a:gd name="T4" fmla="*/ 0 w 20"/>
                  <a:gd name="T5" fmla="*/ 298 h 298"/>
                  <a:gd name="T6" fmla="*/ 20 w 20"/>
                  <a:gd name="T7" fmla="*/ 298 h 298"/>
                  <a:gd name="T8" fmla="*/ 7 w 20"/>
                  <a:gd name="T9" fmla="*/ 1 h 298"/>
                  <a:gd name="T10" fmla="*/ 7 w 20"/>
                  <a:gd name="T11" fmla="*/ 0 h 298"/>
                </a:gdLst>
                <a:ahLst/>
                <a:cxnLst>
                  <a:cxn ang="0">
                    <a:pos x="T0" y="T1"/>
                  </a:cxn>
                  <a:cxn ang="0">
                    <a:pos x="T2" y="T3"/>
                  </a:cxn>
                  <a:cxn ang="0">
                    <a:pos x="T4" y="T5"/>
                  </a:cxn>
                  <a:cxn ang="0">
                    <a:pos x="T6" y="T7"/>
                  </a:cxn>
                  <a:cxn ang="0">
                    <a:pos x="T8" y="T9"/>
                  </a:cxn>
                  <a:cxn ang="0">
                    <a:pos x="T10" y="T11"/>
                  </a:cxn>
                </a:cxnLst>
                <a:rect l="0" t="0" r="r" b="b"/>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234"/>
              <p:cNvSpPr>
                <a:spLocks/>
              </p:cNvSpPr>
              <p:nvPr/>
            </p:nvSpPr>
            <p:spPr bwMode="auto">
              <a:xfrm>
                <a:off x="4930" y="2927"/>
                <a:ext cx="200" cy="259"/>
              </a:xfrm>
              <a:custGeom>
                <a:avLst/>
                <a:gdLst>
                  <a:gd name="T0" fmla="*/ 113 w 113"/>
                  <a:gd name="T1" fmla="*/ 0 h 138"/>
                  <a:gd name="T2" fmla="*/ 47 w 113"/>
                  <a:gd name="T3" fmla="*/ 24 h 138"/>
                  <a:gd name="T4" fmla="*/ 34 w 113"/>
                  <a:gd name="T5" fmla="*/ 28 h 138"/>
                  <a:gd name="T6" fmla="*/ 37 w 113"/>
                  <a:gd name="T7" fmla="*/ 49 h 138"/>
                  <a:gd name="T8" fmla="*/ 37 w 113"/>
                  <a:gd name="T9" fmla="*/ 57 h 138"/>
                  <a:gd name="T10" fmla="*/ 32 w 113"/>
                  <a:gd name="T11" fmla="*/ 53 h 138"/>
                  <a:gd name="T12" fmla="*/ 32 w 113"/>
                  <a:gd name="T13" fmla="*/ 53 h 138"/>
                  <a:gd name="T14" fmla="*/ 32 w 113"/>
                  <a:gd name="T15" fmla="*/ 53 h 138"/>
                  <a:gd name="T16" fmla="*/ 22 w 113"/>
                  <a:gd name="T17" fmla="*/ 45 h 138"/>
                  <a:gd name="T18" fmla="*/ 26 w 113"/>
                  <a:gd name="T19" fmla="*/ 82 h 138"/>
                  <a:gd name="T20" fmla="*/ 13 w 113"/>
                  <a:gd name="T21" fmla="*/ 72 h 138"/>
                  <a:gd name="T22" fmla="*/ 0 w 113"/>
                  <a:gd name="T23" fmla="*/ 135 h 138"/>
                  <a:gd name="T24" fmla="*/ 0 w 113"/>
                  <a:gd name="T25" fmla="*/ 138 h 138"/>
                  <a:gd name="T26" fmla="*/ 4 w 113"/>
                  <a:gd name="T27" fmla="*/ 137 h 138"/>
                  <a:gd name="T28" fmla="*/ 113 w 113"/>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235"/>
              <p:cNvSpPr>
                <a:spLocks/>
              </p:cNvSpPr>
              <p:nvPr/>
            </p:nvSpPr>
            <p:spPr bwMode="auto">
              <a:xfrm>
                <a:off x="4937" y="2927"/>
                <a:ext cx="193" cy="261"/>
              </a:xfrm>
              <a:custGeom>
                <a:avLst/>
                <a:gdLst>
                  <a:gd name="T0" fmla="*/ 109 w 109"/>
                  <a:gd name="T1" fmla="*/ 0 h 139"/>
                  <a:gd name="T2" fmla="*/ 0 w 109"/>
                  <a:gd name="T3" fmla="*/ 137 h 139"/>
                  <a:gd name="T4" fmla="*/ 1 w 109"/>
                  <a:gd name="T5" fmla="*/ 137 h 139"/>
                  <a:gd name="T6" fmla="*/ 9 w 109"/>
                  <a:gd name="T7" fmla="*/ 139 h 139"/>
                  <a:gd name="T8" fmla="*/ 66 w 109"/>
                  <a:gd name="T9" fmla="*/ 117 h 139"/>
                  <a:gd name="T10" fmla="*/ 54 w 109"/>
                  <a:gd name="T11" fmla="*/ 107 h 139"/>
                  <a:gd name="T12" fmla="*/ 91 w 109"/>
                  <a:gd name="T13" fmla="*/ 103 h 139"/>
                  <a:gd name="T14" fmla="*/ 81 w 109"/>
                  <a:gd name="T15" fmla="*/ 95 h 139"/>
                  <a:gd name="T16" fmla="*/ 75 w 109"/>
                  <a:gd name="T17" fmla="*/ 90 h 139"/>
                  <a:gd name="T18" fmla="*/ 85 w 109"/>
                  <a:gd name="T19" fmla="*/ 89 h 139"/>
                  <a:gd name="T20" fmla="*/ 104 w 109"/>
                  <a:gd name="T21" fmla="*/ 87 h 139"/>
                  <a:gd name="T22" fmla="*/ 105 w 109"/>
                  <a:gd name="T23" fmla="*/ 72 h 139"/>
                  <a:gd name="T24" fmla="*/ 109 w 10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236"/>
              <p:cNvSpPr>
                <a:spLocks/>
              </p:cNvSpPr>
              <p:nvPr/>
            </p:nvSpPr>
            <p:spPr bwMode="auto">
              <a:xfrm>
                <a:off x="4924" y="3254"/>
                <a:ext cx="13" cy="49"/>
              </a:xfrm>
              <a:custGeom>
                <a:avLst/>
                <a:gdLst>
                  <a:gd name="T0" fmla="*/ 0 w 7"/>
                  <a:gd name="T1" fmla="*/ 0 h 26"/>
                  <a:gd name="T2" fmla="*/ 0 w 7"/>
                  <a:gd name="T3" fmla="*/ 26 h 26"/>
                  <a:gd name="T4" fmla="*/ 7 w 7"/>
                  <a:gd name="T5" fmla="*/ 16 h 26"/>
                  <a:gd name="T6" fmla="*/ 1 w 7"/>
                  <a:gd name="T7" fmla="*/ 3 h 26"/>
                  <a:gd name="T8" fmla="*/ 1 w 7"/>
                  <a:gd name="T9" fmla="*/ 0 h 26"/>
                  <a:gd name="T10" fmla="*/ 0 w 7"/>
                  <a:gd name="T11" fmla="*/ 0 h 26"/>
                </a:gdLst>
                <a:ahLst/>
                <a:cxnLst>
                  <a:cxn ang="0">
                    <a:pos x="T0" y="T1"/>
                  </a:cxn>
                  <a:cxn ang="0">
                    <a:pos x="T2" y="T3"/>
                  </a:cxn>
                  <a:cxn ang="0">
                    <a:pos x="T4" y="T5"/>
                  </a:cxn>
                  <a:cxn ang="0">
                    <a:pos x="T6" y="T7"/>
                  </a:cxn>
                  <a:cxn ang="0">
                    <a:pos x="T8" y="T9"/>
                  </a:cxn>
                  <a:cxn ang="0">
                    <a:pos x="T10" y="T11"/>
                  </a:cxn>
                </a:cxnLst>
                <a:rect l="0" t="0" r="r" b="b"/>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237"/>
              <p:cNvSpPr>
                <a:spLocks/>
              </p:cNvSpPr>
              <p:nvPr/>
            </p:nvSpPr>
            <p:spPr bwMode="auto">
              <a:xfrm>
                <a:off x="4924" y="3184"/>
                <a:ext cx="48" cy="70"/>
              </a:xfrm>
              <a:custGeom>
                <a:avLst/>
                <a:gdLst>
                  <a:gd name="T0" fmla="*/ 8 w 27"/>
                  <a:gd name="T1" fmla="*/ 0 h 37"/>
                  <a:gd name="T2" fmla="*/ 7 w 27"/>
                  <a:gd name="T3" fmla="*/ 0 h 37"/>
                  <a:gd name="T4" fmla="*/ 3 w 27"/>
                  <a:gd name="T5" fmla="*/ 1 h 37"/>
                  <a:gd name="T6" fmla="*/ 1 w 27"/>
                  <a:gd name="T7" fmla="*/ 2 h 37"/>
                  <a:gd name="T8" fmla="*/ 0 w 27"/>
                  <a:gd name="T9" fmla="*/ 2 h 37"/>
                  <a:gd name="T10" fmla="*/ 0 w 27"/>
                  <a:gd name="T11" fmla="*/ 37 h 37"/>
                  <a:gd name="T12" fmla="*/ 1 w 27"/>
                  <a:gd name="T13" fmla="*/ 37 h 37"/>
                  <a:gd name="T14" fmla="*/ 20 w 27"/>
                  <a:gd name="T15" fmla="*/ 21 h 37"/>
                  <a:gd name="T16" fmla="*/ 27 w 27"/>
                  <a:gd name="T17" fmla="*/ 22 h 37"/>
                  <a:gd name="T18" fmla="*/ 27 w 27"/>
                  <a:gd name="T19" fmla="*/ 20 h 37"/>
                  <a:gd name="T20" fmla="*/ 27 w 27"/>
                  <a:gd name="T21" fmla="*/ 16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238"/>
              <p:cNvSpPr>
                <a:spLocks noEditPoints="1"/>
              </p:cNvSpPr>
              <p:nvPr/>
            </p:nvSpPr>
            <p:spPr bwMode="auto">
              <a:xfrm>
                <a:off x="4960" y="329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239"/>
              <p:cNvSpPr>
                <a:spLocks/>
              </p:cNvSpPr>
              <p:nvPr/>
            </p:nvSpPr>
            <p:spPr bwMode="auto">
              <a:xfrm>
                <a:off x="4926" y="3224"/>
                <a:ext cx="68" cy="71"/>
              </a:xfrm>
              <a:custGeom>
                <a:avLst/>
                <a:gdLst>
                  <a:gd name="T0" fmla="*/ 19 w 38"/>
                  <a:gd name="T1" fmla="*/ 0 h 38"/>
                  <a:gd name="T2" fmla="*/ 0 w 38"/>
                  <a:gd name="T3" fmla="*/ 16 h 38"/>
                  <a:gd name="T4" fmla="*/ 0 w 38"/>
                  <a:gd name="T5" fmla="*/ 19 h 38"/>
                  <a:gd name="T6" fmla="*/ 6 w 38"/>
                  <a:gd name="T7" fmla="*/ 32 h 38"/>
                  <a:gd name="T8" fmla="*/ 6 w 38"/>
                  <a:gd name="T9" fmla="*/ 33 h 38"/>
                  <a:gd name="T10" fmla="*/ 6 w 38"/>
                  <a:gd name="T11" fmla="*/ 33 h 38"/>
                  <a:gd name="T12" fmla="*/ 19 w 38"/>
                  <a:gd name="T13" fmla="*/ 38 h 38"/>
                  <a:gd name="T14" fmla="*/ 19 w 38"/>
                  <a:gd name="T15" fmla="*/ 38 h 38"/>
                  <a:gd name="T16" fmla="*/ 19 w 38"/>
                  <a:gd name="T17" fmla="*/ 38 h 38"/>
                  <a:gd name="T18" fmla="*/ 19 w 38"/>
                  <a:gd name="T19" fmla="*/ 38 h 38"/>
                  <a:gd name="T20" fmla="*/ 19 w 38"/>
                  <a:gd name="T21" fmla="*/ 38 h 38"/>
                  <a:gd name="T22" fmla="*/ 36 w 38"/>
                  <a:gd name="T23" fmla="*/ 28 h 38"/>
                  <a:gd name="T24" fmla="*/ 36 w 38"/>
                  <a:gd name="T25" fmla="*/ 28 h 38"/>
                  <a:gd name="T26" fmla="*/ 38 w 38"/>
                  <a:gd name="T27" fmla="*/ 19 h 38"/>
                  <a:gd name="T28" fmla="*/ 26 w 38"/>
                  <a:gd name="T29" fmla="*/ 1 h 38"/>
                  <a:gd name="T30" fmla="*/ 19 w 38"/>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346" y="2813"/>
                <a:ext cx="7" cy="360"/>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347" y="3166"/>
                <a:ext cx="4" cy="5"/>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374" y="3047"/>
                <a:ext cx="298" cy="151"/>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393" y="3132"/>
                <a:ext cx="279" cy="156"/>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358" y="3269"/>
                <a:ext cx="23" cy="559"/>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346" y="3267"/>
                <a:ext cx="35" cy="56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351" y="2910"/>
                <a:ext cx="200" cy="261"/>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358" y="2910"/>
                <a:ext cx="193" cy="263"/>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346" y="3237"/>
                <a:ext cx="10" cy="49"/>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346" y="3169"/>
                <a:ext cx="47" cy="70"/>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381" y="32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347" y="3207"/>
                <a:ext cx="68" cy="71"/>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1691" y="3526"/>
                <a:ext cx="702" cy="281"/>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2062" y="3552"/>
                <a:ext cx="186" cy="126"/>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2046" y="3548"/>
                <a:ext cx="347" cy="259"/>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1771" y="3590"/>
                <a:ext cx="166" cy="17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1836" y="3661"/>
                <a:ext cx="38"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1941" y="3503"/>
                <a:ext cx="167" cy="177"/>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2007" y="3575"/>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2127" y="3580"/>
                <a:ext cx="161" cy="175"/>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2191" y="3650"/>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289"/>
              <p:cNvSpPr>
                <a:spLocks/>
              </p:cNvSpPr>
              <p:nvPr/>
            </p:nvSpPr>
            <p:spPr bwMode="auto">
              <a:xfrm>
                <a:off x="3643" y="3648"/>
                <a:ext cx="161" cy="188"/>
              </a:xfrm>
              <a:custGeom>
                <a:avLst/>
                <a:gdLst>
                  <a:gd name="T0" fmla="*/ 0 w 91"/>
                  <a:gd name="T1" fmla="*/ 97 h 100"/>
                  <a:gd name="T2" fmla="*/ 0 w 91"/>
                  <a:gd name="T3" fmla="*/ 95 h 100"/>
                  <a:gd name="T4" fmla="*/ 1 w 91"/>
                  <a:gd name="T5" fmla="*/ 91 h 100"/>
                  <a:gd name="T6" fmla="*/ 6 w 91"/>
                  <a:gd name="T7" fmla="*/ 75 h 100"/>
                  <a:gd name="T8" fmla="*/ 31 w 91"/>
                  <a:gd name="T9" fmla="*/ 32 h 100"/>
                  <a:gd name="T10" fmla="*/ 40 w 91"/>
                  <a:gd name="T11" fmla="*/ 22 h 100"/>
                  <a:gd name="T12" fmla="*/ 50 w 91"/>
                  <a:gd name="T13" fmla="*/ 14 h 100"/>
                  <a:gd name="T14" fmla="*/ 56 w 91"/>
                  <a:gd name="T15" fmla="*/ 11 h 100"/>
                  <a:gd name="T16" fmla="*/ 61 w 91"/>
                  <a:gd name="T17" fmla="*/ 8 h 100"/>
                  <a:gd name="T18" fmla="*/ 71 w 91"/>
                  <a:gd name="T19" fmla="*/ 4 h 100"/>
                  <a:gd name="T20" fmla="*/ 79 w 91"/>
                  <a:gd name="T21" fmla="*/ 2 h 100"/>
                  <a:gd name="T22" fmla="*/ 86 w 91"/>
                  <a:gd name="T23" fmla="*/ 0 h 100"/>
                  <a:gd name="T24" fmla="*/ 91 w 91"/>
                  <a:gd name="T25" fmla="*/ 0 h 100"/>
                  <a:gd name="T26" fmla="*/ 86 w 91"/>
                  <a:gd name="T27" fmla="*/ 2 h 100"/>
                  <a:gd name="T28" fmla="*/ 80 w 91"/>
                  <a:gd name="T29" fmla="*/ 4 h 100"/>
                  <a:gd name="T30" fmla="*/ 73 w 91"/>
                  <a:gd name="T31" fmla="*/ 9 h 100"/>
                  <a:gd name="T32" fmla="*/ 65 w 91"/>
                  <a:gd name="T33" fmla="*/ 15 h 100"/>
                  <a:gd name="T34" fmla="*/ 61 w 91"/>
                  <a:gd name="T35" fmla="*/ 18 h 100"/>
                  <a:gd name="T36" fmla="*/ 57 w 91"/>
                  <a:gd name="T37" fmla="*/ 22 h 100"/>
                  <a:gd name="T38" fmla="*/ 51 w 91"/>
                  <a:gd name="T39" fmla="*/ 31 h 100"/>
                  <a:gd name="T40" fmla="*/ 45 w 91"/>
                  <a:gd name="T41" fmla="*/ 41 h 100"/>
                  <a:gd name="T42" fmla="*/ 34 w 91"/>
                  <a:gd name="T43" fmla="*/ 82 h 100"/>
                  <a:gd name="T44" fmla="*/ 33 w 91"/>
                  <a:gd name="T45" fmla="*/ 95 h 100"/>
                  <a:gd name="T46" fmla="*/ 33 w 91"/>
                  <a:gd name="T47" fmla="*/ 99 h 100"/>
                  <a:gd name="T48" fmla="*/ 33 w 91"/>
                  <a:gd name="T49" fmla="*/ 100 h 100"/>
                  <a:gd name="T50" fmla="*/ 0 w 91"/>
                  <a:gd name="T51"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290"/>
              <p:cNvSpPr>
                <a:spLocks/>
              </p:cNvSpPr>
              <p:nvPr/>
            </p:nvSpPr>
            <p:spPr bwMode="auto">
              <a:xfrm>
                <a:off x="3554" y="3648"/>
                <a:ext cx="162" cy="188"/>
              </a:xfrm>
              <a:custGeom>
                <a:avLst/>
                <a:gdLst>
                  <a:gd name="T0" fmla="*/ 58 w 91"/>
                  <a:gd name="T1" fmla="*/ 100 h 100"/>
                  <a:gd name="T2" fmla="*/ 58 w 91"/>
                  <a:gd name="T3" fmla="*/ 99 h 100"/>
                  <a:gd name="T4" fmla="*/ 58 w 91"/>
                  <a:gd name="T5" fmla="*/ 95 h 100"/>
                  <a:gd name="T6" fmla="*/ 57 w 91"/>
                  <a:gd name="T7" fmla="*/ 82 h 100"/>
                  <a:gd name="T8" fmla="*/ 46 w 91"/>
                  <a:gd name="T9" fmla="*/ 41 h 100"/>
                  <a:gd name="T10" fmla="*/ 40 w 91"/>
                  <a:gd name="T11" fmla="*/ 31 h 100"/>
                  <a:gd name="T12" fmla="*/ 33 w 91"/>
                  <a:gd name="T13" fmla="*/ 22 h 100"/>
                  <a:gd name="T14" fmla="*/ 30 w 91"/>
                  <a:gd name="T15" fmla="*/ 18 h 100"/>
                  <a:gd name="T16" fmla="*/ 26 w 91"/>
                  <a:gd name="T17" fmla="*/ 15 h 100"/>
                  <a:gd name="T18" fmla="*/ 18 w 91"/>
                  <a:gd name="T19" fmla="*/ 9 h 100"/>
                  <a:gd name="T20" fmla="*/ 11 w 91"/>
                  <a:gd name="T21" fmla="*/ 4 h 100"/>
                  <a:gd name="T22" fmla="*/ 5 w 91"/>
                  <a:gd name="T23" fmla="*/ 2 h 100"/>
                  <a:gd name="T24" fmla="*/ 0 w 91"/>
                  <a:gd name="T25" fmla="*/ 0 h 100"/>
                  <a:gd name="T26" fmla="*/ 5 w 91"/>
                  <a:gd name="T27" fmla="*/ 0 h 100"/>
                  <a:gd name="T28" fmla="*/ 12 w 91"/>
                  <a:gd name="T29" fmla="*/ 2 h 100"/>
                  <a:gd name="T30" fmla="*/ 20 w 91"/>
                  <a:gd name="T31" fmla="*/ 4 h 100"/>
                  <a:gd name="T32" fmla="*/ 30 w 91"/>
                  <a:gd name="T33" fmla="*/ 8 h 100"/>
                  <a:gd name="T34" fmla="*/ 35 w 91"/>
                  <a:gd name="T35" fmla="*/ 11 h 100"/>
                  <a:gd name="T36" fmla="*/ 40 w 91"/>
                  <a:gd name="T37" fmla="*/ 14 h 100"/>
                  <a:gd name="T38" fmla="*/ 50 w 91"/>
                  <a:gd name="T39" fmla="*/ 22 h 100"/>
                  <a:gd name="T40" fmla="*/ 60 w 91"/>
                  <a:gd name="T41" fmla="*/ 32 h 100"/>
                  <a:gd name="T42" fmla="*/ 85 w 91"/>
                  <a:gd name="T43" fmla="*/ 75 h 100"/>
                  <a:gd name="T44" fmla="*/ 90 w 91"/>
                  <a:gd name="T45" fmla="*/ 91 h 100"/>
                  <a:gd name="T46" fmla="*/ 91 w 91"/>
                  <a:gd name="T47" fmla="*/ 95 h 100"/>
                  <a:gd name="T48" fmla="*/ 91 w 91"/>
                  <a:gd name="T49" fmla="*/ 97 h 100"/>
                  <a:gd name="T50" fmla="*/ 58 w 91"/>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291"/>
              <p:cNvSpPr>
                <a:spLocks/>
              </p:cNvSpPr>
              <p:nvPr/>
            </p:nvSpPr>
            <p:spPr bwMode="auto">
              <a:xfrm>
                <a:off x="3650" y="3729"/>
                <a:ext cx="165" cy="107"/>
              </a:xfrm>
              <a:custGeom>
                <a:avLst/>
                <a:gdLst>
                  <a:gd name="T0" fmla="*/ 0 w 93"/>
                  <a:gd name="T1" fmla="*/ 51 h 57"/>
                  <a:gd name="T2" fmla="*/ 0 w 93"/>
                  <a:gd name="T3" fmla="*/ 50 h 57"/>
                  <a:gd name="T4" fmla="*/ 1 w 93"/>
                  <a:gd name="T5" fmla="*/ 48 h 57"/>
                  <a:gd name="T6" fmla="*/ 2 w 93"/>
                  <a:gd name="T7" fmla="*/ 45 h 57"/>
                  <a:gd name="T8" fmla="*/ 5 w 93"/>
                  <a:gd name="T9" fmla="*/ 40 h 57"/>
                  <a:gd name="T10" fmla="*/ 9 w 93"/>
                  <a:gd name="T11" fmla="*/ 33 h 57"/>
                  <a:gd name="T12" fmla="*/ 15 w 93"/>
                  <a:gd name="T13" fmla="*/ 25 h 57"/>
                  <a:gd name="T14" fmla="*/ 22 w 93"/>
                  <a:gd name="T15" fmla="*/ 18 h 57"/>
                  <a:gd name="T16" fmla="*/ 26 w 93"/>
                  <a:gd name="T17" fmla="*/ 15 h 57"/>
                  <a:gd name="T18" fmla="*/ 31 w 93"/>
                  <a:gd name="T19" fmla="*/ 12 h 57"/>
                  <a:gd name="T20" fmla="*/ 40 w 93"/>
                  <a:gd name="T21" fmla="*/ 7 h 57"/>
                  <a:gd name="T22" fmla="*/ 50 w 93"/>
                  <a:gd name="T23" fmla="*/ 3 h 57"/>
                  <a:gd name="T24" fmla="*/ 60 w 93"/>
                  <a:gd name="T25" fmla="*/ 1 h 57"/>
                  <a:gd name="T26" fmla="*/ 69 w 93"/>
                  <a:gd name="T27" fmla="*/ 0 h 57"/>
                  <a:gd name="T28" fmla="*/ 77 w 93"/>
                  <a:gd name="T29" fmla="*/ 0 h 57"/>
                  <a:gd name="T30" fmla="*/ 81 w 93"/>
                  <a:gd name="T31" fmla="*/ 0 h 57"/>
                  <a:gd name="T32" fmla="*/ 84 w 93"/>
                  <a:gd name="T33" fmla="*/ 0 h 57"/>
                  <a:gd name="T34" fmla="*/ 89 w 93"/>
                  <a:gd name="T35" fmla="*/ 1 h 57"/>
                  <a:gd name="T36" fmla="*/ 93 w 93"/>
                  <a:gd name="T37" fmla="*/ 1 h 57"/>
                  <a:gd name="T38" fmla="*/ 89 w 93"/>
                  <a:gd name="T39" fmla="*/ 2 h 57"/>
                  <a:gd name="T40" fmla="*/ 84 w 93"/>
                  <a:gd name="T41" fmla="*/ 3 h 57"/>
                  <a:gd name="T42" fmla="*/ 81 w 93"/>
                  <a:gd name="T43" fmla="*/ 4 h 57"/>
                  <a:gd name="T44" fmla="*/ 78 w 93"/>
                  <a:gd name="T45" fmla="*/ 5 h 57"/>
                  <a:gd name="T46" fmla="*/ 71 w 93"/>
                  <a:gd name="T47" fmla="*/ 7 h 57"/>
                  <a:gd name="T48" fmla="*/ 63 w 93"/>
                  <a:gd name="T49" fmla="*/ 11 h 57"/>
                  <a:gd name="T50" fmla="*/ 56 w 93"/>
                  <a:gd name="T51" fmla="*/ 15 h 57"/>
                  <a:gd name="T52" fmla="*/ 49 w 93"/>
                  <a:gd name="T53" fmla="*/ 21 h 57"/>
                  <a:gd name="T54" fmla="*/ 44 w 93"/>
                  <a:gd name="T55" fmla="*/ 27 h 57"/>
                  <a:gd name="T56" fmla="*/ 41 w 93"/>
                  <a:gd name="T57" fmla="*/ 30 h 57"/>
                  <a:gd name="T58" fmla="*/ 39 w 93"/>
                  <a:gd name="T59" fmla="*/ 33 h 57"/>
                  <a:gd name="T60" fmla="*/ 36 w 93"/>
                  <a:gd name="T61" fmla="*/ 40 h 57"/>
                  <a:gd name="T62" fmla="*/ 34 w 93"/>
                  <a:gd name="T63" fmla="*/ 46 h 57"/>
                  <a:gd name="T64" fmla="*/ 33 w 93"/>
                  <a:gd name="T65" fmla="*/ 51 h 57"/>
                  <a:gd name="T66" fmla="*/ 33 w 93"/>
                  <a:gd name="T67" fmla="*/ 54 h 57"/>
                  <a:gd name="T68" fmla="*/ 33 w 93"/>
                  <a:gd name="T69" fmla="*/ 56 h 57"/>
                  <a:gd name="T70" fmla="*/ 33 w 93"/>
                  <a:gd name="T71" fmla="*/ 56 h 57"/>
                  <a:gd name="T72" fmla="*/ 33 w 93"/>
                  <a:gd name="T73" fmla="*/ 57 h 57"/>
                  <a:gd name="T74" fmla="*/ 0 w 93"/>
                  <a:gd name="T7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Freeform 292"/>
              <p:cNvSpPr>
                <a:spLocks/>
              </p:cNvSpPr>
              <p:nvPr/>
            </p:nvSpPr>
            <p:spPr bwMode="auto">
              <a:xfrm>
                <a:off x="3538" y="3729"/>
                <a:ext cx="165" cy="107"/>
              </a:xfrm>
              <a:custGeom>
                <a:avLst/>
                <a:gdLst>
                  <a:gd name="T0" fmla="*/ 60 w 93"/>
                  <a:gd name="T1" fmla="*/ 57 h 57"/>
                  <a:gd name="T2" fmla="*/ 60 w 93"/>
                  <a:gd name="T3" fmla="*/ 56 h 57"/>
                  <a:gd name="T4" fmla="*/ 60 w 93"/>
                  <a:gd name="T5" fmla="*/ 56 h 57"/>
                  <a:gd name="T6" fmla="*/ 60 w 93"/>
                  <a:gd name="T7" fmla="*/ 54 h 57"/>
                  <a:gd name="T8" fmla="*/ 60 w 93"/>
                  <a:gd name="T9" fmla="*/ 51 h 57"/>
                  <a:gd name="T10" fmla="*/ 59 w 93"/>
                  <a:gd name="T11" fmla="*/ 46 h 57"/>
                  <a:gd name="T12" fmla="*/ 57 w 93"/>
                  <a:gd name="T13" fmla="*/ 40 h 57"/>
                  <a:gd name="T14" fmla="*/ 54 w 93"/>
                  <a:gd name="T15" fmla="*/ 33 h 57"/>
                  <a:gd name="T16" fmla="*/ 52 w 93"/>
                  <a:gd name="T17" fmla="*/ 30 h 57"/>
                  <a:gd name="T18" fmla="*/ 49 w 93"/>
                  <a:gd name="T19" fmla="*/ 27 h 57"/>
                  <a:gd name="T20" fmla="*/ 44 w 93"/>
                  <a:gd name="T21" fmla="*/ 21 h 57"/>
                  <a:gd name="T22" fmla="*/ 37 w 93"/>
                  <a:gd name="T23" fmla="*/ 15 h 57"/>
                  <a:gd name="T24" fmla="*/ 30 w 93"/>
                  <a:gd name="T25" fmla="*/ 11 h 57"/>
                  <a:gd name="T26" fmla="*/ 22 w 93"/>
                  <a:gd name="T27" fmla="*/ 7 h 57"/>
                  <a:gd name="T28" fmla="*/ 15 w 93"/>
                  <a:gd name="T29" fmla="*/ 5 h 57"/>
                  <a:gd name="T30" fmla="*/ 12 w 93"/>
                  <a:gd name="T31" fmla="*/ 4 h 57"/>
                  <a:gd name="T32" fmla="*/ 9 w 93"/>
                  <a:gd name="T33" fmla="*/ 3 h 57"/>
                  <a:gd name="T34" fmla="*/ 4 w 93"/>
                  <a:gd name="T35" fmla="*/ 2 h 57"/>
                  <a:gd name="T36" fmla="*/ 0 w 93"/>
                  <a:gd name="T37" fmla="*/ 1 h 57"/>
                  <a:gd name="T38" fmla="*/ 4 w 93"/>
                  <a:gd name="T39" fmla="*/ 1 h 57"/>
                  <a:gd name="T40" fmla="*/ 9 w 93"/>
                  <a:gd name="T41" fmla="*/ 0 h 57"/>
                  <a:gd name="T42" fmla="*/ 12 w 93"/>
                  <a:gd name="T43" fmla="*/ 0 h 57"/>
                  <a:gd name="T44" fmla="*/ 16 w 93"/>
                  <a:gd name="T45" fmla="*/ 0 h 57"/>
                  <a:gd name="T46" fmla="*/ 24 w 93"/>
                  <a:gd name="T47" fmla="*/ 0 h 57"/>
                  <a:gd name="T48" fmla="*/ 33 w 93"/>
                  <a:gd name="T49" fmla="*/ 1 h 57"/>
                  <a:gd name="T50" fmla="*/ 43 w 93"/>
                  <a:gd name="T51" fmla="*/ 3 h 57"/>
                  <a:gd name="T52" fmla="*/ 53 w 93"/>
                  <a:gd name="T53" fmla="*/ 7 h 57"/>
                  <a:gd name="T54" fmla="*/ 62 w 93"/>
                  <a:gd name="T55" fmla="*/ 12 h 57"/>
                  <a:gd name="T56" fmla="*/ 67 w 93"/>
                  <a:gd name="T57" fmla="*/ 15 h 57"/>
                  <a:gd name="T58" fmla="*/ 71 w 93"/>
                  <a:gd name="T59" fmla="*/ 18 h 57"/>
                  <a:gd name="T60" fmla="*/ 78 w 93"/>
                  <a:gd name="T61" fmla="*/ 25 h 57"/>
                  <a:gd name="T62" fmla="*/ 84 w 93"/>
                  <a:gd name="T63" fmla="*/ 33 h 57"/>
                  <a:gd name="T64" fmla="*/ 88 w 93"/>
                  <a:gd name="T65" fmla="*/ 40 h 57"/>
                  <a:gd name="T66" fmla="*/ 91 w 93"/>
                  <a:gd name="T67" fmla="*/ 45 h 57"/>
                  <a:gd name="T68" fmla="*/ 92 w 93"/>
                  <a:gd name="T69" fmla="*/ 48 h 57"/>
                  <a:gd name="T70" fmla="*/ 93 w 93"/>
                  <a:gd name="T71" fmla="*/ 50 h 57"/>
                  <a:gd name="T72" fmla="*/ 93 w 93"/>
                  <a:gd name="T73" fmla="*/ 51 h 57"/>
                  <a:gd name="T74" fmla="*/ 60 w 93"/>
                  <a:gd name="T7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Freeform 293"/>
              <p:cNvSpPr>
                <a:spLocks/>
              </p:cNvSpPr>
              <p:nvPr/>
            </p:nvSpPr>
            <p:spPr bwMode="auto">
              <a:xfrm>
                <a:off x="3648" y="3627"/>
                <a:ext cx="59" cy="179"/>
              </a:xfrm>
              <a:custGeom>
                <a:avLst/>
                <a:gdLst>
                  <a:gd name="T0" fmla="*/ 0 w 33"/>
                  <a:gd name="T1" fmla="*/ 95 h 95"/>
                  <a:gd name="T2" fmla="*/ 0 w 33"/>
                  <a:gd name="T3" fmla="*/ 94 h 95"/>
                  <a:gd name="T4" fmla="*/ 0 w 33"/>
                  <a:gd name="T5" fmla="*/ 91 h 95"/>
                  <a:gd name="T6" fmla="*/ 1 w 33"/>
                  <a:gd name="T7" fmla="*/ 79 h 95"/>
                  <a:gd name="T8" fmla="*/ 7 w 33"/>
                  <a:gd name="T9" fmla="*/ 45 h 95"/>
                  <a:gd name="T10" fmla="*/ 12 w 33"/>
                  <a:gd name="T11" fmla="*/ 27 h 95"/>
                  <a:gd name="T12" fmla="*/ 19 w 33"/>
                  <a:gd name="T13" fmla="*/ 12 h 95"/>
                  <a:gd name="T14" fmla="*/ 23 w 33"/>
                  <a:gd name="T15" fmla="*/ 7 h 95"/>
                  <a:gd name="T16" fmla="*/ 27 w 33"/>
                  <a:gd name="T17" fmla="*/ 3 h 95"/>
                  <a:gd name="T18" fmla="*/ 29 w 33"/>
                  <a:gd name="T19" fmla="*/ 1 h 95"/>
                  <a:gd name="T20" fmla="*/ 30 w 33"/>
                  <a:gd name="T21" fmla="*/ 0 h 95"/>
                  <a:gd name="T22" fmla="*/ 29 w 33"/>
                  <a:gd name="T23" fmla="*/ 1 h 95"/>
                  <a:gd name="T24" fmla="*/ 28 w 33"/>
                  <a:gd name="T25" fmla="*/ 4 h 95"/>
                  <a:gd name="T26" fmla="*/ 26 w 33"/>
                  <a:gd name="T27" fmla="*/ 8 h 95"/>
                  <a:gd name="T28" fmla="*/ 24 w 33"/>
                  <a:gd name="T29" fmla="*/ 14 h 95"/>
                  <a:gd name="T30" fmla="*/ 24 w 33"/>
                  <a:gd name="T31" fmla="*/ 46 h 95"/>
                  <a:gd name="T32" fmla="*/ 29 w 33"/>
                  <a:gd name="T33" fmla="*/ 78 h 95"/>
                  <a:gd name="T34" fmla="*/ 32 w 33"/>
                  <a:gd name="T35" fmla="*/ 88 h 95"/>
                  <a:gd name="T36" fmla="*/ 33 w 33"/>
                  <a:gd name="T37" fmla="*/ 90 h 95"/>
                  <a:gd name="T38" fmla="*/ 33 w 33"/>
                  <a:gd name="T39" fmla="*/ 91 h 95"/>
                  <a:gd name="T40" fmla="*/ 0 w 33"/>
                  <a:gd name="T4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108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94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1097" y="3676"/>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920" y="3676"/>
                <a:ext cx="262"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109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1289" y="361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1255" y="3622"/>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1250" y="365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1255" y="368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1289" y="368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1312" y="368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1312" y="365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1312" y="3622"/>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1133" y="3633"/>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1099" y="3637"/>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1094" y="3674"/>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1099" y="3697"/>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1133" y="3697"/>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1156" y="3697"/>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1156" y="3674"/>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1156" y="3637"/>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955" y="3490"/>
                <a:ext cx="45"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922" y="3494"/>
                <a:ext cx="56"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916" y="3532"/>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922" y="3554"/>
                <a:ext cx="56"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955" y="3554"/>
                <a:ext cx="45"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978" y="3554"/>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978" y="3532"/>
                <a:ext cx="61"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978" y="3494"/>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927" y="362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893" y="362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888" y="3667"/>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893" y="368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927" y="368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950" y="368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950" y="3667"/>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950" y="362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1296" y="350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1262" y="350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1257" y="3547"/>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1262" y="356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1296" y="356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1319" y="356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1319" y="3547"/>
                <a:ext cx="60"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1319" y="350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1133" y="343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1099" y="3441"/>
                <a:ext cx="57" cy="6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1094" y="347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1099" y="350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1133" y="350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1156" y="350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1156" y="347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1156" y="3441"/>
                <a:ext cx="55" cy="6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353"/>
              <p:cNvSpPr>
                <a:spLocks/>
              </p:cNvSpPr>
              <p:nvPr/>
            </p:nvSpPr>
            <p:spPr bwMode="auto">
              <a:xfrm>
                <a:off x="4113" y="3601"/>
                <a:ext cx="196" cy="229"/>
              </a:xfrm>
              <a:custGeom>
                <a:avLst/>
                <a:gdLst>
                  <a:gd name="T0" fmla="*/ 71 w 111"/>
                  <a:gd name="T1" fmla="*/ 122 h 122"/>
                  <a:gd name="T2" fmla="*/ 71 w 111"/>
                  <a:gd name="T3" fmla="*/ 121 h 122"/>
                  <a:gd name="T4" fmla="*/ 71 w 111"/>
                  <a:gd name="T5" fmla="*/ 120 h 122"/>
                  <a:gd name="T6" fmla="*/ 71 w 111"/>
                  <a:gd name="T7" fmla="*/ 116 h 122"/>
                  <a:gd name="T8" fmla="*/ 70 w 111"/>
                  <a:gd name="T9" fmla="*/ 99 h 122"/>
                  <a:gd name="T10" fmla="*/ 56 w 111"/>
                  <a:gd name="T11" fmla="*/ 50 h 122"/>
                  <a:gd name="T12" fmla="*/ 49 w 111"/>
                  <a:gd name="T13" fmla="*/ 38 h 122"/>
                  <a:gd name="T14" fmla="*/ 41 w 111"/>
                  <a:gd name="T15" fmla="*/ 27 h 122"/>
                  <a:gd name="T16" fmla="*/ 36 w 111"/>
                  <a:gd name="T17" fmla="*/ 22 h 122"/>
                  <a:gd name="T18" fmla="*/ 32 w 111"/>
                  <a:gd name="T19" fmla="*/ 18 h 122"/>
                  <a:gd name="T20" fmla="*/ 22 w 111"/>
                  <a:gd name="T21" fmla="*/ 11 h 122"/>
                  <a:gd name="T22" fmla="*/ 14 w 111"/>
                  <a:gd name="T23" fmla="*/ 6 h 122"/>
                  <a:gd name="T24" fmla="*/ 6 w 111"/>
                  <a:gd name="T25" fmla="*/ 2 h 122"/>
                  <a:gd name="T26" fmla="*/ 0 w 111"/>
                  <a:gd name="T27" fmla="*/ 0 h 122"/>
                  <a:gd name="T28" fmla="*/ 7 w 111"/>
                  <a:gd name="T29" fmla="*/ 1 h 122"/>
                  <a:gd name="T30" fmla="*/ 15 w 111"/>
                  <a:gd name="T31" fmla="*/ 2 h 122"/>
                  <a:gd name="T32" fmla="*/ 25 w 111"/>
                  <a:gd name="T33" fmla="*/ 5 h 122"/>
                  <a:gd name="T34" fmla="*/ 37 w 111"/>
                  <a:gd name="T35" fmla="*/ 10 h 122"/>
                  <a:gd name="T36" fmla="*/ 43 w 111"/>
                  <a:gd name="T37" fmla="*/ 13 h 122"/>
                  <a:gd name="T38" fmla="*/ 50 w 111"/>
                  <a:gd name="T39" fmla="*/ 17 h 122"/>
                  <a:gd name="T40" fmla="*/ 62 w 111"/>
                  <a:gd name="T41" fmla="*/ 27 h 122"/>
                  <a:gd name="T42" fmla="*/ 73 w 111"/>
                  <a:gd name="T43" fmla="*/ 39 h 122"/>
                  <a:gd name="T44" fmla="*/ 83 w 111"/>
                  <a:gd name="T45" fmla="*/ 52 h 122"/>
                  <a:gd name="T46" fmla="*/ 92 w 111"/>
                  <a:gd name="T47" fmla="*/ 65 h 122"/>
                  <a:gd name="T48" fmla="*/ 103 w 111"/>
                  <a:gd name="T49" fmla="*/ 91 h 122"/>
                  <a:gd name="T50" fmla="*/ 110 w 111"/>
                  <a:gd name="T51" fmla="*/ 110 h 122"/>
                  <a:gd name="T52" fmla="*/ 111 w 111"/>
                  <a:gd name="T53" fmla="*/ 116 h 122"/>
                  <a:gd name="T54" fmla="*/ 111 w 111"/>
                  <a:gd name="T55" fmla="*/ 119 h 122"/>
                  <a:gd name="T56" fmla="*/ 71 w 111"/>
                  <a:gd name="T5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Freeform 354"/>
              <p:cNvSpPr>
                <a:spLocks/>
              </p:cNvSpPr>
              <p:nvPr/>
            </p:nvSpPr>
            <p:spPr bwMode="auto">
              <a:xfrm>
                <a:off x="4221" y="3601"/>
                <a:ext cx="196" cy="229"/>
              </a:xfrm>
              <a:custGeom>
                <a:avLst/>
                <a:gdLst>
                  <a:gd name="T0" fmla="*/ 0 w 111"/>
                  <a:gd name="T1" fmla="*/ 119 h 122"/>
                  <a:gd name="T2" fmla="*/ 0 w 111"/>
                  <a:gd name="T3" fmla="*/ 116 h 122"/>
                  <a:gd name="T4" fmla="*/ 2 w 111"/>
                  <a:gd name="T5" fmla="*/ 110 h 122"/>
                  <a:gd name="T6" fmla="*/ 8 w 111"/>
                  <a:gd name="T7" fmla="*/ 91 h 122"/>
                  <a:gd name="T8" fmla="*/ 20 w 111"/>
                  <a:gd name="T9" fmla="*/ 65 h 122"/>
                  <a:gd name="T10" fmla="*/ 28 w 111"/>
                  <a:gd name="T11" fmla="*/ 52 h 122"/>
                  <a:gd name="T12" fmla="*/ 38 w 111"/>
                  <a:gd name="T13" fmla="*/ 39 h 122"/>
                  <a:gd name="T14" fmla="*/ 49 w 111"/>
                  <a:gd name="T15" fmla="*/ 27 h 122"/>
                  <a:gd name="T16" fmla="*/ 62 w 111"/>
                  <a:gd name="T17" fmla="*/ 17 h 122"/>
                  <a:gd name="T18" fmla="*/ 68 w 111"/>
                  <a:gd name="T19" fmla="*/ 13 h 122"/>
                  <a:gd name="T20" fmla="*/ 74 w 111"/>
                  <a:gd name="T21" fmla="*/ 10 h 122"/>
                  <a:gd name="T22" fmla="*/ 86 w 111"/>
                  <a:gd name="T23" fmla="*/ 5 h 122"/>
                  <a:gd name="T24" fmla="*/ 96 w 111"/>
                  <a:gd name="T25" fmla="*/ 2 h 122"/>
                  <a:gd name="T26" fmla="*/ 104 w 111"/>
                  <a:gd name="T27" fmla="*/ 1 h 122"/>
                  <a:gd name="T28" fmla="*/ 111 w 111"/>
                  <a:gd name="T29" fmla="*/ 0 h 122"/>
                  <a:gd name="T30" fmla="*/ 105 w 111"/>
                  <a:gd name="T31" fmla="*/ 2 h 122"/>
                  <a:gd name="T32" fmla="*/ 98 w 111"/>
                  <a:gd name="T33" fmla="*/ 6 h 122"/>
                  <a:gd name="T34" fmla="*/ 89 w 111"/>
                  <a:gd name="T35" fmla="*/ 11 h 122"/>
                  <a:gd name="T36" fmla="*/ 79 w 111"/>
                  <a:gd name="T37" fmla="*/ 18 h 122"/>
                  <a:gd name="T38" fmla="*/ 75 w 111"/>
                  <a:gd name="T39" fmla="*/ 22 h 122"/>
                  <a:gd name="T40" fmla="*/ 70 w 111"/>
                  <a:gd name="T41" fmla="*/ 27 h 122"/>
                  <a:gd name="T42" fmla="*/ 62 w 111"/>
                  <a:gd name="T43" fmla="*/ 38 h 122"/>
                  <a:gd name="T44" fmla="*/ 55 w 111"/>
                  <a:gd name="T45" fmla="*/ 50 h 122"/>
                  <a:gd name="T46" fmla="*/ 41 w 111"/>
                  <a:gd name="T47" fmla="*/ 99 h 122"/>
                  <a:gd name="T48" fmla="*/ 40 w 111"/>
                  <a:gd name="T49" fmla="*/ 116 h 122"/>
                  <a:gd name="T50" fmla="*/ 40 w 111"/>
                  <a:gd name="T51" fmla="*/ 120 h 122"/>
                  <a:gd name="T52" fmla="*/ 40 w 111"/>
                  <a:gd name="T53" fmla="*/ 121 h 122"/>
                  <a:gd name="T54" fmla="*/ 40 w 111"/>
                  <a:gd name="T55" fmla="*/ 122 h 122"/>
                  <a:gd name="T56" fmla="*/ 0 w 111"/>
                  <a:gd name="T5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355"/>
              <p:cNvSpPr>
                <a:spLocks/>
              </p:cNvSpPr>
              <p:nvPr/>
            </p:nvSpPr>
            <p:spPr bwMode="auto">
              <a:xfrm>
                <a:off x="4100" y="3699"/>
                <a:ext cx="200" cy="131"/>
              </a:xfrm>
              <a:custGeom>
                <a:avLst/>
                <a:gdLst>
                  <a:gd name="T0" fmla="*/ 73 w 113"/>
                  <a:gd name="T1" fmla="*/ 70 h 70"/>
                  <a:gd name="T2" fmla="*/ 73 w 113"/>
                  <a:gd name="T3" fmla="*/ 70 h 70"/>
                  <a:gd name="T4" fmla="*/ 73 w 113"/>
                  <a:gd name="T5" fmla="*/ 69 h 70"/>
                  <a:gd name="T6" fmla="*/ 73 w 113"/>
                  <a:gd name="T7" fmla="*/ 68 h 70"/>
                  <a:gd name="T8" fmla="*/ 73 w 113"/>
                  <a:gd name="T9" fmla="*/ 67 h 70"/>
                  <a:gd name="T10" fmla="*/ 73 w 113"/>
                  <a:gd name="T11" fmla="*/ 62 h 70"/>
                  <a:gd name="T12" fmla="*/ 72 w 113"/>
                  <a:gd name="T13" fmla="*/ 56 h 70"/>
                  <a:gd name="T14" fmla="*/ 69 w 113"/>
                  <a:gd name="T15" fmla="*/ 49 h 70"/>
                  <a:gd name="T16" fmla="*/ 65 w 113"/>
                  <a:gd name="T17" fmla="*/ 41 h 70"/>
                  <a:gd name="T18" fmla="*/ 63 w 113"/>
                  <a:gd name="T19" fmla="*/ 37 h 70"/>
                  <a:gd name="T20" fmla="*/ 60 w 113"/>
                  <a:gd name="T21" fmla="*/ 33 h 70"/>
                  <a:gd name="T22" fmla="*/ 57 w 113"/>
                  <a:gd name="T23" fmla="*/ 30 h 70"/>
                  <a:gd name="T24" fmla="*/ 53 w 113"/>
                  <a:gd name="T25" fmla="*/ 26 h 70"/>
                  <a:gd name="T26" fmla="*/ 45 w 113"/>
                  <a:gd name="T27" fmla="*/ 19 h 70"/>
                  <a:gd name="T28" fmla="*/ 36 w 113"/>
                  <a:gd name="T29" fmla="*/ 14 h 70"/>
                  <a:gd name="T30" fmla="*/ 27 w 113"/>
                  <a:gd name="T31" fmla="*/ 10 h 70"/>
                  <a:gd name="T32" fmla="*/ 18 w 113"/>
                  <a:gd name="T33" fmla="*/ 7 h 70"/>
                  <a:gd name="T34" fmla="*/ 15 w 113"/>
                  <a:gd name="T35" fmla="*/ 5 h 70"/>
                  <a:gd name="T36" fmla="*/ 11 w 113"/>
                  <a:gd name="T37" fmla="*/ 5 h 70"/>
                  <a:gd name="T38" fmla="*/ 5 w 113"/>
                  <a:gd name="T39" fmla="*/ 3 h 70"/>
                  <a:gd name="T40" fmla="*/ 0 w 113"/>
                  <a:gd name="T41" fmla="*/ 2 h 70"/>
                  <a:gd name="T42" fmla="*/ 5 w 113"/>
                  <a:gd name="T43" fmla="*/ 2 h 70"/>
                  <a:gd name="T44" fmla="*/ 11 w 113"/>
                  <a:gd name="T45" fmla="*/ 1 h 70"/>
                  <a:gd name="T46" fmla="*/ 15 w 113"/>
                  <a:gd name="T47" fmla="*/ 0 h 70"/>
                  <a:gd name="T48" fmla="*/ 19 w 113"/>
                  <a:gd name="T49" fmla="*/ 0 h 70"/>
                  <a:gd name="T50" fmla="*/ 29 w 113"/>
                  <a:gd name="T51" fmla="*/ 0 h 70"/>
                  <a:gd name="T52" fmla="*/ 40 w 113"/>
                  <a:gd name="T53" fmla="*/ 2 h 70"/>
                  <a:gd name="T54" fmla="*/ 52 w 113"/>
                  <a:gd name="T55" fmla="*/ 4 h 70"/>
                  <a:gd name="T56" fmla="*/ 64 w 113"/>
                  <a:gd name="T57" fmla="*/ 9 h 70"/>
                  <a:gd name="T58" fmla="*/ 70 w 113"/>
                  <a:gd name="T59" fmla="*/ 12 h 70"/>
                  <a:gd name="T60" fmla="*/ 76 w 113"/>
                  <a:gd name="T61" fmla="*/ 15 h 70"/>
                  <a:gd name="T62" fmla="*/ 81 w 113"/>
                  <a:gd name="T63" fmla="*/ 19 h 70"/>
                  <a:gd name="T64" fmla="*/ 86 w 113"/>
                  <a:gd name="T65" fmla="*/ 23 h 70"/>
                  <a:gd name="T66" fmla="*/ 95 w 113"/>
                  <a:gd name="T67" fmla="*/ 32 h 70"/>
                  <a:gd name="T68" fmla="*/ 102 w 113"/>
                  <a:gd name="T69" fmla="*/ 41 h 70"/>
                  <a:gd name="T70" fmla="*/ 107 w 113"/>
                  <a:gd name="T71" fmla="*/ 49 h 70"/>
                  <a:gd name="T72" fmla="*/ 111 w 113"/>
                  <a:gd name="T73" fmla="*/ 56 h 70"/>
                  <a:gd name="T74" fmla="*/ 112 w 113"/>
                  <a:gd name="T75" fmla="*/ 59 h 70"/>
                  <a:gd name="T76" fmla="*/ 113 w 113"/>
                  <a:gd name="T77" fmla="*/ 61 h 70"/>
                  <a:gd name="T78" fmla="*/ 113 w 113"/>
                  <a:gd name="T79" fmla="*/ 63 h 70"/>
                  <a:gd name="T80" fmla="*/ 113 w 113"/>
                  <a:gd name="T81" fmla="*/ 63 h 70"/>
                  <a:gd name="T82" fmla="*/ 73 w 113"/>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Freeform 356"/>
              <p:cNvSpPr>
                <a:spLocks/>
              </p:cNvSpPr>
              <p:nvPr/>
            </p:nvSpPr>
            <p:spPr bwMode="auto">
              <a:xfrm>
                <a:off x="4235" y="3699"/>
                <a:ext cx="202" cy="131"/>
              </a:xfrm>
              <a:custGeom>
                <a:avLst/>
                <a:gdLst>
                  <a:gd name="T0" fmla="*/ 0 w 114"/>
                  <a:gd name="T1" fmla="*/ 63 h 70"/>
                  <a:gd name="T2" fmla="*/ 0 w 114"/>
                  <a:gd name="T3" fmla="*/ 63 h 70"/>
                  <a:gd name="T4" fmla="*/ 1 w 114"/>
                  <a:gd name="T5" fmla="*/ 61 h 70"/>
                  <a:gd name="T6" fmla="*/ 2 w 114"/>
                  <a:gd name="T7" fmla="*/ 59 h 70"/>
                  <a:gd name="T8" fmla="*/ 3 w 114"/>
                  <a:gd name="T9" fmla="*/ 56 h 70"/>
                  <a:gd name="T10" fmla="*/ 6 w 114"/>
                  <a:gd name="T11" fmla="*/ 49 h 70"/>
                  <a:gd name="T12" fmla="*/ 12 w 114"/>
                  <a:gd name="T13" fmla="*/ 41 h 70"/>
                  <a:gd name="T14" fmla="*/ 18 w 114"/>
                  <a:gd name="T15" fmla="*/ 32 h 70"/>
                  <a:gd name="T16" fmla="*/ 27 w 114"/>
                  <a:gd name="T17" fmla="*/ 23 h 70"/>
                  <a:gd name="T18" fmla="*/ 32 w 114"/>
                  <a:gd name="T19" fmla="*/ 19 h 70"/>
                  <a:gd name="T20" fmla="*/ 38 w 114"/>
                  <a:gd name="T21" fmla="*/ 15 h 70"/>
                  <a:gd name="T22" fmla="*/ 44 w 114"/>
                  <a:gd name="T23" fmla="*/ 12 h 70"/>
                  <a:gd name="T24" fmla="*/ 50 w 114"/>
                  <a:gd name="T25" fmla="*/ 9 h 70"/>
                  <a:gd name="T26" fmla="*/ 62 w 114"/>
                  <a:gd name="T27" fmla="*/ 4 h 70"/>
                  <a:gd name="T28" fmla="*/ 74 w 114"/>
                  <a:gd name="T29" fmla="*/ 2 h 70"/>
                  <a:gd name="T30" fmla="*/ 85 w 114"/>
                  <a:gd name="T31" fmla="*/ 0 h 70"/>
                  <a:gd name="T32" fmla="*/ 94 w 114"/>
                  <a:gd name="T33" fmla="*/ 0 h 70"/>
                  <a:gd name="T34" fmla="*/ 99 w 114"/>
                  <a:gd name="T35" fmla="*/ 0 h 70"/>
                  <a:gd name="T36" fmla="*/ 103 w 114"/>
                  <a:gd name="T37" fmla="*/ 1 h 70"/>
                  <a:gd name="T38" fmla="*/ 109 w 114"/>
                  <a:gd name="T39" fmla="*/ 2 h 70"/>
                  <a:gd name="T40" fmla="*/ 114 w 114"/>
                  <a:gd name="T41" fmla="*/ 2 h 70"/>
                  <a:gd name="T42" fmla="*/ 109 w 114"/>
                  <a:gd name="T43" fmla="*/ 3 h 70"/>
                  <a:gd name="T44" fmla="*/ 103 w 114"/>
                  <a:gd name="T45" fmla="*/ 5 h 70"/>
                  <a:gd name="T46" fmla="*/ 99 w 114"/>
                  <a:gd name="T47" fmla="*/ 5 h 70"/>
                  <a:gd name="T48" fmla="*/ 95 w 114"/>
                  <a:gd name="T49" fmla="*/ 7 h 70"/>
                  <a:gd name="T50" fmla="*/ 87 w 114"/>
                  <a:gd name="T51" fmla="*/ 10 h 70"/>
                  <a:gd name="T52" fmla="*/ 78 w 114"/>
                  <a:gd name="T53" fmla="*/ 14 h 70"/>
                  <a:gd name="T54" fmla="*/ 69 w 114"/>
                  <a:gd name="T55" fmla="*/ 19 h 70"/>
                  <a:gd name="T56" fmla="*/ 61 w 114"/>
                  <a:gd name="T57" fmla="*/ 26 h 70"/>
                  <a:gd name="T58" fmla="*/ 57 w 114"/>
                  <a:gd name="T59" fmla="*/ 30 h 70"/>
                  <a:gd name="T60" fmla="*/ 54 w 114"/>
                  <a:gd name="T61" fmla="*/ 33 h 70"/>
                  <a:gd name="T62" fmla="*/ 51 w 114"/>
                  <a:gd name="T63" fmla="*/ 37 h 70"/>
                  <a:gd name="T64" fmla="*/ 48 w 114"/>
                  <a:gd name="T65" fmla="*/ 41 h 70"/>
                  <a:gd name="T66" fmla="*/ 45 w 114"/>
                  <a:gd name="T67" fmla="*/ 49 h 70"/>
                  <a:gd name="T68" fmla="*/ 42 w 114"/>
                  <a:gd name="T69" fmla="*/ 56 h 70"/>
                  <a:gd name="T70" fmla="*/ 41 w 114"/>
                  <a:gd name="T71" fmla="*/ 62 h 70"/>
                  <a:gd name="T72" fmla="*/ 40 w 114"/>
                  <a:gd name="T73" fmla="*/ 67 h 70"/>
                  <a:gd name="T74" fmla="*/ 40 w 114"/>
                  <a:gd name="T75" fmla="*/ 68 h 70"/>
                  <a:gd name="T76" fmla="*/ 41 w 114"/>
                  <a:gd name="T77" fmla="*/ 69 h 70"/>
                  <a:gd name="T78" fmla="*/ 41 w 114"/>
                  <a:gd name="T79" fmla="*/ 70 h 70"/>
                  <a:gd name="T80" fmla="*/ 41 w 114"/>
                  <a:gd name="T81" fmla="*/ 70 h 70"/>
                  <a:gd name="T82" fmla="*/ 0 w 114"/>
                  <a:gd name="T8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Freeform 357"/>
              <p:cNvSpPr>
                <a:spLocks/>
              </p:cNvSpPr>
              <p:nvPr/>
            </p:nvSpPr>
            <p:spPr bwMode="auto">
              <a:xfrm>
                <a:off x="4231" y="3577"/>
                <a:ext cx="73" cy="217"/>
              </a:xfrm>
              <a:custGeom>
                <a:avLst/>
                <a:gdLst>
                  <a:gd name="T0" fmla="*/ 0 w 41"/>
                  <a:gd name="T1" fmla="*/ 111 h 116"/>
                  <a:gd name="T2" fmla="*/ 1 w 41"/>
                  <a:gd name="T3" fmla="*/ 110 h 116"/>
                  <a:gd name="T4" fmla="*/ 2 w 41"/>
                  <a:gd name="T5" fmla="*/ 107 h 116"/>
                  <a:gd name="T6" fmla="*/ 5 w 41"/>
                  <a:gd name="T7" fmla="*/ 94 h 116"/>
                  <a:gd name="T8" fmla="*/ 12 w 41"/>
                  <a:gd name="T9" fmla="*/ 56 h 116"/>
                  <a:gd name="T10" fmla="*/ 13 w 41"/>
                  <a:gd name="T11" fmla="*/ 35 h 116"/>
                  <a:gd name="T12" fmla="*/ 11 w 41"/>
                  <a:gd name="T13" fmla="*/ 17 h 116"/>
                  <a:gd name="T14" fmla="*/ 9 w 41"/>
                  <a:gd name="T15" fmla="*/ 10 h 116"/>
                  <a:gd name="T16" fmla="*/ 7 w 41"/>
                  <a:gd name="T17" fmla="*/ 4 h 116"/>
                  <a:gd name="T18" fmla="*/ 5 w 41"/>
                  <a:gd name="T19" fmla="*/ 1 h 116"/>
                  <a:gd name="T20" fmla="*/ 4 w 41"/>
                  <a:gd name="T21" fmla="*/ 0 h 116"/>
                  <a:gd name="T22" fmla="*/ 5 w 41"/>
                  <a:gd name="T23" fmla="*/ 1 h 116"/>
                  <a:gd name="T24" fmla="*/ 8 w 41"/>
                  <a:gd name="T25" fmla="*/ 3 h 116"/>
                  <a:gd name="T26" fmla="*/ 12 w 41"/>
                  <a:gd name="T27" fmla="*/ 8 h 116"/>
                  <a:gd name="T28" fmla="*/ 17 w 41"/>
                  <a:gd name="T29" fmla="*/ 14 h 116"/>
                  <a:gd name="T30" fmla="*/ 25 w 41"/>
                  <a:gd name="T31" fmla="*/ 32 h 116"/>
                  <a:gd name="T32" fmla="*/ 32 w 41"/>
                  <a:gd name="T33" fmla="*/ 54 h 116"/>
                  <a:gd name="T34" fmla="*/ 39 w 41"/>
                  <a:gd name="T35" fmla="*/ 96 h 116"/>
                  <a:gd name="T36" fmla="*/ 41 w 41"/>
                  <a:gd name="T37" fmla="*/ 110 h 116"/>
                  <a:gd name="T38" fmla="*/ 41 w 41"/>
                  <a:gd name="T39" fmla="*/ 114 h 116"/>
                  <a:gd name="T40" fmla="*/ 41 w 41"/>
                  <a:gd name="T41" fmla="*/ 116 h 116"/>
                  <a:gd name="T42" fmla="*/ 0 w 41"/>
                  <a:gd name="T43"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358"/>
              <p:cNvSpPr>
                <a:spLocks/>
              </p:cNvSpPr>
              <p:nvPr/>
            </p:nvSpPr>
            <p:spPr bwMode="auto">
              <a:xfrm>
                <a:off x="4120" y="3654"/>
                <a:ext cx="33"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Freeform 359"/>
              <p:cNvSpPr>
                <a:spLocks/>
              </p:cNvSpPr>
              <p:nvPr/>
            </p:nvSpPr>
            <p:spPr bwMode="auto">
              <a:xfrm>
                <a:off x="4136" y="3657"/>
                <a:ext cx="44" cy="47"/>
              </a:xfrm>
              <a:custGeom>
                <a:avLst/>
                <a:gdLst>
                  <a:gd name="T0" fmla="*/ 16 w 25"/>
                  <a:gd name="T1" fmla="*/ 2 h 25"/>
                  <a:gd name="T2" fmla="*/ 17 w 25"/>
                  <a:gd name="T3" fmla="*/ 8 h 25"/>
                  <a:gd name="T4" fmla="*/ 23 w 25"/>
                  <a:gd name="T5" fmla="*/ 10 h 25"/>
                  <a:gd name="T6" fmla="*/ 0 w 25"/>
                  <a:gd name="T7" fmla="*/ 25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360"/>
              <p:cNvSpPr>
                <a:spLocks/>
              </p:cNvSpPr>
              <p:nvPr/>
            </p:nvSpPr>
            <p:spPr bwMode="auto">
              <a:xfrm>
                <a:off x="4136" y="3685"/>
                <a:ext cx="47" cy="36"/>
              </a:xfrm>
              <a:custGeom>
                <a:avLst/>
                <a:gdLst>
                  <a:gd name="T0" fmla="*/ 27 w 27"/>
                  <a:gd name="T1" fmla="*/ 5 h 19"/>
                  <a:gd name="T2" fmla="*/ 24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361"/>
              <p:cNvSpPr>
                <a:spLocks/>
              </p:cNvSpPr>
              <p:nvPr/>
            </p:nvSpPr>
            <p:spPr bwMode="auto">
              <a:xfrm>
                <a:off x="4136" y="3704"/>
                <a:ext cx="44" cy="45"/>
              </a:xfrm>
              <a:custGeom>
                <a:avLst/>
                <a:gdLst>
                  <a:gd name="T0" fmla="*/ 23 w 25"/>
                  <a:gd name="T1" fmla="*/ 15 h 24"/>
                  <a:gd name="T2" fmla="*/ 17 w 25"/>
                  <a:gd name="T3" fmla="*/ 16 h 24"/>
                  <a:gd name="T4" fmla="*/ 16 w 25"/>
                  <a:gd name="T5" fmla="*/ 22 h 24"/>
                  <a:gd name="T6" fmla="*/ 0 w 25"/>
                  <a:gd name="T7" fmla="*/ 0 h 24"/>
                  <a:gd name="T8" fmla="*/ 23 w 25"/>
                  <a:gd name="T9" fmla="*/ 15 h 24"/>
                </a:gdLst>
                <a:ahLst/>
                <a:cxnLst>
                  <a:cxn ang="0">
                    <a:pos x="T0" y="T1"/>
                  </a:cxn>
                  <a:cxn ang="0">
                    <a:pos x="T2" y="T3"/>
                  </a:cxn>
                  <a:cxn ang="0">
                    <a:pos x="T4" y="T5"/>
                  </a:cxn>
                  <a:cxn ang="0">
                    <a:pos x="T6" y="T7"/>
                  </a:cxn>
                  <a:cxn ang="0">
                    <a:pos x="T8" y="T9"/>
                  </a:cxn>
                </a:cxnLst>
                <a:rect l="0" t="0" r="r" b="b"/>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362"/>
              <p:cNvSpPr>
                <a:spLocks/>
              </p:cNvSpPr>
              <p:nvPr/>
            </p:nvSpPr>
            <p:spPr bwMode="auto">
              <a:xfrm>
                <a:off x="4120" y="3704"/>
                <a:ext cx="33"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363"/>
              <p:cNvSpPr>
                <a:spLocks/>
              </p:cNvSpPr>
              <p:nvPr/>
            </p:nvSpPr>
            <p:spPr bwMode="auto">
              <a:xfrm>
                <a:off x="4093" y="3704"/>
                <a:ext cx="43"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364"/>
              <p:cNvSpPr>
                <a:spLocks/>
              </p:cNvSpPr>
              <p:nvPr/>
            </p:nvSpPr>
            <p:spPr bwMode="auto">
              <a:xfrm>
                <a:off x="4090" y="3685"/>
                <a:ext cx="46" cy="36"/>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365"/>
              <p:cNvSpPr>
                <a:spLocks/>
              </p:cNvSpPr>
              <p:nvPr/>
            </p:nvSpPr>
            <p:spPr bwMode="auto">
              <a:xfrm>
                <a:off x="4093" y="3657"/>
                <a:ext cx="43" cy="47"/>
              </a:xfrm>
              <a:custGeom>
                <a:avLst/>
                <a:gdLst>
                  <a:gd name="T0" fmla="*/ 2 w 24"/>
                  <a:gd name="T1" fmla="*/ 10 h 25"/>
                  <a:gd name="T2" fmla="*/ 8 w 24"/>
                  <a:gd name="T3" fmla="*/ 8 h 25"/>
                  <a:gd name="T4" fmla="*/ 9 w 24"/>
                  <a:gd name="T5" fmla="*/ 2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367"/>
              <p:cNvSpPr>
                <a:spLocks/>
              </p:cNvSpPr>
              <p:nvPr/>
            </p:nvSpPr>
            <p:spPr bwMode="auto">
              <a:xfrm>
                <a:off x="4240" y="366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Freeform 368"/>
              <p:cNvSpPr>
                <a:spLocks/>
              </p:cNvSpPr>
              <p:nvPr/>
            </p:nvSpPr>
            <p:spPr bwMode="auto">
              <a:xfrm>
                <a:off x="4256" y="3669"/>
                <a:ext cx="44" cy="46"/>
              </a:xfrm>
              <a:custGeom>
                <a:avLst/>
                <a:gdLst>
                  <a:gd name="T0" fmla="*/ 15 w 25"/>
                  <a:gd name="T1" fmla="*/ 3 h 25"/>
                  <a:gd name="T2" fmla="*/ 17 w 25"/>
                  <a:gd name="T3" fmla="*/ 9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369"/>
              <p:cNvSpPr>
                <a:spLocks/>
              </p:cNvSpPr>
              <p:nvPr/>
            </p:nvSpPr>
            <p:spPr bwMode="auto">
              <a:xfrm>
                <a:off x="4256" y="3697"/>
                <a:ext cx="48" cy="37"/>
              </a:xfrm>
              <a:custGeom>
                <a:avLst/>
                <a:gdLst>
                  <a:gd name="T0" fmla="*/ 27 w 27"/>
                  <a:gd name="T1" fmla="*/ 5 h 20"/>
                  <a:gd name="T2" fmla="*/ 23 w 27"/>
                  <a:gd name="T3" fmla="*/ 10 h 20"/>
                  <a:gd name="T4" fmla="*/ 27 w 27"/>
                  <a:gd name="T5" fmla="*/ 15 h 20"/>
                  <a:gd name="T6" fmla="*/ 0 w 27"/>
                  <a:gd name="T7" fmla="*/ 10 h 20"/>
                  <a:gd name="T8" fmla="*/ 27 w 27"/>
                  <a:gd name="T9" fmla="*/ 5 h 20"/>
                </a:gdLst>
                <a:ahLst/>
                <a:cxnLst>
                  <a:cxn ang="0">
                    <a:pos x="T0" y="T1"/>
                  </a:cxn>
                  <a:cxn ang="0">
                    <a:pos x="T2" y="T3"/>
                  </a:cxn>
                  <a:cxn ang="0">
                    <a:pos x="T4" y="T5"/>
                  </a:cxn>
                  <a:cxn ang="0">
                    <a:pos x="T6" y="T7"/>
                  </a:cxn>
                  <a:cxn ang="0">
                    <a:pos x="T8" y="T9"/>
                  </a:cxn>
                </a:cxnLst>
                <a:rect l="0" t="0" r="r" b="b"/>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370"/>
              <p:cNvSpPr>
                <a:spLocks/>
              </p:cNvSpPr>
              <p:nvPr/>
            </p:nvSpPr>
            <p:spPr bwMode="auto">
              <a:xfrm>
                <a:off x="4256" y="371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371"/>
              <p:cNvSpPr>
                <a:spLocks/>
              </p:cNvSpPr>
              <p:nvPr/>
            </p:nvSpPr>
            <p:spPr bwMode="auto">
              <a:xfrm>
                <a:off x="4240" y="371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372"/>
              <p:cNvSpPr>
                <a:spLocks/>
              </p:cNvSpPr>
              <p:nvPr/>
            </p:nvSpPr>
            <p:spPr bwMode="auto">
              <a:xfrm>
                <a:off x="4214" y="371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Freeform 373"/>
              <p:cNvSpPr>
                <a:spLocks/>
              </p:cNvSpPr>
              <p:nvPr/>
            </p:nvSpPr>
            <p:spPr bwMode="auto">
              <a:xfrm>
                <a:off x="4210" y="369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Freeform 374"/>
              <p:cNvSpPr>
                <a:spLocks/>
              </p:cNvSpPr>
              <p:nvPr/>
            </p:nvSpPr>
            <p:spPr bwMode="auto">
              <a:xfrm>
                <a:off x="4214" y="3669"/>
                <a:ext cx="42" cy="46"/>
              </a:xfrm>
              <a:custGeom>
                <a:avLst/>
                <a:gdLst>
                  <a:gd name="T0" fmla="*/ 2 w 24"/>
                  <a:gd name="T1" fmla="*/ 10 h 25"/>
                  <a:gd name="T2" fmla="*/ 8 w 24"/>
                  <a:gd name="T3" fmla="*/ 9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376"/>
              <p:cNvSpPr>
                <a:spLocks/>
              </p:cNvSpPr>
              <p:nvPr/>
            </p:nvSpPr>
            <p:spPr bwMode="auto">
              <a:xfrm>
                <a:off x="4377" y="3556"/>
                <a:ext cx="33"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Freeform 377"/>
              <p:cNvSpPr>
                <a:spLocks/>
              </p:cNvSpPr>
              <p:nvPr/>
            </p:nvSpPr>
            <p:spPr bwMode="auto">
              <a:xfrm>
                <a:off x="4393" y="3560"/>
                <a:ext cx="44" cy="45"/>
              </a:xfrm>
              <a:custGeom>
                <a:avLst/>
                <a:gdLst>
                  <a:gd name="T0" fmla="*/ 15 w 25"/>
                  <a:gd name="T1" fmla="*/ 2 h 24"/>
                  <a:gd name="T2" fmla="*/ 16 w 25"/>
                  <a:gd name="T3" fmla="*/ 8 h 24"/>
                  <a:gd name="T4" fmla="*/ 22 w 25"/>
                  <a:gd name="T5" fmla="*/ 9 h 24"/>
                  <a:gd name="T6" fmla="*/ 0 w 25"/>
                  <a:gd name="T7" fmla="*/ 24 h 24"/>
                  <a:gd name="T8" fmla="*/ 15 w 25"/>
                  <a:gd name="T9" fmla="*/ 2 h 24"/>
                </a:gdLst>
                <a:ahLst/>
                <a:cxnLst>
                  <a:cxn ang="0">
                    <a:pos x="T0" y="T1"/>
                  </a:cxn>
                  <a:cxn ang="0">
                    <a:pos x="T2" y="T3"/>
                  </a:cxn>
                  <a:cxn ang="0">
                    <a:pos x="T4" y="T5"/>
                  </a:cxn>
                  <a:cxn ang="0">
                    <a:pos x="T6" y="T7"/>
                  </a:cxn>
                  <a:cxn ang="0">
                    <a:pos x="T8" y="T9"/>
                  </a:cxn>
                </a:cxnLst>
                <a:rect l="0" t="0" r="r" b="b"/>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378"/>
              <p:cNvSpPr>
                <a:spLocks/>
              </p:cNvSpPr>
              <p:nvPr/>
            </p:nvSpPr>
            <p:spPr bwMode="auto">
              <a:xfrm>
                <a:off x="4393" y="3588"/>
                <a:ext cx="48" cy="35"/>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Freeform 379"/>
              <p:cNvSpPr>
                <a:spLocks/>
              </p:cNvSpPr>
              <p:nvPr/>
            </p:nvSpPr>
            <p:spPr bwMode="auto">
              <a:xfrm>
                <a:off x="4393" y="3605"/>
                <a:ext cx="44" cy="47"/>
              </a:xfrm>
              <a:custGeom>
                <a:avLst/>
                <a:gdLst>
                  <a:gd name="T0" fmla="*/ 22 w 25"/>
                  <a:gd name="T1" fmla="*/ 15 h 25"/>
                  <a:gd name="T2" fmla="*/ 16 w 25"/>
                  <a:gd name="T3" fmla="*/ 17 h 25"/>
                  <a:gd name="T4" fmla="*/ 15 w 25"/>
                  <a:gd name="T5" fmla="*/ 23 h 25"/>
                  <a:gd name="T6" fmla="*/ 0 w 25"/>
                  <a:gd name="T7" fmla="*/ 0 h 25"/>
                  <a:gd name="T8" fmla="*/ 22 w 25"/>
                  <a:gd name="T9" fmla="*/ 15 h 25"/>
                </a:gdLst>
                <a:ahLst/>
                <a:cxnLst>
                  <a:cxn ang="0">
                    <a:pos x="T0" y="T1"/>
                  </a:cxn>
                  <a:cxn ang="0">
                    <a:pos x="T2" y="T3"/>
                  </a:cxn>
                  <a:cxn ang="0">
                    <a:pos x="T4" y="T5"/>
                  </a:cxn>
                  <a:cxn ang="0">
                    <a:pos x="T6" y="T7"/>
                  </a:cxn>
                  <a:cxn ang="0">
                    <a:pos x="T8" y="T9"/>
                  </a:cxn>
                </a:cxnLst>
                <a:rect l="0" t="0" r="r" b="b"/>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Freeform 380"/>
              <p:cNvSpPr>
                <a:spLocks/>
              </p:cNvSpPr>
              <p:nvPr/>
            </p:nvSpPr>
            <p:spPr bwMode="auto">
              <a:xfrm>
                <a:off x="4377" y="3605"/>
                <a:ext cx="33" cy="50"/>
              </a:xfrm>
              <a:custGeom>
                <a:avLst/>
                <a:gdLst>
                  <a:gd name="T0" fmla="*/ 14 w 19"/>
                  <a:gd name="T1" fmla="*/ 27 h 27"/>
                  <a:gd name="T2" fmla="*/ 9 w 19"/>
                  <a:gd name="T3" fmla="*/ 23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381"/>
              <p:cNvSpPr>
                <a:spLocks/>
              </p:cNvSpPr>
              <p:nvPr/>
            </p:nvSpPr>
            <p:spPr bwMode="auto">
              <a:xfrm>
                <a:off x="4350" y="3605"/>
                <a:ext cx="43" cy="47"/>
              </a:xfrm>
              <a:custGeom>
                <a:avLst/>
                <a:gdLst>
                  <a:gd name="T0" fmla="*/ 9 w 24"/>
                  <a:gd name="T1" fmla="*/ 23 h 25"/>
                  <a:gd name="T2" fmla="*/ 8 w 24"/>
                  <a:gd name="T3" fmla="*/ 17 h 25"/>
                  <a:gd name="T4" fmla="*/ 2 w 24"/>
                  <a:gd name="T5" fmla="*/ 15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Freeform 382"/>
              <p:cNvSpPr>
                <a:spLocks/>
              </p:cNvSpPr>
              <p:nvPr/>
            </p:nvSpPr>
            <p:spPr bwMode="auto">
              <a:xfrm>
                <a:off x="4347" y="3588"/>
                <a:ext cx="46" cy="35"/>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383"/>
              <p:cNvSpPr>
                <a:spLocks/>
              </p:cNvSpPr>
              <p:nvPr/>
            </p:nvSpPr>
            <p:spPr bwMode="auto">
              <a:xfrm>
                <a:off x="4350" y="3560"/>
                <a:ext cx="43"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385"/>
              <p:cNvSpPr>
                <a:spLocks/>
              </p:cNvSpPr>
              <p:nvPr/>
            </p:nvSpPr>
            <p:spPr bwMode="auto">
              <a:xfrm>
                <a:off x="4398" y="3659"/>
                <a:ext cx="34" cy="51"/>
              </a:xfrm>
              <a:custGeom>
                <a:avLst/>
                <a:gdLst>
                  <a:gd name="T0" fmla="*/ 5 w 19"/>
                  <a:gd name="T1" fmla="*/ 0 h 27"/>
                  <a:gd name="T2" fmla="*/ 10 w 19"/>
                  <a:gd name="T3" fmla="*/ 4 h 27"/>
                  <a:gd name="T4" fmla="*/ 15 w 19"/>
                  <a:gd name="T5" fmla="*/ 0 h 27"/>
                  <a:gd name="T6" fmla="*/ 10 w 19"/>
                  <a:gd name="T7" fmla="*/ 27 h 27"/>
                  <a:gd name="T8" fmla="*/ 5 w 19"/>
                  <a:gd name="T9" fmla="*/ 0 h 27"/>
                </a:gdLst>
                <a:ahLst/>
                <a:cxnLst>
                  <a:cxn ang="0">
                    <a:pos x="T0" y="T1"/>
                  </a:cxn>
                  <a:cxn ang="0">
                    <a:pos x="T2" y="T3"/>
                  </a:cxn>
                  <a:cxn ang="0">
                    <a:pos x="T4" y="T5"/>
                  </a:cxn>
                  <a:cxn ang="0">
                    <a:pos x="T6" y="T7"/>
                  </a:cxn>
                  <a:cxn ang="0">
                    <a:pos x="T8" y="T9"/>
                  </a:cxn>
                </a:cxnLst>
                <a:rect l="0" t="0" r="r" b="b"/>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386"/>
              <p:cNvSpPr>
                <a:spLocks/>
              </p:cNvSpPr>
              <p:nvPr/>
            </p:nvSpPr>
            <p:spPr bwMode="auto">
              <a:xfrm>
                <a:off x="4416" y="3663"/>
                <a:ext cx="42" cy="47"/>
              </a:xfrm>
              <a:custGeom>
                <a:avLst/>
                <a:gdLst>
                  <a:gd name="T0" fmla="*/ 15 w 24"/>
                  <a:gd name="T1" fmla="*/ 3 h 25"/>
                  <a:gd name="T2" fmla="*/ 16 w 24"/>
                  <a:gd name="T3" fmla="*/ 8 h 25"/>
                  <a:gd name="T4" fmla="*/ 22 w 24"/>
                  <a:gd name="T5" fmla="*/ 10 h 25"/>
                  <a:gd name="T6" fmla="*/ 0 w 24"/>
                  <a:gd name="T7" fmla="*/ 25 h 25"/>
                  <a:gd name="T8" fmla="*/ 15 w 24"/>
                  <a:gd name="T9" fmla="*/ 3 h 25"/>
                </a:gdLst>
                <a:ahLst/>
                <a:cxnLst>
                  <a:cxn ang="0">
                    <a:pos x="T0" y="T1"/>
                  </a:cxn>
                  <a:cxn ang="0">
                    <a:pos x="T2" y="T3"/>
                  </a:cxn>
                  <a:cxn ang="0">
                    <a:pos x="T4" y="T5"/>
                  </a:cxn>
                  <a:cxn ang="0">
                    <a:pos x="T6" y="T7"/>
                  </a:cxn>
                  <a:cxn ang="0">
                    <a:pos x="T8" y="T9"/>
                  </a:cxn>
                </a:cxnLst>
                <a:rect l="0" t="0" r="r" b="b"/>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387"/>
              <p:cNvSpPr>
                <a:spLocks/>
              </p:cNvSpPr>
              <p:nvPr/>
            </p:nvSpPr>
            <p:spPr bwMode="auto">
              <a:xfrm>
                <a:off x="4416" y="3691"/>
                <a:ext cx="46" cy="36"/>
              </a:xfrm>
              <a:custGeom>
                <a:avLst/>
                <a:gdLst>
                  <a:gd name="T0" fmla="*/ 26 w 26"/>
                  <a:gd name="T1" fmla="*/ 5 h 19"/>
                  <a:gd name="T2" fmla="*/ 23 w 26"/>
                  <a:gd name="T3" fmla="*/ 10 h 19"/>
                  <a:gd name="T4" fmla="*/ 26 w 26"/>
                  <a:gd name="T5" fmla="*/ 15 h 19"/>
                  <a:gd name="T6" fmla="*/ 0 w 26"/>
                  <a:gd name="T7" fmla="*/ 10 h 19"/>
                  <a:gd name="T8" fmla="*/ 26 w 26"/>
                  <a:gd name="T9" fmla="*/ 5 h 19"/>
                </a:gdLst>
                <a:ahLst/>
                <a:cxnLst>
                  <a:cxn ang="0">
                    <a:pos x="T0" y="T1"/>
                  </a:cxn>
                  <a:cxn ang="0">
                    <a:pos x="T2" y="T3"/>
                  </a:cxn>
                  <a:cxn ang="0">
                    <a:pos x="T4" y="T5"/>
                  </a:cxn>
                  <a:cxn ang="0">
                    <a:pos x="T6" y="T7"/>
                  </a:cxn>
                  <a:cxn ang="0">
                    <a:pos x="T8" y="T9"/>
                  </a:cxn>
                </a:cxnLst>
                <a:rect l="0" t="0" r="r" b="b"/>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388"/>
              <p:cNvSpPr>
                <a:spLocks/>
              </p:cNvSpPr>
              <p:nvPr/>
            </p:nvSpPr>
            <p:spPr bwMode="auto">
              <a:xfrm>
                <a:off x="4416" y="3710"/>
                <a:ext cx="42" cy="45"/>
              </a:xfrm>
              <a:custGeom>
                <a:avLst/>
                <a:gdLst>
                  <a:gd name="T0" fmla="*/ 22 w 24"/>
                  <a:gd name="T1" fmla="*/ 15 h 24"/>
                  <a:gd name="T2" fmla="*/ 16 w 24"/>
                  <a:gd name="T3" fmla="*/ 16 h 24"/>
                  <a:gd name="T4" fmla="*/ 15 w 24"/>
                  <a:gd name="T5" fmla="*/ 22 h 24"/>
                  <a:gd name="T6" fmla="*/ 0 w 24"/>
                  <a:gd name="T7" fmla="*/ 0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389"/>
              <p:cNvSpPr>
                <a:spLocks/>
              </p:cNvSpPr>
              <p:nvPr/>
            </p:nvSpPr>
            <p:spPr bwMode="auto">
              <a:xfrm>
                <a:off x="4398" y="3710"/>
                <a:ext cx="34" cy="49"/>
              </a:xfrm>
              <a:custGeom>
                <a:avLst/>
                <a:gdLst>
                  <a:gd name="T0" fmla="*/ 15 w 19"/>
                  <a:gd name="T1" fmla="*/ 26 h 26"/>
                  <a:gd name="T2" fmla="*/ 10 w 19"/>
                  <a:gd name="T3" fmla="*/ 23 h 26"/>
                  <a:gd name="T4" fmla="*/ 5 w 19"/>
                  <a:gd name="T5" fmla="*/ 26 h 26"/>
                  <a:gd name="T6" fmla="*/ 10 w 19"/>
                  <a:gd name="T7" fmla="*/ 0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390"/>
              <p:cNvSpPr>
                <a:spLocks/>
              </p:cNvSpPr>
              <p:nvPr/>
            </p:nvSpPr>
            <p:spPr bwMode="auto">
              <a:xfrm>
                <a:off x="4371" y="3710"/>
                <a:ext cx="45" cy="45"/>
              </a:xfrm>
              <a:custGeom>
                <a:avLst/>
                <a:gdLst>
                  <a:gd name="T0" fmla="*/ 9 w 25"/>
                  <a:gd name="T1" fmla="*/ 22 h 24"/>
                  <a:gd name="T2" fmla="*/ 8 w 25"/>
                  <a:gd name="T3" fmla="*/ 16 h 24"/>
                  <a:gd name="T4" fmla="*/ 2 w 25"/>
                  <a:gd name="T5" fmla="*/ 15 h 24"/>
                  <a:gd name="T6" fmla="*/ 25 w 25"/>
                  <a:gd name="T7" fmla="*/ 0 h 24"/>
                  <a:gd name="T8" fmla="*/ 9 w 25"/>
                  <a:gd name="T9" fmla="*/ 22 h 24"/>
                </a:gdLst>
                <a:ahLst/>
                <a:cxnLst>
                  <a:cxn ang="0">
                    <a:pos x="T0" y="T1"/>
                  </a:cxn>
                  <a:cxn ang="0">
                    <a:pos x="T2" y="T3"/>
                  </a:cxn>
                  <a:cxn ang="0">
                    <a:pos x="T4" y="T5"/>
                  </a:cxn>
                  <a:cxn ang="0">
                    <a:pos x="T6" y="T7"/>
                  </a:cxn>
                  <a:cxn ang="0">
                    <a:pos x="T8" y="T9"/>
                  </a:cxn>
                </a:cxnLst>
                <a:rect l="0" t="0" r="r" b="b"/>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Freeform 391"/>
              <p:cNvSpPr>
                <a:spLocks/>
              </p:cNvSpPr>
              <p:nvPr/>
            </p:nvSpPr>
            <p:spPr bwMode="auto">
              <a:xfrm>
                <a:off x="4368" y="3691"/>
                <a:ext cx="48" cy="36"/>
              </a:xfrm>
              <a:custGeom>
                <a:avLst/>
                <a:gdLst>
                  <a:gd name="T0" fmla="*/ 0 w 27"/>
                  <a:gd name="T1" fmla="*/ 15 h 19"/>
                  <a:gd name="T2" fmla="*/ 3 w 27"/>
                  <a:gd name="T3" fmla="*/ 10 h 19"/>
                  <a:gd name="T4" fmla="*/ 0 w 27"/>
                  <a:gd name="T5" fmla="*/ 5 h 19"/>
                  <a:gd name="T6" fmla="*/ 27 w 27"/>
                  <a:gd name="T7" fmla="*/ 10 h 19"/>
                  <a:gd name="T8" fmla="*/ 0 w 27"/>
                  <a:gd name="T9" fmla="*/ 15 h 19"/>
                </a:gdLst>
                <a:ahLst/>
                <a:cxnLst>
                  <a:cxn ang="0">
                    <a:pos x="T0" y="T1"/>
                  </a:cxn>
                  <a:cxn ang="0">
                    <a:pos x="T2" y="T3"/>
                  </a:cxn>
                  <a:cxn ang="0">
                    <a:pos x="T4" y="T5"/>
                  </a:cxn>
                  <a:cxn ang="0">
                    <a:pos x="T6" y="T7"/>
                  </a:cxn>
                  <a:cxn ang="0">
                    <a:pos x="T8" y="T9"/>
                  </a:cxn>
                </a:cxnLst>
                <a:rect l="0" t="0" r="r" b="b"/>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392"/>
              <p:cNvSpPr>
                <a:spLocks/>
              </p:cNvSpPr>
              <p:nvPr/>
            </p:nvSpPr>
            <p:spPr bwMode="auto">
              <a:xfrm>
                <a:off x="4371" y="3663"/>
                <a:ext cx="45" cy="47"/>
              </a:xfrm>
              <a:custGeom>
                <a:avLst/>
                <a:gdLst>
                  <a:gd name="T0" fmla="*/ 2 w 25"/>
                  <a:gd name="T1" fmla="*/ 10 h 25"/>
                  <a:gd name="T2" fmla="*/ 8 w 25"/>
                  <a:gd name="T3" fmla="*/ 8 h 25"/>
                  <a:gd name="T4" fmla="*/ 9 w 25"/>
                  <a:gd name="T5" fmla="*/ 3 h 25"/>
                  <a:gd name="T6" fmla="*/ 25 w 25"/>
                  <a:gd name="T7" fmla="*/ 25 h 25"/>
                  <a:gd name="T8" fmla="*/ 2 w 25"/>
                  <a:gd name="T9" fmla="*/ 10 h 25"/>
                </a:gdLst>
                <a:ahLst/>
                <a:cxnLst>
                  <a:cxn ang="0">
                    <a:pos x="T0" y="T1"/>
                  </a:cxn>
                  <a:cxn ang="0">
                    <a:pos x="T2" y="T3"/>
                  </a:cxn>
                  <a:cxn ang="0">
                    <a:pos x="T4" y="T5"/>
                  </a:cxn>
                  <a:cxn ang="0">
                    <a:pos x="T6" y="T7"/>
                  </a:cxn>
                  <a:cxn ang="0">
                    <a:pos x="T8" y="T9"/>
                  </a:cxn>
                </a:cxnLst>
                <a:rect l="0" t="0" r="r" b="b"/>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394"/>
              <p:cNvSpPr>
                <a:spLocks/>
              </p:cNvSpPr>
              <p:nvPr/>
            </p:nvSpPr>
            <p:spPr bwMode="auto">
              <a:xfrm>
                <a:off x="4114" y="3567"/>
                <a:ext cx="34"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395"/>
              <p:cNvSpPr>
                <a:spLocks/>
              </p:cNvSpPr>
              <p:nvPr/>
            </p:nvSpPr>
            <p:spPr bwMode="auto">
              <a:xfrm>
                <a:off x="4130" y="3571"/>
                <a:ext cx="45" cy="45"/>
              </a:xfrm>
              <a:custGeom>
                <a:avLst/>
                <a:gdLst>
                  <a:gd name="T0" fmla="*/ 16 w 25"/>
                  <a:gd name="T1" fmla="*/ 2 h 24"/>
                  <a:gd name="T2" fmla="*/ 17 w 25"/>
                  <a:gd name="T3" fmla="*/ 8 h 24"/>
                  <a:gd name="T4" fmla="*/ 23 w 25"/>
                  <a:gd name="T5" fmla="*/ 9 h 24"/>
                  <a:gd name="T6" fmla="*/ 0 w 25"/>
                  <a:gd name="T7" fmla="*/ 24 h 24"/>
                  <a:gd name="T8" fmla="*/ 16 w 25"/>
                  <a:gd name="T9" fmla="*/ 2 h 24"/>
                </a:gdLst>
                <a:ahLst/>
                <a:cxnLst>
                  <a:cxn ang="0">
                    <a:pos x="T0" y="T1"/>
                  </a:cxn>
                  <a:cxn ang="0">
                    <a:pos x="T2" y="T3"/>
                  </a:cxn>
                  <a:cxn ang="0">
                    <a:pos x="T4" y="T5"/>
                  </a:cxn>
                  <a:cxn ang="0">
                    <a:pos x="T6" y="T7"/>
                  </a:cxn>
                  <a:cxn ang="0">
                    <a:pos x="T8" y="T9"/>
                  </a:cxn>
                </a:cxnLst>
                <a:rect l="0" t="0" r="r" b="b"/>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396"/>
              <p:cNvSpPr>
                <a:spLocks/>
              </p:cNvSpPr>
              <p:nvPr/>
            </p:nvSpPr>
            <p:spPr bwMode="auto">
              <a:xfrm>
                <a:off x="4130" y="3599"/>
                <a:ext cx="48" cy="36"/>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3" name="Freeform 397"/>
              <p:cNvSpPr>
                <a:spLocks/>
              </p:cNvSpPr>
              <p:nvPr/>
            </p:nvSpPr>
            <p:spPr bwMode="auto">
              <a:xfrm>
                <a:off x="4130" y="3616"/>
                <a:ext cx="45" cy="47"/>
              </a:xfrm>
              <a:custGeom>
                <a:avLst/>
                <a:gdLst>
                  <a:gd name="T0" fmla="*/ 23 w 25"/>
                  <a:gd name="T1" fmla="*/ 16 h 25"/>
                  <a:gd name="T2" fmla="*/ 17 w 25"/>
                  <a:gd name="T3" fmla="*/ 17 h 25"/>
                  <a:gd name="T4" fmla="*/ 16 w 25"/>
                  <a:gd name="T5" fmla="*/ 23 h 25"/>
                  <a:gd name="T6" fmla="*/ 0 w 25"/>
                  <a:gd name="T7" fmla="*/ 0 h 25"/>
                  <a:gd name="T8" fmla="*/ 23 w 25"/>
                  <a:gd name="T9" fmla="*/ 16 h 25"/>
                </a:gdLst>
                <a:ahLst/>
                <a:cxnLst>
                  <a:cxn ang="0">
                    <a:pos x="T0" y="T1"/>
                  </a:cxn>
                  <a:cxn ang="0">
                    <a:pos x="T2" y="T3"/>
                  </a:cxn>
                  <a:cxn ang="0">
                    <a:pos x="T4" y="T5"/>
                  </a:cxn>
                  <a:cxn ang="0">
                    <a:pos x="T6" y="T7"/>
                  </a:cxn>
                  <a:cxn ang="0">
                    <a:pos x="T8" y="T9"/>
                  </a:cxn>
                </a:cxnLst>
                <a:rect l="0" t="0" r="r" b="b"/>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4" name="Freeform 398"/>
              <p:cNvSpPr>
                <a:spLocks/>
              </p:cNvSpPr>
              <p:nvPr/>
            </p:nvSpPr>
            <p:spPr bwMode="auto">
              <a:xfrm>
                <a:off x="4114" y="3616"/>
                <a:ext cx="34" cy="51"/>
              </a:xfrm>
              <a:custGeom>
                <a:avLst/>
                <a:gdLst>
                  <a:gd name="T0" fmla="*/ 14 w 19"/>
                  <a:gd name="T1" fmla="*/ 27 h 27"/>
                  <a:gd name="T2" fmla="*/ 9 w 19"/>
                  <a:gd name="T3" fmla="*/ 24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5" name="Freeform 399"/>
              <p:cNvSpPr>
                <a:spLocks/>
              </p:cNvSpPr>
              <p:nvPr/>
            </p:nvSpPr>
            <p:spPr bwMode="auto">
              <a:xfrm>
                <a:off x="4088" y="3616"/>
                <a:ext cx="42" cy="47"/>
              </a:xfrm>
              <a:custGeom>
                <a:avLst/>
                <a:gdLst>
                  <a:gd name="T0" fmla="*/ 9 w 24"/>
                  <a:gd name="T1" fmla="*/ 23 h 25"/>
                  <a:gd name="T2" fmla="*/ 8 w 24"/>
                  <a:gd name="T3" fmla="*/ 17 h 25"/>
                  <a:gd name="T4" fmla="*/ 2 w 24"/>
                  <a:gd name="T5" fmla="*/ 16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6" name="Freeform 400"/>
              <p:cNvSpPr>
                <a:spLocks/>
              </p:cNvSpPr>
              <p:nvPr/>
            </p:nvSpPr>
            <p:spPr bwMode="auto">
              <a:xfrm>
                <a:off x="4084" y="3599"/>
                <a:ext cx="46" cy="36"/>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7" name="Freeform 401"/>
              <p:cNvSpPr>
                <a:spLocks/>
              </p:cNvSpPr>
              <p:nvPr/>
            </p:nvSpPr>
            <p:spPr bwMode="auto">
              <a:xfrm>
                <a:off x="4088" y="3571"/>
                <a:ext cx="42"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9" name="Freeform 403"/>
              <p:cNvSpPr>
                <a:spLocks/>
              </p:cNvSpPr>
              <p:nvPr/>
            </p:nvSpPr>
            <p:spPr bwMode="auto">
              <a:xfrm>
                <a:off x="4240" y="351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0" name="Freeform 404"/>
              <p:cNvSpPr>
                <a:spLocks/>
              </p:cNvSpPr>
              <p:nvPr/>
            </p:nvSpPr>
            <p:spPr bwMode="auto">
              <a:xfrm>
                <a:off x="4256" y="3518"/>
                <a:ext cx="44" cy="47"/>
              </a:xfrm>
              <a:custGeom>
                <a:avLst/>
                <a:gdLst>
                  <a:gd name="T0" fmla="*/ 15 w 25"/>
                  <a:gd name="T1" fmla="*/ 3 h 25"/>
                  <a:gd name="T2" fmla="*/ 17 w 25"/>
                  <a:gd name="T3" fmla="*/ 8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1" name="Freeform 405"/>
              <p:cNvSpPr>
                <a:spLocks/>
              </p:cNvSpPr>
              <p:nvPr/>
            </p:nvSpPr>
            <p:spPr bwMode="auto">
              <a:xfrm>
                <a:off x="4256" y="3547"/>
                <a:ext cx="48" cy="35"/>
              </a:xfrm>
              <a:custGeom>
                <a:avLst/>
                <a:gdLst>
                  <a:gd name="T0" fmla="*/ 27 w 27"/>
                  <a:gd name="T1" fmla="*/ 5 h 19"/>
                  <a:gd name="T2" fmla="*/ 23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2" name="Group 607"/>
            <p:cNvGrpSpPr>
              <a:grpSpLocks/>
            </p:cNvGrpSpPr>
            <p:nvPr/>
          </p:nvGrpSpPr>
          <p:grpSpPr bwMode="auto">
            <a:xfrm>
              <a:off x="37" y="2466"/>
              <a:ext cx="4774" cy="1400"/>
              <a:chOff x="37" y="2466"/>
              <a:chExt cx="4774" cy="1400"/>
            </a:xfrm>
          </p:grpSpPr>
          <p:sp>
            <p:nvSpPr>
              <p:cNvPr id="92" name="Freeform 407"/>
              <p:cNvSpPr>
                <a:spLocks/>
              </p:cNvSpPr>
              <p:nvPr/>
            </p:nvSpPr>
            <p:spPr bwMode="auto">
              <a:xfrm>
                <a:off x="4256" y="356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08"/>
              <p:cNvSpPr>
                <a:spLocks/>
              </p:cNvSpPr>
              <p:nvPr/>
            </p:nvSpPr>
            <p:spPr bwMode="auto">
              <a:xfrm>
                <a:off x="4240" y="356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09"/>
              <p:cNvSpPr>
                <a:spLocks/>
              </p:cNvSpPr>
              <p:nvPr/>
            </p:nvSpPr>
            <p:spPr bwMode="auto">
              <a:xfrm>
                <a:off x="4214" y="356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10"/>
              <p:cNvSpPr>
                <a:spLocks/>
              </p:cNvSpPr>
              <p:nvPr/>
            </p:nvSpPr>
            <p:spPr bwMode="auto">
              <a:xfrm>
                <a:off x="4210" y="354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11"/>
              <p:cNvSpPr>
                <a:spLocks/>
              </p:cNvSpPr>
              <p:nvPr/>
            </p:nvSpPr>
            <p:spPr bwMode="auto">
              <a:xfrm>
                <a:off x="4214" y="3518"/>
                <a:ext cx="42" cy="47"/>
              </a:xfrm>
              <a:custGeom>
                <a:avLst/>
                <a:gdLst>
                  <a:gd name="T0" fmla="*/ 2 w 24"/>
                  <a:gd name="T1" fmla="*/ 10 h 25"/>
                  <a:gd name="T2" fmla="*/ 8 w 24"/>
                  <a:gd name="T3" fmla="*/ 8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174" y="3590"/>
                <a:ext cx="207" cy="238"/>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62" y="3590"/>
                <a:ext cx="206" cy="238"/>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183" y="3693"/>
                <a:ext cx="212" cy="137"/>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41" y="3693"/>
                <a:ext cx="211" cy="137"/>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181" y="3565"/>
                <a:ext cx="74" cy="227"/>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342" y="3655"/>
                <a:ext cx="149" cy="171"/>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262" y="3655"/>
                <a:ext cx="149" cy="171"/>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349" y="3729"/>
                <a:ext cx="153" cy="99"/>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246" y="3729"/>
                <a:ext cx="153" cy="99"/>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347" y="3637"/>
                <a:ext cx="55" cy="163"/>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423"/>
              <p:cNvSpPr>
                <a:spLocks/>
              </p:cNvSpPr>
              <p:nvPr/>
            </p:nvSpPr>
            <p:spPr bwMode="auto">
              <a:xfrm>
                <a:off x="3109" y="3012"/>
                <a:ext cx="566" cy="467"/>
              </a:xfrm>
              <a:custGeom>
                <a:avLst/>
                <a:gdLst>
                  <a:gd name="T0" fmla="*/ 270 w 319"/>
                  <a:gd name="T1" fmla="*/ 102 h 249"/>
                  <a:gd name="T2" fmla="*/ 156 w 319"/>
                  <a:gd name="T3" fmla="*/ 0 h 249"/>
                  <a:gd name="T4" fmla="*/ 42 w 319"/>
                  <a:gd name="T5" fmla="*/ 106 h 249"/>
                  <a:gd name="T6" fmla="*/ 0 w 319"/>
                  <a:gd name="T7" fmla="*/ 164 h 249"/>
                  <a:gd name="T8" fmla="*/ 160 w 319"/>
                  <a:gd name="T9" fmla="*/ 249 h 249"/>
                  <a:gd name="T10" fmla="*/ 319 w 319"/>
                  <a:gd name="T11" fmla="*/ 164 h 249"/>
                  <a:gd name="T12" fmla="*/ 270 w 319"/>
                  <a:gd name="T13" fmla="*/ 102 h 249"/>
                </a:gdLst>
                <a:ahLst/>
                <a:cxnLst>
                  <a:cxn ang="0">
                    <a:pos x="T0" y="T1"/>
                  </a:cxn>
                  <a:cxn ang="0">
                    <a:pos x="T2" y="T3"/>
                  </a:cxn>
                  <a:cxn ang="0">
                    <a:pos x="T4" y="T5"/>
                  </a:cxn>
                  <a:cxn ang="0">
                    <a:pos x="T6" y="T7"/>
                  </a:cxn>
                  <a:cxn ang="0">
                    <a:pos x="T8" y="T9"/>
                  </a:cxn>
                  <a:cxn ang="0">
                    <a:pos x="T10" y="T11"/>
                  </a:cxn>
                  <a:cxn ang="0">
                    <a:pos x="T12" y="T13"/>
                  </a:cxn>
                </a:cxnLst>
                <a:rect l="0" t="0" r="r" b="b"/>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424"/>
              <p:cNvSpPr>
                <a:spLocks/>
              </p:cNvSpPr>
              <p:nvPr/>
            </p:nvSpPr>
            <p:spPr bwMode="auto">
              <a:xfrm>
                <a:off x="3146" y="3079"/>
                <a:ext cx="492" cy="406"/>
              </a:xfrm>
              <a:custGeom>
                <a:avLst/>
                <a:gdLst>
                  <a:gd name="T0" fmla="*/ 235 w 277"/>
                  <a:gd name="T1" fmla="*/ 89 h 216"/>
                  <a:gd name="T2" fmla="*/ 136 w 277"/>
                  <a:gd name="T3" fmla="*/ 0 h 216"/>
                  <a:gd name="T4" fmla="*/ 37 w 277"/>
                  <a:gd name="T5" fmla="*/ 92 h 216"/>
                  <a:gd name="T6" fmla="*/ 0 w 277"/>
                  <a:gd name="T7" fmla="*/ 142 h 216"/>
                  <a:gd name="T8" fmla="*/ 139 w 277"/>
                  <a:gd name="T9" fmla="*/ 216 h 216"/>
                  <a:gd name="T10" fmla="*/ 277 w 277"/>
                  <a:gd name="T11" fmla="*/ 142 h 216"/>
                  <a:gd name="T12" fmla="*/ 235 w 277"/>
                  <a:gd name="T13" fmla="*/ 89 h 216"/>
                </a:gdLst>
                <a:ahLst/>
                <a:cxnLst>
                  <a:cxn ang="0">
                    <a:pos x="T0" y="T1"/>
                  </a:cxn>
                  <a:cxn ang="0">
                    <a:pos x="T2" y="T3"/>
                  </a:cxn>
                  <a:cxn ang="0">
                    <a:pos x="T4" y="T5"/>
                  </a:cxn>
                  <a:cxn ang="0">
                    <a:pos x="T6" y="T7"/>
                  </a:cxn>
                  <a:cxn ang="0">
                    <a:pos x="T8" y="T9"/>
                  </a:cxn>
                  <a:cxn ang="0">
                    <a:pos x="T10" y="T11"/>
                  </a:cxn>
                  <a:cxn ang="0">
                    <a:pos x="T12" y="T13"/>
                  </a:cxn>
                </a:cxnLst>
                <a:rect l="0" t="0" r="r" b="b"/>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427"/>
              <p:cNvSpPr>
                <a:spLocks noEditPoints="1"/>
              </p:cNvSpPr>
              <p:nvPr/>
            </p:nvSpPr>
            <p:spPr bwMode="auto">
              <a:xfrm>
                <a:off x="3418" y="3181"/>
                <a:ext cx="257" cy="345"/>
              </a:xfrm>
              <a:custGeom>
                <a:avLst/>
                <a:gdLst>
                  <a:gd name="T0" fmla="*/ 0 w 145"/>
                  <a:gd name="T1" fmla="*/ 184 h 184"/>
                  <a:gd name="T2" fmla="*/ 145 w 145"/>
                  <a:gd name="T3" fmla="*/ 75 h 184"/>
                  <a:gd name="T4" fmla="*/ 145 w 145"/>
                  <a:gd name="T5" fmla="*/ 75 h 184"/>
                  <a:gd name="T6" fmla="*/ 145 w 145"/>
                  <a:gd name="T7" fmla="*/ 75 h 184"/>
                  <a:gd name="T8" fmla="*/ 145 w 145"/>
                  <a:gd name="T9" fmla="*/ 75 h 184"/>
                  <a:gd name="T10" fmla="*/ 145 w 145"/>
                  <a:gd name="T11" fmla="*/ 75 h 184"/>
                  <a:gd name="T12" fmla="*/ 145 w 145"/>
                  <a:gd name="T13" fmla="*/ 74 h 184"/>
                  <a:gd name="T14" fmla="*/ 145 w 145"/>
                  <a:gd name="T15" fmla="*/ 74 h 184"/>
                  <a:gd name="T16" fmla="*/ 145 w 145"/>
                  <a:gd name="T17" fmla="*/ 74 h 184"/>
                  <a:gd name="T18" fmla="*/ 145 w 145"/>
                  <a:gd name="T19" fmla="*/ 74 h 184"/>
                  <a:gd name="T20" fmla="*/ 96 w 145"/>
                  <a:gd name="T21" fmla="*/ 12 h 184"/>
                  <a:gd name="T22" fmla="*/ 96 w 145"/>
                  <a:gd name="T23" fmla="*/ 12 h 184"/>
                  <a:gd name="T24" fmla="*/ 96 w 145"/>
                  <a:gd name="T25" fmla="*/ 12 h 184"/>
                  <a:gd name="T26" fmla="*/ 96 w 145"/>
                  <a:gd name="T27" fmla="*/ 12 h 184"/>
                  <a:gd name="T28" fmla="*/ 96 w 145"/>
                  <a:gd name="T29" fmla="*/ 12 h 184"/>
                  <a:gd name="T30" fmla="*/ 96 w 145"/>
                  <a:gd name="T31" fmla="*/ 12 h 184"/>
                  <a:gd name="T32" fmla="*/ 96 w 145"/>
                  <a:gd name="T33" fmla="*/ 11 h 184"/>
                  <a:gd name="T34" fmla="*/ 96 w 145"/>
                  <a:gd name="T35" fmla="*/ 11 h 184"/>
                  <a:gd name="T36" fmla="*/ 96 w 145"/>
                  <a:gd name="T37" fmla="*/ 11 h 184"/>
                  <a:gd name="T38" fmla="*/ 96 w 145"/>
                  <a:gd name="T39" fmla="*/ 11 h 184"/>
                  <a:gd name="T40" fmla="*/ 96 w 145"/>
                  <a:gd name="T41" fmla="*/ 11 h 184"/>
                  <a:gd name="T42" fmla="*/ 96 w 145"/>
                  <a:gd name="T43" fmla="*/ 11 h 184"/>
                  <a:gd name="T44" fmla="*/ 96 w 145"/>
                  <a:gd name="T45" fmla="*/ 10 h 184"/>
                  <a:gd name="T46" fmla="*/ 96 w 145"/>
                  <a:gd name="T47" fmla="*/ 10 h 184"/>
                  <a:gd name="T48" fmla="*/ 96 w 145"/>
                  <a:gd name="T49" fmla="*/ 10 h 184"/>
                  <a:gd name="T50" fmla="*/ 96 w 145"/>
                  <a:gd name="T51" fmla="*/ 10 h 184"/>
                  <a:gd name="T52" fmla="*/ 96 w 145"/>
                  <a:gd name="T53" fmla="*/ 10 h 184"/>
                  <a:gd name="T54" fmla="*/ 96 w 145"/>
                  <a:gd name="T55" fmla="*/ 10 h 184"/>
                  <a:gd name="T56" fmla="*/ 96 w 145"/>
                  <a:gd name="T57" fmla="*/ 9 h 184"/>
                  <a:gd name="T58" fmla="*/ 96 w 145"/>
                  <a:gd name="T59" fmla="*/ 9 h 184"/>
                  <a:gd name="T60" fmla="*/ 96 w 145"/>
                  <a:gd name="T61" fmla="*/ 9 h 184"/>
                  <a:gd name="T62" fmla="*/ 96 w 145"/>
                  <a:gd name="T63" fmla="*/ 9 h 184"/>
                  <a:gd name="T64" fmla="*/ 96 w 145"/>
                  <a:gd name="T65" fmla="*/ 9 h 184"/>
                  <a:gd name="T66" fmla="*/ 96 w 145"/>
                  <a:gd name="T67" fmla="*/ 9 h 184"/>
                  <a:gd name="T68" fmla="*/ 96 w 145"/>
                  <a:gd name="T69" fmla="*/ 8 h 184"/>
                  <a:gd name="T70" fmla="*/ 96 w 145"/>
                  <a:gd name="T71" fmla="*/ 8 h 184"/>
                  <a:gd name="T72" fmla="*/ 96 w 145"/>
                  <a:gd name="T73" fmla="*/ 8 h 184"/>
                  <a:gd name="T74" fmla="*/ 96 w 145"/>
                  <a:gd name="T75" fmla="*/ 8 h 184"/>
                  <a:gd name="T76" fmla="*/ 95 w 145"/>
                  <a:gd name="T77" fmla="*/ 4 h 184"/>
                  <a:gd name="T78" fmla="*/ 95 w 145"/>
                  <a:gd name="T79" fmla="*/ 4 h 184"/>
                  <a:gd name="T80" fmla="*/ 95 w 145"/>
                  <a:gd name="T81" fmla="*/ 4 h 184"/>
                  <a:gd name="T82" fmla="*/ 95 w 145"/>
                  <a:gd name="T83" fmla="*/ 4 h 184"/>
                  <a:gd name="T84" fmla="*/ 95 w 145"/>
                  <a:gd name="T85" fmla="*/ 4 h 184"/>
                  <a:gd name="T86" fmla="*/ 95 w 145"/>
                  <a:gd name="T87" fmla="*/ 3 h 184"/>
                  <a:gd name="T88" fmla="*/ 95 w 145"/>
                  <a:gd name="T89" fmla="*/ 3 h 184"/>
                  <a:gd name="T90" fmla="*/ 95 w 145"/>
                  <a:gd name="T91" fmla="*/ 3 h 184"/>
                  <a:gd name="T92" fmla="*/ 95 w 145"/>
                  <a:gd name="T93" fmla="*/ 3 h 184"/>
                  <a:gd name="T94" fmla="*/ 95 w 145"/>
                  <a:gd name="T95" fmla="*/ 3 h 184"/>
                  <a:gd name="T96" fmla="*/ 95 w 145"/>
                  <a:gd name="T97" fmla="*/ 3 h 184"/>
                  <a:gd name="T98" fmla="*/ 95 w 145"/>
                  <a:gd name="T99" fmla="*/ 2 h 184"/>
                  <a:gd name="T100" fmla="*/ 95 w 145"/>
                  <a:gd name="T101" fmla="*/ 2 h 184"/>
                  <a:gd name="T102" fmla="*/ 95 w 145"/>
                  <a:gd name="T103" fmla="*/ 2 h 184"/>
                  <a:gd name="T104" fmla="*/ 95 w 145"/>
                  <a:gd name="T105" fmla="*/ 2 h 184"/>
                  <a:gd name="T106" fmla="*/ 95 w 145"/>
                  <a:gd name="T107" fmla="*/ 2 h 184"/>
                  <a:gd name="T108" fmla="*/ 95 w 145"/>
                  <a:gd name="T109" fmla="*/ 2 h 184"/>
                  <a:gd name="T110" fmla="*/ 95 w 145"/>
                  <a:gd name="T111" fmla="*/ 1 h 184"/>
                  <a:gd name="T112" fmla="*/ 95 w 145"/>
                  <a:gd name="T113" fmla="*/ 1 h 184"/>
                  <a:gd name="T114" fmla="*/ 95 w 145"/>
                  <a:gd name="T115" fmla="*/ 1 h 184"/>
                  <a:gd name="T116" fmla="*/ 95 w 145"/>
                  <a:gd name="T117" fmla="*/ 1 h 184"/>
                  <a:gd name="T118" fmla="*/ 95 w 145"/>
                  <a:gd name="T119" fmla="*/ 1 h 184"/>
                  <a:gd name="T120" fmla="*/ 95 w 145"/>
                  <a:gd name="T121" fmla="*/ 1 h 184"/>
                  <a:gd name="T122" fmla="*/ 95 w 145"/>
                  <a:gd name="T123" fmla="*/ 0 h 184"/>
                  <a:gd name="T124" fmla="*/ 94 w 145"/>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428"/>
              <p:cNvSpPr>
                <a:spLocks/>
              </p:cNvSpPr>
              <p:nvPr/>
            </p:nvSpPr>
            <p:spPr bwMode="auto">
              <a:xfrm>
                <a:off x="3395" y="3012"/>
                <a:ext cx="280" cy="435"/>
              </a:xfrm>
              <a:custGeom>
                <a:avLst/>
                <a:gdLst>
                  <a:gd name="T0" fmla="*/ 95 w 158"/>
                  <a:gd name="T1" fmla="*/ 125 h 232"/>
                  <a:gd name="T2" fmla="*/ 158 w 158"/>
                  <a:gd name="T3" fmla="*/ 165 h 232"/>
                  <a:gd name="T4" fmla="*/ 158 w 158"/>
                  <a:gd name="T5" fmla="*/ 165 h 232"/>
                  <a:gd name="T6" fmla="*/ 158 w 158"/>
                  <a:gd name="T7" fmla="*/ 165 h 232"/>
                  <a:gd name="T8" fmla="*/ 158 w 158"/>
                  <a:gd name="T9" fmla="*/ 164 h 232"/>
                  <a:gd name="T10" fmla="*/ 158 w 158"/>
                  <a:gd name="T11" fmla="*/ 164 h 232"/>
                  <a:gd name="T12" fmla="*/ 158 w 158"/>
                  <a:gd name="T13" fmla="*/ 164 h 232"/>
                  <a:gd name="T14" fmla="*/ 158 w 158"/>
                  <a:gd name="T15" fmla="*/ 164 h 232"/>
                  <a:gd name="T16" fmla="*/ 109 w 158"/>
                  <a:gd name="T17" fmla="*/ 102 h 232"/>
                  <a:gd name="T18" fmla="*/ 109 w 158"/>
                  <a:gd name="T19" fmla="*/ 102 h 232"/>
                  <a:gd name="T20" fmla="*/ 109 w 158"/>
                  <a:gd name="T21" fmla="*/ 102 h 232"/>
                  <a:gd name="T22" fmla="*/ 109 w 158"/>
                  <a:gd name="T23" fmla="*/ 101 h 232"/>
                  <a:gd name="T24" fmla="*/ 109 w 158"/>
                  <a:gd name="T25" fmla="*/ 101 h 232"/>
                  <a:gd name="T26" fmla="*/ 109 w 158"/>
                  <a:gd name="T27" fmla="*/ 101 h 232"/>
                  <a:gd name="T28" fmla="*/ 109 w 158"/>
                  <a:gd name="T29" fmla="*/ 101 h 232"/>
                  <a:gd name="T30" fmla="*/ 109 w 158"/>
                  <a:gd name="T31" fmla="*/ 100 h 232"/>
                  <a:gd name="T32" fmla="*/ 109 w 158"/>
                  <a:gd name="T33" fmla="*/ 100 h 232"/>
                  <a:gd name="T34" fmla="*/ 109 w 158"/>
                  <a:gd name="T35" fmla="*/ 100 h 232"/>
                  <a:gd name="T36" fmla="*/ 109 w 158"/>
                  <a:gd name="T37" fmla="*/ 100 h 232"/>
                  <a:gd name="T38" fmla="*/ 109 w 158"/>
                  <a:gd name="T39" fmla="*/ 99 h 232"/>
                  <a:gd name="T40" fmla="*/ 109 w 158"/>
                  <a:gd name="T41" fmla="*/ 99 h 232"/>
                  <a:gd name="T42" fmla="*/ 109 w 158"/>
                  <a:gd name="T43" fmla="*/ 99 h 232"/>
                  <a:gd name="T44" fmla="*/ 109 w 158"/>
                  <a:gd name="T45" fmla="*/ 99 h 232"/>
                  <a:gd name="T46" fmla="*/ 109 w 158"/>
                  <a:gd name="T47" fmla="*/ 98 h 232"/>
                  <a:gd name="T48" fmla="*/ 109 w 158"/>
                  <a:gd name="T49" fmla="*/ 98 h 232"/>
                  <a:gd name="T50" fmla="*/ 108 w 158"/>
                  <a:gd name="T51" fmla="*/ 94 h 232"/>
                  <a:gd name="T52" fmla="*/ 108 w 158"/>
                  <a:gd name="T53" fmla="*/ 94 h 232"/>
                  <a:gd name="T54" fmla="*/ 108 w 158"/>
                  <a:gd name="T55" fmla="*/ 94 h 232"/>
                  <a:gd name="T56" fmla="*/ 108 w 158"/>
                  <a:gd name="T57" fmla="*/ 94 h 232"/>
                  <a:gd name="T58" fmla="*/ 108 w 158"/>
                  <a:gd name="T59" fmla="*/ 93 h 232"/>
                  <a:gd name="T60" fmla="*/ 108 w 158"/>
                  <a:gd name="T61" fmla="*/ 93 h 232"/>
                  <a:gd name="T62" fmla="*/ 108 w 158"/>
                  <a:gd name="T63" fmla="*/ 93 h 232"/>
                  <a:gd name="T64" fmla="*/ 108 w 158"/>
                  <a:gd name="T65" fmla="*/ 93 h 232"/>
                  <a:gd name="T66" fmla="*/ 108 w 158"/>
                  <a:gd name="T67" fmla="*/ 92 h 232"/>
                  <a:gd name="T68" fmla="*/ 108 w 158"/>
                  <a:gd name="T69" fmla="*/ 92 h 232"/>
                  <a:gd name="T70" fmla="*/ 108 w 158"/>
                  <a:gd name="T71" fmla="*/ 92 h 232"/>
                  <a:gd name="T72" fmla="*/ 108 w 158"/>
                  <a:gd name="T73" fmla="*/ 92 h 232"/>
                  <a:gd name="T74" fmla="*/ 108 w 158"/>
                  <a:gd name="T75" fmla="*/ 91 h 232"/>
                  <a:gd name="T76" fmla="*/ 108 w 158"/>
                  <a:gd name="T77" fmla="*/ 91 h 232"/>
                  <a:gd name="T78" fmla="*/ 108 w 158"/>
                  <a:gd name="T79" fmla="*/ 91 h 232"/>
                  <a:gd name="T80" fmla="*/ 108 w 158"/>
                  <a:gd name="T81" fmla="*/ 91 h 232"/>
                  <a:gd name="T82" fmla="*/ 107 w 158"/>
                  <a:gd name="T83" fmla="*/ 90 h 232"/>
                  <a:gd name="T84" fmla="*/ 0 w 158"/>
                  <a:gd name="T8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156 h 213"/>
                  <a:gd name="T6" fmla="*/ 11 w 137"/>
                  <a:gd name="T7" fmla="*/ 213 h 213"/>
                  <a:gd name="T8" fmla="*/ 92 w 137"/>
                  <a:gd name="T9" fmla="*/ 152 h 213"/>
                  <a:gd name="T10" fmla="*/ 36 w 137"/>
                  <a:gd name="T11" fmla="*/ 213 h 213"/>
                  <a:gd name="T12" fmla="*/ 36 w 137"/>
                  <a:gd name="T13" fmla="*/ 213 h 213"/>
                  <a:gd name="T14" fmla="*/ 36 w 137"/>
                  <a:gd name="T15" fmla="*/ 213 h 213"/>
                  <a:gd name="T16" fmla="*/ 93 w 137"/>
                  <a:gd name="T17" fmla="*/ 196 h 213"/>
                  <a:gd name="T18" fmla="*/ 93 w 137"/>
                  <a:gd name="T19" fmla="*/ 196 h 213"/>
                  <a:gd name="T20" fmla="*/ 137 w 137"/>
                  <a:gd name="T21" fmla="*/ 142 h 213"/>
                  <a:gd name="T22" fmla="*/ 95 w 137"/>
                  <a:gd name="T23" fmla="*/ 89 h 213"/>
                  <a:gd name="T24" fmla="*/ 0 w 137"/>
                  <a:gd name="T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434"/>
              <p:cNvSpPr>
                <a:spLocks/>
              </p:cNvSpPr>
              <p:nvPr/>
            </p:nvSpPr>
            <p:spPr bwMode="auto">
              <a:xfrm>
                <a:off x="4536" y="3455"/>
                <a:ext cx="130" cy="92"/>
              </a:xfrm>
              <a:custGeom>
                <a:avLst/>
                <a:gdLst>
                  <a:gd name="T0" fmla="*/ 0 w 73"/>
                  <a:gd name="T1" fmla="*/ 20 h 49"/>
                  <a:gd name="T2" fmla="*/ 73 w 73"/>
                  <a:gd name="T3" fmla="*/ 0 h 49"/>
                  <a:gd name="T4" fmla="*/ 6 w 73"/>
                  <a:gd name="T5" fmla="*/ 49 h 49"/>
                  <a:gd name="T6" fmla="*/ 0 w 73"/>
                  <a:gd name="T7" fmla="*/ 20 h 49"/>
                </a:gdLst>
                <a:ahLst/>
                <a:cxnLst>
                  <a:cxn ang="0">
                    <a:pos x="T0" y="T1"/>
                  </a:cxn>
                  <a:cxn ang="0">
                    <a:pos x="T2" y="T3"/>
                  </a:cxn>
                  <a:cxn ang="0">
                    <a:pos x="T4" y="T5"/>
                  </a:cxn>
                  <a:cxn ang="0">
                    <a:pos x="T6" y="T7"/>
                  </a:cxn>
                </a:cxnLst>
                <a:rect l="0" t="0" r="r" b="b"/>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435"/>
              <p:cNvSpPr>
                <a:spLocks/>
              </p:cNvSpPr>
              <p:nvPr/>
            </p:nvSpPr>
            <p:spPr bwMode="auto">
              <a:xfrm>
                <a:off x="4373" y="3455"/>
                <a:ext cx="131" cy="95"/>
              </a:xfrm>
              <a:custGeom>
                <a:avLst/>
                <a:gdLst>
                  <a:gd name="T0" fmla="*/ 74 w 74"/>
                  <a:gd name="T1" fmla="*/ 20 h 51"/>
                  <a:gd name="T2" fmla="*/ 0 w 74"/>
                  <a:gd name="T3" fmla="*/ 0 h 51"/>
                  <a:gd name="T4" fmla="*/ 73 w 74"/>
                  <a:gd name="T5" fmla="*/ 51 h 51"/>
                </a:gdLst>
                <a:ahLst/>
                <a:cxnLst>
                  <a:cxn ang="0">
                    <a:pos x="T0" y="T1"/>
                  </a:cxn>
                  <a:cxn ang="0">
                    <a:pos x="T2" y="T3"/>
                  </a:cxn>
                  <a:cxn ang="0">
                    <a:pos x="T4" y="T5"/>
                  </a:cxn>
                </a:cxnLst>
                <a:rect l="0" t="0" r="r" b="b"/>
                <a:pathLst>
                  <a:path w="74" h="51">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456"/>
              <p:cNvSpPr>
                <a:spLocks noEditPoints="1"/>
              </p:cNvSpPr>
              <p:nvPr/>
            </p:nvSpPr>
            <p:spPr bwMode="auto">
              <a:xfrm>
                <a:off x="4542" y="3451"/>
                <a:ext cx="131" cy="358"/>
              </a:xfrm>
              <a:custGeom>
                <a:avLst/>
                <a:gdLst>
                  <a:gd name="T0" fmla="*/ 5 w 74"/>
                  <a:gd name="T1" fmla="*/ 123 h 191"/>
                  <a:gd name="T2" fmla="*/ 8 w 74"/>
                  <a:gd name="T3" fmla="*/ 191 h 191"/>
                  <a:gd name="T4" fmla="*/ 8 w 74"/>
                  <a:gd name="T5" fmla="*/ 191 h 191"/>
                  <a:gd name="T6" fmla="*/ 5 w 74"/>
                  <a:gd name="T7" fmla="*/ 123 h 191"/>
                  <a:gd name="T8" fmla="*/ 5 w 74"/>
                  <a:gd name="T9" fmla="*/ 123 h 191"/>
                  <a:gd name="T10" fmla="*/ 2 w 74"/>
                  <a:gd name="T11" fmla="*/ 50 h 191"/>
                  <a:gd name="T12" fmla="*/ 5 w 74"/>
                  <a:gd name="T13" fmla="*/ 123 h 191"/>
                  <a:gd name="T14" fmla="*/ 5 w 74"/>
                  <a:gd name="T15" fmla="*/ 123 h 191"/>
                  <a:gd name="T16" fmla="*/ 2 w 74"/>
                  <a:gd name="T17" fmla="*/ 50 h 191"/>
                  <a:gd name="T18" fmla="*/ 2 w 74"/>
                  <a:gd name="T19" fmla="*/ 50 h 191"/>
                  <a:gd name="T20" fmla="*/ 34 w 74"/>
                  <a:gd name="T21" fmla="*/ 28 h 191"/>
                  <a:gd name="T22" fmla="*/ 3 w 74"/>
                  <a:gd name="T23" fmla="*/ 51 h 191"/>
                  <a:gd name="T24" fmla="*/ 34 w 74"/>
                  <a:gd name="T25" fmla="*/ 28 h 191"/>
                  <a:gd name="T26" fmla="*/ 74 w 74"/>
                  <a:gd name="T27" fmla="*/ 33 h 191"/>
                  <a:gd name="T28" fmla="*/ 34 w 74"/>
                  <a:gd name="T29" fmla="*/ 28 h 191"/>
                  <a:gd name="T30" fmla="*/ 0 w 74"/>
                  <a:gd name="T31" fmla="*/ 0 h 191"/>
                  <a:gd name="T32" fmla="*/ 0 w 74"/>
                  <a:gd name="T33" fmla="*/ 0 h 191"/>
                  <a:gd name="T34" fmla="*/ 1 w 74"/>
                  <a:gd name="T35" fmla="*/ 21 h 191"/>
                  <a:gd name="T36" fmla="*/ 1 w 74"/>
                  <a:gd name="T37" fmla="*/ 21 h 191"/>
                  <a:gd name="T38" fmla="*/ 0 w 74"/>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458"/>
              <p:cNvSpPr>
                <a:spLocks/>
              </p:cNvSpPr>
              <p:nvPr/>
            </p:nvSpPr>
            <p:spPr bwMode="auto">
              <a:xfrm>
                <a:off x="4515" y="3282"/>
                <a:ext cx="82" cy="527"/>
              </a:xfrm>
              <a:custGeom>
                <a:avLst/>
                <a:gdLst>
                  <a:gd name="T0" fmla="*/ 8 w 46"/>
                  <a:gd name="T1" fmla="*/ 0 h 281"/>
                  <a:gd name="T2" fmla="*/ 0 w 46"/>
                  <a:gd name="T3" fmla="*/ 14 h 281"/>
                  <a:gd name="T4" fmla="*/ 0 w 46"/>
                  <a:gd name="T5" fmla="*/ 281 h 281"/>
                  <a:gd name="T6" fmla="*/ 23 w 46"/>
                  <a:gd name="T7" fmla="*/ 281 h 281"/>
                  <a:gd name="T8" fmla="*/ 20 w 46"/>
                  <a:gd name="T9" fmla="*/ 213 h 281"/>
                  <a:gd name="T10" fmla="*/ 20 w 46"/>
                  <a:gd name="T11" fmla="*/ 213 h 281"/>
                  <a:gd name="T12" fmla="*/ 17 w 46"/>
                  <a:gd name="T13" fmla="*/ 140 h 281"/>
                  <a:gd name="T14" fmla="*/ 12 w 46"/>
                  <a:gd name="T15" fmla="*/ 112 h 281"/>
                  <a:gd name="T16" fmla="*/ 16 w 46"/>
                  <a:gd name="T17" fmla="*/ 111 h 281"/>
                  <a:gd name="T18" fmla="*/ 15 w 46"/>
                  <a:gd name="T19" fmla="*/ 90 h 281"/>
                  <a:gd name="T20" fmla="*/ 15 w 46"/>
                  <a:gd name="T21" fmla="*/ 90 h 281"/>
                  <a:gd name="T22" fmla="*/ 15 w 46"/>
                  <a:gd name="T23" fmla="*/ 89 h 281"/>
                  <a:gd name="T24" fmla="*/ 46 w 46"/>
                  <a:gd name="T25" fmla="*/ 56 h 281"/>
                  <a:gd name="T26" fmla="*/ 21 w 46"/>
                  <a:gd name="T27" fmla="*/ 59 h 281"/>
                  <a:gd name="T28" fmla="*/ 27 w 46"/>
                  <a:gd name="T29" fmla="*/ 47 h 281"/>
                  <a:gd name="T30" fmla="*/ 27 w 46"/>
                  <a:gd name="T31" fmla="*/ 47 h 281"/>
                  <a:gd name="T32" fmla="*/ 27 w 46"/>
                  <a:gd name="T33" fmla="*/ 47 h 281"/>
                  <a:gd name="T34" fmla="*/ 14 w 46"/>
                  <a:gd name="T35" fmla="*/ 55 h 281"/>
                  <a:gd name="T36" fmla="*/ 8 w 46"/>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459"/>
              <p:cNvSpPr>
                <a:spLocks/>
              </p:cNvSpPr>
              <p:nvPr/>
            </p:nvSpPr>
            <p:spPr bwMode="auto">
              <a:xfrm>
                <a:off x="4536" y="3477"/>
                <a:ext cx="66" cy="70"/>
              </a:xfrm>
              <a:custGeom>
                <a:avLst/>
                <a:gdLst>
                  <a:gd name="T0" fmla="*/ 31 w 37"/>
                  <a:gd name="T1" fmla="*/ 0 h 37"/>
                  <a:gd name="T2" fmla="*/ 4 w 37"/>
                  <a:gd name="T3" fmla="*/ 7 h 37"/>
                  <a:gd name="T4" fmla="*/ 4 w 37"/>
                  <a:gd name="T5" fmla="*/ 7 h 37"/>
                  <a:gd name="T6" fmla="*/ 4 w 37"/>
                  <a:gd name="T7" fmla="*/ 7 h 37"/>
                  <a:gd name="T8" fmla="*/ 0 w 37"/>
                  <a:gd name="T9" fmla="*/ 8 h 37"/>
                  <a:gd name="T10" fmla="*/ 5 w 37"/>
                  <a:gd name="T11" fmla="*/ 36 h 37"/>
                  <a:gd name="T12" fmla="*/ 5 w 37"/>
                  <a:gd name="T13" fmla="*/ 36 h 37"/>
                  <a:gd name="T14" fmla="*/ 5 w 37"/>
                  <a:gd name="T15" fmla="*/ 36 h 37"/>
                  <a:gd name="T16" fmla="*/ 6 w 37"/>
                  <a:gd name="T17" fmla="*/ 37 h 37"/>
                  <a:gd name="T18" fmla="*/ 37 w 37"/>
                  <a:gd name="T19" fmla="*/ 14 h 37"/>
                  <a:gd name="T20" fmla="*/ 21 w 37"/>
                  <a:gd name="T21" fmla="*/ 12 h 37"/>
                  <a:gd name="T22" fmla="*/ 31 w 37"/>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464"/>
              <p:cNvSpPr>
                <a:spLocks/>
              </p:cNvSpPr>
              <p:nvPr/>
            </p:nvSpPr>
            <p:spPr bwMode="auto">
              <a:xfrm>
                <a:off x="4573" y="3383"/>
                <a:ext cx="222" cy="117"/>
              </a:xfrm>
              <a:custGeom>
                <a:avLst/>
                <a:gdLst>
                  <a:gd name="T0" fmla="*/ 65 w 125"/>
                  <a:gd name="T1" fmla="*/ 0 h 62"/>
                  <a:gd name="T2" fmla="*/ 56 w 125"/>
                  <a:gd name="T3" fmla="*/ 19 h 62"/>
                  <a:gd name="T4" fmla="*/ 51 w 125"/>
                  <a:gd name="T5" fmla="*/ 6 h 62"/>
                  <a:gd name="T6" fmla="*/ 40 w 125"/>
                  <a:gd name="T7" fmla="*/ 31 h 62"/>
                  <a:gd name="T8" fmla="*/ 36 w 125"/>
                  <a:gd name="T9" fmla="*/ 20 h 62"/>
                  <a:gd name="T10" fmla="*/ 10 w 125"/>
                  <a:gd name="T11" fmla="*/ 50 h 62"/>
                  <a:gd name="T12" fmla="*/ 10 w 125"/>
                  <a:gd name="T13" fmla="*/ 50 h 62"/>
                  <a:gd name="T14" fmla="*/ 0 w 125"/>
                  <a:gd name="T15" fmla="*/ 62 h 62"/>
                  <a:gd name="T16" fmla="*/ 125 w 125"/>
                  <a:gd name="T17" fmla="*/ 9 h 62"/>
                  <a:gd name="T18" fmla="*/ 65 w 125"/>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1684" y="2783"/>
                <a:ext cx="310" cy="157"/>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473"/>
              <p:cNvSpPr>
                <a:spLocks/>
              </p:cNvSpPr>
              <p:nvPr/>
            </p:nvSpPr>
            <p:spPr bwMode="auto">
              <a:xfrm>
                <a:off x="3391" y="2854"/>
                <a:ext cx="392" cy="122"/>
              </a:xfrm>
              <a:custGeom>
                <a:avLst/>
                <a:gdLst>
                  <a:gd name="T0" fmla="*/ 221 w 221"/>
                  <a:gd name="T1" fmla="*/ 65 h 65"/>
                  <a:gd name="T2" fmla="*/ 203 w 221"/>
                  <a:gd name="T3" fmla="*/ 33 h 65"/>
                  <a:gd name="T4" fmla="*/ 202 w 221"/>
                  <a:gd name="T5" fmla="*/ 33 h 65"/>
                  <a:gd name="T6" fmla="*/ 183 w 221"/>
                  <a:gd name="T7" fmla="*/ 28 h 65"/>
                  <a:gd name="T8" fmla="*/ 157 w 221"/>
                  <a:gd name="T9" fmla="*/ 39 h 65"/>
                  <a:gd name="T10" fmla="*/ 152 w 221"/>
                  <a:gd name="T11" fmla="*/ 45 h 65"/>
                  <a:gd name="T12" fmla="*/ 120 w 221"/>
                  <a:gd name="T13" fmla="*/ 24 h 65"/>
                  <a:gd name="T14" fmla="*/ 102 w 221"/>
                  <a:gd name="T15" fmla="*/ 29 h 65"/>
                  <a:gd name="T16" fmla="*/ 73 w 221"/>
                  <a:gd name="T17" fmla="*/ 0 h 65"/>
                  <a:gd name="T18" fmla="*/ 44 w 221"/>
                  <a:gd name="T19" fmla="*/ 36 h 65"/>
                  <a:gd name="T20" fmla="*/ 33 w 221"/>
                  <a:gd name="T21" fmla="*/ 34 h 65"/>
                  <a:gd name="T22" fmla="*/ 16 w 221"/>
                  <a:gd name="T23" fmla="*/ 39 h 65"/>
                  <a:gd name="T24" fmla="*/ 4 w 221"/>
                  <a:gd name="T25" fmla="*/ 51 h 65"/>
                  <a:gd name="T26" fmla="*/ 0 w 221"/>
                  <a:gd name="T27" fmla="*/ 65 h 65"/>
                  <a:gd name="T28" fmla="*/ 221 w 221"/>
                  <a:gd name="T2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1023" y="2642"/>
                <a:ext cx="564" cy="16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608" y="2556"/>
                <a:ext cx="230" cy="116"/>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476"/>
              <p:cNvSpPr>
                <a:spLocks/>
              </p:cNvSpPr>
              <p:nvPr/>
            </p:nvSpPr>
            <p:spPr bwMode="auto">
              <a:xfrm>
                <a:off x="2788" y="2862"/>
                <a:ext cx="298" cy="123"/>
              </a:xfrm>
              <a:custGeom>
                <a:avLst/>
                <a:gdLst>
                  <a:gd name="T0" fmla="*/ 168 w 168"/>
                  <a:gd name="T1" fmla="*/ 66 h 66"/>
                  <a:gd name="T2" fmla="*/ 140 w 168"/>
                  <a:gd name="T3" fmla="*/ 41 h 66"/>
                  <a:gd name="T4" fmla="*/ 132 w 168"/>
                  <a:gd name="T5" fmla="*/ 41 h 66"/>
                  <a:gd name="T6" fmla="*/ 109 w 168"/>
                  <a:gd name="T7" fmla="*/ 16 h 66"/>
                  <a:gd name="T8" fmla="*/ 95 w 168"/>
                  <a:gd name="T9" fmla="*/ 18 h 66"/>
                  <a:gd name="T10" fmla="*/ 71 w 168"/>
                  <a:gd name="T11" fmla="*/ 0 h 66"/>
                  <a:gd name="T12" fmla="*/ 61 w 168"/>
                  <a:gd name="T13" fmla="*/ 1 h 66"/>
                  <a:gd name="T14" fmla="*/ 40 w 168"/>
                  <a:gd name="T15" fmla="*/ 14 h 66"/>
                  <a:gd name="T16" fmla="*/ 35 w 168"/>
                  <a:gd name="T17" fmla="*/ 37 h 66"/>
                  <a:gd name="T18" fmla="*/ 33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2191" y="3008"/>
                <a:ext cx="380" cy="16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478"/>
              <p:cNvSpPr>
                <a:spLocks/>
              </p:cNvSpPr>
              <p:nvPr/>
            </p:nvSpPr>
            <p:spPr bwMode="auto">
              <a:xfrm>
                <a:off x="4336" y="2591"/>
                <a:ext cx="310" cy="132"/>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479"/>
              <p:cNvSpPr>
                <a:spLocks/>
              </p:cNvSpPr>
              <p:nvPr/>
            </p:nvSpPr>
            <p:spPr bwMode="auto">
              <a:xfrm>
                <a:off x="4017" y="2535"/>
                <a:ext cx="221" cy="131"/>
              </a:xfrm>
              <a:custGeom>
                <a:avLst/>
                <a:gdLst>
                  <a:gd name="T0" fmla="*/ 0 w 125"/>
                  <a:gd name="T1" fmla="*/ 70 h 70"/>
                  <a:gd name="T2" fmla="*/ 125 w 125"/>
                  <a:gd name="T3" fmla="*/ 70 h 70"/>
                  <a:gd name="T4" fmla="*/ 124 w 125"/>
                  <a:gd name="T5" fmla="*/ 63 h 70"/>
                  <a:gd name="T6" fmla="*/ 117 w 125"/>
                  <a:gd name="T7" fmla="*/ 52 h 70"/>
                  <a:gd name="T8" fmla="*/ 103 w 125"/>
                  <a:gd name="T9" fmla="*/ 45 h 70"/>
                  <a:gd name="T10" fmla="*/ 80 w 125"/>
                  <a:gd name="T11" fmla="*/ 23 h 70"/>
                  <a:gd name="T12" fmla="*/ 76 w 125"/>
                  <a:gd name="T13" fmla="*/ 24 h 70"/>
                  <a:gd name="T14" fmla="*/ 73 w 125"/>
                  <a:gd name="T15" fmla="*/ 18 h 70"/>
                  <a:gd name="T16" fmla="*/ 31 w 125"/>
                  <a:gd name="T17" fmla="*/ 8 h 70"/>
                  <a:gd name="T18" fmla="*/ 16 w 125"/>
                  <a:gd name="T19" fmla="*/ 50 h 70"/>
                  <a:gd name="T20" fmla="*/ 16 w 125"/>
                  <a:gd name="T21" fmla="*/ 51 h 70"/>
                  <a:gd name="T22" fmla="*/ 0 w 125"/>
                  <a:gd name="T2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9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2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158"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197"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262"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289"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319" y="3751"/>
                <a:ext cx="28" cy="98"/>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239" y="3760"/>
                <a:ext cx="22" cy="87"/>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37" y="3747"/>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03" y="3776"/>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29" y="3770"/>
                <a:ext cx="25" cy="75"/>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80" y="3776"/>
                <a:ext cx="21" cy="8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7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140"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362" y="3740"/>
                <a:ext cx="26"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399" y="3766"/>
                <a:ext cx="14" cy="58"/>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177" y="3757"/>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409"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452"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466" y="3764"/>
                <a:ext cx="16" cy="77"/>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482"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448" y="3744"/>
                <a:ext cx="15"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507"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54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610" y="3738"/>
                <a:ext cx="23" cy="99"/>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638"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674"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711" y="3730"/>
                <a:ext cx="33" cy="92"/>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776"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805" y="3753"/>
                <a:ext cx="25" cy="77"/>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835"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75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587"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54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656"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876" y="3740"/>
                <a:ext cx="26"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913"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924"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968"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980"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99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963"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1023"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1064"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112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115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1188" y="3753"/>
                <a:ext cx="14" cy="83"/>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1227" y="3730"/>
                <a:ext cx="33" cy="92"/>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1292"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1319" y="3753"/>
                <a:ext cx="25" cy="77"/>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1351" y="3751"/>
                <a:ext cx="26" cy="98"/>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1269"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110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1056"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1172" y="3768"/>
                <a:ext cx="17" cy="60"/>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1391"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1429"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1439" y="3760"/>
                <a:ext cx="34" cy="96"/>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148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1496"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1512"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1478" y="3744"/>
                <a:ext cx="15"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153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157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1640" y="3738"/>
                <a:ext cx="24"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1668"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1703" y="3753"/>
                <a:ext cx="15"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1742"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1808"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183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1865"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178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1617"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157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1686"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1907" y="3740"/>
                <a:ext cx="27" cy="94"/>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1945" y="3766"/>
                <a:ext cx="14" cy="58"/>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1955"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1998"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2010" y="3764"/>
                <a:ext cx="18" cy="77"/>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202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1992" y="3744"/>
                <a:ext cx="15"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2053"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2095" y="3791"/>
                <a:ext cx="14" cy="58"/>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2156" y="3738"/>
                <a:ext cx="23" cy="99"/>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2184" y="3738"/>
                <a:ext cx="30" cy="8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2219"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2257" y="3730"/>
                <a:ext cx="33" cy="92"/>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2322" y="3760"/>
                <a:ext cx="11" cy="6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2349"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2381"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2299"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2132" y="3764"/>
                <a:ext cx="22" cy="53"/>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208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220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575"/>
              <p:cNvSpPr>
                <a:spLocks/>
              </p:cNvSpPr>
              <p:nvPr/>
            </p:nvSpPr>
            <p:spPr bwMode="auto">
              <a:xfrm>
                <a:off x="2421" y="3740"/>
                <a:ext cx="27"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576"/>
              <p:cNvSpPr>
                <a:spLocks/>
              </p:cNvSpPr>
              <p:nvPr/>
            </p:nvSpPr>
            <p:spPr bwMode="auto">
              <a:xfrm>
                <a:off x="2459"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577"/>
              <p:cNvSpPr>
                <a:spLocks/>
              </p:cNvSpPr>
              <p:nvPr/>
            </p:nvSpPr>
            <p:spPr bwMode="auto">
              <a:xfrm>
                <a:off x="2469"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3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578"/>
              <p:cNvSpPr>
                <a:spLocks/>
              </p:cNvSpPr>
              <p:nvPr/>
            </p:nvSpPr>
            <p:spPr bwMode="auto">
              <a:xfrm>
                <a:off x="251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579"/>
              <p:cNvSpPr>
                <a:spLocks/>
              </p:cNvSpPr>
              <p:nvPr/>
            </p:nvSpPr>
            <p:spPr bwMode="auto">
              <a:xfrm>
                <a:off x="2526"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580"/>
              <p:cNvSpPr>
                <a:spLocks/>
              </p:cNvSpPr>
              <p:nvPr/>
            </p:nvSpPr>
            <p:spPr bwMode="auto">
              <a:xfrm>
                <a:off x="254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4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581"/>
              <p:cNvSpPr>
                <a:spLocks/>
              </p:cNvSpPr>
              <p:nvPr/>
            </p:nvSpPr>
            <p:spPr bwMode="auto">
              <a:xfrm>
                <a:off x="2508"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582"/>
              <p:cNvSpPr>
                <a:spLocks/>
              </p:cNvSpPr>
              <p:nvPr/>
            </p:nvSpPr>
            <p:spPr bwMode="auto">
              <a:xfrm>
                <a:off x="256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583"/>
              <p:cNvSpPr>
                <a:spLocks/>
              </p:cNvSpPr>
              <p:nvPr/>
            </p:nvSpPr>
            <p:spPr bwMode="auto">
              <a:xfrm>
                <a:off x="260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584"/>
              <p:cNvSpPr>
                <a:spLocks/>
              </p:cNvSpPr>
              <p:nvPr/>
            </p:nvSpPr>
            <p:spPr bwMode="auto">
              <a:xfrm>
                <a:off x="267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585"/>
              <p:cNvSpPr>
                <a:spLocks/>
              </p:cNvSpPr>
              <p:nvPr/>
            </p:nvSpPr>
            <p:spPr bwMode="auto">
              <a:xfrm>
                <a:off x="270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586"/>
              <p:cNvSpPr>
                <a:spLocks/>
              </p:cNvSpPr>
              <p:nvPr/>
            </p:nvSpPr>
            <p:spPr bwMode="auto">
              <a:xfrm>
                <a:off x="2733" y="3753"/>
                <a:ext cx="15" cy="83"/>
              </a:xfrm>
              <a:custGeom>
                <a:avLst/>
                <a:gdLst>
                  <a:gd name="T0" fmla="*/ 7 w 8"/>
                  <a:gd name="T1" fmla="*/ 3 h 44"/>
                  <a:gd name="T2" fmla="*/ 3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587"/>
              <p:cNvSpPr>
                <a:spLocks/>
              </p:cNvSpPr>
              <p:nvPr/>
            </p:nvSpPr>
            <p:spPr bwMode="auto">
              <a:xfrm>
                <a:off x="2772" y="3730"/>
                <a:ext cx="34" cy="92"/>
              </a:xfrm>
              <a:custGeom>
                <a:avLst/>
                <a:gdLst>
                  <a:gd name="T0" fmla="*/ 18 w 19"/>
                  <a:gd name="T1" fmla="*/ 45 h 49"/>
                  <a:gd name="T2" fmla="*/ 15 w 19"/>
                  <a:gd name="T3" fmla="*/ 18 h 49"/>
                  <a:gd name="T4" fmla="*/ 7 w 19"/>
                  <a:gd name="T5" fmla="*/ 16 h 49"/>
                  <a:gd name="T6" fmla="*/ 7 w 19"/>
                  <a:gd name="T7" fmla="*/ 16 h 49"/>
                  <a:gd name="T8" fmla="*/ 8 w 19"/>
                  <a:gd name="T9" fmla="*/ 16 h 49"/>
                  <a:gd name="T10" fmla="*/ 9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8 w 19"/>
                  <a:gd name="T23" fmla="*/ 43 h 49"/>
                  <a:gd name="T24" fmla="*/ 8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588"/>
              <p:cNvSpPr>
                <a:spLocks/>
              </p:cNvSpPr>
              <p:nvPr/>
            </p:nvSpPr>
            <p:spPr bwMode="auto">
              <a:xfrm>
                <a:off x="283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589"/>
              <p:cNvSpPr>
                <a:spLocks/>
              </p:cNvSpPr>
              <p:nvPr/>
            </p:nvSpPr>
            <p:spPr bwMode="auto">
              <a:xfrm>
                <a:off x="286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4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590"/>
              <p:cNvSpPr>
                <a:spLocks/>
              </p:cNvSpPr>
              <p:nvPr/>
            </p:nvSpPr>
            <p:spPr bwMode="auto">
              <a:xfrm>
                <a:off x="2897" y="3751"/>
                <a:ext cx="26" cy="98"/>
              </a:xfrm>
              <a:custGeom>
                <a:avLst/>
                <a:gdLst>
                  <a:gd name="T0" fmla="*/ 7 w 15"/>
                  <a:gd name="T1" fmla="*/ 5 h 52"/>
                  <a:gd name="T2" fmla="*/ 5 w 15"/>
                  <a:gd name="T3" fmla="*/ 12 h 52"/>
                  <a:gd name="T4" fmla="*/ 2 w 15"/>
                  <a:gd name="T5" fmla="*/ 14 h 52"/>
                  <a:gd name="T6" fmla="*/ 1 w 15"/>
                  <a:gd name="T7" fmla="*/ 23 h 52"/>
                  <a:gd name="T8" fmla="*/ 3 w 15"/>
                  <a:gd name="T9" fmla="*/ 25 h 52"/>
                  <a:gd name="T10" fmla="*/ 3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591"/>
              <p:cNvSpPr>
                <a:spLocks/>
              </p:cNvSpPr>
              <p:nvPr/>
            </p:nvSpPr>
            <p:spPr bwMode="auto">
              <a:xfrm>
                <a:off x="2815"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592"/>
              <p:cNvSpPr>
                <a:spLocks/>
              </p:cNvSpPr>
              <p:nvPr/>
            </p:nvSpPr>
            <p:spPr bwMode="auto">
              <a:xfrm>
                <a:off x="2647"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593"/>
              <p:cNvSpPr>
                <a:spLocks/>
              </p:cNvSpPr>
              <p:nvPr/>
            </p:nvSpPr>
            <p:spPr bwMode="auto">
              <a:xfrm>
                <a:off x="260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594"/>
              <p:cNvSpPr>
                <a:spLocks/>
              </p:cNvSpPr>
              <p:nvPr/>
            </p:nvSpPr>
            <p:spPr bwMode="auto">
              <a:xfrm>
                <a:off x="2717"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595"/>
              <p:cNvSpPr>
                <a:spLocks/>
              </p:cNvSpPr>
              <p:nvPr/>
            </p:nvSpPr>
            <p:spPr bwMode="auto">
              <a:xfrm>
                <a:off x="2937"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596"/>
              <p:cNvSpPr>
                <a:spLocks/>
              </p:cNvSpPr>
              <p:nvPr/>
            </p:nvSpPr>
            <p:spPr bwMode="auto">
              <a:xfrm>
                <a:off x="2975"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597"/>
              <p:cNvSpPr>
                <a:spLocks/>
              </p:cNvSpPr>
              <p:nvPr/>
            </p:nvSpPr>
            <p:spPr bwMode="auto">
              <a:xfrm>
                <a:off x="2985"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598"/>
              <p:cNvSpPr>
                <a:spLocks/>
              </p:cNvSpPr>
              <p:nvPr/>
            </p:nvSpPr>
            <p:spPr bwMode="auto">
              <a:xfrm>
                <a:off x="302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599"/>
              <p:cNvSpPr>
                <a:spLocks/>
              </p:cNvSpPr>
              <p:nvPr/>
            </p:nvSpPr>
            <p:spPr bwMode="auto">
              <a:xfrm>
                <a:off x="3042"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600"/>
              <p:cNvSpPr>
                <a:spLocks/>
              </p:cNvSpPr>
              <p:nvPr/>
            </p:nvSpPr>
            <p:spPr bwMode="auto">
              <a:xfrm>
                <a:off x="3058"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601"/>
              <p:cNvSpPr>
                <a:spLocks/>
              </p:cNvSpPr>
              <p:nvPr/>
            </p:nvSpPr>
            <p:spPr bwMode="auto">
              <a:xfrm>
                <a:off x="3024"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602"/>
              <p:cNvSpPr>
                <a:spLocks/>
              </p:cNvSpPr>
              <p:nvPr/>
            </p:nvSpPr>
            <p:spPr bwMode="auto">
              <a:xfrm>
                <a:off x="3084" y="3759"/>
                <a:ext cx="27"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603"/>
              <p:cNvSpPr>
                <a:spLocks/>
              </p:cNvSpPr>
              <p:nvPr/>
            </p:nvSpPr>
            <p:spPr bwMode="auto">
              <a:xfrm>
                <a:off x="312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604"/>
              <p:cNvSpPr>
                <a:spLocks/>
              </p:cNvSpPr>
              <p:nvPr/>
            </p:nvSpPr>
            <p:spPr bwMode="auto">
              <a:xfrm>
                <a:off x="3185" y="3738"/>
                <a:ext cx="25"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605"/>
              <p:cNvSpPr>
                <a:spLocks/>
              </p:cNvSpPr>
              <p:nvPr/>
            </p:nvSpPr>
            <p:spPr bwMode="auto">
              <a:xfrm>
                <a:off x="3214"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606"/>
              <p:cNvSpPr>
                <a:spLocks/>
              </p:cNvSpPr>
              <p:nvPr/>
            </p:nvSpPr>
            <p:spPr bwMode="auto">
              <a:xfrm>
                <a:off x="3249" y="3753"/>
                <a:ext cx="13"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2 w 7"/>
                  <a:gd name="T11" fmla="*/ 35 h 44"/>
                  <a:gd name="T12" fmla="*/ 2 w 7"/>
                  <a:gd name="T13" fmla="*/ 41 h 44"/>
                  <a:gd name="T14" fmla="*/ 7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3" name="Freeform 608"/>
            <p:cNvSpPr>
              <a:spLocks/>
            </p:cNvSpPr>
            <p:nvPr/>
          </p:nvSpPr>
          <p:spPr bwMode="auto">
            <a:xfrm>
              <a:off x="3287" y="3730"/>
              <a:ext cx="33"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1 w 19"/>
                <a:gd name="T11" fmla="*/ 4 h 49"/>
                <a:gd name="T12" fmla="*/ 5 w 19"/>
                <a:gd name="T13" fmla="*/ 4 h 49"/>
                <a:gd name="T14" fmla="*/ 2 w 19"/>
                <a:gd name="T15" fmla="*/ 30 h 49"/>
                <a:gd name="T16" fmla="*/ 0 w 19"/>
                <a:gd name="T17" fmla="*/ 31 h 49"/>
                <a:gd name="T18" fmla="*/ 1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609"/>
            <p:cNvSpPr>
              <a:spLocks/>
            </p:cNvSpPr>
            <p:nvPr/>
          </p:nvSpPr>
          <p:spPr bwMode="auto">
            <a:xfrm>
              <a:off x="3352"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610"/>
            <p:cNvSpPr>
              <a:spLocks/>
            </p:cNvSpPr>
            <p:nvPr/>
          </p:nvSpPr>
          <p:spPr bwMode="auto">
            <a:xfrm>
              <a:off x="338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611"/>
            <p:cNvSpPr>
              <a:spLocks/>
            </p:cNvSpPr>
            <p:nvPr/>
          </p:nvSpPr>
          <p:spPr bwMode="auto">
            <a:xfrm>
              <a:off x="3411"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612"/>
            <p:cNvSpPr>
              <a:spLocks/>
            </p:cNvSpPr>
            <p:nvPr/>
          </p:nvSpPr>
          <p:spPr bwMode="auto">
            <a:xfrm>
              <a:off x="3331"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613"/>
            <p:cNvSpPr>
              <a:spLocks/>
            </p:cNvSpPr>
            <p:nvPr/>
          </p:nvSpPr>
          <p:spPr bwMode="auto">
            <a:xfrm>
              <a:off x="3162"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614"/>
            <p:cNvSpPr>
              <a:spLocks/>
            </p:cNvSpPr>
            <p:nvPr/>
          </p:nvSpPr>
          <p:spPr bwMode="auto">
            <a:xfrm>
              <a:off x="311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615"/>
            <p:cNvSpPr>
              <a:spLocks/>
            </p:cNvSpPr>
            <p:nvPr/>
          </p:nvSpPr>
          <p:spPr bwMode="auto">
            <a:xfrm>
              <a:off x="323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616"/>
            <p:cNvSpPr>
              <a:spLocks/>
            </p:cNvSpPr>
            <p:nvPr/>
          </p:nvSpPr>
          <p:spPr bwMode="auto">
            <a:xfrm>
              <a:off x="3453"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617"/>
            <p:cNvSpPr>
              <a:spLocks/>
            </p:cNvSpPr>
            <p:nvPr/>
          </p:nvSpPr>
          <p:spPr bwMode="auto">
            <a:xfrm>
              <a:off x="3489" y="3766"/>
              <a:ext cx="16" cy="58"/>
            </a:xfrm>
            <a:custGeom>
              <a:avLst/>
              <a:gdLst>
                <a:gd name="T0" fmla="*/ 6 w 9"/>
                <a:gd name="T1" fmla="*/ 3 h 31"/>
                <a:gd name="T2" fmla="*/ 1 w 9"/>
                <a:gd name="T3" fmla="*/ 4 h 31"/>
                <a:gd name="T4" fmla="*/ 4 w 9"/>
                <a:gd name="T5" fmla="*/ 28 h 31"/>
                <a:gd name="T6" fmla="*/ 8 w 9"/>
                <a:gd name="T7" fmla="*/ 28 h 31"/>
                <a:gd name="T8" fmla="*/ 6 w 9"/>
                <a:gd name="T9" fmla="*/ 3 h 31"/>
              </a:gdLst>
              <a:ahLst/>
              <a:cxnLst>
                <a:cxn ang="0">
                  <a:pos x="T0" y="T1"/>
                </a:cxn>
                <a:cxn ang="0">
                  <a:pos x="T2" y="T3"/>
                </a:cxn>
                <a:cxn ang="0">
                  <a:pos x="T4" y="T5"/>
                </a:cxn>
                <a:cxn ang="0">
                  <a:pos x="T6" y="T7"/>
                </a:cxn>
                <a:cxn ang="0">
                  <a:pos x="T8" y="T9"/>
                </a:cxn>
              </a:cxnLst>
              <a:rect l="0" t="0" r="r" b="b"/>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618"/>
            <p:cNvSpPr>
              <a:spLocks/>
            </p:cNvSpPr>
            <p:nvPr/>
          </p:nvSpPr>
          <p:spPr bwMode="auto">
            <a:xfrm>
              <a:off x="3499" y="3760"/>
              <a:ext cx="36"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7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619"/>
            <p:cNvSpPr>
              <a:spLocks/>
            </p:cNvSpPr>
            <p:nvPr/>
          </p:nvSpPr>
          <p:spPr bwMode="auto">
            <a:xfrm>
              <a:off x="3544" y="3806"/>
              <a:ext cx="10" cy="52"/>
            </a:xfrm>
            <a:custGeom>
              <a:avLst/>
              <a:gdLst>
                <a:gd name="T0" fmla="*/ 6 w 6"/>
                <a:gd name="T1" fmla="*/ 3 h 28"/>
                <a:gd name="T2" fmla="*/ 1 w 6"/>
                <a:gd name="T3" fmla="*/ 2 h 28"/>
                <a:gd name="T4" fmla="*/ 0 w 6"/>
                <a:gd name="T5" fmla="*/ 24 h 28"/>
                <a:gd name="T6" fmla="*/ 6 w 6"/>
                <a:gd name="T7" fmla="*/ 24 h 28"/>
                <a:gd name="T8" fmla="*/ 6 w 6"/>
                <a:gd name="T9" fmla="*/ 3 h 28"/>
              </a:gdLst>
              <a:ahLst/>
              <a:cxnLst>
                <a:cxn ang="0">
                  <a:pos x="T0" y="T1"/>
                </a:cxn>
                <a:cxn ang="0">
                  <a:pos x="T2" y="T3"/>
                </a:cxn>
                <a:cxn ang="0">
                  <a:pos x="T4" y="T5"/>
                </a:cxn>
                <a:cxn ang="0">
                  <a:pos x="T6" y="T7"/>
                </a:cxn>
                <a:cxn ang="0">
                  <a:pos x="T8" y="T9"/>
                </a:cxn>
              </a:cxnLst>
              <a:rect l="0" t="0" r="r" b="b"/>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620"/>
            <p:cNvSpPr>
              <a:spLocks/>
            </p:cNvSpPr>
            <p:nvPr/>
          </p:nvSpPr>
          <p:spPr bwMode="auto">
            <a:xfrm>
              <a:off x="3556" y="3764"/>
              <a:ext cx="18"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21"/>
            <p:cNvSpPr>
              <a:spLocks/>
            </p:cNvSpPr>
            <p:nvPr/>
          </p:nvSpPr>
          <p:spPr bwMode="auto">
            <a:xfrm>
              <a:off x="357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22"/>
            <p:cNvSpPr>
              <a:spLocks/>
            </p:cNvSpPr>
            <p:nvPr/>
          </p:nvSpPr>
          <p:spPr bwMode="auto">
            <a:xfrm>
              <a:off x="3538"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23"/>
            <p:cNvSpPr>
              <a:spLocks/>
            </p:cNvSpPr>
            <p:nvPr/>
          </p:nvSpPr>
          <p:spPr bwMode="auto">
            <a:xfrm>
              <a:off x="3599"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24"/>
            <p:cNvSpPr>
              <a:spLocks/>
            </p:cNvSpPr>
            <p:nvPr/>
          </p:nvSpPr>
          <p:spPr bwMode="auto">
            <a:xfrm>
              <a:off x="3639" y="3791"/>
              <a:ext cx="14" cy="58"/>
            </a:xfrm>
            <a:custGeom>
              <a:avLst/>
              <a:gdLst>
                <a:gd name="T0" fmla="*/ 1 w 8"/>
                <a:gd name="T1" fmla="*/ 5 h 31"/>
                <a:gd name="T2" fmla="*/ 2 w 8"/>
                <a:gd name="T3" fmla="*/ 28 h 31"/>
                <a:gd name="T4" fmla="*/ 7 w 8"/>
                <a:gd name="T5" fmla="*/ 28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25"/>
            <p:cNvSpPr>
              <a:spLocks/>
            </p:cNvSpPr>
            <p:nvPr/>
          </p:nvSpPr>
          <p:spPr bwMode="auto">
            <a:xfrm>
              <a:off x="370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6 w 14"/>
                <a:gd name="T11" fmla="*/ 47 h 53"/>
                <a:gd name="T12" fmla="*/ 8 w 14"/>
                <a:gd name="T13" fmla="*/ 51 h 53"/>
                <a:gd name="T14" fmla="*/ 13 w 14"/>
                <a:gd name="T15" fmla="*/ 49 h 53"/>
                <a:gd name="T16" fmla="*/ 9 w 14"/>
                <a:gd name="T17" fmla="*/ 33 h 53"/>
                <a:gd name="T18" fmla="*/ 14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626"/>
            <p:cNvSpPr>
              <a:spLocks/>
            </p:cNvSpPr>
            <p:nvPr/>
          </p:nvSpPr>
          <p:spPr bwMode="auto">
            <a:xfrm>
              <a:off x="373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627"/>
            <p:cNvSpPr>
              <a:spLocks/>
            </p:cNvSpPr>
            <p:nvPr/>
          </p:nvSpPr>
          <p:spPr bwMode="auto">
            <a:xfrm>
              <a:off x="3765"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1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628"/>
            <p:cNvSpPr>
              <a:spLocks/>
            </p:cNvSpPr>
            <p:nvPr/>
          </p:nvSpPr>
          <p:spPr bwMode="auto">
            <a:xfrm>
              <a:off x="3802" y="3730"/>
              <a:ext cx="34" cy="92"/>
            </a:xfrm>
            <a:custGeom>
              <a:avLst/>
              <a:gdLst>
                <a:gd name="T0" fmla="*/ 18 w 19"/>
                <a:gd name="T1" fmla="*/ 45 h 49"/>
                <a:gd name="T2" fmla="*/ 18 w 19"/>
                <a:gd name="T3" fmla="*/ 18 h 49"/>
                <a:gd name="T4" fmla="*/ 14 w 19"/>
                <a:gd name="T5" fmla="*/ 16 h 49"/>
                <a:gd name="T6" fmla="*/ 14 w 19"/>
                <a:gd name="T7" fmla="*/ 16 h 49"/>
                <a:gd name="T8" fmla="*/ 11 w 19"/>
                <a:gd name="T9" fmla="*/ 16 h 49"/>
                <a:gd name="T10" fmla="*/ 11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629"/>
            <p:cNvSpPr>
              <a:spLocks/>
            </p:cNvSpPr>
            <p:nvPr/>
          </p:nvSpPr>
          <p:spPr bwMode="auto">
            <a:xfrm>
              <a:off x="386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630"/>
            <p:cNvSpPr>
              <a:spLocks/>
            </p:cNvSpPr>
            <p:nvPr/>
          </p:nvSpPr>
          <p:spPr bwMode="auto">
            <a:xfrm>
              <a:off x="3895"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631"/>
            <p:cNvSpPr>
              <a:spLocks/>
            </p:cNvSpPr>
            <p:nvPr/>
          </p:nvSpPr>
          <p:spPr bwMode="auto">
            <a:xfrm>
              <a:off x="392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632"/>
            <p:cNvSpPr>
              <a:spLocks/>
            </p:cNvSpPr>
            <p:nvPr/>
          </p:nvSpPr>
          <p:spPr bwMode="auto">
            <a:xfrm>
              <a:off x="3845"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633"/>
            <p:cNvSpPr>
              <a:spLocks/>
            </p:cNvSpPr>
            <p:nvPr/>
          </p:nvSpPr>
          <p:spPr bwMode="auto">
            <a:xfrm>
              <a:off x="3677" y="3764"/>
              <a:ext cx="23" cy="53"/>
            </a:xfrm>
            <a:custGeom>
              <a:avLst/>
              <a:gdLst>
                <a:gd name="T0" fmla="*/ 12 w 13"/>
                <a:gd name="T1" fmla="*/ 24 h 28"/>
                <a:gd name="T2" fmla="*/ 5 w 13"/>
                <a:gd name="T3" fmla="*/ 2 h 28"/>
                <a:gd name="T4" fmla="*/ 1 w 13"/>
                <a:gd name="T5" fmla="*/ 3 h 28"/>
                <a:gd name="T6" fmla="*/ 10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634"/>
            <p:cNvSpPr>
              <a:spLocks/>
            </p:cNvSpPr>
            <p:nvPr/>
          </p:nvSpPr>
          <p:spPr bwMode="auto">
            <a:xfrm>
              <a:off x="3632" y="3744"/>
              <a:ext cx="34" cy="82"/>
            </a:xfrm>
            <a:custGeom>
              <a:avLst/>
              <a:gdLst>
                <a:gd name="T0" fmla="*/ 16 w 19"/>
                <a:gd name="T1" fmla="*/ 37 h 44"/>
                <a:gd name="T2" fmla="*/ 12 w 19"/>
                <a:gd name="T3" fmla="*/ 7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635"/>
            <p:cNvSpPr>
              <a:spLocks/>
            </p:cNvSpPr>
            <p:nvPr/>
          </p:nvSpPr>
          <p:spPr bwMode="auto">
            <a:xfrm>
              <a:off x="3747" y="3768"/>
              <a:ext cx="18" cy="60"/>
            </a:xfrm>
            <a:custGeom>
              <a:avLst/>
              <a:gdLst>
                <a:gd name="T0" fmla="*/ 2 w 10"/>
                <a:gd name="T1" fmla="*/ 4 h 32"/>
                <a:gd name="T2" fmla="*/ 3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636"/>
            <p:cNvSpPr>
              <a:spLocks/>
            </p:cNvSpPr>
            <p:nvPr/>
          </p:nvSpPr>
          <p:spPr bwMode="auto">
            <a:xfrm>
              <a:off x="3967" y="3740"/>
              <a:ext cx="27" cy="94"/>
            </a:xfrm>
            <a:custGeom>
              <a:avLst/>
              <a:gdLst>
                <a:gd name="T0" fmla="*/ 11 w 15"/>
                <a:gd name="T1" fmla="*/ 28 h 50"/>
                <a:gd name="T2" fmla="*/ 14 w 15"/>
                <a:gd name="T3" fmla="*/ 7 h 50"/>
                <a:gd name="T4" fmla="*/ 7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637"/>
            <p:cNvSpPr>
              <a:spLocks/>
            </p:cNvSpPr>
            <p:nvPr/>
          </p:nvSpPr>
          <p:spPr bwMode="auto">
            <a:xfrm>
              <a:off x="4004" y="3766"/>
              <a:ext cx="15"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638"/>
            <p:cNvSpPr>
              <a:spLocks/>
            </p:cNvSpPr>
            <p:nvPr/>
          </p:nvSpPr>
          <p:spPr bwMode="auto">
            <a:xfrm>
              <a:off x="4015"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2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639"/>
            <p:cNvSpPr>
              <a:spLocks/>
            </p:cNvSpPr>
            <p:nvPr/>
          </p:nvSpPr>
          <p:spPr bwMode="auto">
            <a:xfrm>
              <a:off x="405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640"/>
            <p:cNvSpPr>
              <a:spLocks/>
            </p:cNvSpPr>
            <p:nvPr/>
          </p:nvSpPr>
          <p:spPr bwMode="auto">
            <a:xfrm>
              <a:off x="4072"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641"/>
            <p:cNvSpPr>
              <a:spLocks/>
            </p:cNvSpPr>
            <p:nvPr/>
          </p:nvSpPr>
          <p:spPr bwMode="auto">
            <a:xfrm>
              <a:off x="4090" y="3759"/>
              <a:ext cx="28" cy="107"/>
            </a:xfrm>
            <a:custGeom>
              <a:avLst/>
              <a:gdLst>
                <a:gd name="T0" fmla="*/ 7 w 16"/>
                <a:gd name="T1" fmla="*/ 6 h 57"/>
                <a:gd name="T2" fmla="*/ 4 w 16"/>
                <a:gd name="T3" fmla="*/ 12 h 57"/>
                <a:gd name="T4" fmla="*/ 4 w 16"/>
                <a:gd name="T5" fmla="*/ 11 h 57"/>
                <a:gd name="T6" fmla="*/ 1 w 16"/>
                <a:gd name="T7" fmla="*/ 12 h 57"/>
                <a:gd name="T8" fmla="*/ 2 w 16"/>
                <a:gd name="T9" fmla="*/ 20 h 57"/>
                <a:gd name="T10" fmla="*/ 6 w 16"/>
                <a:gd name="T11" fmla="*/ 54 h 57"/>
                <a:gd name="T12" fmla="*/ 12 w 16"/>
                <a:gd name="T13" fmla="*/ 53 h 57"/>
                <a:gd name="T14" fmla="*/ 14 w 16"/>
                <a:gd name="T15" fmla="*/ 10 h 57"/>
                <a:gd name="T16" fmla="*/ 7 w 16"/>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642"/>
            <p:cNvSpPr>
              <a:spLocks/>
            </p:cNvSpPr>
            <p:nvPr/>
          </p:nvSpPr>
          <p:spPr bwMode="auto">
            <a:xfrm>
              <a:off x="4054"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643"/>
            <p:cNvSpPr>
              <a:spLocks/>
            </p:cNvSpPr>
            <p:nvPr/>
          </p:nvSpPr>
          <p:spPr bwMode="auto">
            <a:xfrm>
              <a:off x="411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644"/>
            <p:cNvSpPr>
              <a:spLocks/>
            </p:cNvSpPr>
            <p:nvPr/>
          </p:nvSpPr>
          <p:spPr bwMode="auto">
            <a:xfrm>
              <a:off x="415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645"/>
            <p:cNvSpPr>
              <a:spLocks/>
            </p:cNvSpPr>
            <p:nvPr/>
          </p:nvSpPr>
          <p:spPr bwMode="auto">
            <a:xfrm>
              <a:off x="4215"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646"/>
            <p:cNvSpPr>
              <a:spLocks/>
            </p:cNvSpPr>
            <p:nvPr/>
          </p:nvSpPr>
          <p:spPr bwMode="auto">
            <a:xfrm>
              <a:off x="4246"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647"/>
            <p:cNvSpPr>
              <a:spLocks/>
            </p:cNvSpPr>
            <p:nvPr/>
          </p:nvSpPr>
          <p:spPr bwMode="auto">
            <a:xfrm>
              <a:off x="4279"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648"/>
            <p:cNvSpPr>
              <a:spLocks/>
            </p:cNvSpPr>
            <p:nvPr/>
          </p:nvSpPr>
          <p:spPr bwMode="auto">
            <a:xfrm>
              <a:off x="4318" y="3730"/>
              <a:ext cx="32" cy="92"/>
            </a:xfrm>
            <a:custGeom>
              <a:avLst/>
              <a:gdLst>
                <a:gd name="T0" fmla="*/ 18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2 w 18"/>
                <a:gd name="T21" fmla="*/ 44 h 49"/>
                <a:gd name="T22" fmla="*/ 8 w 18"/>
                <a:gd name="T23" fmla="*/ 43 h 49"/>
                <a:gd name="T24" fmla="*/ 8 w 18"/>
                <a:gd name="T25" fmla="*/ 43 h 49"/>
                <a:gd name="T26" fmla="*/ 8 w 18"/>
                <a:gd name="T27" fmla="*/ 45 h 49"/>
                <a:gd name="T28" fmla="*/ 13 w 18"/>
                <a:gd name="T29" fmla="*/ 47 h 49"/>
                <a:gd name="T30" fmla="*/ 18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649"/>
            <p:cNvSpPr>
              <a:spLocks/>
            </p:cNvSpPr>
            <p:nvPr/>
          </p:nvSpPr>
          <p:spPr bwMode="auto">
            <a:xfrm>
              <a:off x="4384"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650"/>
            <p:cNvSpPr>
              <a:spLocks/>
            </p:cNvSpPr>
            <p:nvPr/>
          </p:nvSpPr>
          <p:spPr bwMode="auto">
            <a:xfrm>
              <a:off x="441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651"/>
            <p:cNvSpPr>
              <a:spLocks/>
            </p:cNvSpPr>
            <p:nvPr/>
          </p:nvSpPr>
          <p:spPr bwMode="auto">
            <a:xfrm>
              <a:off x="4441" y="3751"/>
              <a:ext cx="28" cy="98"/>
            </a:xfrm>
            <a:custGeom>
              <a:avLst/>
              <a:gdLst>
                <a:gd name="T0" fmla="*/ 8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8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652"/>
            <p:cNvSpPr>
              <a:spLocks/>
            </p:cNvSpPr>
            <p:nvPr/>
          </p:nvSpPr>
          <p:spPr bwMode="auto">
            <a:xfrm>
              <a:off x="4361"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653"/>
            <p:cNvSpPr>
              <a:spLocks/>
            </p:cNvSpPr>
            <p:nvPr/>
          </p:nvSpPr>
          <p:spPr bwMode="auto">
            <a:xfrm>
              <a:off x="4192"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654"/>
            <p:cNvSpPr>
              <a:spLocks/>
            </p:cNvSpPr>
            <p:nvPr/>
          </p:nvSpPr>
          <p:spPr bwMode="auto">
            <a:xfrm>
              <a:off x="414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655"/>
            <p:cNvSpPr>
              <a:spLocks/>
            </p:cNvSpPr>
            <p:nvPr/>
          </p:nvSpPr>
          <p:spPr bwMode="auto">
            <a:xfrm>
              <a:off x="4263"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656"/>
            <p:cNvSpPr>
              <a:spLocks/>
            </p:cNvSpPr>
            <p:nvPr/>
          </p:nvSpPr>
          <p:spPr bwMode="auto">
            <a:xfrm>
              <a:off x="4483" y="3740"/>
              <a:ext cx="27"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657"/>
            <p:cNvSpPr>
              <a:spLocks/>
            </p:cNvSpPr>
            <p:nvPr/>
          </p:nvSpPr>
          <p:spPr bwMode="auto">
            <a:xfrm>
              <a:off x="4520"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658"/>
            <p:cNvSpPr>
              <a:spLocks/>
            </p:cNvSpPr>
            <p:nvPr/>
          </p:nvSpPr>
          <p:spPr bwMode="auto">
            <a:xfrm>
              <a:off x="4531"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659"/>
            <p:cNvSpPr>
              <a:spLocks/>
            </p:cNvSpPr>
            <p:nvPr/>
          </p:nvSpPr>
          <p:spPr bwMode="auto">
            <a:xfrm>
              <a:off x="4575" y="3806"/>
              <a:ext cx="11" cy="52"/>
            </a:xfrm>
            <a:custGeom>
              <a:avLst/>
              <a:gdLst>
                <a:gd name="T0" fmla="*/ 5 w 6"/>
                <a:gd name="T1" fmla="*/ 3 h 28"/>
                <a:gd name="T2" fmla="*/ 0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660"/>
            <p:cNvSpPr>
              <a:spLocks/>
            </p:cNvSpPr>
            <p:nvPr/>
          </p:nvSpPr>
          <p:spPr bwMode="auto">
            <a:xfrm>
              <a:off x="4588" y="3764"/>
              <a:ext cx="17"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661"/>
            <p:cNvSpPr>
              <a:spLocks/>
            </p:cNvSpPr>
            <p:nvPr/>
          </p:nvSpPr>
          <p:spPr bwMode="auto">
            <a:xfrm>
              <a:off x="4604" y="3759"/>
              <a:ext cx="30" cy="107"/>
            </a:xfrm>
            <a:custGeom>
              <a:avLst/>
              <a:gdLst>
                <a:gd name="T0" fmla="*/ 7 w 17"/>
                <a:gd name="T1" fmla="*/ 6 h 57"/>
                <a:gd name="T2" fmla="*/ 5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662"/>
            <p:cNvSpPr>
              <a:spLocks/>
            </p:cNvSpPr>
            <p:nvPr/>
          </p:nvSpPr>
          <p:spPr bwMode="auto">
            <a:xfrm>
              <a:off x="4570"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663"/>
            <p:cNvSpPr>
              <a:spLocks/>
            </p:cNvSpPr>
            <p:nvPr/>
          </p:nvSpPr>
          <p:spPr bwMode="auto">
            <a:xfrm>
              <a:off x="4630" y="3759"/>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664"/>
            <p:cNvSpPr>
              <a:spLocks/>
            </p:cNvSpPr>
            <p:nvPr/>
          </p:nvSpPr>
          <p:spPr bwMode="auto">
            <a:xfrm>
              <a:off x="4671"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665"/>
            <p:cNvSpPr>
              <a:spLocks/>
            </p:cNvSpPr>
            <p:nvPr/>
          </p:nvSpPr>
          <p:spPr bwMode="auto">
            <a:xfrm>
              <a:off x="4731" y="3738"/>
              <a:ext cx="23" cy="99"/>
            </a:xfrm>
            <a:custGeom>
              <a:avLst/>
              <a:gdLst>
                <a:gd name="T0" fmla="*/ 10 w 13"/>
                <a:gd name="T1" fmla="*/ 2 h 53"/>
                <a:gd name="T2" fmla="*/ 5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666"/>
            <p:cNvSpPr>
              <a:spLocks/>
            </p:cNvSpPr>
            <p:nvPr/>
          </p:nvSpPr>
          <p:spPr bwMode="auto">
            <a:xfrm>
              <a:off x="4760"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667"/>
            <p:cNvSpPr>
              <a:spLocks/>
            </p:cNvSpPr>
            <p:nvPr/>
          </p:nvSpPr>
          <p:spPr bwMode="auto">
            <a:xfrm>
              <a:off x="4795"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668"/>
            <p:cNvSpPr>
              <a:spLocks/>
            </p:cNvSpPr>
            <p:nvPr/>
          </p:nvSpPr>
          <p:spPr bwMode="auto">
            <a:xfrm>
              <a:off x="4832" y="3730"/>
              <a:ext cx="34"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669"/>
            <p:cNvSpPr>
              <a:spLocks/>
            </p:cNvSpPr>
            <p:nvPr/>
          </p:nvSpPr>
          <p:spPr bwMode="auto">
            <a:xfrm>
              <a:off x="4898"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670"/>
            <p:cNvSpPr>
              <a:spLocks/>
            </p:cNvSpPr>
            <p:nvPr/>
          </p:nvSpPr>
          <p:spPr bwMode="auto">
            <a:xfrm>
              <a:off x="4926" y="3753"/>
              <a:ext cx="25" cy="77"/>
            </a:xfrm>
            <a:custGeom>
              <a:avLst/>
              <a:gdLst>
                <a:gd name="T0" fmla="*/ 7 w 14"/>
                <a:gd name="T1" fmla="*/ 6 h 41"/>
                <a:gd name="T2" fmla="*/ 7 w 14"/>
                <a:gd name="T3" fmla="*/ 4 h 41"/>
                <a:gd name="T4" fmla="*/ 1 w 14"/>
                <a:gd name="T5" fmla="*/ 5 h 41"/>
                <a:gd name="T6" fmla="*/ 3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671"/>
            <p:cNvSpPr>
              <a:spLocks/>
            </p:cNvSpPr>
            <p:nvPr/>
          </p:nvSpPr>
          <p:spPr bwMode="auto">
            <a:xfrm>
              <a:off x="495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672"/>
            <p:cNvSpPr>
              <a:spLocks/>
            </p:cNvSpPr>
            <p:nvPr/>
          </p:nvSpPr>
          <p:spPr bwMode="auto">
            <a:xfrm>
              <a:off x="4877"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673"/>
            <p:cNvSpPr>
              <a:spLocks/>
            </p:cNvSpPr>
            <p:nvPr/>
          </p:nvSpPr>
          <p:spPr bwMode="auto">
            <a:xfrm>
              <a:off x="4708"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674"/>
            <p:cNvSpPr>
              <a:spLocks/>
            </p:cNvSpPr>
            <p:nvPr/>
          </p:nvSpPr>
          <p:spPr bwMode="auto">
            <a:xfrm>
              <a:off x="4664"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675"/>
            <p:cNvSpPr>
              <a:spLocks/>
            </p:cNvSpPr>
            <p:nvPr/>
          </p:nvSpPr>
          <p:spPr bwMode="auto">
            <a:xfrm>
              <a:off x="4777"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676"/>
            <p:cNvSpPr>
              <a:spLocks/>
            </p:cNvSpPr>
            <p:nvPr/>
          </p:nvSpPr>
          <p:spPr bwMode="auto">
            <a:xfrm>
              <a:off x="4999"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677"/>
            <p:cNvSpPr>
              <a:spLocks/>
            </p:cNvSpPr>
            <p:nvPr/>
          </p:nvSpPr>
          <p:spPr bwMode="auto">
            <a:xfrm>
              <a:off x="5034" y="3766"/>
              <a:ext cx="15" cy="58"/>
            </a:xfrm>
            <a:custGeom>
              <a:avLst/>
              <a:gdLst>
                <a:gd name="T0" fmla="*/ 6 w 8"/>
                <a:gd name="T1" fmla="*/ 3 h 31"/>
                <a:gd name="T2" fmla="*/ 1 w 8"/>
                <a:gd name="T3" fmla="*/ 4 h 31"/>
                <a:gd name="T4" fmla="*/ 4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678"/>
            <p:cNvSpPr>
              <a:spLocks/>
            </p:cNvSpPr>
            <p:nvPr/>
          </p:nvSpPr>
          <p:spPr bwMode="auto">
            <a:xfrm>
              <a:off x="5045"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679"/>
            <p:cNvSpPr>
              <a:spLocks/>
            </p:cNvSpPr>
            <p:nvPr/>
          </p:nvSpPr>
          <p:spPr bwMode="auto">
            <a:xfrm>
              <a:off x="508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680"/>
            <p:cNvSpPr>
              <a:spLocks/>
            </p:cNvSpPr>
            <p:nvPr/>
          </p:nvSpPr>
          <p:spPr bwMode="auto">
            <a:xfrm>
              <a:off x="5102" y="3764"/>
              <a:ext cx="17"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681"/>
            <p:cNvSpPr>
              <a:spLocks/>
            </p:cNvSpPr>
            <p:nvPr/>
          </p:nvSpPr>
          <p:spPr bwMode="auto">
            <a:xfrm>
              <a:off x="5119" y="3759"/>
              <a:ext cx="31"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682"/>
            <p:cNvSpPr>
              <a:spLocks/>
            </p:cNvSpPr>
            <p:nvPr/>
          </p:nvSpPr>
          <p:spPr bwMode="auto">
            <a:xfrm>
              <a:off x="5084"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683"/>
            <p:cNvSpPr>
              <a:spLocks/>
            </p:cNvSpPr>
            <p:nvPr/>
          </p:nvSpPr>
          <p:spPr bwMode="auto">
            <a:xfrm>
              <a:off x="514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684"/>
            <p:cNvSpPr>
              <a:spLocks/>
            </p:cNvSpPr>
            <p:nvPr/>
          </p:nvSpPr>
          <p:spPr bwMode="auto">
            <a:xfrm>
              <a:off x="518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 y="3783"/>
              <a:ext cx="5236" cy="53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685"/>
            <p:cNvSpPr>
              <a:spLocks/>
            </p:cNvSpPr>
            <p:nvPr/>
          </p:nvSpPr>
          <p:spPr bwMode="auto">
            <a:xfrm>
              <a:off x="-35" y="4293"/>
              <a:ext cx="5293" cy="106"/>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692" name="TextBox 691">
            <a:extLst>
              <a:ext uri="{FF2B5EF4-FFF2-40B4-BE49-F238E27FC236}">
                <a16:creationId xmlns:a16="http://schemas.microsoft.com/office/drawing/2014/main" id="{B48396CD-ACC8-21E3-E0DD-E7618A675792}"/>
              </a:ext>
            </a:extLst>
          </p:cNvPr>
          <p:cNvSpPr txBox="1"/>
          <p:nvPr/>
        </p:nvSpPr>
        <p:spPr>
          <a:xfrm>
            <a:off x="1001555" y="1526265"/>
            <a:ext cx="9231215" cy="1475404"/>
          </a:xfrm>
          <a:prstGeom prst="rect">
            <a:avLst/>
          </a:prstGeom>
          <a:noFill/>
        </p:spPr>
        <p:txBody>
          <a:bodyPr wrap="square">
            <a:spAutoFit/>
          </a:bodyPr>
          <a:lstStyle/>
          <a:p>
            <a:pPr algn="just">
              <a:lnSpc>
                <a:spcPct val="107000"/>
              </a:lnSpc>
            </a:pPr>
            <a:r>
              <a:rPr lang="vi-VN" sz="2800" dirty="0">
                <a:latin typeface="Times New Roman" panose="02020603050405020304" pitchFamily="18" charset="0"/>
                <a:cs typeface="Times New Roman" panose="02020603050405020304" pitchFamily="18" charset="0"/>
              </a:rPr>
              <a:t>Địa phương em có những loại cây trồng nào phổ biến? Những phương thức canh tác và ứng dụng công nghệ cao trong trồng trọt được áp dụng ở địa phương em như thế nào?</a:t>
            </a:r>
            <a:endParaRPr lang="en-US" sz="2800" dirty="0">
              <a:latin typeface="Times New Roman" panose="02020603050405020304" pitchFamily="18" charset="0"/>
              <a:cs typeface="Times New Roman" panose="02020603050405020304" pitchFamily="18" charset="0"/>
            </a:endParaRPr>
          </a:p>
        </p:txBody>
      </p:sp>
      <p:pic>
        <p:nvPicPr>
          <p:cNvPr id="2050" name="Picture 2" descr="Plant Garden Sticker của PRO-MIX Gardening">
            <a:extLst>
              <a:ext uri="{FF2B5EF4-FFF2-40B4-BE49-F238E27FC236}">
                <a16:creationId xmlns:a16="http://schemas.microsoft.com/office/drawing/2014/main" id="{96E6087F-F757-A868-D77E-B554A578D47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34275" y="-427526"/>
            <a:ext cx="1446035" cy="1446035"/>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Plant Garden Sticker của PRO-MIX Gardening">
            <a:extLst>
              <a:ext uri="{FF2B5EF4-FFF2-40B4-BE49-F238E27FC236}">
                <a16:creationId xmlns:a16="http://schemas.microsoft.com/office/drawing/2014/main" id="{22A8AF06-4E36-A453-BC00-96E622E2EA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1734" y="-576776"/>
            <a:ext cx="2362200" cy="2362200"/>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Plant Garden Sticker của PRO-MIX Gardening">
            <a:extLst>
              <a:ext uri="{FF2B5EF4-FFF2-40B4-BE49-F238E27FC236}">
                <a16:creationId xmlns:a16="http://schemas.microsoft.com/office/drawing/2014/main" id="{32ABAA1C-A233-CDBB-F31B-62A8FA3475A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007920" y="-121113"/>
            <a:ext cx="2362200" cy="2133600"/>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Hình dán Grow Grace Mandeville">
            <a:extLst>
              <a:ext uri="{FF2B5EF4-FFF2-40B4-BE49-F238E27FC236}">
                <a16:creationId xmlns:a16="http://schemas.microsoft.com/office/drawing/2014/main" id="{4B247127-34FE-5EAB-B33B-AD389CAD3B6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063725" y="5554512"/>
            <a:ext cx="2362200" cy="2019300"/>
          </a:xfrm>
          <a:prstGeom prst="rect">
            <a:avLst/>
          </a:prstGeom>
          <a:noFill/>
          <a:extLst>
            <a:ext uri="{909E8E84-426E-40DD-AFC4-6F175D3DCCD1}">
              <a14:hiddenFill xmlns:a14="http://schemas.microsoft.com/office/drawing/2010/main">
                <a:solidFill>
                  <a:srgbClr val="FFFFFF"/>
                </a:solidFill>
              </a14:hiddenFill>
            </a:ext>
          </a:extLst>
        </p:spPr>
      </p:pic>
      <p:grpSp>
        <p:nvGrpSpPr>
          <p:cNvPr id="693" name="组合 1058"/>
          <p:cNvGrpSpPr/>
          <p:nvPr/>
        </p:nvGrpSpPr>
        <p:grpSpPr>
          <a:xfrm>
            <a:off x="3501248" y="812548"/>
            <a:ext cx="4469176" cy="682671"/>
            <a:chOff x="6327925" y="265893"/>
            <a:chExt cx="4469176" cy="2268382"/>
          </a:xfrm>
        </p:grpSpPr>
        <p:sp>
          <p:nvSpPr>
            <p:cNvPr id="694" name="矩形 51"/>
            <p:cNvSpPr>
              <a:spLocks noChangeArrowheads="1"/>
            </p:cNvSpPr>
            <p:nvPr/>
          </p:nvSpPr>
          <p:spPr bwMode="auto">
            <a:xfrm flipH="1">
              <a:off x="7078848" y="265893"/>
              <a:ext cx="2723949" cy="194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spcBef>
                  <a:spcPts val="1000"/>
                </a:spcBef>
              </a:pPr>
              <a:r>
                <a:rPr lang="en-US" altLang="zh-CN" sz="3200" b="1" dirty="0" smtClean="0">
                  <a:ea typeface="微软雅黑" panose="020B0503020204020204" pitchFamily="34" charset="-122"/>
                  <a:cs typeface="Arial" panose="020B0604020202020204" pitchFamily="34" charset="0"/>
                  <a:sym typeface="Arial" panose="020B0604020202020204" pitchFamily="34" charset="0"/>
                </a:rPr>
                <a:t>VẬN DỤNG</a:t>
              </a:r>
              <a:endParaRPr lang="zh-CN" altLang="en-US" sz="3200" dirty="0">
                <a:ea typeface="微软雅黑" panose="020B0503020204020204" pitchFamily="34" charset="-122"/>
                <a:cs typeface="Arial" panose="020B0604020202020204" pitchFamily="34" charset="0"/>
                <a:sym typeface="Arial" panose="020B0604020202020204" pitchFamily="34" charset="0"/>
              </a:endParaRPr>
            </a:p>
          </p:txBody>
        </p:sp>
        <p:sp>
          <p:nvSpPr>
            <p:cNvPr id="695" name="矩形 52"/>
            <p:cNvSpPr>
              <a:spLocks noChangeArrowheads="1"/>
            </p:cNvSpPr>
            <p:nvPr/>
          </p:nvSpPr>
          <p:spPr bwMode="auto">
            <a:xfrm flipH="1">
              <a:off x="6327925" y="2220343"/>
              <a:ext cx="4469176" cy="313932"/>
            </a:xfrm>
            <a:prstGeom prst="rect">
              <a:avLst/>
            </a:prstGeom>
            <a:solidFill>
              <a:schemeClr val="accent6"/>
            </a:solidFill>
            <a:ln>
              <a:noFill/>
            </a:ln>
            <a:extLs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grpSp>
      <p:sp>
        <p:nvSpPr>
          <p:cNvPr id="2" name="TextBox 1"/>
          <p:cNvSpPr txBox="1"/>
          <p:nvPr/>
        </p:nvSpPr>
        <p:spPr>
          <a:xfrm>
            <a:off x="504485" y="3168551"/>
            <a:ext cx="11375742" cy="2215991"/>
          </a:xfrm>
          <a:prstGeom prst="rect">
            <a:avLst/>
          </a:prstGeom>
          <a:solidFill>
            <a:schemeClr val="accent4">
              <a:lumMod val="20000"/>
              <a:lumOff val="80000"/>
            </a:schemeClr>
          </a:solidFill>
        </p:spPr>
        <p:txBody>
          <a:bodyPr wrap="square" rtlCol="0">
            <a:spAutoFit/>
          </a:bodyPr>
          <a:lstStyle/>
          <a:p>
            <a:r>
              <a:rPr lang="en-US" sz="2400" dirty="0" smtClean="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Ở </a:t>
            </a:r>
            <a:r>
              <a:rPr lang="vi-VN" sz="2400" dirty="0">
                <a:latin typeface="Times New Roman" panose="02020603050405020304" pitchFamily="18" charset="0"/>
                <a:cs typeface="Times New Roman" panose="02020603050405020304" pitchFamily="18" charset="0"/>
              </a:rPr>
              <a:t>địa phương em, mọi người thường trồng cây lương thực: lúa; các loại cây ăn quả: bưởi, cam, vải, xoài, nhãn; các loại rau: rau ngót, rau lang, rau muống, rau cải, rau mồng tơi.</a:t>
            </a:r>
          </a:p>
          <a:p>
            <a:r>
              <a:rPr lang="en-US" sz="2400" dirty="0" smtClean="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Mọi </a:t>
            </a:r>
            <a:r>
              <a:rPr lang="vi-VN" sz="2400" dirty="0">
                <a:latin typeface="Times New Roman" panose="02020603050405020304" pitchFamily="18" charset="0"/>
                <a:cs typeface="Times New Roman" panose="02020603050405020304" pitchFamily="18" charset="0"/>
              </a:rPr>
              <a:t>người đã biết áp dụng các phương pháp xen canh, luân canh, tăng vụ để tăng năng suất cây trồng. Mọi người thường ứng dụng phương pháp trồng thủy canh, chưa ứng dụng nhiều công nghệ cao vì địa phương em điều kiện còn thiếu thốn </a:t>
            </a:r>
          </a:p>
          <a:p>
            <a:endParaRPr lang="en-US" dirty="0"/>
          </a:p>
        </p:txBody>
      </p:sp>
    </p:spTree>
    <p:extLst>
      <p:ext uri="{BB962C8B-B14F-4D97-AF65-F5344CB8AC3E}">
        <p14:creationId xmlns:p14="http://schemas.microsoft.com/office/powerpoint/2010/main" val="291643972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92"/>
                                        </p:tgtEl>
                                        <p:attrNameLst>
                                          <p:attrName>style.visibility</p:attrName>
                                        </p:attrNameLst>
                                      </p:cBhvr>
                                      <p:to>
                                        <p:strVal val="visible"/>
                                      </p:to>
                                    </p:set>
                                    <p:animEffect transition="in" filter="fade">
                                      <p:cBhvr>
                                        <p:cTn id="7" dur="1000"/>
                                        <p:tgtEl>
                                          <p:spTgt spid="692"/>
                                        </p:tgtEl>
                                      </p:cBhvr>
                                    </p:animEffect>
                                    <p:anim calcmode="lin" valueType="num">
                                      <p:cBhvr>
                                        <p:cTn id="8" dur="1000" fill="hold"/>
                                        <p:tgtEl>
                                          <p:spTgt spid="692"/>
                                        </p:tgtEl>
                                        <p:attrNameLst>
                                          <p:attrName>ppt_x</p:attrName>
                                        </p:attrNameLst>
                                      </p:cBhvr>
                                      <p:tavLst>
                                        <p:tav tm="0">
                                          <p:val>
                                            <p:strVal val="#ppt_x"/>
                                          </p:val>
                                        </p:tav>
                                        <p:tav tm="100000">
                                          <p:val>
                                            <p:strVal val="#ppt_x"/>
                                          </p:val>
                                        </p:tav>
                                      </p:tavLst>
                                    </p:anim>
                                    <p:anim calcmode="lin" valueType="num">
                                      <p:cBhvr>
                                        <p:cTn id="9" dur="1000" fill="hold"/>
                                        <p:tgtEl>
                                          <p:spTgt spid="69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93"/>
                                        </p:tgtEl>
                                        <p:attrNameLst>
                                          <p:attrName>style.visibility</p:attrName>
                                        </p:attrNameLst>
                                      </p:cBhvr>
                                      <p:to>
                                        <p:strVal val="visible"/>
                                      </p:to>
                                    </p:set>
                                    <p:animEffect transition="in" filter="fade">
                                      <p:cBhvr>
                                        <p:cTn id="14" dur="1000"/>
                                        <p:tgtEl>
                                          <p:spTgt spid="693"/>
                                        </p:tgtEl>
                                      </p:cBhvr>
                                    </p:animEffect>
                                    <p:anim calcmode="lin" valueType="num">
                                      <p:cBhvr>
                                        <p:cTn id="15" dur="1000" fill="hold"/>
                                        <p:tgtEl>
                                          <p:spTgt spid="693"/>
                                        </p:tgtEl>
                                        <p:attrNameLst>
                                          <p:attrName>ppt_x</p:attrName>
                                        </p:attrNameLst>
                                      </p:cBhvr>
                                      <p:tavLst>
                                        <p:tav tm="0">
                                          <p:val>
                                            <p:strVal val="#ppt_x"/>
                                          </p:val>
                                        </p:tav>
                                        <p:tav tm="100000">
                                          <p:val>
                                            <p:strVal val="#ppt_x"/>
                                          </p:val>
                                        </p:tav>
                                      </p:tavLst>
                                    </p:anim>
                                    <p:anim calcmode="lin" valueType="num">
                                      <p:cBhvr>
                                        <p:cTn id="16" dur="1000" fill="hold"/>
                                        <p:tgtEl>
                                          <p:spTgt spid="6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52"/>
        <p:cNvGrpSpPr/>
        <p:nvPr/>
      </p:nvGrpSpPr>
      <p:grpSpPr>
        <a:xfrm>
          <a:off x="0" y="0"/>
          <a:ext cx="0" cy="0"/>
          <a:chOff x="0" y="0"/>
          <a:chExt cx="0" cy="0"/>
        </a:xfrm>
      </p:grpSpPr>
      <p:sp>
        <p:nvSpPr>
          <p:cNvPr id="157" name="Google Shape;157;p21"/>
          <p:cNvSpPr txBox="1">
            <a:spLocks noGrp="1"/>
          </p:cNvSpPr>
          <p:nvPr>
            <p:ph type="sldNum" idx="12"/>
          </p:nvPr>
        </p:nvSpPr>
        <p:spPr>
          <a:xfrm>
            <a:off x="5730200" y="6126400"/>
            <a:ext cx="731600" cy="731600"/>
          </a:xfrm>
          <a:prstGeom prst="rect">
            <a:avLst/>
          </a:prstGeom>
        </p:spPr>
        <p:txBody>
          <a:bodyPr spcFirstLastPara="1" wrap="square" lIns="0" tIns="0" rIns="0" bIns="0" anchor="ctr" anchorCtr="0">
            <a:noAutofit/>
          </a:bodyPr>
          <a:lstStyle/>
          <a:p>
            <a:pPr algn="ctr"/>
            <a:fld id="{00000000-1234-1234-1234-123412341234}" type="slidenum">
              <a:rPr lang="en"/>
              <a:pPr algn="ctr"/>
              <a:t>31</a:t>
            </a:fld>
            <a:endParaRPr/>
          </a:p>
        </p:txBody>
      </p:sp>
      <p:sp>
        <p:nvSpPr>
          <p:cNvPr id="11" name="Cloud 10"/>
          <p:cNvSpPr/>
          <p:nvPr/>
        </p:nvSpPr>
        <p:spPr>
          <a:xfrm>
            <a:off x="711200" y="1032369"/>
            <a:ext cx="9109075" cy="4739781"/>
          </a:xfrm>
          <a:prstGeom prst="cloud">
            <a:avLst/>
          </a:prstGeom>
          <a:solidFill>
            <a:schemeClr val="accent3">
              <a:lumMod val="95000"/>
            </a:schemeClr>
          </a:solidFill>
        </p:spPr>
        <p:style>
          <a:lnRef idx="2">
            <a:schemeClr val="accent3"/>
          </a:lnRef>
          <a:fillRef idx="1">
            <a:schemeClr val="lt1"/>
          </a:fillRef>
          <a:effectRef idx="0">
            <a:schemeClr val="accent3"/>
          </a:effectRef>
          <a:fontRef idx="minor">
            <a:schemeClr val="dk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r>
              <a:rPr lang="vi-VN" altLang="en-US" sz="4000" b="1" dirty="0">
                <a:solidFill>
                  <a:srgbClr val="FF0000"/>
                </a:solidFill>
                <a:latin typeface="Times New Roman" panose="02020603050405020304" pitchFamily="18" charset="0"/>
              </a:rPr>
              <a:t>DẶN DÒ</a:t>
            </a:r>
            <a:endParaRPr lang="en-US" altLang="en-US" sz="4000" b="1" dirty="0">
              <a:solidFill>
                <a:srgbClr val="FF0000"/>
              </a:solidFill>
              <a:latin typeface="Times New Roman" panose="02020603050405020304" pitchFamily="18" charset="0"/>
            </a:endParaRPr>
          </a:p>
          <a:p>
            <a:pPr>
              <a:defRPr/>
            </a:pPr>
            <a:r>
              <a:rPr lang="en-US" altLang="en-US" sz="4267" dirty="0">
                <a:solidFill>
                  <a:srgbClr val="FFFF00"/>
                </a:solidFill>
                <a:latin typeface="Times New Roman" panose="02020603050405020304" pitchFamily="18" charset="0"/>
                <a:cs typeface="Times New Roman" panose="02020603050405020304" pitchFamily="18" charset="0"/>
              </a:rPr>
              <a:t>- </a:t>
            </a:r>
            <a:r>
              <a:rPr lang="en-US" altLang="en-US" sz="4267" dirty="0" err="1">
                <a:solidFill>
                  <a:srgbClr val="FFFF00"/>
                </a:solidFill>
                <a:latin typeface="Times New Roman" panose="02020603050405020304" pitchFamily="18" charset="0"/>
                <a:cs typeface="Times New Roman" panose="02020603050405020304" pitchFamily="18" charset="0"/>
              </a:rPr>
              <a:t>Học</a:t>
            </a:r>
            <a:r>
              <a:rPr lang="en-US" altLang="en-US" sz="4267" dirty="0">
                <a:solidFill>
                  <a:srgbClr val="FFFF00"/>
                </a:solidFill>
                <a:latin typeface="Times New Roman" panose="02020603050405020304" pitchFamily="18" charset="0"/>
                <a:cs typeface="Times New Roman" panose="02020603050405020304" pitchFamily="18" charset="0"/>
              </a:rPr>
              <a:t> </a:t>
            </a:r>
            <a:r>
              <a:rPr lang="en-US" altLang="en-US" sz="4267" dirty="0" err="1">
                <a:solidFill>
                  <a:srgbClr val="FFFF00"/>
                </a:solidFill>
                <a:latin typeface="Times New Roman" panose="02020603050405020304" pitchFamily="18" charset="0"/>
                <a:cs typeface="Times New Roman" panose="02020603050405020304" pitchFamily="18" charset="0"/>
              </a:rPr>
              <a:t>bài</a:t>
            </a:r>
            <a:r>
              <a:rPr lang="en-US" altLang="en-US" sz="4267" dirty="0">
                <a:solidFill>
                  <a:srgbClr val="FFFF00"/>
                </a:solidFill>
                <a:latin typeface="Times New Roman" panose="02020603050405020304" pitchFamily="18" charset="0"/>
                <a:cs typeface="Times New Roman" panose="02020603050405020304" pitchFamily="18" charset="0"/>
              </a:rPr>
              <a:t> </a:t>
            </a:r>
            <a:r>
              <a:rPr lang="en-US" altLang="en-US" sz="4267" dirty="0" smtClean="0">
                <a:solidFill>
                  <a:srgbClr val="FFFF00"/>
                </a:solidFill>
                <a:latin typeface="Times New Roman" panose="02020603050405020304" pitchFamily="18" charset="0"/>
                <a:cs typeface="Times New Roman" panose="02020603050405020304" pitchFamily="18" charset="0"/>
              </a:rPr>
              <a:t>2</a:t>
            </a:r>
            <a:endParaRPr lang="en-US" altLang="en-US" sz="4267" dirty="0">
              <a:solidFill>
                <a:srgbClr val="FFFF00"/>
              </a:solidFill>
              <a:latin typeface="Times New Roman" panose="02020603050405020304" pitchFamily="18" charset="0"/>
              <a:cs typeface="Times New Roman" panose="02020603050405020304" pitchFamily="18" charset="0"/>
            </a:endParaRPr>
          </a:p>
          <a:p>
            <a:pPr>
              <a:defRPr/>
            </a:pP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Đọc</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trước</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bài</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smtClean="0">
                <a:solidFill>
                  <a:srgbClr val="FFFF00"/>
                </a:solidFill>
                <a:latin typeface="Times New Roman" panose="02020603050405020304" pitchFamily="18" charset="0"/>
                <a:cs typeface="Times New Roman" panose="02020603050405020304" pitchFamily="18" charset="0"/>
              </a:rPr>
              <a:t>3: </a:t>
            </a:r>
            <a:r>
              <a:rPr lang="en-US" altLang="en-US" sz="3733" dirty="0" err="1" smtClean="0">
                <a:solidFill>
                  <a:srgbClr val="FFFF00"/>
                </a:solidFill>
                <a:latin typeface="Times New Roman" panose="02020603050405020304" pitchFamily="18" charset="0"/>
                <a:cs typeface="Times New Roman" panose="02020603050405020304" pitchFamily="18" charset="0"/>
              </a:rPr>
              <a:t>Quy</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trình</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trồng</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trọt</a:t>
            </a:r>
            <a:endParaRPr lang="en-US" altLang="en-US" sz="3733" dirty="0">
              <a:solidFill>
                <a:srgbClr val="FFFF00"/>
              </a:solidFill>
              <a:latin typeface="Times New Roman" panose="02020603050405020304" pitchFamily="18" charset="0"/>
              <a:cs typeface="Times New Roman" panose="02020603050405020304" pitchFamily="18" charset="0"/>
            </a:endParaRPr>
          </a:p>
          <a:p>
            <a:pPr>
              <a:defRPr/>
            </a:pP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Đọc</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tài</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liệu</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liên</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quan</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đến</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quy</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trình</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trồng</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trọt</a:t>
            </a:r>
            <a:r>
              <a:rPr lang="en-US" altLang="en-US" sz="3733" dirty="0" smtClean="0">
                <a:solidFill>
                  <a:srgbClr val="FFFF00"/>
                </a:solidFill>
                <a:latin typeface="Times New Roman" panose="02020603050405020304" pitchFamily="18" charset="0"/>
                <a:cs typeface="Times New Roman" panose="02020603050405020304" pitchFamily="18" charset="0"/>
              </a:rPr>
              <a:t>.</a:t>
            </a:r>
            <a:endParaRPr lang="vi-VN" altLang="en-US" sz="3733" dirty="0">
              <a:solidFill>
                <a:srgbClr val="FFFF00"/>
              </a:solidFill>
            </a:endParaRPr>
          </a:p>
        </p:txBody>
      </p:sp>
    </p:spTree>
    <p:extLst>
      <p:ext uri="{BB962C8B-B14F-4D97-AF65-F5344CB8AC3E}">
        <p14:creationId xmlns:p14="http://schemas.microsoft.com/office/powerpoint/2010/main" val="87735896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图片 24"/>
          <p:cNvPicPr>
            <a:picLocks noChangeAspect="1"/>
          </p:cNvPicPr>
          <p:nvPr/>
        </p:nvPicPr>
        <p:blipFill>
          <a:blip r:embed="rId2"/>
          <a:stretch>
            <a:fillRect/>
          </a:stretch>
        </p:blipFill>
        <p:spPr>
          <a:xfrm>
            <a:off x="-1749499" y="-1777793"/>
            <a:ext cx="14717020" cy="9388654"/>
          </a:xfrm>
          <a:prstGeom prst="rect">
            <a:avLst/>
          </a:prstGeom>
        </p:spPr>
      </p:pic>
      <p:pic>
        <p:nvPicPr>
          <p:cNvPr id="480" name="图片 479"/>
          <p:cNvPicPr>
            <a:picLocks noChangeAspect="1"/>
          </p:cNvPicPr>
          <p:nvPr/>
        </p:nvPicPr>
        <p:blipFill>
          <a:blip r:embed="rId3"/>
          <a:stretch>
            <a:fillRect/>
          </a:stretch>
        </p:blipFill>
        <p:spPr>
          <a:xfrm>
            <a:off x="2565678" y="2501282"/>
            <a:ext cx="6550978" cy="1402102"/>
          </a:xfrm>
          <a:prstGeom prst="rect">
            <a:avLst/>
          </a:prstGeom>
        </p:spPr>
      </p:pic>
      <p:sp>
        <p:nvSpPr>
          <p:cNvPr id="2" name="标题 1"/>
          <p:cNvSpPr>
            <a:spLocks noGrp="1"/>
          </p:cNvSpPr>
          <p:nvPr>
            <p:ph type="ctrTitle"/>
          </p:nvPr>
        </p:nvSpPr>
        <p:spPr>
          <a:xfrm>
            <a:off x="1269167" y="2367126"/>
            <a:ext cx="9144000" cy="1071563"/>
          </a:xfrm>
        </p:spPr>
        <p:txBody>
          <a:bodyPr/>
          <a:lstStyle/>
          <a:p>
            <a:r>
              <a:rPr lang="en-US" altLang="zh-CN" b="1" dirty="0">
                <a:solidFill>
                  <a:srgbClr val="FFC000"/>
                </a:solidFill>
                <a:latin typeface="Arial" panose="020B0604020202020204" pitchFamily="34" charset="0"/>
                <a:cs typeface="Arial" panose="020B0604020202020204" pitchFamily="34" charset="0"/>
              </a:rPr>
              <a:t>T</a:t>
            </a:r>
            <a:r>
              <a:rPr lang="en-US" altLang="zh-CN" b="1" dirty="0">
                <a:solidFill>
                  <a:srgbClr val="72BE00"/>
                </a:solidFill>
                <a:latin typeface="Arial" panose="020B0604020202020204" pitchFamily="34" charset="0"/>
                <a:cs typeface="Arial" panose="020B0604020202020204" pitchFamily="34" charset="0"/>
              </a:rPr>
              <a:t>h</a:t>
            </a:r>
            <a:r>
              <a:rPr lang="en-US" altLang="zh-CN" b="1" dirty="0">
                <a:solidFill>
                  <a:srgbClr val="285B76"/>
                </a:solidFill>
                <a:latin typeface="Arial" panose="020B0604020202020204" pitchFamily="34" charset="0"/>
                <a:cs typeface="Arial" panose="020B0604020202020204" pitchFamily="34" charset="0"/>
              </a:rPr>
              <a:t>a</a:t>
            </a:r>
            <a:r>
              <a:rPr lang="en-US" altLang="zh-CN" b="1" dirty="0">
                <a:solidFill>
                  <a:srgbClr val="CD5897"/>
                </a:solidFill>
                <a:latin typeface="Arial" panose="020B0604020202020204" pitchFamily="34" charset="0"/>
                <a:cs typeface="Arial" panose="020B0604020202020204" pitchFamily="34" charset="0"/>
              </a:rPr>
              <a:t>n</a:t>
            </a:r>
            <a:r>
              <a:rPr lang="en-US" altLang="zh-CN" b="1" dirty="0">
                <a:solidFill>
                  <a:srgbClr val="C56D27"/>
                </a:solidFill>
                <a:latin typeface="Arial" panose="020B0604020202020204" pitchFamily="34" charset="0"/>
                <a:cs typeface="Arial" panose="020B0604020202020204" pitchFamily="34" charset="0"/>
              </a:rPr>
              <a:t>k</a:t>
            </a:r>
            <a:r>
              <a:rPr lang="en-US" altLang="zh-CN" b="1" dirty="0">
                <a:solidFill>
                  <a:srgbClr val="FFC000"/>
                </a:solidFill>
                <a:latin typeface="Arial" panose="020B0604020202020204" pitchFamily="34" charset="0"/>
                <a:cs typeface="Arial" panose="020B0604020202020204" pitchFamily="34" charset="0"/>
              </a:rPr>
              <a:t> </a:t>
            </a:r>
            <a:r>
              <a:rPr lang="en-US" altLang="zh-CN" b="1" dirty="0">
                <a:solidFill>
                  <a:srgbClr val="45BCBC"/>
                </a:solidFill>
                <a:latin typeface="Arial" panose="020B0604020202020204" pitchFamily="34" charset="0"/>
                <a:cs typeface="Arial" panose="020B0604020202020204" pitchFamily="34" charset="0"/>
              </a:rPr>
              <a:t>Y</a:t>
            </a:r>
            <a:r>
              <a:rPr lang="en-US" altLang="zh-CN" b="1" dirty="0">
                <a:solidFill>
                  <a:srgbClr val="C56D27"/>
                </a:solidFill>
                <a:latin typeface="Arial" panose="020B0604020202020204" pitchFamily="34" charset="0"/>
                <a:cs typeface="Arial" panose="020B0604020202020204" pitchFamily="34" charset="0"/>
              </a:rPr>
              <a:t>o</a:t>
            </a:r>
            <a:r>
              <a:rPr lang="en-US" altLang="zh-CN" b="1" dirty="0">
                <a:solidFill>
                  <a:srgbClr val="FFC000"/>
                </a:solidFill>
                <a:latin typeface="Arial" panose="020B0604020202020204" pitchFamily="34" charset="0"/>
                <a:cs typeface="Arial" panose="020B0604020202020204" pitchFamily="34" charset="0"/>
              </a:rPr>
              <a:t>u</a:t>
            </a:r>
            <a:endParaRPr lang="zh-CN" altLang="en-US" b="1" dirty="0">
              <a:solidFill>
                <a:srgbClr val="7030A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0265344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1026" name="Picture 2" descr="Hình 2.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506" y="1443088"/>
            <a:ext cx="4864832" cy="4283026"/>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 name="TextBox 2"/>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Arial" panose="020B0604020202020204" pitchFamily="34" charset="0"/>
                <a:cs typeface="Arial" panose="020B0604020202020204" pitchFamily="34" charset="0"/>
              </a:rPr>
              <a:t>1. CÁC NHÓM CÂY TRỒNG PHỔ BIẾN Ở VIỆT NAM</a:t>
            </a:r>
            <a:endParaRPr lang="en-US" sz="2400" b="1" dirty="0">
              <a:solidFill>
                <a:srgbClr val="3333FF"/>
              </a:solidFill>
              <a:latin typeface="Arial" panose="020B0604020202020204" pitchFamily="34" charset="0"/>
              <a:cs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269749479"/>
              </p:ext>
            </p:extLst>
          </p:nvPr>
        </p:nvGraphicFramePr>
        <p:xfrm>
          <a:off x="5153026" y="1294722"/>
          <a:ext cx="6900863" cy="5409580"/>
        </p:xfrm>
        <a:graphic>
          <a:graphicData uri="http://schemas.openxmlformats.org/drawingml/2006/table">
            <a:tbl>
              <a:tblPr>
                <a:tableStyleId>{5C22544A-7EE6-4342-B048-85BDC9FD1C3A}</a:tableStyleId>
              </a:tblPr>
              <a:tblGrid>
                <a:gridCol w="3111914">
                  <a:extLst>
                    <a:ext uri="{9D8B030D-6E8A-4147-A177-3AD203B41FA5}">
                      <a16:colId xmlns:a16="http://schemas.microsoft.com/office/drawing/2014/main" val="3705242180"/>
                    </a:ext>
                  </a:extLst>
                </a:gridCol>
                <a:gridCol w="3788949">
                  <a:extLst>
                    <a:ext uri="{9D8B030D-6E8A-4147-A177-3AD203B41FA5}">
                      <a16:colId xmlns:a16="http://schemas.microsoft.com/office/drawing/2014/main" val="2829333567"/>
                    </a:ext>
                  </a:extLst>
                </a:gridCol>
              </a:tblGrid>
              <a:tr h="250108">
                <a:tc>
                  <a:txBody>
                    <a:bodyPr/>
                    <a:lstStyle/>
                    <a:p>
                      <a:pPr algn="ctr">
                        <a:lnSpc>
                          <a:spcPct val="107000"/>
                        </a:lnSpc>
                        <a:spcAft>
                          <a:spcPts val="0"/>
                        </a:spcAft>
                      </a:pPr>
                      <a:r>
                        <a:rPr lang="en-US" sz="1800" dirty="0" err="1">
                          <a:effectLst/>
                          <a:latin typeface="Arial" panose="020B0604020202020204" pitchFamily="34" charset="0"/>
                          <a:cs typeface="Arial" panose="020B0604020202020204" pitchFamily="34" charset="0"/>
                        </a:rPr>
                        <a:t>Câu</a:t>
                      </a:r>
                      <a:r>
                        <a:rPr lang="en-US" sz="1800" dirty="0">
                          <a:effectLst/>
                          <a:latin typeface="Arial" panose="020B0604020202020204" pitchFamily="34" charset="0"/>
                          <a:cs typeface="Arial" panose="020B0604020202020204" pitchFamily="34" charset="0"/>
                        </a:rPr>
                        <a:t> </a:t>
                      </a:r>
                      <a:r>
                        <a:rPr lang="en-US" sz="1800" dirty="0" err="1">
                          <a:effectLst/>
                          <a:latin typeface="Arial" panose="020B0604020202020204" pitchFamily="34" charset="0"/>
                          <a:cs typeface="Arial" panose="020B0604020202020204" pitchFamily="34" charset="0"/>
                        </a:rPr>
                        <a:t>hỏi</a:t>
                      </a:r>
                      <a:endParaRPr lang="en-US" sz="1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tc>
                <a:tc>
                  <a:txBody>
                    <a:bodyPr/>
                    <a:lstStyle/>
                    <a:p>
                      <a:pPr algn="ctr">
                        <a:lnSpc>
                          <a:spcPct val="107000"/>
                        </a:lnSpc>
                        <a:spcAft>
                          <a:spcPts val="0"/>
                        </a:spcAft>
                      </a:pPr>
                      <a:r>
                        <a:rPr lang="en-US" sz="1800">
                          <a:effectLst/>
                          <a:latin typeface="Arial" panose="020B0604020202020204" pitchFamily="34" charset="0"/>
                          <a:cs typeface="Arial" panose="020B0604020202020204" pitchFamily="34" charset="0"/>
                        </a:rPr>
                        <a:t>Trả lời</a:t>
                      </a:r>
                      <a:endParaRPr lang="en-US" sz="180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3400947184"/>
                  </a:ext>
                </a:extLst>
              </a:tr>
              <a:tr h="2297981">
                <a:tc>
                  <a:txBody>
                    <a:bodyPr/>
                    <a:lstStyle/>
                    <a:p>
                      <a:pPr algn="just">
                        <a:lnSpc>
                          <a:spcPct val="107000"/>
                        </a:lnSpc>
                        <a:spcAft>
                          <a:spcPts val="0"/>
                        </a:spcAft>
                      </a:pP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tc>
                <a:tc>
                  <a:txBody>
                    <a:bodyPr/>
                    <a:lstStyle/>
                    <a:p>
                      <a:pPr algn="just">
                        <a:lnSpc>
                          <a:spcPct val="107000"/>
                        </a:lnSpc>
                        <a:spcAft>
                          <a:spcPts val="0"/>
                        </a:spcAft>
                      </a:pPr>
                      <a:endParaRPr lang="en-US" sz="1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3204905895"/>
                  </a:ext>
                </a:extLst>
              </a:tr>
              <a:tr h="2839374">
                <a:tc>
                  <a:txBody>
                    <a:bodyPr/>
                    <a:lstStyle/>
                    <a:p>
                      <a:pPr algn="just">
                        <a:lnSpc>
                          <a:spcPct val="107000"/>
                        </a:lnSpc>
                        <a:spcAft>
                          <a:spcPts val="0"/>
                        </a:spcAft>
                      </a:pPr>
                      <a:endParaRPr lang="en-US" sz="1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tc>
                <a:tc>
                  <a:txBody>
                    <a:bodyPr/>
                    <a:lstStyle/>
                    <a:p>
                      <a:pPr algn="just">
                        <a:lnSpc>
                          <a:spcPct val="107000"/>
                        </a:lnSpc>
                        <a:spcAft>
                          <a:spcPts val="0"/>
                        </a:spcAft>
                      </a:pPr>
                      <a:endParaRPr lang="en-US" sz="1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2220433209"/>
                  </a:ext>
                </a:extLst>
              </a:tr>
            </a:tbl>
          </a:graphicData>
        </a:graphic>
      </p:graphicFrame>
      <p:sp>
        <p:nvSpPr>
          <p:cNvPr id="7" name="TextBox 6"/>
          <p:cNvSpPr txBox="1"/>
          <p:nvPr/>
        </p:nvSpPr>
        <p:spPr>
          <a:xfrm>
            <a:off x="5267325" y="1967948"/>
            <a:ext cx="2754313" cy="1219693"/>
          </a:xfrm>
          <a:prstGeom prst="rect">
            <a:avLst/>
          </a:prstGeom>
          <a:noFill/>
        </p:spPr>
        <p:txBody>
          <a:bodyPr wrap="square" rtlCol="0">
            <a:spAutoFit/>
          </a:bodyPr>
          <a:lstStyle/>
          <a:p>
            <a:pPr algn="just">
              <a:lnSpc>
                <a:spcPct val="107000"/>
              </a:lnSpc>
              <a:spcAft>
                <a:spcPts val="0"/>
              </a:spcAft>
            </a:pPr>
            <a:r>
              <a:rPr lang="en-US" u="sng" dirty="0" err="1">
                <a:solidFill>
                  <a:srgbClr val="FF0000"/>
                </a:solidFill>
                <a:latin typeface="Arial" panose="020B0604020202020204" pitchFamily="34" charset="0"/>
                <a:cs typeface="Arial" panose="020B0604020202020204" pitchFamily="34" charset="0"/>
              </a:rPr>
              <a:t>Câu</a:t>
            </a:r>
            <a:r>
              <a:rPr lang="en-US" u="sng" dirty="0">
                <a:solidFill>
                  <a:srgbClr val="FF0000"/>
                </a:solidFill>
                <a:latin typeface="Arial" panose="020B0604020202020204" pitchFamily="34" charset="0"/>
                <a:cs typeface="Arial" panose="020B0604020202020204" pitchFamily="34" charset="0"/>
              </a:rPr>
              <a:t> 1.</a:t>
            </a:r>
            <a:r>
              <a:rPr lang="en-US" dirty="0">
                <a:solidFill>
                  <a:srgbClr val="FF0000"/>
                </a:solidFill>
                <a:latin typeface="Arial" panose="020B0604020202020204" pitchFamily="34" charset="0"/>
                <a:cs typeface="Arial" panose="020B0604020202020204" pitchFamily="34" charset="0"/>
              </a:rPr>
              <a:t> </a:t>
            </a:r>
          </a:p>
          <a:p>
            <a:r>
              <a:rPr lang="vi-VN" dirty="0">
                <a:solidFill>
                  <a:srgbClr val="FF0000"/>
                </a:solidFill>
                <a:latin typeface="Arial" panose="020B0604020202020204" pitchFamily="34" charset="0"/>
                <a:cs typeface="Arial" panose="020B0604020202020204" pitchFamily="34" charset="0"/>
              </a:rPr>
              <a:t>Các loại cây trồng trong Hình 2.1 thuộc những nhóm cây trồng nào</a:t>
            </a:r>
            <a:r>
              <a:rPr lang="vi-VN" dirty="0" smtClean="0">
                <a:solidFill>
                  <a:srgbClr val="FF0000"/>
                </a:solidFill>
                <a:latin typeface="Arial" panose="020B0604020202020204" pitchFamily="34" charset="0"/>
                <a:cs typeface="Arial" panose="020B0604020202020204" pitchFamily="34" charset="0"/>
              </a:rPr>
              <a:t>?</a:t>
            </a:r>
            <a:endParaRPr lang="en-US" dirty="0">
              <a:solidFill>
                <a:srgbClr val="FF0000"/>
              </a:solidFill>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p:cNvSpPr txBox="1"/>
          <p:nvPr/>
        </p:nvSpPr>
        <p:spPr>
          <a:xfrm>
            <a:off x="5389563" y="4035287"/>
            <a:ext cx="2586038" cy="2147511"/>
          </a:xfrm>
          <a:prstGeom prst="rect">
            <a:avLst/>
          </a:prstGeom>
          <a:noFill/>
        </p:spPr>
        <p:txBody>
          <a:bodyPr wrap="square" rtlCol="0">
            <a:spAutoFit/>
          </a:bodyPr>
          <a:lstStyle/>
          <a:p>
            <a:pPr algn="just">
              <a:lnSpc>
                <a:spcPct val="107000"/>
              </a:lnSpc>
              <a:spcAft>
                <a:spcPts val="0"/>
              </a:spcAft>
            </a:pPr>
            <a:r>
              <a:rPr lang="en-US" u="sng" dirty="0" err="1">
                <a:solidFill>
                  <a:srgbClr val="FF0000"/>
                </a:solidFill>
                <a:latin typeface="Arial" panose="020B0604020202020204" pitchFamily="34" charset="0"/>
                <a:cs typeface="Arial" panose="020B0604020202020204" pitchFamily="34" charset="0"/>
              </a:rPr>
              <a:t>Câu</a:t>
            </a:r>
            <a:r>
              <a:rPr lang="en-US" u="sng" dirty="0">
                <a:solidFill>
                  <a:srgbClr val="FF0000"/>
                </a:solidFill>
                <a:latin typeface="Arial" panose="020B0604020202020204" pitchFamily="34" charset="0"/>
                <a:cs typeface="Arial" panose="020B0604020202020204" pitchFamily="34" charset="0"/>
              </a:rPr>
              <a:t> 2.</a:t>
            </a:r>
            <a:r>
              <a:rPr lang="en-US" dirty="0">
                <a:solidFill>
                  <a:srgbClr val="FF0000"/>
                </a:solidFill>
                <a:latin typeface="Arial" panose="020B0604020202020204" pitchFamily="34" charset="0"/>
                <a:cs typeface="Arial" panose="020B0604020202020204" pitchFamily="34" charset="0"/>
              </a:rPr>
              <a:t> </a:t>
            </a:r>
          </a:p>
          <a:p>
            <a:pPr algn="just">
              <a:lnSpc>
                <a:spcPct val="107000"/>
              </a:lnSpc>
              <a:spcAft>
                <a:spcPts val="0"/>
              </a:spcAft>
            </a:pPr>
            <a:r>
              <a:rPr lang="vi-VN" dirty="0">
                <a:solidFill>
                  <a:srgbClr val="FF0000"/>
                </a:solidFill>
                <a:latin typeface="Arial" panose="020B0604020202020204" pitchFamily="34" charset="0"/>
                <a:cs typeface="Arial" panose="020B0604020202020204" pitchFamily="34" charset="0"/>
              </a:rPr>
              <a:t>Vì sao mỗi vùng miền lại có những loại cây trồng đặc trưng hoặc những giống cây trồng khác nhau?</a:t>
            </a:r>
            <a:endParaRPr lang="en-US" dirty="0">
              <a:solidFill>
                <a:srgbClr val="FF0000"/>
              </a:solidFill>
              <a:latin typeface="Arial" panose="020B0604020202020204" pitchFamily="34" charset="0"/>
              <a:ea typeface="Calibri" panose="020F0502020204030204" pitchFamily="34" charset="0"/>
              <a:cs typeface="Arial" panose="020B0604020202020204" pitchFamily="34" charset="0"/>
            </a:endParaRPr>
          </a:p>
          <a:p>
            <a:endParaRPr lang="en-US" dirty="0"/>
          </a:p>
        </p:txBody>
      </p:sp>
      <p:sp>
        <p:nvSpPr>
          <p:cNvPr id="9" name="TextBox 8"/>
          <p:cNvSpPr txBox="1"/>
          <p:nvPr/>
        </p:nvSpPr>
        <p:spPr>
          <a:xfrm>
            <a:off x="8321676" y="1769168"/>
            <a:ext cx="3648075" cy="2443874"/>
          </a:xfrm>
          <a:prstGeom prst="rect">
            <a:avLst/>
          </a:prstGeom>
          <a:noFill/>
        </p:spPr>
        <p:txBody>
          <a:bodyPr wrap="square" rtlCol="0">
            <a:spAutoFit/>
          </a:bodyPr>
          <a:lstStyle/>
          <a:p>
            <a:pPr algn="just">
              <a:lnSpc>
                <a:spcPct val="107000"/>
              </a:lnSpc>
              <a:spcAft>
                <a:spcPts val="0"/>
              </a:spcAft>
            </a:pP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lúa</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sắn</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Nhóm</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lương</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thực</a:t>
            </a:r>
            <a:r>
              <a:rPr lang="en-US" dirty="0">
                <a:solidFill>
                  <a:srgbClr val="3333FF"/>
                </a:solidFill>
                <a:latin typeface="Arial" panose="020B0604020202020204" pitchFamily="34" charset="0"/>
                <a:cs typeface="Arial" panose="020B0604020202020204" pitchFamily="34" charset="0"/>
              </a:rPr>
              <a:t>.</a:t>
            </a:r>
          </a:p>
          <a:p>
            <a:pPr algn="just">
              <a:lnSpc>
                <a:spcPct val="107000"/>
              </a:lnSpc>
              <a:spcAft>
                <a:spcPts val="0"/>
              </a:spcAft>
            </a:pP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mồng</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tơi</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nhóm</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rau</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đỗ</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các</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loại</a:t>
            </a:r>
            <a:endParaRPr lang="en-US" dirty="0">
              <a:solidFill>
                <a:srgbClr val="3333FF"/>
              </a:solidFill>
              <a:latin typeface="Arial" panose="020B0604020202020204" pitchFamily="34" charset="0"/>
              <a:cs typeface="Arial" panose="020B0604020202020204" pitchFamily="34" charset="0"/>
            </a:endParaRPr>
          </a:p>
          <a:p>
            <a:pPr algn="just">
              <a:lnSpc>
                <a:spcPct val="107000"/>
              </a:lnSpc>
              <a:spcAft>
                <a:spcPts val="0"/>
              </a:spcAft>
            </a:pP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cà</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phê</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nhóm</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công</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nghiệp</a:t>
            </a:r>
            <a:r>
              <a:rPr lang="en-US" dirty="0">
                <a:solidFill>
                  <a:srgbClr val="3333FF"/>
                </a:solidFill>
                <a:latin typeface="Arial" panose="020B0604020202020204" pitchFamily="34" charset="0"/>
                <a:cs typeface="Arial" panose="020B0604020202020204" pitchFamily="34" charset="0"/>
              </a:rPr>
              <a:t>.</a:t>
            </a:r>
          </a:p>
          <a:p>
            <a:pPr algn="just">
              <a:lnSpc>
                <a:spcPct val="107000"/>
              </a:lnSpc>
              <a:spcAft>
                <a:spcPts val="0"/>
              </a:spcAft>
            </a:pP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cam: </a:t>
            </a:r>
            <a:r>
              <a:rPr lang="en-US" dirty="0" err="1">
                <a:solidFill>
                  <a:srgbClr val="3333FF"/>
                </a:solidFill>
                <a:latin typeface="Arial" panose="020B0604020202020204" pitchFamily="34" charset="0"/>
                <a:cs typeface="Arial" panose="020B0604020202020204" pitchFamily="34" charset="0"/>
              </a:rPr>
              <a:t>nhóm</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ăn</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quả</a:t>
            </a:r>
            <a:endParaRPr lang="en-US" dirty="0">
              <a:solidFill>
                <a:srgbClr val="3333FF"/>
              </a:solidFill>
              <a:latin typeface="Arial" panose="020B0604020202020204" pitchFamily="34" charset="0"/>
              <a:ea typeface="Calibri" panose="020F0502020204030204" pitchFamily="34" charset="0"/>
              <a:cs typeface="Arial" panose="020B0604020202020204" pitchFamily="34" charset="0"/>
            </a:endParaRPr>
          </a:p>
          <a:p>
            <a:endParaRPr lang="en-US" dirty="0"/>
          </a:p>
        </p:txBody>
      </p:sp>
      <p:sp>
        <p:nvSpPr>
          <p:cNvPr id="1024" name="TextBox 1023"/>
          <p:cNvSpPr txBox="1"/>
          <p:nvPr/>
        </p:nvSpPr>
        <p:spPr>
          <a:xfrm>
            <a:off x="8404226" y="4005362"/>
            <a:ext cx="3252787" cy="3036601"/>
          </a:xfrm>
          <a:prstGeom prst="rect">
            <a:avLst/>
          </a:prstGeom>
          <a:noFill/>
        </p:spPr>
        <p:txBody>
          <a:bodyPr wrap="square" rtlCol="0">
            <a:spAutoFit/>
          </a:bodyPr>
          <a:lstStyle/>
          <a:p>
            <a:pPr algn="just">
              <a:lnSpc>
                <a:spcPct val="107000"/>
              </a:lnSpc>
              <a:spcAft>
                <a:spcPts val="0"/>
              </a:spcAft>
            </a:pP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trồng</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sẽ</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phát</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triển</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tốt</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phụ</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thuộc</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vào</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khí</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hậu</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đất</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đai</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nguồn</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nước</a:t>
            </a:r>
            <a:r>
              <a:rPr lang="en-US" dirty="0">
                <a:solidFill>
                  <a:srgbClr val="3333FF"/>
                </a:solidFill>
                <a:latin typeface="Arial" panose="020B0604020202020204" pitchFamily="34" charset="0"/>
                <a:cs typeface="Arial" panose="020B0604020202020204" pitchFamily="34" charset="0"/>
              </a:rPr>
              <a:t>.</a:t>
            </a:r>
          </a:p>
          <a:p>
            <a:pPr algn="just">
              <a:lnSpc>
                <a:spcPct val="107000"/>
              </a:lnSpc>
              <a:spcAft>
                <a:spcPts val="0"/>
              </a:spcAft>
            </a:pP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Mỗi</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vùng</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miền</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có</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khí</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hậu</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thời</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tiết</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và</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các</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loại</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đất</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khác</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nên</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tùy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mỗi</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vùng</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mà</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có</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những</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loại</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trồng</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đặc</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trưng</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hoặc</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giống</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cây</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trồng</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khác</a:t>
            </a:r>
            <a:r>
              <a:rPr lang="en-US" dirty="0">
                <a:solidFill>
                  <a:srgbClr val="3333FF"/>
                </a:solidFill>
                <a:latin typeface="Arial" panose="020B0604020202020204" pitchFamily="34" charset="0"/>
                <a:cs typeface="Arial" panose="020B0604020202020204" pitchFamily="34" charset="0"/>
              </a:rPr>
              <a:t> </a:t>
            </a:r>
            <a:r>
              <a:rPr lang="en-US" dirty="0" err="1">
                <a:solidFill>
                  <a:srgbClr val="3333FF"/>
                </a:solidFill>
                <a:latin typeface="Arial" panose="020B0604020202020204" pitchFamily="34" charset="0"/>
                <a:cs typeface="Arial" panose="020B0604020202020204" pitchFamily="34" charset="0"/>
              </a:rPr>
              <a:t>nhau</a:t>
            </a:r>
            <a:r>
              <a:rPr lang="en-US" dirty="0">
                <a:solidFill>
                  <a:srgbClr val="3333FF"/>
                </a:solidFill>
                <a:latin typeface="Arial" panose="020B0604020202020204" pitchFamily="34" charset="0"/>
                <a:cs typeface="Arial" panose="020B0604020202020204" pitchFamily="34" charset="0"/>
              </a:rPr>
              <a:t>.</a:t>
            </a:r>
            <a:endParaRPr lang="en-US" dirty="0">
              <a:solidFill>
                <a:srgbClr val="3333FF"/>
              </a:solidFill>
              <a:latin typeface="Arial" panose="020B0604020202020204" pitchFamily="34" charset="0"/>
              <a:ea typeface="Calibri" panose="020F0502020204030204" pitchFamily="34" charset="0"/>
              <a:cs typeface="Arial" panose="020B0604020202020204" pitchFamily="34" charset="0"/>
            </a:endParaRPr>
          </a:p>
          <a:p>
            <a:endParaRPr lang="en-US" dirty="0"/>
          </a:p>
        </p:txBody>
      </p:sp>
    </p:spTree>
    <p:extLst>
      <p:ext uri="{BB962C8B-B14F-4D97-AF65-F5344CB8AC3E}">
        <p14:creationId xmlns:p14="http://schemas.microsoft.com/office/powerpoint/2010/main" val="202786434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2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Arial" panose="020B0604020202020204" pitchFamily="34" charset="0"/>
                <a:cs typeface="Arial" panose="020B0604020202020204" pitchFamily="34" charset="0"/>
              </a:rPr>
              <a:t>1. CÁC NHÓM CÂY TRỒNG PHỔ BIẾN Ở VIỆT NAM</a:t>
            </a:r>
            <a:endParaRPr lang="en-US" sz="2400" b="1" dirty="0">
              <a:solidFill>
                <a:srgbClr val="3333FF"/>
              </a:solidFill>
              <a:latin typeface="Arial" panose="020B0604020202020204" pitchFamily="34" charset="0"/>
              <a:cs typeface="Arial" panose="020B0604020202020204" pitchFamily="34" charset="0"/>
            </a:endParaRPr>
          </a:p>
        </p:txBody>
      </p:sp>
      <p:pic>
        <p:nvPicPr>
          <p:cNvPr id="1026" name="Picture 2" descr="9 loài cây lương thực chính của thế giới"/>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775" y="1517701"/>
            <a:ext cx="4735513" cy="353531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5 cây lương thực được trồng nhiều nhất thế giớ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96062" y="1491581"/>
            <a:ext cx="4848225" cy="356143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3576638" y="5389486"/>
            <a:ext cx="4219577" cy="584775"/>
          </a:xfrm>
          <a:prstGeom prst="rect">
            <a:avLst/>
          </a:prstGeom>
          <a:noFill/>
          <a:ln w="38100">
            <a:solidFill>
              <a:srgbClr val="FF0000"/>
            </a:solidFill>
          </a:ln>
        </p:spPr>
        <p:txBody>
          <a:bodyPr wrap="square" rtlCol="0">
            <a:spAutoFit/>
          </a:bodyPr>
          <a:lstStyle/>
          <a:p>
            <a:pPr algn="ctr"/>
            <a:r>
              <a:rPr lang="en-US" sz="3200" dirty="0" err="1">
                <a:solidFill>
                  <a:srgbClr val="3333FF"/>
                </a:solidFill>
                <a:latin typeface="Arial" panose="020B0604020202020204" pitchFamily="34" charset="0"/>
                <a:cs typeface="Arial" panose="020B0604020202020204" pitchFamily="34" charset="0"/>
              </a:rPr>
              <a:t>Nhóm</a:t>
            </a:r>
            <a:r>
              <a:rPr lang="en-US" sz="3200" dirty="0">
                <a:solidFill>
                  <a:srgbClr val="3333FF"/>
                </a:solidFill>
                <a:latin typeface="Arial" panose="020B0604020202020204" pitchFamily="34" charset="0"/>
                <a:cs typeface="Arial" panose="020B0604020202020204" pitchFamily="34" charset="0"/>
              </a:rPr>
              <a:t> </a:t>
            </a:r>
            <a:r>
              <a:rPr lang="en-US" sz="3200" dirty="0" err="1">
                <a:solidFill>
                  <a:srgbClr val="3333FF"/>
                </a:solidFill>
                <a:latin typeface="Arial" panose="020B0604020202020204" pitchFamily="34" charset="0"/>
                <a:cs typeface="Arial" panose="020B0604020202020204" pitchFamily="34" charset="0"/>
              </a:rPr>
              <a:t>cây</a:t>
            </a:r>
            <a:r>
              <a:rPr lang="en-US" sz="3200" dirty="0">
                <a:solidFill>
                  <a:srgbClr val="3333FF"/>
                </a:solidFill>
                <a:latin typeface="Arial" panose="020B0604020202020204" pitchFamily="34" charset="0"/>
                <a:cs typeface="Arial" panose="020B0604020202020204" pitchFamily="34" charset="0"/>
              </a:rPr>
              <a:t> </a:t>
            </a:r>
            <a:r>
              <a:rPr lang="en-US" sz="3200" dirty="0" err="1">
                <a:solidFill>
                  <a:srgbClr val="3333FF"/>
                </a:solidFill>
                <a:latin typeface="Arial" panose="020B0604020202020204" pitchFamily="34" charset="0"/>
                <a:cs typeface="Arial" panose="020B0604020202020204" pitchFamily="34" charset="0"/>
              </a:rPr>
              <a:t>lương</a:t>
            </a:r>
            <a:r>
              <a:rPr lang="en-US" sz="3200" dirty="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thực</a:t>
            </a:r>
            <a:endParaRPr lang="en-US" sz="3200" dirty="0">
              <a:solidFill>
                <a:srgbClr val="3333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377269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Arial" panose="020B0604020202020204" pitchFamily="34" charset="0"/>
                <a:cs typeface="Arial" panose="020B0604020202020204" pitchFamily="34" charset="0"/>
              </a:rPr>
              <a:t>1. CÁC NHÓM CÂY TRỒNG PHỔ BIẾN Ở VIỆT NAM</a:t>
            </a:r>
            <a:endParaRPr lang="en-US" sz="2400" b="1" dirty="0">
              <a:solidFill>
                <a:srgbClr val="3333FF"/>
              </a:solidFill>
              <a:latin typeface="Arial" panose="020B0604020202020204" pitchFamily="34" charset="0"/>
              <a:cs typeface="Arial" panose="020B0604020202020204" pitchFamily="34" charset="0"/>
            </a:endParaRPr>
          </a:p>
        </p:txBody>
      </p:sp>
      <p:sp>
        <p:nvSpPr>
          <p:cNvPr id="4" name="TextBox 3"/>
          <p:cNvSpPr txBox="1"/>
          <p:nvPr/>
        </p:nvSpPr>
        <p:spPr>
          <a:xfrm>
            <a:off x="4098925" y="5046228"/>
            <a:ext cx="4219577" cy="584775"/>
          </a:xfrm>
          <a:prstGeom prst="rect">
            <a:avLst/>
          </a:prstGeom>
          <a:noFill/>
          <a:ln w="57150">
            <a:solidFill>
              <a:srgbClr val="FF0000"/>
            </a:solidFill>
          </a:ln>
        </p:spPr>
        <p:txBody>
          <a:bodyPr wrap="square" rtlCol="0">
            <a:spAutoFit/>
          </a:bodyPr>
          <a:lstStyle/>
          <a:p>
            <a:pPr algn="ctr"/>
            <a:r>
              <a:rPr lang="en-US" sz="3200" dirty="0" err="1">
                <a:solidFill>
                  <a:srgbClr val="3333FF"/>
                </a:solidFill>
                <a:latin typeface="Arial" panose="020B0604020202020204" pitchFamily="34" charset="0"/>
                <a:cs typeface="Arial" panose="020B0604020202020204" pitchFamily="34" charset="0"/>
              </a:rPr>
              <a:t>Nhóm</a:t>
            </a:r>
            <a:r>
              <a:rPr lang="en-US" sz="3200" dirty="0">
                <a:solidFill>
                  <a:srgbClr val="3333FF"/>
                </a:solidFill>
                <a:latin typeface="Arial" panose="020B0604020202020204" pitchFamily="34" charset="0"/>
                <a:cs typeface="Arial" panose="020B0604020202020204" pitchFamily="34" charset="0"/>
              </a:rPr>
              <a:t> </a:t>
            </a:r>
            <a:r>
              <a:rPr lang="en-US" sz="3200" dirty="0" err="1">
                <a:solidFill>
                  <a:srgbClr val="3333FF"/>
                </a:solidFill>
                <a:latin typeface="Arial" panose="020B0604020202020204" pitchFamily="34" charset="0"/>
                <a:cs typeface="Arial" panose="020B0604020202020204" pitchFamily="34" charset="0"/>
              </a:rPr>
              <a:t>cây</a:t>
            </a:r>
            <a:r>
              <a:rPr lang="en-US" sz="3200" dirty="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lấy</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củ</a:t>
            </a:r>
            <a:endParaRPr lang="en-US" sz="3200" dirty="0">
              <a:solidFill>
                <a:srgbClr val="3333FF"/>
              </a:solidFill>
              <a:latin typeface="Arial" panose="020B0604020202020204" pitchFamily="34" charset="0"/>
              <a:cs typeface="Arial" panose="020B0604020202020204" pitchFamily="34" charset="0"/>
            </a:endParaRPr>
          </a:p>
        </p:txBody>
      </p:sp>
      <p:pic>
        <p:nvPicPr>
          <p:cNvPr id="2050" name="Picture 2" descr="9 loài cây lương thực chính của thế giới"/>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364" y="2251126"/>
            <a:ext cx="2755612" cy="2256177"/>
          </a:xfrm>
          <a:prstGeom prst="ellipse">
            <a:avLst/>
          </a:prstGeom>
          <a:noFill/>
          <a:extLst>
            <a:ext uri="{909E8E84-426E-40DD-AFC4-6F175D3DCCD1}">
              <a14:hiddenFill xmlns:a14="http://schemas.microsoft.com/office/drawing/2010/main">
                <a:solidFill>
                  <a:srgbClr val="FFFFFF"/>
                </a:solidFill>
              </a14:hiddenFill>
            </a:ext>
          </a:extLst>
        </p:spPr>
      </p:pic>
      <p:pic>
        <p:nvPicPr>
          <p:cNvPr id="2052" name="Picture 4" descr="Bạn nên biết - Những cây lương thực quan trọng nhất trên thế giớ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7218" y="2202331"/>
            <a:ext cx="3062289" cy="2353766"/>
          </a:xfrm>
          <a:prstGeom prst="ellipse">
            <a:avLst/>
          </a:prstGeom>
          <a:noFill/>
          <a:extLst>
            <a:ext uri="{909E8E84-426E-40DD-AFC4-6F175D3DCCD1}">
              <a14:hiddenFill xmlns:a14="http://schemas.microsoft.com/office/drawing/2010/main">
                <a:solidFill>
                  <a:srgbClr val="FFFFFF"/>
                </a:solidFill>
              </a14:hiddenFill>
            </a:ext>
          </a:extLst>
        </p:spPr>
      </p:pic>
      <p:pic>
        <p:nvPicPr>
          <p:cNvPr id="2054" name="Picture 6" descr="Cà rốt bán đầy chợ nhưng không biết cách mua, bạn sẽ rước củ hỏng, kém dinh  dưỡng về"/>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72601" y="2519895"/>
            <a:ext cx="2576513" cy="2036201"/>
          </a:xfrm>
          <a:prstGeom prst="ellipse">
            <a:avLst/>
          </a:prstGeom>
          <a:noFill/>
          <a:extLst>
            <a:ext uri="{909E8E84-426E-40DD-AFC4-6F175D3DCCD1}">
              <a14:hiddenFill xmlns:a14="http://schemas.microsoft.com/office/drawing/2010/main">
                <a:solidFill>
                  <a:srgbClr val="FFFFFF"/>
                </a:solidFill>
              </a14:hiddenFill>
            </a:ext>
          </a:extLst>
        </p:spPr>
      </p:pic>
      <p:pic>
        <p:nvPicPr>
          <p:cNvPr id="2056" name="Picture 8" descr="Khoai môn chọn củ nặng là sai, mách mẹ 4 mẹo mua được khoai dẻo mềm nấu  canh hay chè đều ngo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03171" y="2212905"/>
            <a:ext cx="2951163" cy="2206937"/>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3218531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Arial" panose="020B0604020202020204" pitchFamily="34" charset="0"/>
                <a:cs typeface="Arial" panose="020B0604020202020204" pitchFamily="34" charset="0"/>
              </a:rPr>
              <a:t>1. CÁC NHÓM CÂY TRỒNG PHỔ BIẾN Ở VIỆT NAM</a:t>
            </a:r>
            <a:endParaRPr lang="en-US" sz="2400" b="1" dirty="0">
              <a:solidFill>
                <a:srgbClr val="3333FF"/>
              </a:solidFill>
              <a:latin typeface="Arial" panose="020B0604020202020204" pitchFamily="34" charset="0"/>
              <a:cs typeface="Arial" panose="020B0604020202020204" pitchFamily="34" charset="0"/>
            </a:endParaRPr>
          </a:p>
        </p:txBody>
      </p:sp>
      <p:sp>
        <p:nvSpPr>
          <p:cNvPr id="4" name="TextBox 3"/>
          <p:cNvSpPr txBox="1"/>
          <p:nvPr/>
        </p:nvSpPr>
        <p:spPr>
          <a:xfrm>
            <a:off x="3576638" y="5334070"/>
            <a:ext cx="4219577" cy="584775"/>
          </a:xfrm>
          <a:prstGeom prst="rect">
            <a:avLst/>
          </a:prstGeom>
          <a:noFill/>
          <a:ln>
            <a:solidFill>
              <a:srgbClr val="FF0000"/>
            </a:solidFill>
          </a:ln>
        </p:spPr>
        <p:txBody>
          <a:bodyPr wrap="square" rtlCol="0">
            <a:spAutoFit/>
          </a:bodyPr>
          <a:lstStyle/>
          <a:p>
            <a:pPr algn="ctr"/>
            <a:r>
              <a:rPr lang="en-US" sz="3200" dirty="0" err="1">
                <a:solidFill>
                  <a:srgbClr val="3333FF"/>
                </a:solidFill>
                <a:latin typeface="Arial" panose="020B0604020202020204" pitchFamily="34" charset="0"/>
                <a:cs typeface="Arial" panose="020B0604020202020204" pitchFamily="34" charset="0"/>
              </a:rPr>
              <a:t>Nhóm</a:t>
            </a:r>
            <a:r>
              <a:rPr lang="en-US" sz="3200" dirty="0">
                <a:solidFill>
                  <a:srgbClr val="3333FF"/>
                </a:solidFill>
                <a:latin typeface="Arial" panose="020B0604020202020204" pitchFamily="34" charset="0"/>
                <a:cs typeface="Arial" panose="020B0604020202020204" pitchFamily="34" charset="0"/>
              </a:rPr>
              <a:t> </a:t>
            </a:r>
            <a:r>
              <a:rPr lang="en-US" sz="3200" dirty="0" err="1">
                <a:solidFill>
                  <a:srgbClr val="3333FF"/>
                </a:solidFill>
                <a:latin typeface="Arial" panose="020B0604020202020204" pitchFamily="34" charset="0"/>
                <a:cs typeface="Arial" panose="020B0604020202020204" pitchFamily="34" charset="0"/>
              </a:rPr>
              <a:t>cây</a:t>
            </a:r>
            <a:r>
              <a:rPr lang="en-US" sz="3200" dirty="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ăn</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quả</a:t>
            </a:r>
            <a:endParaRPr lang="en-US" sz="3200" dirty="0">
              <a:solidFill>
                <a:srgbClr val="3333FF"/>
              </a:solidFill>
              <a:latin typeface="Arial" panose="020B0604020202020204" pitchFamily="34" charset="0"/>
              <a:cs typeface="Arial" panose="020B0604020202020204" pitchFamily="34" charset="0"/>
            </a:endParaRPr>
          </a:p>
        </p:txBody>
      </p:sp>
      <p:pic>
        <p:nvPicPr>
          <p:cNvPr id="2" name="Picture 2" descr="12 Loại cây ăn quả dễ trồng nhất bà con nên tận dụng - Fao ..."/>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1963" y="1968143"/>
            <a:ext cx="3114675" cy="279449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descr="100+ loại cây ăn quả dễ trồng nhất và cho năng suất cao ..."/>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02066" y="2070151"/>
            <a:ext cx="4002900" cy="2671936"/>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Nguyên tắc trồng và chăm sóc vườn cây ăn quả đảm bảo VSANTP - Giống cây ăn  quả"/>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1048" y="1968143"/>
            <a:ext cx="3449998" cy="27944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605809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Arial" panose="020B0604020202020204" pitchFamily="34" charset="0"/>
                <a:cs typeface="Arial" panose="020B0604020202020204" pitchFamily="34" charset="0"/>
              </a:rPr>
              <a:t>1. CÁC NHÓM CÂY TRỒNG PHỔ BIẾN Ở VIỆT NAM</a:t>
            </a:r>
            <a:endParaRPr lang="en-US" sz="2400" b="1" dirty="0">
              <a:solidFill>
                <a:srgbClr val="3333FF"/>
              </a:solidFill>
              <a:latin typeface="Arial" panose="020B0604020202020204" pitchFamily="34" charset="0"/>
              <a:cs typeface="Arial" panose="020B0604020202020204" pitchFamily="34" charset="0"/>
            </a:endParaRPr>
          </a:p>
        </p:txBody>
      </p:sp>
      <p:sp>
        <p:nvSpPr>
          <p:cNvPr id="4" name="TextBox 3"/>
          <p:cNvSpPr txBox="1"/>
          <p:nvPr/>
        </p:nvSpPr>
        <p:spPr>
          <a:xfrm>
            <a:off x="4233864" y="8945486"/>
            <a:ext cx="2646589" cy="1846659"/>
          </a:xfrm>
          <a:prstGeom prst="rect">
            <a:avLst/>
          </a:prstGeom>
          <a:noFill/>
        </p:spPr>
        <p:txBody>
          <a:bodyPr wrap="square" rtlCol="0">
            <a:spAutoFit/>
          </a:bodyPr>
          <a:lstStyle/>
          <a:p>
            <a:r>
              <a:rPr lang="en-US" sz="3200" dirty="0" err="1">
                <a:solidFill>
                  <a:srgbClr val="3333FF"/>
                </a:solidFill>
                <a:latin typeface="Arial" panose="020B0604020202020204" pitchFamily="34" charset="0"/>
                <a:cs typeface="Arial" panose="020B0604020202020204" pitchFamily="34" charset="0"/>
              </a:rPr>
              <a:t>Nhóm</a:t>
            </a:r>
            <a:r>
              <a:rPr lang="en-US" sz="3200" dirty="0">
                <a:solidFill>
                  <a:srgbClr val="3333FF"/>
                </a:solidFill>
                <a:latin typeface="Arial" panose="020B0604020202020204" pitchFamily="34" charset="0"/>
                <a:cs typeface="Arial" panose="020B0604020202020204" pitchFamily="34" charset="0"/>
              </a:rPr>
              <a:t> </a:t>
            </a:r>
            <a:r>
              <a:rPr lang="en-US" sz="3200" dirty="0" err="1">
                <a:solidFill>
                  <a:srgbClr val="3333FF"/>
                </a:solidFill>
                <a:latin typeface="Arial" panose="020B0604020202020204" pitchFamily="34" charset="0"/>
                <a:cs typeface="Arial" panose="020B0604020202020204" pitchFamily="34" charset="0"/>
              </a:rPr>
              <a:t>cây</a:t>
            </a:r>
            <a:r>
              <a:rPr lang="en-US" sz="3200" dirty="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rau</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đỗ</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các</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loại</a:t>
            </a:r>
            <a:endParaRPr lang="en-US" sz="3200" dirty="0">
              <a:solidFill>
                <a:srgbClr val="3333FF"/>
              </a:solidFill>
              <a:latin typeface="Arial" panose="020B0604020202020204" pitchFamily="34" charset="0"/>
              <a:cs typeface="Arial" panose="020B0604020202020204" pitchFamily="34" charset="0"/>
            </a:endParaRPr>
          </a:p>
          <a:p>
            <a:endParaRPr lang="en-US" dirty="0"/>
          </a:p>
        </p:txBody>
      </p:sp>
      <p:pic>
        <p:nvPicPr>
          <p:cNvPr id="2050" name="Picture 2" descr="7 loại rau trồng không cần nắng, càng để râm càng bội thu cả rổ"/>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1969" y="1743075"/>
            <a:ext cx="2622549" cy="173525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Cải ngọt | Lazada.v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02719" y="1752811"/>
            <a:ext cx="2667249" cy="1725517"/>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Rau má: Công dụng chữa bệnh thần kỳ của cây rau má - Antoanvesinh.co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96439" y="1844604"/>
            <a:ext cx="2343149" cy="1633723"/>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Hình dáng cây rau đay / Công dụng của cây rau đay / Vườn rau sau nhà"/>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6529525" y="1877635"/>
            <a:ext cx="2633959" cy="1639058"/>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5 loại ngũ cốc tăng chiều cao cải thiện vóc dáng nhanh chó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91507" y="3650986"/>
            <a:ext cx="3592513" cy="2395009"/>
          </a:xfrm>
          <a:prstGeom prst="rect">
            <a:avLst/>
          </a:prstGeom>
          <a:noFill/>
          <a:extLst>
            <a:ext uri="{909E8E84-426E-40DD-AFC4-6F175D3DCCD1}">
              <a14:hiddenFill xmlns:a14="http://schemas.microsoft.com/office/drawing/2010/main">
                <a:solidFill>
                  <a:srgbClr val="FFFFFF"/>
                </a:solidFill>
              </a14:hiddenFill>
            </a:ext>
          </a:extLst>
        </p:spPr>
      </p:pic>
      <p:sp>
        <p:nvSpPr>
          <p:cNvPr id="384" name="TextBox 383"/>
          <p:cNvSpPr txBox="1"/>
          <p:nvPr/>
        </p:nvSpPr>
        <p:spPr>
          <a:xfrm>
            <a:off x="6416677" y="4199115"/>
            <a:ext cx="5482432" cy="584775"/>
          </a:xfrm>
          <a:prstGeom prst="rect">
            <a:avLst/>
          </a:prstGeom>
          <a:noFill/>
          <a:ln w="38100">
            <a:solidFill>
              <a:srgbClr val="FF0000"/>
            </a:solidFill>
          </a:ln>
        </p:spPr>
        <p:txBody>
          <a:bodyPr wrap="square" rtlCol="0">
            <a:spAutoFit/>
          </a:bodyPr>
          <a:lstStyle/>
          <a:p>
            <a:pPr algn="ctr"/>
            <a:r>
              <a:rPr lang="en-US" sz="3200" dirty="0" err="1">
                <a:solidFill>
                  <a:srgbClr val="3333FF"/>
                </a:solidFill>
                <a:latin typeface="Arial" panose="020B0604020202020204" pitchFamily="34" charset="0"/>
                <a:cs typeface="Arial" panose="020B0604020202020204" pitchFamily="34" charset="0"/>
              </a:rPr>
              <a:t>Nhóm</a:t>
            </a:r>
            <a:r>
              <a:rPr lang="en-US" sz="3200" dirty="0">
                <a:solidFill>
                  <a:srgbClr val="3333FF"/>
                </a:solidFill>
                <a:latin typeface="Arial" panose="020B0604020202020204" pitchFamily="34" charset="0"/>
                <a:cs typeface="Arial" panose="020B0604020202020204" pitchFamily="34" charset="0"/>
              </a:rPr>
              <a:t> </a:t>
            </a:r>
            <a:r>
              <a:rPr lang="en-US" sz="3200" dirty="0" err="1">
                <a:solidFill>
                  <a:srgbClr val="3333FF"/>
                </a:solidFill>
                <a:latin typeface="Arial" panose="020B0604020202020204" pitchFamily="34" charset="0"/>
                <a:cs typeface="Arial" panose="020B0604020202020204" pitchFamily="34" charset="0"/>
              </a:rPr>
              <a:t>cây</a:t>
            </a:r>
            <a:r>
              <a:rPr lang="en-US" sz="3200" dirty="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rau</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đỗ</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các</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loại</a:t>
            </a:r>
            <a:endParaRPr lang="en-US" sz="3200" dirty="0">
              <a:solidFill>
                <a:srgbClr val="3333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802508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84"/>
                                        </p:tgtEl>
                                        <p:attrNameLst>
                                          <p:attrName>style.visibility</p:attrName>
                                        </p:attrNameLst>
                                      </p:cBhvr>
                                      <p:to>
                                        <p:strVal val="visible"/>
                                      </p:to>
                                    </p:set>
                                    <p:anim calcmode="lin" valueType="num">
                                      <p:cBhvr additive="base">
                                        <p:cTn id="7" dur="500" fill="hold"/>
                                        <p:tgtEl>
                                          <p:spTgt spid="384"/>
                                        </p:tgtEl>
                                        <p:attrNameLst>
                                          <p:attrName>ppt_x</p:attrName>
                                        </p:attrNameLst>
                                      </p:cBhvr>
                                      <p:tavLst>
                                        <p:tav tm="0">
                                          <p:val>
                                            <p:strVal val="#ppt_x"/>
                                          </p:val>
                                        </p:tav>
                                        <p:tav tm="100000">
                                          <p:val>
                                            <p:strVal val="#ppt_x"/>
                                          </p:val>
                                        </p:tav>
                                      </p:tavLst>
                                    </p:anim>
                                    <p:anim calcmode="lin" valueType="num">
                                      <p:cBhvr additive="base">
                                        <p:cTn id="8" dur="500" fill="hold"/>
                                        <p:tgtEl>
                                          <p:spTgt spid="3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Arial" panose="020B0604020202020204" pitchFamily="34" charset="0"/>
                <a:cs typeface="Arial" panose="020B0604020202020204" pitchFamily="34" charset="0"/>
              </a:rPr>
              <a:t>1. CÁC NHÓM CÂY TRỒNG PHỔ BIẾN Ở VIỆT NAM</a:t>
            </a:r>
            <a:endParaRPr lang="en-US" sz="2400" b="1" dirty="0">
              <a:solidFill>
                <a:srgbClr val="3333FF"/>
              </a:solidFill>
              <a:latin typeface="Arial" panose="020B0604020202020204" pitchFamily="34" charset="0"/>
              <a:cs typeface="Arial" panose="020B0604020202020204" pitchFamily="34" charset="0"/>
            </a:endParaRPr>
          </a:p>
        </p:txBody>
      </p:sp>
      <p:sp>
        <p:nvSpPr>
          <p:cNvPr id="4" name="TextBox 3"/>
          <p:cNvSpPr txBox="1"/>
          <p:nvPr/>
        </p:nvSpPr>
        <p:spPr>
          <a:xfrm>
            <a:off x="3529880" y="5564614"/>
            <a:ext cx="6092826" cy="584775"/>
          </a:xfrm>
          <a:prstGeom prst="rect">
            <a:avLst/>
          </a:prstGeom>
          <a:noFill/>
          <a:ln w="38100">
            <a:solidFill>
              <a:srgbClr val="FF0000"/>
            </a:solidFill>
          </a:ln>
        </p:spPr>
        <p:txBody>
          <a:bodyPr wrap="square" rtlCol="0">
            <a:spAutoFit/>
          </a:bodyPr>
          <a:lstStyle/>
          <a:p>
            <a:pPr algn="ctr"/>
            <a:r>
              <a:rPr lang="en-US" sz="3200" dirty="0" err="1">
                <a:solidFill>
                  <a:srgbClr val="3333FF"/>
                </a:solidFill>
                <a:latin typeface="Arial" panose="020B0604020202020204" pitchFamily="34" charset="0"/>
                <a:cs typeface="Arial" panose="020B0604020202020204" pitchFamily="34" charset="0"/>
              </a:rPr>
              <a:t>Nhóm</a:t>
            </a:r>
            <a:r>
              <a:rPr lang="en-US" sz="3200" dirty="0">
                <a:solidFill>
                  <a:srgbClr val="3333FF"/>
                </a:solidFill>
                <a:latin typeface="Arial" panose="020B0604020202020204" pitchFamily="34" charset="0"/>
                <a:cs typeface="Arial" panose="020B0604020202020204" pitchFamily="34" charset="0"/>
              </a:rPr>
              <a:t> </a:t>
            </a:r>
            <a:r>
              <a:rPr lang="en-US" sz="3200" dirty="0" err="1">
                <a:solidFill>
                  <a:srgbClr val="3333FF"/>
                </a:solidFill>
                <a:latin typeface="Arial" panose="020B0604020202020204" pitchFamily="34" charset="0"/>
                <a:cs typeface="Arial" panose="020B0604020202020204" pitchFamily="34" charset="0"/>
              </a:rPr>
              <a:t>cây</a:t>
            </a:r>
            <a:r>
              <a:rPr lang="en-US" sz="3200" dirty="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công</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nghiệp</a:t>
            </a:r>
            <a:endParaRPr lang="en-US" sz="3200" dirty="0">
              <a:solidFill>
                <a:srgbClr val="3333FF"/>
              </a:solidFill>
              <a:latin typeface="Arial" panose="020B0604020202020204" pitchFamily="34" charset="0"/>
              <a:cs typeface="Arial" panose="020B0604020202020204" pitchFamily="34" charset="0"/>
            </a:endParaRPr>
          </a:p>
        </p:txBody>
      </p:sp>
      <p:pic>
        <p:nvPicPr>
          <p:cNvPr id="3074" name="Picture 2" descr="CÂY CÔNG NGHIỆP – VGA Grou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08163" y="1406876"/>
            <a:ext cx="7867650" cy="40957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417211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theme/theme1.xml><?xml version="1.0" encoding="utf-8"?>
<a:theme xmlns:a="http://schemas.openxmlformats.org/drawingml/2006/main" name="https://www.freeppt7.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英语ppt定制要求">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4507</TotalTime>
  <Words>2289</Words>
  <Application>Microsoft Office PowerPoint</Application>
  <PresentationFormat>Widescreen</PresentationFormat>
  <Paragraphs>202</Paragraphs>
  <Slides>32</Slides>
  <Notes>1</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32</vt:i4>
      </vt:variant>
    </vt:vector>
  </HeadingPairs>
  <TitlesOfParts>
    <vt:vector size="38" baseType="lpstr">
      <vt:lpstr>Microsoft YaHei</vt:lpstr>
      <vt:lpstr>SimSun</vt:lpstr>
      <vt:lpstr>Arial</vt:lpstr>
      <vt:lpstr>Calibri</vt:lpstr>
      <vt:lpstr>Times New Roman</vt:lpstr>
      <vt:lpstr>https://www.freeppt7.com​​</vt:lpstr>
      <vt:lpstr>PowerPoint Presentation</vt:lpstr>
      <vt:lpstr>PowerPoint Presentation</vt:lpstr>
      <vt:lpstr>1. Các nhóm cây trồng phổ biến ở Việt Nam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2. CÁC PHƯƠNG THỨC TRỒNG TRỌT Ở VIỆT NAM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 TRỒNG TRỌT CÔNG NGHỆ CAO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https://www.freeppt7.com</dc:creator>
  <cp:lastModifiedBy>Admin</cp:lastModifiedBy>
  <cp:revision>214</cp:revision>
  <dcterms:created xsi:type="dcterms:W3CDTF">2016-05-01T01:23:24Z</dcterms:created>
  <dcterms:modified xsi:type="dcterms:W3CDTF">2022-09-15T10:02:38Z</dcterms:modified>
</cp:coreProperties>
</file>