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309" r:id="rId3"/>
    <p:sldId id="310" r:id="rId4"/>
    <p:sldId id="312" r:id="rId5"/>
    <p:sldId id="313" r:id="rId6"/>
    <p:sldId id="257" r:id="rId7"/>
    <p:sldId id="314" r:id="rId8"/>
    <p:sldId id="315" r:id="rId9"/>
    <p:sldId id="311" r:id="rId10"/>
    <p:sldId id="316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94660"/>
  </p:normalViewPr>
  <p:slideViewPr>
    <p:cSldViewPr>
      <p:cViewPr>
        <p:scale>
          <a:sx n="66" d="100"/>
          <a:sy n="66" d="100"/>
        </p:scale>
        <p:origin x="49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 Condensed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 Condensed" panose="02000000000000000000" pitchFamily="2" charset="0"/>
              </a:defRPr>
            </a:lvl1pPr>
          </a:lstStyle>
          <a:p>
            <a:fld id="{2D283F0A-31C6-4257-BA9F-8E132D7BCA28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 Condensed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 Condensed" panose="02000000000000000000" pitchFamily="2" charset="0"/>
              </a:defRPr>
            </a:lvl1pPr>
          </a:lstStyle>
          <a:p>
            <a:fld id="{78D308DE-8C44-47D4-BB74-647859585E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1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 Condensed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 Condensed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 Condensed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 Condensed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 Condensed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2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1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7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6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8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5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3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9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0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0B60-EB16-4181-BE10-F25BFBBA407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90985-CE35-4CA4-87A4-6E3A65387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6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</a:defRPr>
            </a:lvl1pPr>
          </a:lstStyle>
          <a:p>
            <a:fld id="{CAD70B60-EB16-4181-BE10-F25BFBBA4077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</a:defRPr>
            </a:lvl1pPr>
          </a:lstStyle>
          <a:p>
            <a:fld id="{4D090985-CE35-4CA4-87A4-6E3A65387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Roboto Condensed" panose="020000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Roboto Condensed" panose="020000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Roboto Condensed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Roboto Condensed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Roboto Condensed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Roboto Condensed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DCA2A2D-3D82-ADBA-6F9E-9DB9C369C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785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B709814-A9FA-B3B0-1E58-5EB6A0B03C1D}"/>
              </a:ext>
            </a:extLst>
          </p:cNvPr>
          <p:cNvSpPr/>
          <p:nvPr/>
        </p:nvSpPr>
        <p:spPr>
          <a:xfrm>
            <a:off x="0" y="2492896"/>
            <a:ext cx="12278544" cy="132343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vi-VN" sz="4000">
                <a:solidFill>
                  <a:schemeClr val="bg1"/>
                </a:solidFill>
                <a:latin typeface="Roboto Condensed" panose="02000000000000000000" pitchFamily="2" charset="0"/>
              </a:rPr>
              <a:t>HƯỚNG DẪN BÁO CÁO THUYẾT MINH</a:t>
            </a:r>
          </a:p>
          <a:p>
            <a:pPr algn="ctr"/>
            <a:r>
              <a:rPr lang="vi-VN" sz="4000">
                <a:solidFill>
                  <a:schemeClr val="bg1"/>
                </a:solidFill>
                <a:latin typeface="Roboto Condensed" panose="02000000000000000000" pitchFamily="2" charset="0"/>
              </a:rPr>
              <a:t>KẾ HOẠCH CHĂN NUÔI 1000 CON GÀ THỊT THẢ VƯỜN</a:t>
            </a:r>
            <a:endParaRPr lang="en-US" sz="4000">
              <a:solidFill>
                <a:schemeClr val="bg1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28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50" y="620688"/>
            <a:ext cx="10460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0000"/>
                </a:solidFill>
                <a:latin typeface="Roboto Condensed" panose="02000000000000000000" pitchFamily="2" charset="0"/>
                <a:cs typeface="Roboto Condensed" panose="02000000000000000000" pitchFamily="2" charset="0"/>
              </a:rPr>
              <a:t>4. Lợi nhuận</a:t>
            </a:r>
            <a:endParaRPr lang="en-US" sz="3200">
              <a:solidFill>
                <a:srgbClr val="000000"/>
              </a:solidFill>
              <a:latin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4851" y="1205463"/>
            <a:ext cx="104603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Sau 5 tháng nuôi, gà đạt trung bình 2 kg/con.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Giá gà thả vườn trung bình 90.000đ/kg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Tỉ lệ sống đạt 95% =&gt; còn lại 950 con xuất chuồng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Tổng trọng lượng gà bán ước tính: 950x2 = 1900 kg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Doanh thu dự tính: 1900kg x 90.000đ = 171 triệu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Lãi = Doanh thu – chi phí = 171 tr – 123 tr = 48 triệu</a:t>
            </a: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* Lưu ý: giá thức ăn chăn nuôi đã tăng mạnh trong thời gian gần đây.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Chi phí chưa tính chi phí đầu tư chuồng trại và máng ăn uống, đèn chiếu sáng.</a:t>
            </a: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9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50" y="620688"/>
            <a:ext cx="10460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0000"/>
                </a:solidFill>
                <a:latin typeface="Roboto Condensed" panose="02000000000000000000" pitchFamily="2" charset="0"/>
                <a:cs typeface="Roboto Condensed" panose="02000000000000000000" pitchFamily="2" charset="0"/>
              </a:rPr>
              <a:t>4. Lợi nhuận</a:t>
            </a:r>
            <a:endParaRPr lang="en-US" sz="3200">
              <a:solidFill>
                <a:srgbClr val="000000"/>
              </a:solidFill>
              <a:latin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4851" y="1205463"/>
            <a:ext cx="10460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Giả sử chuồng trại và máng ăn uống dùng được trong 10 năm, mỗi năm xuất chuồng 2 lứa gà =&gt; dùng được cho 20 lứa gà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Tổng: 60 tr + 2,6 tr = 62,6 tr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Chi phí khấu hao chuồng trại trên mỗi lứa gà: 62,6:20 = 3,13tr/lứa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Vậy lợi nhuận ước tính còn: 48tr – 3,13tr = 44,87tr</a:t>
            </a:r>
          </a:p>
        </p:txBody>
      </p:sp>
    </p:spTree>
    <p:extLst>
      <p:ext uri="{BB962C8B-B14F-4D97-AF65-F5344CB8AC3E}">
        <p14:creationId xmlns:p14="http://schemas.microsoft.com/office/powerpoint/2010/main" val="92871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D03B-5840-7A16-FFC4-43181722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6" y="-172884"/>
            <a:ext cx="10972800" cy="1143000"/>
          </a:xfrm>
        </p:spPr>
        <p:txBody>
          <a:bodyPr/>
          <a:lstStyle/>
          <a:p>
            <a:r>
              <a:rPr lang="vi-VN"/>
              <a:t>Kế hoạch thực hiện dự án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A4FCE0-B186-DF2C-D1A3-0A6BFF6615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53097"/>
              </p:ext>
            </p:extLst>
          </p:nvPr>
        </p:nvGraphicFramePr>
        <p:xfrm>
          <a:off x="0" y="692696"/>
          <a:ext cx="12192002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20">
                  <a:extLst>
                    <a:ext uri="{9D8B030D-6E8A-4147-A177-3AD203B41FA5}">
                      <a16:colId xmlns:a16="http://schemas.microsoft.com/office/drawing/2014/main" val="182088066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724843943"/>
                    </a:ext>
                  </a:extLst>
                </a:gridCol>
                <a:gridCol w="1712195">
                  <a:extLst>
                    <a:ext uri="{9D8B030D-6E8A-4147-A177-3AD203B41FA5}">
                      <a16:colId xmlns:a16="http://schemas.microsoft.com/office/drawing/2014/main" val="2324909086"/>
                    </a:ext>
                  </a:extLst>
                </a:gridCol>
                <a:gridCol w="2655615">
                  <a:extLst>
                    <a:ext uri="{9D8B030D-6E8A-4147-A177-3AD203B41FA5}">
                      <a16:colId xmlns:a16="http://schemas.microsoft.com/office/drawing/2014/main" val="3042661313"/>
                    </a:ext>
                  </a:extLst>
                </a:gridCol>
              </a:tblGrid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Thời gian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Nhiệm vụ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Thực hiện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Địa điểm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279506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1, 2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Tìm hiểu yêu cầu của dự án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Cả nhóm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926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3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Phân công nhiệm vụ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Tổ trưởng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571393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4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Chọn giống vật nuôi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Cả nhóm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lớp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529569"/>
                  </a:ext>
                </a:extLst>
              </a:tr>
              <a:tr h="697019">
                <a:tc rowSpan="4"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5-8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Tìm hiểu đặc điểm của giống gà chọn nuôi, kĩ thuật nuôi dưỡng, chăm sóc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A, B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nhà, liên lạc qua zalo, teams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500916"/>
                  </a:ext>
                </a:extLst>
              </a:tr>
              <a:tr h="1011802">
                <a:tc vMerge="1"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Tìm hiểu chi phí con giống, chi phí chuẩn bị chuồng trại, dụng cụ nuôi dưỡng, chăm sóc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C, D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nhà, liên lạc qua zalo, teams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64859"/>
                  </a:ext>
                </a:extLst>
              </a:tr>
              <a:tr h="697019">
                <a:tc vMerge="1"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Tìm hiểu các loại thức ăn, chi phí thức ăn từ khi nuôi đến khi xuất chuồng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E, 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nhà, liên lạc qua zalo, teams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535459"/>
                  </a:ext>
                </a:extLst>
              </a:tr>
              <a:tr h="898859">
                <a:tc vMerge="1"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Tìm hiểu chi phí phòng, trị bệnh hàng tuần, hàng tháng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N, O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nhà, liên lạc qua zalo, teams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652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25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D03B-5840-7A16-FFC4-43181722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6" y="-172884"/>
            <a:ext cx="10972800" cy="1143000"/>
          </a:xfrm>
        </p:spPr>
        <p:txBody>
          <a:bodyPr/>
          <a:lstStyle/>
          <a:p>
            <a:r>
              <a:rPr lang="vi-VN"/>
              <a:t>Kế hoạch thực hiện dự án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A4FCE0-B186-DF2C-D1A3-0A6BFF6615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992194"/>
              </p:ext>
            </p:extLst>
          </p:nvPr>
        </p:nvGraphicFramePr>
        <p:xfrm>
          <a:off x="-25499" y="1772816"/>
          <a:ext cx="1219200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520">
                  <a:extLst>
                    <a:ext uri="{9D8B030D-6E8A-4147-A177-3AD203B41FA5}">
                      <a16:colId xmlns:a16="http://schemas.microsoft.com/office/drawing/2014/main" val="182088066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724843943"/>
                    </a:ext>
                  </a:extLst>
                </a:gridCol>
                <a:gridCol w="1712195">
                  <a:extLst>
                    <a:ext uri="{9D8B030D-6E8A-4147-A177-3AD203B41FA5}">
                      <a16:colId xmlns:a16="http://schemas.microsoft.com/office/drawing/2014/main" val="2324909086"/>
                    </a:ext>
                  </a:extLst>
                </a:gridCol>
                <a:gridCol w="2655615">
                  <a:extLst>
                    <a:ext uri="{9D8B030D-6E8A-4147-A177-3AD203B41FA5}">
                      <a16:colId xmlns:a16="http://schemas.microsoft.com/office/drawing/2014/main" val="3042661313"/>
                    </a:ext>
                  </a:extLst>
                </a:gridCol>
              </a:tblGrid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Thời gian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Nhiệm vụ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Thực hiện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Địa điểm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279506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9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Tính toán tổng hợp các loại chi phí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Cả nhóm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lớp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511004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10-11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Làm bản thuyết minh (ppt,A</a:t>
                      </a:r>
                      <a:r>
                        <a:rPr lang="vi-VN" sz="2800" baseline="-2500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P, Q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nhà P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683604"/>
                  </a:ext>
                </a:extLst>
              </a:tr>
              <a:tr h="697019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12-13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Họp nhóm thống nhất bản thuyết minh, chỉnh sửa nếu cần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Cả nhóm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lớp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210495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14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Báo cáo bản thuyết minh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T, U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Tại lớp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608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3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6E99A-F751-88C6-2C4D-E7F2B9126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/>
              <a:t>BÁO CÁO THUYẾT MINH DỰ ÁN 2</a:t>
            </a:r>
            <a:br>
              <a:rPr lang="vi-VN" b="1"/>
            </a:br>
            <a:r>
              <a:rPr lang="vi-VN" b="1"/>
              <a:t>TỔ 1 – LỚP 6A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97985-9070-AF71-8BD8-B513CC42E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b="1"/>
              <a:t>I. GIỚI THIỆU</a:t>
            </a:r>
          </a:p>
          <a:p>
            <a:r>
              <a:rPr lang="vi-VN"/>
              <a:t>Giống gà thịt chọn nuôi: gà tàu vàng</a:t>
            </a:r>
          </a:p>
          <a:p>
            <a:r>
              <a:rPr lang="vi-VN"/>
              <a:t>Phương thức nuôi: bán chăn thả</a:t>
            </a:r>
          </a:p>
          <a:p>
            <a:r>
              <a:rPr lang="vi-VN"/>
              <a:t>Số lượng nuôi: 1000 con</a:t>
            </a:r>
          </a:p>
          <a:p>
            <a:r>
              <a:rPr lang="vi-VN"/>
              <a:t>Điều kiện sinh trưởng và phát triển: chăn nuôi thả vườn, sử dụng thức ăn công nghiệp kết hợp rau, ngô hạt, cám gạo, nuôi tại huyện Trảng Bom, tỉnh Đồng Nai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5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6E99A-F751-88C6-2C4D-E7F2B9126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143000"/>
          </a:xfrm>
        </p:spPr>
        <p:txBody>
          <a:bodyPr/>
          <a:lstStyle/>
          <a:p>
            <a:r>
              <a:rPr lang="vi-VN" b="1"/>
              <a:t>BÁO CÁO THUYẾT MINH DỰ ÁN 2</a:t>
            </a:r>
            <a:br>
              <a:rPr lang="vi-VN" b="1"/>
            </a:br>
            <a:r>
              <a:rPr lang="vi-VN" b="1"/>
              <a:t>TỔ 1 – LỚP 6A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97985-9070-AF71-8BD8-B513CC42E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275007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vi-VN" b="1"/>
              <a:t>II. KẾ HOẠCH NUÔI DƯỠNG VÀ CHĂM SÓC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346717-3EB9-80A5-AF82-EC9B8A55B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284522"/>
              </p:ext>
            </p:extLst>
          </p:nvPr>
        </p:nvGraphicFramePr>
        <p:xfrm>
          <a:off x="11792" y="1988841"/>
          <a:ext cx="12192002" cy="476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624">
                  <a:extLst>
                    <a:ext uri="{9D8B030D-6E8A-4147-A177-3AD203B41FA5}">
                      <a16:colId xmlns:a16="http://schemas.microsoft.com/office/drawing/2014/main" val="1820880660"/>
                    </a:ext>
                  </a:extLst>
                </a:gridCol>
                <a:gridCol w="4402038">
                  <a:extLst>
                    <a:ext uri="{9D8B030D-6E8A-4147-A177-3AD203B41FA5}">
                      <a16:colId xmlns:a16="http://schemas.microsoft.com/office/drawing/2014/main" val="724843943"/>
                    </a:ext>
                  </a:extLst>
                </a:gridCol>
                <a:gridCol w="2366714">
                  <a:extLst>
                    <a:ext uri="{9D8B030D-6E8A-4147-A177-3AD203B41FA5}">
                      <a16:colId xmlns:a16="http://schemas.microsoft.com/office/drawing/2014/main" val="1781068927"/>
                    </a:ext>
                  </a:extLst>
                </a:gridCol>
                <a:gridCol w="2820622">
                  <a:extLst>
                    <a:ext uri="{9D8B030D-6E8A-4147-A177-3AD203B41FA5}">
                      <a16:colId xmlns:a16="http://schemas.microsoft.com/office/drawing/2014/main" val="2324909086"/>
                    </a:ext>
                  </a:extLst>
                </a:gridCol>
                <a:gridCol w="1775004">
                  <a:extLst>
                    <a:ext uri="{9D8B030D-6E8A-4147-A177-3AD203B41FA5}">
                      <a16:colId xmlns:a16="http://schemas.microsoft.com/office/drawing/2014/main" val="3042661313"/>
                    </a:ext>
                  </a:extLst>
                </a:gridCol>
              </a:tblGrid>
              <a:tr h="775195"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STT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Công việc cần làm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Thời gian </a:t>
                      </a:r>
                    </a:p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thực hiện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Dụng cụ, vật liệu cần thiết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Ghi chú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0279506"/>
                  </a:ext>
                </a:extLst>
              </a:tr>
              <a:tr h="1125283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Chuẩn bị chuồng trại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3 tháng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Bản vẽ thiết kế, vật liệu xây dựng, dụng cụ chăn nuôi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8926"/>
                  </a:ext>
                </a:extLst>
              </a:tr>
              <a:tr h="531530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Chọn và chuẩn bị con giống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1 tuần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571393"/>
                  </a:ext>
                </a:extLst>
              </a:tr>
              <a:tr h="775195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Nuôi dưỡng, chăm sóc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4 tháng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Thức ăn, nước uống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529569"/>
                  </a:ext>
                </a:extLst>
              </a:tr>
              <a:tr h="969261"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Phòng và trị bệnh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Ngày 9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vi-VN" sz="2800">
                          <a:solidFill>
                            <a:schemeClr val="tx1"/>
                          </a:solidFill>
                        </a:rPr>
                        <a:t>Vắc xin, thuốc trị bệnh</a:t>
                      </a:r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44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98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50" y="620688"/>
            <a:ext cx="10460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0000"/>
                </a:solidFill>
                <a:latin typeface="Roboto Condensed" panose="02000000000000000000" pitchFamily="2" charset="0"/>
                <a:cs typeface="Roboto Condensed" panose="02000000000000000000" pitchFamily="2" charset="0"/>
              </a:rPr>
              <a:t>1. Chuẩn bị chuồng trại</a:t>
            </a:r>
            <a:endParaRPr lang="en-US" sz="3200">
              <a:solidFill>
                <a:srgbClr val="000000"/>
              </a:solidFill>
              <a:latin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850" y="1484784"/>
            <a:ext cx="1046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Diện tích chuồng: 100m2 – chi phí xây dựng 60 triệu, sử dụng trong 10 năm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Diện tích vườn: 500m2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Máng ăn, uống (tự chế): 2 bộ x 1,3 triệu/bộ = 2,6 triệu, sử dụng trong 5 năm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Đệm lót chuồng: vỏ trấu – 15 bao = 3 triệu, thay mới mỗi lứa gà</a:t>
            </a:r>
          </a:p>
        </p:txBody>
      </p:sp>
    </p:spTree>
    <p:extLst>
      <p:ext uri="{BB962C8B-B14F-4D97-AF65-F5344CB8AC3E}">
        <p14:creationId xmlns:p14="http://schemas.microsoft.com/office/powerpoint/2010/main" val="256065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50" y="620688"/>
            <a:ext cx="10460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0000"/>
                </a:solidFill>
                <a:latin typeface="Roboto Condensed" panose="02000000000000000000" pitchFamily="2" charset="0"/>
                <a:cs typeface="Roboto Condensed" panose="02000000000000000000" pitchFamily="2" charset="0"/>
              </a:rPr>
              <a:t>2. Con giống</a:t>
            </a:r>
            <a:endParaRPr lang="en-US" sz="3200">
              <a:solidFill>
                <a:srgbClr val="000000"/>
              </a:solidFill>
              <a:latin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850" y="1484784"/>
            <a:ext cx="104603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Chọn giống gà tàu vàng, nhanh lớn, nhiều thịt, thịt ngon, phù hợp thời tiết miền Nam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Gà con 1-4 ngày tuổi: 17000đ/con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Gà con 5-10 ngày tuổi: 20000đ/con =&gt; x1000 con = 20 triệu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Gà con 11-15 ngày tuổi: 25000đ/con</a:t>
            </a: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7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50" y="620688"/>
            <a:ext cx="10460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>
                <a:solidFill>
                  <a:srgbClr val="000000"/>
                </a:solidFill>
                <a:latin typeface="Roboto Condensed" panose="02000000000000000000" pitchFamily="2" charset="0"/>
                <a:cs typeface="Roboto Condensed" panose="02000000000000000000" pitchFamily="2" charset="0"/>
              </a:rPr>
              <a:t>3. Nuôi dưỡng, chăm sóc</a:t>
            </a:r>
            <a:endParaRPr lang="en-US" sz="3200">
              <a:solidFill>
                <a:srgbClr val="000000"/>
              </a:solidFill>
              <a:latin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850" y="1484784"/>
            <a:ext cx="104603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Thức ăn: cám công nghiệp kết hợp cám, ngô, rau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Cám công nghiệp hoàn toàn: 280 bao x 25 kg  = 7000 kg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chi phí 280 x 300.000đ/bao = 84 triệu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Nếu phối trộn thức ăn, giảm chi phí được khoảng 10 triệu = 74 triệu</a:t>
            </a: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Vắc xin, thuốc trị bệnh + công tiêm: 10-12 triệu</a:t>
            </a:r>
          </a:p>
          <a:p>
            <a:pPr algn="just"/>
            <a:r>
              <a:rPr lang="vi-VN" sz="3200" i="1">
                <a:solidFill>
                  <a:srgbClr val="000000"/>
                </a:solidFill>
                <a:latin typeface="Roboto Condensed" panose="02000000000000000000" pitchFamily="2" charset="0"/>
              </a:rPr>
              <a:t>Điện, nước: 3 triệu</a:t>
            </a: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pPr algn="just"/>
            <a:endParaRPr lang="vi-VN" sz="3200" i="1">
              <a:solidFill>
                <a:srgbClr val="000000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6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D03B-5840-7A16-FFC4-43181722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6" y="-172884"/>
            <a:ext cx="10972800" cy="1143000"/>
          </a:xfrm>
        </p:spPr>
        <p:txBody>
          <a:bodyPr/>
          <a:lstStyle/>
          <a:p>
            <a:r>
              <a:rPr lang="vi-VN"/>
              <a:t>Bảng tính chi phí nuôi dưỡng và chăm sóc gà</a:t>
            </a:r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1F155E-266A-45AD-724C-F42692FE9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675DCD5-074D-F6A2-DA4B-A6368D753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902245"/>
              </p:ext>
            </p:extLst>
          </p:nvPr>
        </p:nvGraphicFramePr>
        <p:xfrm>
          <a:off x="479376" y="1325632"/>
          <a:ext cx="11593288" cy="4368412"/>
        </p:xfrm>
        <a:graphic>
          <a:graphicData uri="http://schemas.openxmlformats.org/drawingml/2006/table">
            <a:tbl>
              <a:tblPr/>
              <a:tblGrid>
                <a:gridCol w="745696">
                  <a:extLst>
                    <a:ext uri="{9D8B030D-6E8A-4147-A177-3AD203B41FA5}">
                      <a16:colId xmlns:a16="http://schemas.microsoft.com/office/drawing/2014/main" val="2609855700"/>
                    </a:ext>
                  </a:extLst>
                </a:gridCol>
                <a:gridCol w="3512055">
                  <a:extLst>
                    <a:ext uri="{9D8B030D-6E8A-4147-A177-3AD203B41FA5}">
                      <a16:colId xmlns:a16="http://schemas.microsoft.com/office/drawing/2014/main" val="2503863224"/>
                    </a:ext>
                  </a:extLst>
                </a:gridCol>
                <a:gridCol w="1070841">
                  <a:extLst>
                    <a:ext uri="{9D8B030D-6E8A-4147-A177-3AD203B41FA5}">
                      <a16:colId xmlns:a16="http://schemas.microsoft.com/office/drawing/2014/main" val="2448381335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4492833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1201904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79379238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398483465"/>
                    </a:ext>
                  </a:extLst>
                </a:gridCol>
              </a:tblGrid>
              <a:tr h="703995"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</a:rPr>
                        <a:t>ST</a:t>
                      </a:r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</a:rPr>
                        <a:t>T</a:t>
                      </a:r>
                      <a:endParaRPr lang="en-US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</a:rPr>
                        <a:t>Các loại chi phí</a:t>
                      </a:r>
                      <a:endParaRPr lang="en-US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</a:rPr>
                        <a:t>Đơn vị tính</a:t>
                      </a:r>
                      <a:endParaRPr lang="vi-VN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</a:rPr>
                        <a:t>Đơn giá</a:t>
                      </a:r>
                      <a:endParaRPr lang="vi-VN" sz="2800" b="1">
                        <a:effectLst/>
                      </a:endParaRPr>
                    </a:p>
                    <a:p>
                      <a:pPr algn="ctr"/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</a:rPr>
                        <a:t>(đồng)</a:t>
                      </a:r>
                      <a:endParaRPr lang="vi-VN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</a:rPr>
                        <a:t>Số lượng</a:t>
                      </a:r>
                      <a:endParaRPr lang="vi-VN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</a:rPr>
                        <a:t>Thành tiền</a:t>
                      </a:r>
                      <a:endParaRPr lang="en-US" sz="2800" b="1">
                        <a:effectLst/>
                      </a:endParaRPr>
                    </a:p>
                    <a:p>
                      <a:pPr algn="ctr"/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</a:rPr>
                        <a:t>(đồng)</a:t>
                      </a:r>
                      <a:endParaRPr lang="en-US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000000"/>
                          </a:solidFill>
                          <a:effectLst/>
                        </a:rPr>
                        <a:t>Ghi chú</a:t>
                      </a:r>
                      <a:endParaRPr lang="en-US" sz="2800" b="1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53711"/>
                  </a:ext>
                </a:extLst>
              </a:tr>
              <a:tr h="362983">
                <a:tc>
                  <a:txBody>
                    <a:bodyPr/>
                    <a:lstStyle/>
                    <a:p>
                      <a:pPr algn="just"/>
                      <a:r>
                        <a:rPr lang="en-US" sz="2800" b="1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b="1">
                          <a:solidFill>
                            <a:srgbClr val="00B050"/>
                          </a:solidFill>
                          <a:effectLst/>
                        </a:rPr>
                        <a:t>X</a:t>
                      </a:r>
                      <a:r>
                        <a:rPr lang="en-US" sz="2800" b="1">
                          <a:solidFill>
                            <a:srgbClr val="00B050"/>
                          </a:solidFill>
                          <a:effectLst/>
                        </a:rPr>
                        <a:t>ây dựng chuồng nuôi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cái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60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</a:rPr>
                        <a:t>dùng lâu dài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19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2800" b="1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b="1">
                          <a:solidFill>
                            <a:srgbClr val="00B050"/>
                          </a:solidFill>
                          <a:effectLst/>
                        </a:rPr>
                        <a:t>Máng ăn, uống</a:t>
                      </a:r>
                      <a:endParaRPr lang="en-US" sz="2800" b="1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bộ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300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600</a:t>
                      </a:r>
                      <a:r>
                        <a:rPr lang="vi-VN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06877"/>
                  </a:ext>
                </a:extLst>
              </a:tr>
              <a:tr h="461257"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</a:rPr>
                        <a:t>Trấu lót chuồng</a:t>
                      </a:r>
                      <a:endParaRPr lang="vi-VN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74969"/>
                  </a:ext>
                </a:extLst>
              </a:tr>
              <a:tr h="351998"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</a:rPr>
                        <a:t>Điện nước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tháng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297674"/>
                  </a:ext>
                </a:extLst>
              </a:tr>
              <a:tr h="351998"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</a:rPr>
                        <a:t>Con giống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20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254950"/>
                  </a:ext>
                </a:extLst>
              </a:tr>
              <a:tr h="351998"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</a:rPr>
                        <a:t>Thức ăn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84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78243"/>
                  </a:ext>
                </a:extLst>
              </a:tr>
              <a:tr h="351998"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effectLst/>
                        </a:rPr>
                        <a:t>7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>
                          <a:effectLst/>
                        </a:rPr>
                        <a:t>Phòng, trị bệnh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lứa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0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68978"/>
                  </a:ext>
                </a:extLst>
              </a:tr>
              <a:tr h="351998"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Tổng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123</a:t>
                      </a:r>
                      <a:r>
                        <a:rPr lang="vi-VN" sz="2800" b="1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  <a:r>
                        <a:rPr lang="vi-VN" sz="2800" b="1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2800" b="1" i="0" u="none" strike="noStrike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564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97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Roboto Condensed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979</Words>
  <Application>Microsoft Office PowerPoint</Application>
  <PresentationFormat>Widescreen</PresentationFormat>
  <Paragraphs>175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Roboto Condensed</vt:lpstr>
      <vt:lpstr>Office Theme</vt:lpstr>
      <vt:lpstr>PowerPoint Presentation</vt:lpstr>
      <vt:lpstr>Kế hoạch thực hiện dự án</vt:lpstr>
      <vt:lpstr>Kế hoạch thực hiện dự án</vt:lpstr>
      <vt:lpstr>BÁO CÁO THUYẾT MINH DỰ ÁN 2 TỔ 1 – LỚP 6A</vt:lpstr>
      <vt:lpstr>BÁO CÁO THUYẾT MINH DỰ ÁN 2 TỔ 1 – LỚP 6A</vt:lpstr>
      <vt:lpstr>PowerPoint Presentation</vt:lpstr>
      <vt:lpstr>PowerPoint Presentation</vt:lpstr>
      <vt:lpstr>PowerPoint Presentation</vt:lpstr>
      <vt:lpstr>Bảng tính chi phí nuôi dưỡng và chăm sóc gà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Nguyễn Thị Tâm</cp:lastModifiedBy>
  <cp:revision>73</cp:revision>
  <dcterms:created xsi:type="dcterms:W3CDTF">2022-07-31T13:34:17Z</dcterms:created>
  <dcterms:modified xsi:type="dcterms:W3CDTF">2023-02-26T23:09:18Z</dcterms:modified>
</cp:coreProperties>
</file>