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82" r:id="rId5"/>
    <p:sldId id="284" r:id="rId6"/>
    <p:sldId id="285" r:id="rId7"/>
    <p:sldId id="286" r:id="rId8"/>
    <p:sldId id="287" r:id="rId9"/>
    <p:sldId id="288" r:id="rId10"/>
    <p:sldId id="28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A30D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9" autoAdjust="0"/>
    <p:restoredTop sz="94619" autoAdjust="0"/>
  </p:normalViewPr>
  <p:slideViewPr>
    <p:cSldViewPr snapToGrid="0">
      <p:cViewPr varScale="1">
        <p:scale>
          <a:sx n="75" d="100"/>
          <a:sy n="75" d="100"/>
        </p:scale>
        <p:origin x="5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8/11/2022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13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8/11/2022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97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8/11/2022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680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8/11/2022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11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8/11/2022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3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8/11/2022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99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8/11/2022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17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8/11/2022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14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8/11/2022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81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8/11/2022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85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8/11/2022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14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8/11/2022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789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FC5398-C628-478A-822A-BE6CBC515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10470" y="863695"/>
            <a:ext cx="6162259" cy="3779995"/>
          </a:xfrm>
        </p:spPr>
        <p:txBody>
          <a:bodyPr anchor="ctr">
            <a:normAutofit/>
          </a:bodyPr>
          <a:lstStyle/>
          <a:p>
            <a:r>
              <a:rPr lang="en-US" sz="28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sz="2800" b="1" u="sng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10 - </a:t>
            </a:r>
            <a:r>
              <a:rPr lang="en-US" sz="28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 án </a:t>
            </a:r>
            <a:r>
              <a:rPr lang="en-US" sz="2800" b="1" u="sng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8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trồng và chăm sóc cây trồng trong gia đình</a:t>
            </a:r>
            <a:endParaRPr lang="en-US" b="1" dirty="0">
              <a:solidFill>
                <a:srgbClr val="14A3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730D41-D3A4-4CFC-91DC-62E6A5AE5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9513" y="4767394"/>
            <a:ext cx="3570115" cy="1147054"/>
          </a:xfrm>
        </p:spPr>
        <p:txBody>
          <a:bodyPr anchor="t">
            <a:normAutofit/>
          </a:bodyPr>
          <a:lstStyle/>
          <a:p>
            <a:r>
              <a:rPr lang="en-US" sz="2400">
                <a:latin typeface="Bookman Old Style" panose="02050604050505020204" pitchFamily="18" charset="0"/>
              </a:rPr>
              <a:t>MÔN Công nghệ </a:t>
            </a:r>
            <a:r>
              <a:rPr lang="en-US" sz="240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7</a:t>
            </a:r>
            <a:r>
              <a:rPr lang="en-US" sz="2400">
                <a:latin typeface="Bookman Old Style" panose="02050604050505020204" pitchFamily="18" charset="0"/>
              </a:rPr>
              <a:t> 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09235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122" name="Picture 2" descr="Những lưu ý khi trồng cây phong thủy trong nhà tránh khiến gia đình tiêu  hao tài lộc - Thị Trường">
            <a:extLst>
              <a:ext uri="{FF2B5EF4-FFF2-40B4-BE49-F238E27FC236}">
                <a16:creationId xmlns:a16="http://schemas.microsoft.com/office/drawing/2014/main" id="{22005A92-2CFF-8759-BE74-36926093D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71" y="212035"/>
            <a:ext cx="5425418" cy="62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8736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71CC-C0A0-886C-7C58-9EBB51B03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543548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 em Có cần thiết phải trồng cây trong gia đình không? Vì sao?</a:t>
            </a:r>
            <a:endParaRPr lang="en-US" sz="1800" b="1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5 cây phong thủy hút độc chất trong nhà bạn - Tuổi Trẻ Online">
            <a:extLst>
              <a:ext uri="{FF2B5EF4-FFF2-40B4-BE49-F238E27FC236}">
                <a16:creationId xmlns:a16="http://schemas.microsoft.com/office/drawing/2014/main" id="{74B91480-15C1-D978-E7D7-A9FF69F30B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92" y="1525876"/>
            <a:ext cx="5027296" cy="24761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5 loại cây được nhiều gia đình chọn để trồng trước cửa nhà. Vì sao vậy?">
            <a:extLst>
              <a:ext uri="{FF2B5EF4-FFF2-40B4-BE49-F238E27FC236}">
                <a16:creationId xmlns:a16="http://schemas.microsoft.com/office/drawing/2014/main" id="{D251AD4A-69BD-BEEE-3A0C-872843C013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92" y="4175871"/>
            <a:ext cx="5027296" cy="2653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10 Cây trồng leo giàn trên sân thượng đẹp, ăn quả, bóng mát - Hoa Cảnh  Quang Vỹ">
            <a:extLst>
              <a:ext uri="{FF2B5EF4-FFF2-40B4-BE49-F238E27FC236}">
                <a16:creationId xmlns:a16="http://schemas.microsoft.com/office/drawing/2014/main" id="{EFEBB46A-DD1E-534D-C662-B8D5822DE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8" y="1525876"/>
            <a:ext cx="5565914" cy="2476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hững loại cây ăn quả có thể trồng trong chậu tại nhà - Phần 1 – Công Ty  TNHH Sản xuất Thương mại Tổng hợp Trần Gia">
            <a:extLst>
              <a:ext uri="{FF2B5EF4-FFF2-40B4-BE49-F238E27FC236}">
                <a16:creationId xmlns:a16="http://schemas.microsoft.com/office/drawing/2014/main" id="{A7CB81AF-83D0-BA6E-A204-2A2A702D6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4175870"/>
            <a:ext cx="5565914" cy="2653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750DDCE-D00C-4DE0-C04B-062B8B753A7B}"/>
              </a:ext>
            </a:extLst>
          </p:cNvPr>
          <p:cNvSpPr txBox="1"/>
          <p:nvPr/>
        </p:nvSpPr>
        <p:spPr>
          <a:xfrm>
            <a:off x="1058270" y="890377"/>
            <a:ext cx="88259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Kể tên các loại cây thường được trồng trong các hộ gia đình?</a:t>
            </a:r>
            <a:endParaRPr lang="en-US" sz="2400" b="1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32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D9C74-E586-DFC1-70B9-271C0DA5B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82650"/>
            <a:ext cx="11730078" cy="556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 án: Kế hoạch trồng và chăm sóc cây trồng trong gia đình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C6F1E-1CEC-28DF-8513-836D07042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 tiêu của dự án: 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 kế hoạch, tính toán chi phí cho việc trồng và chăm sóc một loại cây trồng trong gia đình.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 vụ cần thực hiện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 định loại cây trồng phù hợp với điều kiện trồng trọt tại gia đình.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Lập kế hoạch trồng và chăm sóc cho cây trồng đã chọn.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Tính toán chi phí trồng và chăm sóc cho cây trồng đã chọn.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09329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5B3801B-0CDD-5AC4-7960-5D07E1111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 1: Báo cáo kế hoạch trồng và chăm sóc cây trồng trong gia đình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825EF7-9BFB-D052-A9B2-929877EF18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1. Giới thiệu</a:t>
            </a: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F14DE-5195-C116-C326-84DD511DF0A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Giống cây: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Phương thức trồng: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tích, số lượng cây trồng: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Điều kiện sinh trưởng, phát triển của cây:</a:t>
            </a: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5B79972-206F-D0FC-1316-34E7FC0F1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2. Kế hoạch trồng và chăm sóc cây trồng</a:t>
            </a:r>
          </a:p>
          <a:p>
            <a:endParaRPr lang="en-US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227FEAE3-412E-3B69-E5F4-FE5E54E85690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58477409"/>
              </p:ext>
            </p:extLst>
          </p:nvPr>
        </p:nvGraphicFramePr>
        <p:xfrm>
          <a:off x="5775960" y="2676938"/>
          <a:ext cx="5834846" cy="3790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1743">
                  <a:extLst>
                    <a:ext uri="{9D8B030D-6E8A-4147-A177-3AD203B41FA5}">
                      <a16:colId xmlns:a16="http://schemas.microsoft.com/office/drawing/2014/main" val="4086744757"/>
                    </a:ext>
                  </a:extLst>
                </a:gridCol>
                <a:gridCol w="1368673">
                  <a:extLst>
                    <a:ext uri="{9D8B030D-6E8A-4147-A177-3AD203B41FA5}">
                      <a16:colId xmlns:a16="http://schemas.microsoft.com/office/drawing/2014/main" val="837431118"/>
                    </a:ext>
                  </a:extLst>
                </a:gridCol>
                <a:gridCol w="1492451">
                  <a:extLst>
                    <a:ext uri="{9D8B030D-6E8A-4147-A177-3AD203B41FA5}">
                      <a16:colId xmlns:a16="http://schemas.microsoft.com/office/drawing/2014/main" val="65392616"/>
                    </a:ext>
                  </a:extLst>
                </a:gridCol>
                <a:gridCol w="1605569">
                  <a:extLst>
                    <a:ext uri="{9D8B030D-6E8A-4147-A177-3AD203B41FA5}">
                      <a16:colId xmlns:a16="http://schemas.microsoft.com/office/drawing/2014/main" val="2035143215"/>
                    </a:ext>
                  </a:extLst>
                </a:gridCol>
                <a:gridCol w="686410">
                  <a:extLst>
                    <a:ext uri="{9D8B030D-6E8A-4147-A177-3AD203B41FA5}">
                      <a16:colId xmlns:a16="http://schemas.microsoft.com/office/drawing/2014/main" val="3532122809"/>
                    </a:ext>
                  </a:extLst>
                </a:gridCol>
              </a:tblGrid>
              <a:tr h="7251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 việc cần làm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 gian thực hiện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 liệu, dụng cụ cần thiết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 chú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extLst>
                  <a:ext uri="{0D108BD9-81ED-4DB2-BD59-A6C34878D82A}">
                    <a16:rowId xmlns:a16="http://schemas.microsoft.com/office/drawing/2014/main" val="1624281507"/>
                  </a:ext>
                </a:extLst>
              </a:tr>
              <a:tr h="102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extLst>
                  <a:ext uri="{0D108BD9-81ED-4DB2-BD59-A6C34878D82A}">
                    <a16:rowId xmlns:a16="http://schemas.microsoft.com/office/drawing/2014/main" val="1655895880"/>
                  </a:ext>
                </a:extLst>
              </a:tr>
              <a:tr h="102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extLst>
                  <a:ext uri="{0D108BD9-81ED-4DB2-BD59-A6C34878D82A}">
                    <a16:rowId xmlns:a16="http://schemas.microsoft.com/office/drawing/2014/main" val="1992836623"/>
                  </a:ext>
                </a:extLst>
              </a:tr>
              <a:tr h="102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extLst>
                  <a:ext uri="{0D108BD9-81ED-4DB2-BD59-A6C34878D82A}">
                    <a16:rowId xmlns:a16="http://schemas.microsoft.com/office/drawing/2014/main" val="2245821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49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D6EC7-5760-D71C-ABC8-FCF8904C5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 2: Bảng tính chi phí trồng và chăm sóc cây trồng trong gia đình</a:t>
            </a: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660A978-9035-6516-202F-40C017BBE5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38257"/>
              </p:ext>
            </p:extLst>
          </p:nvPr>
        </p:nvGraphicFramePr>
        <p:xfrm>
          <a:off x="1232452" y="1890875"/>
          <a:ext cx="10058399" cy="4120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5661">
                  <a:extLst>
                    <a:ext uri="{9D8B030D-6E8A-4147-A177-3AD203B41FA5}">
                      <a16:colId xmlns:a16="http://schemas.microsoft.com/office/drawing/2014/main" val="3983254473"/>
                    </a:ext>
                  </a:extLst>
                </a:gridCol>
                <a:gridCol w="3076812">
                  <a:extLst>
                    <a:ext uri="{9D8B030D-6E8A-4147-A177-3AD203B41FA5}">
                      <a16:colId xmlns:a16="http://schemas.microsoft.com/office/drawing/2014/main" val="3884359676"/>
                    </a:ext>
                  </a:extLst>
                </a:gridCol>
                <a:gridCol w="1538406">
                  <a:extLst>
                    <a:ext uri="{9D8B030D-6E8A-4147-A177-3AD203B41FA5}">
                      <a16:colId xmlns:a16="http://schemas.microsoft.com/office/drawing/2014/main" val="1876048284"/>
                    </a:ext>
                  </a:extLst>
                </a:gridCol>
                <a:gridCol w="1249955">
                  <a:extLst>
                    <a:ext uri="{9D8B030D-6E8A-4147-A177-3AD203B41FA5}">
                      <a16:colId xmlns:a16="http://schemas.microsoft.com/office/drawing/2014/main" val="2103330764"/>
                    </a:ext>
                  </a:extLst>
                </a:gridCol>
                <a:gridCol w="1249955">
                  <a:extLst>
                    <a:ext uri="{9D8B030D-6E8A-4147-A177-3AD203B41FA5}">
                      <a16:colId xmlns:a16="http://schemas.microsoft.com/office/drawing/2014/main" val="1290671607"/>
                    </a:ext>
                  </a:extLst>
                </a:gridCol>
                <a:gridCol w="1538406">
                  <a:extLst>
                    <a:ext uri="{9D8B030D-6E8A-4147-A177-3AD203B41FA5}">
                      <a16:colId xmlns:a16="http://schemas.microsoft.com/office/drawing/2014/main" val="2582242993"/>
                    </a:ext>
                  </a:extLst>
                </a:gridCol>
                <a:gridCol w="769204">
                  <a:extLst>
                    <a:ext uri="{9D8B030D-6E8A-4147-A177-3AD203B41FA5}">
                      <a16:colId xmlns:a16="http://schemas.microsoft.com/office/drawing/2014/main" val="684929214"/>
                    </a:ext>
                  </a:extLst>
                </a:gridCol>
              </a:tblGrid>
              <a:tr h="6402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loại chi phí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 vị tính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 giá (đồng)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lượng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 tiền (đồng)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 chú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1015449"/>
                  </a:ext>
                </a:extLst>
              </a:tr>
              <a:tr h="12905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 liệu, dụng cụ để trồng và chăm sóc cây (xẻng,bình tưới nước..)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0825647"/>
                  </a:ext>
                </a:extLst>
              </a:tr>
              <a:tr h="310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 trồng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5907698"/>
                  </a:ext>
                </a:extLst>
              </a:tr>
              <a:tr h="310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 bón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0097878"/>
                  </a:ext>
                </a:extLst>
              </a:tr>
              <a:tr h="310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Thuốc bảo vệ thực vật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6414866"/>
                  </a:ext>
                </a:extLst>
              </a:tr>
              <a:tr h="6371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phí gieo trồng, chăm sóc cây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9729602"/>
                  </a:ext>
                </a:extLst>
              </a:tr>
              <a:tr h="310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phí khác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0415304"/>
                  </a:ext>
                </a:extLst>
              </a:tr>
              <a:tr h="310433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cộng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406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91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C0E03-3DFA-D6F4-56E2-88F0FDA3F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 tiêu chí đánh giá kết quả dự án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CA777-F202-6CB4-48D2-A5591254F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1722" y="2340865"/>
            <a:ext cx="10259085" cy="2390162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 trúc bài báo cáo: 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Đầy đủ nội dung, rõ ràng, chi tiết; chi phí hợp lí.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 bày kết quả dự án trước lớp: 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 đạt tự tin, trôi chảy, thuyết phục.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45413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F1AE2-223D-B194-943E-6762AA49A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 trình thực hiện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834AA-E752-05CE-BCE8-F2CF23230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974" y="2340864"/>
            <a:ext cx="10245833" cy="3066023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28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 dựng kế hoạch </a:t>
            </a:r>
            <a:r>
              <a:rPr lang="en-US"/>
              <a:t>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( Làm trước ở nhà)</a:t>
            </a:r>
            <a:endParaRPr lang="en-US" sz="2400" i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n-US" sz="28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dự án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( Làm trước ở nhà)</a:t>
            </a:r>
            <a:endParaRPr lang="en-US" sz="2400" i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n-US" sz="28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Báo cáo dự án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(Báo cáo trực tiếp trên lớp )</a:t>
            </a:r>
            <a:endParaRPr lang="en-US" sz="2400" i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400050">
              <a:buFont typeface="+mj-lt"/>
              <a:buAutoNum type="romanUcPeriod"/>
            </a:pPr>
            <a:endParaRPr lang="en-US" sz="400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2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Override1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455B2D-BAB7-438A-85DA-0266A24CB79F}">
  <ds:schemaRefs>
    <ds:schemaRef ds:uri="http://schemas.microsoft.com/office/2006/metadata/properties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6c05727-aa75-4e4a-9b5f-8a80a1165891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DF95FD5-1F25-4FA5-84C8-2AB1AFB896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C6403A-684A-431F-8F36-A24C99E286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{EF4B4E1D-A7CE-4454-899A-7970ADAE9728}tf11964407_win32</Template>
  <TotalTime>81</TotalTime>
  <Words>367</Words>
  <Application>Microsoft Office PowerPoint</Application>
  <PresentationFormat>Widescreen</PresentationFormat>
  <Paragraphs>97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Bookman Old Style</vt:lpstr>
      <vt:lpstr>Calibri</vt:lpstr>
      <vt:lpstr>Franklin Gothic Book</vt:lpstr>
      <vt:lpstr>Franklin Gothic Demi</vt:lpstr>
      <vt:lpstr>Gill Sans MT</vt:lpstr>
      <vt:lpstr>Tahoma</vt:lpstr>
      <vt:lpstr>Times New Roman</vt:lpstr>
      <vt:lpstr>Wingdings 2</vt:lpstr>
      <vt:lpstr>DividendVTI</vt:lpstr>
      <vt:lpstr>Tiết 10 - Dự án 1:   Kế hoạch trồng và chăm sóc cây trồng trong gia đình</vt:lpstr>
      <vt:lpstr>Theo em Có cần thiết phải trồng cây trong gia đình không? Vì sao?</vt:lpstr>
      <vt:lpstr>Dự án: Kế hoạch trồng và chăm sóc cây trồng trong gia đình</vt:lpstr>
      <vt:lpstr>Mẫu 1: Báo cáo kế hoạch trồng và chăm sóc cây trồng trong gia đình</vt:lpstr>
      <vt:lpstr>Mẫu 2: Bảng tính chi phí trồng và chăm sóc cây trồng trong gia đình </vt:lpstr>
      <vt:lpstr>Các tiêu chí đánh giá kết quả dự án</vt:lpstr>
      <vt:lpstr>Tiến trình thực hiện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10 - Dự án 1:   Kế hoạch trồng và chăm sóc cây trồng trong gia đình</dc:title>
  <dc:creator>Cẩm Hường Nguyễn</dc:creator>
  <cp:lastModifiedBy>Admin</cp:lastModifiedBy>
  <cp:revision>2</cp:revision>
  <dcterms:created xsi:type="dcterms:W3CDTF">2022-08-10T19:19:40Z</dcterms:created>
  <dcterms:modified xsi:type="dcterms:W3CDTF">2022-08-11T09:04:17Z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