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7" r:id="rId2"/>
    <p:sldId id="284" r:id="rId3"/>
    <p:sldId id="285" r:id="rId4"/>
    <p:sldId id="301" r:id="rId5"/>
    <p:sldId id="286" r:id="rId6"/>
    <p:sldId id="287" r:id="rId7"/>
    <p:sldId id="302" r:id="rId8"/>
    <p:sldId id="288" r:id="rId9"/>
    <p:sldId id="303" r:id="rId10"/>
    <p:sldId id="304" r:id="rId11"/>
    <p:sldId id="305" r:id="rId12"/>
    <p:sldId id="306" r:id="rId13"/>
    <p:sldId id="308" r:id="rId14"/>
    <p:sldId id="289" r:id="rId15"/>
    <p:sldId id="307" r:id="rId16"/>
    <p:sldId id="291" r:id="rId17"/>
    <p:sldId id="292" r:id="rId18"/>
    <p:sldId id="309" r:id="rId19"/>
    <p:sldId id="310" r:id="rId20"/>
    <p:sldId id="311" r:id="rId21"/>
    <p:sldId id="293" r:id="rId22"/>
    <p:sldId id="295" r:id="rId23"/>
    <p:sldId id="296" r:id="rId24"/>
    <p:sldId id="297" r:id="rId25"/>
    <p:sldId id="312" r:id="rId26"/>
    <p:sldId id="298" r:id="rId27"/>
    <p:sldId id="313" r:id="rId28"/>
    <p:sldId id="299" r:id="rId29"/>
    <p:sldId id="318" r:id="rId30"/>
    <p:sldId id="319" r:id="rId31"/>
    <p:sldId id="321" r:id="rId32"/>
    <p:sldId id="320" r:id="rId33"/>
    <p:sldId id="317" r:id="rId34"/>
    <p:sldId id="316" r:id="rId35"/>
    <p:sldId id="300"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4" autoAdjust="0"/>
    <p:restoredTop sz="94660"/>
  </p:normalViewPr>
  <p:slideViewPr>
    <p:cSldViewPr snapToGrid="0">
      <p:cViewPr varScale="1">
        <p:scale>
          <a:sx n="66" d="100"/>
          <a:sy n="66" d="100"/>
        </p:scale>
        <p:origin x="88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47.wmf"/><Relationship Id="rId2" Type="http://schemas.openxmlformats.org/officeDocument/2006/relationships/image" Target="../media/image46.wmf"/><Relationship Id="rId1" Type="http://schemas.openxmlformats.org/officeDocument/2006/relationships/image" Target="../media/image45.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3.wmf"/><Relationship Id="rId2" Type="http://schemas.openxmlformats.org/officeDocument/2006/relationships/image" Target="../media/image62.wmf"/><Relationship Id="rId1" Type="http://schemas.openxmlformats.org/officeDocument/2006/relationships/image" Target="../media/image61.wmf"/><Relationship Id="rId6" Type="http://schemas.openxmlformats.org/officeDocument/2006/relationships/image" Target="../media/image66.wmf"/><Relationship Id="rId5" Type="http://schemas.openxmlformats.org/officeDocument/2006/relationships/image" Target="../media/image65.wmf"/><Relationship Id="rId4" Type="http://schemas.openxmlformats.org/officeDocument/2006/relationships/image" Target="../media/image64.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67.wmf"/><Relationship Id="rId2" Type="http://schemas.openxmlformats.org/officeDocument/2006/relationships/image" Target="../media/image64.wmf"/><Relationship Id="rId1" Type="http://schemas.openxmlformats.org/officeDocument/2006/relationships/image" Target="../media/image63.wmf"/><Relationship Id="rId6" Type="http://schemas.openxmlformats.org/officeDocument/2006/relationships/image" Target="../media/image70.wmf"/><Relationship Id="rId5" Type="http://schemas.openxmlformats.org/officeDocument/2006/relationships/image" Target="../media/image69.wmf"/><Relationship Id="rId4" Type="http://schemas.openxmlformats.org/officeDocument/2006/relationships/image" Target="../media/image68.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79.wmf"/><Relationship Id="rId2" Type="http://schemas.openxmlformats.org/officeDocument/2006/relationships/image" Target="../media/image78.wmf"/><Relationship Id="rId1" Type="http://schemas.openxmlformats.org/officeDocument/2006/relationships/image" Target="../media/image8.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5" Type="http://schemas.openxmlformats.org/officeDocument/2006/relationships/image" Target="../media/image89.wmf"/><Relationship Id="rId4" Type="http://schemas.openxmlformats.org/officeDocument/2006/relationships/image" Target="../media/image88.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93.wmf"/><Relationship Id="rId1" Type="http://schemas.openxmlformats.org/officeDocument/2006/relationships/image" Target="../media/image92.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101.wmf"/><Relationship Id="rId2" Type="http://schemas.openxmlformats.org/officeDocument/2006/relationships/image" Target="../media/image100.wmf"/><Relationship Id="rId1" Type="http://schemas.openxmlformats.org/officeDocument/2006/relationships/image" Target="../media/image99.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04.wmf"/><Relationship Id="rId2" Type="http://schemas.openxmlformats.org/officeDocument/2006/relationships/image" Target="../media/image103.wmf"/><Relationship Id="rId1" Type="http://schemas.openxmlformats.org/officeDocument/2006/relationships/image" Target="../media/image102.wmf"/><Relationship Id="rId4" Type="http://schemas.openxmlformats.org/officeDocument/2006/relationships/image" Target="../media/image105.w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08.wmf"/><Relationship Id="rId2" Type="http://schemas.openxmlformats.org/officeDocument/2006/relationships/image" Target="../media/image107.wmf"/><Relationship Id="rId1" Type="http://schemas.openxmlformats.org/officeDocument/2006/relationships/image" Target="../media/image106.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wmf"/><Relationship Id="rId1" Type="http://schemas.openxmlformats.org/officeDocument/2006/relationships/image" Target="../media/image11.wmf"/><Relationship Id="rId6" Type="http://schemas.openxmlformats.org/officeDocument/2006/relationships/image" Target="../media/image16.wmf"/><Relationship Id="rId5" Type="http://schemas.openxmlformats.org/officeDocument/2006/relationships/image" Target="../media/image15.wmf"/><Relationship Id="rId4" Type="http://schemas.openxmlformats.org/officeDocument/2006/relationships/image" Target="../media/image14.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111.wmf"/><Relationship Id="rId2" Type="http://schemas.openxmlformats.org/officeDocument/2006/relationships/image" Target="../media/image110.wmf"/><Relationship Id="rId1" Type="http://schemas.openxmlformats.org/officeDocument/2006/relationships/image" Target="../media/image109.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8.wmf"/><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image" Target="../media/image22.wmf"/><Relationship Id="rId1" Type="http://schemas.openxmlformats.org/officeDocument/2006/relationships/image" Target="../media/image21.wmf"/><Relationship Id="rId4" Type="http://schemas.openxmlformats.org/officeDocument/2006/relationships/image" Target="../media/image2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28.wmf"/><Relationship Id="rId1" Type="http://schemas.openxmlformats.org/officeDocument/2006/relationships/image" Target="../media/image27.wmf"/><Relationship Id="rId5" Type="http://schemas.openxmlformats.org/officeDocument/2006/relationships/image" Target="../media/image30.wmf"/><Relationship Id="rId4" Type="http://schemas.openxmlformats.org/officeDocument/2006/relationships/image" Target="../media/image29.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image" Target="../media/image34.wmf"/><Relationship Id="rId1" Type="http://schemas.openxmlformats.org/officeDocument/2006/relationships/image" Target="../media/image8.wmf"/><Relationship Id="rId4"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 Id="rId4" Type="http://schemas.openxmlformats.org/officeDocument/2006/relationships/image" Target="../media/image41.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0D7CBF-790E-4CF3-9EDF-11392E43EEBC}" type="datetimeFigureOut">
              <a:rPr lang="en-US" smtClean="0"/>
              <a:t>6/30/2024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E74364-8707-4C20-91D8-C6EC8E225810}" type="slidenum">
              <a:rPr lang="en-US" smtClean="0"/>
              <a:t>‹#›</a:t>
            </a:fld>
            <a:endParaRPr lang="en-US"/>
          </a:p>
        </p:txBody>
      </p:sp>
    </p:spTree>
    <p:extLst>
      <p:ext uri="{BB962C8B-B14F-4D97-AF65-F5344CB8AC3E}">
        <p14:creationId xmlns:p14="http://schemas.microsoft.com/office/powerpoint/2010/main" val="2580978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74364-8707-4C20-91D8-C6EC8E225810}" type="slidenum">
              <a:rPr lang="en-US" smtClean="0"/>
              <a:t>1</a:t>
            </a:fld>
            <a:endParaRPr lang="en-US"/>
          </a:p>
        </p:txBody>
      </p:sp>
    </p:spTree>
    <p:extLst>
      <p:ext uri="{BB962C8B-B14F-4D97-AF65-F5344CB8AC3E}">
        <p14:creationId xmlns:p14="http://schemas.microsoft.com/office/powerpoint/2010/main" val="517106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74364-8707-4C20-91D8-C6EC8E225810}" type="slidenum">
              <a:rPr lang="en-US" smtClean="0"/>
              <a:t>9</a:t>
            </a:fld>
            <a:endParaRPr lang="en-US"/>
          </a:p>
        </p:txBody>
      </p:sp>
    </p:spTree>
    <p:extLst>
      <p:ext uri="{BB962C8B-B14F-4D97-AF65-F5344CB8AC3E}">
        <p14:creationId xmlns:p14="http://schemas.microsoft.com/office/powerpoint/2010/main" val="3402611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74364-8707-4C20-91D8-C6EC8E225810}" type="slidenum">
              <a:rPr lang="en-US" smtClean="0"/>
              <a:t>10</a:t>
            </a:fld>
            <a:endParaRPr lang="en-US"/>
          </a:p>
        </p:txBody>
      </p:sp>
    </p:spTree>
    <p:extLst>
      <p:ext uri="{BB962C8B-B14F-4D97-AF65-F5344CB8AC3E}">
        <p14:creationId xmlns:p14="http://schemas.microsoft.com/office/powerpoint/2010/main" val="9478847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74364-8707-4C20-91D8-C6EC8E225810}" type="slidenum">
              <a:rPr lang="en-US" smtClean="0"/>
              <a:t>11</a:t>
            </a:fld>
            <a:endParaRPr lang="en-US"/>
          </a:p>
        </p:txBody>
      </p:sp>
    </p:spTree>
    <p:extLst>
      <p:ext uri="{BB962C8B-B14F-4D97-AF65-F5344CB8AC3E}">
        <p14:creationId xmlns:p14="http://schemas.microsoft.com/office/powerpoint/2010/main" val="317633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9E74364-8707-4C20-91D8-C6EC8E225810}" type="slidenum">
              <a:rPr lang="en-US" smtClean="0"/>
              <a:t>25</a:t>
            </a:fld>
            <a:endParaRPr lang="en-US"/>
          </a:p>
        </p:txBody>
      </p:sp>
    </p:spTree>
    <p:extLst>
      <p:ext uri="{BB962C8B-B14F-4D97-AF65-F5344CB8AC3E}">
        <p14:creationId xmlns:p14="http://schemas.microsoft.com/office/powerpoint/2010/main" val="1783214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3D51739-9A18-4F3C-AF11-54E81C4D5E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3754169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51739-9A18-4F3C-AF11-54E81C4D5E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40389574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51739-9A18-4F3C-AF11-54E81C4D5E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792240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3D51739-9A18-4F3C-AF11-54E81C4D5E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3154465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3D51739-9A18-4F3C-AF11-54E81C4D5E97}" type="datetimeFigureOut">
              <a:rPr lang="en-US" smtClean="0"/>
              <a:t>6/30/2024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38197878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3D51739-9A18-4F3C-AF11-54E81C4D5E97}"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2031551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3D51739-9A18-4F3C-AF11-54E81C4D5E97}" type="datetimeFigureOut">
              <a:rPr lang="en-US" smtClean="0"/>
              <a:t>6/30/2024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16403872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3D51739-9A18-4F3C-AF11-54E81C4D5E97}" type="datetimeFigureOut">
              <a:rPr lang="en-US" smtClean="0"/>
              <a:t>6/30/2024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31997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D51739-9A18-4F3C-AF11-54E81C4D5E97}" type="datetimeFigureOut">
              <a:rPr lang="en-US" smtClean="0"/>
              <a:t>6/30/2024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6725736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D51739-9A18-4F3C-AF11-54E81C4D5E97}"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1141757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3D51739-9A18-4F3C-AF11-54E81C4D5E97}" type="datetimeFigureOut">
              <a:rPr lang="en-US" smtClean="0"/>
              <a:t>6/30/2024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2DE75E-E044-467B-8991-43B59908F91F}" type="slidenum">
              <a:rPr lang="en-US" smtClean="0"/>
              <a:t>‹#›</a:t>
            </a:fld>
            <a:endParaRPr lang="en-US"/>
          </a:p>
        </p:txBody>
      </p:sp>
    </p:spTree>
    <p:extLst>
      <p:ext uri="{BB962C8B-B14F-4D97-AF65-F5344CB8AC3E}">
        <p14:creationId xmlns:p14="http://schemas.microsoft.com/office/powerpoint/2010/main" val="9511697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3D51739-9A18-4F3C-AF11-54E81C4D5E97}" type="datetimeFigureOut">
              <a:rPr lang="en-US" smtClean="0"/>
              <a:t>6/30/2024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DE75E-E044-467B-8991-43B59908F91F}" type="slidenum">
              <a:rPr lang="en-US" smtClean="0"/>
              <a:t>‹#›</a:t>
            </a:fld>
            <a:endParaRPr lang="en-US"/>
          </a:p>
        </p:txBody>
      </p:sp>
    </p:spTree>
    <p:extLst>
      <p:ext uri="{BB962C8B-B14F-4D97-AF65-F5344CB8AC3E}">
        <p14:creationId xmlns:p14="http://schemas.microsoft.com/office/powerpoint/2010/main" val="9450041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wmf"/><Relationship Id="rId3" Type="http://schemas.openxmlformats.org/officeDocument/2006/relationships/notesSlide" Target="../notesSlides/notesSlide3.xml"/><Relationship Id="rId7" Type="http://schemas.openxmlformats.org/officeDocument/2006/relationships/oleObject" Target="../embeddings/oleObject21.bin"/><Relationship Id="rId12" Type="http://schemas.openxmlformats.org/officeDocument/2006/relationships/image" Target="../media/image36.w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8.wmf"/><Relationship Id="rId11" Type="http://schemas.openxmlformats.org/officeDocument/2006/relationships/oleObject" Target="../embeddings/oleObject23.bin"/><Relationship Id="rId5" Type="http://schemas.openxmlformats.org/officeDocument/2006/relationships/oleObject" Target="../embeddings/oleObject20.bin"/><Relationship Id="rId10" Type="http://schemas.openxmlformats.org/officeDocument/2006/relationships/image" Target="../media/image35.wmf"/><Relationship Id="rId4" Type="http://schemas.openxmlformats.org/officeDocument/2006/relationships/image" Target="../media/image37.png"/><Relationship Id="rId9" Type="http://schemas.openxmlformats.org/officeDocument/2006/relationships/oleObject" Target="../embeddings/oleObject22.bin"/></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notesSlide" Target="../notesSlides/notesSlide4.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8.wmf"/><Relationship Id="rId5" Type="http://schemas.openxmlformats.org/officeDocument/2006/relationships/oleObject" Target="../embeddings/oleObject24.bin"/><Relationship Id="rId10" Type="http://schemas.openxmlformats.org/officeDocument/2006/relationships/image" Target="../media/image41.png"/><Relationship Id="rId4" Type="http://schemas.openxmlformats.org/officeDocument/2006/relationships/image" Target="../media/image37.pn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7.bin"/><Relationship Id="rId3" Type="http://schemas.openxmlformats.org/officeDocument/2006/relationships/image" Target="../media/image42.png"/><Relationship Id="rId7" Type="http://schemas.openxmlformats.org/officeDocument/2006/relationships/image" Target="../media/image39.wmf"/><Relationship Id="rId12" Type="http://schemas.openxmlformats.org/officeDocument/2006/relationships/image" Target="../media/image47.png"/><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oleObject" Target="../embeddings/oleObject26.bin"/><Relationship Id="rId11" Type="http://schemas.openxmlformats.org/officeDocument/2006/relationships/image" Target="../media/image41.wmf"/><Relationship Id="rId5" Type="http://schemas.openxmlformats.org/officeDocument/2006/relationships/image" Target="../media/image38.wmf"/><Relationship Id="rId10" Type="http://schemas.openxmlformats.org/officeDocument/2006/relationships/oleObject" Target="../embeddings/oleObject28.bin"/><Relationship Id="rId4" Type="http://schemas.openxmlformats.org/officeDocument/2006/relationships/oleObject" Target="../embeddings/oleObject25.bin"/><Relationship Id="rId9" Type="http://schemas.openxmlformats.org/officeDocument/2006/relationships/image" Target="../media/image40.wmf"/></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image" Target="../media/image42.png"/><Relationship Id="rId7" Type="http://schemas.openxmlformats.org/officeDocument/2006/relationships/image" Target="../media/image43.wmf"/><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oleObject" Target="../embeddings/oleObject29.bin"/><Relationship Id="rId5" Type="http://schemas.openxmlformats.org/officeDocument/2006/relationships/image" Target="../media/image51.png"/><Relationship Id="rId10" Type="http://schemas.openxmlformats.org/officeDocument/2006/relationships/image" Target="../media/image52.png"/><Relationship Id="rId4" Type="http://schemas.openxmlformats.org/officeDocument/2006/relationships/image" Target="../media/image50.png"/><Relationship Id="rId9" Type="http://schemas.openxmlformats.org/officeDocument/2006/relationships/image" Target="../media/image44.wmf"/></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image" Target="../media/image42.png"/><Relationship Id="rId7" Type="http://schemas.openxmlformats.org/officeDocument/2006/relationships/image" Target="../media/image46.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32.bin"/><Relationship Id="rId5" Type="http://schemas.openxmlformats.org/officeDocument/2006/relationships/image" Target="../media/image45.wmf"/><Relationship Id="rId10" Type="http://schemas.openxmlformats.org/officeDocument/2006/relationships/image" Target="../media/image56.png"/><Relationship Id="rId4" Type="http://schemas.openxmlformats.org/officeDocument/2006/relationships/oleObject" Target="../embeddings/oleObject31.bin"/><Relationship Id="rId9" Type="http://schemas.openxmlformats.org/officeDocument/2006/relationships/image" Target="../media/image47.wmf"/></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49.png"/><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5.png"/><Relationship Id="rId1" Type="http://schemas.openxmlformats.org/officeDocument/2006/relationships/slideLayout" Target="../slideLayouts/slideLayout2.xml"/><Relationship Id="rId4" Type="http://schemas.openxmlformats.org/officeDocument/2006/relationships/image" Target="../media/image55.emf"/></Relationships>
</file>

<file path=ppt/slides/_rels/slide18.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2.xml"/><Relationship Id="rId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62.wmf"/><Relationship Id="rId13" Type="http://schemas.openxmlformats.org/officeDocument/2006/relationships/oleObject" Target="../embeddings/oleObject38.bin"/><Relationship Id="rId18" Type="http://schemas.openxmlformats.org/officeDocument/2006/relationships/image" Target="../media/image66.wmf"/><Relationship Id="rId3" Type="http://schemas.openxmlformats.org/officeDocument/2006/relationships/image" Target="../media/image59.png"/><Relationship Id="rId7" Type="http://schemas.openxmlformats.org/officeDocument/2006/relationships/oleObject" Target="../embeddings/oleObject35.bin"/><Relationship Id="rId12" Type="http://schemas.openxmlformats.org/officeDocument/2006/relationships/image" Target="../media/image64.wmf"/><Relationship Id="rId17" Type="http://schemas.openxmlformats.org/officeDocument/2006/relationships/oleObject" Target="../embeddings/oleObject41.bin"/><Relationship Id="rId2" Type="http://schemas.openxmlformats.org/officeDocument/2006/relationships/slideLayout" Target="../slideLayouts/slideLayout2.xml"/><Relationship Id="rId16" Type="http://schemas.openxmlformats.org/officeDocument/2006/relationships/image" Target="../media/image65.wmf"/><Relationship Id="rId1" Type="http://schemas.openxmlformats.org/officeDocument/2006/relationships/vmlDrawing" Target="../drawings/vmlDrawing11.vml"/><Relationship Id="rId6" Type="http://schemas.openxmlformats.org/officeDocument/2006/relationships/image" Target="../media/image61.w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40.bin"/><Relationship Id="rId10" Type="http://schemas.openxmlformats.org/officeDocument/2006/relationships/image" Target="../media/image63.wmf"/><Relationship Id="rId19" Type="http://schemas.openxmlformats.org/officeDocument/2006/relationships/oleObject" Target="../embeddings/oleObject42.bin"/><Relationship Id="rId4" Type="http://schemas.openxmlformats.org/officeDocument/2006/relationships/image" Target="../media/image60.png"/><Relationship Id="rId9" Type="http://schemas.openxmlformats.org/officeDocument/2006/relationships/oleObject" Target="../embeddings/oleObject36.bin"/><Relationship Id="rId14" Type="http://schemas.openxmlformats.org/officeDocument/2006/relationships/oleObject" Target="../embeddings/oleObject39.bin"/></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64.wmf"/><Relationship Id="rId13" Type="http://schemas.openxmlformats.org/officeDocument/2006/relationships/image" Target="../media/image68.wmf"/><Relationship Id="rId18" Type="http://schemas.openxmlformats.org/officeDocument/2006/relationships/oleObject" Target="../embeddings/oleObject50.bin"/><Relationship Id="rId3" Type="http://schemas.openxmlformats.org/officeDocument/2006/relationships/image" Target="../media/image59.png"/><Relationship Id="rId7" Type="http://schemas.openxmlformats.org/officeDocument/2006/relationships/oleObject" Target="../embeddings/oleObject44.bin"/><Relationship Id="rId12" Type="http://schemas.openxmlformats.org/officeDocument/2006/relationships/oleObject" Target="../embeddings/oleObject47.bin"/><Relationship Id="rId17" Type="http://schemas.openxmlformats.org/officeDocument/2006/relationships/image" Target="../media/image70.wmf"/><Relationship Id="rId2" Type="http://schemas.openxmlformats.org/officeDocument/2006/relationships/slideLayout" Target="../slideLayouts/slideLayout2.xml"/><Relationship Id="rId16" Type="http://schemas.openxmlformats.org/officeDocument/2006/relationships/oleObject" Target="../embeddings/oleObject49.bin"/><Relationship Id="rId1" Type="http://schemas.openxmlformats.org/officeDocument/2006/relationships/vmlDrawing" Target="../drawings/vmlDrawing12.vml"/><Relationship Id="rId6" Type="http://schemas.openxmlformats.org/officeDocument/2006/relationships/image" Target="../media/image63.wmf"/><Relationship Id="rId11" Type="http://schemas.openxmlformats.org/officeDocument/2006/relationships/image" Target="../media/image67.wmf"/><Relationship Id="rId5" Type="http://schemas.openxmlformats.org/officeDocument/2006/relationships/oleObject" Target="../embeddings/oleObject43.bin"/><Relationship Id="rId15" Type="http://schemas.openxmlformats.org/officeDocument/2006/relationships/image" Target="../media/image69.wmf"/><Relationship Id="rId10" Type="http://schemas.openxmlformats.org/officeDocument/2006/relationships/oleObject" Target="../embeddings/oleObject46.bin"/><Relationship Id="rId19" Type="http://schemas.openxmlformats.org/officeDocument/2006/relationships/oleObject" Target="../embeddings/oleObject51.bin"/><Relationship Id="rId4" Type="http://schemas.openxmlformats.org/officeDocument/2006/relationships/image" Target="../media/image60.png"/><Relationship Id="rId9" Type="http://schemas.openxmlformats.org/officeDocument/2006/relationships/oleObject" Target="../embeddings/oleObject45.bin"/><Relationship Id="rId14" Type="http://schemas.openxmlformats.org/officeDocument/2006/relationships/oleObject" Target="../embeddings/oleObject48.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1.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emf"/><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emf"/></Relationships>
</file>

<file path=ppt/slides/_rels/slide24.xml.rels><?xml version="1.0" encoding="UTF-8" standalone="yes"?>
<Relationships xmlns="http://schemas.openxmlformats.org/package/2006/relationships"><Relationship Id="rId2" Type="http://schemas.openxmlformats.org/officeDocument/2006/relationships/image" Target="../media/image77.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notesSlide" Target="../notesSlides/notesSlide5.xml"/><Relationship Id="rId7" Type="http://schemas.openxmlformats.org/officeDocument/2006/relationships/oleObject" Target="../embeddings/oleObject52.bin"/><Relationship Id="rId12" Type="http://schemas.openxmlformats.org/officeDocument/2006/relationships/image" Target="../media/image79.wmf"/><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82.png"/><Relationship Id="rId11" Type="http://schemas.openxmlformats.org/officeDocument/2006/relationships/oleObject" Target="../embeddings/oleObject54.bin"/><Relationship Id="rId5" Type="http://schemas.openxmlformats.org/officeDocument/2006/relationships/image" Target="../media/image81.png"/><Relationship Id="rId10" Type="http://schemas.openxmlformats.org/officeDocument/2006/relationships/image" Target="../media/image78.wmf"/><Relationship Id="rId4" Type="http://schemas.openxmlformats.org/officeDocument/2006/relationships/image" Target="../media/image80.png"/><Relationship Id="rId9" Type="http://schemas.openxmlformats.org/officeDocument/2006/relationships/oleObject" Target="../embeddings/oleObject53.bin"/></Relationships>
</file>

<file path=ppt/slides/_rels/slide26.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58.bin"/><Relationship Id="rId13" Type="http://schemas.openxmlformats.org/officeDocument/2006/relationships/image" Target="../media/image89.wmf"/><Relationship Id="rId3" Type="http://schemas.openxmlformats.org/officeDocument/2006/relationships/oleObject" Target="../embeddings/oleObject55.bin"/><Relationship Id="rId7" Type="http://schemas.openxmlformats.org/officeDocument/2006/relationships/oleObject" Target="../embeddings/oleObject57.bin"/><Relationship Id="rId12" Type="http://schemas.openxmlformats.org/officeDocument/2006/relationships/oleObject" Target="../embeddings/oleObject60.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86.wmf"/><Relationship Id="rId11" Type="http://schemas.openxmlformats.org/officeDocument/2006/relationships/image" Target="../media/image88.wmf"/><Relationship Id="rId5" Type="http://schemas.openxmlformats.org/officeDocument/2006/relationships/oleObject" Target="../embeddings/oleObject56.bin"/><Relationship Id="rId10" Type="http://schemas.openxmlformats.org/officeDocument/2006/relationships/oleObject" Target="../embeddings/oleObject59.bin"/><Relationship Id="rId4" Type="http://schemas.openxmlformats.org/officeDocument/2006/relationships/image" Target="../media/image85.wmf"/><Relationship Id="rId9" Type="http://schemas.openxmlformats.org/officeDocument/2006/relationships/image" Target="../media/image87.wmf"/></Relationships>
</file>

<file path=ppt/slides/_rels/slide28.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image" Target="../media/image91.png"/><Relationship Id="rId7" Type="http://schemas.openxmlformats.org/officeDocument/2006/relationships/image" Target="../media/image93.png"/><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90.wmf"/><Relationship Id="rId11" Type="http://schemas.openxmlformats.org/officeDocument/2006/relationships/image" Target="../media/image97.png"/><Relationship Id="rId5" Type="http://schemas.openxmlformats.org/officeDocument/2006/relationships/oleObject" Target="../embeddings/oleObject61.bin"/><Relationship Id="rId10" Type="http://schemas.openxmlformats.org/officeDocument/2006/relationships/image" Target="../media/image96.png"/><Relationship Id="rId4" Type="http://schemas.openxmlformats.org/officeDocument/2006/relationships/image" Target="../media/image92.png"/><Relationship Id="rId9" Type="http://schemas.openxmlformats.org/officeDocument/2006/relationships/image" Target="../media/image95.png"/></Relationships>
</file>

<file path=ppt/slides/_rels/slide29.xml.rels><?xml version="1.0" encoding="UTF-8" standalone="yes"?>
<Relationships xmlns="http://schemas.openxmlformats.org/package/2006/relationships"><Relationship Id="rId3" Type="http://schemas.openxmlformats.org/officeDocument/2006/relationships/image" Target="../media/image98.png"/><Relationship Id="rId7" Type="http://schemas.openxmlformats.org/officeDocument/2006/relationships/image" Target="../media/image93.wmf"/><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oleObject" Target="../embeddings/oleObject63.bin"/><Relationship Id="rId5" Type="http://schemas.openxmlformats.org/officeDocument/2006/relationships/image" Target="../media/image92.wmf"/><Relationship Id="rId4" Type="http://schemas.openxmlformats.org/officeDocument/2006/relationships/oleObject" Target="../embeddings/oleObject62.bin"/></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66.bin"/><Relationship Id="rId3" Type="http://schemas.openxmlformats.org/officeDocument/2006/relationships/image" Target="../media/image98.png"/><Relationship Id="rId7" Type="http://schemas.openxmlformats.org/officeDocument/2006/relationships/image" Target="../media/image100.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65.bin"/><Relationship Id="rId5" Type="http://schemas.openxmlformats.org/officeDocument/2006/relationships/image" Target="../media/image99.wmf"/><Relationship Id="rId4" Type="http://schemas.openxmlformats.org/officeDocument/2006/relationships/oleObject" Target="../embeddings/oleObject64.bin"/><Relationship Id="rId9" Type="http://schemas.openxmlformats.org/officeDocument/2006/relationships/image" Target="../media/image101.wmf"/></Relationships>
</file>

<file path=ppt/slides/_rels/slide31.xml.rels><?xml version="1.0" encoding="UTF-8" standalone="yes"?>
<Relationships xmlns="http://schemas.openxmlformats.org/package/2006/relationships"><Relationship Id="rId8" Type="http://schemas.openxmlformats.org/officeDocument/2006/relationships/oleObject" Target="../embeddings/oleObject69.bin"/><Relationship Id="rId3" Type="http://schemas.openxmlformats.org/officeDocument/2006/relationships/image" Target="../media/image98.png"/><Relationship Id="rId7" Type="http://schemas.openxmlformats.org/officeDocument/2006/relationships/image" Target="../media/image103.wmf"/><Relationship Id="rId2" Type="http://schemas.openxmlformats.org/officeDocument/2006/relationships/slideLayout" Target="../slideLayouts/slideLayout2.xml"/><Relationship Id="rId1" Type="http://schemas.openxmlformats.org/officeDocument/2006/relationships/vmlDrawing" Target="../drawings/vmlDrawing18.vml"/><Relationship Id="rId6" Type="http://schemas.openxmlformats.org/officeDocument/2006/relationships/oleObject" Target="../embeddings/oleObject68.bin"/><Relationship Id="rId11" Type="http://schemas.openxmlformats.org/officeDocument/2006/relationships/image" Target="../media/image105.wmf"/><Relationship Id="rId5" Type="http://schemas.openxmlformats.org/officeDocument/2006/relationships/image" Target="../media/image102.wmf"/><Relationship Id="rId10" Type="http://schemas.openxmlformats.org/officeDocument/2006/relationships/oleObject" Target="../embeddings/oleObject70.bin"/><Relationship Id="rId4" Type="http://schemas.openxmlformats.org/officeDocument/2006/relationships/oleObject" Target="../embeddings/oleObject67.bin"/><Relationship Id="rId9" Type="http://schemas.openxmlformats.org/officeDocument/2006/relationships/image" Target="../media/image104.wmf"/></Relationships>
</file>

<file path=ppt/slides/_rels/slide32.xml.rels><?xml version="1.0" encoding="UTF-8" standalone="yes"?>
<Relationships xmlns="http://schemas.openxmlformats.org/package/2006/relationships"><Relationship Id="rId8" Type="http://schemas.openxmlformats.org/officeDocument/2006/relationships/oleObject" Target="../embeddings/oleObject73.bin"/><Relationship Id="rId3" Type="http://schemas.openxmlformats.org/officeDocument/2006/relationships/image" Target="../media/image98.png"/><Relationship Id="rId7" Type="http://schemas.openxmlformats.org/officeDocument/2006/relationships/image" Target="../media/image107.w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oleObject" Target="../embeddings/oleObject72.bin"/><Relationship Id="rId5" Type="http://schemas.openxmlformats.org/officeDocument/2006/relationships/image" Target="../media/image106.wmf"/><Relationship Id="rId4" Type="http://schemas.openxmlformats.org/officeDocument/2006/relationships/oleObject" Target="../embeddings/oleObject71.bin"/><Relationship Id="rId9" Type="http://schemas.openxmlformats.org/officeDocument/2006/relationships/image" Target="../media/image108.wmf"/></Relationships>
</file>

<file path=ppt/slides/_rels/slide33.xml.rels><?xml version="1.0" encoding="UTF-8" standalone="yes"?>
<Relationships xmlns="http://schemas.openxmlformats.org/package/2006/relationships"><Relationship Id="rId8" Type="http://schemas.openxmlformats.org/officeDocument/2006/relationships/oleObject" Target="../embeddings/oleObject76.bin"/><Relationship Id="rId3" Type="http://schemas.openxmlformats.org/officeDocument/2006/relationships/image" Target="../media/image112.png"/><Relationship Id="rId7" Type="http://schemas.openxmlformats.org/officeDocument/2006/relationships/image" Target="../media/image110.wmf"/><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oleObject" Target="../embeddings/oleObject75.bin"/><Relationship Id="rId5" Type="http://schemas.openxmlformats.org/officeDocument/2006/relationships/image" Target="../media/image109.wmf"/><Relationship Id="rId4" Type="http://schemas.openxmlformats.org/officeDocument/2006/relationships/oleObject" Target="../embeddings/oleObject74.bin"/><Relationship Id="rId9" Type="http://schemas.openxmlformats.org/officeDocument/2006/relationships/image" Target="../media/image111.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10.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4" Type="http://schemas.openxmlformats.org/officeDocument/2006/relationships/image" Target="../media/image8.wmf"/></Relationships>
</file>

<file path=ppt/slides/_rels/slide6.xml.rels><?xml version="1.0" encoding="UTF-8" standalone="yes"?>
<Relationships xmlns="http://schemas.openxmlformats.org/package/2006/relationships"><Relationship Id="rId8" Type="http://schemas.openxmlformats.org/officeDocument/2006/relationships/image" Target="../media/image13.wmf"/><Relationship Id="rId13"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5.bin"/><Relationship Id="rId12" Type="http://schemas.openxmlformats.org/officeDocument/2006/relationships/image" Target="../media/image15.wmf"/><Relationship Id="rId2" Type="http://schemas.openxmlformats.org/officeDocument/2006/relationships/slideLayout" Target="../slideLayouts/slideLayout1.xml"/><Relationship Id="rId1" Type="http://schemas.openxmlformats.org/officeDocument/2006/relationships/vmlDrawing" Target="../drawings/vmlDrawing2.vml"/><Relationship Id="rId6" Type="http://schemas.openxmlformats.org/officeDocument/2006/relationships/image" Target="../media/image12.wmf"/><Relationship Id="rId11" Type="http://schemas.openxmlformats.org/officeDocument/2006/relationships/oleObject" Target="../embeddings/oleObject7.bin"/><Relationship Id="rId5" Type="http://schemas.openxmlformats.org/officeDocument/2006/relationships/oleObject" Target="../embeddings/oleObject4.bin"/><Relationship Id="rId10" Type="http://schemas.openxmlformats.org/officeDocument/2006/relationships/image" Target="../media/image14.wmf"/><Relationship Id="rId4" Type="http://schemas.openxmlformats.org/officeDocument/2006/relationships/image" Target="../media/image11.wmf"/><Relationship Id="rId9" Type="http://schemas.openxmlformats.org/officeDocument/2006/relationships/oleObject" Target="../embeddings/oleObject6.bin"/><Relationship Id="rId14" Type="http://schemas.openxmlformats.org/officeDocument/2006/relationships/image" Target="../media/image16.wmf"/></Relationships>
</file>

<file path=ppt/slides/_rels/slide7.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19.emf"/><Relationship Id="rId7"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2.png"/><Relationship Id="rId11" Type="http://schemas.openxmlformats.org/officeDocument/2006/relationships/image" Target="../media/image20.png"/><Relationship Id="rId5" Type="http://schemas.openxmlformats.org/officeDocument/2006/relationships/image" Target="../media/image21.png"/><Relationship Id="rId10" Type="http://schemas.openxmlformats.org/officeDocument/2006/relationships/image" Target="../media/image18.wmf"/><Relationship Id="rId9"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8" Type="http://schemas.openxmlformats.org/officeDocument/2006/relationships/image" Target="../media/image22.wmf"/><Relationship Id="rId3" Type="http://schemas.openxmlformats.org/officeDocument/2006/relationships/image" Target="../media/image25.emf"/><Relationship Id="rId7" Type="http://schemas.openxmlformats.org/officeDocument/2006/relationships/oleObject" Target="../embeddings/oleObject12.bin"/><Relationship Id="rId12" Type="http://schemas.openxmlformats.org/officeDocument/2006/relationships/image" Target="../media/image24.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21.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23.wmf"/><Relationship Id="rId4" Type="http://schemas.openxmlformats.org/officeDocument/2006/relationships/image" Target="../media/image26.png"/><Relationship Id="rId9"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image" Target="../media/image28.wmf"/><Relationship Id="rId13" Type="http://schemas.openxmlformats.org/officeDocument/2006/relationships/oleObject" Target="../embeddings/oleObject18.bin"/><Relationship Id="rId3" Type="http://schemas.openxmlformats.org/officeDocument/2006/relationships/notesSlide" Target="../notesSlides/notesSlide2.xml"/><Relationship Id="rId7" Type="http://schemas.openxmlformats.org/officeDocument/2006/relationships/oleObject" Target="../embeddings/oleObject16.bin"/><Relationship Id="rId12" Type="http://schemas.openxmlformats.org/officeDocument/2006/relationships/image" Target="../media/image8.wmf"/><Relationship Id="rId2" Type="http://schemas.openxmlformats.org/officeDocument/2006/relationships/slideLayout" Target="../slideLayouts/slideLayout1.xml"/><Relationship Id="rId16" Type="http://schemas.openxmlformats.org/officeDocument/2006/relationships/image" Target="../media/image30.wmf"/><Relationship Id="rId1" Type="http://schemas.openxmlformats.org/officeDocument/2006/relationships/vmlDrawing" Target="../drawings/vmlDrawing5.vml"/><Relationship Id="rId6" Type="http://schemas.openxmlformats.org/officeDocument/2006/relationships/image" Target="../media/image27.wmf"/><Relationship Id="rId11" Type="http://schemas.openxmlformats.org/officeDocument/2006/relationships/oleObject" Target="../embeddings/oleObject17.bin"/><Relationship Id="rId5" Type="http://schemas.openxmlformats.org/officeDocument/2006/relationships/oleObject" Target="../embeddings/oleObject15.bin"/><Relationship Id="rId15" Type="http://schemas.openxmlformats.org/officeDocument/2006/relationships/oleObject" Target="../embeddings/oleObject19.bin"/><Relationship Id="rId10" Type="http://schemas.openxmlformats.org/officeDocument/2006/relationships/image" Target="../media/image33.png"/><Relationship Id="rId4" Type="http://schemas.openxmlformats.org/officeDocument/2006/relationships/image" Target="../media/image31.png"/><Relationship Id="rId9" Type="http://schemas.openxmlformats.org/officeDocument/2006/relationships/image" Target="../media/image32.png"/><Relationship Id="rId14" Type="http://schemas.openxmlformats.org/officeDocument/2006/relationships/image" Target="../media/image29.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731000"/>
          </a:xfrm>
          <a:prstGeom prst="rect">
            <a:avLst/>
          </a:prstGeom>
        </p:spPr>
      </p:pic>
      <p:sp>
        <p:nvSpPr>
          <p:cNvPr id="5" name="TextBox 4"/>
          <p:cNvSpPr txBox="1"/>
          <p:nvPr/>
        </p:nvSpPr>
        <p:spPr>
          <a:xfrm>
            <a:off x="907143" y="2771345"/>
            <a:ext cx="10377714" cy="844718"/>
          </a:xfrm>
          <a:prstGeom prst="rect">
            <a:avLst/>
          </a:prstGeom>
          <a:solidFill>
            <a:schemeClr val="accent1">
              <a:lumMod val="40000"/>
              <a:lumOff val="60000"/>
            </a:schemeClr>
          </a:solidFill>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4889" b="1" smtClean="0">
                <a:solidFill>
                  <a:srgbClr val="FF0000"/>
                </a:solidFill>
                <a:latin typeface="Times New Roman" pitchFamily="18" charset="0"/>
                <a:cs typeface="Times New Roman" pitchFamily="18" charset="0"/>
              </a:rPr>
              <a:t>HÌNH </a:t>
            </a:r>
            <a:r>
              <a:rPr lang="en-US" sz="4889" b="1" smtClean="0">
                <a:solidFill>
                  <a:srgbClr val="FF0000"/>
                </a:solidFill>
                <a:latin typeface="Times New Roman" pitchFamily="18" charset="0"/>
                <a:cs typeface="Times New Roman" pitchFamily="18" charset="0"/>
              </a:rPr>
              <a:t>THANG-HÌNH THANG CÂN</a:t>
            </a:r>
            <a:endParaRPr lang="en-US" sz="6000" b="1">
              <a:solidFill>
                <a:srgbClr val="FF0000"/>
              </a:solidFill>
              <a:latin typeface="Times New Roman" pitchFamily="18" charset="0"/>
              <a:cs typeface="Times New Roman" pitchFamily="18" charset="0"/>
            </a:endParaRPr>
          </a:p>
        </p:txBody>
      </p:sp>
      <p:sp>
        <p:nvSpPr>
          <p:cNvPr id="2" name="TextBox 1"/>
          <p:cNvSpPr txBox="1"/>
          <p:nvPr/>
        </p:nvSpPr>
        <p:spPr>
          <a:xfrm>
            <a:off x="3516690" y="1199795"/>
            <a:ext cx="4578048" cy="639534"/>
          </a:xfrm>
          <a:prstGeom prst="rect">
            <a:avLst/>
          </a:prstGeom>
          <a:noFill/>
        </p:spPr>
        <p:txBody>
          <a:bodyPr wrap="square" rtlCol="0">
            <a:spAutoFit/>
          </a:bodyPr>
          <a:lstStyle/>
          <a:p>
            <a:r>
              <a:rPr lang="en-US" sz="3556" b="1" smtClean="0">
                <a:latin typeface="Times New Roman" pitchFamily="18" charset="0"/>
                <a:cs typeface="Times New Roman" pitchFamily="18" charset="0"/>
              </a:rPr>
              <a:t>HÌNH HỌC 8 - CTST</a:t>
            </a:r>
            <a:endParaRPr lang="en-US" sz="3556" b="1" dirty="0">
              <a:latin typeface="Times New Roman" pitchFamily="18" charset="0"/>
              <a:cs typeface="Times New Roman" pitchFamily="18" charset="0"/>
            </a:endParaRPr>
          </a:p>
        </p:txBody>
      </p:sp>
    </p:spTree>
    <p:extLst>
      <p:ext uri="{BB962C8B-B14F-4D97-AF65-F5344CB8AC3E}">
        <p14:creationId xmlns:p14="http://schemas.microsoft.com/office/powerpoint/2010/main" val="306714687"/>
      </p:ext>
    </p:extLst>
  </p:cSld>
  <p:clrMapOvr>
    <a:masterClrMapping/>
  </p:clrMapOvr>
  <mc:AlternateContent xmlns:mc="http://schemas.openxmlformats.org/markup-compatibility/2006" xmlns:p14="http://schemas.microsoft.com/office/powerpoint/2010/main">
    <mc:Choice Requires="p14">
      <p:transition spd="slow" p14:dur="4400" advTm="11797">
        <p14:honeycomb/>
      </p:transition>
    </mc:Choice>
    <mc:Fallback xmlns="">
      <p:transition spd="slow" advTm="11797">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676" y="26265"/>
            <a:ext cx="8542836" cy="1077218"/>
          </a:xfrm>
          <a:prstGeom prst="rect">
            <a:avLst/>
          </a:prstGeom>
        </p:spPr>
        <p:txBody>
          <a:bodyPr wrap="square">
            <a:spAutoFit/>
          </a:bodyPr>
          <a:lstStyle/>
          <a:p>
            <a:r>
              <a:rPr lang="vi-VN" sz="3200" b="1" u="sng">
                <a:solidFill>
                  <a:srgbClr val="008000"/>
                </a:solidFill>
                <a:latin typeface="Times New Roman" panose="02020603050405020304" pitchFamily="18" charset="0"/>
                <a:cs typeface="Times New Roman" panose="02020603050405020304" pitchFamily="18" charset="0"/>
              </a:rPr>
              <a:t>Vận dụng </a:t>
            </a:r>
            <a:r>
              <a:rPr lang="vi-VN" sz="3200" b="1" u="sng" smtClean="0">
                <a:solidFill>
                  <a:srgbClr val="008000"/>
                </a:solidFill>
                <a:latin typeface="Times New Roman" panose="02020603050405020304" pitchFamily="18" charset="0"/>
                <a:cs typeface="Times New Roman" panose="02020603050405020304" pitchFamily="18" charset="0"/>
              </a:rPr>
              <a:t>2:</a:t>
            </a:r>
            <a:r>
              <a:rPr lang="vi-VN" sz="3200" b="1" u="sng">
                <a:solidFill>
                  <a:srgbClr val="008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Tứ giác EFGH có các góc cho như trong Hình 5.</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572885" y="1004671"/>
            <a:ext cx="8398164" cy="1077218"/>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a) Chứng minh rằng EFGH là hình thang.</a:t>
            </a:r>
          </a:p>
          <a:p>
            <a:pPr algn="just"/>
            <a:r>
              <a:rPr lang="vi-VN" sz="3200">
                <a:solidFill>
                  <a:srgbClr val="000000"/>
                </a:solidFill>
                <a:latin typeface="Times New Roman" panose="02020603050405020304" pitchFamily="18" charset="0"/>
                <a:cs typeface="Times New Roman" panose="02020603050405020304" pitchFamily="18" charset="0"/>
              </a:rPr>
              <a:t>b) Tìm góc chưa biết của tứ giác.</a:t>
            </a:r>
            <a:endParaRPr lang="vi-VN" sz="3200" b="0" i="0">
              <a:solidFill>
                <a:srgbClr val="000000"/>
              </a:solidFill>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76823" y="1954050"/>
            <a:ext cx="2483497"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Chứng minh</a:t>
            </a:r>
            <a:endParaRPr lang="en-US" sz="3200" b="1" u="sng">
              <a:solidFill>
                <a:srgbClr val="FF0000"/>
              </a:solidFill>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8473441" y="182880"/>
            <a:ext cx="3337560" cy="3331010"/>
            <a:chOff x="8473441" y="182880"/>
            <a:chExt cx="3337560" cy="3331010"/>
          </a:xfrm>
        </p:grpSpPr>
        <p:pic>
          <p:nvPicPr>
            <p:cNvPr id="19" name="Picture 18"/>
            <p:cNvPicPr>
              <a:picLocks noChangeAspect="1"/>
            </p:cNvPicPr>
            <p:nvPr/>
          </p:nvPicPr>
          <p:blipFill>
            <a:blip r:embed="rId4"/>
            <a:stretch>
              <a:fillRect/>
            </a:stretch>
          </p:blipFill>
          <p:spPr>
            <a:xfrm>
              <a:off x="8473441" y="182880"/>
              <a:ext cx="3337560" cy="3331010"/>
            </a:xfrm>
            <a:prstGeom prst="rect">
              <a:avLst/>
            </a:prstGeom>
          </p:spPr>
        </p:pic>
        <p:cxnSp>
          <p:nvCxnSpPr>
            <p:cNvPr id="17" name="Straight Connector 16"/>
            <p:cNvCxnSpPr/>
            <p:nvPr/>
          </p:nvCxnSpPr>
          <p:spPr>
            <a:xfrm flipV="1">
              <a:off x="8894849" y="217714"/>
              <a:ext cx="1598980" cy="347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038999" y="1264920"/>
              <a:ext cx="2340201" cy="21749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94849" y="564874"/>
              <a:ext cx="144150" cy="7000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0490382" y="193948"/>
              <a:ext cx="848178" cy="3178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8785752" y="34554"/>
            <a:ext cx="449070" cy="1215126"/>
            <a:chOff x="8785752" y="34554"/>
            <a:chExt cx="449070" cy="1215126"/>
          </a:xfrm>
        </p:grpSpPr>
        <p:cxnSp>
          <p:nvCxnSpPr>
            <p:cNvPr id="37" name="Straight Connector 36"/>
            <p:cNvCxnSpPr/>
            <p:nvPr/>
          </p:nvCxnSpPr>
          <p:spPr>
            <a:xfrm>
              <a:off x="8785752" y="41476"/>
              <a:ext cx="268487" cy="12082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1293915">
              <a:off x="8843177" y="34554"/>
              <a:ext cx="39164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a:t>
              </a:r>
              <a:endParaRPr lang="en-US" sz="2800" b="1">
                <a:solidFill>
                  <a:srgbClr val="FF0000"/>
                </a:solidFill>
                <a:latin typeface="Times New Roman" panose="02020603050405020304" pitchFamily="18" charset="0"/>
                <a:cs typeface="Times New Roman" panose="02020603050405020304" pitchFamily="18" charset="0"/>
              </a:endParaRPr>
            </a:p>
          </p:txBody>
        </p:sp>
      </p:grpSp>
      <p:graphicFrame>
        <p:nvGraphicFramePr>
          <p:cNvPr id="22" name="Object 21"/>
          <p:cNvGraphicFramePr>
            <a:graphicFrameLocks noChangeAspect="1"/>
          </p:cNvGraphicFramePr>
          <p:nvPr>
            <p:extLst>
              <p:ext uri="{D42A27DB-BD31-4B8C-83A1-F6EECF244321}">
                <p14:modId xmlns:p14="http://schemas.microsoft.com/office/powerpoint/2010/main" val="1868235425"/>
              </p:ext>
            </p:extLst>
          </p:nvPr>
        </p:nvGraphicFramePr>
        <p:xfrm>
          <a:off x="4724400" y="2246313"/>
          <a:ext cx="127000" cy="203200"/>
        </p:xfrm>
        <a:graphic>
          <a:graphicData uri="http://schemas.openxmlformats.org/presentationml/2006/ole">
            <mc:AlternateContent xmlns:mc="http://schemas.openxmlformats.org/markup-compatibility/2006">
              <mc:Choice xmlns:v="urn:schemas-microsoft-com:vml" Requires="v">
                <p:oleObj spid="_x0000_s6492" name="Equation" r:id="rId5" imgW="126720" imgH="203040" progId="Equation.DSMT4">
                  <p:embed/>
                </p:oleObj>
              </mc:Choice>
              <mc:Fallback>
                <p:oleObj name="Equation" r:id="rId5" imgW="126720" imgH="203040" progId="Equation.DSMT4">
                  <p:embed/>
                  <p:pic>
                    <p:nvPicPr>
                      <p:cNvPr id="0" name=""/>
                      <p:cNvPicPr/>
                      <p:nvPr/>
                    </p:nvPicPr>
                    <p:blipFill>
                      <a:blip r:embed="rId6"/>
                      <a:stretch>
                        <a:fillRect/>
                      </a:stretch>
                    </p:blipFill>
                    <p:spPr>
                      <a:xfrm>
                        <a:off x="4724400" y="2246313"/>
                        <a:ext cx="127000" cy="203200"/>
                      </a:xfrm>
                      <a:prstGeom prst="rect">
                        <a:avLst/>
                      </a:prstGeom>
                    </p:spPr>
                  </p:pic>
                </p:oleObj>
              </mc:Fallback>
            </mc:AlternateContent>
          </a:graphicData>
        </a:graphic>
      </p:graphicFrame>
      <p:grpSp>
        <p:nvGrpSpPr>
          <p:cNvPr id="25" name="Group 24"/>
          <p:cNvGrpSpPr/>
          <p:nvPr/>
        </p:nvGrpSpPr>
        <p:grpSpPr>
          <a:xfrm>
            <a:off x="227676" y="2488945"/>
            <a:ext cx="10475687" cy="612012"/>
            <a:chOff x="227676" y="2488945"/>
            <a:chExt cx="10475687" cy="612012"/>
          </a:xfrm>
        </p:grpSpPr>
        <p:sp>
          <p:nvSpPr>
            <p:cNvPr id="29" name="Rectangle 28"/>
            <p:cNvSpPr/>
            <p:nvPr/>
          </p:nvSpPr>
          <p:spPr>
            <a:xfrm>
              <a:off x="227676" y="2488945"/>
              <a:ext cx="10475687"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a) Ta có  </a:t>
              </a:r>
              <a:r>
                <a:rPr lang="en-US" sz="3200" smtClean="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hai góc kề bù</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4132681777"/>
                </p:ext>
              </p:extLst>
            </p:nvPr>
          </p:nvGraphicFramePr>
          <p:xfrm>
            <a:off x="1712687" y="2488945"/>
            <a:ext cx="2873828" cy="612012"/>
          </p:xfrm>
          <a:graphic>
            <a:graphicData uri="http://schemas.openxmlformats.org/presentationml/2006/ole">
              <mc:AlternateContent xmlns:mc="http://schemas.openxmlformats.org/markup-compatibility/2006">
                <mc:Choice xmlns:v="urn:schemas-microsoft-com:vml" Requires="v">
                  <p:oleObj spid="_x0000_s6493" name="Equation" r:id="rId7" imgW="1358640" imgH="304560" progId="Equation.DSMT4">
                    <p:embed/>
                  </p:oleObj>
                </mc:Choice>
                <mc:Fallback>
                  <p:oleObj name="Equation" r:id="rId7" imgW="1358640" imgH="304560" progId="Equation.DSMT4">
                    <p:embed/>
                    <p:pic>
                      <p:nvPicPr>
                        <p:cNvPr id="0" name=""/>
                        <p:cNvPicPr/>
                        <p:nvPr/>
                      </p:nvPicPr>
                      <p:blipFill>
                        <a:blip r:embed="rId8"/>
                        <a:stretch>
                          <a:fillRect/>
                        </a:stretch>
                      </p:blipFill>
                      <p:spPr>
                        <a:xfrm>
                          <a:off x="1712687" y="2488945"/>
                          <a:ext cx="2873828" cy="612012"/>
                        </a:xfrm>
                        <a:prstGeom prst="rect">
                          <a:avLst/>
                        </a:prstGeom>
                      </p:spPr>
                    </p:pic>
                  </p:oleObj>
                </mc:Fallback>
              </mc:AlternateContent>
            </a:graphicData>
          </a:graphic>
        </p:graphicFrame>
      </p:grpSp>
      <p:graphicFrame>
        <p:nvGraphicFramePr>
          <p:cNvPr id="32" name="Object 31"/>
          <p:cNvGraphicFramePr>
            <a:graphicFrameLocks noChangeAspect="1"/>
          </p:cNvGraphicFramePr>
          <p:nvPr>
            <p:extLst>
              <p:ext uri="{D42A27DB-BD31-4B8C-83A1-F6EECF244321}">
                <p14:modId xmlns:p14="http://schemas.microsoft.com/office/powerpoint/2010/main" val="4158398097"/>
              </p:ext>
            </p:extLst>
          </p:nvPr>
        </p:nvGraphicFramePr>
        <p:xfrm>
          <a:off x="371475" y="3103563"/>
          <a:ext cx="7422696" cy="611187"/>
        </p:xfrm>
        <a:graphic>
          <a:graphicData uri="http://schemas.openxmlformats.org/presentationml/2006/ole">
            <mc:AlternateContent xmlns:mc="http://schemas.openxmlformats.org/markup-compatibility/2006">
              <mc:Choice xmlns:v="urn:schemas-microsoft-com:vml" Requires="v">
                <p:oleObj spid="_x0000_s6494" name="Equation" r:id="rId9" imgW="3301920" imgH="304560" progId="Equation.DSMT4">
                  <p:embed/>
                </p:oleObj>
              </mc:Choice>
              <mc:Fallback>
                <p:oleObj name="Equation" r:id="rId9" imgW="3301920" imgH="304560" progId="Equation.DSMT4">
                  <p:embed/>
                  <p:pic>
                    <p:nvPicPr>
                      <p:cNvPr id="24" name="Object 23"/>
                      <p:cNvPicPr/>
                      <p:nvPr/>
                    </p:nvPicPr>
                    <p:blipFill>
                      <a:blip r:embed="rId10"/>
                      <a:stretch>
                        <a:fillRect/>
                      </a:stretch>
                    </p:blipFill>
                    <p:spPr>
                      <a:xfrm>
                        <a:off x="371475" y="3103563"/>
                        <a:ext cx="7422696" cy="611187"/>
                      </a:xfrm>
                      <a:prstGeom prst="rect">
                        <a:avLst/>
                      </a:prstGeom>
                    </p:spPr>
                  </p:pic>
                </p:oleObj>
              </mc:Fallback>
            </mc:AlternateContent>
          </a:graphicData>
        </a:graphic>
      </p:graphicFrame>
      <p:sp>
        <p:nvSpPr>
          <p:cNvPr id="33" name="Rectangle 32"/>
          <p:cNvSpPr/>
          <p:nvPr/>
        </p:nvSpPr>
        <p:spPr>
          <a:xfrm>
            <a:off x="262378" y="5349940"/>
            <a:ext cx="8523374"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Xét </a:t>
            </a:r>
            <a:r>
              <a:rPr lang="en-US" sz="3200">
                <a:solidFill>
                  <a:srgbClr val="000000"/>
                </a:solidFill>
                <a:latin typeface="Times New Roman" panose="02020603050405020304" pitchFamily="18" charset="0"/>
                <a:cs typeface="Times New Roman" panose="02020603050405020304" pitchFamily="18" charset="0"/>
              </a:rPr>
              <a:t>tứ giác EFGH có HE // GF nên là hình thang.</a:t>
            </a:r>
            <a:endParaRPr lang="en-US" sz="3200" b="0" i="0">
              <a:solidFill>
                <a:srgbClr val="000000"/>
              </a:solidFill>
              <a:effectLst/>
              <a:latin typeface="Times New Roman" panose="02020603050405020304" pitchFamily="18" charset="0"/>
              <a:cs typeface="Times New Roman" panose="02020603050405020304" pitchFamily="18" charset="0"/>
            </a:endParaRPr>
          </a:p>
        </p:txBody>
      </p:sp>
      <p:grpSp>
        <p:nvGrpSpPr>
          <p:cNvPr id="26" name="Group 25"/>
          <p:cNvGrpSpPr/>
          <p:nvPr/>
        </p:nvGrpSpPr>
        <p:grpSpPr>
          <a:xfrm>
            <a:off x="227676" y="3902257"/>
            <a:ext cx="3559781" cy="639224"/>
            <a:chOff x="227676" y="3902257"/>
            <a:chExt cx="3559781" cy="639224"/>
          </a:xfrm>
        </p:grpSpPr>
        <p:sp>
          <p:nvSpPr>
            <p:cNvPr id="20" name="Rectangle 19"/>
            <p:cNvSpPr/>
            <p:nvPr/>
          </p:nvSpPr>
          <p:spPr>
            <a:xfrm>
              <a:off x="227676" y="3902257"/>
              <a:ext cx="1339867"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Do </a:t>
              </a:r>
              <a:r>
                <a:rPr lang="en-US" sz="3200">
                  <a:solidFill>
                    <a:srgbClr val="000000"/>
                  </a:solidFill>
                  <a:latin typeface="Times New Roman" panose="02020603050405020304" pitchFamily="18" charset="0"/>
                  <a:cs typeface="Times New Roman" panose="02020603050405020304" pitchFamily="18" charset="0"/>
                </a:rPr>
                <a:t>đó </a:t>
              </a:r>
              <a:endParaRPr lang="en-US" sz="3200" smtClean="0">
                <a:solidFill>
                  <a:srgbClr val="000000"/>
                </a:solidFill>
                <a:latin typeface="Times New Roman" panose="02020603050405020304" pitchFamily="18" charset="0"/>
                <a:cs typeface="Times New Roman" panose="02020603050405020304" pitchFamily="18" charset="0"/>
              </a:endParaRPr>
            </a:p>
          </p:txBody>
        </p:sp>
        <p:graphicFrame>
          <p:nvGraphicFramePr>
            <p:cNvPr id="35" name="Object 34"/>
            <p:cNvGraphicFramePr>
              <a:graphicFrameLocks noChangeAspect="1"/>
            </p:cNvGraphicFramePr>
            <p:nvPr>
              <p:extLst>
                <p:ext uri="{D42A27DB-BD31-4B8C-83A1-F6EECF244321}">
                  <p14:modId xmlns:p14="http://schemas.microsoft.com/office/powerpoint/2010/main" val="356302554"/>
                </p:ext>
              </p:extLst>
            </p:nvPr>
          </p:nvGraphicFramePr>
          <p:xfrm>
            <a:off x="1333182" y="3930294"/>
            <a:ext cx="2454275" cy="611187"/>
          </p:xfrm>
          <a:graphic>
            <a:graphicData uri="http://schemas.openxmlformats.org/presentationml/2006/ole">
              <mc:AlternateContent xmlns:mc="http://schemas.openxmlformats.org/markup-compatibility/2006">
                <mc:Choice xmlns:v="urn:schemas-microsoft-com:vml" Requires="v">
                  <p:oleObj spid="_x0000_s6495" name="Equation" r:id="rId11" imgW="1091880" imgH="304560" progId="Equation.DSMT4">
                    <p:embed/>
                  </p:oleObj>
                </mc:Choice>
                <mc:Fallback>
                  <p:oleObj name="Equation" r:id="rId11" imgW="1091880" imgH="304560" progId="Equation.DSMT4">
                    <p:embed/>
                    <p:pic>
                      <p:nvPicPr>
                        <p:cNvPr id="32" name="Object 31"/>
                        <p:cNvPicPr/>
                        <p:nvPr/>
                      </p:nvPicPr>
                      <p:blipFill>
                        <a:blip r:embed="rId12"/>
                        <a:stretch>
                          <a:fillRect/>
                        </a:stretch>
                      </p:blipFill>
                      <p:spPr>
                        <a:xfrm>
                          <a:off x="1333182" y="3930294"/>
                          <a:ext cx="2454275" cy="611187"/>
                        </a:xfrm>
                        <a:prstGeom prst="rect">
                          <a:avLst/>
                        </a:prstGeom>
                      </p:spPr>
                    </p:pic>
                  </p:oleObj>
                </mc:Fallback>
              </mc:AlternateContent>
            </a:graphicData>
          </a:graphic>
        </p:graphicFrame>
      </p:grpSp>
      <p:sp>
        <p:nvSpPr>
          <p:cNvPr id="36" name="Rectangle 35"/>
          <p:cNvSpPr/>
          <p:nvPr/>
        </p:nvSpPr>
        <p:spPr>
          <a:xfrm>
            <a:off x="227677" y="4595930"/>
            <a:ext cx="8542836"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Mà </a:t>
            </a:r>
            <a:r>
              <a:rPr lang="en-US" sz="3200">
                <a:solidFill>
                  <a:srgbClr val="000000"/>
                </a:solidFill>
                <a:latin typeface="Times New Roman" panose="02020603050405020304" pitchFamily="18" charset="0"/>
                <a:cs typeface="Times New Roman" panose="02020603050405020304" pitchFamily="18" charset="0"/>
              </a:rPr>
              <a:t>hai góc này ở vị trí so le trong nên HE // GF</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4507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down)">
                                      <p:cBhvr>
                                        <p:cTn id="7" dur="20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1000"/>
                                        <p:tgtEl>
                                          <p:spTgt spid="32"/>
                                        </p:tgtEl>
                                      </p:cBhvr>
                                    </p:animEffect>
                                    <p:anim calcmode="lin" valueType="num">
                                      <p:cBhvr>
                                        <p:cTn id="20" dur="1000" fill="hold"/>
                                        <p:tgtEl>
                                          <p:spTgt spid="32"/>
                                        </p:tgtEl>
                                        <p:attrNameLst>
                                          <p:attrName>ppt_x</p:attrName>
                                        </p:attrNameLst>
                                      </p:cBhvr>
                                      <p:tavLst>
                                        <p:tav tm="0">
                                          <p:val>
                                            <p:strVal val="#ppt_x"/>
                                          </p:val>
                                        </p:tav>
                                        <p:tav tm="100000">
                                          <p:val>
                                            <p:strVal val="#ppt_x"/>
                                          </p:val>
                                        </p:tav>
                                      </p:tavLst>
                                    </p:anim>
                                    <p:anim calcmode="lin" valueType="num">
                                      <p:cBhvr>
                                        <p:cTn id="2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1000"/>
                                        <p:tgtEl>
                                          <p:spTgt spid="26"/>
                                        </p:tgtEl>
                                      </p:cBhvr>
                                    </p:animEffect>
                                    <p:anim calcmode="lin" valueType="num">
                                      <p:cBhvr>
                                        <p:cTn id="27" dur="1000" fill="hold"/>
                                        <p:tgtEl>
                                          <p:spTgt spid="26"/>
                                        </p:tgtEl>
                                        <p:attrNameLst>
                                          <p:attrName>ppt_x</p:attrName>
                                        </p:attrNameLst>
                                      </p:cBhvr>
                                      <p:tavLst>
                                        <p:tav tm="0">
                                          <p:val>
                                            <p:strVal val="#ppt_x"/>
                                          </p:val>
                                        </p:tav>
                                        <p:tav tm="100000">
                                          <p:val>
                                            <p:strVal val="#ppt_x"/>
                                          </p:val>
                                        </p:tav>
                                      </p:tavLst>
                                    </p:anim>
                                    <p:anim calcmode="lin" valueType="num">
                                      <p:cBhvr>
                                        <p:cTn id="2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1000"/>
                                        <p:tgtEl>
                                          <p:spTgt spid="36"/>
                                        </p:tgtEl>
                                      </p:cBhvr>
                                    </p:animEffect>
                                    <p:anim calcmode="lin" valueType="num">
                                      <p:cBhvr>
                                        <p:cTn id="34" dur="1000" fill="hold"/>
                                        <p:tgtEl>
                                          <p:spTgt spid="36"/>
                                        </p:tgtEl>
                                        <p:attrNameLst>
                                          <p:attrName>ppt_x</p:attrName>
                                        </p:attrNameLst>
                                      </p:cBhvr>
                                      <p:tavLst>
                                        <p:tav tm="0">
                                          <p:val>
                                            <p:strVal val="#ppt_x"/>
                                          </p:val>
                                        </p:tav>
                                        <p:tav tm="100000">
                                          <p:val>
                                            <p:strVal val="#ppt_x"/>
                                          </p:val>
                                        </p:tav>
                                      </p:tavLst>
                                    </p:anim>
                                    <p:anim calcmode="lin" valueType="num">
                                      <p:cBhvr>
                                        <p:cTn id="3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1000"/>
                                        <p:tgtEl>
                                          <p:spTgt spid="33"/>
                                        </p:tgtEl>
                                      </p:cBhvr>
                                    </p:animEffect>
                                    <p:anim calcmode="lin" valueType="num">
                                      <p:cBhvr>
                                        <p:cTn id="41" dur="1000" fill="hold"/>
                                        <p:tgtEl>
                                          <p:spTgt spid="33"/>
                                        </p:tgtEl>
                                        <p:attrNameLst>
                                          <p:attrName>ppt_x</p:attrName>
                                        </p:attrNameLst>
                                      </p:cBhvr>
                                      <p:tavLst>
                                        <p:tav tm="0">
                                          <p:val>
                                            <p:strVal val="#ppt_x"/>
                                          </p:val>
                                        </p:tav>
                                        <p:tav tm="100000">
                                          <p:val>
                                            <p:strVal val="#ppt_x"/>
                                          </p:val>
                                        </p:tav>
                                      </p:tavLst>
                                    </p:anim>
                                    <p:anim calcmode="lin" valueType="num">
                                      <p:cBhvr>
                                        <p:cTn id="42"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676" y="26265"/>
            <a:ext cx="8542836" cy="1077218"/>
          </a:xfrm>
          <a:prstGeom prst="rect">
            <a:avLst/>
          </a:prstGeom>
        </p:spPr>
        <p:txBody>
          <a:bodyPr wrap="square">
            <a:spAutoFit/>
          </a:bodyPr>
          <a:lstStyle/>
          <a:p>
            <a:r>
              <a:rPr lang="vi-VN" sz="3200" b="1" u="sng">
                <a:solidFill>
                  <a:srgbClr val="008000"/>
                </a:solidFill>
                <a:latin typeface="Times New Roman" panose="02020603050405020304" pitchFamily="18" charset="0"/>
                <a:cs typeface="Times New Roman" panose="02020603050405020304" pitchFamily="18" charset="0"/>
              </a:rPr>
              <a:t>Vận dụng </a:t>
            </a:r>
            <a:r>
              <a:rPr lang="vi-VN" sz="3200" b="1" u="sng" smtClean="0">
                <a:solidFill>
                  <a:srgbClr val="008000"/>
                </a:solidFill>
                <a:latin typeface="Times New Roman" panose="02020603050405020304" pitchFamily="18" charset="0"/>
                <a:cs typeface="Times New Roman" panose="02020603050405020304" pitchFamily="18" charset="0"/>
              </a:rPr>
              <a:t>2:</a:t>
            </a:r>
            <a:r>
              <a:rPr lang="vi-VN" sz="3200" b="1" u="sng">
                <a:solidFill>
                  <a:srgbClr val="008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Tứ giác EFGH có các góc cho như trong Hình 5.</a:t>
            </a:r>
            <a:endParaRPr lang="en-US" sz="3200">
              <a:latin typeface="Times New Roman" panose="02020603050405020304" pitchFamily="18" charset="0"/>
              <a:cs typeface="Times New Roman" panose="02020603050405020304" pitchFamily="18" charset="0"/>
            </a:endParaRPr>
          </a:p>
        </p:txBody>
      </p:sp>
      <p:sp>
        <p:nvSpPr>
          <p:cNvPr id="3" name="Rectangle 2"/>
          <p:cNvSpPr/>
          <p:nvPr/>
        </p:nvSpPr>
        <p:spPr>
          <a:xfrm>
            <a:off x="572885" y="1004671"/>
            <a:ext cx="8398164" cy="1077218"/>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a) Chứng minh rằng EFGH là hình thang.</a:t>
            </a:r>
          </a:p>
          <a:p>
            <a:pPr algn="just"/>
            <a:r>
              <a:rPr lang="vi-VN" sz="3200">
                <a:solidFill>
                  <a:srgbClr val="000000"/>
                </a:solidFill>
                <a:latin typeface="Times New Roman" panose="02020603050405020304" pitchFamily="18" charset="0"/>
                <a:cs typeface="Times New Roman" panose="02020603050405020304" pitchFamily="18" charset="0"/>
              </a:rPr>
              <a:t>b) Tìm góc chưa biết của tứ giác.</a:t>
            </a:r>
            <a:endParaRPr lang="vi-VN" sz="3200" b="0" i="0">
              <a:solidFill>
                <a:srgbClr val="000000"/>
              </a:solidFill>
              <a:effectLst/>
              <a:latin typeface="Times New Roman" panose="02020603050405020304" pitchFamily="18" charset="0"/>
              <a:cs typeface="Times New Roman" panose="02020603050405020304" pitchFamily="18" charset="0"/>
            </a:endParaRPr>
          </a:p>
        </p:txBody>
      </p:sp>
      <p:sp>
        <p:nvSpPr>
          <p:cNvPr id="15" name="TextBox 14"/>
          <p:cNvSpPr txBox="1"/>
          <p:nvPr/>
        </p:nvSpPr>
        <p:spPr>
          <a:xfrm>
            <a:off x="76823" y="1954050"/>
            <a:ext cx="2483497"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Chứng minh</a:t>
            </a:r>
            <a:endParaRPr lang="en-US" sz="3200" b="1" u="sng">
              <a:solidFill>
                <a:srgbClr val="FF0000"/>
              </a:solidFill>
              <a:latin typeface="Times New Roman" panose="02020603050405020304" pitchFamily="18" charset="0"/>
              <a:cs typeface="Times New Roman" panose="02020603050405020304" pitchFamily="18" charset="0"/>
            </a:endParaRPr>
          </a:p>
        </p:txBody>
      </p:sp>
      <p:grpSp>
        <p:nvGrpSpPr>
          <p:cNvPr id="34" name="Group 33"/>
          <p:cNvGrpSpPr/>
          <p:nvPr/>
        </p:nvGrpSpPr>
        <p:grpSpPr>
          <a:xfrm>
            <a:off x="8473441" y="182880"/>
            <a:ext cx="3337560" cy="3331010"/>
            <a:chOff x="8473441" y="182880"/>
            <a:chExt cx="3337560" cy="3331010"/>
          </a:xfrm>
        </p:grpSpPr>
        <p:pic>
          <p:nvPicPr>
            <p:cNvPr id="19" name="Picture 18"/>
            <p:cNvPicPr>
              <a:picLocks noChangeAspect="1"/>
            </p:cNvPicPr>
            <p:nvPr/>
          </p:nvPicPr>
          <p:blipFill>
            <a:blip r:embed="rId4"/>
            <a:stretch>
              <a:fillRect/>
            </a:stretch>
          </p:blipFill>
          <p:spPr>
            <a:xfrm>
              <a:off x="8473441" y="182880"/>
              <a:ext cx="3337560" cy="3331010"/>
            </a:xfrm>
            <a:prstGeom prst="rect">
              <a:avLst/>
            </a:prstGeom>
          </p:spPr>
        </p:pic>
        <p:cxnSp>
          <p:nvCxnSpPr>
            <p:cNvPr id="17" name="Straight Connector 16"/>
            <p:cNvCxnSpPr/>
            <p:nvPr/>
          </p:nvCxnSpPr>
          <p:spPr>
            <a:xfrm flipV="1">
              <a:off x="8894849" y="217714"/>
              <a:ext cx="1598980" cy="3471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9038999" y="1264920"/>
              <a:ext cx="2340201" cy="21749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94849" y="564874"/>
              <a:ext cx="144150" cy="7000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flipV="1">
              <a:off x="10490382" y="193948"/>
              <a:ext cx="848178" cy="31789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Group 42"/>
          <p:cNvGrpSpPr/>
          <p:nvPr/>
        </p:nvGrpSpPr>
        <p:grpSpPr>
          <a:xfrm>
            <a:off x="8785752" y="34554"/>
            <a:ext cx="449070" cy="1215126"/>
            <a:chOff x="8785752" y="34554"/>
            <a:chExt cx="449070" cy="1215126"/>
          </a:xfrm>
        </p:grpSpPr>
        <p:cxnSp>
          <p:nvCxnSpPr>
            <p:cNvPr id="37" name="Straight Connector 36"/>
            <p:cNvCxnSpPr/>
            <p:nvPr/>
          </p:nvCxnSpPr>
          <p:spPr>
            <a:xfrm>
              <a:off x="8785752" y="41476"/>
              <a:ext cx="268487" cy="120820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2" name="TextBox 41"/>
            <p:cNvSpPr txBox="1"/>
            <p:nvPr/>
          </p:nvSpPr>
          <p:spPr>
            <a:xfrm rot="21293915">
              <a:off x="8843177" y="34554"/>
              <a:ext cx="391645" cy="523220"/>
            </a:xfrm>
            <a:prstGeom prst="rect">
              <a:avLst/>
            </a:prstGeom>
            <a:noFill/>
          </p:spPr>
          <p:txBody>
            <a:bodyPr wrap="square" rtlCol="0">
              <a:spAutoFit/>
            </a:bodyPr>
            <a:lstStyle/>
            <a:p>
              <a:r>
                <a:rPr lang="en-US" sz="2800" b="1" smtClean="0">
                  <a:solidFill>
                    <a:srgbClr val="FF0000"/>
                  </a:solidFill>
                  <a:latin typeface="Times New Roman" panose="02020603050405020304" pitchFamily="18" charset="0"/>
                  <a:cs typeface="Times New Roman" panose="02020603050405020304" pitchFamily="18" charset="0"/>
                </a:rPr>
                <a:t>1</a:t>
              </a:r>
              <a:endParaRPr lang="en-US" sz="2800" b="1">
                <a:solidFill>
                  <a:srgbClr val="FF0000"/>
                </a:solidFill>
                <a:latin typeface="Times New Roman" panose="02020603050405020304" pitchFamily="18" charset="0"/>
                <a:cs typeface="Times New Roman" panose="02020603050405020304" pitchFamily="18" charset="0"/>
              </a:endParaRPr>
            </a:p>
          </p:txBody>
        </p:sp>
      </p:grpSp>
      <p:graphicFrame>
        <p:nvGraphicFramePr>
          <p:cNvPr id="22" name="Object 21"/>
          <p:cNvGraphicFramePr>
            <a:graphicFrameLocks noChangeAspect="1"/>
          </p:cNvGraphicFramePr>
          <p:nvPr/>
        </p:nvGraphicFramePr>
        <p:xfrm>
          <a:off x="4724400" y="2246313"/>
          <a:ext cx="127000" cy="203200"/>
        </p:xfrm>
        <a:graphic>
          <a:graphicData uri="http://schemas.openxmlformats.org/presentationml/2006/ole">
            <mc:AlternateContent xmlns:mc="http://schemas.openxmlformats.org/markup-compatibility/2006">
              <mc:Choice xmlns:v="urn:schemas-microsoft-com:vml" Requires="v">
                <p:oleObj spid="_x0000_s7253" name="Equation" r:id="rId5" imgW="126720" imgH="203040" progId="Equation.DSMT4">
                  <p:embed/>
                </p:oleObj>
              </mc:Choice>
              <mc:Fallback>
                <p:oleObj name="Equation" r:id="rId5" imgW="126720" imgH="203040" progId="Equation.DSMT4">
                  <p:embed/>
                  <p:pic>
                    <p:nvPicPr>
                      <p:cNvPr id="22" name="Object 21"/>
                      <p:cNvPicPr/>
                      <p:nvPr/>
                    </p:nvPicPr>
                    <p:blipFill>
                      <a:blip r:embed="rId6"/>
                      <a:stretch>
                        <a:fillRect/>
                      </a:stretch>
                    </p:blipFill>
                    <p:spPr>
                      <a:xfrm>
                        <a:off x="4724400" y="2246313"/>
                        <a:ext cx="127000" cy="203200"/>
                      </a:xfrm>
                      <a:prstGeom prst="rect">
                        <a:avLst/>
                      </a:prstGeom>
                    </p:spPr>
                  </p:pic>
                </p:oleObj>
              </mc:Fallback>
            </mc:AlternateContent>
          </a:graphicData>
        </a:graphic>
      </p:graphicFrame>
      <p:sp>
        <p:nvSpPr>
          <p:cNvPr id="27" name="Rectangle 26"/>
          <p:cNvSpPr/>
          <p:nvPr/>
        </p:nvSpPr>
        <p:spPr>
          <a:xfrm>
            <a:off x="506534" y="2538825"/>
            <a:ext cx="5010346" cy="742511"/>
          </a:xfrm>
          <a:prstGeom prst="rect">
            <a:avLst/>
          </a:prstGeom>
        </p:spPr>
        <p:txBody>
          <a:bodyPr wrap="none">
            <a:spAutoFit/>
          </a:bodyPr>
          <a:lstStyle/>
          <a:p>
            <a:pPr marL="30480" marR="30480" algn="just">
              <a:lnSpc>
                <a:spcPct val="150000"/>
              </a:lnSpc>
              <a:spcAft>
                <a:spcPts val="0"/>
              </a:spcAft>
            </a:pPr>
            <a:r>
              <a:rPr lang="en-US" sz="3200" dirty="0" smtClean="0">
                <a:solidFill>
                  <a:srgbClr val="000000"/>
                </a:solidFill>
                <a:effectLst/>
                <a:latin typeface="Times New Roman" panose="02020603050405020304" pitchFamily="18" charset="0"/>
                <a:ea typeface="Times New Roman" panose="02020603050405020304" pitchFamily="18" charset="0"/>
              </a:rPr>
              <a:t>b) </a:t>
            </a:r>
            <a:r>
              <a:rPr lang="en-US" sz="3200" dirty="0" err="1" smtClean="0">
                <a:solidFill>
                  <a:srgbClr val="000000"/>
                </a:solidFill>
                <a:effectLst/>
                <a:latin typeface="Times New Roman" panose="02020603050405020304" pitchFamily="18" charset="0"/>
                <a:ea typeface="Times New Roman" panose="02020603050405020304" pitchFamily="18" charset="0"/>
              </a:rPr>
              <a:t>Xét</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hình</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thang</a:t>
            </a:r>
            <a:r>
              <a:rPr lang="en-US" sz="3200" dirty="0" smtClean="0">
                <a:solidFill>
                  <a:srgbClr val="000000"/>
                </a:solidFill>
                <a:effectLst/>
                <a:latin typeface="Times New Roman" panose="02020603050405020304" pitchFamily="18" charset="0"/>
                <a:ea typeface="Times New Roman" panose="02020603050405020304" pitchFamily="18" charset="0"/>
              </a:rPr>
              <a:t> EFGH </a:t>
            </a:r>
            <a:r>
              <a:rPr lang="en-US" sz="3200" dirty="0" err="1" smtClean="0">
                <a:solidFill>
                  <a:srgbClr val="000000"/>
                </a:solidFill>
                <a:effectLst/>
                <a:latin typeface="Times New Roman" panose="02020603050405020304" pitchFamily="18" charset="0"/>
                <a:ea typeface="Times New Roman" panose="02020603050405020304" pitchFamily="18" charset="0"/>
              </a:rPr>
              <a:t>có</a:t>
            </a:r>
            <a:r>
              <a:rPr lang="en-US" sz="3200" dirty="0" smtClean="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30" name="Rectangle 29"/>
              <p:cNvSpPr/>
              <p:nvPr/>
            </p:nvSpPr>
            <p:spPr>
              <a:xfrm>
                <a:off x="506534" y="3338392"/>
                <a:ext cx="9491188" cy="760273"/>
              </a:xfrm>
              <a:prstGeom prst="rect">
                <a:avLst/>
              </a:prstGeom>
            </p:spPr>
            <p:txBody>
              <a:bodyPr wrap="none">
                <a:spAutoFit/>
              </a:bodyPr>
              <a:lstStyle/>
              <a:p>
                <a:pPr marL="30480" marR="30480" algn="just">
                  <a:lnSpc>
                    <a:spcPct val="150000"/>
                  </a:lnSpc>
                  <a:spcAft>
                    <a:spcPts val="0"/>
                  </a:spcAft>
                </a:pPr>
                <a14:m>
                  <m:oMath xmlns:m="http://schemas.openxmlformats.org/officeDocument/2006/math">
                    <m:acc>
                      <m:accPr>
                        <m:chr m:val="̂"/>
                        <m:ctrlPr>
                          <a:rPr lang="en-US" sz="3200" i="1" smtClean="0">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𝐸</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𝐹</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𝐺</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𝐻</m:t>
                        </m:r>
                      </m:e>
                    </m:acc>
                    <m:r>
                      <a:rPr lang="en-US" sz="3200" i="1">
                        <a:effectLst/>
                        <a:latin typeface="Cambria Math" panose="02040503050406030204" pitchFamily="18" charset="0"/>
                        <a:ea typeface="Times New Roman" panose="02020603050405020304" pitchFamily="18" charset="0"/>
                      </a:rPr>
                      <m:t>=360° </m:t>
                    </m:r>
                  </m:oMath>
                </a14:m>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tổng</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góc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0" name="Rectangle 29"/>
              <p:cNvSpPr>
                <a:spLocks noRot="1" noChangeAspect="1" noMove="1" noResize="1" noEditPoints="1" noAdjustHandles="1" noChangeArrowheads="1" noChangeShapeType="1" noTextEdit="1"/>
              </p:cNvSpPr>
              <p:nvPr/>
            </p:nvSpPr>
            <p:spPr>
              <a:xfrm>
                <a:off x="506534" y="3338392"/>
                <a:ext cx="9491188" cy="760273"/>
              </a:xfrm>
              <a:prstGeom prst="rect">
                <a:avLst/>
              </a:prstGeom>
              <a:blipFill>
                <a:blip r:embed="rId7"/>
                <a:stretch>
                  <a:fillRect r="-450" b="-258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572885" y="4155361"/>
                <a:ext cx="7942083" cy="926151"/>
              </a:xfrm>
              <a:prstGeom prst="rect">
                <a:avLst/>
              </a:prstGeom>
            </p:spPr>
            <p:txBody>
              <a:bodyPr wrap="square">
                <a:spAutoFit/>
              </a:bodyPr>
              <a:lstStyle/>
              <a:p>
                <a:pPr marL="30480" marR="30480" algn="just">
                  <a:lnSpc>
                    <a:spcPct val="150000"/>
                  </a:lnSpc>
                  <a:spcAft>
                    <a:spcPts val="0"/>
                  </a:spcAft>
                </a:pPr>
                <a:r>
                  <a:rPr lang="en-US" sz="320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ra    </a:t>
                </a:r>
                <a:r>
                  <a:rPr lang="en-US" sz="3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𝐻</m:t>
                        </m:r>
                      </m:e>
                    </m:acc>
                    <m:r>
                      <a:rPr lang="en-US" sz="3200" i="1">
                        <a:effectLst/>
                        <a:latin typeface="Cambria Math" panose="02040503050406030204" pitchFamily="18" charset="0"/>
                        <a:ea typeface="Times New Roman" panose="02020603050405020304" pitchFamily="18" charset="0"/>
                      </a:rPr>
                      <m:t>=360° −</m:t>
                    </m:r>
                    <m:d>
                      <m:dPr>
                        <m:ctrlPr>
                          <a:rPr lang="en-US" sz="3200" i="1">
                            <a:effectLst/>
                            <a:latin typeface="Cambria Math" panose="02040503050406030204" pitchFamily="18" charset="0"/>
                            <a:ea typeface="Times New Roman" panose="02020603050405020304" pitchFamily="18" charset="0"/>
                          </a:rPr>
                        </m:ctrlPr>
                      </m:dPr>
                      <m:e>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𝐸</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𝐹</m:t>
                            </m:r>
                          </m:e>
                        </m:acc>
                        <m:r>
                          <a:rPr lang="en-US" sz="3200" i="1">
                            <a:effectLst/>
                            <a:latin typeface="Cambria Math" panose="02040503050406030204" pitchFamily="18" charset="0"/>
                            <a:ea typeface="Times New Roman" panose="02020603050405020304" pitchFamily="18" charset="0"/>
                          </a:rPr>
                          <m:t>+</m:t>
                        </m:r>
                        <m:acc>
                          <m:accPr>
                            <m:chr m:val="̂"/>
                            <m:ctrlPr>
                              <a:rPr lang="en-US" sz="3200" i="1">
                                <a:effectLst/>
                                <a:latin typeface="Cambria Math" panose="02040503050406030204" pitchFamily="18" charset="0"/>
                                <a:ea typeface="Times New Roman" panose="02020603050405020304" pitchFamily="18" charset="0"/>
                              </a:rPr>
                            </m:ctrlPr>
                          </m:accPr>
                          <m:e>
                            <m:r>
                              <a:rPr lang="en-US" sz="3200" i="1">
                                <a:effectLst/>
                                <a:latin typeface="Cambria Math" panose="02040503050406030204" pitchFamily="18" charset="0"/>
                                <a:ea typeface="Times New Roman" panose="02020603050405020304" pitchFamily="18" charset="0"/>
                              </a:rPr>
                              <m:t>𝐺</m:t>
                            </m:r>
                          </m:e>
                        </m:acc>
                      </m:e>
                    </m:d>
                  </m:oMath>
                </a14:m>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572885" y="4155361"/>
                <a:ext cx="7942083" cy="926151"/>
              </a:xfrm>
              <a:prstGeom prst="rect">
                <a:avLst/>
              </a:prstGeom>
              <a:blipFill>
                <a:blip r:embed="rId8"/>
                <a:stretch>
                  <a:fillRect l="-1612" b="-85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1545838" y="5081512"/>
                <a:ext cx="7942083" cy="830997"/>
              </a:xfrm>
              <a:prstGeom prst="rect">
                <a:avLst/>
              </a:prstGeom>
            </p:spPr>
            <p:txBody>
              <a:bodyPr wrap="square">
                <a:spAutoFit/>
              </a:bodyPr>
              <a:lstStyle/>
              <a:p>
                <a:pPr marL="30480" marR="30480" algn="just">
                  <a:lnSpc>
                    <a:spcPct val="150000"/>
                  </a:lnSpc>
                  <a:spcAft>
                    <a:spcPts val="0"/>
                  </a:spcAft>
                </a:pPr>
                <a14:m>
                  <m:oMathPara xmlns:m="http://schemas.openxmlformats.org/officeDocument/2006/math">
                    <m:oMathParaPr>
                      <m:jc m:val="centerGroup"/>
                    </m:oMathParaPr>
                    <m:oMath xmlns:m="http://schemas.openxmlformats.org/officeDocument/2006/math">
                      <m:r>
                        <a:rPr lang="en-US" sz="3200" i="1">
                          <a:effectLst/>
                          <a:latin typeface="Cambria Math" panose="02040503050406030204" pitchFamily="18" charset="0"/>
                          <a:ea typeface="Times New Roman" panose="02020603050405020304" pitchFamily="18" charset="0"/>
                        </a:rPr>
                        <m:t>=360° −(95°+85°+27°)=153°</m:t>
                      </m:r>
                    </m:oMath>
                  </m:oMathPara>
                </a14:m>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1545838" y="5081512"/>
                <a:ext cx="7942083" cy="830997"/>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582635" y="5912509"/>
                <a:ext cx="8537530" cy="756682"/>
              </a:xfrm>
              <a:prstGeom prst="rect">
                <a:avLst/>
              </a:prstGeom>
            </p:spPr>
            <p:txBody>
              <a:bodyPr wrap="none">
                <a:spAutoFit/>
              </a:bodyPr>
              <a:lstStyle/>
              <a:p>
                <a:pPr>
                  <a:lnSpc>
                    <a:spcPct val="150000"/>
                  </a:lnSpc>
                  <a:spcAft>
                    <a:spcPts val="800"/>
                  </a:spcAft>
                </a:pP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Vậy</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chưa</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biết</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tứ</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giác</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EFGH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là</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14:m>
                  <m:oMath xmlns:m="http://schemas.openxmlformats.org/officeDocument/2006/math">
                    <m:acc>
                      <m:accPr>
                        <m:chr m:val="̂"/>
                        <m:ctrlPr>
                          <a:rPr lang="en-US" sz="3200" i="1">
                            <a:effectLst/>
                            <a:latin typeface="Cambria Math" panose="02040503050406030204" pitchFamily="18" charset="0"/>
                            <a:ea typeface="Arial" panose="020B0604020202020204" pitchFamily="34" charset="0"/>
                            <a:cs typeface="Times New Roman" panose="02020603050405020304" pitchFamily="18" charset="0"/>
                          </a:rPr>
                        </m:ctrlPr>
                      </m:accPr>
                      <m:e>
                        <m:r>
                          <a:rPr lang="en-US" sz="3200" i="1">
                            <a:effectLst/>
                            <a:latin typeface="Cambria Math" panose="02040503050406030204" pitchFamily="18" charset="0"/>
                            <a:ea typeface="Arial" panose="020B0604020202020204" pitchFamily="34" charset="0"/>
                            <a:cs typeface="Times New Roman" panose="02020603050405020304" pitchFamily="18" charset="0"/>
                          </a:rPr>
                          <m:t>𝐻</m:t>
                        </m:r>
                      </m:e>
                    </m:acc>
                    <m:r>
                      <a:rPr lang="en-US" sz="3200" i="1">
                        <a:effectLst/>
                        <a:latin typeface="Cambria Math" panose="02040503050406030204" pitchFamily="18" charset="0"/>
                        <a:ea typeface="Arial" panose="020B0604020202020204" pitchFamily="34" charset="0"/>
                        <a:cs typeface="Times New Roman" panose="02020603050405020304" pitchFamily="18" charset="0"/>
                      </a:rPr>
                      <m:t>=153°</m:t>
                    </m:r>
                  </m:oMath>
                </a14:m>
                <a:r>
                  <a:rPr lang="en-US" sz="3200" dirty="0">
                    <a:effectLst/>
                    <a:latin typeface="Times New Roman" panose="02020603050405020304" pitchFamily="18" charset="0"/>
                    <a:ea typeface="Arial" panose="020B0604020202020204" pitchFamily="34" charset="0"/>
                    <a:cs typeface="Times New Roman" panose="02020603050405020304" pitchFamily="18" charset="0"/>
                  </a:rPr>
                  <a:t>.</a:t>
                </a:r>
              </a:p>
            </p:txBody>
          </p:sp>
        </mc:Choice>
        <mc:Fallback xmlns="">
          <p:sp>
            <p:nvSpPr>
              <p:cNvPr id="40" name="Rectangle 39"/>
              <p:cNvSpPr>
                <a:spLocks noRot="1" noChangeAspect="1" noMove="1" noResize="1" noEditPoints="1" noAdjustHandles="1" noChangeArrowheads="1" noChangeShapeType="1" noTextEdit="1"/>
              </p:cNvSpPr>
              <p:nvPr/>
            </p:nvSpPr>
            <p:spPr>
              <a:xfrm>
                <a:off x="582635" y="5912509"/>
                <a:ext cx="8537530" cy="756682"/>
              </a:xfrm>
              <a:prstGeom prst="rect">
                <a:avLst/>
              </a:prstGeom>
              <a:blipFill>
                <a:blip r:embed="rId10"/>
                <a:stretch>
                  <a:fillRect l="-1857" r="-857" b="-25000"/>
                </a:stretch>
              </a:blipFill>
            </p:spPr>
            <p:txBody>
              <a:bodyPr/>
              <a:lstStyle/>
              <a:p>
                <a:r>
                  <a:rPr lang="en-US">
                    <a:noFill/>
                  </a:rPr>
                  <a:t> </a:t>
                </a:r>
              </a:p>
            </p:txBody>
          </p:sp>
        </mc:Fallback>
      </mc:AlternateContent>
    </p:spTree>
    <p:extLst>
      <p:ext uri="{BB962C8B-B14F-4D97-AF65-F5344CB8AC3E}">
        <p14:creationId xmlns:p14="http://schemas.microsoft.com/office/powerpoint/2010/main" val="3057448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1000"/>
                                        <p:tgtEl>
                                          <p:spTgt spid="30"/>
                                        </p:tgtEl>
                                      </p:cBhvr>
                                    </p:animEffect>
                                    <p:anim calcmode="lin" valueType="num">
                                      <p:cBhvr>
                                        <p:cTn id="15" dur="1000" fill="hold"/>
                                        <p:tgtEl>
                                          <p:spTgt spid="30"/>
                                        </p:tgtEl>
                                        <p:attrNameLst>
                                          <p:attrName>ppt_x</p:attrName>
                                        </p:attrNameLst>
                                      </p:cBhvr>
                                      <p:tavLst>
                                        <p:tav tm="0">
                                          <p:val>
                                            <p:strVal val="#ppt_x"/>
                                          </p:val>
                                        </p:tav>
                                        <p:tav tm="100000">
                                          <p:val>
                                            <p:strVal val="#ppt_x"/>
                                          </p:val>
                                        </p:tav>
                                      </p:tavLst>
                                    </p:anim>
                                    <p:anim calcmode="lin" valueType="num">
                                      <p:cBhvr>
                                        <p:cTn id="1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barn(inVertical)">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barn(inVertical)">
                                      <p:cBhvr>
                                        <p:cTn id="31"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30" grpId="0"/>
      <p:bldP spid="38" grpId="0"/>
      <p:bldP spid="39" grpId="0"/>
      <p:bldP spid="4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19315" y="77651"/>
            <a:ext cx="7981294" cy="1569660"/>
          </a:xfrm>
          <a:prstGeom prst="rect">
            <a:avLst/>
          </a:prstGeom>
        </p:spPr>
        <p:txBody>
          <a:bodyPr wrap="square">
            <a:spAutoFit/>
          </a:bodyPr>
          <a:lstStyle/>
          <a:p>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a:t>
            </a:r>
            <a:r>
              <a:rPr lang="vi-VN" sz="3200">
                <a:solidFill>
                  <a:srgbClr val="000000"/>
                </a:solidFill>
                <a:latin typeface="Times New Roman" panose="02020603050405020304" pitchFamily="18" charset="0"/>
                <a:cs typeface="Times New Roman" panose="02020603050405020304" pitchFamily="18" charset="0"/>
              </a:rPr>
              <a:t>) Cho hình thang cân ABCD có hai đáy là AB và CD (AB &gt; CD). Qua C vẽ đường thẳng song song với AD và cắt AB tại E (Hình 6a).</a:t>
            </a:r>
            <a:endParaRPr lang="en-US" sz="320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3"/>
          <a:stretch>
            <a:fillRect/>
          </a:stretch>
        </p:blipFill>
        <p:spPr>
          <a:xfrm>
            <a:off x="251125" y="45476"/>
            <a:ext cx="619125" cy="537029"/>
          </a:xfrm>
          <a:prstGeom prst="rect">
            <a:avLst/>
          </a:prstGeom>
        </p:spPr>
      </p:pic>
      <p:sp>
        <p:nvSpPr>
          <p:cNvPr id="26" name="Rectangle 25"/>
          <p:cNvSpPr/>
          <p:nvPr/>
        </p:nvSpPr>
        <p:spPr>
          <a:xfrm>
            <a:off x="289506" y="1684198"/>
            <a:ext cx="7780596" cy="1077218"/>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i) Tam giác CEB là tam giác gì? Vì sao?</a:t>
            </a:r>
          </a:p>
          <a:p>
            <a:pPr algn="just"/>
            <a:r>
              <a:rPr lang="en-US" sz="3200">
                <a:solidFill>
                  <a:srgbClr val="000000"/>
                </a:solidFill>
                <a:latin typeface="Times New Roman" panose="02020603050405020304" pitchFamily="18" charset="0"/>
                <a:cs typeface="Times New Roman" panose="02020603050405020304" pitchFamily="18" charset="0"/>
              </a:rPr>
              <a:t>   ii) So sánh AD và BC</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27" name="TextBox 26"/>
          <p:cNvSpPr txBox="1"/>
          <p:nvPr/>
        </p:nvSpPr>
        <p:spPr>
          <a:xfrm>
            <a:off x="319315" y="2672333"/>
            <a:ext cx="1494971"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Trả lời</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28" name="Rectangle 27"/>
          <p:cNvSpPr/>
          <p:nvPr/>
        </p:nvSpPr>
        <p:spPr>
          <a:xfrm>
            <a:off x="560687" y="3351906"/>
            <a:ext cx="7509415"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i) Xét hình thang cân ABCD (AB // DC) </a:t>
            </a:r>
            <a:r>
              <a:rPr lang="en-US" sz="3200" smtClean="0">
                <a:solidFill>
                  <a:srgbClr val="000000"/>
                </a:solidFill>
                <a:latin typeface="Times New Roman" panose="02020603050405020304" pitchFamily="18" charset="0"/>
                <a:cs typeface="Times New Roman" panose="02020603050405020304" pitchFamily="18" charset="0"/>
              </a:rPr>
              <a:t>có:</a:t>
            </a:r>
            <a:endParaRPr lang="en-US" sz="3200">
              <a:solidFill>
                <a:srgbClr val="00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8368799" y="201962"/>
            <a:ext cx="3411786" cy="3208823"/>
            <a:chOff x="8368799" y="201962"/>
            <a:chExt cx="3411786" cy="3208823"/>
          </a:xfrm>
        </p:grpSpPr>
        <p:grpSp>
          <p:nvGrpSpPr>
            <p:cNvPr id="13" name="Group 12"/>
            <p:cNvGrpSpPr/>
            <p:nvPr/>
          </p:nvGrpSpPr>
          <p:grpSpPr>
            <a:xfrm>
              <a:off x="8368799" y="201962"/>
              <a:ext cx="3411786" cy="3208823"/>
              <a:chOff x="9109703" y="202034"/>
              <a:chExt cx="2705854" cy="2613966"/>
            </a:xfrm>
          </p:grpSpPr>
          <p:grpSp>
            <p:nvGrpSpPr>
              <p:cNvPr id="10" name="Group 9"/>
              <p:cNvGrpSpPr/>
              <p:nvPr/>
            </p:nvGrpSpPr>
            <p:grpSpPr>
              <a:xfrm>
                <a:off x="9109703" y="202034"/>
                <a:ext cx="2705854" cy="2356684"/>
                <a:chOff x="5074731" y="42377"/>
                <a:chExt cx="2705854" cy="2356684"/>
              </a:xfrm>
            </p:grpSpPr>
            <p:sp>
              <p:nvSpPr>
                <p:cNvPr id="2" name="Trapezoid 1"/>
                <p:cNvSpPr/>
                <p:nvPr/>
              </p:nvSpPr>
              <p:spPr>
                <a:xfrm>
                  <a:off x="5297714" y="609600"/>
                  <a:ext cx="2177143" cy="1204686"/>
                </a:xfrm>
                <a:prstGeom prst="trapezoi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6879771" y="609600"/>
                  <a:ext cx="290286" cy="1204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15736" y="627152"/>
                  <a:ext cx="1264035" cy="1187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3001360">
                  <a:off x="7221206" y="1543455"/>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20075789">
                  <a:off x="5090837" y="1543456"/>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074731" y="1814286"/>
                  <a:ext cx="504023"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A</a:t>
                  </a:r>
                  <a:endParaRPr lang="en-US" sz="3200">
                    <a:latin typeface="Times New Roman" panose="02020603050405020304" pitchFamily="18" charset="0"/>
                    <a:cs typeface="Times New Roman" panose="02020603050405020304" pitchFamily="18" charset="0"/>
                  </a:endParaRPr>
                </a:p>
              </p:txBody>
            </p:sp>
            <p:sp>
              <p:nvSpPr>
                <p:cNvPr id="14" name="TextBox 13"/>
                <p:cNvSpPr txBox="1"/>
                <p:nvPr/>
              </p:nvSpPr>
              <p:spPr>
                <a:xfrm>
                  <a:off x="7276562" y="1779181"/>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p>
              </p:txBody>
            </p:sp>
            <p:sp>
              <p:nvSpPr>
                <p:cNvPr id="17" name="TextBox 16"/>
                <p:cNvSpPr txBox="1"/>
                <p:nvPr/>
              </p:nvSpPr>
              <p:spPr>
                <a:xfrm>
                  <a:off x="6916753" y="59929"/>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p>
              </p:txBody>
            </p:sp>
            <p:sp>
              <p:nvSpPr>
                <p:cNvPr id="18" name="TextBox 17"/>
                <p:cNvSpPr txBox="1"/>
                <p:nvPr/>
              </p:nvSpPr>
              <p:spPr>
                <a:xfrm>
                  <a:off x="5402000" y="42377"/>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p>
              </p:txBody>
            </p:sp>
          </p:grpSp>
          <p:sp>
            <p:nvSpPr>
              <p:cNvPr id="19" name="TextBox 18"/>
              <p:cNvSpPr txBox="1"/>
              <p:nvPr/>
            </p:nvSpPr>
            <p:spPr>
              <a:xfrm>
                <a:off x="9783094" y="2231225"/>
                <a:ext cx="1712684"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Hình 6a)</a:t>
                </a:r>
                <a:endParaRPr lang="en-US" sz="3200">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10478917" y="2327988"/>
              <a:ext cx="635518"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E</a:t>
              </a:r>
              <a:endParaRPr lang="en-US" sz="3200">
                <a:latin typeface="Times New Roman" panose="02020603050405020304" pitchFamily="18" charset="0"/>
                <a:cs typeface="Times New Roman" panose="02020603050405020304" pitchFamily="18" charset="0"/>
              </a:endParaRPr>
            </a:p>
          </p:txBody>
        </p:sp>
      </p:grpSp>
      <p:graphicFrame>
        <p:nvGraphicFramePr>
          <p:cNvPr id="32" name="Object 31"/>
          <p:cNvGraphicFramePr>
            <a:graphicFrameLocks noChangeAspect="1"/>
          </p:cNvGraphicFramePr>
          <p:nvPr>
            <p:extLst>
              <p:ext uri="{D42A27DB-BD31-4B8C-83A1-F6EECF244321}">
                <p14:modId xmlns:p14="http://schemas.microsoft.com/office/powerpoint/2010/main" val="984009139"/>
              </p:ext>
            </p:extLst>
          </p:nvPr>
        </p:nvGraphicFramePr>
        <p:xfrm>
          <a:off x="7762133" y="3304989"/>
          <a:ext cx="1455738" cy="509588"/>
        </p:xfrm>
        <a:graphic>
          <a:graphicData uri="http://schemas.openxmlformats.org/presentationml/2006/ole">
            <mc:AlternateContent xmlns:mc="http://schemas.openxmlformats.org/markup-compatibility/2006">
              <mc:Choice xmlns:v="urn:schemas-microsoft-com:vml" Requires="v">
                <p:oleObj spid="_x0000_s8506" name="Equation" r:id="rId4" imgW="647640" imgH="253800" progId="Equation.DSMT4">
                  <p:embed/>
                </p:oleObj>
              </mc:Choice>
              <mc:Fallback>
                <p:oleObj name="Equation" r:id="rId4" imgW="647640" imgH="253800" progId="Equation.DSMT4">
                  <p:embed/>
                  <p:pic>
                    <p:nvPicPr>
                      <p:cNvPr id="35" name="Object 34"/>
                      <p:cNvPicPr/>
                      <p:nvPr/>
                    </p:nvPicPr>
                    <p:blipFill>
                      <a:blip r:embed="rId5"/>
                      <a:stretch>
                        <a:fillRect/>
                      </a:stretch>
                    </p:blipFill>
                    <p:spPr>
                      <a:xfrm>
                        <a:off x="7762133" y="3304989"/>
                        <a:ext cx="1455738" cy="509588"/>
                      </a:xfrm>
                      <a:prstGeom prst="rect">
                        <a:avLst/>
                      </a:prstGeom>
                    </p:spPr>
                  </p:pic>
                </p:oleObj>
              </mc:Fallback>
            </mc:AlternateContent>
          </a:graphicData>
        </a:graphic>
      </p:graphicFrame>
      <p:grpSp>
        <p:nvGrpSpPr>
          <p:cNvPr id="39" name="Group 38"/>
          <p:cNvGrpSpPr/>
          <p:nvPr/>
        </p:nvGrpSpPr>
        <p:grpSpPr>
          <a:xfrm>
            <a:off x="870250" y="3961606"/>
            <a:ext cx="7258945" cy="621004"/>
            <a:chOff x="870250" y="3961606"/>
            <a:chExt cx="7258945" cy="621004"/>
          </a:xfrm>
        </p:grpSpPr>
        <p:sp>
          <p:nvSpPr>
            <p:cNvPr id="31" name="Rectangle 30"/>
            <p:cNvSpPr/>
            <p:nvPr/>
          </p:nvSpPr>
          <p:spPr>
            <a:xfrm>
              <a:off x="870250" y="3997835"/>
              <a:ext cx="7258945"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Vì </a:t>
              </a:r>
              <a:r>
                <a:rPr lang="en-US" sz="3200">
                  <a:solidFill>
                    <a:srgbClr val="000000"/>
                  </a:solidFill>
                  <a:latin typeface="Times New Roman" panose="02020603050405020304" pitchFamily="18" charset="0"/>
                  <a:cs typeface="Times New Roman" panose="02020603050405020304" pitchFamily="18" charset="0"/>
                </a:rPr>
                <a:t>CE // AD nên  </a:t>
              </a:r>
              <a:r>
                <a:rPr lang="en-US" sz="3200" smtClean="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 (đồng vị</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2579009237"/>
                </p:ext>
              </p:extLst>
            </p:nvPr>
          </p:nvGraphicFramePr>
          <p:xfrm>
            <a:off x="3637335" y="3961606"/>
            <a:ext cx="1970088" cy="534988"/>
          </p:xfrm>
          <a:graphic>
            <a:graphicData uri="http://schemas.openxmlformats.org/presentationml/2006/ole">
              <mc:AlternateContent xmlns:mc="http://schemas.openxmlformats.org/markup-compatibility/2006">
                <mc:Choice xmlns:v="urn:schemas-microsoft-com:vml" Requires="v">
                  <p:oleObj spid="_x0000_s8507" name="Equation" r:id="rId6" imgW="876240" imgH="266400" progId="Equation.DSMT4">
                    <p:embed/>
                  </p:oleObj>
                </mc:Choice>
                <mc:Fallback>
                  <p:oleObj name="Equation" r:id="rId6" imgW="876240" imgH="266400" progId="Equation.DSMT4">
                    <p:embed/>
                    <p:pic>
                      <p:nvPicPr>
                        <p:cNvPr id="32" name="Object 31"/>
                        <p:cNvPicPr/>
                        <p:nvPr/>
                      </p:nvPicPr>
                      <p:blipFill>
                        <a:blip r:embed="rId7"/>
                        <a:stretch>
                          <a:fillRect/>
                        </a:stretch>
                      </p:blipFill>
                      <p:spPr>
                        <a:xfrm>
                          <a:off x="3637335" y="3961606"/>
                          <a:ext cx="1970088" cy="534988"/>
                        </a:xfrm>
                        <a:prstGeom prst="rect">
                          <a:avLst/>
                        </a:prstGeom>
                      </p:spPr>
                    </p:pic>
                  </p:oleObj>
                </mc:Fallback>
              </mc:AlternateContent>
            </a:graphicData>
          </a:graphic>
        </p:graphicFrame>
      </p:grpSp>
      <p:graphicFrame>
        <p:nvGraphicFramePr>
          <p:cNvPr id="36" name="Object 35"/>
          <p:cNvGraphicFramePr>
            <a:graphicFrameLocks noChangeAspect="1"/>
          </p:cNvGraphicFramePr>
          <p:nvPr>
            <p:extLst>
              <p:ext uri="{D42A27DB-BD31-4B8C-83A1-F6EECF244321}">
                <p14:modId xmlns:p14="http://schemas.microsoft.com/office/powerpoint/2010/main" val="442599071"/>
              </p:ext>
            </p:extLst>
          </p:nvPr>
        </p:nvGraphicFramePr>
        <p:xfrm>
          <a:off x="560687" y="4600066"/>
          <a:ext cx="3140075" cy="611187"/>
        </p:xfrm>
        <a:graphic>
          <a:graphicData uri="http://schemas.openxmlformats.org/presentationml/2006/ole">
            <mc:AlternateContent xmlns:mc="http://schemas.openxmlformats.org/markup-compatibility/2006">
              <mc:Choice xmlns:v="urn:schemas-microsoft-com:vml" Requires="v">
                <p:oleObj spid="_x0000_s8508" name="Equation" r:id="rId8" imgW="1396800" imgH="304560" progId="Equation.DSMT4">
                  <p:embed/>
                </p:oleObj>
              </mc:Choice>
              <mc:Fallback>
                <p:oleObj name="Equation" r:id="rId8" imgW="1396800" imgH="304560" progId="Equation.DSMT4">
                  <p:embed/>
                  <p:pic>
                    <p:nvPicPr>
                      <p:cNvPr id="34" name="Object 33"/>
                      <p:cNvPicPr/>
                      <p:nvPr/>
                    </p:nvPicPr>
                    <p:blipFill>
                      <a:blip r:embed="rId9"/>
                      <a:stretch>
                        <a:fillRect/>
                      </a:stretch>
                    </p:blipFill>
                    <p:spPr>
                      <a:xfrm>
                        <a:off x="560687" y="4600066"/>
                        <a:ext cx="3140075" cy="611187"/>
                      </a:xfrm>
                      <a:prstGeom prst="rect">
                        <a:avLst/>
                      </a:prstGeom>
                    </p:spPr>
                  </p:pic>
                </p:oleObj>
              </mc:Fallback>
            </mc:AlternateContent>
          </a:graphicData>
        </a:graphic>
      </p:graphicFrame>
      <p:graphicFrame>
        <p:nvGraphicFramePr>
          <p:cNvPr id="37" name="Object 36"/>
          <p:cNvGraphicFramePr>
            <a:graphicFrameLocks noChangeAspect="1"/>
          </p:cNvGraphicFramePr>
          <p:nvPr>
            <p:extLst>
              <p:ext uri="{D42A27DB-BD31-4B8C-83A1-F6EECF244321}">
                <p14:modId xmlns:p14="http://schemas.microsoft.com/office/powerpoint/2010/main" val="2282692377"/>
              </p:ext>
            </p:extLst>
          </p:nvPr>
        </p:nvGraphicFramePr>
        <p:xfrm>
          <a:off x="395515" y="5211253"/>
          <a:ext cx="4768215" cy="611040"/>
        </p:xfrm>
        <a:graphic>
          <a:graphicData uri="http://schemas.openxmlformats.org/presentationml/2006/ole">
            <mc:AlternateContent xmlns:mc="http://schemas.openxmlformats.org/markup-compatibility/2006">
              <mc:Choice xmlns:v="urn:schemas-microsoft-com:vml" Requires="v">
                <p:oleObj spid="_x0000_s8509" name="Equation" r:id="rId10" imgW="2044440" imgH="291960" progId="Equation.DSMT4">
                  <p:embed/>
                </p:oleObj>
              </mc:Choice>
              <mc:Fallback>
                <p:oleObj name="Equation" r:id="rId10" imgW="2044440" imgH="291960" progId="Equation.DSMT4">
                  <p:embed/>
                  <p:pic>
                    <p:nvPicPr>
                      <p:cNvPr id="36" name="Object 35"/>
                      <p:cNvPicPr/>
                      <p:nvPr/>
                    </p:nvPicPr>
                    <p:blipFill>
                      <a:blip r:embed="rId11"/>
                      <a:stretch>
                        <a:fillRect/>
                      </a:stretch>
                    </p:blipFill>
                    <p:spPr>
                      <a:xfrm>
                        <a:off x="395515" y="5211253"/>
                        <a:ext cx="4768215" cy="611040"/>
                      </a:xfrm>
                      <a:prstGeom prst="rect">
                        <a:avLst/>
                      </a:prstGeom>
                    </p:spPr>
                  </p:pic>
                </p:oleObj>
              </mc:Fallback>
            </mc:AlternateContent>
          </a:graphicData>
        </a:graphic>
      </p:graphicFrame>
      <p:grpSp>
        <p:nvGrpSpPr>
          <p:cNvPr id="40" name="Group 39"/>
          <p:cNvGrpSpPr/>
          <p:nvPr/>
        </p:nvGrpSpPr>
        <p:grpSpPr>
          <a:xfrm>
            <a:off x="560687" y="6068534"/>
            <a:ext cx="4465463" cy="599914"/>
            <a:chOff x="560687" y="6068534"/>
            <a:chExt cx="4465463" cy="599914"/>
          </a:xfrm>
        </p:grpSpPr>
        <p:sp>
          <p:nvSpPr>
            <p:cNvPr id="33" name="Rectangle 32"/>
            <p:cNvSpPr/>
            <p:nvPr/>
          </p:nvSpPr>
          <p:spPr>
            <a:xfrm>
              <a:off x="560687" y="6068534"/>
              <a:ext cx="4465463"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Do đó              cân </a:t>
              </a:r>
              <a:r>
                <a:rPr lang="en-US" sz="3200">
                  <a:solidFill>
                    <a:srgbClr val="000000"/>
                  </a:solidFill>
                  <a:latin typeface="Times New Roman" panose="02020603050405020304" pitchFamily="18" charset="0"/>
                  <a:cs typeface="Times New Roman" panose="02020603050405020304" pitchFamily="18" charset="0"/>
                </a:rPr>
                <a:t>tại C.</a:t>
              </a:r>
              <a:endParaRPr lang="en-US" sz="3200" b="0" i="0">
                <a:solidFill>
                  <a:srgbClr val="0000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8" name="Rectangle 37"/>
                <p:cNvSpPr/>
                <p:nvPr/>
              </p:nvSpPr>
              <p:spPr>
                <a:xfrm>
                  <a:off x="1681163" y="6083673"/>
                  <a:ext cx="133081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i="0">
                            <a:latin typeface="Cambria Math" panose="02040503050406030204" pitchFamily="18" charset="0"/>
                          </a:rPr>
                          <m:t>Δ</m:t>
                        </m:r>
                        <m:r>
                          <m:rPr>
                            <m:nor/>
                          </m:rPr>
                          <a:rPr lang="en-US" sz="3200">
                            <a:latin typeface="Times New Roman" panose="02020603050405020304" pitchFamily="18" charset="0"/>
                            <a:cs typeface="Times New Roman" panose="02020603050405020304" pitchFamily="18" charset="0"/>
                          </a:rPr>
                          <m:t>CEB</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1681163" y="6083673"/>
                  <a:ext cx="1330814" cy="584775"/>
                </a:xfrm>
                <a:prstGeom prst="rect">
                  <a:avLst/>
                </a:prstGeom>
                <a:blipFill>
                  <a:blip r:embed="rId12"/>
                  <a:stretch>
                    <a:fillRect/>
                  </a:stretch>
                </a:blipFill>
              </p:spPr>
              <p:txBody>
                <a:bodyPr/>
                <a:lstStyle/>
                <a:p>
                  <a:r>
                    <a:rPr lang="en-US">
                      <a:noFill/>
                    </a:rPr>
                    <a:t> </a:t>
                  </a:r>
                </a:p>
              </p:txBody>
            </p:sp>
          </mc:Fallback>
        </mc:AlternateContent>
      </p:grpSp>
    </p:spTree>
    <p:extLst>
      <p:ext uri="{BB962C8B-B14F-4D97-AF65-F5344CB8AC3E}">
        <p14:creationId xmlns:p14="http://schemas.microsoft.com/office/powerpoint/2010/main" val="914229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p:cNvSpPr/>
          <p:nvPr/>
        </p:nvSpPr>
        <p:spPr>
          <a:xfrm>
            <a:off x="319315" y="77651"/>
            <a:ext cx="7981294" cy="1569660"/>
          </a:xfrm>
          <a:prstGeom prst="rect">
            <a:avLst/>
          </a:prstGeom>
        </p:spPr>
        <p:txBody>
          <a:bodyPr wrap="square">
            <a:spAutoFit/>
          </a:bodyPr>
          <a:lstStyle/>
          <a:p>
            <a:r>
              <a:rPr lang="en-US" sz="3200" dirty="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a:t>
            </a:r>
            <a:r>
              <a:rPr lang="vi-VN" sz="3200">
                <a:solidFill>
                  <a:srgbClr val="000000"/>
                </a:solidFill>
                <a:latin typeface="Times New Roman" panose="02020603050405020304" pitchFamily="18" charset="0"/>
                <a:cs typeface="Times New Roman" panose="02020603050405020304" pitchFamily="18" charset="0"/>
              </a:rPr>
              <a:t>) Cho hình thang cân ABCD có hai đáy là AB và CD (AB &gt; CD). Qua C vẽ đường thẳng song song với AD và cắt AB tại E (Hình 6a).</a:t>
            </a:r>
            <a:endParaRPr lang="en-US" sz="3200" dirty="0">
              <a:latin typeface="Times New Roman" panose="02020603050405020304" pitchFamily="18" charset="0"/>
              <a:cs typeface="Times New Roman" panose="02020603050405020304" pitchFamily="18" charset="0"/>
            </a:endParaRPr>
          </a:p>
        </p:txBody>
      </p:sp>
      <p:pic>
        <p:nvPicPr>
          <p:cNvPr id="25" name="Picture 24"/>
          <p:cNvPicPr>
            <a:picLocks noChangeAspect="1"/>
          </p:cNvPicPr>
          <p:nvPr/>
        </p:nvPicPr>
        <p:blipFill>
          <a:blip r:embed="rId3"/>
          <a:stretch>
            <a:fillRect/>
          </a:stretch>
        </p:blipFill>
        <p:spPr>
          <a:xfrm>
            <a:off x="251125" y="45476"/>
            <a:ext cx="619125" cy="537029"/>
          </a:xfrm>
          <a:prstGeom prst="rect">
            <a:avLst/>
          </a:prstGeom>
        </p:spPr>
      </p:pic>
      <p:sp>
        <p:nvSpPr>
          <p:cNvPr id="26" name="Rectangle 25"/>
          <p:cNvSpPr/>
          <p:nvPr/>
        </p:nvSpPr>
        <p:spPr>
          <a:xfrm>
            <a:off x="255465" y="1526161"/>
            <a:ext cx="7780596" cy="1077218"/>
          </a:xfrm>
          <a:prstGeom prst="rect">
            <a:avLst/>
          </a:prstGeom>
        </p:spPr>
        <p:txBody>
          <a:bodyPr wrap="square">
            <a:spAutoFit/>
          </a:bodyPr>
          <a:lstStyle/>
          <a:p>
            <a:pPr algn="just"/>
            <a:r>
              <a:rPr lang="en-US" sz="3200" dirty="0">
                <a:solidFill>
                  <a:srgbClr val="000000"/>
                </a:solidFill>
                <a:latin typeface="Times New Roman" panose="02020603050405020304" pitchFamily="18" charset="0"/>
                <a:cs typeface="Times New Roman" panose="02020603050405020304" pitchFamily="18" charset="0"/>
              </a:rPr>
              <a:t>   </a:t>
            </a:r>
            <a:r>
              <a:rPr lang="en-US" sz="3200" dirty="0" err="1">
                <a:solidFill>
                  <a:srgbClr val="000000"/>
                </a:solidFill>
                <a:latin typeface="Times New Roman" panose="02020603050405020304" pitchFamily="18" charset="0"/>
                <a:cs typeface="Times New Roman" panose="02020603050405020304" pitchFamily="18" charset="0"/>
              </a:rPr>
              <a:t>i</a:t>
            </a:r>
            <a:r>
              <a:rPr lang="en-US" sz="3200">
                <a:solidFill>
                  <a:srgbClr val="000000"/>
                </a:solidFill>
                <a:latin typeface="Times New Roman" panose="02020603050405020304" pitchFamily="18" charset="0"/>
                <a:cs typeface="Times New Roman" panose="02020603050405020304" pitchFamily="18" charset="0"/>
              </a:rPr>
              <a:t>) Tam giác CEB là tam giác gì? Vì sao?</a:t>
            </a:r>
          </a:p>
          <a:p>
            <a:pPr algn="just"/>
            <a:r>
              <a:rPr lang="en-US" sz="3200">
                <a:solidFill>
                  <a:srgbClr val="000000"/>
                </a:solidFill>
                <a:latin typeface="Times New Roman" panose="02020603050405020304" pitchFamily="18" charset="0"/>
                <a:cs typeface="Times New Roman" panose="02020603050405020304" pitchFamily="18" charset="0"/>
              </a:rPr>
              <a:t>   ii) So sánh AD và BC</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27" name="TextBox 26"/>
          <p:cNvSpPr txBox="1"/>
          <p:nvPr/>
        </p:nvSpPr>
        <p:spPr>
          <a:xfrm>
            <a:off x="319315" y="2443640"/>
            <a:ext cx="1494971"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Trả lời</a:t>
            </a:r>
            <a:endParaRPr lang="en-US" sz="3200" b="1" u="sng">
              <a:solidFill>
                <a:srgbClr val="FF0000"/>
              </a:solidFill>
              <a:latin typeface="Times New Roman" panose="02020603050405020304" pitchFamily="18" charset="0"/>
              <a:cs typeface="Times New Roman" panose="02020603050405020304" pitchFamily="18" charset="0"/>
            </a:endParaRPr>
          </a:p>
        </p:txBody>
      </p:sp>
      <p:grpSp>
        <p:nvGrpSpPr>
          <p:cNvPr id="30" name="Group 29"/>
          <p:cNvGrpSpPr/>
          <p:nvPr/>
        </p:nvGrpSpPr>
        <p:grpSpPr>
          <a:xfrm>
            <a:off x="8368799" y="201962"/>
            <a:ext cx="3411786" cy="3208823"/>
            <a:chOff x="8368799" y="201962"/>
            <a:chExt cx="3411786" cy="3208823"/>
          </a:xfrm>
        </p:grpSpPr>
        <p:grpSp>
          <p:nvGrpSpPr>
            <p:cNvPr id="13" name="Group 12"/>
            <p:cNvGrpSpPr/>
            <p:nvPr/>
          </p:nvGrpSpPr>
          <p:grpSpPr>
            <a:xfrm>
              <a:off x="8368799" y="201962"/>
              <a:ext cx="3411786" cy="3208823"/>
              <a:chOff x="9109703" y="202034"/>
              <a:chExt cx="2705854" cy="2613966"/>
            </a:xfrm>
          </p:grpSpPr>
          <p:grpSp>
            <p:nvGrpSpPr>
              <p:cNvPr id="10" name="Group 9"/>
              <p:cNvGrpSpPr/>
              <p:nvPr/>
            </p:nvGrpSpPr>
            <p:grpSpPr>
              <a:xfrm>
                <a:off x="9109703" y="202034"/>
                <a:ext cx="2705854" cy="2356684"/>
                <a:chOff x="5074731" y="42377"/>
                <a:chExt cx="2705854" cy="2356684"/>
              </a:xfrm>
            </p:grpSpPr>
            <p:sp>
              <p:nvSpPr>
                <p:cNvPr id="2" name="Trapezoid 1"/>
                <p:cNvSpPr/>
                <p:nvPr/>
              </p:nvSpPr>
              <p:spPr>
                <a:xfrm>
                  <a:off x="5297714" y="609600"/>
                  <a:ext cx="2177143" cy="1204686"/>
                </a:xfrm>
                <a:prstGeom prst="trapezoi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p:cNvCxnSpPr/>
                <p:nvPr/>
              </p:nvCxnSpPr>
              <p:spPr>
                <a:xfrm flipH="1">
                  <a:off x="6879771" y="609600"/>
                  <a:ext cx="290286" cy="1204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5615736" y="627152"/>
                  <a:ext cx="1264035" cy="118713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Arc 10"/>
                <p:cNvSpPr/>
                <p:nvPr/>
              </p:nvSpPr>
              <p:spPr>
                <a:xfrm rot="13001360">
                  <a:off x="7221206" y="1543455"/>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p:nvPr/>
              </p:nvSpPr>
              <p:spPr>
                <a:xfrm rot="20075789">
                  <a:off x="5090837" y="1543456"/>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TextBox 8"/>
                <p:cNvSpPr txBox="1"/>
                <p:nvPr/>
              </p:nvSpPr>
              <p:spPr>
                <a:xfrm>
                  <a:off x="5074731" y="1814286"/>
                  <a:ext cx="504023"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A</a:t>
                  </a:r>
                  <a:endParaRPr lang="en-US" sz="3200">
                    <a:latin typeface="Times New Roman" panose="02020603050405020304" pitchFamily="18" charset="0"/>
                    <a:cs typeface="Times New Roman" panose="02020603050405020304" pitchFamily="18" charset="0"/>
                  </a:endParaRPr>
                </a:p>
              </p:txBody>
            </p:sp>
            <p:sp>
              <p:nvSpPr>
                <p:cNvPr id="14" name="TextBox 13"/>
                <p:cNvSpPr txBox="1"/>
                <p:nvPr/>
              </p:nvSpPr>
              <p:spPr>
                <a:xfrm>
                  <a:off x="7276562" y="1779181"/>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p>
              </p:txBody>
            </p:sp>
            <p:sp>
              <p:nvSpPr>
                <p:cNvPr id="17" name="TextBox 16"/>
                <p:cNvSpPr txBox="1"/>
                <p:nvPr/>
              </p:nvSpPr>
              <p:spPr>
                <a:xfrm>
                  <a:off x="6916753" y="59929"/>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p>
              </p:txBody>
            </p:sp>
            <p:sp>
              <p:nvSpPr>
                <p:cNvPr id="18" name="TextBox 17"/>
                <p:cNvSpPr txBox="1"/>
                <p:nvPr/>
              </p:nvSpPr>
              <p:spPr>
                <a:xfrm>
                  <a:off x="5402000" y="42377"/>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D</a:t>
                  </a:r>
                </a:p>
              </p:txBody>
            </p:sp>
          </p:grpSp>
          <p:sp>
            <p:nvSpPr>
              <p:cNvPr id="19" name="TextBox 18"/>
              <p:cNvSpPr txBox="1"/>
              <p:nvPr/>
            </p:nvSpPr>
            <p:spPr>
              <a:xfrm>
                <a:off x="9783094" y="2231225"/>
                <a:ext cx="1712684"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Hình 6a)</a:t>
                </a:r>
                <a:endParaRPr lang="en-US" sz="3200">
                  <a:latin typeface="Times New Roman" panose="02020603050405020304" pitchFamily="18" charset="0"/>
                  <a:cs typeface="Times New Roman" panose="02020603050405020304" pitchFamily="18" charset="0"/>
                </a:endParaRPr>
              </a:p>
            </p:txBody>
          </p:sp>
        </p:grpSp>
        <p:sp>
          <p:nvSpPr>
            <p:cNvPr id="29" name="TextBox 28"/>
            <p:cNvSpPr txBox="1"/>
            <p:nvPr/>
          </p:nvSpPr>
          <p:spPr>
            <a:xfrm>
              <a:off x="10478917" y="2327988"/>
              <a:ext cx="635518"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E</a:t>
              </a:r>
              <a:endParaRPr lang="en-US" sz="3200">
                <a:latin typeface="Times New Roman" panose="02020603050405020304" pitchFamily="18" charset="0"/>
                <a:cs typeface="Times New Roman" panose="02020603050405020304" pitchFamily="18" charset="0"/>
              </a:endParaRPr>
            </a:p>
          </p:txBody>
        </p:sp>
      </p:grpSp>
      <p:grpSp>
        <p:nvGrpSpPr>
          <p:cNvPr id="4" name="Group 3"/>
          <p:cNvGrpSpPr/>
          <p:nvPr/>
        </p:nvGrpSpPr>
        <p:grpSpPr>
          <a:xfrm>
            <a:off x="319315" y="3024619"/>
            <a:ext cx="11625636" cy="591405"/>
            <a:chOff x="319315" y="3024619"/>
            <a:chExt cx="11625636" cy="591405"/>
          </a:xfrm>
        </p:grpSpPr>
        <p:sp>
          <p:nvSpPr>
            <p:cNvPr id="3" name="Rectangle 2"/>
            <p:cNvSpPr/>
            <p:nvPr/>
          </p:nvSpPr>
          <p:spPr>
            <a:xfrm>
              <a:off x="319315" y="3024619"/>
              <a:ext cx="11625636"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ii) </a:t>
              </a:r>
              <a:r>
                <a:rPr lang="en-US" sz="3200" smtClean="0">
                  <a:solidFill>
                    <a:srgbClr val="000000"/>
                  </a:solidFill>
                  <a:latin typeface="Times New Roman" panose="02020603050405020304" pitchFamily="18" charset="0"/>
                  <a:cs typeface="Times New Roman" panose="02020603050405020304" pitchFamily="18" charset="0"/>
                </a:rPr>
                <a:t>Do             cân </a:t>
              </a:r>
              <a:r>
                <a:rPr lang="en-US" sz="3200">
                  <a:solidFill>
                    <a:srgbClr val="000000"/>
                  </a:solidFill>
                  <a:latin typeface="Times New Roman" panose="02020603050405020304" pitchFamily="18" charset="0"/>
                  <a:cs typeface="Times New Roman" panose="02020603050405020304" pitchFamily="18" charset="0"/>
                </a:rPr>
                <a:t>tại C (câu i) nên </a:t>
              </a:r>
              <a:r>
                <a:rPr lang="en-US" sz="3200">
                  <a:solidFill>
                    <a:srgbClr val="0000CC"/>
                  </a:solidFill>
                  <a:latin typeface="Times New Roman" panose="02020603050405020304" pitchFamily="18" charset="0"/>
                  <a:cs typeface="Times New Roman" panose="02020603050405020304" pitchFamily="18" charset="0"/>
                </a:rPr>
                <a:t>CE = CB </a:t>
              </a:r>
              <a:r>
                <a:rPr lang="en-US" sz="3200">
                  <a:solidFill>
                    <a:srgbClr val="000000"/>
                  </a:solidFill>
                  <a:latin typeface="Times New Roman" panose="02020603050405020304" pitchFamily="18" charset="0"/>
                  <a:cs typeface="Times New Roman" panose="02020603050405020304" pitchFamily="18" charset="0"/>
                </a:rPr>
                <a:t>      (1</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35" name="Rectangle 34"/>
                <p:cNvSpPr/>
                <p:nvPr/>
              </p:nvSpPr>
              <p:spPr>
                <a:xfrm>
                  <a:off x="1362433" y="3031249"/>
                  <a:ext cx="1330814" cy="5847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n-US" sz="3200" i="0">
                            <a:latin typeface="Cambria Math" panose="02040503050406030204" pitchFamily="18" charset="0"/>
                          </a:rPr>
                          <m:t>Δ</m:t>
                        </m:r>
                        <m:r>
                          <m:rPr>
                            <m:nor/>
                          </m:rPr>
                          <a:rPr lang="en-US" sz="3200">
                            <a:latin typeface="Times New Roman" panose="02020603050405020304" pitchFamily="18" charset="0"/>
                            <a:cs typeface="Times New Roman" panose="02020603050405020304" pitchFamily="18" charset="0"/>
                          </a:rPr>
                          <m:t>CEB</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35" name="Rectangle 34"/>
                <p:cNvSpPr>
                  <a:spLocks noRot="1" noChangeAspect="1" noMove="1" noResize="1" noEditPoints="1" noAdjustHandles="1" noChangeArrowheads="1" noChangeShapeType="1" noTextEdit="1"/>
                </p:cNvSpPr>
                <p:nvPr/>
              </p:nvSpPr>
              <p:spPr>
                <a:xfrm>
                  <a:off x="1362433" y="3031249"/>
                  <a:ext cx="1330814" cy="584775"/>
                </a:xfrm>
                <a:prstGeom prst="rect">
                  <a:avLst/>
                </a:prstGeom>
                <a:blipFill>
                  <a:blip r:embed="rId4"/>
                  <a:stretch>
                    <a:fillRect/>
                  </a:stretch>
                </a:blipFill>
              </p:spPr>
              <p:txBody>
                <a:bodyPr/>
                <a:lstStyle/>
                <a:p>
                  <a:r>
                    <a:rPr lang="en-US">
                      <a:noFill/>
                    </a:rPr>
                    <a:t> </a:t>
                  </a:r>
                </a:p>
              </p:txBody>
            </p:sp>
          </mc:Fallback>
        </mc:AlternateContent>
      </p:grpSp>
      <p:sp>
        <p:nvSpPr>
          <p:cNvPr id="41" name="Rectangle 40"/>
          <p:cNvSpPr/>
          <p:nvPr/>
        </p:nvSpPr>
        <p:spPr>
          <a:xfrm>
            <a:off x="3961719" y="4025381"/>
            <a:ext cx="3265407"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DE </a:t>
            </a:r>
            <a:r>
              <a:rPr lang="en-US" sz="3200">
                <a:solidFill>
                  <a:srgbClr val="000000"/>
                </a:solidFill>
                <a:latin typeface="Times New Roman" panose="02020603050405020304" pitchFamily="18" charset="0"/>
                <a:cs typeface="Times New Roman" panose="02020603050405020304" pitchFamily="18" charset="0"/>
              </a:rPr>
              <a:t>là cạnh </a:t>
            </a:r>
            <a:r>
              <a:rPr lang="en-US" sz="3200" smtClean="0">
                <a:solidFill>
                  <a:srgbClr val="000000"/>
                </a:solidFill>
                <a:latin typeface="Times New Roman" panose="02020603050405020304" pitchFamily="18" charset="0"/>
                <a:cs typeface="Times New Roman" panose="02020603050405020304" pitchFamily="18" charset="0"/>
              </a:rPr>
              <a:t>chung</a:t>
            </a:r>
            <a:endParaRPr lang="en-US" sz="3200" b="0" i="0">
              <a:solidFill>
                <a:srgbClr val="000000"/>
              </a:solidFill>
              <a:effectLst/>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2" name="Rectangle 41"/>
              <p:cNvSpPr/>
              <p:nvPr/>
            </p:nvSpPr>
            <p:spPr>
              <a:xfrm>
                <a:off x="0" y="3532356"/>
                <a:ext cx="428708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X</m:t>
                      </m:r>
                      <m:r>
                        <a:rPr lang="en-US" sz="3200" b="0" i="0" smtClean="0">
                          <a:latin typeface="Cambria Math" panose="02040503050406030204" pitchFamily="18" charset="0"/>
                        </a:rPr>
                        <m:t>é</m:t>
                      </m:r>
                      <m:r>
                        <m:rPr>
                          <m:sty m:val="p"/>
                        </m:rPr>
                        <a:rPr lang="en-US" sz="3200" b="0" i="0" smtClean="0">
                          <a:latin typeface="Cambria Math" panose="02040503050406030204" pitchFamily="18" charset="0"/>
                        </a:rPr>
                        <m:t>t</m:t>
                      </m:r>
                      <m:r>
                        <a:rPr lang="en-US" sz="3200" b="0" i="0" smtClean="0">
                          <a:latin typeface="Cambria Math" panose="02040503050406030204" pitchFamily="18" charset="0"/>
                        </a:rPr>
                        <m:t> </m:t>
                      </m:r>
                      <m:r>
                        <m:rPr>
                          <m:sty m:val="p"/>
                        </m:rPr>
                        <a:rPr lang="en-US" sz="3200" i="0" smtClean="0">
                          <a:latin typeface="Cambria Math" panose="02040503050406030204" pitchFamily="18" charset="0"/>
                        </a:rPr>
                        <m:t>Δ</m:t>
                      </m:r>
                      <m:r>
                        <m:rPr>
                          <m:nor/>
                        </m:rPr>
                        <a:rPr lang="en-US" sz="3200" b="0" i="0" smtClean="0">
                          <a:latin typeface="Cambria Math" panose="02040503050406030204" pitchFamily="18" charset="0"/>
                        </a:rPr>
                        <m:t>ADE</m:t>
                      </m:r>
                      <m:r>
                        <m:rPr>
                          <m:nor/>
                        </m:rPr>
                        <a:rPr lang="en-US" sz="3200" b="0" i="0" smtClean="0">
                          <a:latin typeface="Cambria Math" panose="02040503050406030204" pitchFamily="18" charset="0"/>
                        </a:rPr>
                        <m:t> </m:t>
                      </m:r>
                      <m:r>
                        <m:rPr>
                          <m:nor/>
                        </m:rPr>
                        <a:rPr lang="en-US" sz="3200" b="0" i="0" smtClean="0">
                          <a:latin typeface="Cambria Math" panose="02040503050406030204" pitchFamily="18" charset="0"/>
                        </a:rPr>
                        <m:t>v</m:t>
                      </m:r>
                      <m:r>
                        <m:rPr>
                          <m:nor/>
                        </m:rPr>
                        <a:rPr lang="en-US" sz="3200" b="0" i="0" smtClean="0">
                          <a:latin typeface="Cambria Math" panose="02040503050406030204" pitchFamily="18" charset="0"/>
                        </a:rPr>
                        <m:t>à</m:t>
                      </m:r>
                      <m:r>
                        <a:rPr lang="en-US" sz="3200" b="0" i="0" smtClean="0">
                          <a:latin typeface="Cambria Math" panose="02040503050406030204" pitchFamily="18" charset="0"/>
                        </a:rPr>
                        <m:t> </m:t>
                      </m:r>
                      <m:r>
                        <m:rPr>
                          <m:sty m:val="p"/>
                        </m:rPr>
                        <a:rPr lang="en-US" sz="3200">
                          <a:latin typeface="Cambria Math" panose="02040503050406030204" pitchFamily="18" charset="0"/>
                        </a:rPr>
                        <m:t>Δ</m:t>
                      </m:r>
                      <m:r>
                        <m:rPr>
                          <m:sty m:val="p"/>
                        </m:rPr>
                        <a:rPr lang="en-US" sz="3200" b="0" i="0" smtClean="0">
                          <a:latin typeface="Cambria Math" panose="02040503050406030204" pitchFamily="18" charset="0"/>
                        </a:rPr>
                        <m:t>CED</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c</m:t>
                      </m:r>
                      <m:r>
                        <a:rPr lang="en-US" sz="3200" b="0" i="0" smtClean="0">
                          <a:latin typeface="Cambria Math" panose="02040503050406030204" pitchFamily="18" charset="0"/>
                        </a:rPr>
                        <m:t>ó:</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42" name="Rectangle 41"/>
              <p:cNvSpPr>
                <a:spLocks noRot="1" noChangeAspect="1" noMove="1" noResize="1" noEditPoints="1" noAdjustHandles="1" noChangeArrowheads="1" noChangeShapeType="1" noTextEdit="1"/>
              </p:cNvSpPr>
              <p:nvPr/>
            </p:nvSpPr>
            <p:spPr>
              <a:xfrm>
                <a:off x="0" y="3532356"/>
                <a:ext cx="4287084" cy="584775"/>
              </a:xfrm>
              <a:prstGeom prst="rect">
                <a:avLst/>
              </a:prstGeom>
              <a:blipFill>
                <a:blip r:embed="rId5"/>
                <a:stretch>
                  <a:fillRect/>
                </a:stretch>
              </a:blipFill>
            </p:spPr>
            <p:txBody>
              <a:bodyPr/>
              <a:lstStyle/>
              <a:p>
                <a:r>
                  <a:rPr lang="en-US">
                    <a:noFill/>
                  </a:rPr>
                  <a:t> </a:t>
                </a:r>
              </a:p>
            </p:txBody>
          </p:sp>
        </mc:Fallback>
      </mc:AlternateContent>
      <p:graphicFrame>
        <p:nvGraphicFramePr>
          <p:cNvPr id="43" name="Object 42"/>
          <p:cNvGraphicFramePr>
            <a:graphicFrameLocks noChangeAspect="1"/>
          </p:cNvGraphicFramePr>
          <p:nvPr>
            <p:extLst>
              <p:ext uri="{D42A27DB-BD31-4B8C-83A1-F6EECF244321}">
                <p14:modId xmlns:p14="http://schemas.microsoft.com/office/powerpoint/2010/main" val="608535508"/>
              </p:ext>
            </p:extLst>
          </p:nvPr>
        </p:nvGraphicFramePr>
        <p:xfrm>
          <a:off x="3922523" y="3532791"/>
          <a:ext cx="2597150" cy="534988"/>
        </p:xfrm>
        <a:graphic>
          <a:graphicData uri="http://schemas.openxmlformats.org/presentationml/2006/ole">
            <mc:AlternateContent xmlns:mc="http://schemas.openxmlformats.org/markup-compatibility/2006">
              <mc:Choice xmlns:v="urn:schemas-microsoft-com:vml" Requires="v">
                <p:oleObj spid="_x0000_s9368" name="Equation" r:id="rId6" imgW="1155600" imgH="266400" progId="Equation.DSMT4">
                  <p:embed/>
                </p:oleObj>
              </mc:Choice>
              <mc:Fallback>
                <p:oleObj name="Equation" r:id="rId6" imgW="1155600" imgH="266400" progId="Equation.DSMT4">
                  <p:embed/>
                  <p:pic>
                    <p:nvPicPr>
                      <p:cNvPr id="32" name="Object 31"/>
                      <p:cNvPicPr/>
                      <p:nvPr/>
                    </p:nvPicPr>
                    <p:blipFill>
                      <a:blip r:embed="rId7"/>
                      <a:stretch>
                        <a:fillRect/>
                      </a:stretch>
                    </p:blipFill>
                    <p:spPr>
                      <a:xfrm>
                        <a:off x="3922523" y="3532791"/>
                        <a:ext cx="2597150" cy="534988"/>
                      </a:xfrm>
                      <a:prstGeom prst="rect">
                        <a:avLst/>
                      </a:prstGeom>
                    </p:spPr>
                  </p:pic>
                </p:oleObj>
              </mc:Fallback>
            </mc:AlternateContent>
          </a:graphicData>
        </a:graphic>
      </p:graphicFrame>
      <p:sp>
        <p:nvSpPr>
          <p:cNvPr id="44" name="Rectangle 43"/>
          <p:cNvSpPr/>
          <p:nvPr/>
        </p:nvSpPr>
        <p:spPr>
          <a:xfrm>
            <a:off x="6345444" y="3535664"/>
            <a:ext cx="5878893"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(hai góc so le trong của AD // CE</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sp>
        <p:nvSpPr>
          <p:cNvPr id="45" name="Rectangle 44"/>
          <p:cNvSpPr/>
          <p:nvPr/>
        </p:nvSpPr>
        <p:spPr>
          <a:xfrm>
            <a:off x="6345444" y="4590675"/>
            <a:ext cx="5812818"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a:t>
            </a:r>
            <a:r>
              <a:rPr lang="en-US" sz="3200">
                <a:solidFill>
                  <a:srgbClr val="000000"/>
                </a:solidFill>
                <a:latin typeface="Times New Roman" panose="02020603050405020304" pitchFamily="18" charset="0"/>
                <a:cs typeface="Times New Roman" panose="02020603050405020304" pitchFamily="18" charset="0"/>
              </a:rPr>
              <a:t>hai góc so le trong của DC // AB</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46" name="Object 45"/>
          <p:cNvGraphicFramePr>
            <a:graphicFrameLocks noChangeAspect="1"/>
          </p:cNvGraphicFramePr>
          <p:nvPr>
            <p:extLst>
              <p:ext uri="{D42A27DB-BD31-4B8C-83A1-F6EECF244321}">
                <p14:modId xmlns:p14="http://schemas.microsoft.com/office/powerpoint/2010/main" val="1833235665"/>
              </p:ext>
            </p:extLst>
          </p:nvPr>
        </p:nvGraphicFramePr>
        <p:xfrm>
          <a:off x="3815069" y="4532451"/>
          <a:ext cx="2597150" cy="534988"/>
        </p:xfrm>
        <a:graphic>
          <a:graphicData uri="http://schemas.openxmlformats.org/presentationml/2006/ole">
            <mc:AlternateContent xmlns:mc="http://schemas.openxmlformats.org/markup-compatibility/2006">
              <mc:Choice xmlns:v="urn:schemas-microsoft-com:vml" Requires="v">
                <p:oleObj spid="_x0000_s9369" name="Equation" r:id="rId8" imgW="1155600" imgH="266400" progId="Equation.DSMT4">
                  <p:embed/>
                </p:oleObj>
              </mc:Choice>
              <mc:Fallback>
                <p:oleObj name="Equation" r:id="rId8" imgW="1155600" imgH="266400" progId="Equation.DSMT4">
                  <p:embed/>
                  <p:pic>
                    <p:nvPicPr>
                      <p:cNvPr id="43" name="Object 42"/>
                      <p:cNvPicPr/>
                      <p:nvPr/>
                    </p:nvPicPr>
                    <p:blipFill>
                      <a:blip r:embed="rId9"/>
                      <a:stretch>
                        <a:fillRect/>
                      </a:stretch>
                    </p:blipFill>
                    <p:spPr>
                      <a:xfrm>
                        <a:off x="3815069" y="4532451"/>
                        <a:ext cx="2597150" cy="5349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47" name="Rectangle 46"/>
              <p:cNvSpPr/>
              <p:nvPr/>
            </p:nvSpPr>
            <p:spPr>
              <a:xfrm>
                <a:off x="251125" y="5033227"/>
                <a:ext cx="5975504"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i="1" smtClean="0">
                          <a:latin typeface="Cambria Math" panose="02040503050406030204" pitchFamily="18" charset="0"/>
                        </a:rPr>
                        <m:t>D</m:t>
                      </m:r>
                      <m:r>
                        <a:rPr lang="en-US" sz="3200" i="1" smtClean="0">
                          <a:latin typeface="Cambria Math" panose="02040503050406030204" pitchFamily="18" charset="0"/>
                        </a:rPr>
                        <m:t>𝑜</m:t>
                      </m:r>
                      <m:r>
                        <a:rPr lang="en-US" sz="3200" b="0" i="1" smtClean="0">
                          <a:latin typeface="Cambria Math" panose="02040503050406030204" pitchFamily="18" charset="0"/>
                        </a:rPr>
                        <m:t> </m:t>
                      </m:r>
                      <m:r>
                        <a:rPr lang="en-US" sz="3200" b="0" i="0" smtClean="0">
                          <a:latin typeface="Cambria Math" panose="02040503050406030204" pitchFamily="18" charset="0"/>
                        </a:rPr>
                        <m:t>đó  </m:t>
                      </m:r>
                      <m:r>
                        <m:rPr>
                          <m:sty m:val="p"/>
                        </m:rPr>
                        <a:rPr lang="en-US" sz="3200" i="0" smtClean="0">
                          <a:latin typeface="Cambria Math" panose="02040503050406030204" pitchFamily="18" charset="0"/>
                        </a:rPr>
                        <m:t>Δ</m:t>
                      </m:r>
                      <m:r>
                        <m:rPr>
                          <m:nor/>
                        </m:rPr>
                        <a:rPr lang="en-US" sz="3200" b="0" i="0" smtClean="0">
                          <a:latin typeface="Cambria Math" panose="02040503050406030204" pitchFamily="18" charset="0"/>
                        </a:rPr>
                        <m:t>ADE</m:t>
                      </m:r>
                      <m:r>
                        <m:rPr>
                          <m:nor/>
                        </m:rPr>
                        <a:rPr lang="en-US" sz="3200" b="0" i="0" smtClean="0">
                          <a:latin typeface="Cambria Math" panose="02040503050406030204" pitchFamily="18" charset="0"/>
                        </a:rPr>
                        <m:t> = </m:t>
                      </m:r>
                      <m:r>
                        <a:rPr lang="en-US" sz="3200" b="0" i="0" smtClean="0">
                          <a:latin typeface="Cambria Math" panose="02040503050406030204" pitchFamily="18" charset="0"/>
                        </a:rPr>
                        <m:t> </m:t>
                      </m:r>
                      <m:r>
                        <m:rPr>
                          <m:sty m:val="p"/>
                        </m:rPr>
                        <a:rPr lang="en-US" sz="3200">
                          <a:latin typeface="Cambria Math" panose="02040503050406030204" pitchFamily="18" charset="0"/>
                        </a:rPr>
                        <m:t>Δ</m:t>
                      </m:r>
                      <m:r>
                        <m:rPr>
                          <m:sty m:val="p"/>
                        </m:rPr>
                        <a:rPr lang="en-US" sz="3200" b="0" i="0" smtClean="0">
                          <a:latin typeface="Cambria Math" panose="02040503050406030204" pitchFamily="18" charset="0"/>
                        </a:rPr>
                        <m:t>CED</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g</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c</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g</m:t>
                      </m:r>
                      <m:r>
                        <a:rPr lang="en-US" sz="3200" b="0" i="0" smtClean="0">
                          <a:latin typeface="Cambria Math" panose="02040503050406030204" pitchFamily="18" charset="0"/>
                        </a:rPr>
                        <m:t>)</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47" name="Rectangle 46"/>
              <p:cNvSpPr>
                <a:spLocks noRot="1" noChangeAspect="1" noMove="1" noResize="1" noEditPoints="1" noAdjustHandles="1" noChangeArrowheads="1" noChangeShapeType="1" noTextEdit="1"/>
              </p:cNvSpPr>
              <p:nvPr/>
            </p:nvSpPr>
            <p:spPr>
              <a:xfrm>
                <a:off x="251125" y="5033227"/>
                <a:ext cx="5975504" cy="584775"/>
              </a:xfrm>
              <a:prstGeom prst="rect">
                <a:avLst/>
              </a:prstGeom>
              <a:blipFill>
                <a:blip r:embed="rId10"/>
                <a:stretch>
                  <a:fillRect/>
                </a:stretch>
              </a:blipFill>
            </p:spPr>
            <p:txBody>
              <a:bodyPr/>
              <a:lstStyle/>
              <a:p>
                <a:r>
                  <a:rPr lang="en-US">
                    <a:noFill/>
                  </a:rPr>
                  <a:t> </a:t>
                </a:r>
              </a:p>
            </p:txBody>
          </p:sp>
        </mc:Fallback>
      </mc:AlternateContent>
      <p:sp>
        <p:nvSpPr>
          <p:cNvPr id="48" name="Rectangle 47"/>
          <p:cNvSpPr/>
          <p:nvPr/>
        </p:nvSpPr>
        <p:spPr>
          <a:xfrm>
            <a:off x="319315" y="5582689"/>
            <a:ext cx="8597755" cy="584775"/>
          </a:xfrm>
          <a:prstGeom prst="rect">
            <a:avLst/>
          </a:prstGeom>
        </p:spPr>
        <p:txBody>
          <a:bodyPr wrap="square">
            <a:spAutoFit/>
          </a:bodyPr>
          <a:lstStyle/>
          <a:p>
            <a:r>
              <a:rPr lang="en-US" sz="3200" smtClean="0">
                <a:latin typeface="Times New Roman" panose="02020603050405020304" pitchFamily="18" charset="0"/>
                <a:cs typeface="Times New Roman" panose="02020603050405020304" pitchFamily="18" charset="0"/>
              </a:rPr>
              <a:t>Suy ra </a:t>
            </a:r>
            <a:r>
              <a:rPr lang="en-US" sz="3200" smtClean="0">
                <a:solidFill>
                  <a:srgbClr val="0000CC"/>
                </a:solidFill>
                <a:latin typeface="Times New Roman" panose="02020603050405020304" pitchFamily="18" charset="0"/>
                <a:cs typeface="Times New Roman" panose="02020603050405020304" pitchFamily="18" charset="0"/>
              </a:rPr>
              <a:t>AD = CE </a:t>
            </a:r>
            <a:r>
              <a:rPr lang="en-US" sz="3200" smtClean="0">
                <a:latin typeface="Times New Roman" panose="02020603050405020304" pitchFamily="18" charset="0"/>
                <a:cs typeface="Times New Roman" panose="02020603050405020304" pitchFamily="18" charset="0"/>
              </a:rPr>
              <a:t>(hai cạnh tương ứng)                (2)</a:t>
            </a:r>
            <a:endParaRPr lang="en-US" sz="3200">
              <a:latin typeface="Times New Roman" panose="02020603050405020304" pitchFamily="18" charset="0"/>
              <a:cs typeface="Times New Roman" panose="02020603050405020304" pitchFamily="18" charset="0"/>
            </a:endParaRPr>
          </a:p>
        </p:txBody>
      </p:sp>
      <p:sp>
        <p:nvSpPr>
          <p:cNvPr id="49" name="Rectangle 48"/>
          <p:cNvSpPr/>
          <p:nvPr/>
        </p:nvSpPr>
        <p:spPr>
          <a:xfrm>
            <a:off x="319315" y="6133252"/>
            <a:ext cx="8597755" cy="584775"/>
          </a:xfrm>
          <a:prstGeom prst="rect">
            <a:avLst/>
          </a:prstGeom>
        </p:spPr>
        <p:txBody>
          <a:bodyPr wrap="square">
            <a:spAutoFit/>
          </a:bodyPr>
          <a:lstStyle/>
          <a:p>
            <a:r>
              <a:rPr lang="en-US" sz="3200" smtClean="0">
                <a:latin typeface="Times New Roman" panose="02020603050405020304" pitchFamily="18" charset="0"/>
                <a:cs typeface="Times New Roman" panose="02020603050405020304" pitchFamily="18" charset="0"/>
              </a:rPr>
              <a:t>Từ (1) và (2) ta có </a:t>
            </a:r>
            <a:r>
              <a:rPr lang="en-US" sz="3200" smtClean="0">
                <a:solidFill>
                  <a:srgbClr val="FF0000"/>
                </a:solidFill>
                <a:latin typeface="Times New Roman" panose="02020603050405020304" pitchFamily="18" charset="0"/>
                <a:cs typeface="Times New Roman" panose="02020603050405020304" pitchFamily="18" charset="0"/>
              </a:rPr>
              <a:t>AD = BC</a:t>
            </a:r>
            <a:endParaRPr lang="en-US" sz="320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7448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2"/>
                                        </p:tgtEl>
                                        <p:attrNameLst>
                                          <p:attrName>style.visibility</p:attrName>
                                        </p:attrNameLst>
                                      </p:cBhvr>
                                      <p:to>
                                        <p:strVal val="visible"/>
                                      </p:to>
                                    </p:set>
                                    <p:animEffect transition="in" filter="fade">
                                      <p:cBhvr>
                                        <p:cTn id="14" dur="1000"/>
                                        <p:tgtEl>
                                          <p:spTgt spid="42"/>
                                        </p:tgtEl>
                                      </p:cBhvr>
                                    </p:animEffect>
                                    <p:anim calcmode="lin" valueType="num">
                                      <p:cBhvr>
                                        <p:cTn id="15" dur="1000" fill="hold"/>
                                        <p:tgtEl>
                                          <p:spTgt spid="42"/>
                                        </p:tgtEl>
                                        <p:attrNameLst>
                                          <p:attrName>ppt_x</p:attrName>
                                        </p:attrNameLst>
                                      </p:cBhvr>
                                      <p:tavLst>
                                        <p:tav tm="0">
                                          <p:val>
                                            <p:strVal val="#ppt_x"/>
                                          </p:val>
                                        </p:tav>
                                        <p:tav tm="100000">
                                          <p:val>
                                            <p:strVal val="#ppt_x"/>
                                          </p:val>
                                        </p:tav>
                                      </p:tavLst>
                                    </p:anim>
                                    <p:anim calcmode="lin" valueType="num">
                                      <p:cBhvr>
                                        <p:cTn id="1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1000"/>
                                        <p:tgtEl>
                                          <p:spTgt spid="44"/>
                                        </p:tgtEl>
                                      </p:cBhvr>
                                    </p:animEffect>
                                    <p:anim calcmode="lin" valueType="num">
                                      <p:cBhvr>
                                        <p:cTn id="28" dur="1000" fill="hold"/>
                                        <p:tgtEl>
                                          <p:spTgt spid="44"/>
                                        </p:tgtEl>
                                        <p:attrNameLst>
                                          <p:attrName>ppt_x</p:attrName>
                                        </p:attrNameLst>
                                      </p:cBhvr>
                                      <p:tavLst>
                                        <p:tav tm="0">
                                          <p:val>
                                            <p:strVal val="#ppt_x"/>
                                          </p:val>
                                        </p:tav>
                                        <p:tav tm="100000">
                                          <p:val>
                                            <p:strVal val="#ppt_x"/>
                                          </p:val>
                                        </p:tav>
                                      </p:tavLst>
                                    </p:anim>
                                    <p:anim calcmode="lin" valueType="num">
                                      <p:cBhvr>
                                        <p:cTn id="29"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1000"/>
                                        <p:tgtEl>
                                          <p:spTgt spid="41"/>
                                        </p:tgtEl>
                                      </p:cBhvr>
                                    </p:animEffect>
                                    <p:anim calcmode="lin" valueType="num">
                                      <p:cBhvr>
                                        <p:cTn id="35" dur="1000" fill="hold"/>
                                        <p:tgtEl>
                                          <p:spTgt spid="41"/>
                                        </p:tgtEl>
                                        <p:attrNameLst>
                                          <p:attrName>ppt_x</p:attrName>
                                        </p:attrNameLst>
                                      </p:cBhvr>
                                      <p:tavLst>
                                        <p:tav tm="0">
                                          <p:val>
                                            <p:strVal val="#ppt_x"/>
                                          </p:val>
                                        </p:tav>
                                        <p:tav tm="100000">
                                          <p:val>
                                            <p:strVal val="#ppt_x"/>
                                          </p:val>
                                        </p:tav>
                                      </p:tavLst>
                                    </p:anim>
                                    <p:anim calcmode="lin" valueType="num">
                                      <p:cBhvr>
                                        <p:cTn id="36"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fade">
                                      <p:cBhvr>
                                        <p:cTn id="41" dur="1000"/>
                                        <p:tgtEl>
                                          <p:spTgt spid="46"/>
                                        </p:tgtEl>
                                      </p:cBhvr>
                                    </p:animEffect>
                                    <p:anim calcmode="lin" valueType="num">
                                      <p:cBhvr>
                                        <p:cTn id="42" dur="1000" fill="hold"/>
                                        <p:tgtEl>
                                          <p:spTgt spid="46"/>
                                        </p:tgtEl>
                                        <p:attrNameLst>
                                          <p:attrName>ppt_x</p:attrName>
                                        </p:attrNameLst>
                                      </p:cBhvr>
                                      <p:tavLst>
                                        <p:tav tm="0">
                                          <p:val>
                                            <p:strVal val="#ppt_x"/>
                                          </p:val>
                                        </p:tav>
                                        <p:tav tm="100000">
                                          <p:val>
                                            <p:strVal val="#ppt_x"/>
                                          </p:val>
                                        </p:tav>
                                      </p:tavLst>
                                    </p:anim>
                                    <p:anim calcmode="lin" valueType="num">
                                      <p:cBhvr>
                                        <p:cTn id="43" dur="1000" fill="hold"/>
                                        <p:tgtEl>
                                          <p:spTgt spid="46"/>
                                        </p:tgtEl>
                                        <p:attrNameLst>
                                          <p:attrName>ppt_y</p:attrName>
                                        </p:attrNameLst>
                                      </p:cBhvr>
                                      <p:tavLst>
                                        <p:tav tm="0">
                                          <p:val>
                                            <p:strVal val="#ppt_y+.1"/>
                                          </p:val>
                                        </p:tav>
                                        <p:tav tm="100000">
                                          <p:val>
                                            <p:strVal val="#ppt_y"/>
                                          </p:val>
                                        </p:tav>
                                      </p:tavLst>
                                    </p:anim>
                                  </p:childTnLst>
                                </p:cTn>
                              </p:par>
                            </p:childTnLst>
                          </p:cTn>
                        </p:par>
                        <p:par>
                          <p:cTn id="44" fill="hold">
                            <p:stCondLst>
                              <p:cond delay="1000"/>
                            </p:stCondLst>
                            <p:childTnLst>
                              <p:par>
                                <p:cTn id="45" presetID="42" presetClass="entr" presetSubtype="0"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Effect transition="in" filter="fade">
                                      <p:cBhvr>
                                        <p:cTn id="47" dur="1000"/>
                                        <p:tgtEl>
                                          <p:spTgt spid="45"/>
                                        </p:tgtEl>
                                      </p:cBhvr>
                                    </p:animEffect>
                                    <p:anim calcmode="lin" valueType="num">
                                      <p:cBhvr>
                                        <p:cTn id="48" dur="1000" fill="hold"/>
                                        <p:tgtEl>
                                          <p:spTgt spid="45"/>
                                        </p:tgtEl>
                                        <p:attrNameLst>
                                          <p:attrName>ppt_x</p:attrName>
                                        </p:attrNameLst>
                                      </p:cBhvr>
                                      <p:tavLst>
                                        <p:tav tm="0">
                                          <p:val>
                                            <p:strVal val="#ppt_x"/>
                                          </p:val>
                                        </p:tav>
                                        <p:tav tm="100000">
                                          <p:val>
                                            <p:strVal val="#ppt_x"/>
                                          </p:val>
                                        </p:tav>
                                      </p:tavLst>
                                    </p:anim>
                                    <p:anim calcmode="lin" valueType="num">
                                      <p:cBhvr>
                                        <p:cTn id="49"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1000"/>
                                        <p:tgtEl>
                                          <p:spTgt spid="48"/>
                                        </p:tgtEl>
                                      </p:cBhvr>
                                    </p:animEffect>
                                    <p:anim calcmode="lin" valueType="num">
                                      <p:cBhvr>
                                        <p:cTn id="62" dur="1000" fill="hold"/>
                                        <p:tgtEl>
                                          <p:spTgt spid="48"/>
                                        </p:tgtEl>
                                        <p:attrNameLst>
                                          <p:attrName>ppt_x</p:attrName>
                                        </p:attrNameLst>
                                      </p:cBhvr>
                                      <p:tavLst>
                                        <p:tav tm="0">
                                          <p:val>
                                            <p:strVal val="#ppt_x"/>
                                          </p:val>
                                        </p:tav>
                                        <p:tav tm="100000">
                                          <p:val>
                                            <p:strVal val="#ppt_x"/>
                                          </p:val>
                                        </p:tav>
                                      </p:tavLst>
                                    </p:anim>
                                    <p:anim calcmode="lin" valueType="num">
                                      <p:cBhvr>
                                        <p:cTn id="6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42" grpId="0"/>
      <p:bldP spid="44" grpId="0"/>
      <p:bldP spid="45" grpId="0"/>
      <p:bldP spid="47" grpId="0"/>
      <p:bldP spid="48" grpId="0"/>
      <p:bldP spid="4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Group 37"/>
          <p:cNvGrpSpPr/>
          <p:nvPr/>
        </p:nvGrpSpPr>
        <p:grpSpPr>
          <a:xfrm>
            <a:off x="8759933" y="1116048"/>
            <a:ext cx="3324699" cy="3014198"/>
            <a:chOff x="3579760" y="3480659"/>
            <a:chExt cx="2705854" cy="2529650"/>
          </a:xfrm>
        </p:grpSpPr>
        <p:grpSp>
          <p:nvGrpSpPr>
            <p:cNvPr id="17" name="Group 16"/>
            <p:cNvGrpSpPr/>
            <p:nvPr/>
          </p:nvGrpSpPr>
          <p:grpSpPr>
            <a:xfrm>
              <a:off x="3579760" y="3480659"/>
              <a:ext cx="2705854" cy="2529650"/>
              <a:chOff x="9109703" y="286350"/>
              <a:chExt cx="2705854" cy="2529650"/>
            </a:xfrm>
          </p:grpSpPr>
          <p:grpSp>
            <p:nvGrpSpPr>
              <p:cNvPr id="18" name="Group 17"/>
              <p:cNvGrpSpPr/>
              <p:nvPr/>
            </p:nvGrpSpPr>
            <p:grpSpPr>
              <a:xfrm>
                <a:off x="9109703" y="286350"/>
                <a:ext cx="2705854" cy="2272368"/>
                <a:chOff x="5074731" y="126693"/>
                <a:chExt cx="2705854" cy="2272368"/>
              </a:xfrm>
            </p:grpSpPr>
            <p:sp>
              <p:nvSpPr>
                <p:cNvPr id="21" name="Trapezoid 20"/>
                <p:cNvSpPr/>
                <p:nvPr/>
              </p:nvSpPr>
              <p:spPr>
                <a:xfrm>
                  <a:off x="5297714" y="609600"/>
                  <a:ext cx="2177143" cy="1204686"/>
                </a:xfrm>
                <a:prstGeom prst="trapezoid">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c 23"/>
                <p:cNvSpPr/>
                <p:nvPr/>
              </p:nvSpPr>
              <p:spPr>
                <a:xfrm rot="13001360">
                  <a:off x="7221206" y="1543455"/>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5" name="Arc 24"/>
                <p:cNvSpPr/>
                <p:nvPr/>
              </p:nvSpPr>
              <p:spPr>
                <a:xfrm rot="20075789">
                  <a:off x="5102348" y="1543456"/>
                  <a:ext cx="479200" cy="427284"/>
                </a:xfrm>
                <a:prstGeom prst="arc">
                  <a:avLst>
                    <a:gd name="adj1" fmla="val 18565872"/>
                    <a:gd name="adj2" fmla="val 2505153"/>
                  </a:avLst>
                </a:prstGeom>
                <a:solidFill>
                  <a:schemeClr val="bg1"/>
                </a:solid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TextBox 25"/>
                <p:cNvSpPr txBox="1"/>
                <p:nvPr/>
              </p:nvSpPr>
              <p:spPr>
                <a:xfrm>
                  <a:off x="5074731" y="1814286"/>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M</a:t>
                  </a:r>
                </a:p>
              </p:txBody>
            </p:sp>
            <p:sp>
              <p:nvSpPr>
                <p:cNvPr id="27" name="TextBox 26"/>
                <p:cNvSpPr txBox="1"/>
                <p:nvPr/>
              </p:nvSpPr>
              <p:spPr>
                <a:xfrm>
                  <a:off x="7276562" y="1779181"/>
                  <a:ext cx="504023"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N</a:t>
                  </a:r>
                  <a:endParaRPr lang="en-US" sz="3200">
                    <a:latin typeface="Times New Roman" panose="02020603050405020304" pitchFamily="18" charset="0"/>
                    <a:cs typeface="Times New Roman" panose="02020603050405020304" pitchFamily="18" charset="0"/>
                  </a:endParaRPr>
                </a:p>
              </p:txBody>
            </p:sp>
            <p:sp>
              <p:nvSpPr>
                <p:cNvPr id="28" name="TextBox 27"/>
                <p:cNvSpPr txBox="1"/>
                <p:nvPr/>
              </p:nvSpPr>
              <p:spPr>
                <a:xfrm>
                  <a:off x="7062370" y="146718"/>
                  <a:ext cx="504023"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P</a:t>
                  </a:r>
                  <a:endParaRPr lang="en-US" sz="3200">
                    <a:latin typeface="Times New Roman" panose="02020603050405020304" pitchFamily="18" charset="0"/>
                    <a:cs typeface="Times New Roman" panose="02020603050405020304" pitchFamily="18" charset="0"/>
                  </a:endParaRPr>
                </a:p>
              </p:txBody>
            </p:sp>
            <p:sp>
              <p:nvSpPr>
                <p:cNvPr id="29" name="TextBox 28"/>
                <p:cNvSpPr txBox="1"/>
                <p:nvPr/>
              </p:nvSpPr>
              <p:spPr>
                <a:xfrm>
                  <a:off x="5341948" y="126693"/>
                  <a:ext cx="504023"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Q</a:t>
                  </a:r>
                </a:p>
              </p:txBody>
            </p:sp>
          </p:grpSp>
          <p:sp>
            <p:nvSpPr>
              <p:cNvPr id="20" name="TextBox 19"/>
              <p:cNvSpPr txBox="1"/>
              <p:nvPr/>
            </p:nvSpPr>
            <p:spPr>
              <a:xfrm>
                <a:off x="9783094" y="2231225"/>
                <a:ext cx="1712684"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Hình 6b)</a:t>
                </a:r>
                <a:endParaRPr lang="en-US" sz="3200">
                  <a:latin typeface="Times New Roman" panose="02020603050405020304" pitchFamily="18" charset="0"/>
                  <a:cs typeface="Times New Roman" panose="02020603050405020304" pitchFamily="18" charset="0"/>
                </a:endParaRPr>
              </a:p>
            </p:txBody>
          </p:sp>
        </p:grpSp>
        <p:cxnSp>
          <p:nvCxnSpPr>
            <p:cNvPr id="36" name="Straight Connector 35"/>
            <p:cNvCxnSpPr/>
            <p:nvPr/>
          </p:nvCxnSpPr>
          <p:spPr>
            <a:xfrm>
              <a:off x="4083783" y="3963566"/>
              <a:ext cx="1879951" cy="11672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3831772" y="3963566"/>
              <a:ext cx="1843314" cy="120468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9" name="Picture 38"/>
          <p:cNvPicPr>
            <a:picLocks noChangeAspect="1"/>
          </p:cNvPicPr>
          <p:nvPr/>
        </p:nvPicPr>
        <p:blipFill>
          <a:blip r:embed="rId3"/>
          <a:stretch>
            <a:fillRect/>
          </a:stretch>
        </p:blipFill>
        <p:spPr>
          <a:xfrm>
            <a:off x="251125" y="45476"/>
            <a:ext cx="619125" cy="537029"/>
          </a:xfrm>
          <a:prstGeom prst="rect">
            <a:avLst/>
          </a:prstGeom>
        </p:spPr>
      </p:pic>
      <p:sp>
        <p:nvSpPr>
          <p:cNvPr id="40" name="Rectangle 39"/>
          <p:cNvSpPr/>
          <p:nvPr/>
        </p:nvSpPr>
        <p:spPr>
          <a:xfrm>
            <a:off x="1026229" y="160210"/>
            <a:ext cx="10987783" cy="1077218"/>
          </a:xfrm>
          <a:prstGeom prst="rect">
            <a:avLst/>
          </a:prstGeom>
        </p:spPr>
        <p:txBody>
          <a:bodyPr wrap="square">
            <a:spAutoFit/>
          </a:bodyPr>
          <a:lstStyle/>
          <a:p>
            <a:r>
              <a:rPr lang="en-US" sz="3200" smtClean="0">
                <a:solidFill>
                  <a:srgbClr val="000000"/>
                </a:solidFill>
                <a:latin typeface="Times New Roman" panose="02020603050405020304" pitchFamily="18" charset="0"/>
                <a:cs typeface="Times New Roman" panose="02020603050405020304" pitchFamily="18" charset="0"/>
              </a:rPr>
              <a:t>b)  Cho </a:t>
            </a:r>
            <a:r>
              <a:rPr lang="en-US" sz="3200">
                <a:solidFill>
                  <a:srgbClr val="000000"/>
                </a:solidFill>
                <a:latin typeface="Times New Roman" panose="02020603050405020304" pitchFamily="18" charset="0"/>
                <a:cs typeface="Times New Roman" panose="02020603050405020304" pitchFamily="18" charset="0"/>
              </a:rPr>
              <a:t>hình thang cân MNPQ có hai đáy là MN và PQ (</a:t>
            </a:r>
            <a:r>
              <a:rPr lang="en-US" sz="3200" smtClean="0">
                <a:solidFill>
                  <a:srgbClr val="000000"/>
                </a:solidFill>
                <a:latin typeface="Times New Roman" panose="02020603050405020304" pitchFamily="18" charset="0"/>
                <a:cs typeface="Times New Roman" panose="02020603050405020304" pitchFamily="18" charset="0"/>
              </a:rPr>
              <a:t>Hình </a:t>
            </a:r>
            <a:r>
              <a:rPr lang="en-US" sz="3200">
                <a:solidFill>
                  <a:srgbClr val="000000"/>
                </a:solidFill>
                <a:latin typeface="Times New Roman" panose="02020603050405020304" pitchFamily="18" charset="0"/>
                <a:cs typeface="Times New Roman" panose="02020603050405020304" pitchFamily="18" charset="0"/>
              </a:rPr>
              <a:t>6b</a:t>
            </a:r>
            <a:r>
              <a:rPr lang="en-US" sz="3200" smtClean="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So sánh MP và NQ. Giải thích.</a:t>
            </a:r>
            <a:endParaRPr lang="en-US" sz="3200">
              <a:latin typeface="Times New Roman" panose="02020603050405020304" pitchFamily="18" charset="0"/>
              <a:cs typeface="Times New Roman" panose="02020603050405020304" pitchFamily="18" charset="0"/>
            </a:endParaRPr>
          </a:p>
        </p:txBody>
      </p:sp>
      <p:sp>
        <p:nvSpPr>
          <p:cNvPr id="41" name="TextBox 40"/>
          <p:cNvSpPr txBox="1"/>
          <p:nvPr/>
        </p:nvSpPr>
        <p:spPr>
          <a:xfrm>
            <a:off x="182753" y="1022657"/>
            <a:ext cx="1494971"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Trả lời</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47" name="Rectangle 46"/>
          <p:cNvSpPr/>
          <p:nvPr/>
        </p:nvSpPr>
        <p:spPr>
          <a:xfrm>
            <a:off x="182753" y="1488304"/>
            <a:ext cx="8413249" cy="1077218"/>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b) Áp dụng kết quả của phần ii) câu a) ở trên cho hình thang cân MNPQ ta có MQ = NP</a:t>
            </a:r>
            <a:r>
              <a:rPr lang="en-US" sz="3200" smtClean="0">
                <a:solidFill>
                  <a:srgbClr val="000000"/>
                </a:solidFill>
                <a:latin typeface="Times New Roman" panose="02020603050405020304" pitchFamily="18" charset="0"/>
                <a:cs typeface="Times New Roman" panose="02020603050405020304" pitchFamily="18" charset="0"/>
              </a:rPr>
              <a:t>.</a:t>
            </a:r>
          </a:p>
        </p:txBody>
      </p:sp>
      <p:sp>
        <p:nvSpPr>
          <p:cNvPr id="48" name="Rectangle 47"/>
          <p:cNvSpPr/>
          <p:nvPr/>
        </p:nvSpPr>
        <p:spPr>
          <a:xfrm>
            <a:off x="797814" y="5035866"/>
            <a:ext cx="3230372" cy="584775"/>
          </a:xfrm>
          <a:prstGeom prst="rect">
            <a:avLst/>
          </a:prstGeom>
        </p:spPr>
        <p:txBody>
          <a:bodyPr wrap="none">
            <a:spAutoFit/>
          </a:bodyPr>
          <a:lstStyle/>
          <a:p>
            <a:r>
              <a:rPr lang="en-US" sz="3200" smtClean="0">
                <a:latin typeface="Times New Roman" panose="02020603050405020304" pitchFamily="18" charset="0"/>
                <a:cs typeface="Times New Roman" panose="02020603050405020304" pitchFamily="18" charset="0"/>
              </a:rPr>
              <a:t>MN là cạnh chung</a:t>
            </a:r>
            <a:endParaRPr lang="en-US" sz="3200">
              <a:latin typeface="Times New Roman" panose="02020603050405020304" pitchFamily="18" charset="0"/>
              <a:cs typeface="Times New Roman" panose="02020603050405020304" pitchFamily="18" charset="0"/>
            </a:endParaRPr>
          </a:p>
        </p:txBody>
      </p:sp>
      <p:cxnSp>
        <p:nvCxnSpPr>
          <p:cNvPr id="49" name="Straight Connector 48"/>
          <p:cNvCxnSpPr/>
          <p:nvPr/>
        </p:nvCxnSpPr>
        <p:spPr>
          <a:xfrm>
            <a:off x="11423772" y="2321746"/>
            <a:ext cx="220350" cy="8742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9158881" y="2237222"/>
            <a:ext cx="182407" cy="16904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Rectangle 56"/>
          <p:cNvSpPr/>
          <p:nvPr/>
        </p:nvSpPr>
        <p:spPr>
          <a:xfrm>
            <a:off x="251125" y="2497973"/>
            <a:ext cx="7578522"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Xét hình thang cân MNPQ (MN // QP), có:</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59" name="Rectangle 58"/>
          <p:cNvSpPr/>
          <p:nvPr/>
        </p:nvSpPr>
        <p:spPr>
          <a:xfrm>
            <a:off x="897589" y="3928481"/>
            <a:ext cx="5307311"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MQ = NP (chứng minh trên)</a:t>
            </a:r>
          </a:p>
        </p:txBody>
      </p:sp>
      <p:graphicFrame>
        <p:nvGraphicFramePr>
          <p:cNvPr id="60" name="Object 59"/>
          <p:cNvGraphicFramePr>
            <a:graphicFrameLocks noChangeAspect="1"/>
          </p:cNvGraphicFramePr>
          <p:nvPr>
            <p:extLst>
              <p:ext uri="{D42A27DB-BD31-4B8C-83A1-F6EECF244321}">
                <p14:modId xmlns:p14="http://schemas.microsoft.com/office/powerpoint/2010/main" val="151816244"/>
              </p:ext>
            </p:extLst>
          </p:nvPr>
        </p:nvGraphicFramePr>
        <p:xfrm>
          <a:off x="1677724" y="2993487"/>
          <a:ext cx="2797175" cy="587375"/>
        </p:xfrm>
        <a:graphic>
          <a:graphicData uri="http://schemas.openxmlformats.org/presentationml/2006/ole">
            <mc:AlternateContent xmlns:mc="http://schemas.openxmlformats.org/markup-compatibility/2006">
              <mc:Choice xmlns:v="urn:schemas-microsoft-com:vml" Requires="v">
                <p:oleObj spid="_x0000_s10452" name="Equation" r:id="rId4" imgW="1244520" imgH="291960" progId="Equation.DSMT4">
                  <p:embed/>
                </p:oleObj>
              </mc:Choice>
              <mc:Fallback>
                <p:oleObj name="Equation" r:id="rId4" imgW="1244520" imgH="291960" progId="Equation.DSMT4">
                  <p:embed/>
                  <p:pic>
                    <p:nvPicPr>
                      <p:cNvPr id="32" name="Object 31"/>
                      <p:cNvPicPr/>
                      <p:nvPr/>
                    </p:nvPicPr>
                    <p:blipFill>
                      <a:blip r:embed="rId5"/>
                      <a:stretch>
                        <a:fillRect/>
                      </a:stretch>
                    </p:blipFill>
                    <p:spPr>
                      <a:xfrm>
                        <a:off x="1677724" y="2993487"/>
                        <a:ext cx="2797175" cy="587375"/>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830248063"/>
              </p:ext>
            </p:extLst>
          </p:nvPr>
        </p:nvGraphicFramePr>
        <p:xfrm>
          <a:off x="0" y="3571300"/>
          <a:ext cx="4826000" cy="458788"/>
        </p:xfrm>
        <a:graphic>
          <a:graphicData uri="http://schemas.openxmlformats.org/presentationml/2006/ole">
            <mc:AlternateContent xmlns:mc="http://schemas.openxmlformats.org/markup-compatibility/2006">
              <mc:Choice xmlns:v="urn:schemas-microsoft-com:vml" Requires="v">
                <p:oleObj spid="_x0000_s10453" name="Equation" r:id="rId6" imgW="2145960" imgH="228600" progId="Equation.DSMT4">
                  <p:embed/>
                </p:oleObj>
              </mc:Choice>
              <mc:Fallback>
                <p:oleObj name="Equation" r:id="rId6" imgW="2145960" imgH="228600" progId="Equation.DSMT4">
                  <p:embed/>
                  <p:pic>
                    <p:nvPicPr>
                      <p:cNvPr id="60" name="Object 59"/>
                      <p:cNvPicPr/>
                      <p:nvPr/>
                    </p:nvPicPr>
                    <p:blipFill>
                      <a:blip r:embed="rId7"/>
                      <a:stretch>
                        <a:fillRect/>
                      </a:stretch>
                    </p:blipFill>
                    <p:spPr>
                      <a:xfrm>
                        <a:off x="0" y="3571300"/>
                        <a:ext cx="4826000" cy="458788"/>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3581422056"/>
              </p:ext>
            </p:extLst>
          </p:nvPr>
        </p:nvGraphicFramePr>
        <p:xfrm>
          <a:off x="279436" y="4486529"/>
          <a:ext cx="5994400" cy="612775"/>
        </p:xfrm>
        <a:graphic>
          <a:graphicData uri="http://schemas.openxmlformats.org/presentationml/2006/ole">
            <mc:AlternateContent xmlns:mc="http://schemas.openxmlformats.org/markup-compatibility/2006">
              <mc:Choice xmlns:v="urn:schemas-microsoft-com:vml" Requires="v">
                <p:oleObj spid="_x0000_s10454" name="Equation" r:id="rId8" imgW="2666880" imgH="304560" progId="Equation.DSMT4">
                  <p:embed/>
                </p:oleObj>
              </mc:Choice>
              <mc:Fallback>
                <p:oleObj name="Equation" r:id="rId8" imgW="2666880" imgH="304560" progId="Equation.DSMT4">
                  <p:embed/>
                  <p:pic>
                    <p:nvPicPr>
                      <p:cNvPr id="60" name="Object 59"/>
                      <p:cNvPicPr/>
                      <p:nvPr/>
                    </p:nvPicPr>
                    <p:blipFill>
                      <a:blip r:embed="rId9"/>
                      <a:stretch>
                        <a:fillRect/>
                      </a:stretch>
                    </p:blipFill>
                    <p:spPr>
                      <a:xfrm>
                        <a:off x="279436" y="4486529"/>
                        <a:ext cx="5994400" cy="612775"/>
                      </a:xfrm>
                      <a:prstGeom prst="rect">
                        <a:avLst/>
                      </a:prstGeom>
                    </p:spPr>
                  </p:pic>
                </p:oleObj>
              </mc:Fallback>
            </mc:AlternateContent>
          </a:graphicData>
        </a:graphic>
      </p:graphicFrame>
      <p:sp>
        <p:nvSpPr>
          <p:cNvPr id="64" name="Rectangle 63"/>
          <p:cNvSpPr/>
          <p:nvPr/>
        </p:nvSpPr>
        <p:spPr>
          <a:xfrm>
            <a:off x="295801" y="6095379"/>
            <a:ext cx="6510885" cy="584775"/>
          </a:xfrm>
          <a:prstGeom prst="rect">
            <a:avLst/>
          </a:prstGeom>
        </p:spPr>
        <p:txBody>
          <a:bodyPr wrap="none">
            <a:spAutoFit/>
          </a:bodyPr>
          <a:lstStyle/>
          <a:p>
            <a:r>
              <a:rPr lang="vi-VN" sz="3200">
                <a:solidFill>
                  <a:srgbClr val="000000"/>
                </a:solidFill>
                <a:latin typeface="Times New Roman" panose="02020603050405020304" pitchFamily="18" charset="0"/>
                <a:cs typeface="Times New Roman" panose="02020603050405020304" pitchFamily="18" charset="0"/>
              </a:rPr>
              <a:t>Suy ra NQ = MP (hai cạnh tương ứng)</a:t>
            </a:r>
            <a:endParaRPr lang="en-US" sz="3200">
              <a:latin typeface="Times New Roman" panose="02020603050405020304" pitchFamily="18"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65" name="Rectangle 64"/>
              <p:cNvSpPr/>
              <p:nvPr/>
            </p:nvSpPr>
            <p:spPr>
              <a:xfrm>
                <a:off x="283201" y="5558476"/>
                <a:ext cx="5921699" cy="5847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m:rPr>
                          <m:sty m:val="p"/>
                        </m:rPr>
                        <a:rPr lang="en-US" sz="3200" i="1" smtClean="0">
                          <a:latin typeface="Cambria Math" panose="02040503050406030204" pitchFamily="18" charset="0"/>
                        </a:rPr>
                        <m:t>D</m:t>
                      </m:r>
                      <m:r>
                        <a:rPr lang="en-US" sz="3200" i="1" smtClean="0">
                          <a:latin typeface="Cambria Math" panose="02040503050406030204" pitchFamily="18" charset="0"/>
                        </a:rPr>
                        <m:t>𝑜</m:t>
                      </m:r>
                      <m:r>
                        <a:rPr lang="en-US" sz="3200" b="0" i="1" smtClean="0">
                          <a:latin typeface="Cambria Math" panose="02040503050406030204" pitchFamily="18" charset="0"/>
                        </a:rPr>
                        <m:t> </m:t>
                      </m:r>
                      <m:r>
                        <a:rPr lang="en-US" sz="3200" b="0" i="0" smtClean="0">
                          <a:latin typeface="Cambria Math" panose="02040503050406030204" pitchFamily="18" charset="0"/>
                        </a:rPr>
                        <m:t>đó  </m:t>
                      </m:r>
                      <m:r>
                        <m:rPr>
                          <m:sty m:val="p"/>
                        </m:rPr>
                        <a:rPr lang="en-US" sz="3200" i="0" smtClean="0">
                          <a:latin typeface="Cambria Math" panose="02040503050406030204" pitchFamily="18" charset="0"/>
                        </a:rPr>
                        <m:t>Δ</m:t>
                      </m:r>
                      <m:r>
                        <m:rPr>
                          <m:nor/>
                        </m:rPr>
                        <a:rPr lang="en-US" sz="3200" b="0" i="0" smtClean="0">
                          <a:latin typeface="Cambria Math" panose="02040503050406030204" pitchFamily="18" charset="0"/>
                        </a:rPr>
                        <m:t>MNQ</m:t>
                      </m:r>
                      <m:r>
                        <m:rPr>
                          <m:nor/>
                        </m:rPr>
                        <a:rPr lang="en-US" sz="3200" b="0" i="0" smtClean="0">
                          <a:latin typeface="Cambria Math" panose="02040503050406030204" pitchFamily="18" charset="0"/>
                        </a:rPr>
                        <m:t> = </m:t>
                      </m:r>
                      <m:r>
                        <a:rPr lang="en-US" sz="3200" b="0" i="0" smtClean="0">
                          <a:latin typeface="Cambria Math" panose="02040503050406030204" pitchFamily="18" charset="0"/>
                        </a:rPr>
                        <m:t> </m:t>
                      </m:r>
                      <m:r>
                        <m:rPr>
                          <m:sty m:val="p"/>
                        </m:rPr>
                        <a:rPr lang="en-US" sz="3200">
                          <a:latin typeface="Cambria Math" panose="02040503050406030204" pitchFamily="18" charset="0"/>
                        </a:rPr>
                        <m:t>Δ</m:t>
                      </m:r>
                      <m:r>
                        <m:rPr>
                          <m:sty m:val="p"/>
                        </m:rPr>
                        <a:rPr lang="en-US" sz="3200" b="0" i="0" smtClean="0">
                          <a:latin typeface="Cambria Math" panose="02040503050406030204" pitchFamily="18" charset="0"/>
                        </a:rPr>
                        <m:t>NMP</m:t>
                      </m:r>
                      <m:r>
                        <a:rPr lang="en-US" sz="3200" b="0" i="0" smtClean="0">
                          <a:latin typeface="Cambria Math" panose="02040503050406030204" pitchFamily="18" charset="0"/>
                        </a:rPr>
                        <m:t>   (</m:t>
                      </m:r>
                      <m:r>
                        <m:rPr>
                          <m:sty m:val="p"/>
                        </m:rPr>
                        <a:rPr lang="en-US" sz="3200" b="0" i="0" smtClean="0">
                          <a:latin typeface="Cambria Math" panose="02040503050406030204" pitchFamily="18" charset="0"/>
                        </a:rPr>
                        <m:t>c</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g</m:t>
                      </m:r>
                      <m:r>
                        <a:rPr lang="en-US" sz="3200" b="0" i="0" smtClean="0">
                          <a:latin typeface="Cambria Math" panose="02040503050406030204" pitchFamily="18" charset="0"/>
                        </a:rPr>
                        <m:t>.</m:t>
                      </m:r>
                      <m:r>
                        <m:rPr>
                          <m:sty m:val="p"/>
                        </m:rPr>
                        <a:rPr lang="en-US" sz="3200" b="0" i="0" smtClean="0">
                          <a:latin typeface="Cambria Math" panose="02040503050406030204" pitchFamily="18" charset="0"/>
                        </a:rPr>
                        <m:t>c</m:t>
                      </m:r>
                      <m:r>
                        <a:rPr lang="en-US" sz="3200" b="0" i="0" smtClean="0">
                          <a:latin typeface="Cambria Math" panose="02040503050406030204" pitchFamily="18" charset="0"/>
                        </a:rPr>
                        <m:t>)</m:t>
                      </m:r>
                    </m:oMath>
                  </m:oMathPara>
                </a14:m>
                <a:endParaRPr lang="en-US" sz="3200">
                  <a:latin typeface="Times New Roman" panose="02020603050405020304" pitchFamily="18" charset="0"/>
                  <a:cs typeface="Times New Roman" panose="02020603050405020304" pitchFamily="18" charset="0"/>
                </a:endParaRPr>
              </a:p>
            </p:txBody>
          </p:sp>
        </mc:Choice>
        <mc:Fallback xmlns="">
          <p:sp>
            <p:nvSpPr>
              <p:cNvPr id="65" name="Rectangle 64"/>
              <p:cNvSpPr>
                <a:spLocks noRot="1" noChangeAspect="1" noMove="1" noResize="1" noEditPoints="1" noAdjustHandles="1" noChangeArrowheads="1" noChangeShapeType="1" noTextEdit="1"/>
              </p:cNvSpPr>
              <p:nvPr/>
            </p:nvSpPr>
            <p:spPr>
              <a:xfrm>
                <a:off x="283201" y="5558476"/>
                <a:ext cx="5921699" cy="584775"/>
              </a:xfrm>
              <a:prstGeom prst="rect">
                <a:avLst/>
              </a:prstGeom>
              <a:blipFill>
                <a:blip r:embed="rId10"/>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475781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fade">
                                      <p:cBhvr>
                                        <p:cTn id="7" dur="1000"/>
                                        <p:tgtEl>
                                          <p:spTgt spid="47"/>
                                        </p:tgtEl>
                                      </p:cBhvr>
                                    </p:animEffect>
                                    <p:anim calcmode="lin" valueType="num">
                                      <p:cBhvr>
                                        <p:cTn id="8" dur="1000" fill="hold"/>
                                        <p:tgtEl>
                                          <p:spTgt spid="47"/>
                                        </p:tgtEl>
                                        <p:attrNameLst>
                                          <p:attrName>ppt_x</p:attrName>
                                        </p:attrNameLst>
                                      </p:cBhvr>
                                      <p:tavLst>
                                        <p:tav tm="0">
                                          <p:val>
                                            <p:strVal val="#ppt_x"/>
                                          </p:val>
                                        </p:tav>
                                        <p:tav tm="100000">
                                          <p:val>
                                            <p:strVal val="#ppt_x"/>
                                          </p:val>
                                        </p:tav>
                                      </p:tavLst>
                                    </p:anim>
                                    <p:anim calcmode="lin" valueType="num">
                                      <p:cBhvr>
                                        <p:cTn id="9"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7"/>
                                        </p:tgtEl>
                                        <p:attrNameLst>
                                          <p:attrName>style.visibility</p:attrName>
                                        </p:attrNameLst>
                                      </p:cBhvr>
                                      <p:to>
                                        <p:strVal val="visible"/>
                                      </p:to>
                                    </p:set>
                                    <p:anim calcmode="lin" valueType="num">
                                      <p:cBhvr additive="base">
                                        <p:cTn id="14" dur="500" fill="hold"/>
                                        <p:tgtEl>
                                          <p:spTgt spid="57"/>
                                        </p:tgtEl>
                                        <p:attrNameLst>
                                          <p:attrName>ppt_x</p:attrName>
                                        </p:attrNameLst>
                                      </p:cBhvr>
                                      <p:tavLst>
                                        <p:tav tm="0">
                                          <p:val>
                                            <p:strVal val="#ppt_x"/>
                                          </p:val>
                                        </p:tav>
                                        <p:tav tm="100000">
                                          <p:val>
                                            <p:strVal val="#ppt_x"/>
                                          </p:val>
                                        </p:tav>
                                      </p:tavLst>
                                    </p:anim>
                                    <p:anim calcmode="lin" valueType="num">
                                      <p:cBhvr additive="base">
                                        <p:cTn id="15"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61"/>
                                        </p:tgtEl>
                                        <p:attrNameLst>
                                          <p:attrName>style.visibility</p:attrName>
                                        </p:attrNameLst>
                                      </p:cBhvr>
                                      <p:to>
                                        <p:strVal val="visible"/>
                                      </p:to>
                                    </p:set>
                                    <p:animEffect transition="in" filter="fade">
                                      <p:cBhvr>
                                        <p:cTn id="27" dur="1000"/>
                                        <p:tgtEl>
                                          <p:spTgt spid="61"/>
                                        </p:tgtEl>
                                      </p:cBhvr>
                                    </p:animEffect>
                                    <p:anim calcmode="lin" valueType="num">
                                      <p:cBhvr>
                                        <p:cTn id="28" dur="1000" fill="hold"/>
                                        <p:tgtEl>
                                          <p:spTgt spid="61"/>
                                        </p:tgtEl>
                                        <p:attrNameLst>
                                          <p:attrName>ppt_x</p:attrName>
                                        </p:attrNameLst>
                                      </p:cBhvr>
                                      <p:tavLst>
                                        <p:tav tm="0">
                                          <p:val>
                                            <p:strVal val="#ppt_x"/>
                                          </p:val>
                                        </p:tav>
                                        <p:tav tm="100000">
                                          <p:val>
                                            <p:strVal val="#ppt_x"/>
                                          </p:val>
                                        </p:tav>
                                      </p:tavLst>
                                    </p:anim>
                                    <p:anim calcmode="lin" valueType="num">
                                      <p:cBhvr>
                                        <p:cTn id="2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59"/>
                                        </p:tgtEl>
                                        <p:attrNameLst>
                                          <p:attrName>style.visibility</p:attrName>
                                        </p:attrNameLst>
                                      </p:cBhvr>
                                      <p:to>
                                        <p:strVal val="visible"/>
                                      </p:to>
                                    </p:set>
                                    <p:animEffect transition="in" filter="fade">
                                      <p:cBhvr>
                                        <p:cTn id="34" dur="1000"/>
                                        <p:tgtEl>
                                          <p:spTgt spid="59"/>
                                        </p:tgtEl>
                                      </p:cBhvr>
                                    </p:animEffect>
                                    <p:anim calcmode="lin" valueType="num">
                                      <p:cBhvr>
                                        <p:cTn id="35" dur="1000" fill="hold"/>
                                        <p:tgtEl>
                                          <p:spTgt spid="59"/>
                                        </p:tgtEl>
                                        <p:attrNameLst>
                                          <p:attrName>ppt_x</p:attrName>
                                        </p:attrNameLst>
                                      </p:cBhvr>
                                      <p:tavLst>
                                        <p:tav tm="0">
                                          <p:val>
                                            <p:strVal val="#ppt_x"/>
                                          </p:val>
                                        </p:tav>
                                        <p:tav tm="100000">
                                          <p:val>
                                            <p:strVal val="#ppt_x"/>
                                          </p:val>
                                        </p:tav>
                                      </p:tavLst>
                                    </p:anim>
                                    <p:anim calcmode="lin" valueType="num">
                                      <p:cBhvr>
                                        <p:cTn id="36"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48"/>
                                        </p:tgtEl>
                                        <p:attrNameLst>
                                          <p:attrName>style.visibility</p:attrName>
                                        </p:attrNameLst>
                                      </p:cBhvr>
                                      <p:to>
                                        <p:strVal val="visible"/>
                                      </p:to>
                                    </p:set>
                                    <p:animEffect transition="in" filter="fade">
                                      <p:cBhvr>
                                        <p:cTn id="48" dur="1000"/>
                                        <p:tgtEl>
                                          <p:spTgt spid="48"/>
                                        </p:tgtEl>
                                      </p:cBhvr>
                                    </p:animEffect>
                                    <p:anim calcmode="lin" valueType="num">
                                      <p:cBhvr>
                                        <p:cTn id="49" dur="1000" fill="hold"/>
                                        <p:tgtEl>
                                          <p:spTgt spid="48"/>
                                        </p:tgtEl>
                                        <p:attrNameLst>
                                          <p:attrName>ppt_x</p:attrName>
                                        </p:attrNameLst>
                                      </p:cBhvr>
                                      <p:tavLst>
                                        <p:tav tm="0">
                                          <p:val>
                                            <p:strVal val="#ppt_x"/>
                                          </p:val>
                                        </p:tav>
                                        <p:tav tm="100000">
                                          <p:val>
                                            <p:strVal val="#ppt_x"/>
                                          </p:val>
                                        </p:tav>
                                      </p:tavLst>
                                    </p:anim>
                                    <p:anim calcmode="lin" valueType="num">
                                      <p:cBhvr>
                                        <p:cTn id="5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fade">
                                      <p:cBhvr>
                                        <p:cTn id="55" dur="1000"/>
                                        <p:tgtEl>
                                          <p:spTgt spid="65"/>
                                        </p:tgtEl>
                                      </p:cBhvr>
                                    </p:animEffect>
                                    <p:anim calcmode="lin" valueType="num">
                                      <p:cBhvr>
                                        <p:cTn id="56" dur="1000" fill="hold"/>
                                        <p:tgtEl>
                                          <p:spTgt spid="65"/>
                                        </p:tgtEl>
                                        <p:attrNameLst>
                                          <p:attrName>ppt_x</p:attrName>
                                        </p:attrNameLst>
                                      </p:cBhvr>
                                      <p:tavLst>
                                        <p:tav tm="0">
                                          <p:val>
                                            <p:strVal val="#ppt_x"/>
                                          </p:val>
                                        </p:tav>
                                        <p:tav tm="100000">
                                          <p:val>
                                            <p:strVal val="#ppt_x"/>
                                          </p:val>
                                        </p:tav>
                                      </p:tavLst>
                                    </p:anim>
                                    <p:anim calcmode="lin" valueType="num">
                                      <p:cBhvr>
                                        <p:cTn id="5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8" grpId="0"/>
      <p:bldP spid="57" grpId="0"/>
      <p:bldP spid="59" grpId="0"/>
      <p:bldP spid="64" grpId="0"/>
      <p:bldP spid="6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1481070" y="0"/>
            <a:ext cx="9390130" cy="646331"/>
          </a:xfrm>
          <a:prstGeom prst="rect">
            <a:avLst/>
          </a:prstGeom>
          <a:solidFill>
            <a:schemeClr val="accent4">
              <a:lumMod val="20000"/>
              <a:lumOff val="80000"/>
            </a:schemeClr>
          </a:solidFill>
        </p:spPr>
        <p:txBody>
          <a:bodyPr wrap="square" rtlCol="0">
            <a:spAutoFit/>
          </a:bodyPr>
          <a:lstStyle/>
          <a:p>
            <a:r>
              <a:rPr lang="en-US" sz="3600" b="1" err="1" smtClean="0">
                <a:latin typeface="Times New Roman" panose="02020603050405020304" pitchFamily="18" charset="0"/>
                <a:cs typeface="Times New Roman" panose="02020603050405020304" pitchFamily="18" charset="0"/>
              </a:rPr>
              <a:t>Bài</a:t>
            </a:r>
            <a:r>
              <a:rPr lang="en-US" sz="3600" b="1" smtClean="0">
                <a:latin typeface="Times New Roman" panose="02020603050405020304" pitchFamily="18" charset="0"/>
                <a:cs typeface="Times New Roman" panose="02020603050405020304" pitchFamily="18" charset="0"/>
              </a:rPr>
              <a:t> 3</a:t>
            </a:r>
            <a:r>
              <a:rPr lang="en-US" sz="3600" b="1">
                <a:latin typeface="Times New Roman" panose="02020603050405020304" pitchFamily="18" charset="0"/>
                <a:cs typeface="Times New Roman" panose="02020603050405020304" pitchFamily="18" charset="0"/>
              </a:rPr>
              <a:t>.</a:t>
            </a:r>
            <a:r>
              <a:rPr lang="en-US" sz="3600" b="1" smtClean="0">
                <a:latin typeface="Times New Roman" panose="02020603050405020304" pitchFamily="18" charset="0"/>
                <a:cs typeface="Times New Roman" panose="02020603050405020304" pitchFamily="18" charset="0"/>
              </a:rPr>
              <a:t> HÌNH THANG – HÌNH THANG CÂN </a:t>
            </a:r>
            <a:endParaRPr lang="en-US" sz="3600" b="1" dirty="0">
              <a:latin typeface="Times New Roman" panose="02020603050405020304" pitchFamily="18" charset="0"/>
              <a:cs typeface="Times New Roman" panose="02020603050405020304" pitchFamily="18" charset="0"/>
            </a:endParaRPr>
          </a:p>
        </p:txBody>
      </p:sp>
      <p:sp>
        <p:nvSpPr>
          <p:cNvPr id="16" name="Rectangle 15"/>
          <p:cNvSpPr/>
          <p:nvPr/>
        </p:nvSpPr>
        <p:spPr>
          <a:xfrm>
            <a:off x="184133" y="646331"/>
            <a:ext cx="5824781" cy="584775"/>
          </a:xfrm>
          <a:prstGeom prst="rect">
            <a:avLst/>
          </a:prstGeom>
        </p:spPr>
        <p:txBody>
          <a:bodyPr wrap="square">
            <a:spAutoFit/>
          </a:bodyPr>
          <a:lstStyle/>
          <a:p>
            <a:r>
              <a:rPr lang="en-US" sz="3200" b="1" u="sng" smtClean="0">
                <a:solidFill>
                  <a:srgbClr val="008000"/>
                </a:solidFill>
                <a:latin typeface="Times New Roman" panose="02020603050405020304" pitchFamily="18" charset="0"/>
                <a:cs typeface="Times New Roman" panose="02020603050405020304" pitchFamily="18" charset="0"/>
              </a:rPr>
              <a:t>2. Tính chất của hình thang cân</a:t>
            </a:r>
            <a:endParaRPr lang="en-US" sz="3200">
              <a:latin typeface="Times New Roman" panose="02020603050405020304" pitchFamily="18" charset="0"/>
              <a:cs typeface="Times New Roman" panose="02020603050405020304" pitchFamily="18" charset="0"/>
            </a:endParaRPr>
          </a:p>
        </p:txBody>
      </p:sp>
      <p:sp>
        <p:nvSpPr>
          <p:cNvPr id="5" name="Rectangle 4"/>
          <p:cNvSpPr/>
          <p:nvPr/>
        </p:nvSpPr>
        <p:spPr>
          <a:xfrm>
            <a:off x="584953" y="1292662"/>
            <a:ext cx="11432875" cy="1569660"/>
          </a:xfrm>
          <a:prstGeom prst="rect">
            <a:avLst/>
          </a:prstGeom>
          <a:solidFill>
            <a:srgbClr val="FFFF99"/>
          </a:solidFill>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Trong hình thang cân:</a:t>
            </a:r>
          </a:p>
          <a:p>
            <a:pPr marL="457200" indent="-457200" algn="just">
              <a:buFontTx/>
              <a:buChar char="-"/>
            </a:pPr>
            <a:r>
              <a:rPr lang="en-US" sz="3200" b="0" i="0" smtClean="0">
                <a:solidFill>
                  <a:srgbClr val="000000"/>
                </a:solidFill>
                <a:effectLst/>
                <a:latin typeface="Times New Roman" panose="02020603050405020304" pitchFamily="18" charset="0"/>
                <a:cs typeface="Times New Roman" panose="02020603050405020304" pitchFamily="18" charset="0"/>
              </a:rPr>
              <a:t>Hai cạnh bên bằng nhau.</a:t>
            </a:r>
          </a:p>
          <a:p>
            <a:pPr marL="457200" indent="-457200" algn="just">
              <a:buFontTx/>
              <a:buChar char="-"/>
            </a:pPr>
            <a:r>
              <a:rPr lang="en-US" sz="3200" smtClean="0">
                <a:solidFill>
                  <a:srgbClr val="000000"/>
                </a:solidFill>
                <a:latin typeface="Times New Roman" panose="02020603050405020304" pitchFamily="18" charset="0"/>
                <a:cs typeface="Times New Roman" panose="02020603050405020304" pitchFamily="18" charset="0"/>
              </a:rPr>
              <a:t>Hai đường chéo bằng nhau.</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7" name="Rectangle 6"/>
          <p:cNvSpPr/>
          <p:nvPr/>
        </p:nvSpPr>
        <p:spPr>
          <a:xfrm>
            <a:off x="184133" y="2897857"/>
            <a:ext cx="11833695" cy="1077218"/>
          </a:xfrm>
          <a:prstGeom prst="rect">
            <a:avLst/>
          </a:prstGeom>
        </p:spPr>
        <p:txBody>
          <a:bodyPr wrap="square">
            <a:spAutoFit/>
          </a:bodyPr>
          <a:lstStyle/>
          <a:p>
            <a:pPr algn="just"/>
            <a:r>
              <a:rPr lang="en-US" sz="3200" smtClean="0">
                <a:latin typeface="Times New Roman" panose="02020603050405020304" pitchFamily="18" charset="0"/>
                <a:cs typeface="Times New Roman" panose="02020603050405020304" pitchFamily="18" charset="0"/>
              </a:rPr>
              <a:t>Ví dụ: Tìm các đoạn thẳng bằng nhau có trên hình thang cân EFGH (EF//HG) trong Hình 7. </a:t>
            </a:r>
            <a:endParaRPr lang="en-US" sz="3200">
              <a:latin typeface="Times New Roman" panose="02020603050405020304" pitchFamily="18" charset="0"/>
              <a:cs typeface="Times New Roman" panose="02020603050405020304" pitchFamily="18" charset="0"/>
            </a:endParaRPr>
          </a:p>
        </p:txBody>
      </p:sp>
      <p:sp>
        <p:nvSpPr>
          <p:cNvPr id="8" name="TextBox 7"/>
          <p:cNvSpPr txBox="1"/>
          <p:nvPr/>
        </p:nvSpPr>
        <p:spPr>
          <a:xfrm>
            <a:off x="469452" y="3878965"/>
            <a:ext cx="1011618"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92066" y="4498521"/>
            <a:ext cx="8236641" cy="2062103"/>
          </a:xfrm>
          <a:prstGeom prst="rect">
            <a:avLst/>
          </a:prstGeom>
        </p:spPr>
        <p:txBody>
          <a:bodyPr wrap="square">
            <a:spAutoFit/>
          </a:bodyPr>
          <a:lstStyle/>
          <a:p>
            <a:pPr algn="just"/>
            <a:r>
              <a:rPr lang="en-US" sz="3200" smtClean="0">
                <a:latin typeface="Times New Roman" panose="02020603050405020304" pitchFamily="18" charset="0"/>
                <a:cs typeface="Times New Roman" panose="02020603050405020304" pitchFamily="18" charset="0"/>
              </a:rPr>
              <a:t>Hình thang cân EFGH có hai đáy là EF và HG nên có:</a:t>
            </a:r>
          </a:p>
          <a:p>
            <a:pPr marL="457200" indent="-457200" algn="just">
              <a:buFontTx/>
              <a:buChar char="-"/>
            </a:pPr>
            <a:r>
              <a:rPr lang="en-US" sz="3200" smtClean="0">
                <a:latin typeface="Times New Roman" panose="02020603050405020304" pitchFamily="18" charset="0"/>
                <a:cs typeface="Times New Roman" panose="02020603050405020304" pitchFamily="18" charset="0"/>
              </a:rPr>
              <a:t>Hai cạnh bên bằng nhau EH = FG.</a:t>
            </a:r>
          </a:p>
          <a:p>
            <a:pPr marL="457200" indent="-457200" algn="just">
              <a:buFontTx/>
              <a:buChar char="-"/>
            </a:pPr>
            <a:r>
              <a:rPr lang="en-US" sz="3200" smtClean="0">
                <a:latin typeface="Times New Roman" panose="02020603050405020304" pitchFamily="18" charset="0"/>
                <a:cs typeface="Times New Roman" panose="02020603050405020304" pitchFamily="18" charset="0"/>
              </a:rPr>
              <a:t>Hai đường chéo bằng nhau EG = FH</a:t>
            </a:r>
            <a:endParaRPr lang="en-US" sz="3200">
              <a:latin typeface="Times New Roman" panose="02020603050405020304" pitchFamily="18" charset="0"/>
              <a:cs typeface="Times New Roman" panose="02020603050405020304" pitchFamily="18" charset="0"/>
            </a:endParaRPr>
          </a:p>
        </p:txBody>
      </p:sp>
      <p:grpSp>
        <p:nvGrpSpPr>
          <p:cNvPr id="36" name="Group 35"/>
          <p:cNvGrpSpPr/>
          <p:nvPr/>
        </p:nvGrpSpPr>
        <p:grpSpPr>
          <a:xfrm>
            <a:off x="8517391" y="3715657"/>
            <a:ext cx="3311753" cy="2917371"/>
            <a:chOff x="8517391" y="3715657"/>
            <a:chExt cx="3311753" cy="2917371"/>
          </a:xfrm>
        </p:grpSpPr>
        <p:grpSp>
          <p:nvGrpSpPr>
            <p:cNvPr id="32" name="Group 31"/>
            <p:cNvGrpSpPr/>
            <p:nvPr/>
          </p:nvGrpSpPr>
          <p:grpSpPr>
            <a:xfrm>
              <a:off x="8517391" y="3715657"/>
              <a:ext cx="3311753" cy="2917371"/>
              <a:chOff x="8517391" y="3715657"/>
              <a:chExt cx="3311753" cy="2917371"/>
            </a:xfrm>
          </p:grpSpPr>
          <p:pic>
            <p:nvPicPr>
              <p:cNvPr id="2" name="Picture 1"/>
              <p:cNvPicPr>
                <a:picLocks noChangeAspect="1"/>
              </p:cNvPicPr>
              <p:nvPr/>
            </p:nvPicPr>
            <p:blipFill>
              <a:blip r:embed="rId2"/>
              <a:stretch>
                <a:fillRect/>
              </a:stretch>
            </p:blipFill>
            <p:spPr>
              <a:xfrm>
                <a:off x="8517391" y="3715657"/>
                <a:ext cx="3311753" cy="2917371"/>
              </a:xfrm>
              <a:prstGeom prst="rect">
                <a:avLst/>
              </a:prstGeom>
            </p:spPr>
          </p:pic>
          <p:grpSp>
            <p:nvGrpSpPr>
              <p:cNvPr id="31" name="Group 30"/>
              <p:cNvGrpSpPr/>
              <p:nvPr/>
            </p:nvGrpSpPr>
            <p:grpSpPr>
              <a:xfrm>
                <a:off x="8737600" y="4020457"/>
                <a:ext cx="2762850" cy="1892845"/>
                <a:chOff x="8737600" y="4020457"/>
                <a:chExt cx="2762850" cy="1892845"/>
              </a:xfrm>
            </p:grpSpPr>
            <p:cxnSp>
              <p:nvCxnSpPr>
                <p:cNvPr id="11" name="Straight Connector 10"/>
                <p:cNvCxnSpPr/>
                <p:nvPr/>
              </p:nvCxnSpPr>
              <p:spPr>
                <a:xfrm>
                  <a:off x="9361714" y="4020457"/>
                  <a:ext cx="2138736" cy="18559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737600" y="4025124"/>
                  <a:ext cx="2167319" cy="188817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0904919" y="4025124"/>
                  <a:ext cx="595531" cy="188817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8737600" y="4025124"/>
                  <a:ext cx="609600" cy="18736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9347200" y="4025122"/>
                  <a:ext cx="1557719" cy="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737600" y="5898786"/>
                  <a:ext cx="276285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34" name="Arc 33"/>
            <p:cNvSpPr/>
            <p:nvPr/>
          </p:nvSpPr>
          <p:spPr>
            <a:xfrm rot="20075789">
              <a:off x="8551344" y="5331127"/>
              <a:ext cx="604219" cy="838744"/>
            </a:xfrm>
            <a:prstGeom prst="arc">
              <a:avLst>
                <a:gd name="adj1" fmla="val 18565872"/>
                <a:gd name="adj2" fmla="val 2505153"/>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5" name="Arc 34"/>
            <p:cNvSpPr/>
            <p:nvPr/>
          </p:nvSpPr>
          <p:spPr>
            <a:xfrm rot="12421855">
              <a:off x="11108276" y="5328691"/>
              <a:ext cx="604219" cy="838744"/>
            </a:xfrm>
            <a:prstGeom prst="arc">
              <a:avLst>
                <a:gd name="adj1" fmla="val 18565872"/>
                <a:gd name="adj2" fmla="val 2505153"/>
              </a:avLst>
            </a:prstGeom>
            <a:noFill/>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150019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strVal val="#ppt_x"/>
                                          </p:val>
                                        </p:tav>
                                        <p:tav tm="100000">
                                          <p:val>
                                            <p:strVal val="#ppt_x"/>
                                          </p:val>
                                        </p:tav>
                                      </p:tavLst>
                                    </p:anim>
                                    <p:anim calcmode="lin" valueType="num">
                                      <p:cBhvr>
                                        <p:cTn id="21" dur="10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1000"/>
                                        <p:tgtEl>
                                          <p:spTgt spid="8"/>
                                        </p:tgtEl>
                                      </p:cBhvr>
                                    </p:animEffect>
                                    <p:anim calcmode="lin" valueType="num">
                                      <p:cBhvr>
                                        <p:cTn id="26" dur="1000" fill="hold"/>
                                        <p:tgtEl>
                                          <p:spTgt spid="8"/>
                                        </p:tgtEl>
                                        <p:attrNameLst>
                                          <p:attrName>ppt_x</p:attrName>
                                        </p:attrNameLst>
                                      </p:cBhvr>
                                      <p:tavLst>
                                        <p:tav tm="0">
                                          <p:val>
                                            <p:strVal val="#ppt_x"/>
                                          </p:val>
                                        </p:tav>
                                        <p:tav tm="100000">
                                          <p:val>
                                            <p:strVal val="#ppt_x"/>
                                          </p:val>
                                        </p:tav>
                                      </p:tavLst>
                                    </p:anim>
                                    <p:anim calcmode="lin" valueType="num">
                                      <p:cBhvr>
                                        <p:cTn id="2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33">
                                            <p:txEl>
                                              <p:pRg st="0" end="0"/>
                                            </p:txEl>
                                          </p:spTgt>
                                        </p:tgtEl>
                                        <p:attrNameLst>
                                          <p:attrName>style.visibility</p:attrName>
                                        </p:attrNameLst>
                                      </p:cBhvr>
                                      <p:to>
                                        <p:strVal val="visible"/>
                                      </p:to>
                                    </p:set>
                                    <p:animEffect transition="in" filter="fade">
                                      <p:cBhvr>
                                        <p:cTn id="32" dur="1000"/>
                                        <p:tgtEl>
                                          <p:spTgt spid="33">
                                            <p:txEl>
                                              <p:pRg st="0" end="0"/>
                                            </p:txEl>
                                          </p:spTgt>
                                        </p:tgtEl>
                                      </p:cBhvr>
                                    </p:animEffect>
                                    <p:anim calcmode="lin" valueType="num">
                                      <p:cBhvr>
                                        <p:cTn id="33" dur="1000" fill="hold"/>
                                        <p:tgtEl>
                                          <p:spTgt spid="3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33">
                                            <p:txEl>
                                              <p:pRg st="1" end="1"/>
                                            </p:txEl>
                                          </p:spTgt>
                                        </p:tgtEl>
                                        <p:attrNameLst>
                                          <p:attrName>style.visibility</p:attrName>
                                        </p:attrNameLst>
                                      </p:cBhvr>
                                      <p:to>
                                        <p:strVal val="visible"/>
                                      </p:to>
                                    </p:set>
                                    <p:animEffect transition="in" filter="fade">
                                      <p:cBhvr>
                                        <p:cTn id="39" dur="1000"/>
                                        <p:tgtEl>
                                          <p:spTgt spid="33">
                                            <p:txEl>
                                              <p:pRg st="1" end="1"/>
                                            </p:txEl>
                                          </p:spTgt>
                                        </p:tgtEl>
                                      </p:cBhvr>
                                    </p:animEffect>
                                    <p:anim calcmode="lin" valueType="num">
                                      <p:cBhvr>
                                        <p:cTn id="40" dur="1000" fill="hold"/>
                                        <p:tgtEl>
                                          <p:spTgt spid="33">
                                            <p:txEl>
                                              <p:pRg st="1" end="1"/>
                                            </p:txEl>
                                          </p:spTgt>
                                        </p:tgtEl>
                                        <p:attrNameLst>
                                          <p:attrName>ppt_x</p:attrName>
                                        </p:attrNameLst>
                                      </p:cBhvr>
                                      <p:tavLst>
                                        <p:tav tm="0">
                                          <p:val>
                                            <p:strVal val="#ppt_x"/>
                                          </p:val>
                                        </p:tav>
                                        <p:tav tm="100000">
                                          <p:val>
                                            <p:strVal val="#ppt_x"/>
                                          </p:val>
                                        </p:tav>
                                      </p:tavLst>
                                    </p:anim>
                                    <p:anim calcmode="lin" valueType="num">
                                      <p:cBhvr>
                                        <p:cTn id="41" dur="1000" fill="hold"/>
                                        <p:tgtEl>
                                          <p:spTgt spid="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33">
                                            <p:txEl>
                                              <p:pRg st="2" end="2"/>
                                            </p:txEl>
                                          </p:spTgt>
                                        </p:tgtEl>
                                        <p:attrNameLst>
                                          <p:attrName>style.visibility</p:attrName>
                                        </p:attrNameLst>
                                      </p:cBhvr>
                                      <p:to>
                                        <p:strVal val="visible"/>
                                      </p:to>
                                    </p:set>
                                    <p:animEffect transition="in" filter="fade">
                                      <p:cBhvr>
                                        <p:cTn id="46" dur="1000"/>
                                        <p:tgtEl>
                                          <p:spTgt spid="33">
                                            <p:txEl>
                                              <p:pRg st="2" end="2"/>
                                            </p:txEl>
                                          </p:spTgt>
                                        </p:tgtEl>
                                      </p:cBhvr>
                                    </p:animEffect>
                                    <p:anim calcmode="lin" valueType="num">
                                      <p:cBhvr>
                                        <p:cTn id="47" dur="1000" fill="hold"/>
                                        <p:tgtEl>
                                          <p:spTgt spid="33">
                                            <p:txEl>
                                              <p:pRg st="2" end="2"/>
                                            </p:txEl>
                                          </p:spTgt>
                                        </p:tgtEl>
                                        <p:attrNameLst>
                                          <p:attrName>ppt_x</p:attrName>
                                        </p:attrNameLst>
                                      </p:cBhvr>
                                      <p:tavLst>
                                        <p:tav tm="0">
                                          <p:val>
                                            <p:strVal val="#ppt_x"/>
                                          </p:val>
                                        </p:tav>
                                        <p:tav tm="100000">
                                          <p:val>
                                            <p:strVal val="#ppt_x"/>
                                          </p:val>
                                        </p:tav>
                                      </p:tavLst>
                                    </p:anim>
                                    <p:anim calcmode="lin" valueType="num">
                                      <p:cBhvr>
                                        <p:cTn id="48" dur="1000" fill="hold"/>
                                        <p:tgtEl>
                                          <p:spTgt spid="3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88686" y="125305"/>
            <a:ext cx="11833695" cy="1569660"/>
          </a:xfrm>
          <a:prstGeom prst="rect">
            <a:avLst/>
          </a:prstGeom>
        </p:spPr>
        <p:txBody>
          <a:bodyPr wrap="square">
            <a:spAutoFit/>
          </a:bodyPr>
          <a:lstStyle/>
          <a:p>
            <a:pPr algn="just"/>
            <a:r>
              <a:rPr lang="en-US" sz="3200" b="1" u="sng" smtClean="0">
                <a:solidFill>
                  <a:srgbClr val="0000CC"/>
                </a:solidFill>
                <a:latin typeface="Times New Roman" panose="02020603050405020304" pitchFamily="18" charset="0"/>
                <a:cs typeface="Times New Roman" panose="02020603050405020304" pitchFamily="18" charset="0"/>
              </a:rPr>
              <a:t>Chú ý:</a:t>
            </a:r>
            <a:r>
              <a:rPr lang="en-US" sz="3200" b="1" smtClean="0">
                <a:solidFill>
                  <a:srgbClr val="0000CC"/>
                </a:solidFill>
                <a:latin typeface="Times New Roman" panose="02020603050405020304" pitchFamily="18" charset="0"/>
                <a:cs typeface="Times New Roman" panose="02020603050405020304" pitchFamily="18" charset="0"/>
              </a:rPr>
              <a:t> </a:t>
            </a:r>
            <a:r>
              <a:rPr lang="en-US" sz="3200" smtClean="0">
                <a:solidFill>
                  <a:srgbClr val="0000CC"/>
                </a:solidFill>
                <a:latin typeface="Times New Roman" panose="02020603050405020304" pitchFamily="18" charset="0"/>
                <a:cs typeface="Times New Roman" panose="02020603050405020304" pitchFamily="18" charset="0"/>
              </a:rPr>
              <a:t>nếu một hình thang là hình thang cân thì nó có  hai cạnh bên bằng nhau, nhưng một hình thang có hai cạnh bên bằng nhau thì chưa chắc là hình thang cân. </a:t>
            </a:r>
            <a:endParaRPr lang="en-US" sz="3200">
              <a:solidFill>
                <a:srgbClr val="0000CC"/>
              </a:solidFill>
              <a:latin typeface="Times New Roman" panose="02020603050405020304" pitchFamily="18" charset="0"/>
              <a:cs typeface="Times New Roman" panose="02020603050405020304" pitchFamily="18" charset="0"/>
            </a:endParaRPr>
          </a:p>
        </p:txBody>
      </p:sp>
      <p:grpSp>
        <p:nvGrpSpPr>
          <p:cNvPr id="19" name="Group 18"/>
          <p:cNvGrpSpPr/>
          <p:nvPr/>
        </p:nvGrpSpPr>
        <p:grpSpPr>
          <a:xfrm>
            <a:off x="8168838" y="1262448"/>
            <a:ext cx="3853543" cy="3257156"/>
            <a:chOff x="7750629" y="1442811"/>
            <a:chExt cx="3853543" cy="3257156"/>
          </a:xfrm>
        </p:grpSpPr>
        <p:pic>
          <p:nvPicPr>
            <p:cNvPr id="8" name="Picture 7"/>
            <p:cNvPicPr>
              <a:picLocks noChangeAspect="1"/>
            </p:cNvPicPr>
            <p:nvPr/>
          </p:nvPicPr>
          <p:blipFill>
            <a:blip r:embed="rId2"/>
            <a:stretch>
              <a:fillRect/>
            </a:stretch>
          </p:blipFill>
          <p:spPr>
            <a:xfrm>
              <a:off x="7750629" y="1442811"/>
              <a:ext cx="3853543" cy="3257156"/>
            </a:xfrm>
            <a:prstGeom prst="rect">
              <a:avLst/>
            </a:prstGeom>
          </p:spPr>
        </p:pic>
        <p:cxnSp>
          <p:nvCxnSpPr>
            <p:cNvPr id="9" name="Straight Connector 8"/>
            <p:cNvCxnSpPr/>
            <p:nvPr/>
          </p:nvCxnSpPr>
          <p:spPr>
            <a:xfrm flipV="1">
              <a:off x="8084457" y="1809156"/>
              <a:ext cx="604688" cy="22258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8069943" y="4020457"/>
              <a:ext cx="2714172"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10762488" y="1816413"/>
              <a:ext cx="544141" cy="21895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8703659" y="1830928"/>
              <a:ext cx="2602970" cy="113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0" name="Rectangle 19"/>
          <p:cNvSpPr/>
          <p:nvPr/>
        </p:nvSpPr>
        <p:spPr>
          <a:xfrm>
            <a:off x="188686" y="1694965"/>
            <a:ext cx="7462620" cy="2062103"/>
          </a:xfrm>
          <a:prstGeom prst="rect">
            <a:avLst/>
          </a:prstGeom>
        </p:spPr>
        <p:txBody>
          <a:bodyPr wrap="square">
            <a:spAutoFit/>
          </a:bodyPr>
          <a:lstStyle/>
          <a:p>
            <a:pPr algn="just"/>
            <a:r>
              <a:rPr lang="en-US" sz="3200" b="1" u="sng" smtClean="0">
                <a:latin typeface="Times New Roman" panose="02020603050405020304" pitchFamily="18" charset="0"/>
                <a:cs typeface="Times New Roman" panose="02020603050405020304" pitchFamily="18" charset="0"/>
              </a:rPr>
              <a:t>VD</a:t>
            </a:r>
            <a:r>
              <a:rPr lang="en-US" sz="3200" smtClean="0">
                <a:latin typeface="Times New Roman" panose="02020603050405020304" pitchFamily="18" charset="0"/>
                <a:cs typeface="Times New Roman" panose="02020603050405020304" pitchFamily="18" charset="0"/>
              </a:rPr>
              <a:t> hình thang ABCD trong Hình 8 có hai đáy là AB, CD và hai cạnh bên bằng nhau AD = BC nhưng không phải là hình thang cân vì hai góc kề đáy AB không bằng nhau. </a:t>
            </a:r>
            <a:endParaRPr lang="en-US" sz="3200">
              <a:latin typeface="Times New Roman" panose="02020603050405020304" pitchFamily="18" charset="0"/>
              <a:cs typeface="Times New Roman" panose="02020603050405020304" pitchFamily="18" charset="0"/>
            </a:endParaRPr>
          </a:p>
        </p:txBody>
      </p:sp>
      <p:sp>
        <p:nvSpPr>
          <p:cNvPr id="24" name="Rectangle 23"/>
          <p:cNvSpPr/>
          <p:nvPr/>
        </p:nvSpPr>
        <p:spPr>
          <a:xfrm>
            <a:off x="205475" y="3775846"/>
            <a:ext cx="7462620" cy="1569660"/>
          </a:xfrm>
          <a:prstGeom prst="rect">
            <a:avLst/>
          </a:prstGeom>
        </p:spPr>
        <p:txBody>
          <a:bodyPr wrap="square">
            <a:spAutoFit/>
          </a:bodyPr>
          <a:lstStyle/>
          <a:p>
            <a:pPr algn="just"/>
            <a:r>
              <a:rPr lang="en-US" sz="3200" b="1" u="sng" smtClean="0">
                <a:solidFill>
                  <a:srgbClr val="00B050"/>
                </a:solidFill>
                <a:latin typeface="Times New Roman" panose="02020603050405020304" pitchFamily="18" charset="0"/>
                <a:cs typeface="Times New Roman" panose="02020603050405020304" pitchFamily="18" charset="0"/>
              </a:rPr>
              <a:t>Thực hành 2.</a:t>
            </a:r>
            <a:r>
              <a:rPr lang="en-US" sz="3200">
                <a:solidFill>
                  <a:srgbClr val="00B050"/>
                </a:solidFill>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Tìm các đoạn thẳng bằng nhau trong hình thang cân MNPQ có hai đáy là MN và PQ.</a:t>
            </a:r>
            <a:endParaRPr lang="en-US" sz="3200">
              <a:latin typeface="Times New Roman" panose="02020603050405020304" pitchFamily="18" charset="0"/>
              <a:cs typeface="Times New Roman" panose="02020603050405020304" pitchFamily="18" charset="0"/>
            </a:endParaRPr>
          </a:p>
        </p:txBody>
      </p:sp>
      <p:sp>
        <p:nvSpPr>
          <p:cNvPr id="25" name="TextBox 24"/>
          <p:cNvSpPr txBox="1"/>
          <p:nvPr/>
        </p:nvSpPr>
        <p:spPr>
          <a:xfrm>
            <a:off x="313381" y="5253174"/>
            <a:ext cx="1494971"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Trả lời</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27" name="TextBox 26"/>
          <p:cNvSpPr txBox="1"/>
          <p:nvPr/>
        </p:nvSpPr>
        <p:spPr>
          <a:xfrm>
            <a:off x="188686" y="5787212"/>
            <a:ext cx="7719325" cy="954107"/>
          </a:xfrm>
          <a:prstGeom prst="rect">
            <a:avLst/>
          </a:prstGeom>
          <a:noFill/>
        </p:spPr>
        <p:txBody>
          <a:bodyPr wrap="square" rtlCol="0">
            <a:spAutoFit/>
          </a:bodyPr>
          <a:lstStyle/>
          <a:p>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MNPQ </a:t>
            </a:r>
            <a:r>
              <a:rPr lang="en-US" sz="2800" dirty="0" err="1" smtClean="0">
                <a:latin typeface="Times New Roman" panose="02020603050405020304" pitchFamily="18" charset="0"/>
                <a:cs typeface="Times New Roman" panose="02020603050405020304" pitchFamily="18" charset="0"/>
              </a:rPr>
              <a:t>là</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hình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nên</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MQ = NP; QN = PM</a:t>
            </a:r>
            <a:endParaRPr lang="en-US" sz="2800" dirty="0">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8558018" y="4314620"/>
            <a:ext cx="3460236" cy="2543380"/>
            <a:chOff x="8558018" y="4314620"/>
            <a:chExt cx="3460236" cy="2543380"/>
          </a:xfrm>
        </p:grpSpPr>
        <p:grpSp>
          <p:nvGrpSpPr>
            <p:cNvPr id="3" name="Group 2"/>
            <p:cNvGrpSpPr/>
            <p:nvPr/>
          </p:nvGrpSpPr>
          <p:grpSpPr>
            <a:xfrm>
              <a:off x="8558018" y="4314620"/>
              <a:ext cx="3460236" cy="2543380"/>
              <a:chOff x="8530004" y="4314620"/>
              <a:chExt cx="3460236" cy="2396567"/>
            </a:xfrm>
          </p:grpSpPr>
          <p:pic>
            <p:nvPicPr>
              <p:cNvPr id="22" name="Picture 21"/>
              <p:cNvPicPr>
                <a:picLocks noChangeAspect="1"/>
              </p:cNvPicPr>
              <p:nvPr/>
            </p:nvPicPr>
            <p:blipFill>
              <a:blip r:embed="rId3"/>
              <a:stretch>
                <a:fillRect/>
              </a:stretch>
            </p:blipFill>
            <p:spPr>
              <a:xfrm>
                <a:off x="8839200" y="4602306"/>
                <a:ext cx="2784037" cy="2108881"/>
              </a:xfrm>
              <a:prstGeom prst="rect">
                <a:avLst/>
              </a:prstGeom>
            </p:spPr>
          </p:pic>
          <p:pic>
            <p:nvPicPr>
              <p:cNvPr id="2" name="Picture 1"/>
              <p:cNvPicPr>
                <a:picLocks noChangeAspect="1"/>
              </p:cNvPicPr>
              <p:nvPr/>
            </p:nvPicPr>
            <p:blipFill>
              <a:blip r:embed="rId4"/>
              <a:stretch>
                <a:fillRect/>
              </a:stretch>
            </p:blipFill>
            <p:spPr>
              <a:xfrm>
                <a:off x="9513904" y="4557766"/>
                <a:ext cx="1545982" cy="349955"/>
              </a:xfrm>
              <a:prstGeom prst="rect">
                <a:avLst/>
              </a:prstGeom>
            </p:spPr>
          </p:pic>
          <p:pic>
            <p:nvPicPr>
              <p:cNvPr id="15" name="Picture 14"/>
              <p:cNvPicPr>
                <a:picLocks noChangeAspect="1"/>
              </p:cNvPicPr>
              <p:nvPr/>
            </p:nvPicPr>
            <p:blipFill>
              <a:blip r:embed="rId4"/>
              <a:stretch>
                <a:fillRect/>
              </a:stretch>
            </p:blipFill>
            <p:spPr>
              <a:xfrm>
                <a:off x="9191991" y="6348858"/>
                <a:ext cx="2143665" cy="349955"/>
              </a:xfrm>
              <a:prstGeom prst="rect">
                <a:avLst/>
              </a:prstGeom>
            </p:spPr>
          </p:pic>
          <p:pic>
            <p:nvPicPr>
              <p:cNvPr id="16" name="Picture 15"/>
              <p:cNvPicPr>
                <a:picLocks noChangeAspect="1"/>
              </p:cNvPicPr>
              <p:nvPr/>
            </p:nvPicPr>
            <p:blipFill>
              <a:blip r:embed="rId4"/>
              <a:stretch>
                <a:fillRect/>
              </a:stretch>
            </p:blipFill>
            <p:spPr>
              <a:xfrm rot="4455369">
                <a:off x="10887866" y="5174282"/>
                <a:ext cx="1545982" cy="658767"/>
              </a:xfrm>
              <a:prstGeom prst="rect">
                <a:avLst/>
              </a:prstGeom>
            </p:spPr>
          </p:pic>
          <p:pic>
            <p:nvPicPr>
              <p:cNvPr id="18" name="Picture 17"/>
              <p:cNvPicPr>
                <a:picLocks noChangeAspect="1"/>
              </p:cNvPicPr>
              <p:nvPr/>
            </p:nvPicPr>
            <p:blipFill>
              <a:blip r:embed="rId4"/>
              <a:stretch>
                <a:fillRect/>
              </a:stretch>
            </p:blipFill>
            <p:spPr>
              <a:xfrm rot="17153983">
                <a:off x="8114493" y="5176918"/>
                <a:ext cx="1560395" cy="729373"/>
              </a:xfrm>
              <a:prstGeom prst="rect">
                <a:avLst/>
              </a:prstGeom>
            </p:spPr>
          </p:pic>
          <p:pic>
            <p:nvPicPr>
              <p:cNvPr id="21" name="Picture 20"/>
              <p:cNvPicPr>
                <a:picLocks noChangeAspect="1"/>
              </p:cNvPicPr>
              <p:nvPr/>
            </p:nvPicPr>
            <p:blipFill>
              <a:blip r:embed="rId4"/>
              <a:stretch>
                <a:fillRect/>
              </a:stretch>
            </p:blipFill>
            <p:spPr>
              <a:xfrm rot="16933290">
                <a:off x="8653518" y="4389473"/>
                <a:ext cx="724049" cy="574343"/>
              </a:xfrm>
              <a:prstGeom prst="rect">
                <a:avLst/>
              </a:prstGeom>
            </p:spPr>
          </p:pic>
          <p:pic>
            <p:nvPicPr>
              <p:cNvPr id="23" name="Picture 22"/>
              <p:cNvPicPr>
                <a:picLocks noChangeAspect="1"/>
              </p:cNvPicPr>
              <p:nvPr/>
            </p:nvPicPr>
            <p:blipFill>
              <a:blip r:embed="rId4"/>
              <a:stretch>
                <a:fillRect/>
              </a:stretch>
            </p:blipFill>
            <p:spPr>
              <a:xfrm rot="4594901">
                <a:off x="11203985" y="4495321"/>
                <a:ext cx="454982" cy="349955"/>
              </a:xfrm>
              <a:prstGeom prst="rect">
                <a:avLst/>
              </a:prstGeom>
            </p:spPr>
          </p:pic>
        </p:grpSp>
        <p:cxnSp>
          <p:nvCxnSpPr>
            <p:cNvPr id="5" name="Straight Connector 4"/>
            <p:cNvCxnSpPr/>
            <p:nvPr/>
          </p:nvCxnSpPr>
          <p:spPr>
            <a:xfrm>
              <a:off x="9441903" y="4967530"/>
              <a:ext cx="1679337"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1121240" y="4967530"/>
              <a:ext cx="443908" cy="15059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107355" y="4944054"/>
              <a:ext cx="364902" cy="151139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9121868" y="6446437"/>
              <a:ext cx="2443280" cy="90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9486770" y="4978119"/>
              <a:ext cx="2015275" cy="146831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9121868" y="4964987"/>
              <a:ext cx="2027386" cy="148145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28130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1000"/>
                                        <p:tgtEl>
                                          <p:spTgt spid="19"/>
                                        </p:tgtEl>
                                      </p:cBhvr>
                                    </p:animEffect>
                                    <p:anim calcmode="lin" valueType="num">
                                      <p:cBhvr>
                                        <p:cTn id="21" dur="1000" fill="hold"/>
                                        <p:tgtEl>
                                          <p:spTgt spid="19"/>
                                        </p:tgtEl>
                                        <p:attrNameLst>
                                          <p:attrName>ppt_x</p:attrName>
                                        </p:attrNameLst>
                                      </p:cBhvr>
                                      <p:tavLst>
                                        <p:tav tm="0">
                                          <p:val>
                                            <p:strVal val="#ppt_x"/>
                                          </p:val>
                                        </p:tav>
                                        <p:tav tm="100000">
                                          <p:val>
                                            <p:strVal val="#ppt_x"/>
                                          </p:val>
                                        </p:tav>
                                      </p:tavLst>
                                    </p:anim>
                                    <p:anim calcmode="lin" valueType="num">
                                      <p:cBhvr>
                                        <p:cTn id="22"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1000"/>
                            </p:stCondLst>
                            <p:childTnLst>
                              <p:par>
                                <p:cTn id="31" presetID="42" presetClass="entr" presetSubtype="0" fill="hold" nodeType="after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1000"/>
                                        <p:tgtEl>
                                          <p:spTgt spid="43"/>
                                        </p:tgtEl>
                                      </p:cBhvr>
                                    </p:animEffect>
                                    <p:anim calcmode="lin" valueType="num">
                                      <p:cBhvr>
                                        <p:cTn id="34" dur="1000" fill="hold"/>
                                        <p:tgtEl>
                                          <p:spTgt spid="43"/>
                                        </p:tgtEl>
                                        <p:attrNameLst>
                                          <p:attrName>ppt_x</p:attrName>
                                        </p:attrNameLst>
                                      </p:cBhvr>
                                      <p:tavLst>
                                        <p:tav tm="0">
                                          <p:val>
                                            <p:strVal val="#ppt_x"/>
                                          </p:val>
                                        </p:tav>
                                        <p:tav tm="100000">
                                          <p:val>
                                            <p:strVal val="#ppt_x"/>
                                          </p:val>
                                        </p:tav>
                                      </p:tavLst>
                                    </p:anim>
                                    <p:anim calcmode="lin" valueType="num">
                                      <p:cBhvr>
                                        <p:cTn id="35" dur="1000" fill="hold"/>
                                        <p:tgtEl>
                                          <p:spTgt spid="43"/>
                                        </p:tgtEl>
                                        <p:attrNameLst>
                                          <p:attrName>ppt_y</p:attrName>
                                        </p:attrNameLst>
                                      </p:cBhvr>
                                      <p:tavLst>
                                        <p:tav tm="0">
                                          <p:val>
                                            <p:strVal val="#ppt_y+.1"/>
                                          </p:val>
                                        </p:tav>
                                        <p:tav tm="100000">
                                          <p:val>
                                            <p:strVal val="#ppt_y"/>
                                          </p:val>
                                        </p:tav>
                                      </p:tavLst>
                                    </p:anim>
                                  </p:childTnLst>
                                </p:cTn>
                              </p:par>
                            </p:childTnLst>
                          </p:cTn>
                        </p:par>
                        <p:par>
                          <p:cTn id="36" fill="hold">
                            <p:stCondLst>
                              <p:cond delay="20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1000"/>
                                        <p:tgtEl>
                                          <p:spTgt spid="27"/>
                                        </p:tgtEl>
                                      </p:cBhvr>
                                    </p:animEffect>
                                    <p:anim calcmode="lin" valueType="num">
                                      <p:cBhvr>
                                        <p:cTn id="47" dur="1000" fill="hold"/>
                                        <p:tgtEl>
                                          <p:spTgt spid="27"/>
                                        </p:tgtEl>
                                        <p:attrNameLst>
                                          <p:attrName>ppt_x</p:attrName>
                                        </p:attrNameLst>
                                      </p:cBhvr>
                                      <p:tavLst>
                                        <p:tav tm="0">
                                          <p:val>
                                            <p:strVal val="#ppt_x"/>
                                          </p:val>
                                        </p:tav>
                                        <p:tav tm="100000">
                                          <p:val>
                                            <p:strVal val="#ppt_x"/>
                                          </p:val>
                                        </p:tav>
                                      </p:tavLst>
                                    </p:anim>
                                    <p:anim calcmode="lin" valueType="num">
                                      <p:cBhvr>
                                        <p:cTn id="4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p:bldP spid="24" grpId="0"/>
      <p:bldP spid="25" grpId="0"/>
      <p:bldP spid="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TextBox 6"/>
              <p:cNvSpPr txBox="1"/>
              <p:nvPr/>
            </p:nvSpPr>
            <p:spPr>
              <a:xfrm>
                <a:off x="67499" y="3097547"/>
                <a:ext cx="6617161" cy="3585853"/>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Áp </a:t>
                </a:r>
                <a:r>
                  <a:rPr lang="en-US" sz="3200" dirty="0" err="1" smtClean="0">
                    <a:latin typeface="Times New Roman" panose="02020603050405020304" pitchFamily="18" charset="0"/>
                    <a:cs typeface="Times New Roman" panose="02020603050405020304" pitchFamily="18" charset="0"/>
                  </a:rPr>
                  <a:t>dụng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định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lý</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pythagore</a:t>
                </a:r>
                <a:r>
                  <a:rPr lang="en-US" sz="3200" dirty="0" smtClean="0">
                    <a:latin typeface="Times New Roman" panose="02020603050405020304" pitchFamily="18" charset="0"/>
                    <a:cs typeface="Times New Roman" panose="02020603050405020304" pitchFamily="18" charset="0"/>
                  </a:rPr>
                  <a:t> </a:t>
                </a:r>
                <a:r>
                  <a:rPr lang="en-US" sz="3200" err="1" smtClean="0">
                    <a:latin typeface="Times New Roman" panose="02020603050405020304" pitchFamily="18" charset="0"/>
                    <a:cs typeface="Times New Roman" panose="02020603050405020304" pitchFamily="18" charset="0"/>
                  </a:rPr>
                  <a:t>cho</a:t>
                </a:r>
                <a:r>
                  <a:rPr lang="en-US" sz="3200" smtClean="0">
                    <a:latin typeface="Times New Roman" panose="02020603050405020304" pitchFamily="18" charset="0"/>
                    <a:cs typeface="Times New Roman" panose="02020603050405020304" pitchFamily="18" charset="0"/>
                  </a:rPr>
                  <a:t> </a:t>
                </a:r>
              </a:p>
              <a:p>
                <a:r>
                  <a:rPr lang="en-US" sz="3200" smtClean="0">
                    <a:latin typeface="Times New Roman" panose="02020603050405020304" pitchFamily="18" charset="0"/>
                    <a:cs typeface="Times New Roman" panose="02020603050405020304" pitchFamily="18" charset="0"/>
                  </a:rPr>
                  <a:t>tam </a:t>
                </a:r>
                <a:r>
                  <a:rPr lang="en-US" sz="3200" dirty="0" err="1" smtClean="0">
                    <a:latin typeface="Times New Roman" panose="02020603050405020304" pitchFamily="18" charset="0"/>
                    <a:cs typeface="Times New Roman" panose="02020603050405020304" pitchFamily="18" charset="0"/>
                  </a:rPr>
                  <a:t>giác</a:t>
                </a:r>
                <a:r>
                  <a:rPr lang="en-US" sz="3200" dirty="0" smtClean="0">
                    <a:latin typeface="Times New Roman" panose="02020603050405020304" pitchFamily="18" charset="0"/>
                    <a:cs typeface="Times New Roman" panose="02020603050405020304" pitchFamily="18" charset="0"/>
                  </a:rPr>
                  <a:t> ADH </a:t>
                </a:r>
                <a:r>
                  <a:rPr lang="en-US" sz="3200" smtClean="0">
                    <a:latin typeface="Times New Roman" panose="02020603050405020304" pitchFamily="18" charset="0"/>
                    <a:cs typeface="Times New Roman" panose="02020603050405020304" pitchFamily="18" charset="0"/>
                  </a:rPr>
                  <a:t>ta có:</a:t>
                </a:r>
                <a:endParaRPr lang="en-US" sz="3200" dirty="0" smtClean="0">
                  <a:latin typeface="Times New Roman" panose="02020603050405020304" pitchFamily="18" charset="0"/>
                  <a:cs typeface="Times New Roman" panose="02020603050405020304" pitchFamily="18" charset="0"/>
                </a:endParaRP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AD</a:t>
                </a:r>
                <a:r>
                  <a:rPr lang="en-US" sz="3200" baseline="30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 DH</a:t>
                </a:r>
                <a:r>
                  <a:rPr lang="en-US" sz="3200" baseline="30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 AH</a:t>
                </a:r>
                <a:r>
                  <a:rPr lang="en-US" sz="3200" baseline="30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a:t>
                </a:r>
              </a:p>
              <a:p>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AD</a:t>
                </a:r>
                <a:r>
                  <a:rPr lang="en-US" sz="3200" baseline="30000" smtClean="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 1 </a:t>
                </a:r>
                <a:r>
                  <a:rPr lang="en-US" sz="3200" dirty="0" smtClean="0">
                    <a:latin typeface="Times New Roman" panose="02020603050405020304" pitchFamily="18" charset="0"/>
                    <a:cs typeface="Times New Roman" panose="02020603050405020304" pitchFamily="18" charset="0"/>
                  </a:rPr>
                  <a:t>+ 9 = 10 </a:t>
                </a:r>
              </a:p>
              <a:p>
                <a:r>
                  <a:rPr lang="en-US" sz="3200" dirty="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=&gt; AD = </a:t>
                </a:r>
                <a14:m>
                  <m:oMath xmlns:m="http://schemas.openxmlformats.org/officeDocument/2006/math">
                    <m:rad>
                      <m:radPr>
                        <m:degHide m:val="on"/>
                        <m:ctrlPr>
                          <a:rPr lang="en-US" sz="3200" i="1" smtClean="0">
                            <a:latin typeface="Cambria Math" panose="02040503050406030204" pitchFamily="18" charset="0"/>
                          </a:rPr>
                        </m:ctrlPr>
                      </m:radPr>
                      <m:deg/>
                      <m:e>
                        <m:r>
                          <a:rPr lang="en-US" sz="3200" b="0" i="1" smtClean="0">
                            <a:latin typeface="Cambria Math" panose="02040503050406030204" pitchFamily="18" charset="0"/>
                          </a:rPr>
                          <m:t>10</m:t>
                        </m:r>
                      </m:e>
                    </m:rad>
                    <m:r>
                      <a:rPr lang="en-US" sz="3200" b="0" i="0" smtClean="0">
                        <a:latin typeface="Cambria Math" panose="02040503050406030204" pitchFamily="18" charset="0"/>
                      </a:rPr>
                      <m:t> </m:t>
                    </m:r>
                  </m:oMath>
                </a14:m>
                <a:r>
                  <a:rPr lang="en-US" sz="3200" dirty="0" smtClean="0">
                    <a:latin typeface="Times New Roman" panose="02020603050405020304" pitchFamily="18" charset="0"/>
                    <a:cs typeface="Times New Roman" panose="02020603050405020304" pitchFamily="18" charset="0"/>
                  </a:rPr>
                  <a:t>m</a:t>
                </a:r>
              </a:p>
              <a:p>
                <a:r>
                  <a:rPr lang="en-US" sz="3200" dirty="0" err="1" smtClean="0">
                    <a:latin typeface="Times New Roman" panose="02020603050405020304" pitchFamily="18" charset="0"/>
                    <a:cs typeface="Times New Roman" panose="02020603050405020304" pitchFamily="18" charset="0"/>
                  </a:rPr>
                  <a:t>Vậy</a:t>
                </a:r>
                <a:r>
                  <a:rPr lang="en-US" sz="3200" dirty="0" smtClean="0">
                    <a:latin typeface="Times New Roman" panose="02020603050405020304" pitchFamily="18" charset="0"/>
                    <a:cs typeface="Times New Roman" panose="02020603050405020304" pitchFamily="18" charset="0"/>
                  </a:rPr>
                  <a:t> AD = BC = </a:t>
                </a:r>
                <a:r>
                  <a:rPr lang="en-US" sz="3200" smtClean="0">
                    <a:latin typeface="Times New Roman" panose="02020603050405020304" pitchFamily="18" charset="0"/>
                    <a:cs typeface="Times New Roman" panose="02020603050405020304" pitchFamily="18" charset="0"/>
                  </a:rPr>
                  <a:t>10 (vì </a:t>
                </a:r>
                <a:r>
                  <a:rPr lang="en-US" sz="3200" dirty="0" smtClean="0">
                    <a:latin typeface="Times New Roman" panose="02020603050405020304" pitchFamily="18" charset="0"/>
                    <a:cs typeface="Times New Roman" panose="02020603050405020304" pitchFamily="18" charset="0"/>
                  </a:rPr>
                  <a:t>ABCD </a:t>
                </a:r>
                <a:r>
                  <a:rPr lang="en-US" sz="3200" dirty="0" err="1" smtClean="0">
                    <a:latin typeface="Times New Roman" panose="02020603050405020304" pitchFamily="18" charset="0"/>
                    <a:cs typeface="Times New Roman" panose="02020603050405020304" pitchFamily="18" charset="0"/>
                  </a:rPr>
                  <a:t>là</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hình</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thang</a:t>
                </a:r>
                <a:r>
                  <a:rPr lang="en-US" sz="3200" dirty="0" smtClean="0">
                    <a:latin typeface="Times New Roman" panose="02020603050405020304" pitchFamily="18" charset="0"/>
                    <a:cs typeface="Times New Roman" panose="02020603050405020304" pitchFamily="18" charset="0"/>
                  </a:rPr>
                  <a:t> </a:t>
                </a:r>
                <a:r>
                  <a:rPr lang="en-US" sz="3200" dirty="0" err="1" smtClean="0">
                    <a:latin typeface="Times New Roman" panose="02020603050405020304" pitchFamily="18" charset="0"/>
                    <a:cs typeface="Times New Roman" panose="02020603050405020304" pitchFamily="18" charset="0"/>
                  </a:rPr>
                  <a:t>cân</a:t>
                </a:r>
                <a:r>
                  <a:rPr lang="en-US" sz="3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67499" y="3097547"/>
                <a:ext cx="6617161" cy="3585853"/>
              </a:xfrm>
              <a:prstGeom prst="rect">
                <a:avLst/>
              </a:prstGeom>
              <a:blipFill>
                <a:blip r:embed="rId2"/>
                <a:stretch>
                  <a:fillRect l="-2302" t="-2381" b="-45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308325" y="4251716"/>
                <a:ext cx="5465588" cy="2647391"/>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Tương </a:t>
                </a:r>
                <a:r>
                  <a:rPr lang="en-US" sz="3200" dirty="0" err="1" smtClean="0">
                    <a:latin typeface="Times New Roman" panose="02020603050405020304" pitchFamily="18" charset="0"/>
                    <a:cs typeface="Times New Roman" panose="02020603050405020304" pitchFamily="18" charset="0"/>
                  </a:rPr>
                  <a:t>tự</a:t>
                </a:r>
                <a:r>
                  <a:rPr lang="en-US" sz="3200" dirty="0" smtClean="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ta có</a:t>
                </a:r>
                <a:r>
                  <a:rPr lang="en-US" sz="3200">
                    <a:latin typeface="Times New Roman" panose="02020603050405020304" pitchFamily="18" charset="0"/>
                    <a:cs typeface="Times New Roman" panose="02020603050405020304" pitchFamily="18" charset="0"/>
                  </a:rPr>
                  <a:t>:</a:t>
                </a:r>
                <a:endParaRPr lang="en-US" sz="3200" smtClean="0">
                  <a:latin typeface="Times New Roman" panose="02020603050405020304" pitchFamily="18" charset="0"/>
                  <a:cs typeface="Times New Roman" panose="02020603050405020304" pitchFamily="18" charset="0"/>
                </a:endParaRPr>
              </a:p>
              <a:p>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AC</a:t>
                </a:r>
                <a:r>
                  <a:rPr lang="en-US" sz="3200" baseline="30000" smtClean="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AH</a:t>
                </a:r>
                <a:r>
                  <a:rPr lang="en-US" sz="3200" baseline="30000" dirty="0" smtClean="0">
                    <a:latin typeface="Times New Roman" panose="02020603050405020304" pitchFamily="18" charset="0"/>
                    <a:cs typeface="Times New Roman" panose="02020603050405020304" pitchFamily="18" charset="0"/>
                  </a:rPr>
                  <a:t>2</a:t>
                </a:r>
                <a:r>
                  <a:rPr lang="en-US" sz="3200" dirty="0" smtClean="0">
                    <a:latin typeface="Times New Roman" panose="02020603050405020304" pitchFamily="18" charset="0"/>
                    <a:cs typeface="Times New Roman" panose="02020603050405020304" pitchFamily="18" charset="0"/>
                  </a:rPr>
                  <a:t> + HC</a:t>
                </a:r>
                <a:r>
                  <a:rPr lang="en-US" sz="3200" baseline="30000" dirty="0" smtClean="0">
                    <a:latin typeface="Times New Roman" panose="02020603050405020304" pitchFamily="18" charset="0"/>
                    <a:cs typeface="Times New Roman" panose="02020603050405020304" pitchFamily="18" charset="0"/>
                  </a:rPr>
                  <a:t>2</a:t>
                </a:r>
              </a:p>
              <a:p>
                <a:r>
                  <a:rPr lang="en-US" sz="3200">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        AC</a:t>
                </a:r>
                <a:r>
                  <a:rPr lang="en-US" sz="3200" baseline="30000" smtClean="0">
                    <a:latin typeface="Times New Roman" panose="02020603050405020304" pitchFamily="18" charset="0"/>
                    <a:cs typeface="Times New Roman" panose="02020603050405020304" pitchFamily="18" charset="0"/>
                  </a:rPr>
                  <a:t>2</a:t>
                </a:r>
                <a:r>
                  <a:rPr lang="en-US" sz="3200" smtClean="0">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 9 + 4 = 13 </a:t>
                </a:r>
              </a:p>
              <a:p>
                <a:r>
                  <a:rPr lang="en-US" sz="3200" smtClean="0">
                    <a:latin typeface="Times New Roman" panose="02020603050405020304" pitchFamily="18" charset="0"/>
                    <a:cs typeface="Times New Roman" panose="02020603050405020304" pitchFamily="18" charset="0"/>
                  </a:rPr>
                  <a:t>     Vậy </a:t>
                </a:r>
                <a:r>
                  <a:rPr lang="en-US" sz="3200" dirty="0" smtClean="0">
                    <a:latin typeface="Times New Roman" panose="02020603050405020304" pitchFamily="18" charset="0"/>
                    <a:cs typeface="Times New Roman" panose="02020603050405020304" pitchFamily="18" charset="0"/>
                  </a:rPr>
                  <a:t>AC = </a:t>
                </a:r>
                <a14:m>
                  <m:oMath xmlns:m="http://schemas.openxmlformats.org/officeDocument/2006/math">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13</m:t>
                        </m:r>
                        <m:r>
                          <a:rPr lang="en-US" sz="3200" i="1">
                            <a:latin typeface="Cambria Math" panose="02040503050406030204" pitchFamily="18" charset="0"/>
                          </a:rPr>
                          <m:t> </m:t>
                        </m:r>
                      </m:e>
                    </m:rad>
                  </m:oMath>
                </a14:m>
                <a:r>
                  <a:rPr lang="en-US" sz="3200" dirty="0" smtClean="0">
                    <a:latin typeface="Times New Roman" panose="02020603050405020304" pitchFamily="18" charset="0"/>
                    <a:cs typeface="Times New Roman" panose="02020603050405020304" pitchFamily="18" charset="0"/>
                  </a:rPr>
                  <a:t>cm</a:t>
                </a:r>
              </a:p>
              <a:p>
                <a:r>
                  <a:rPr lang="en-US" sz="3200" smtClean="0">
                    <a:latin typeface="Times New Roman" panose="02020603050405020304" pitchFamily="18" charset="0"/>
                    <a:cs typeface="Times New Roman" panose="02020603050405020304" pitchFamily="18" charset="0"/>
                  </a:rPr>
                  <a:t>   =&gt; </a:t>
                </a:r>
                <a:r>
                  <a:rPr lang="en-US" sz="3200" dirty="0" smtClean="0">
                    <a:latin typeface="Times New Roman" panose="02020603050405020304" pitchFamily="18" charset="0"/>
                    <a:cs typeface="Times New Roman" panose="02020603050405020304" pitchFamily="18" charset="0"/>
                  </a:rPr>
                  <a:t>AC = BD = </a:t>
                </a:r>
                <a14:m>
                  <m:oMath xmlns:m="http://schemas.openxmlformats.org/officeDocument/2006/math">
                    <m:rad>
                      <m:radPr>
                        <m:degHide m:val="on"/>
                        <m:ctrlPr>
                          <a:rPr lang="en-US" sz="3200" i="1">
                            <a:latin typeface="Cambria Math" panose="02040503050406030204" pitchFamily="18" charset="0"/>
                          </a:rPr>
                        </m:ctrlPr>
                      </m:radPr>
                      <m:deg/>
                      <m:e>
                        <m:r>
                          <a:rPr lang="en-US" sz="3200" b="0" i="1" smtClean="0">
                            <a:latin typeface="Cambria Math" panose="02040503050406030204" pitchFamily="18" charset="0"/>
                          </a:rPr>
                          <m:t>13</m:t>
                        </m:r>
                        <m:r>
                          <a:rPr lang="en-US" sz="3200" i="1">
                            <a:latin typeface="Cambria Math" panose="02040503050406030204" pitchFamily="18" charset="0"/>
                          </a:rPr>
                          <m:t> </m:t>
                        </m:r>
                      </m:e>
                    </m:rad>
                  </m:oMath>
                </a14:m>
                <a:r>
                  <a:rPr lang="en-US" sz="3200" dirty="0" smtClean="0">
                    <a:latin typeface="Times New Roman" panose="02020603050405020304" pitchFamily="18" charset="0"/>
                    <a:cs typeface="Times New Roman" panose="02020603050405020304" pitchFamily="18" charset="0"/>
                  </a:rPr>
                  <a:t> cm</a:t>
                </a:r>
                <a:endParaRPr lang="en-US" sz="3200" dirty="0">
                  <a:latin typeface="Times New Roman" panose="02020603050405020304" pitchFamily="18" charset="0"/>
                  <a:cs typeface="Times New Roman" panose="02020603050405020304" pitchFamily="18"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6308325" y="4251716"/>
                <a:ext cx="5465588" cy="2647391"/>
              </a:xfrm>
              <a:prstGeom prst="rect">
                <a:avLst/>
              </a:prstGeom>
              <a:blipFill>
                <a:blip r:embed="rId3"/>
                <a:stretch>
                  <a:fillRect t="-3218" b="-6437"/>
                </a:stretch>
              </a:blipFill>
            </p:spPr>
            <p:txBody>
              <a:bodyPr/>
              <a:lstStyle/>
              <a:p>
                <a:r>
                  <a:rPr lang="en-US">
                    <a:noFill/>
                  </a:rPr>
                  <a:t> </a:t>
                </a:r>
              </a:p>
            </p:txBody>
          </p:sp>
        </mc:Fallback>
      </mc:AlternateContent>
      <p:sp>
        <p:nvSpPr>
          <p:cNvPr id="10" name="Rectangle 9"/>
          <p:cNvSpPr/>
          <p:nvPr/>
        </p:nvSpPr>
        <p:spPr>
          <a:xfrm>
            <a:off x="160157" y="-19350"/>
            <a:ext cx="5021444" cy="2554545"/>
          </a:xfrm>
          <a:prstGeom prst="rect">
            <a:avLst/>
          </a:prstGeom>
        </p:spPr>
        <p:txBody>
          <a:bodyPr wrap="square">
            <a:spAutoFit/>
          </a:bodyPr>
          <a:lstStyle/>
          <a:p>
            <a:pPr algn="just"/>
            <a:r>
              <a:rPr lang="en-US" sz="3200" b="1" u="sng" smtClean="0">
                <a:solidFill>
                  <a:srgbClr val="FF0000"/>
                </a:solidFill>
                <a:latin typeface="Times New Roman" panose="02020603050405020304" pitchFamily="18" charset="0"/>
                <a:cs typeface="Times New Roman" panose="02020603050405020304" pitchFamily="18" charset="0"/>
              </a:rPr>
              <a:t>Vận dụng 3</a:t>
            </a:r>
            <a:r>
              <a:rPr lang="en-US" sz="3200" smtClean="0">
                <a:solidFill>
                  <a:srgbClr val="FF0000"/>
                </a:solidFill>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Một khung cửa sổ hình thang cân có chiều cao 3 m, hai đáy là 3 m và 1 m (Hình 9). Tìm độ dài hai cạnh bên và hai đường chéo. </a:t>
            </a:r>
            <a:endParaRPr lang="en-US" sz="3200">
              <a:latin typeface="Times New Roman" panose="02020603050405020304" pitchFamily="18" charset="0"/>
              <a:cs typeface="Times New Roman" panose="02020603050405020304" pitchFamily="18" charset="0"/>
            </a:endParaRPr>
          </a:p>
        </p:txBody>
      </p:sp>
      <p:cxnSp>
        <p:nvCxnSpPr>
          <p:cNvPr id="31" name="Straight Connector 30"/>
          <p:cNvCxnSpPr/>
          <p:nvPr/>
        </p:nvCxnSpPr>
        <p:spPr>
          <a:xfrm flipH="1">
            <a:off x="10366878" y="1121400"/>
            <a:ext cx="1049770" cy="212979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5705022" y="-9671"/>
            <a:ext cx="6359177" cy="4240299"/>
            <a:chOff x="5705022" y="2862"/>
            <a:chExt cx="6359177" cy="4240299"/>
          </a:xfrm>
        </p:grpSpPr>
        <p:grpSp>
          <p:nvGrpSpPr>
            <p:cNvPr id="40" name="Group 39"/>
            <p:cNvGrpSpPr/>
            <p:nvPr/>
          </p:nvGrpSpPr>
          <p:grpSpPr>
            <a:xfrm>
              <a:off x="5705022" y="2862"/>
              <a:ext cx="6359177" cy="4240299"/>
              <a:chOff x="5705022" y="2862"/>
              <a:chExt cx="6359177" cy="4240299"/>
            </a:xfrm>
          </p:grpSpPr>
          <p:grpSp>
            <p:nvGrpSpPr>
              <p:cNvPr id="30" name="Group 29"/>
              <p:cNvGrpSpPr/>
              <p:nvPr/>
            </p:nvGrpSpPr>
            <p:grpSpPr>
              <a:xfrm>
                <a:off x="5705022" y="2862"/>
                <a:ext cx="6359177" cy="4240299"/>
                <a:chOff x="5442857" y="89949"/>
                <a:chExt cx="6359177" cy="4240299"/>
              </a:xfrm>
            </p:grpSpPr>
            <p:grpSp>
              <p:nvGrpSpPr>
                <p:cNvPr id="26" name="Group 25"/>
                <p:cNvGrpSpPr/>
                <p:nvPr/>
              </p:nvGrpSpPr>
              <p:grpSpPr>
                <a:xfrm>
                  <a:off x="5442857" y="89949"/>
                  <a:ext cx="6359177" cy="4240299"/>
                  <a:chOff x="5442857" y="89949"/>
                  <a:chExt cx="6359177" cy="4240299"/>
                </a:xfrm>
              </p:grpSpPr>
              <p:pic>
                <p:nvPicPr>
                  <p:cNvPr id="6" name="Picture 5"/>
                  <p:cNvPicPr>
                    <a:picLocks noChangeAspect="1"/>
                  </p:cNvPicPr>
                  <p:nvPr/>
                </p:nvPicPr>
                <p:blipFill>
                  <a:blip r:embed="rId4"/>
                  <a:stretch>
                    <a:fillRect/>
                  </a:stretch>
                </p:blipFill>
                <p:spPr>
                  <a:xfrm>
                    <a:off x="5442857" y="89949"/>
                    <a:ext cx="6359177" cy="4240299"/>
                  </a:xfrm>
                  <a:prstGeom prst="rect">
                    <a:avLst/>
                  </a:prstGeom>
                  <a:ln>
                    <a:solidFill>
                      <a:schemeClr val="tx1"/>
                    </a:solidFill>
                  </a:ln>
                </p:spPr>
              </p:pic>
              <p:cxnSp>
                <p:nvCxnSpPr>
                  <p:cNvPr id="12" name="Straight Connector 11"/>
                  <p:cNvCxnSpPr/>
                  <p:nvPr/>
                </p:nvCxnSpPr>
                <p:spPr>
                  <a:xfrm flipH="1">
                    <a:off x="10624457" y="1199866"/>
                    <a:ext cx="560669" cy="213842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9415769" y="1191246"/>
                    <a:ext cx="642631" cy="21470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0067725" y="3338286"/>
                    <a:ext cx="527704" cy="886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9430283" y="1199866"/>
                    <a:ext cx="175484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Connector 26"/>
                <p:cNvCxnSpPr/>
                <p:nvPr/>
              </p:nvCxnSpPr>
              <p:spPr>
                <a:xfrm>
                  <a:off x="10046381" y="1187372"/>
                  <a:ext cx="42203" cy="2150914"/>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39" name="Rectangle 38"/>
              <p:cNvSpPr/>
              <p:nvPr/>
            </p:nvSpPr>
            <p:spPr>
              <a:xfrm>
                <a:off x="10149797" y="1117543"/>
                <a:ext cx="158749" cy="174171"/>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Rectangle 40"/>
            <p:cNvSpPr/>
            <p:nvPr/>
          </p:nvSpPr>
          <p:spPr>
            <a:xfrm>
              <a:off x="10665609" y="1124743"/>
              <a:ext cx="158749" cy="174171"/>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2" name="Straight Connector 41"/>
          <p:cNvCxnSpPr/>
          <p:nvPr/>
        </p:nvCxnSpPr>
        <p:spPr>
          <a:xfrm flipH="1">
            <a:off x="10843986" y="1100285"/>
            <a:ext cx="8635" cy="2150914"/>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0397780" y="1197937"/>
            <a:ext cx="1018869" cy="201964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a:stCxn id="41" idx="3"/>
          </p:cNvCxnSpPr>
          <p:nvPr/>
        </p:nvCxnSpPr>
        <p:spPr>
          <a:xfrm flipH="1">
            <a:off x="10349593" y="1199296"/>
            <a:ext cx="474765" cy="20393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10647590" y="635121"/>
            <a:ext cx="478064" cy="523220"/>
          </a:xfrm>
          <a:prstGeom prst="rect">
            <a:avLst/>
          </a:prstGeom>
          <a:noFill/>
        </p:spPr>
        <p:txBody>
          <a:bodyPr wrap="square" rtlCol="0">
            <a:spAutoFit/>
          </a:bodyPr>
          <a:lstStyle/>
          <a:p>
            <a:r>
              <a:rPr lang="en-US" sz="2800" smtClean="0">
                <a:latin typeface="Times New Roman" panose="02020603050405020304" pitchFamily="18" charset="0"/>
                <a:cs typeface="Times New Roman" panose="02020603050405020304" pitchFamily="18" charset="0"/>
              </a:rPr>
              <a:t>K</a:t>
            </a:r>
            <a:endParaRPr lang="en-US" sz="2800">
              <a:latin typeface="Times New Roman" panose="02020603050405020304" pitchFamily="18" charset="0"/>
              <a:cs typeface="Times New Roman" panose="02020603050405020304" pitchFamily="18" charset="0"/>
            </a:endParaRPr>
          </a:p>
        </p:txBody>
      </p:sp>
      <p:sp>
        <p:nvSpPr>
          <p:cNvPr id="24" name="TextBox 23"/>
          <p:cNvSpPr txBox="1"/>
          <p:nvPr/>
        </p:nvSpPr>
        <p:spPr>
          <a:xfrm>
            <a:off x="160156" y="2354965"/>
            <a:ext cx="1011618"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cxnSp>
        <p:nvCxnSpPr>
          <p:cNvPr id="25" name="Straight Connector 24"/>
          <p:cNvCxnSpPr/>
          <p:nvPr/>
        </p:nvCxnSpPr>
        <p:spPr>
          <a:xfrm flipH="1" flipV="1">
            <a:off x="6438953" y="4438388"/>
            <a:ext cx="25025" cy="240281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70301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1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Effect transition="in" filter="fade">
                                      <p:cBhvr>
                                        <p:cTn id="18" dur="1000"/>
                                        <p:tgtEl>
                                          <p:spTgt spid="7">
                                            <p:txEl>
                                              <p:pRg st="1" end="1"/>
                                            </p:txEl>
                                          </p:spTgt>
                                        </p:tgtEl>
                                      </p:cBhvr>
                                    </p:animEffect>
                                    <p:anim calcmode="lin" valueType="num">
                                      <p:cBhvr>
                                        <p:cTn id="19"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Effect transition="in" filter="fade">
                                      <p:cBhvr>
                                        <p:cTn id="25" dur="1000"/>
                                        <p:tgtEl>
                                          <p:spTgt spid="7">
                                            <p:txEl>
                                              <p:pRg st="2" end="2"/>
                                            </p:txEl>
                                          </p:spTgt>
                                        </p:tgtEl>
                                      </p:cBhvr>
                                    </p:animEffect>
                                    <p:anim calcmode="lin" valueType="num">
                                      <p:cBhvr>
                                        <p:cTn id="26"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animEffect transition="in" filter="fade">
                                      <p:cBhvr>
                                        <p:cTn id="32" dur="1000"/>
                                        <p:tgtEl>
                                          <p:spTgt spid="7">
                                            <p:txEl>
                                              <p:pRg st="3" end="3"/>
                                            </p:txEl>
                                          </p:spTgt>
                                        </p:tgtEl>
                                      </p:cBhvr>
                                    </p:animEffect>
                                    <p:anim calcmode="lin" valueType="num">
                                      <p:cBhvr>
                                        <p:cTn id="33"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7">
                                            <p:txEl>
                                              <p:pRg st="4" end="4"/>
                                            </p:txEl>
                                          </p:spTgt>
                                        </p:tgtEl>
                                        <p:attrNameLst>
                                          <p:attrName>style.visibility</p:attrName>
                                        </p:attrNameLst>
                                      </p:cBhvr>
                                      <p:to>
                                        <p:strVal val="visible"/>
                                      </p:to>
                                    </p:set>
                                    <p:animEffect transition="in" filter="fade">
                                      <p:cBhvr>
                                        <p:cTn id="39" dur="1000"/>
                                        <p:tgtEl>
                                          <p:spTgt spid="7">
                                            <p:txEl>
                                              <p:pRg st="4" end="4"/>
                                            </p:txEl>
                                          </p:spTgt>
                                        </p:tgtEl>
                                      </p:cBhvr>
                                    </p:animEffect>
                                    <p:anim calcmode="lin" valueType="num">
                                      <p:cBhvr>
                                        <p:cTn id="40"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7">
                                            <p:txEl>
                                              <p:pRg st="5" end="5"/>
                                            </p:txEl>
                                          </p:spTgt>
                                        </p:tgtEl>
                                        <p:attrNameLst>
                                          <p:attrName>style.visibility</p:attrName>
                                        </p:attrNameLst>
                                      </p:cBhvr>
                                      <p:to>
                                        <p:strVal val="visible"/>
                                      </p:to>
                                    </p:set>
                                    <p:animEffect transition="in" filter="fade">
                                      <p:cBhvr>
                                        <p:cTn id="46" dur="1000"/>
                                        <p:tgtEl>
                                          <p:spTgt spid="7">
                                            <p:txEl>
                                              <p:pRg st="5" end="5"/>
                                            </p:txEl>
                                          </p:spTgt>
                                        </p:tgtEl>
                                      </p:cBhvr>
                                    </p:animEffect>
                                    <p:anim calcmode="lin" valueType="num">
                                      <p:cBhvr>
                                        <p:cTn id="47"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8"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1">
                                            <p:txEl>
                                              <p:pRg st="0" end="0"/>
                                            </p:txEl>
                                          </p:spTgt>
                                        </p:tgtEl>
                                        <p:attrNameLst>
                                          <p:attrName>style.visibility</p:attrName>
                                        </p:attrNameLst>
                                      </p:cBhvr>
                                      <p:to>
                                        <p:strVal val="visible"/>
                                      </p:to>
                                    </p:set>
                                    <p:animEffect transition="in" filter="fade">
                                      <p:cBhvr>
                                        <p:cTn id="53" dur="1000"/>
                                        <p:tgtEl>
                                          <p:spTgt spid="11">
                                            <p:txEl>
                                              <p:pRg st="0" end="0"/>
                                            </p:txEl>
                                          </p:spTgt>
                                        </p:tgtEl>
                                      </p:cBhvr>
                                    </p:animEffect>
                                    <p:anim calcmode="lin" valueType="num">
                                      <p:cBhvr>
                                        <p:cTn id="54"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wipe(up)">
                                      <p:cBhvr>
                                        <p:cTn id="58" dur="500"/>
                                        <p:tgtEl>
                                          <p:spTgt spid="25"/>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11">
                                            <p:txEl>
                                              <p:pRg st="1" end="1"/>
                                            </p:txEl>
                                          </p:spTgt>
                                        </p:tgtEl>
                                        <p:attrNameLst>
                                          <p:attrName>style.visibility</p:attrName>
                                        </p:attrNameLst>
                                      </p:cBhvr>
                                      <p:to>
                                        <p:strVal val="visible"/>
                                      </p:to>
                                    </p:set>
                                    <p:animEffect transition="in" filter="fade">
                                      <p:cBhvr>
                                        <p:cTn id="63" dur="1000"/>
                                        <p:tgtEl>
                                          <p:spTgt spid="11">
                                            <p:txEl>
                                              <p:pRg st="1" end="1"/>
                                            </p:txEl>
                                          </p:spTgt>
                                        </p:tgtEl>
                                      </p:cBhvr>
                                    </p:animEffect>
                                    <p:anim calcmode="lin" valueType="num">
                                      <p:cBhvr>
                                        <p:cTn id="6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6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nodeType="clickEffect">
                                  <p:stCondLst>
                                    <p:cond delay="0"/>
                                  </p:stCondLst>
                                  <p:childTnLst>
                                    <p:set>
                                      <p:cBhvr>
                                        <p:cTn id="69" dur="1" fill="hold">
                                          <p:stCondLst>
                                            <p:cond delay="0"/>
                                          </p:stCondLst>
                                        </p:cTn>
                                        <p:tgtEl>
                                          <p:spTgt spid="11">
                                            <p:txEl>
                                              <p:pRg st="2" end="2"/>
                                            </p:txEl>
                                          </p:spTgt>
                                        </p:tgtEl>
                                        <p:attrNameLst>
                                          <p:attrName>style.visibility</p:attrName>
                                        </p:attrNameLst>
                                      </p:cBhvr>
                                      <p:to>
                                        <p:strVal val="visible"/>
                                      </p:to>
                                    </p:set>
                                    <p:animEffect transition="in" filter="fade">
                                      <p:cBhvr>
                                        <p:cTn id="70" dur="1000"/>
                                        <p:tgtEl>
                                          <p:spTgt spid="11">
                                            <p:txEl>
                                              <p:pRg st="2" end="2"/>
                                            </p:txEl>
                                          </p:spTgt>
                                        </p:tgtEl>
                                      </p:cBhvr>
                                    </p:animEffect>
                                    <p:anim calcmode="lin" valueType="num">
                                      <p:cBhvr>
                                        <p:cTn id="71"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72"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1">
                                            <p:txEl>
                                              <p:pRg st="3" end="3"/>
                                            </p:txEl>
                                          </p:spTgt>
                                        </p:tgtEl>
                                        <p:attrNameLst>
                                          <p:attrName>style.visibility</p:attrName>
                                        </p:attrNameLst>
                                      </p:cBhvr>
                                      <p:to>
                                        <p:strVal val="visible"/>
                                      </p:to>
                                    </p:set>
                                    <p:animEffect transition="in" filter="barn(inVertical)">
                                      <p:cBhvr>
                                        <p:cTn id="77" dur="500"/>
                                        <p:tgtEl>
                                          <p:spTgt spid="11">
                                            <p:txEl>
                                              <p:pRg st="3" end="3"/>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11">
                                            <p:txEl>
                                              <p:pRg st="4" end="4"/>
                                            </p:txEl>
                                          </p:spTgt>
                                        </p:tgtEl>
                                        <p:attrNameLst>
                                          <p:attrName>style.visibility</p:attrName>
                                        </p:attrNameLst>
                                      </p:cBhvr>
                                      <p:to>
                                        <p:strVal val="visible"/>
                                      </p:to>
                                    </p:set>
                                    <p:animEffect transition="in" filter="barn(inVertical)">
                                      <p:cBhvr>
                                        <p:cTn id="82"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227466" y="0"/>
            <a:ext cx="11775847" cy="2625736"/>
            <a:chOff x="227466" y="0"/>
            <a:chExt cx="11775847" cy="2625736"/>
          </a:xfrm>
        </p:grpSpPr>
        <p:sp>
          <p:nvSpPr>
            <p:cNvPr id="5" name="Rectangle 4"/>
            <p:cNvSpPr/>
            <p:nvPr/>
          </p:nvSpPr>
          <p:spPr>
            <a:xfrm>
              <a:off x="227466" y="1548518"/>
              <a:ext cx="7852229" cy="1077218"/>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a) Tam giác CAE là tam giác gì? Vì sao?</a:t>
              </a:r>
            </a:p>
            <a:p>
              <a:pPr algn="just"/>
              <a:r>
                <a:rPr lang="en-US" sz="3200">
                  <a:solidFill>
                    <a:srgbClr val="000000"/>
                  </a:solidFill>
                  <a:latin typeface="Times New Roman" panose="02020603050405020304" pitchFamily="18" charset="0"/>
                  <a:cs typeface="Times New Roman" panose="02020603050405020304" pitchFamily="18" charset="0"/>
                </a:rPr>
                <a:t>b) So sánh tam giác ABD và tam giác </a:t>
              </a:r>
              <a:r>
                <a:rPr lang="en-US" sz="3200" smtClean="0">
                  <a:solidFill>
                    <a:srgbClr val="000000"/>
                  </a:solidFill>
                  <a:latin typeface="Times New Roman" panose="02020603050405020304" pitchFamily="18" charset="0"/>
                  <a:cs typeface="Times New Roman" panose="02020603050405020304" pitchFamily="18" charset="0"/>
                </a:rPr>
                <a:t>BAC.</a:t>
              </a:r>
              <a:endParaRPr lang="en-US" sz="3200">
                <a:latin typeface="Times New Roman" panose="02020603050405020304" pitchFamily="18" charset="0"/>
                <a:cs typeface="Times New Roman" panose="02020603050405020304" pitchFamily="18" charset="0"/>
              </a:endParaRPr>
            </a:p>
          </p:txBody>
        </p:sp>
        <p:grpSp>
          <p:nvGrpSpPr>
            <p:cNvPr id="7" name="Group 6"/>
            <p:cNvGrpSpPr/>
            <p:nvPr/>
          </p:nvGrpSpPr>
          <p:grpSpPr>
            <a:xfrm>
              <a:off x="227466" y="0"/>
              <a:ext cx="11775847" cy="1679146"/>
              <a:chOff x="227466" y="0"/>
              <a:chExt cx="11775847" cy="1679146"/>
            </a:xfrm>
          </p:grpSpPr>
          <p:sp>
            <p:nvSpPr>
              <p:cNvPr id="4" name="Rectangle 3"/>
              <p:cNvSpPr/>
              <p:nvPr/>
            </p:nvSpPr>
            <p:spPr>
              <a:xfrm>
                <a:off x="420913" y="109486"/>
                <a:ext cx="11582400" cy="1569660"/>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Cho </a:t>
                </a:r>
                <a:r>
                  <a:rPr lang="vi-VN" sz="3200">
                    <a:solidFill>
                      <a:srgbClr val="000000"/>
                    </a:solidFill>
                    <a:latin typeface="Times New Roman" panose="02020603050405020304" pitchFamily="18" charset="0"/>
                    <a:cs typeface="Times New Roman" panose="02020603050405020304" pitchFamily="18" charset="0"/>
                  </a:rPr>
                  <a:t>hình thang ABCD có hai đáy là AB, CD và có hai đường chéo bằng nhau (Hình 10). Vẽ đường thẳng đi qua C, song song với BD và cắt AB tại E.</a:t>
                </a:r>
                <a:endParaRPr lang="en-US" sz="3200">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2"/>
              <a:stretch>
                <a:fillRect/>
              </a:stretch>
            </p:blipFill>
            <p:spPr>
              <a:xfrm>
                <a:off x="227466" y="0"/>
                <a:ext cx="619125" cy="523875"/>
              </a:xfrm>
              <a:prstGeom prst="rect">
                <a:avLst/>
              </a:prstGeom>
            </p:spPr>
          </p:pic>
        </p:grpSp>
      </p:grpSp>
      <p:pic>
        <p:nvPicPr>
          <p:cNvPr id="16" name="Picture 15"/>
          <p:cNvPicPr>
            <a:picLocks noChangeAspect="1"/>
          </p:cNvPicPr>
          <p:nvPr/>
        </p:nvPicPr>
        <p:blipFill>
          <a:blip r:embed="rId3"/>
          <a:stretch>
            <a:fillRect/>
          </a:stretch>
        </p:blipFill>
        <p:spPr>
          <a:xfrm>
            <a:off x="11175874" y="1864876"/>
            <a:ext cx="978127" cy="394381"/>
          </a:xfrm>
          <a:prstGeom prst="rect">
            <a:avLst/>
          </a:prstGeom>
        </p:spPr>
      </p:pic>
      <p:grpSp>
        <p:nvGrpSpPr>
          <p:cNvPr id="61" name="Group 60"/>
          <p:cNvGrpSpPr/>
          <p:nvPr/>
        </p:nvGrpSpPr>
        <p:grpSpPr>
          <a:xfrm>
            <a:off x="7723831" y="1135201"/>
            <a:ext cx="4691075" cy="2631877"/>
            <a:chOff x="7723831" y="1135201"/>
            <a:chExt cx="4691075" cy="2631877"/>
          </a:xfrm>
        </p:grpSpPr>
        <p:grpSp>
          <p:nvGrpSpPr>
            <p:cNvPr id="49" name="Group 48"/>
            <p:cNvGrpSpPr/>
            <p:nvPr/>
          </p:nvGrpSpPr>
          <p:grpSpPr>
            <a:xfrm>
              <a:off x="7723831" y="1135201"/>
              <a:ext cx="4691075" cy="2631877"/>
              <a:chOff x="7723831" y="1135201"/>
              <a:chExt cx="4691075" cy="2631877"/>
            </a:xfrm>
          </p:grpSpPr>
          <p:grpSp>
            <p:nvGrpSpPr>
              <p:cNvPr id="23" name="Group 22"/>
              <p:cNvGrpSpPr/>
              <p:nvPr/>
            </p:nvGrpSpPr>
            <p:grpSpPr>
              <a:xfrm>
                <a:off x="7723831" y="1135201"/>
                <a:ext cx="4691075" cy="2631877"/>
                <a:chOff x="7723831" y="1135201"/>
                <a:chExt cx="4691075" cy="2631877"/>
              </a:xfrm>
            </p:grpSpPr>
            <p:grpSp>
              <p:nvGrpSpPr>
                <p:cNvPr id="21" name="Group 20"/>
                <p:cNvGrpSpPr/>
                <p:nvPr/>
              </p:nvGrpSpPr>
              <p:grpSpPr>
                <a:xfrm>
                  <a:off x="7723831" y="1135201"/>
                  <a:ext cx="4691075" cy="2631877"/>
                  <a:chOff x="7723831" y="1135201"/>
                  <a:chExt cx="4691075" cy="2631877"/>
                </a:xfrm>
              </p:grpSpPr>
              <p:pic>
                <p:nvPicPr>
                  <p:cNvPr id="9" name="Picture 8"/>
                  <p:cNvPicPr>
                    <a:picLocks noChangeAspect="1"/>
                  </p:cNvPicPr>
                  <p:nvPr/>
                </p:nvPicPr>
                <p:blipFill>
                  <a:blip r:embed="rId4"/>
                  <a:stretch>
                    <a:fillRect/>
                  </a:stretch>
                </p:blipFill>
                <p:spPr>
                  <a:xfrm>
                    <a:off x="7934778" y="1176449"/>
                    <a:ext cx="4068535" cy="2510179"/>
                  </a:xfrm>
                  <a:prstGeom prst="rect">
                    <a:avLst/>
                  </a:prstGeom>
                </p:spPr>
              </p:pic>
              <p:pic>
                <p:nvPicPr>
                  <p:cNvPr id="10" name="Picture 9"/>
                  <p:cNvPicPr>
                    <a:picLocks noChangeAspect="1"/>
                  </p:cNvPicPr>
                  <p:nvPr/>
                </p:nvPicPr>
                <p:blipFill>
                  <a:blip r:embed="rId3"/>
                  <a:stretch>
                    <a:fillRect/>
                  </a:stretch>
                </p:blipFill>
                <p:spPr>
                  <a:xfrm>
                    <a:off x="8245702" y="2958419"/>
                    <a:ext cx="1914298" cy="394381"/>
                  </a:xfrm>
                  <a:prstGeom prst="rect">
                    <a:avLst/>
                  </a:prstGeom>
                </p:spPr>
              </p:pic>
              <p:pic>
                <p:nvPicPr>
                  <p:cNvPr id="11" name="Picture 10"/>
                  <p:cNvPicPr>
                    <a:picLocks noChangeAspect="1"/>
                  </p:cNvPicPr>
                  <p:nvPr/>
                </p:nvPicPr>
                <p:blipFill>
                  <a:blip r:embed="rId3"/>
                  <a:stretch>
                    <a:fillRect/>
                  </a:stretch>
                </p:blipFill>
                <p:spPr>
                  <a:xfrm>
                    <a:off x="7934778" y="3251200"/>
                    <a:ext cx="1601108" cy="515878"/>
                  </a:xfrm>
                  <a:prstGeom prst="rect">
                    <a:avLst/>
                  </a:prstGeom>
                </p:spPr>
              </p:pic>
              <p:pic>
                <p:nvPicPr>
                  <p:cNvPr id="12" name="Picture 11"/>
                  <p:cNvPicPr>
                    <a:picLocks noChangeAspect="1"/>
                  </p:cNvPicPr>
                  <p:nvPr/>
                </p:nvPicPr>
                <p:blipFill>
                  <a:blip r:embed="rId3"/>
                  <a:stretch>
                    <a:fillRect/>
                  </a:stretch>
                </p:blipFill>
                <p:spPr>
                  <a:xfrm>
                    <a:off x="10396536" y="2958420"/>
                    <a:ext cx="1370241" cy="808658"/>
                  </a:xfrm>
                  <a:prstGeom prst="rect">
                    <a:avLst/>
                  </a:prstGeom>
                </p:spPr>
              </p:pic>
              <p:pic>
                <p:nvPicPr>
                  <p:cNvPr id="13" name="Picture 12"/>
                  <p:cNvPicPr>
                    <a:picLocks noChangeAspect="1"/>
                  </p:cNvPicPr>
                  <p:nvPr/>
                </p:nvPicPr>
                <p:blipFill>
                  <a:blip r:embed="rId3"/>
                  <a:stretch>
                    <a:fillRect/>
                  </a:stretch>
                </p:blipFill>
                <p:spPr>
                  <a:xfrm rot="2238729">
                    <a:off x="9936843" y="1712302"/>
                    <a:ext cx="2478063" cy="611148"/>
                  </a:xfrm>
                  <a:prstGeom prst="rect">
                    <a:avLst/>
                  </a:prstGeom>
                </p:spPr>
              </p:pic>
              <p:pic>
                <p:nvPicPr>
                  <p:cNvPr id="14" name="Picture 13"/>
                  <p:cNvPicPr>
                    <a:picLocks noChangeAspect="1"/>
                  </p:cNvPicPr>
                  <p:nvPr/>
                </p:nvPicPr>
                <p:blipFill>
                  <a:blip r:embed="rId3"/>
                  <a:stretch>
                    <a:fillRect/>
                  </a:stretch>
                </p:blipFill>
                <p:spPr>
                  <a:xfrm>
                    <a:off x="10224718" y="1177948"/>
                    <a:ext cx="1793108" cy="394381"/>
                  </a:xfrm>
                  <a:prstGeom prst="rect">
                    <a:avLst/>
                  </a:prstGeom>
                </p:spPr>
              </p:pic>
              <p:pic>
                <p:nvPicPr>
                  <p:cNvPr id="15" name="Picture 14"/>
                  <p:cNvPicPr>
                    <a:picLocks noChangeAspect="1"/>
                  </p:cNvPicPr>
                  <p:nvPr/>
                </p:nvPicPr>
                <p:blipFill>
                  <a:blip r:embed="rId3"/>
                  <a:stretch>
                    <a:fillRect/>
                  </a:stretch>
                </p:blipFill>
                <p:spPr>
                  <a:xfrm>
                    <a:off x="11029895" y="1560869"/>
                    <a:ext cx="1137784" cy="394381"/>
                  </a:xfrm>
                  <a:prstGeom prst="rect">
                    <a:avLst/>
                  </a:prstGeom>
                </p:spPr>
              </p:pic>
              <p:pic>
                <p:nvPicPr>
                  <p:cNvPr id="17" name="Picture 16"/>
                  <p:cNvPicPr>
                    <a:picLocks noChangeAspect="1"/>
                  </p:cNvPicPr>
                  <p:nvPr/>
                </p:nvPicPr>
                <p:blipFill>
                  <a:blip r:embed="rId3"/>
                  <a:stretch>
                    <a:fillRect/>
                  </a:stretch>
                </p:blipFill>
                <p:spPr>
                  <a:xfrm>
                    <a:off x="11211323" y="3263219"/>
                    <a:ext cx="774927" cy="503859"/>
                  </a:xfrm>
                  <a:prstGeom prst="rect">
                    <a:avLst/>
                  </a:prstGeom>
                </p:spPr>
              </p:pic>
              <p:pic>
                <p:nvPicPr>
                  <p:cNvPr id="18" name="Picture 17"/>
                  <p:cNvPicPr>
                    <a:picLocks noChangeAspect="1"/>
                  </p:cNvPicPr>
                  <p:nvPr/>
                </p:nvPicPr>
                <p:blipFill>
                  <a:blip r:embed="rId3"/>
                  <a:stretch>
                    <a:fillRect/>
                  </a:stretch>
                </p:blipFill>
                <p:spPr>
                  <a:xfrm>
                    <a:off x="8507153" y="1176449"/>
                    <a:ext cx="1374320" cy="311887"/>
                  </a:xfrm>
                  <a:prstGeom prst="rect">
                    <a:avLst/>
                  </a:prstGeom>
                </p:spPr>
              </p:pic>
              <p:pic>
                <p:nvPicPr>
                  <p:cNvPr id="19" name="Picture 18"/>
                  <p:cNvPicPr>
                    <a:picLocks noChangeAspect="1"/>
                  </p:cNvPicPr>
                  <p:nvPr/>
                </p:nvPicPr>
                <p:blipFill>
                  <a:blip r:embed="rId3"/>
                  <a:stretch>
                    <a:fillRect/>
                  </a:stretch>
                </p:blipFill>
                <p:spPr>
                  <a:xfrm rot="17161648">
                    <a:off x="7192278" y="1894935"/>
                    <a:ext cx="1615941" cy="552835"/>
                  </a:xfrm>
                  <a:prstGeom prst="rect">
                    <a:avLst/>
                  </a:prstGeom>
                </p:spPr>
              </p:pic>
              <p:pic>
                <p:nvPicPr>
                  <p:cNvPr id="20" name="Picture 19"/>
                  <p:cNvPicPr>
                    <a:picLocks noChangeAspect="1"/>
                  </p:cNvPicPr>
                  <p:nvPr/>
                </p:nvPicPr>
                <p:blipFill>
                  <a:blip r:embed="rId3"/>
                  <a:stretch>
                    <a:fillRect/>
                  </a:stretch>
                </p:blipFill>
                <p:spPr>
                  <a:xfrm>
                    <a:off x="7755062" y="1135201"/>
                    <a:ext cx="549676" cy="394381"/>
                  </a:xfrm>
                  <a:prstGeom prst="rect">
                    <a:avLst/>
                  </a:prstGeom>
                </p:spPr>
              </p:pic>
            </p:grpSp>
            <p:pic>
              <p:nvPicPr>
                <p:cNvPr id="22" name="Picture 21"/>
                <p:cNvPicPr>
                  <a:picLocks noChangeAspect="1"/>
                </p:cNvPicPr>
                <p:nvPr/>
              </p:nvPicPr>
              <p:blipFill>
                <a:blip r:embed="rId3"/>
                <a:stretch>
                  <a:fillRect/>
                </a:stretch>
              </p:blipFill>
              <p:spPr>
                <a:xfrm>
                  <a:off x="11448873" y="1862381"/>
                  <a:ext cx="629784" cy="394381"/>
                </a:xfrm>
                <a:prstGeom prst="rect">
                  <a:avLst/>
                </a:prstGeom>
              </p:spPr>
            </p:pic>
          </p:grpSp>
          <p:grpSp>
            <p:nvGrpSpPr>
              <p:cNvPr id="48" name="Group 47"/>
              <p:cNvGrpSpPr/>
              <p:nvPr/>
            </p:nvGrpSpPr>
            <p:grpSpPr>
              <a:xfrm>
                <a:off x="8116587" y="1498773"/>
                <a:ext cx="3743866" cy="1468300"/>
                <a:chOff x="8116587" y="1498773"/>
                <a:chExt cx="3743866" cy="1468300"/>
              </a:xfrm>
            </p:grpSpPr>
            <p:cxnSp>
              <p:nvCxnSpPr>
                <p:cNvPr id="25" name="Straight Connector 24"/>
                <p:cNvCxnSpPr/>
                <p:nvPr/>
              </p:nvCxnSpPr>
              <p:spPr>
                <a:xfrm flipV="1">
                  <a:off x="8116587" y="1500555"/>
                  <a:ext cx="368408" cy="1456081"/>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16587" y="2927608"/>
                  <a:ext cx="3743866"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9951606" y="1529583"/>
                  <a:ext cx="1840330" cy="13980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484995" y="1498773"/>
                  <a:ext cx="1861857" cy="142705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160200" y="1524000"/>
                  <a:ext cx="1753057" cy="14018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922580" y="1519491"/>
                  <a:ext cx="453302" cy="144758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484995" y="1498774"/>
                  <a:ext cx="1452098" cy="1027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p:cNvCxnSpPr/>
            <p:nvPr/>
          </p:nvCxnSpPr>
          <p:spPr>
            <a:xfrm flipH="1" flipV="1">
              <a:off x="8731830" y="2309309"/>
              <a:ext cx="77960" cy="26424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608361" y="2318469"/>
              <a:ext cx="213604" cy="185906"/>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867094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1175874" y="1864876"/>
            <a:ext cx="978127" cy="394381"/>
          </a:xfrm>
          <a:prstGeom prst="rect">
            <a:avLst/>
          </a:prstGeom>
        </p:spPr>
      </p:pic>
      <p:sp>
        <p:nvSpPr>
          <p:cNvPr id="24" name="TextBox 23"/>
          <p:cNvSpPr txBox="1"/>
          <p:nvPr/>
        </p:nvSpPr>
        <p:spPr>
          <a:xfrm>
            <a:off x="343579" y="19035"/>
            <a:ext cx="1412649"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Trả lời</a:t>
            </a:r>
            <a:endParaRPr lang="en-US" sz="3200" b="1" u="sng">
              <a:solidFill>
                <a:srgbClr val="FF0000"/>
              </a:solidFill>
              <a:latin typeface="Times New Roman" panose="02020603050405020304" pitchFamily="18" charset="0"/>
              <a:cs typeface="Times New Roman" panose="02020603050405020304" pitchFamily="18" charset="0"/>
            </a:endParaRPr>
          </a:p>
        </p:txBody>
      </p:sp>
      <p:grpSp>
        <p:nvGrpSpPr>
          <p:cNvPr id="61" name="Group 60"/>
          <p:cNvGrpSpPr/>
          <p:nvPr/>
        </p:nvGrpSpPr>
        <p:grpSpPr>
          <a:xfrm>
            <a:off x="7388177" y="87514"/>
            <a:ext cx="4954563" cy="3949103"/>
            <a:chOff x="7723831" y="1135201"/>
            <a:chExt cx="4691075" cy="2631877"/>
          </a:xfrm>
        </p:grpSpPr>
        <p:grpSp>
          <p:nvGrpSpPr>
            <p:cNvPr id="49" name="Group 48"/>
            <p:cNvGrpSpPr/>
            <p:nvPr/>
          </p:nvGrpSpPr>
          <p:grpSpPr>
            <a:xfrm>
              <a:off x="7723831" y="1135201"/>
              <a:ext cx="4691075" cy="2631877"/>
              <a:chOff x="7723831" y="1135201"/>
              <a:chExt cx="4691075" cy="2631877"/>
            </a:xfrm>
          </p:grpSpPr>
          <p:grpSp>
            <p:nvGrpSpPr>
              <p:cNvPr id="23" name="Group 22"/>
              <p:cNvGrpSpPr/>
              <p:nvPr/>
            </p:nvGrpSpPr>
            <p:grpSpPr>
              <a:xfrm>
                <a:off x="7723831" y="1135201"/>
                <a:ext cx="4691075" cy="2631877"/>
                <a:chOff x="7723831" y="1135201"/>
                <a:chExt cx="4691075" cy="2631877"/>
              </a:xfrm>
            </p:grpSpPr>
            <p:grpSp>
              <p:nvGrpSpPr>
                <p:cNvPr id="21" name="Group 20"/>
                <p:cNvGrpSpPr/>
                <p:nvPr/>
              </p:nvGrpSpPr>
              <p:grpSpPr>
                <a:xfrm>
                  <a:off x="7723831" y="1135201"/>
                  <a:ext cx="4691075" cy="2631877"/>
                  <a:chOff x="7723831" y="1135201"/>
                  <a:chExt cx="4691075" cy="2631877"/>
                </a:xfrm>
              </p:grpSpPr>
              <p:pic>
                <p:nvPicPr>
                  <p:cNvPr id="9" name="Picture 8"/>
                  <p:cNvPicPr>
                    <a:picLocks noChangeAspect="1"/>
                  </p:cNvPicPr>
                  <p:nvPr/>
                </p:nvPicPr>
                <p:blipFill>
                  <a:blip r:embed="rId4"/>
                  <a:stretch>
                    <a:fillRect/>
                  </a:stretch>
                </p:blipFill>
                <p:spPr>
                  <a:xfrm>
                    <a:off x="7934778" y="1176449"/>
                    <a:ext cx="4068535" cy="2510179"/>
                  </a:xfrm>
                  <a:prstGeom prst="rect">
                    <a:avLst/>
                  </a:prstGeom>
                </p:spPr>
              </p:pic>
              <p:pic>
                <p:nvPicPr>
                  <p:cNvPr id="10" name="Picture 9"/>
                  <p:cNvPicPr>
                    <a:picLocks noChangeAspect="1"/>
                  </p:cNvPicPr>
                  <p:nvPr/>
                </p:nvPicPr>
                <p:blipFill>
                  <a:blip r:embed="rId3"/>
                  <a:stretch>
                    <a:fillRect/>
                  </a:stretch>
                </p:blipFill>
                <p:spPr>
                  <a:xfrm>
                    <a:off x="8245702" y="2958419"/>
                    <a:ext cx="1914298" cy="394381"/>
                  </a:xfrm>
                  <a:prstGeom prst="rect">
                    <a:avLst/>
                  </a:prstGeom>
                </p:spPr>
              </p:pic>
              <p:pic>
                <p:nvPicPr>
                  <p:cNvPr id="11" name="Picture 10"/>
                  <p:cNvPicPr>
                    <a:picLocks noChangeAspect="1"/>
                  </p:cNvPicPr>
                  <p:nvPr/>
                </p:nvPicPr>
                <p:blipFill>
                  <a:blip r:embed="rId3"/>
                  <a:stretch>
                    <a:fillRect/>
                  </a:stretch>
                </p:blipFill>
                <p:spPr>
                  <a:xfrm>
                    <a:off x="7934778" y="3251200"/>
                    <a:ext cx="1601108" cy="515878"/>
                  </a:xfrm>
                  <a:prstGeom prst="rect">
                    <a:avLst/>
                  </a:prstGeom>
                </p:spPr>
              </p:pic>
              <p:pic>
                <p:nvPicPr>
                  <p:cNvPr id="12" name="Picture 11"/>
                  <p:cNvPicPr>
                    <a:picLocks noChangeAspect="1"/>
                  </p:cNvPicPr>
                  <p:nvPr/>
                </p:nvPicPr>
                <p:blipFill>
                  <a:blip r:embed="rId3"/>
                  <a:stretch>
                    <a:fillRect/>
                  </a:stretch>
                </p:blipFill>
                <p:spPr>
                  <a:xfrm>
                    <a:off x="10396536" y="2958420"/>
                    <a:ext cx="1370241" cy="808658"/>
                  </a:xfrm>
                  <a:prstGeom prst="rect">
                    <a:avLst/>
                  </a:prstGeom>
                </p:spPr>
              </p:pic>
              <p:pic>
                <p:nvPicPr>
                  <p:cNvPr id="13" name="Picture 12"/>
                  <p:cNvPicPr>
                    <a:picLocks noChangeAspect="1"/>
                  </p:cNvPicPr>
                  <p:nvPr/>
                </p:nvPicPr>
                <p:blipFill>
                  <a:blip r:embed="rId3"/>
                  <a:stretch>
                    <a:fillRect/>
                  </a:stretch>
                </p:blipFill>
                <p:spPr>
                  <a:xfrm rot="2238729">
                    <a:off x="9936843" y="1712302"/>
                    <a:ext cx="2478063" cy="611148"/>
                  </a:xfrm>
                  <a:prstGeom prst="rect">
                    <a:avLst/>
                  </a:prstGeom>
                </p:spPr>
              </p:pic>
              <p:pic>
                <p:nvPicPr>
                  <p:cNvPr id="14" name="Picture 13"/>
                  <p:cNvPicPr>
                    <a:picLocks noChangeAspect="1"/>
                  </p:cNvPicPr>
                  <p:nvPr/>
                </p:nvPicPr>
                <p:blipFill>
                  <a:blip r:embed="rId3"/>
                  <a:stretch>
                    <a:fillRect/>
                  </a:stretch>
                </p:blipFill>
                <p:spPr>
                  <a:xfrm>
                    <a:off x="10224718" y="1177948"/>
                    <a:ext cx="1793108" cy="394381"/>
                  </a:xfrm>
                  <a:prstGeom prst="rect">
                    <a:avLst/>
                  </a:prstGeom>
                </p:spPr>
              </p:pic>
              <p:pic>
                <p:nvPicPr>
                  <p:cNvPr id="15" name="Picture 14"/>
                  <p:cNvPicPr>
                    <a:picLocks noChangeAspect="1"/>
                  </p:cNvPicPr>
                  <p:nvPr/>
                </p:nvPicPr>
                <p:blipFill>
                  <a:blip r:embed="rId3"/>
                  <a:stretch>
                    <a:fillRect/>
                  </a:stretch>
                </p:blipFill>
                <p:spPr>
                  <a:xfrm>
                    <a:off x="11029895" y="1560869"/>
                    <a:ext cx="1137784" cy="394381"/>
                  </a:xfrm>
                  <a:prstGeom prst="rect">
                    <a:avLst/>
                  </a:prstGeom>
                </p:spPr>
              </p:pic>
              <p:pic>
                <p:nvPicPr>
                  <p:cNvPr id="17" name="Picture 16"/>
                  <p:cNvPicPr>
                    <a:picLocks noChangeAspect="1"/>
                  </p:cNvPicPr>
                  <p:nvPr/>
                </p:nvPicPr>
                <p:blipFill>
                  <a:blip r:embed="rId3"/>
                  <a:stretch>
                    <a:fillRect/>
                  </a:stretch>
                </p:blipFill>
                <p:spPr>
                  <a:xfrm>
                    <a:off x="11211323" y="3263219"/>
                    <a:ext cx="774927" cy="503859"/>
                  </a:xfrm>
                  <a:prstGeom prst="rect">
                    <a:avLst/>
                  </a:prstGeom>
                </p:spPr>
              </p:pic>
              <p:pic>
                <p:nvPicPr>
                  <p:cNvPr id="18" name="Picture 17"/>
                  <p:cNvPicPr>
                    <a:picLocks noChangeAspect="1"/>
                  </p:cNvPicPr>
                  <p:nvPr/>
                </p:nvPicPr>
                <p:blipFill>
                  <a:blip r:embed="rId3"/>
                  <a:stretch>
                    <a:fillRect/>
                  </a:stretch>
                </p:blipFill>
                <p:spPr>
                  <a:xfrm>
                    <a:off x="8507153" y="1176449"/>
                    <a:ext cx="1374320" cy="311887"/>
                  </a:xfrm>
                  <a:prstGeom prst="rect">
                    <a:avLst/>
                  </a:prstGeom>
                </p:spPr>
              </p:pic>
              <p:pic>
                <p:nvPicPr>
                  <p:cNvPr id="19" name="Picture 18"/>
                  <p:cNvPicPr>
                    <a:picLocks noChangeAspect="1"/>
                  </p:cNvPicPr>
                  <p:nvPr/>
                </p:nvPicPr>
                <p:blipFill>
                  <a:blip r:embed="rId3"/>
                  <a:stretch>
                    <a:fillRect/>
                  </a:stretch>
                </p:blipFill>
                <p:spPr>
                  <a:xfrm rot="17161648">
                    <a:off x="7192278" y="1894935"/>
                    <a:ext cx="1615941" cy="552835"/>
                  </a:xfrm>
                  <a:prstGeom prst="rect">
                    <a:avLst/>
                  </a:prstGeom>
                </p:spPr>
              </p:pic>
              <p:pic>
                <p:nvPicPr>
                  <p:cNvPr id="20" name="Picture 19"/>
                  <p:cNvPicPr>
                    <a:picLocks noChangeAspect="1"/>
                  </p:cNvPicPr>
                  <p:nvPr/>
                </p:nvPicPr>
                <p:blipFill>
                  <a:blip r:embed="rId3"/>
                  <a:stretch>
                    <a:fillRect/>
                  </a:stretch>
                </p:blipFill>
                <p:spPr>
                  <a:xfrm>
                    <a:off x="7755062" y="1135201"/>
                    <a:ext cx="549676" cy="394381"/>
                  </a:xfrm>
                  <a:prstGeom prst="rect">
                    <a:avLst/>
                  </a:prstGeom>
                </p:spPr>
              </p:pic>
            </p:grpSp>
            <p:pic>
              <p:nvPicPr>
                <p:cNvPr id="22" name="Picture 21"/>
                <p:cNvPicPr>
                  <a:picLocks noChangeAspect="1"/>
                </p:cNvPicPr>
                <p:nvPr/>
              </p:nvPicPr>
              <p:blipFill>
                <a:blip r:embed="rId3"/>
                <a:stretch>
                  <a:fillRect/>
                </a:stretch>
              </p:blipFill>
              <p:spPr>
                <a:xfrm>
                  <a:off x="11448873" y="1862381"/>
                  <a:ext cx="629784" cy="394381"/>
                </a:xfrm>
                <a:prstGeom prst="rect">
                  <a:avLst/>
                </a:prstGeom>
              </p:spPr>
            </p:pic>
          </p:grpSp>
          <p:grpSp>
            <p:nvGrpSpPr>
              <p:cNvPr id="48" name="Group 47"/>
              <p:cNvGrpSpPr/>
              <p:nvPr/>
            </p:nvGrpSpPr>
            <p:grpSpPr>
              <a:xfrm>
                <a:off x="8116587" y="1498773"/>
                <a:ext cx="3743866" cy="1468300"/>
                <a:chOff x="8116587" y="1498773"/>
                <a:chExt cx="3743866" cy="1468300"/>
              </a:xfrm>
            </p:grpSpPr>
            <p:cxnSp>
              <p:nvCxnSpPr>
                <p:cNvPr id="25" name="Straight Connector 24"/>
                <p:cNvCxnSpPr/>
                <p:nvPr/>
              </p:nvCxnSpPr>
              <p:spPr>
                <a:xfrm flipV="1">
                  <a:off x="8116587" y="1500555"/>
                  <a:ext cx="368408" cy="1456081"/>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16587" y="2927608"/>
                  <a:ext cx="3743866"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9951606" y="1529583"/>
                  <a:ext cx="1840330" cy="13980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484995" y="1498773"/>
                  <a:ext cx="1861857" cy="142705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160200" y="1524000"/>
                  <a:ext cx="1753057" cy="14018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922580" y="1519491"/>
                  <a:ext cx="453302" cy="144758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484995" y="1498774"/>
                  <a:ext cx="1452098" cy="1027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p:cNvCxnSpPr/>
            <p:nvPr/>
          </p:nvCxnSpPr>
          <p:spPr>
            <a:xfrm flipH="1" flipV="1">
              <a:off x="8731830" y="2309309"/>
              <a:ext cx="77960" cy="26424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608361" y="2318469"/>
              <a:ext cx="213604" cy="185906"/>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sp>
        <p:nvSpPr>
          <p:cNvPr id="62" name="Rectangle 61"/>
          <p:cNvSpPr/>
          <p:nvPr/>
        </p:nvSpPr>
        <p:spPr>
          <a:xfrm>
            <a:off x="209339" y="464269"/>
            <a:ext cx="11709291" cy="4524315"/>
          </a:xfrm>
          <a:prstGeom prst="rect">
            <a:avLst/>
          </a:prstGeom>
        </p:spPr>
        <p:txBody>
          <a:bodyPr wrap="square">
            <a:spAutoFit/>
          </a:bodyPr>
          <a:lstStyle/>
          <a:p>
            <a:pPr marL="514350" indent="-514350" algn="just">
              <a:buAutoNum type="alphaLcParenR"/>
            </a:pPr>
            <a:r>
              <a:rPr lang="en-US" sz="3200" smtClean="0">
                <a:solidFill>
                  <a:srgbClr val="000000"/>
                </a:solidFill>
                <a:latin typeface="Times New Roman" panose="02020603050405020304" pitchFamily="18" charset="0"/>
                <a:cs typeface="Times New Roman" panose="02020603050405020304" pitchFamily="18" charset="0"/>
              </a:rPr>
              <a:t>Xét </a:t>
            </a:r>
            <a:r>
              <a:rPr lang="en-US" sz="3200">
                <a:solidFill>
                  <a:srgbClr val="000000"/>
                </a:solidFill>
                <a:latin typeface="Times New Roman" panose="02020603050405020304" pitchFamily="18" charset="0"/>
                <a:cs typeface="Times New Roman" panose="02020603050405020304" pitchFamily="18" charset="0"/>
              </a:rPr>
              <a:t>hình thang ABCD </a:t>
            </a:r>
            <a:r>
              <a:rPr lang="en-US" sz="3200" smtClean="0">
                <a:solidFill>
                  <a:srgbClr val="000000"/>
                </a:solidFill>
                <a:latin typeface="Times New Roman" panose="02020603050405020304" pitchFamily="18" charset="0"/>
                <a:cs typeface="Times New Roman" panose="02020603050405020304" pitchFamily="18" charset="0"/>
              </a:rPr>
              <a:t>có: </a:t>
            </a:r>
          </a:p>
          <a:p>
            <a:pPr algn="just"/>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AB </a:t>
            </a:r>
            <a:r>
              <a:rPr lang="en-US" sz="3200">
                <a:solidFill>
                  <a:srgbClr val="000000"/>
                </a:solidFill>
                <a:latin typeface="Times New Roman" panose="02020603050405020304" pitchFamily="18" charset="0"/>
                <a:cs typeface="Times New Roman" panose="02020603050405020304" pitchFamily="18" charset="0"/>
              </a:rPr>
              <a:t>// CD hay AE // DC </a:t>
            </a:r>
            <a:endParaRPr lang="en-US" sz="3200" smtClean="0">
              <a:solidFill>
                <a:srgbClr val="000000"/>
              </a:solidFill>
              <a:latin typeface="Times New Roman" panose="02020603050405020304" pitchFamily="18" charset="0"/>
              <a:cs typeface="Times New Roman" panose="02020603050405020304" pitchFamily="18" charset="0"/>
            </a:endParaRPr>
          </a:p>
          <a:p>
            <a:pPr algn="just"/>
            <a:r>
              <a:rPr lang="en-US" sz="3200" smtClean="0">
                <a:solidFill>
                  <a:srgbClr val="000000"/>
                </a:solidFill>
                <a:latin typeface="Times New Roman" panose="02020603050405020304" pitchFamily="18" charset="0"/>
                <a:cs typeface="Times New Roman" panose="02020603050405020304" pitchFamily="18" charset="0"/>
              </a:rPr>
              <a:t>nên</a:t>
            </a:r>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 (so le trong)</a:t>
            </a:r>
          </a:p>
          <a:p>
            <a:pPr algn="just"/>
            <a:r>
              <a:rPr lang="en-US" sz="3200">
                <a:solidFill>
                  <a:srgbClr val="000000"/>
                </a:solidFill>
                <a:latin typeface="Times New Roman" panose="02020603050405020304" pitchFamily="18" charset="0"/>
                <a:cs typeface="Times New Roman" panose="02020603050405020304" pitchFamily="18" charset="0"/>
              </a:rPr>
              <a:t>Do DB // CE nên  </a:t>
            </a:r>
            <a:r>
              <a:rPr lang="en-US" sz="3200" smtClean="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so le trong).</a:t>
            </a:r>
          </a:p>
          <a:p>
            <a:pPr algn="just"/>
            <a:r>
              <a:rPr lang="en-US" sz="3200">
                <a:solidFill>
                  <a:srgbClr val="000000"/>
                </a:solidFill>
                <a:latin typeface="Times New Roman" panose="02020603050405020304" pitchFamily="18" charset="0"/>
                <a:cs typeface="Times New Roman" panose="02020603050405020304" pitchFamily="18" charset="0"/>
              </a:rPr>
              <a:t>Xét </a:t>
            </a:r>
            <a:r>
              <a:rPr lang="en-US" sz="3200" smtClean="0">
                <a:solidFill>
                  <a:srgbClr val="000000"/>
                </a:solidFill>
                <a:latin typeface="Times New Roman" panose="02020603050405020304" pitchFamily="18" charset="0"/>
                <a:cs typeface="Times New Roman" panose="02020603050405020304" pitchFamily="18" charset="0"/>
              </a:rPr>
              <a:t>    DCB </a:t>
            </a:r>
            <a:r>
              <a:rPr lang="en-US" sz="3200">
                <a:solidFill>
                  <a:srgbClr val="000000"/>
                </a:solidFill>
                <a:latin typeface="Times New Roman" panose="02020603050405020304" pitchFamily="18" charset="0"/>
                <a:cs typeface="Times New Roman" panose="02020603050405020304" pitchFamily="18" charset="0"/>
              </a:rPr>
              <a:t>và </a:t>
            </a:r>
            <a:r>
              <a:rPr lang="en-US" sz="3200" smtClean="0">
                <a:solidFill>
                  <a:srgbClr val="000000"/>
                </a:solidFill>
                <a:latin typeface="Times New Roman" panose="02020603050405020304" pitchFamily="18" charset="0"/>
                <a:cs typeface="Times New Roman" panose="02020603050405020304" pitchFamily="18" charset="0"/>
              </a:rPr>
              <a:t>    EBC </a:t>
            </a:r>
            <a:r>
              <a:rPr lang="en-US" sz="3200">
                <a:solidFill>
                  <a:srgbClr val="000000"/>
                </a:solidFill>
                <a:latin typeface="Times New Roman" panose="02020603050405020304" pitchFamily="18" charset="0"/>
                <a:cs typeface="Times New Roman" panose="02020603050405020304" pitchFamily="18" charset="0"/>
              </a:rPr>
              <a:t>có</a:t>
            </a:r>
            <a:r>
              <a:rPr lang="en-US" sz="3200" smtClean="0">
                <a:solidFill>
                  <a:srgbClr val="000000"/>
                </a:solidFill>
                <a:latin typeface="Times New Roman" panose="02020603050405020304" pitchFamily="18" charset="0"/>
                <a:cs typeface="Times New Roman" panose="02020603050405020304" pitchFamily="18" charset="0"/>
              </a:rPr>
              <a:t>: </a:t>
            </a:r>
            <a:endParaRPr lang="en-US" sz="3200">
              <a:solidFill>
                <a:srgbClr val="000000"/>
              </a:solidFill>
              <a:latin typeface="Times New Roman" panose="02020603050405020304" pitchFamily="18" charset="0"/>
              <a:cs typeface="Times New Roman" panose="02020603050405020304" pitchFamily="18" charset="0"/>
            </a:endParaRPr>
          </a:p>
          <a:p>
            <a:pPr algn="just"/>
            <a:r>
              <a:rPr lang="en-US" sz="3200" smtClean="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chứng minh trên</a:t>
            </a:r>
            <a:r>
              <a:rPr lang="en-US" sz="3200" smtClean="0">
                <a:solidFill>
                  <a:srgbClr val="000000"/>
                </a:solidFill>
                <a:latin typeface="Times New Roman" panose="02020603050405020304" pitchFamily="18" charset="0"/>
                <a:cs typeface="Times New Roman" panose="02020603050405020304" pitchFamily="18" charset="0"/>
              </a:rPr>
              <a:t>);  </a:t>
            </a:r>
          </a:p>
          <a:p>
            <a:pPr algn="just"/>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CB </a:t>
            </a:r>
            <a:r>
              <a:rPr lang="en-US" sz="3200">
                <a:solidFill>
                  <a:srgbClr val="000000"/>
                </a:solidFill>
                <a:latin typeface="Times New Roman" panose="02020603050405020304" pitchFamily="18" charset="0"/>
                <a:cs typeface="Times New Roman" panose="02020603050405020304" pitchFamily="18" charset="0"/>
              </a:rPr>
              <a:t>là cạnh chung;</a:t>
            </a:r>
          </a:p>
          <a:p>
            <a:pPr algn="just"/>
            <a:r>
              <a:rPr lang="en-US" sz="3200" smtClean="0">
                <a:solidFill>
                  <a:srgbClr val="00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chứng minh trên).</a:t>
            </a:r>
          </a:p>
          <a:p>
            <a:pPr algn="just"/>
            <a:r>
              <a:rPr lang="en-US" sz="3200">
                <a:solidFill>
                  <a:srgbClr val="000000"/>
                </a:solidFill>
                <a:latin typeface="Times New Roman" panose="02020603050405020304" pitchFamily="18" charset="0"/>
                <a:cs typeface="Times New Roman" panose="02020603050405020304" pitchFamily="18" charset="0"/>
              </a:rPr>
              <a:t>Do đó </a:t>
            </a:r>
            <a:r>
              <a:rPr lang="en-US" sz="3200" smtClean="0">
                <a:solidFill>
                  <a:srgbClr val="000000"/>
                </a:solidFill>
                <a:latin typeface="Times New Roman" panose="02020603050405020304" pitchFamily="18" charset="0"/>
                <a:cs typeface="Times New Roman" panose="02020603050405020304" pitchFamily="18" charset="0"/>
              </a:rPr>
              <a:t>   DCB </a:t>
            </a:r>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EBC </a:t>
            </a:r>
            <a:r>
              <a:rPr lang="en-US" sz="3200">
                <a:solidFill>
                  <a:srgbClr val="000000"/>
                </a:solidFill>
                <a:latin typeface="Times New Roman" panose="02020603050405020304" pitchFamily="18" charset="0"/>
                <a:cs typeface="Times New Roman" panose="02020603050405020304" pitchFamily="18" charset="0"/>
              </a:rPr>
              <a:t>(g.c.g).</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2" name="Rectangle 1"/>
          <p:cNvSpPr/>
          <p:nvPr/>
        </p:nvSpPr>
        <p:spPr>
          <a:xfrm>
            <a:off x="343579" y="4903887"/>
            <a:ext cx="10955563" cy="2062103"/>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Suy ra BD = CE (hai cạnh tương ứng)</a:t>
            </a:r>
          </a:p>
          <a:p>
            <a:pPr algn="just"/>
            <a:r>
              <a:rPr lang="vi-VN" sz="3200">
                <a:solidFill>
                  <a:srgbClr val="000000"/>
                </a:solidFill>
                <a:latin typeface="Times New Roman" panose="02020603050405020304" pitchFamily="18" charset="0"/>
                <a:cs typeface="Times New Roman" panose="02020603050405020304" pitchFamily="18" charset="0"/>
              </a:rPr>
              <a:t>Mà AC = BD (giả thiết</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endParaRPr lang="vi-VN" sz="3200">
              <a:solidFill>
                <a:srgbClr val="000000"/>
              </a:solidFill>
              <a:latin typeface="Times New Roman" panose="02020603050405020304" pitchFamily="18" charset="0"/>
              <a:cs typeface="Times New Roman" panose="02020603050405020304" pitchFamily="18" charset="0"/>
            </a:endParaRPr>
          </a:p>
          <a:p>
            <a:pPr algn="just"/>
            <a:r>
              <a:rPr lang="vi-VN" sz="3200">
                <a:solidFill>
                  <a:srgbClr val="000000"/>
                </a:solidFill>
                <a:latin typeface="Times New Roman" panose="02020603050405020304" pitchFamily="18" charset="0"/>
                <a:cs typeface="Times New Roman" panose="02020603050405020304" pitchFamily="18" charset="0"/>
              </a:rPr>
              <a:t>Nên AC = CE.</a:t>
            </a:r>
          </a:p>
          <a:p>
            <a:pPr algn="just"/>
            <a:r>
              <a:rPr lang="vi-VN" sz="3200">
                <a:solidFill>
                  <a:srgbClr val="000000"/>
                </a:solidFill>
                <a:latin typeface="Times New Roman" panose="02020603050405020304" pitchFamily="18" charset="0"/>
                <a:cs typeface="Times New Roman" panose="02020603050405020304" pitchFamily="18" charset="0"/>
              </a:rPr>
              <a:t>Xét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ACE </a:t>
            </a:r>
            <a:r>
              <a:rPr lang="vi-VN" sz="3200">
                <a:solidFill>
                  <a:srgbClr val="000000"/>
                </a:solidFill>
                <a:latin typeface="Times New Roman" panose="02020603050405020304" pitchFamily="18" charset="0"/>
                <a:cs typeface="Times New Roman" panose="02020603050405020304" pitchFamily="18" charset="0"/>
              </a:rPr>
              <a:t>có AC = CE nên là tam giác cân tại C.</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27" name="Object 26"/>
          <p:cNvGraphicFramePr>
            <a:graphicFrameLocks noChangeAspect="1"/>
          </p:cNvGraphicFramePr>
          <p:nvPr>
            <p:extLst>
              <p:ext uri="{D42A27DB-BD31-4B8C-83A1-F6EECF244321}">
                <p14:modId xmlns:p14="http://schemas.microsoft.com/office/powerpoint/2010/main" val="3405741753"/>
              </p:ext>
            </p:extLst>
          </p:nvPr>
        </p:nvGraphicFramePr>
        <p:xfrm>
          <a:off x="1262870" y="1461583"/>
          <a:ext cx="2181340" cy="575322"/>
        </p:xfrm>
        <a:graphic>
          <a:graphicData uri="http://schemas.openxmlformats.org/presentationml/2006/ole">
            <mc:AlternateContent xmlns:mc="http://schemas.openxmlformats.org/markup-compatibility/2006">
              <mc:Choice xmlns:v="urn:schemas-microsoft-com:vml" Requires="v">
                <p:oleObj spid="_x0000_s11589" name="Equation" r:id="rId5" imgW="1002960" imgH="266400" progId="Equation.DSMT4">
                  <p:embed/>
                </p:oleObj>
              </mc:Choice>
              <mc:Fallback>
                <p:oleObj name="Equation" r:id="rId5" imgW="1002960" imgH="266400" progId="Equation.DSMT4">
                  <p:embed/>
                  <p:pic>
                    <p:nvPicPr>
                      <p:cNvPr id="0" name=""/>
                      <p:cNvPicPr/>
                      <p:nvPr/>
                    </p:nvPicPr>
                    <p:blipFill>
                      <a:blip r:embed="rId6"/>
                      <a:stretch>
                        <a:fillRect/>
                      </a:stretch>
                    </p:blipFill>
                    <p:spPr>
                      <a:xfrm>
                        <a:off x="1262870" y="1461583"/>
                        <a:ext cx="2181340" cy="575322"/>
                      </a:xfrm>
                      <a:prstGeom prst="rect">
                        <a:avLst/>
                      </a:prstGeom>
                    </p:spPr>
                  </p:pic>
                </p:oleObj>
              </mc:Fallback>
            </mc:AlternateContent>
          </a:graphicData>
        </a:graphic>
      </p:graphicFrame>
      <p:graphicFrame>
        <p:nvGraphicFramePr>
          <p:cNvPr id="41" name="Object 40"/>
          <p:cNvGraphicFramePr>
            <a:graphicFrameLocks noChangeAspect="1"/>
          </p:cNvGraphicFramePr>
          <p:nvPr>
            <p:extLst>
              <p:ext uri="{D42A27DB-BD31-4B8C-83A1-F6EECF244321}">
                <p14:modId xmlns:p14="http://schemas.microsoft.com/office/powerpoint/2010/main" val="1931734533"/>
              </p:ext>
            </p:extLst>
          </p:nvPr>
        </p:nvGraphicFramePr>
        <p:xfrm>
          <a:off x="3227443" y="1927404"/>
          <a:ext cx="2181340" cy="575322"/>
        </p:xfrm>
        <a:graphic>
          <a:graphicData uri="http://schemas.openxmlformats.org/presentationml/2006/ole">
            <mc:AlternateContent xmlns:mc="http://schemas.openxmlformats.org/markup-compatibility/2006">
              <mc:Choice xmlns:v="urn:schemas-microsoft-com:vml" Requires="v">
                <p:oleObj spid="_x0000_s11590" name="Equation" r:id="rId7" imgW="1002960" imgH="266400" progId="Equation.DSMT4">
                  <p:embed/>
                </p:oleObj>
              </mc:Choice>
              <mc:Fallback>
                <p:oleObj name="Equation" r:id="rId7" imgW="1002960" imgH="266400" progId="Equation.DSMT4">
                  <p:embed/>
                  <p:pic>
                    <p:nvPicPr>
                      <p:cNvPr id="27" name="Object 26"/>
                      <p:cNvPicPr/>
                      <p:nvPr/>
                    </p:nvPicPr>
                    <p:blipFill>
                      <a:blip r:embed="rId8"/>
                      <a:stretch>
                        <a:fillRect/>
                      </a:stretch>
                    </p:blipFill>
                    <p:spPr>
                      <a:xfrm>
                        <a:off x="3227443" y="1927404"/>
                        <a:ext cx="2181340" cy="575322"/>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824209600"/>
              </p:ext>
            </p:extLst>
          </p:nvPr>
        </p:nvGraphicFramePr>
        <p:xfrm>
          <a:off x="1049903" y="2415135"/>
          <a:ext cx="302079" cy="490955"/>
        </p:xfrm>
        <a:graphic>
          <a:graphicData uri="http://schemas.openxmlformats.org/presentationml/2006/ole">
            <mc:AlternateContent xmlns:mc="http://schemas.openxmlformats.org/markup-compatibility/2006">
              <mc:Choice xmlns:v="urn:schemas-microsoft-com:vml" Requires="v">
                <p:oleObj spid="_x0000_s11591" name="Equation" r:id="rId9" imgW="164880" imgH="190440" progId="Equation.DSMT4">
                  <p:embed/>
                </p:oleObj>
              </mc:Choice>
              <mc:Fallback>
                <p:oleObj name="Equation" r:id="rId9" imgW="164880" imgH="190440" progId="Equation.DSMT4">
                  <p:embed/>
                  <p:pic>
                    <p:nvPicPr>
                      <p:cNvPr id="0" name=""/>
                      <p:cNvPicPr/>
                      <p:nvPr/>
                    </p:nvPicPr>
                    <p:blipFill>
                      <a:blip r:embed="rId10"/>
                      <a:stretch>
                        <a:fillRect/>
                      </a:stretch>
                    </p:blipFill>
                    <p:spPr>
                      <a:xfrm>
                        <a:off x="1049903" y="2415135"/>
                        <a:ext cx="302079" cy="490955"/>
                      </a:xfrm>
                      <a:prstGeom prst="rect">
                        <a:avLst/>
                      </a:prstGeom>
                    </p:spPr>
                  </p:pic>
                </p:oleObj>
              </mc:Fallback>
            </mc:AlternateContent>
          </a:graphicData>
        </a:graphic>
      </p:graphicFrame>
      <p:graphicFrame>
        <p:nvGraphicFramePr>
          <p:cNvPr id="42" name="Object 41"/>
          <p:cNvGraphicFramePr>
            <a:graphicFrameLocks noChangeAspect="1"/>
          </p:cNvGraphicFramePr>
          <p:nvPr>
            <p:extLst>
              <p:ext uri="{D42A27DB-BD31-4B8C-83A1-F6EECF244321}">
                <p14:modId xmlns:p14="http://schemas.microsoft.com/office/powerpoint/2010/main" val="905760830"/>
              </p:ext>
            </p:extLst>
          </p:nvPr>
        </p:nvGraphicFramePr>
        <p:xfrm>
          <a:off x="2858449" y="2418368"/>
          <a:ext cx="302079" cy="490955"/>
        </p:xfrm>
        <a:graphic>
          <a:graphicData uri="http://schemas.openxmlformats.org/presentationml/2006/ole">
            <mc:AlternateContent xmlns:mc="http://schemas.openxmlformats.org/markup-compatibility/2006">
              <mc:Choice xmlns:v="urn:schemas-microsoft-com:vml" Requires="v">
                <p:oleObj spid="_x0000_s11592" name="Equation" r:id="rId11" imgW="164880" imgH="190440" progId="Equation.DSMT4">
                  <p:embed/>
                </p:oleObj>
              </mc:Choice>
              <mc:Fallback>
                <p:oleObj name="Equation" r:id="rId11" imgW="164880" imgH="190440" progId="Equation.DSMT4">
                  <p:embed/>
                  <p:pic>
                    <p:nvPicPr>
                      <p:cNvPr id="29" name="Object 28"/>
                      <p:cNvPicPr/>
                      <p:nvPr/>
                    </p:nvPicPr>
                    <p:blipFill>
                      <a:blip r:embed="rId12"/>
                      <a:stretch>
                        <a:fillRect/>
                      </a:stretch>
                    </p:blipFill>
                    <p:spPr>
                      <a:xfrm>
                        <a:off x="2858449" y="2418368"/>
                        <a:ext cx="302079" cy="490955"/>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3831970626"/>
              </p:ext>
            </p:extLst>
          </p:nvPr>
        </p:nvGraphicFramePr>
        <p:xfrm>
          <a:off x="1351982" y="4379006"/>
          <a:ext cx="302079" cy="490955"/>
        </p:xfrm>
        <a:graphic>
          <a:graphicData uri="http://schemas.openxmlformats.org/presentationml/2006/ole">
            <mc:AlternateContent xmlns:mc="http://schemas.openxmlformats.org/markup-compatibility/2006">
              <mc:Choice xmlns:v="urn:schemas-microsoft-com:vml" Requires="v">
                <p:oleObj spid="_x0000_s11593" name="Equation" r:id="rId13" imgW="164880" imgH="190440" progId="Equation.DSMT4">
                  <p:embed/>
                </p:oleObj>
              </mc:Choice>
              <mc:Fallback>
                <p:oleObj name="Equation" r:id="rId13" imgW="164880" imgH="190440" progId="Equation.DSMT4">
                  <p:embed/>
                  <p:pic>
                    <p:nvPicPr>
                      <p:cNvPr id="29" name="Object 28"/>
                      <p:cNvPicPr/>
                      <p:nvPr/>
                    </p:nvPicPr>
                    <p:blipFill>
                      <a:blip r:embed="rId12"/>
                      <a:stretch>
                        <a:fillRect/>
                      </a:stretch>
                    </p:blipFill>
                    <p:spPr>
                      <a:xfrm>
                        <a:off x="1351982" y="4379006"/>
                        <a:ext cx="302079" cy="490955"/>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491506225"/>
              </p:ext>
            </p:extLst>
          </p:nvPr>
        </p:nvGraphicFramePr>
        <p:xfrm>
          <a:off x="2926967" y="4379005"/>
          <a:ext cx="302079" cy="490955"/>
        </p:xfrm>
        <a:graphic>
          <a:graphicData uri="http://schemas.openxmlformats.org/presentationml/2006/ole">
            <mc:AlternateContent xmlns:mc="http://schemas.openxmlformats.org/markup-compatibility/2006">
              <mc:Choice xmlns:v="urn:schemas-microsoft-com:vml" Requires="v">
                <p:oleObj spid="_x0000_s11594" name="Equation" r:id="rId14" imgW="164880" imgH="190440" progId="Equation.DSMT4">
                  <p:embed/>
                </p:oleObj>
              </mc:Choice>
              <mc:Fallback>
                <p:oleObj name="Equation" r:id="rId14" imgW="164880" imgH="190440" progId="Equation.DSMT4">
                  <p:embed/>
                  <p:pic>
                    <p:nvPicPr>
                      <p:cNvPr id="29" name="Object 28"/>
                      <p:cNvPicPr/>
                      <p:nvPr/>
                    </p:nvPicPr>
                    <p:blipFill>
                      <a:blip r:embed="rId12"/>
                      <a:stretch>
                        <a:fillRect/>
                      </a:stretch>
                    </p:blipFill>
                    <p:spPr>
                      <a:xfrm>
                        <a:off x="2926967" y="4379005"/>
                        <a:ext cx="302079" cy="490955"/>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182646533"/>
              </p:ext>
            </p:extLst>
          </p:nvPr>
        </p:nvGraphicFramePr>
        <p:xfrm>
          <a:off x="638146" y="3848230"/>
          <a:ext cx="2181340" cy="575322"/>
        </p:xfrm>
        <a:graphic>
          <a:graphicData uri="http://schemas.openxmlformats.org/presentationml/2006/ole">
            <mc:AlternateContent xmlns:mc="http://schemas.openxmlformats.org/markup-compatibility/2006">
              <mc:Choice xmlns:v="urn:schemas-microsoft-com:vml" Requires="v">
                <p:oleObj spid="_x0000_s11595" name="Equation" r:id="rId15" imgW="1002960" imgH="266400" progId="Equation.DSMT4">
                  <p:embed/>
                </p:oleObj>
              </mc:Choice>
              <mc:Fallback>
                <p:oleObj name="Equation" r:id="rId15" imgW="1002960" imgH="266400" progId="Equation.DSMT4">
                  <p:embed/>
                  <p:pic>
                    <p:nvPicPr>
                      <p:cNvPr id="41" name="Object 40"/>
                      <p:cNvPicPr/>
                      <p:nvPr/>
                    </p:nvPicPr>
                    <p:blipFill>
                      <a:blip r:embed="rId16"/>
                      <a:stretch>
                        <a:fillRect/>
                      </a:stretch>
                    </p:blipFill>
                    <p:spPr>
                      <a:xfrm>
                        <a:off x="638146" y="3848230"/>
                        <a:ext cx="2181340" cy="575322"/>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983748705"/>
              </p:ext>
            </p:extLst>
          </p:nvPr>
        </p:nvGraphicFramePr>
        <p:xfrm>
          <a:off x="754708" y="2849907"/>
          <a:ext cx="2181340" cy="575322"/>
        </p:xfrm>
        <a:graphic>
          <a:graphicData uri="http://schemas.openxmlformats.org/presentationml/2006/ole">
            <mc:AlternateContent xmlns:mc="http://schemas.openxmlformats.org/markup-compatibility/2006">
              <mc:Choice xmlns:v="urn:schemas-microsoft-com:vml" Requires="v">
                <p:oleObj spid="_x0000_s11596" name="Equation" r:id="rId17" imgW="1002960" imgH="266400" progId="Equation.DSMT4">
                  <p:embed/>
                </p:oleObj>
              </mc:Choice>
              <mc:Fallback>
                <p:oleObj name="Equation" r:id="rId17" imgW="1002960" imgH="266400" progId="Equation.DSMT4">
                  <p:embed/>
                  <p:pic>
                    <p:nvPicPr>
                      <p:cNvPr id="27" name="Object 26"/>
                      <p:cNvPicPr/>
                      <p:nvPr/>
                    </p:nvPicPr>
                    <p:blipFill>
                      <a:blip r:embed="rId18"/>
                      <a:stretch>
                        <a:fillRect/>
                      </a:stretch>
                    </p:blipFill>
                    <p:spPr>
                      <a:xfrm>
                        <a:off x="754708" y="2849907"/>
                        <a:ext cx="2181340" cy="575322"/>
                      </a:xfrm>
                      <a:prstGeom prst="rect">
                        <a:avLst/>
                      </a:prstGeom>
                    </p:spPr>
                  </p:pic>
                </p:oleObj>
              </mc:Fallback>
            </mc:AlternateContent>
          </a:graphicData>
        </a:graphic>
      </p:graphicFrame>
      <p:graphicFrame>
        <p:nvGraphicFramePr>
          <p:cNvPr id="50" name="Object 49"/>
          <p:cNvGraphicFramePr>
            <a:graphicFrameLocks noChangeAspect="1"/>
          </p:cNvGraphicFramePr>
          <p:nvPr>
            <p:extLst>
              <p:ext uri="{D42A27DB-BD31-4B8C-83A1-F6EECF244321}">
                <p14:modId xmlns:p14="http://schemas.microsoft.com/office/powerpoint/2010/main" val="3029798841"/>
              </p:ext>
            </p:extLst>
          </p:nvPr>
        </p:nvGraphicFramePr>
        <p:xfrm>
          <a:off x="1206966" y="6367045"/>
          <a:ext cx="302079" cy="490955"/>
        </p:xfrm>
        <a:graphic>
          <a:graphicData uri="http://schemas.openxmlformats.org/presentationml/2006/ole">
            <mc:AlternateContent xmlns:mc="http://schemas.openxmlformats.org/markup-compatibility/2006">
              <mc:Choice xmlns:v="urn:schemas-microsoft-com:vml" Requires="v">
                <p:oleObj spid="_x0000_s11597" name="Equation" r:id="rId19" imgW="164880" imgH="190440" progId="Equation.DSMT4">
                  <p:embed/>
                </p:oleObj>
              </mc:Choice>
              <mc:Fallback>
                <p:oleObj name="Equation" r:id="rId19" imgW="164880" imgH="190440" progId="Equation.DSMT4">
                  <p:embed/>
                  <p:pic>
                    <p:nvPicPr>
                      <p:cNvPr id="44" name="Object 43"/>
                      <p:cNvPicPr/>
                      <p:nvPr/>
                    </p:nvPicPr>
                    <p:blipFill>
                      <a:blip r:embed="rId12"/>
                      <a:stretch>
                        <a:fillRect/>
                      </a:stretch>
                    </p:blipFill>
                    <p:spPr>
                      <a:xfrm>
                        <a:off x="1206966" y="6367045"/>
                        <a:ext cx="302079" cy="490955"/>
                      </a:xfrm>
                      <a:prstGeom prst="rect">
                        <a:avLst/>
                      </a:prstGeom>
                    </p:spPr>
                  </p:pic>
                </p:oleObj>
              </mc:Fallback>
            </mc:AlternateContent>
          </a:graphicData>
        </a:graphic>
      </p:graphicFrame>
    </p:spTree>
    <p:extLst>
      <p:ext uri="{BB962C8B-B14F-4D97-AF65-F5344CB8AC3E}">
        <p14:creationId xmlns:p14="http://schemas.microsoft.com/office/powerpoint/2010/main" val="258113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2">
                                            <p:txEl>
                                              <p:pRg st="0" end="0"/>
                                            </p:txEl>
                                          </p:spTgt>
                                        </p:tgtEl>
                                        <p:attrNameLst>
                                          <p:attrName>style.visibility</p:attrName>
                                        </p:attrNameLst>
                                      </p:cBhvr>
                                      <p:to>
                                        <p:strVal val="visible"/>
                                      </p:to>
                                    </p:set>
                                    <p:animEffect transition="in" filter="fade">
                                      <p:cBhvr>
                                        <p:cTn id="7" dur="1000"/>
                                        <p:tgtEl>
                                          <p:spTgt spid="62">
                                            <p:txEl>
                                              <p:pRg st="0" end="0"/>
                                            </p:txEl>
                                          </p:spTgt>
                                        </p:tgtEl>
                                      </p:cBhvr>
                                    </p:animEffect>
                                    <p:anim calcmode="lin" valueType="num">
                                      <p:cBhvr>
                                        <p:cTn id="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2">
                                            <p:txEl>
                                              <p:pRg st="1" end="1"/>
                                            </p:txEl>
                                          </p:spTgt>
                                        </p:tgtEl>
                                        <p:attrNameLst>
                                          <p:attrName>style.visibility</p:attrName>
                                        </p:attrNameLst>
                                      </p:cBhvr>
                                      <p:to>
                                        <p:strVal val="visible"/>
                                      </p:to>
                                    </p:set>
                                    <p:animEffect transition="in" filter="fade">
                                      <p:cBhvr>
                                        <p:cTn id="14" dur="1000"/>
                                        <p:tgtEl>
                                          <p:spTgt spid="62">
                                            <p:txEl>
                                              <p:pRg st="1" end="1"/>
                                            </p:txEl>
                                          </p:spTgt>
                                        </p:tgtEl>
                                      </p:cBhvr>
                                    </p:animEffect>
                                    <p:anim calcmode="lin" valueType="num">
                                      <p:cBhvr>
                                        <p:cTn id="15" dur="1000" fill="hold"/>
                                        <p:tgtEl>
                                          <p:spTgt spid="6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2">
                                            <p:txEl>
                                              <p:pRg st="2" end="2"/>
                                            </p:txEl>
                                          </p:spTgt>
                                        </p:tgtEl>
                                        <p:attrNameLst>
                                          <p:attrName>style.visibility</p:attrName>
                                        </p:attrNameLst>
                                      </p:cBhvr>
                                      <p:to>
                                        <p:strVal val="visible"/>
                                      </p:to>
                                    </p:set>
                                    <p:animEffect transition="in" filter="fade">
                                      <p:cBhvr>
                                        <p:cTn id="21" dur="1000"/>
                                        <p:tgtEl>
                                          <p:spTgt spid="62">
                                            <p:txEl>
                                              <p:pRg st="2" end="2"/>
                                            </p:txEl>
                                          </p:spTgt>
                                        </p:tgtEl>
                                      </p:cBhvr>
                                    </p:animEffect>
                                    <p:anim calcmode="lin" valueType="num">
                                      <p:cBhvr>
                                        <p:cTn id="22"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2">
                                            <p:txEl>
                                              <p:pRg st="2" end="2"/>
                                            </p:txEl>
                                          </p:spTgt>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2">
                                            <p:txEl>
                                              <p:pRg st="3" end="3"/>
                                            </p:txEl>
                                          </p:spTgt>
                                        </p:tgtEl>
                                        <p:attrNameLst>
                                          <p:attrName>style.visibility</p:attrName>
                                        </p:attrNameLst>
                                      </p:cBhvr>
                                      <p:to>
                                        <p:strVal val="visible"/>
                                      </p:to>
                                    </p:set>
                                    <p:animEffect transition="in" filter="fade">
                                      <p:cBhvr>
                                        <p:cTn id="33" dur="1000"/>
                                        <p:tgtEl>
                                          <p:spTgt spid="62">
                                            <p:txEl>
                                              <p:pRg st="3" end="3"/>
                                            </p:txEl>
                                          </p:spTgt>
                                        </p:tgtEl>
                                      </p:cBhvr>
                                    </p:animEffect>
                                    <p:anim calcmode="lin" valueType="num">
                                      <p:cBhvr>
                                        <p:cTn id="34"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3" end="3"/>
                                            </p:txEl>
                                          </p:spTgt>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1000"/>
                                        <p:tgtEl>
                                          <p:spTgt spid="41"/>
                                        </p:tgtEl>
                                      </p:cBhvr>
                                    </p:animEffect>
                                    <p:anim calcmode="lin" valueType="num">
                                      <p:cBhvr>
                                        <p:cTn id="39" dur="1000" fill="hold"/>
                                        <p:tgtEl>
                                          <p:spTgt spid="41"/>
                                        </p:tgtEl>
                                        <p:attrNameLst>
                                          <p:attrName>ppt_x</p:attrName>
                                        </p:attrNameLst>
                                      </p:cBhvr>
                                      <p:tavLst>
                                        <p:tav tm="0">
                                          <p:val>
                                            <p:strVal val="#ppt_x"/>
                                          </p:val>
                                        </p:tav>
                                        <p:tav tm="100000">
                                          <p:val>
                                            <p:strVal val="#ppt_x"/>
                                          </p:val>
                                        </p:tav>
                                      </p:tavLst>
                                    </p:anim>
                                    <p:anim calcmode="lin" valueType="num">
                                      <p:cBhvr>
                                        <p:cTn id="40"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2">
                                            <p:txEl>
                                              <p:pRg st="4" end="4"/>
                                            </p:txEl>
                                          </p:spTgt>
                                        </p:tgtEl>
                                        <p:attrNameLst>
                                          <p:attrName>style.visibility</p:attrName>
                                        </p:attrNameLst>
                                      </p:cBhvr>
                                      <p:to>
                                        <p:strVal val="visible"/>
                                      </p:to>
                                    </p:set>
                                    <p:animEffect transition="in" filter="fade">
                                      <p:cBhvr>
                                        <p:cTn id="45" dur="1000"/>
                                        <p:tgtEl>
                                          <p:spTgt spid="62">
                                            <p:txEl>
                                              <p:pRg st="4" end="4"/>
                                            </p:txEl>
                                          </p:spTgt>
                                        </p:tgtEl>
                                      </p:cBhvr>
                                    </p:animEffect>
                                    <p:anim calcmode="lin" valueType="num">
                                      <p:cBhvr>
                                        <p:cTn id="4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4" end="4"/>
                                            </p:txEl>
                                          </p:spTgt>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fade">
                                      <p:cBhvr>
                                        <p:cTn id="50" dur="1000"/>
                                        <p:tgtEl>
                                          <p:spTgt spid="29"/>
                                        </p:tgtEl>
                                      </p:cBhvr>
                                    </p:animEffect>
                                    <p:anim calcmode="lin" valueType="num">
                                      <p:cBhvr>
                                        <p:cTn id="51" dur="1000" fill="hold"/>
                                        <p:tgtEl>
                                          <p:spTgt spid="29"/>
                                        </p:tgtEl>
                                        <p:attrNameLst>
                                          <p:attrName>ppt_x</p:attrName>
                                        </p:attrNameLst>
                                      </p:cBhvr>
                                      <p:tavLst>
                                        <p:tav tm="0">
                                          <p:val>
                                            <p:strVal val="#ppt_x"/>
                                          </p:val>
                                        </p:tav>
                                        <p:tav tm="100000">
                                          <p:val>
                                            <p:strVal val="#ppt_x"/>
                                          </p:val>
                                        </p:tav>
                                      </p:tavLst>
                                    </p:anim>
                                    <p:anim calcmode="lin" valueType="num">
                                      <p:cBhvr>
                                        <p:cTn id="52" dur="1000" fill="hold"/>
                                        <p:tgtEl>
                                          <p:spTgt spid="29"/>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fade">
                                      <p:cBhvr>
                                        <p:cTn id="55" dur="1000"/>
                                        <p:tgtEl>
                                          <p:spTgt spid="42"/>
                                        </p:tgtEl>
                                      </p:cBhvr>
                                    </p:animEffect>
                                    <p:anim calcmode="lin" valueType="num">
                                      <p:cBhvr>
                                        <p:cTn id="56" dur="1000" fill="hold"/>
                                        <p:tgtEl>
                                          <p:spTgt spid="42"/>
                                        </p:tgtEl>
                                        <p:attrNameLst>
                                          <p:attrName>ppt_x</p:attrName>
                                        </p:attrNameLst>
                                      </p:cBhvr>
                                      <p:tavLst>
                                        <p:tav tm="0">
                                          <p:val>
                                            <p:strVal val="#ppt_x"/>
                                          </p:val>
                                        </p:tav>
                                        <p:tav tm="100000">
                                          <p:val>
                                            <p:strVal val="#ppt_x"/>
                                          </p:val>
                                        </p:tav>
                                      </p:tavLst>
                                    </p:anim>
                                    <p:anim calcmode="lin" valueType="num">
                                      <p:cBhvr>
                                        <p:cTn id="57"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nodeType="clickEffect">
                                  <p:stCondLst>
                                    <p:cond delay="0"/>
                                  </p:stCondLst>
                                  <p:childTnLst>
                                    <p:set>
                                      <p:cBhvr>
                                        <p:cTn id="61" dur="1" fill="hold">
                                          <p:stCondLst>
                                            <p:cond delay="0"/>
                                          </p:stCondLst>
                                        </p:cTn>
                                        <p:tgtEl>
                                          <p:spTgt spid="47"/>
                                        </p:tgtEl>
                                        <p:attrNameLst>
                                          <p:attrName>style.visibility</p:attrName>
                                        </p:attrNameLst>
                                      </p:cBhvr>
                                      <p:to>
                                        <p:strVal val="visible"/>
                                      </p:to>
                                    </p:set>
                                    <p:animEffect transition="in" filter="fade">
                                      <p:cBhvr>
                                        <p:cTn id="62" dur="1000"/>
                                        <p:tgtEl>
                                          <p:spTgt spid="47"/>
                                        </p:tgtEl>
                                      </p:cBhvr>
                                    </p:animEffect>
                                    <p:anim calcmode="lin" valueType="num">
                                      <p:cBhvr>
                                        <p:cTn id="63" dur="1000" fill="hold"/>
                                        <p:tgtEl>
                                          <p:spTgt spid="47"/>
                                        </p:tgtEl>
                                        <p:attrNameLst>
                                          <p:attrName>ppt_x</p:attrName>
                                        </p:attrNameLst>
                                      </p:cBhvr>
                                      <p:tavLst>
                                        <p:tav tm="0">
                                          <p:val>
                                            <p:strVal val="#ppt_x"/>
                                          </p:val>
                                        </p:tav>
                                        <p:tav tm="100000">
                                          <p:val>
                                            <p:strVal val="#ppt_x"/>
                                          </p:val>
                                        </p:tav>
                                      </p:tavLst>
                                    </p:anim>
                                    <p:anim calcmode="lin" valueType="num">
                                      <p:cBhvr>
                                        <p:cTn id="64" dur="1000" fill="hold"/>
                                        <p:tgtEl>
                                          <p:spTgt spid="47"/>
                                        </p:tgtEl>
                                        <p:attrNameLst>
                                          <p:attrName>ppt_y</p:attrName>
                                        </p:attrNameLst>
                                      </p:cBhvr>
                                      <p:tavLst>
                                        <p:tav tm="0">
                                          <p:val>
                                            <p:strVal val="#ppt_y+.1"/>
                                          </p:val>
                                        </p:tav>
                                        <p:tav tm="100000">
                                          <p:val>
                                            <p:strVal val="#ppt_y"/>
                                          </p:val>
                                        </p:tav>
                                      </p:tavLst>
                                    </p:anim>
                                  </p:childTnLst>
                                </p:cTn>
                              </p:par>
                            </p:childTnLst>
                          </p:cTn>
                        </p:par>
                        <p:par>
                          <p:cTn id="65" fill="hold">
                            <p:stCondLst>
                              <p:cond delay="1000"/>
                            </p:stCondLst>
                            <p:childTnLst>
                              <p:par>
                                <p:cTn id="66" presetID="42" presetClass="entr" presetSubtype="0" fill="hold" nodeType="afterEffect">
                                  <p:stCondLst>
                                    <p:cond delay="0"/>
                                  </p:stCondLst>
                                  <p:childTnLst>
                                    <p:set>
                                      <p:cBhvr>
                                        <p:cTn id="67" dur="1" fill="hold">
                                          <p:stCondLst>
                                            <p:cond delay="0"/>
                                          </p:stCondLst>
                                        </p:cTn>
                                        <p:tgtEl>
                                          <p:spTgt spid="62">
                                            <p:txEl>
                                              <p:pRg st="5" end="5"/>
                                            </p:txEl>
                                          </p:spTgt>
                                        </p:tgtEl>
                                        <p:attrNameLst>
                                          <p:attrName>style.visibility</p:attrName>
                                        </p:attrNameLst>
                                      </p:cBhvr>
                                      <p:to>
                                        <p:strVal val="visible"/>
                                      </p:to>
                                    </p:set>
                                    <p:animEffect transition="in" filter="fade">
                                      <p:cBhvr>
                                        <p:cTn id="68" dur="1000"/>
                                        <p:tgtEl>
                                          <p:spTgt spid="62">
                                            <p:txEl>
                                              <p:pRg st="5" end="5"/>
                                            </p:txEl>
                                          </p:spTgt>
                                        </p:tgtEl>
                                      </p:cBhvr>
                                    </p:animEffect>
                                    <p:anim calcmode="lin" valueType="num">
                                      <p:cBhvr>
                                        <p:cTn id="69"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70"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4" fill="hold" nodeType="clickEffect">
                                  <p:stCondLst>
                                    <p:cond delay="0"/>
                                  </p:stCondLst>
                                  <p:childTnLst>
                                    <p:set>
                                      <p:cBhvr>
                                        <p:cTn id="74" dur="1" fill="hold">
                                          <p:stCondLst>
                                            <p:cond delay="0"/>
                                          </p:stCondLst>
                                        </p:cTn>
                                        <p:tgtEl>
                                          <p:spTgt spid="62">
                                            <p:txEl>
                                              <p:pRg st="6" end="6"/>
                                            </p:txEl>
                                          </p:spTgt>
                                        </p:tgtEl>
                                        <p:attrNameLst>
                                          <p:attrName>style.visibility</p:attrName>
                                        </p:attrNameLst>
                                      </p:cBhvr>
                                      <p:to>
                                        <p:strVal val="visible"/>
                                      </p:to>
                                    </p:set>
                                    <p:anim calcmode="lin" valueType="num">
                                      <p:cBhvr additive="base">
                                        <p:cTn id="75" dur="500" fill="hold"/>
                                        <p:tgtEl>
                                          <p:spTgt spid="62">
                                            <p:txEl>
                                              <p:pRg st="6" end="6"/>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6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fade">
                                      <p:cBhvr>
                                        <p:cTn id="81" dur="1000"/>
                                        <p:tgtEl>
                                          <p:spTgt spid="46"/>
                                        </p:tgtEl>
                                      </p:cBhvr>
                                    </p:animEffect>
                                    <p:anim calcmode="lin" valueType="num">
                                      <p:cBhvr>
                                        <p:cTn id="82" dur="1000" fill="hold"/>
                                        <p:tgtEl>
                                          <p:spTgt spid="46"/>
                                        </p:tgtEl>
                                        <p:attrNameLst>
                                          <p:attrName>ppt_x</p:attrName>
                                        </p:attrNameLst>
                                      </p:cBhvr>
                                      <p:tavLst>
                                        <p:tav tm="0">
                                          <p:val>
                                            <p:strVal val="#ppt_x"/>
                                          </p:val>
                                        </p:tav>
                                        <p:tav tm="100000">
                                          <p:val>
                                            <p:strVal val="#ppt_x"/>
                                          </p:val>
                                        </p:tav>
                                      </p:tavLst>
                                    </p:anim>
                                    <p:anim calcmode="lin" valueType="num">
                                      <p:cBhvr>
                                        <p:cTn id="83" dur="1000" fill="hold"/>
                                        <p:tgtEl>
                                          <p:spTgt spid="46"/>
                                        </p:tgtEl>
                                        <p:attrNameLst>
                                          <p:attrName>ppt_y</p:attrName>
                                        </p:attrNameLst>
                                      </p:cBhvr>
                                      <p:tavLst>
                                        <p:tav tm="0">
                                          <p:val>
                                            <p:strVal val="#ppt_y+.1"/>
                                          </p:val>
                                        </p:tav>
                                        <p:tav tm="100000">
                                          <p:val>
                                            <p:strVal val="#ppt_y"/>
                                          </p:val>
                                        </p:tav>
                                      </p:tavLst>
                                    </p:anim>
                                  </p:childTnLst>
                                </p:cTn>
                              </p:par>
                            </p:childTnLst>
                          </p:cTn>
                        </p:par>
                        <p:par>
                          <p:cTn id="84" fill="hold">
                            <p:stCondLst>
                              <p:cond delay="1000"/>
                            </p:stCondLst>
                            <p:childTnLst>
                              <p:par>
                                <p:cTn id="85" presetID="42" presetClass="entr" presetSubtype="0" fill="hold" nodeType="afterEffect">
                                  <p:stCondLst>
                                    <p:cond delay="0"/>
                                  </p:stCondLst>
                                  <p:childTnLst>
                                    <p:set>
                                      <p:cBhvr>
                                        <p:cTn id="86" dur="1" fill="hold">
                                          <p:stCondLst>
                                            <p:cond delay="0"/>
                                          </p:stCondLst>
                                        </p:cTn>
                                        <p:tgtEl>
                                          <p:spTgt spid="62">
                                            <p:txEl>
                                              <p:pRg st="7" end="7"/>
                                            </p:txEl>
                                          </p:spTgt>
                                        </p:tgtEl>
                                        <p:attrNameLst>
                                          <p:attrName>style.visibility</p:attrName>
                                        </p:attrNameLst>
                                      </p:cBhvr>
                                      <p:to>
                                        <p:strVal val="visible"/>
                                      </p:to>
                                    </p:set>
                                    <p:animEffect transition="in" filter="fade">
                                      <p:cBhvr>
                                        <p:cTn id="87" dur="1000"/>
                                        <p:tgtEl>
                                          <p:spTgt spid="62">
                                            <p:txEl>
                                              <p:pRg st="7" end="7"/>
                                            </p:txEl>
                                          </p:spTgt>
                                        </p:tgtEl>
                                      </p:cBhvr>
                                    </p:animEffect>
                                    <p:anim calcmode="lin" valueType="num">
                                      <p:cBhvr>
                                        <p:cTn id="8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8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62">
                                            <p:txEl>
                                              <p:pRg st="8" end="8"/>
                                            </p:txEl>
                                          </p:spTgt>
                                        </p:tgtEl>
                                        <p:attrNameLst>
                                          <p:attrName>style.visibility</p:attrName>
                                        </p:attrNameLst>
                                      </p:cBhvr>
                                      <p:to>
                                        <p:strVal val="visible"/>
                                      </p:to>
                                    </p:set>
                                    <p:animEffect transition="in" filter="fade">
                                      <p:cBhvr>
                                        <p:cTn id="94" dur="1000"/>
                                        <p:tgtEl>
                                          <p:spTgt spid="62">
                                            <p:txEl>
                                              <p:pRg st="8" end="8"/>
                                            </p:txEl>
                                          </p:spTgt>
                                        </p:tgtEl>
                                      </p:cBhvr>
                                    </p:animEffect>
                                    <p:anim calcmode="lin" valueType="num">
                                      <p:cBhvr>
                                        <p:cTn id="95" dur="1000" fill="hold"/>
                                        <p:tgtEl>
                                          <p:spTgt spid="62">
                                            <p:txEl>
                                              <p:pRg st="8" end="8"/>
                                            </p:txEl>
                                          </p:spTgt>
                                        </p:tgtEl>
                                        <p:attrNameLst>
                                          <p:attrName>ppt_x</p:attrName>
                                        </p:attrNameLst>
                                      </p:cBhvr>
                                      <p:tavLst>
                                        <p:tav tm="0">
                                          <p:val>
                                            <p:strVal val="#ppt_x"/>
                                          </p:val>
                                        </p:tav>
                                        <p:tav tm="100000">
                                          <p:val>
                                            <p:strVal val="#ppt_x"/>
                                          </p:val>
                                        </p:tav>
                                      </p:tavLst>
                                    </p:anim>
                                    <p:anim calcmode="lin" valueType="num">
                                      <p:cBhvr>
                                        <p:cTn id="96" dur="1000" fill="hold"/>
                                        <p:tgtEl>
                                          <p:spTgt spid="62">
                                            <p:txEl>
                                              <p:pRg st="8" end="8"/>
                                            </p:txEl>
                                          </p:spTgt>
                                        </p:tgtEl>
                                        <p:attrNameLst>
                                          <p:attrName>ppt_y</p:attrName>
                                        </p:attrNameLst>
                                      </p:cBhvr>
                                      <p:tavLst>
                                        <p:tav tm="0">
                                          <p:val>
                                            <p:strVal val="#ppt_y+.1"/>
                                          </p:val>
                                        </p:tav>
                                        <p:tav tm="100000">
                                          <p:val>
                                            <p:strVal val="#ppt_y"/>
                                          </p:val>
                                        </p:tav>
                                      </p:tavLst>
                                    </p:anim>
                                  </p:childTnLst>
                                </p:cTn>
                              </p:par>
                              <p:par>
                                <p:cTn id="97" presetID="42" presetClass="entr" presetSubtype="0" fill="hold" nodeType="withEffect">
                                  <p:stCondLst>
                                    <p:cond delay="0"/>
                                  </p:stCondLst>
                                  <p:childTnLst>
                                    <p:set>
                                      <p:cBhvr>
                                        <p:cTn id="98" dur="1" fill="hold">
                                          <p:stCondLst>
                                            <p:cond delay="0"/>
                                          </p:stCondLst>
                                        </p:cTn>
                                        <p:tgtEl>
                                          <p:spTgt spid="43"/>
                                        </p:tgtEl>
                                        <p:attrNameLst>
                                          <p:attrName>style.visibility</p:attrName>
                                        </p:attrNameLst>
                                      </p:cBhvr>
                                      <p:to>
                                        <p:strVal val="visible"/>
                                      </p:to>
                                    </p:set>
                                    <p:animEffect transition="in" filter="fade">
                                      <p:cBhvr>
                                        <p:cTn id="99" dur="1000"/>
                                        <p:tgtEl>
                                          <p:spTgt spid="43"/>
                                        </p:tgtEl>
                                      </p:cBhvr>
                                    </p:animEffect>
                                    <p:anim calcmode="lin" valueType="num">
                                      <p:cBhvr>
                                        <p:cTn id="100" dur="1000" fill="hold"/>
                                        <p:tgtEl>
                                          <p:spTgt spid="43"/>
                                        </p:tgtEl>
                                        <p:attrNameLst>
                                          <p:attrName>ppt_x</p:attrName>
                                        </p:attrNameLst>
                                      </p:cBhvr>
                                      <p:tavLst>
                                        <p:tav tm="0">
                                          <p:val>
                                            <p:strVal val="#ppt_x"/>
                                          </p:val>
                                        </p:tav>
                                        <p:tav tm="100000">
                                          <p:val>
                                            <p:strVal val="#ppt_x"/>
                                          </p:val>
                                        </p:tav>
                                      </p:tavLst>
                                    </p:anim>
                                    <p:anim calcmode="lin" valueType="num">
                                      <p:cBhvr>
                                        <p:cTn id="101" dur="1000" fill="hold"/>
                                        <p:tgtEl>
                                          <p:spTgt spid="43"/>
                                        </p:tgtEl>
                                        <p:attrNameLst>
                                          <p:attrName>ppt_y</p:attrName>
                                        </p:attrNameLst>
                                      </p:cBhvr>
                                      <p:tavLst>
                                        <p:tav tm="0">
                                          <p:val>
                                            <p:strVal val="#ppt_y+.1"/>
                                          </p:val>
                                        </p:tav>
                                        <p:tav tm="100000">
                                          <p:val>
                                            <p:strVal val="#ppt_y"/>
                                          </p:val>
                                        </p:tav>
                                      </p:tavLst>
                                    </p:anim>
                                  </p:childTnLst>
                                </p:cTn>
                              </p:par>
                              <p:par>
                                <p:cTn id="102" presetID="42" presetClass="entr" presetSubtype="0" fill="hold" nodeType="withEffect">
                                  <p:stCondLst>
                                    <p:cond delay="0"/>
                                  </p:stCondLst>
                                  <p:childTnLst>
                                    <p:set>
                                      <p:cBhvr>
                                        <p:cTn id="103" dur="1" fill="hold">
                                          <p:stCondLst>
                                            <p:cond delay="0"/>
                                          </p:stCondLst>
                                        </p:cTn>
                                        <p:tgtEl>
                                          <p:spTgt spid="44"/>
                                        </p:tgtEl>
                                        <p:attrNameLst>
                                          <p:attrName>style.visibility</p:attrName>
                                        </p:attrNameLst>
                                      </p:cBhvr>
                                      <p:to>
                                        <p:strVal val="visible"/>
                                      </p:to>
                                    </p:set>
                                    <p:animEffect transition="in" filter="fade">
                                      <p:cBhvr>
                                        <p:cTn id="104" dur="1000"/>
                                        <p:tgtEl>
                                          <p:spTgt spid="44"/>
                                        </p:tgtEl>
                                      </p:cBhvr>
                                    </p:animEffect>
                                    <p:anim calcmode="lin" valueType="num">
                                      <p:cBhvr>
                                        <p:cTn id="105" dur="1000" fill="hold"/>
                                        <p:tgtEl>
                                          <p:spTgt spid="44"/>
                                        </p:tgtEl>
                                        <p:attrNameLst>
                                          <p:attrName>ppt_x</p:attrName>
                                        </p:attrNameLst>
                                      </p:cBhvr>
                                      <p:tavLst>
                                        <p:tav tm="0">
                                          <p:val>
                                            <p:strVal val="#ppt_x"/>
                                          </p:val>
                                        </p:tav>
                                        <p:tav tm="100000">
                                          <p:val>
                                            <p:strVal val="#ppt_x"/>
                                          </p:val>
                                        </p:tav>
                                      </p:tavLst>
                                    </p:anim>
                                    <p:anim calcmode="lin" valueType="num">
                                      <p:cBhvr>
                                        <p:cTn id="10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42" presetClass="entr" presetSubtype="0" fill="hold" nodeType="clickEffect">
                                  <p:stCondLst>
                                    <p:cond delay="0"/>
                                  </p:stCondLst>
                                  <p:childTnLst>
                                    <p:set>
                                      <p:cBhvr>
                                        <p:cTn id="110" dur="1" fill="hold">
                                          <p:stCondLst>
                                            <p:cond delay="0"/>
                                          </p:stCondLst>
                                        </p:cTn>
                                        <p:tgtEl>
                                          <p:spTgt spid="2">
                                            <p:txEl>
                                              <p:pRg st="0" end="0"/>
                                            </p:txEl>
                                          </p:spTgt>
                                        </p:tgtEl>
                                        <p:attrNameLst>
                                          <p:attrName>style.visibility</p:attrName>
                                        </p:attrNameLst>
                                      </p:cBhvr>
                                      <p:to>
                                        <p:strVal val="visible"/>
                                      </p:to>
                                    </p:set>
                                    <p:animEffect transition="in" filter="fade">
                                      <p:cBhvr>
                                        <p:cTn id="111" dur="1000"/>
                                        <p:tgtEl>
                                          <p:spTgt spid="2">
                                            <p:txEl>
                                              <p:pRg st="0" end="0"/>
                                            </p:txEl>
                                          </p:spTgt>
                                        </p:tgtEl>
                                      </p:cBhvr>
                                    </p:animEffect>
                                    <p:anim calcmode="lin" valueType="num">
                                      <p:cBhvr>
                                        <p:cTn id="112"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42" presetClass="entr" presetSubtype="0" fill="hold" nodeType="clickEffect">
                                  <p:stCondLst>
                                    <p:cond delay="0"/>
                                  </p:stCondLst>
                                  <p:childTnLst>
                                    <p:set>
                                      <p:cBhvr>
                                        <p:cTn id="117" dur="1" fill="hold">
                                          <p:stCondLst>
                                            <p:cond delay="0"/>
                                          </p:stCondLst>
                                        </p:cTn>
                                        <p:tgtEl>
                                          <p:spTgt spid="2">
                                            <p:txEl>
                                              <p:pRg st="1" end="1"/>
                                            </p:txEl>
                                          </p:spTgt>
                                        </p:tgtEl>
                                        <p:attrNameLst>
                                          <p:attrName>style.visibility</p:attrName>
                                        </p:attrNameLst>
                                      </p:cBhvr>
                                      <p:to>
                                        <p:strVal val="visible"/>
                                      </p:to>
                                    </p:set>
                                    <p:animEffect transition="in" filter="fade">
                                      <p:cBhvr>
                                        <p:cTn id="118" dur="1000"/>
                                        <p:tgtEl>
                                          <p:spTgt spid="2">
                                            <p:txEl>
                                              <p:pRg st="1" end="1"/>
                                            </p:txEl>
                                          </p:spTgt>
                                        </p:tgtEl>
                                      </p:cBhvr>
                                    </p:animEffect>
                                    <p:anim calcmode="lin" valueType="num">
                                      <p:cBhvr>
                                        <p:cTn id="119"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20"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21" fill="hold">
                      <p:stCondLst>
                        <p:cond delay="indefinite"/>
                      </p:stCondLst>
                      <p:childTnLst>
                        <p:par>
                          <p:cTn id="122" fill="hold">
                            <p:stCondLst>
                              <p:cond delay="0"/>
                            </p:stCondLst>
                            <p:childTnLst>
                              <p:par>
                                <p:cTn id="123" presetID="42" presetClass="entr" presetSubtype="0" fill="hold" nodeType="clickEffect">
                                  <p:stCondLst>
                                    <p:cond delay="0"/>
                                  </p:stCondLst>
                                  <p:childTnLst>
                                    <p:set>
                                      <p:cBhvr>
                                        <p:cTn id="124" dur="1" fill="hold">
                                          <p:stCondLst>
                                            <p:cond delay="0"/>
                                          </p:stCondLst>
                                        </p:cTn>
                                        <p:tgtEl>
                                          <p:spTgt spid="2">
                                            <p:txEl>
                                              <p:pRg st="2" end="2"/>
                                            </p:txEl>
                                          </p:spTgt>
                                        </p:tgtEl>
                                        <p:attrNameLst>
                                          <p:attrName>style.visibility</p:attrName>
                                        </p:attrNameLst>
                                      </p:cBhvr>
                                      <p:to>
                                        <p:strVal val="visible"/>
                                      </p:to>
                                    </p:set>
                                    <p:animEffect transition="in" filter="fade">
                                      <p:cBhvr>
                                        <p:cTn id="125" dur="1000"/>
                                        <p:tgtEl>
                                          <p:spTgt spid="2">
                                            <p:txEl>
                                              <p:pRg st="2" end="2"/>
                                            </p:txEl>
                                          </p:spTgt>
                                        </p:tgtEl>
                                      </p:cBhvr>
                                    </p:animEffect>
                                    <p:anim calcmode="lin" valueType="num">
                                      <p:cBhvr>
                                        <p:cTn id="126"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127"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28" fill="hold">
                      <p:stCondLst>
                        <p:cond delay="indefinite"/>
                      </p:stCondLst>
                      <p:childTnLst>
                        <p:par>
                          <p:cTn id="129" fill="hold">
                            <p:stCondLst>
                              <p:cond delay="0"/>
                            </p:stCondLst>
                            <p:childTnLst>
                              <p:par>
                                <p:cTn id="130" presetID="42" presetClass="entr" presetSubtype="0" fill="hold" nodeType="clickEffect">
                                  <p:stCondLst>
                                    <p:cond delay="0"/>
                                  </p:stCondLst>
                                  <p:childTnLst>
                                    <p:set>
                                      <p:cBhvr>
                                        <p:cTn id="131" dur="1" fill="hold">
                                          <p:stCondLst>
                                            <p:cond delay="0"/>
                                          </p:stCondLst>
                                        </p:cTn>
                                        <p:tgtEl>
                                          <p:spTgt spid="2">
                                            <p:txEl>
                                              <p:pRg st="3" end="3"/>
                                            </p:txEl>
                                          </p:spTgt>
                                        </p:tgtEl>
                                        <p:attrNameLst>
                                          <p:attrName>style.visibility</p:attrName>
                                        </p:attrNameLst>
                                      </p:cBhvr>
                                      <p:to>
                                        <p:strVal val="visible"/>
                                      </p:to>
                                    </p:set>
                                    <p:animEffect transition="in" filter="fade">
                                      <p:cBhvr>
                                        <p:cTn id="132" dur="1000"/>
                                        <p:tgtEl>
                                          <p:spTgt spid="2">
                                            <p:txEl>
                                              <p:pRg st="3" end="3"/>
                                            </p:txEl>
                                          </p:spTgt>
                                        </p:tgtEl>
                                      </p:cBhvr>
                                    </p:animEffect>
                                    <p:anim calcmode="lin" valueType="num">
                                      <p:cBhvr>
                                        <p:cTn id="133"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134"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35" presetID="42" presetClass="entr" presetSubtype="0" fill="hold" nodeType="withEffect">
                                  <p:stCondLst>
                                    <p:cond delay="0"/>
                                  </p:stCondLst>
                                  <p:childTnLst>
                                    <p:set>
                                      <p:cBhvr>
                                        <p:cTn id="136" dur="1" fill="hold">
                                          <p:stCondLst>
                                            <p:cond delay="0"/>
                                          </p:stCondLst>
                                        </p:cTn>
                                        <p:tgtEl>
                                          <p:spTgt spid="50"/>
                                        </p:tgtEl>
                                        <p:attrNameLst>
                                          <p:attrName>style.visibility</p:attrName>
                                        </p:attrNameLst>
                                      </p:cBhvr>
                                      <p:to>
                                        <p:strVal val="visible"/>
                                      </p:to>
                                    </p:set>
                                    <p:animEffect transition="in" filter="fade">
                                      <p:cBhvr>
                                        <p:cTn id="137" dur="1000"/>
                                        <p:tgtEl>
                                          <p:spTgt spid="50"/>
                                        </p:tgtEl>
                                      </p:cBhvr>
                                    </p:animEffect>
                                    <p:anim calcmode="lin" valueType="num">
                                      <p:cBhvr>
                                        <p:cTn id="138" dur="1000" fill="hold"/>
                                        <p:tgtEl>
                                          <p:spTgt spid="50"/>
                                        </p:tgtEl>
                                        <p:attrNameLst>
                                          <p:attrName>ppt_x</p:attrName>
                                        </p:attrNameLst>
                                      </p:cBhvr>
                                      <p:tavLst>
                                        <p:tav tm="0">
                                          <p:val>
                                            <p:strVal val="#ppt_x"/>
                                          </p:val>
                                        </p:tav>
                                        <p:tav tm="100000">
                                          <p:val>
                                            <p:strVal val="#ppt_x"/>
                                          </p:val>
                                        </p:tav>
                                      </p:tavLst>
                                    </p:anim>
                                    <p:anim calcmode="lin" valueType="num">
                                      <p:cBhvr>
                                        <p:cTn id="13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976914" y="101600"/>
            <a:ext cx="8032977" cy="6756400"/>
          </a:xfrm>
          <a:prstGeom prst="rect">
            <a:avLst/>
          </a:prstGeom>
        </p:spPr>
      </p:pic>
      <p:grpSp>
        <p:nvGrpSpPr>
          <p:cNvPr id="7" name="Group 6"/>
          <p:cNvGrpSpPr/>
          <p:nvPr/>
        </p:nvGrpSpPr>
        <p:grpSpPr>
          <a:xfrm>
            <a:off x="261258" y="966332"/>
            <a:ext cx="3947886" cy="4737781"/>
            <a:chOff x="450557" y="1756456"/>
            <a:chExt cx="5442243" cy="3215554"/>
          </a:xfrm>
        </p:grpSpPr>
        <p:sp>
          <p:nvSpPr>
            <p:cNvPr id="5" name="TextBox 4"/>
            <p:cNvSpPr txBox="1"/>
            <p:nvPr/>
          </p:nvSpPr>
          <p:spPr>
            <a:xfrm>
              <a:off x="450557" y="1925022"/>
              <a:ext cx="5442243" cy="304698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Mái ngói của trụ sở Ủy ban nhân dân Thành phố Hồ Chí Minh có hình dạng một tứ giác ABCD. Nêu nhận xét của em về hai cạnh AB và CD của tứ giác này.</a:t>
              </a:r>
              <a:endParaRPr lang="en-US" sz="3200" dirty="0">
                <a:latin typeface="Times New Roman" panose="02020603050405020304" pitchFamily="18" charset="0"/>
                <a:cs typeface="Times New Roman" panose="02020603050405020304" pitchFamily="18" charset="0"/>
              </a:endParaRPr>
            </a:p>
          </p:txBody>
        </p:sp>
        <p:pic>
          <p:nvPicPr>
            <p:cNvPr id="3" name="Picture 2"/>
            <p:cNvPicPr>
              <a:picLocks noChangeAspect="1"/>
            </p:cNvPicPr>
            <p:nvPr/>
          </p:nvPicPr>
          <p:blipFill>
            <a:blip r:embed="rId3"/>
            <a:stretch>
              <a:fillRect/>
            </a:stretch>
          </p:blipFill>
          <p:spPr>
            <a:xfrm>
              <a:off x="610214" y="1756456"/>
              <a:ext cx="600075" cy="800100"/>
            </a:xfrm>
            <a:prstGeom prst="rect">
              <a:avLst/>
            </a:prstGeom>
          </p:spPr>
        </p:pic>
      </p:grpSp>
    </p:spTree>
    <p:extLst>
      <p:ext uri="{BB962C8B-B14F-4D97-AF65-F5344CB8AC3E}">
        <p14:creationId xmlns:p14="http://schemas.microsoft.com/office/powerpoint/2010/main" val="21502540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a:stretch>
            <a:fillRect/>
          </a:stretch>
        </p:blipFill>
        <p:spPr>
          <a:xfrm>
            <a:off x="11175874" y="1864876"/>
            <a:ext cx="978127" cy="394381"/>
          </a:xfrm>
          <a:prstGeom prst="rect">
            <a:avLst/>
          </a:prstGeom>
        </p:spPr>
      </p:pic>
      <p:sp>
        <p:nvSpPr>
          <p:cNvPr id="24" name="TextBox 23"/>
          <p:cNvSpPr txBox="1"/>
          <p:nvPr/>
        </p:nvSpPr>
        <p:spPr>
          <a:xfrm>
            <a:off x="343579" y="19035"/>
            <a:ext cx="1412649"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Trả lời</a:t>
            </a:r>
            <a:endParaRPr lang="en-US" sz="3200" b="1" u="sng">
              <a:solidFill>
                <a:srgbClr val="FF0000"/>
              </a:solidFill>
              <a:latin typeface="Times New Roman" panose="02020603050405020304" pitchFamily="18" charset="0"/>
              <a:cs typeface="Times New Roman" panose="02020603050405020304" pitchFamily="18" charset="0"/>
            </a:endParaRPr>
          </a:p>
        </p:txBody>
      </p:sp>
      <p:grpSp>
        <p:nvGrpSpPr>
          <p:cNvPr id="61" name="Group 60"/>
          <p:cNvGrpSpPr/>
          <p:nvPr/>
        </p:nvGrpSpPr>
        <p:grpSpPr>
          <a:xfrm>
            <a:off x="7406445" y="149597"/>
            <a:ext cx="4704488" cy="3977960"/>
            <a:chOff x="7713380" y="1115969"/>
            <a:chExt cx="4454299" cy="2651109"/>
          </a:xfrm>
        </p:grpSpPr>
        <p:grpSp>
          <p:nvGrpSpPr>
            <p:cNvPr id="49" name="Group 48"/>
            <p:cNvGrpSpPr/>
            <p:nvPr/>
          </p:nvGrpSpPr>
          <p:grpSpPr>
            <a:xfrm>
              <a:off x="7713380" y="1115969"/>
              <a:ext cx="4454299" cy="2651109"/>
              <a:chOff x="7713380" y="1115969"/>
              <a:chExt cx="4454299" cy="2651109"/>
            </a:xfrm>
          </p:grpSpPr>
          <p:grpSp>
            <p:nvGrpSpPr>
              <p:cNvPr id="23" name="Group 22"/>
              <p:cNvGrpSpPr/>
              <p:nvPr/>
            </p:nvGrpSpPr>
            <p:grpSpPr>
              <a:xfrm>
                <a:off x="7713380" y="1115969"/>
                <a:ext cx="4454299" cy="2651109"/>
                <a:chOff x="7713380" y="1115969"/>
                <a:chExt cx="4454299" cy="2651109"/>
              </a:xfrm>
            </p:grpSpPr>
            <p:grpSp>
              <p:nvGrpSpPr>
                <p:cNvPr id="21" name="Group 20"/>
                <p:cNvGrpSpPr/>
                <p:nvPr/>
              </p:nvGrpSpPr>
              <p:grpSpPr>
                <a:xfrm>
                  <a:off x="7713380" y="1115969"/>
                  <a:ext cx="4454299" cy="2651109"/>
                  <a:chOff x="7713380" y="1115969"/>
                  <a:chExt cx="4454299" cy="2651109"/>
                </a:xfrm>
              </p:grpSpPr>
              <p:pic>
                <p:nvPicPr>
                  <p:cNvPr id="9" name="Picture 8"/>
                  <p:cNvPicPr>
                    <a:picLocks noChangeAspect="1"/>
                  </p:cNvPicPr>
                  <p:nvPr/>
                </p:nvPicPr>
                <p:blipFill>
                  <a:blip r:embed="rId4"/>
                  <a:stretch>
                    <a:fillRect/>
                  </a:stretch>
                </p:blipFill>
                <p:spPr>
                  <a:xfrm>
                    <a:off x="7934778" y="1176449"/>
                    <a:ext cx="4068535" cy="2510179"/>
                  </a:xfrm>
                  <a:prstGeom prst="rect">
                    <a:avLst/>
                  </a:prstGeom>
                </p:spPr>
              </p:pic>
              <p:pic>
                <p:nvPicPr>
                  <p:cNvPr id="10" name="Picture 9"/>
                  <p:cNvPicPr>
                    <a:picLocks noChangeAspect="1"/>
                  </p:cNvPicPr>
                  <p:nvPr/>
                </p:nvPicPr>
                <p:blipFill>
                  <a:blip r:embed="rId3"/>
                  <a:stretch>
                    <a:fillRect/>
                  </a:stretch>
                </p:blipFill>
                <p:spPr>
                  <a:xfrm>
                    <a:off x="8245702" y="2958419"/>
                    <a:ext cx="1914298" cy="394381"/>
                  </a:xfrm>
                  <a:prstGeom prst="rect">
                    <a:avLst/>
                  </a:prstGeom>
                </p:spPr>
              </p:pic>
              <p:pic>
                <p:nvPicPr>
                  <p:cNvPr id="11" name="Picture 10"/>
                  <p:cNvPicPr>
                    <a:picLocks noChangeAspect="1"/>
                  </p:cNvPicPr>
                  <p:nvPr/>
                </p:nvPicPr>
                <p:blipFill>
                  <a:blip r:embed="rId3"/>
                  <a:stretch>
                    <a:fillRect/>
                  </a:stretch>
                </p:blipFill>
                <p:spPr>
                  <a:xfrm>
                    <a:off x="7934778" y="3251200"/>
                    <a:ext cx="1601108" cy="515878"/>
                  </a:xfrm>
                  <a:prstGeom prst="rect">
                    <a:avLst/>
                  </a:prstGeom>
                </p:spPr>
              </p:pic>
              <p:pic>
                <p:nvPicPr>
                  <p:cNvPr id="12" name="Picture 11"/>
                  <p:cNvPicPr>
                    <a:picLocks noChangeAspect="1"/>
                  </p:cNvPicPr>
                  <p:nvPr/>
                </p:nvPicPr>
                <p:blipFill>
                  <a:blip r:embed="rId3"/>
                  <a:stretch>
                    <a:fillRect/>
                  </a:stretch>
                </p:blipFill>
                <p:spPr>
                  <a:xfrm>
                    <a:off x="10396536" y="2958420"/>
                    <a:ext cx="1370241" cy="808658"/>
                  </a:xfrm>
                  <a:prstGeom prst="rect">
                    <a:avLst/>
                  </a:prstGeom>
                </p:spPr>
              </p:pic>
              <p:pic>
                <p:nvPicPr>
                  <p:cNvPr id="13" name="Picture 12"/>
                  <p:cNvPicPr>
                    <a:picLocks noChangeAspect="1"/>
                  </p:cNvPicPr>
                  <p:nvPr/>
                </p:nvPicPr>
                <p:blipFill>
                  <a:blip r:embed="rId3"/>
                  <a:stretch>
                    <a:fillRect/>
                  </a:stretch>
                </p:blipFill>
                <p:spPr>
                  <a:xfrm rot="2820972">
                    <a:off x="10300260" y="1664891"/>
                    <a:ext cx="1966097" cy="868253"/>
                  </a:xfrm>
                  <a:prstGeom prst="rect">
                    <a:avLst/>
                  </a:prstGeom>
                </p:spPr>
              </p:pic>
              <p:pic>
                <p:nvPicPr>
                  <p:cNvPr id="14" name="Picture 13"/>
                  <p:cNvPicPr>
                    <a:picLocks noChangeAspect="1"/>
                  </p:cNvPicPr>
                  <p:nvPr/>
                </p:nvPicPr>
                <p:blipFill>
                  <a:blip r:embed="rId3"/>
                  <a:stretch>
                    <a:fillRect/>
                  </a:stretch>
                </p:blipFill>
                <p:spPr>
                  <a:xfrm>
                    <a:off x="10224718" y="1177948"/>
                    <a:ext cx="1793108" cy="394381"/>
                  </a:xfrm>
                  <a:prstGeom prst="rect">
                    <a:avLst/>
                  </a:prstGeom>
                </p:spPr>
              </p:pic>
              <p:pic>
                <p:nvPicPr>
                  <p:cNvPr id="15" name="Picture 14"/>
                  <p:cNvPicPr>
                    <a:picLocks noChangeAspect="1"/>
                  </p:cNvPicPr>
                  <p:nvPr/>
                </p:nvPicPr>
                <p:blipFill>
                  <a:blip r:embed="rId3"/>
                  <a:stretch>
                    <a:fillRect/>
                  </a:stretch>
                </p:blipFill>
                <p:spPr>
                  <a:xfrm>
                    <a:off x="11029895" y="1560869"/>
                    <a:ext cx="1137784" cy="394381"/>
                  </a:xfrm>
                  <a:prstGeom prst="rect">
                    <a:avLst/>
                  </a:prstGeom>
                </p:spPr>
              </p:pic>
              <p:pic>
                <p:nvPicPr>
                  <p:cNvPr id="17" name="Picture 16"/>
                  <p:cNvPicPr>
                    <a:picLocks noChangeAspect="1"/>
                  </p:cNvPicPr>
                  <p:nvPr/>
                </p:nvPicPr>
                <p:blipFill>
                  <a:blip r:embed="rId3"/>
                  <a:stretch>
                    <a:fillRect/>
                  </a:stretch>
                </p:blipFill>
                <p:spPr>
                  <a:xfrm>
                    <a:off x="11211323" y="3263219"/>
                    <a:ext cx="774927" cy="503859"/>
                  </a:xfrm>
                  <a:prstGeom prst="rect">
                    <a:avLst/>
                  </a:prstGeom>
                </p:spPr>
              </p:pic>
              <p:pic>
                <p:nvPicPr>
                  <p:cNvPr id="18" name="Picture 17"/>
                  <p:cNvPicPr>
                    <a:picLocks noChangeAspect="1"/>
                  </p:cNvPicPr>
                  <p:nvPr/>
                </p:nvPicPr>
                <p:blipFill>
                  <a:blip r:embed="rId3"/>
                  <a:stretch>
                    <a:fillRect/>
                  </a:stretch>
                </p:blipFill>
                <p:spPr>
                  <a:xfrm>
                    <a:off x="8507153" y="1176449"/>
                    <a:ext cx="1374320" cy="311887"/>
                  </a:xfrm>
                  <a:prstGeom prst="rect">
                    <a:avLst/>
                  </a:prstGeom>
                </p:spPr>
              </p:pic>
              <p:pic>
                <p:nvPicPr>
                  <p:cNvPr id="19" name="Picture 18"/>
                  <p:cNvPicPr>
                    <a:picLocks noChangeAspect="1"/>
                  </p:cNvPicPr>
                  <p:nvPr/>
                </p:nvPicPr>
                <p:blipFill>
                  <a:blip r:embed="rId3"/>
                  <a:stretch>
                    <a:fillRect/>
                  </a:stretch>
                </p:blipFill>
                <p:spPr>
                  <a:xfrm rot="17161648">
                    <a:off x="7208470" y="1920542"/>
                    <a:ext cx="1562656" cy="552835"/>
                  </a:xfrm>
                  <a:prstGeom prst="rect">
                    <a:avLst/>
                  </a:prstGeom>
                </p:spPr>
              </p:pic>
              <p:pic>
                <p:nvPicPr>
                  <p:cNvPr id="20" name="Picture 19"/>
                  <p:cNvPicPr>
                    <a:picLocks noChangeAspect="1"/>
                  </p:cNvPicPr>
                  <p:nvPr/>
                </p:nvPicPr>
                <p:blipFill>
                  <a:blip r:embed="rId3"/>
                  <a:stretch>
                    <a:fillRect/>
                  </a:stretch>
                </p:blipFill>
                <p:spPr>
                  <a:xfrm>
                    <a:off x="7755062" y="1135201"/>
                    <a:ext cx="549676" cy="394381"/>
                  </a:xfrm>
                  <a:prstGeom prst="rect">
                    <a:avLst/>
                  </a:prstGeom>
                </p:spPr>
              </p:pic>
            </p:grpSp>
            <p:pic>
              <p:nvPicPr>
                <p:cNvPr id="22" name="Picture 21"/>
                <p:cNvPicPr>
                  <a:picLocks noChangeAspect="1"/>
                </p:cNvPicPr>
                <p:nvPr/>
              </p:nvPicPr>
              <p:blipFill>
                <a:blip r:embed="rId3"/>
                <a:stretch>
                  <a:fillRect/>
                </a:stretch>
              </p:blipFill>
              <p:spPr>
                <a:xfrm>
                  <a:off x="11448873" y="1862381"/>
                  <a:ext cx="629784" cy="394381"/>
                </a:xfrm>
                <a:prstGeom prst="rect">
                  <a:avLst/>
                </a:prstGeom>
              </p:spPr>
            </p:pic>
          </p:grpSp>
          <p:grpSp>
            <p:nvGrpSpPr>
              <p:cNvPr id="48" name="Group 47"/>
              <p:cNvGrpSpPr/>
              <p:nvPr/>
            </p:nvGrpSpPr>
            <p:grpSpPr>
              <a:xfrm>
                <a:off x="8116587" y="1498773"/>
                <a:ext cx="3743866" cy="1468300"/>
                <a:chOff x="8116587" y="1498773"/>
                <a:chExt cx="3743866" cy="1468300"/>
              </a:xfrm>
            </p:grpSpPr>
            <p:cxnSp>
              <p:nvCxnSpPr>
                <p:cNvPr id="25" name="Straight Connector 24"/>
                <p:cNvCxnSpPr/>
                <p:nvPr/>
              </p:nvCxnSpPr>
              <p:spPr>
                <a:xfrm flipV="1">
                  <a:off x="8116587" y="1500555"/>
                  <a:ext cx="368408" cy="1456081"/>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116587" y="2927608"/>
                  <a:ext cx="3743866" cy="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9951606" y="1529583"/>
                  <a:ext cx="1840330" cy="13980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flipV="1">
                  <a:off x="8484995" y="1498773"/>
                  <a:ext cx="1861857" cy="142705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8160200" y="1524000"/>
                  <a:ext cx="1753057" cy="1401825"/>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flipV="1">
                  <a:off x="9922580" y="1519491"/>
                  <a:ext cx="453302" cy="1447582"/>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8484995" y="1498774"/>
                  <a:ext cx="1452098" cy="10279"/>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grpSp>
        <p:cxnSp>
          <p:nvCxnSpPr>
            <p:cNvPr id="52" name="Straight Connector 51"/>
            <p:cNvCxnSpPr/>
            <p:nvPr/>
          </p:nvCxnSpPr>
          <p:spPr>
            <a:xfrm flipH="1" flipV="1">
              <a:off x="8731830" y="2309309"/>
              <a:ext cx="77960" cy="264240"/>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flipV="1">
              <a:off x="9608361" y="2318469"/>
              <a:ext cx="213604" cy="185906"/>
            </a:xfrm>
            <a:prstGeom prst="line">
              <a:avLst/>
            </a:prstGeom>
            <a:ln w="38100">
              <a:solidFill>
                <a:srgbClr val="0000CC"/>
              </a:solidFill>
            </a:ln>
          </p:spPr>
          <p:style>
            <a:lnRef idx="1">
              <a:schemeClr val="accent1"/>
            </a:lnRef>
            <a:fillRef idx="0">
              <a:schemeClr val="accent1"/>
            </a:fillRef>
            <a:effectRef idx="0">
              <a:schemeClr val="accent1"/>
            </a:effectRef>
            <a:fontRef idx="minor">
              <a:schemeClr val="tx1"/>
            </a:fontRef>
          </p:style>
        </p:cxnSp>
      </p:grpSp>
      <p:graphicFrame>
        <p:nvGraphicFramePr>
          <p:cNvPr id="29" name="Object 28"/>
          <p:cNvGraphicFramePr>
            <a:graphicFrameLocks noChangeAspect="1"/>
          </p:cNvGraphicFramePr>
          <p:nvPr>
            <p:extLst>
              <p:ext uri="{D42A27DB-BD31-4B8C-83A1-F6EECF244321}">
                <p14:modId xmlns:p14="http://schemas.microsoft.com/office/powerpoint/2010/main" val="3771493409"/>
              </p:ext>
            </p:extLst>
          </p:nvPr>
        </p:nvGraphicFramePr>
        <p:xfrm>
          <a:off x="1605188" y="726224"/>
          <a:ext cx="302079" cy="452416"/>
        </p:xfrm>
        <a:graphic>
          <a:graphicData uri="http://schemas.openxmlformats.org/presentationml/2006/ole">
            <mc:AlternateContent xmlns:mc="http://schemas.openxmlformats.org/markup-compatibility/2006">
              <mc:Choice xmlns:v="urn:schemas-microsoft-com:vml" Requires="v">
                <p:oleObj spid="_x0000_s12598" name="Equation" r:id="rId5" imgW="164880" imgH="190440" progId="Equation.DSMT4">
                  <p:embed/>
                </p:oleObj>
              </mc:Choice>
              <mc:Fallback>
                <p:oleObj name="Equation" r:id="rId5" imgW="164880" imgH="190440" progId="Equation.DSMT4">
                  <p:embed/>
                  <p:pic>
                    <p:nvPicPr>
                      <p:cNvPr id="29" name="Object 28"/>
                      <p:cNvPicPr/>
                      <p:nvPr/>
                    </p:nvPicPr>
                    <p:blipFill>
                      <a:blip r:embed="rId6"/>
                      <a:stretch>
                        <a:fillRect/>
                      </a:stretch>
                    </p:blipFill>
                    <p:spPr>
                      <a:xfrm>
                        <a:off x="1605188" y="726224"/>
                        <a:ext cx="302079" cy="452416"/>
                      </a:xfrm>
                      <a:prstGeom prst="rect">
                        <a:avLst/>
                      </a:prstGeom>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558951788"/>
              </p:ext>
            </p:extLst>
          </p:nvPr>
        </p:nvGraphicFramePr>
        <p:xfrm>
          <a:off x="916124" y="3128927"/>
          <a:ext cx="302079" cy="490955"/>
        </p:xfrm>
        <a:graphic>
          <a:graphicData uri="http://schemas.openxmlformats.org/presentationml/2006/ole">
            <mc:AlternateContent xmlns:mc="http://schemas.openxmlformats.org/markup-compatibility/2006">
              <mc:Choice xmlns:v="urn:schemas-microsoft-com:vml" Requires="v">
                <p:oleObj spid="_x0000_s12599" name="Equation" r:id="rId7" imgW="164880" imgH="190440" progId="Equation.DSMT4">
                  <p:embed/>
                </p:oleObj>
              </mc:Choice>
              <mc:Fallback>
                <p:oleObj name="Equation" r:id="rId7" imgW="164880" imgH="190440" progId="Equation.DSMT4">
                  <p:embed/>
                  <p:pic>
                    <p:nvPicPr>
                      <p:cNvPr id="43" name="Object 42"/>
                      <p:cNvPicPr/>
                      <p:nvPr/>
                    </p:nvPicPr>
                    <p:blipFill>
                      <a:blip r:embed="rId8"/>
                      <a:stretch>
                        <a:fillRect/>
                      </a:stretch>
                    </p:blipFill>
                    <p:spPr>
                      <a:xfrm>
                        <a:off x="916124" y="3128927"/>
                        <a:ext cx="302079" cy="490955"/>
                      </a:xfrm>
                      <a:prstGeom prst="rect">
                        <a:avLst/>
                      </a:prstGeom>
                    </p:spPr>
                  </p:pic>
                </p:oleObj>
              </mc:Fallback>
            </mc:AlternateContent>
          </a:graphicData>
        </a:graphic>
      </p:graphicFrame>
      <p:graphicFrame>
        <p:nvGraphicFramePr>
          <p:cNvPr id="44" name="Object 43"/>
          <p:cNvGraphicFramePr>
            <a:graphicFrameLocks noChangeAspect="1"/>
          </p:cNvGraphicFramePr>
          <p:nvPr>
            <p:extLst>
              <p:ext uri="{D42A27DB-BD31-4B8C-83A1-F6EECF244321}">
                <p14:modId xmlns:p14="http://schemas.microsoft.com/office/powerpoint/2010/main" val="3023418678"/>
              </p:ext>
            </p:extLst>
          </p:nvPr>
        </p:nvGraphicFramePr>
        <p:xfrm>
          <a:off x="2752796" y="3126935"/>
          <a:ext cx="302079" cy="490955"/>
        </p:xfrm>
        <a:graphic>
          <a:graphicData uri="http://schemas.openxmlformats.org/presentationml/2006/ole">
            <mc:AlternateContent xmlns:mc="http://schemas.openxmlformats.org/markup-compatibility/2006">
              <mc:Choice xmlns:v="urn:schemas-microsoft-com:vml" Requires="v">
                <p:oleObj spid="_x0000_s12600" name="Equation" r:id="rId9" imgW="164880" imgH="190440" progId="Equation.DSMT4">
                  <p:embed/>
                </p:oleObj>
              </mc:Choice>
              <mc:Fallback>
                <p:oleObj name="Equation" r:id="rId9" imgW="164880" imgH="190440" progId="Equation.DSMT4">
                  <p:embed/>
                  <p:pic>
                    <p:nvPicPr>
                      <p:cNvPr id="44" name="Object 43"/>
                      <p:cNvPicPr/>
                      <p:nvPr/>
                    </p:nvPicPr>
                    <p:blipFill>
                      <a:blip r:embed="rId8"/>
                      <a:stretch>
                        <a:fillRect/>
                      </a:stretch>
                    </p:blipFill>
                    <p:spPr>
                      <a:xfrm>
                        <a:off x="2752796" y="3126935"/>
                        <a:ext cx="302079" cy="490955"/>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2875063971"/>
              </p:ext>
            </p:extLst>
          </p:nvPr>
        </p:nvGraphicFramePr>
        <p:xfrm>
          <a:off x="916124" y="4309022"/>
          <a:ext cx="2100263" cy="576262"/>
        </p:xfrm>
        <a:graphic>
          <a:graphicData uri="http://schemas.openxmlformats.org/presentationml/2006/ole">
            <mc:AlternateContent xmlns:mc="http://schemas.openxmlformats.org/markup-compatibility/2006">
              <mc:Choice xmlns:v="urn:schemas-microsoft-com:vml" Requires="v">
                <p:oleObj spid="_x0000_s12601" name="Equation" r:id="rId10" imgW="965160" imgH="266400" progId="Equation.DSMT4">
                  <p:embed/>
                </p:oleObj>
              </mc:Choice>
              <mc:Fallback>
                <p:oleObj name="Equation" r:id="rId10" imgW="965160" imgH="266400" progId="Equation.DSMT4">
                  <p:embed/>
                  <p:pic>
                    <p:nvPicPr>
                      <p:cNvPr id="46" name="Object 45"/>
                      <p:cNvPicPr/>
                      <p:nvPr/>
                    </p:nvPicPr>
                    <p:blipFill>
                      <a:blip r:embed="rId11"/>
                      <a:stretch>
                        <a:fillRect/>
                      </a:stretch>
                    </p:blipFill>
                    <p:spPr>
                      <a:xfrm>
                        <a:off x="916124" y="4309022"/>
                        <a:ext cx="2100263" cy="576262"/>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253696660"/>
              </p:ext>
            </p:extLst>
          </p:nvPr>
        </p:nvGraphicFramePr>
        <p:xfrm>
          <a:off x="1401875" y="1124620"/>
          <a:ext cx="2098675" cy="574675"/>
        </p:xfrm>
        <a:graphic>
          <a:graphicData uri="http://schemas.openxmlformats.org/presentationml/2006/ole">
            <mc:AlternateContent xmlns:mc="http://schemas.openxmlformats.org/markup-compatibility/2006">
              <mc:Choice xmlns:v="urn:schemas-microsoft-com:vml" Requires="v">
                <p:oleObj spid="_x0000_s12602" name="Equation" r:id="rId12" imgW="965160" imgH="266400" progId="Equation.DSMT4">
                  <p:embed/>
                </p:oleObj>
              </mc:Choice>
              <mc:Fallback>
                <p:oleObj name="Equation" r:id="rId12" imgW="965160" imgH="266400" progId="Equation.DSMT4">
                  <p:embed/>
                  <p:pic>
                    <p:nvPicPr>
                      <p:cNvPr id="47" name="Object 46"/>
                      <p:cNvPicPr/>
                      <p:nvPr/>
                    </p:nvPicPr>
                    <p:blipFill>
                      <a:blip r:embed="rId13"/>
                      <a:stretch>
                        <a:fillRect/>
                      </a:stretch>
                    </p:blipFill>
                    <p:spPr>
                      <a:xfrm>
                        <a:off x="1401875" y="1124620"/>
                        <a:ext cx="2098675" cy="574675"/>
                      </a:xfrm>
                      <a:prstGeom prst="rect">
                        <a:avLst/>
                      </a:prstGeom>
                    </p:spPr>
                  </p:pic>
                </p:oleObj>
              </mc:Fallback>
            </mc:AlternateContent>
          </a:graphicData>
        </a:graphic>
      </p:graphicFrame>
      <p:sp>
        <p:nvSpPr>
          <p:cNvPr id="3" name="Rectangle 2"/>
          <p:cNvSpPr/>
          <p:nvPr/>
        </p:nvSpPr>
        <p:spPr>
          <a:xfrm>
            <a:off x="198535" y="693756"/>
            <a:ext cx="7322073" cy="3046988"/>
          </a:xfrm>
          <a:prstGeom prst="rect">
            <a:avLst/>
          </a:prstGeom>
        </p:spPr>
        <p:txBody>
          <a:bodyPr wrap="square">
            <a:spAutoFit/>
          </a:bodyPr>
          <a:lstStyle/>
          <a:p>
            <a:pPr algn="just"/>
            <a:r>
              <a:rPr lang="vi-VN" sz="3200">
                <a:solidFill>
                  <a:srgbClr val="000000"/>
                </a:solidFill>
                <a:latin typeface="Times New Roman" panose="02020603050405020304" pitchFamily="18" charset="0"/>
                <a:cs typeface="Times New Roman" panose="02020603050405020304" pitchFamily="18" charset="0"/>
              </a:rPr>
              <a:t>b)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Do</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 ACE </a:t>
            </a:r>
            <a:r>
              <a:rPr lang="vi-VN" sz="3200">
                <a:solidFill>
                  <a:srgbClr val="000000"/>
                </a:solidFill>
                <a:latin typeface="Times New Roman" panose="02020603050405020304" pitchFamily="18" charset="0"/>
                <a:cs typeface="Times New Roman" panose="02020603050405020304" pitchFamily="18" charset="0"/>
              </a:rPr>
              <a:t>cân tại C (câu a) </a:t>
            </a:r>
            <a:endParaRPr lang="en-US" sz="3200" smtClean="0">
              <a:solidFill>
                <a:srgbClr val="000000"/>
              </a:solidFill>
              <a:latin typeface="Times New Roman" panose="02020603050405020304" pitchFamily="18" charset="0"/>
              <a:cs typeface="Times New Roman" panose="02020603050405020304" pitchFamily="18" charset="0"/>
            </a:endParaRPr>
          </a:p>
          <a:p>
            <a:pPr algn="just"/>
            <a:r>
              <a:rPr lang="vi-VN" sz="3200" smtClean="0">
                <a:solidFill>
                  <a:srgbClr val="000000"/>
                </a:solidFill>
                <a:latin typeface="Times New Roman" panose="02020603050405020304" pitchFamily="18" charset="0"/>
                <a:cs typeface="Times New Roman" panose="02020603050405020304" pitchFamily="18" charset="0"/>
              </a:rPr>
              <a:t>nên</a:t>
            </a:r>
            <a:r>
              <a:rPr lang="en-US" sz="3200" smtClean="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t>
            </a:r>
            <a:r>
              <a:rPr lang="vi-VN" sz="3200">
                <a:solidFill>
                  <a:srgbClr val="000000"/>
                </a:solidFill>
                <a:latin typeface="Times New Roman" panose="02020603050405020304" pitchFamily="18" charset="0"/>
                <a:cs typeface="Times New Roman" panose="02020603050405020304" pitchFamily="18" charset="0"/>
              </a:rPr>
              <a:t>hai góc tương ứng).</a:t>
            </a:r>
          </a:p>
          <a:p>
            <a:pPr algn="just"/>
            <a:r>
              <a:rPr lang="vi-VN" sz="3200">
                <a:solidFill>
                  <a:srgbClr val="000000"/>
                </a:solidFill>
                <a:latin typeface="Times New Roman" panose="02020603050405020304" pitchFamily="18" charset="0"/>
                <a:cs typeface="Times New Roman" panose="02020603050405020304" pitchFamily="18" charset="0"/>
              </a:rPr>
              <a:t>Mặt khác DB // CE nên </a:t>
            </a:r>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(đồng vị).</a:t>
            </a:r>
          </a:p>
          <a:p>
            <a:pPr algn="just"/>
            <a:r>
              <a:rPr lang="vi-VN" sz="3200">
                <a:solidFill>
                  <a:srgbClr val="000000"/>
                </a:solidFill>
                <a:latin typeface="Times New Roman" panose="02020603050405020304" pitchFamily="18" charset="0"/>
                <a:cs typeface="Times New Roman" panose="02020603050405020304" pitchFamily="18" charset="0"/>
              </a:rPr>
              <a:t>Do </a:t>
            </a:r>
            <a:r>
              <a:rPr lang="vi-VN" sz="3200" smtClean="0">
                <a:solidFill>
                  <a:srgbClr val="000000"/>
                </a:solidFill>
                <a:latin typeface="Times New Roman" panose="02020603050405020304" pitchFamily="18" charset="0"/>
                <a:cs typeface="Times New Roman" panose="02020603050405020304" pitchFamily="18" charset="0"/>
              </a:rPr>
              <a:t>đó</a:t>
            </a:r>
            <a:r>
              <a:rPr lang="vi-VN" sz="3200">
                <a:solidFill>
                  <a:srgbClr val="000000"/>
                </a:solidFill>
                <a:latin typeface="Times New Roman" panose="02020603050405020304" pitchFamily="18" charset="0"/>
                <a:cs typeface="Times New Roman" panose="02020603050405020304" pitchFamily="18" charset="0"/>
              </a:rPr>
              <a:t> </a:t>
            </a:r>
            <a:endParaRPr lang="en-US" sz="3200" smtClean="0">
              <a:solidFill>
                <a:srgbClr val="000000"/>
              </a:solidFill>
              <a:latin typeface="Times New Roman" panose="02020603050405020304" pitchFamily="18" charset="0"/>
              <a:cs typeface="Times New Roman" panose="02020603050405020304" pitchFamily="18" charset="0"/>
            </a:endParaRPr>
          </a:p>
          <a:p>
            <a:pPr algn="just"/>
            <a:r>
              <a:rPr lang="vi-VN" sz="3200" smtClean="0">
                <a:solidFill>
                  <a:srgbClr val="000000"/>
                </a:solidFill>
                <a:latin typeface="Times New Roman" panose="02020603050405020304" pitchFamily="18" charset="0"/>
                <a:cs typeface="Times New Roman" panose="02020603050405020304" pitchFamily="18" charset="0"/>
              </a:rPr>
              <a:t>Xét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ABD </a:t>
            </a:r>
            <a:r>
              <a:rPr lang="vi-VN" sz="3200">
                <a:solidFill>
                  <a:srgbClr val="000000"/>
                </a:solidFill>
                <a:latin typeface="Times New Roman" panose="02020603050405020304" pitchFamily="18" charset="0"/>
                <a:cs typeface="Times New Roman" panose="02020603050405020304" pitchFamily="18" charset="0"/>
              </a:rPr>
              <a:t>và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BAC </a:t>
            </a:r>
            <a:r>
              <a:rPr lang="vi-VN" sz="3200">
                <a:solidFill>
                  <a:srgbClr val="000000"/>
                </a:solidFill>
                <a:latin typeface="Times New Roman" panose="02020603050405020304" pitchFamily="18" charset="0"/>
                <a:cs typeface="Times New Roman" panose="02020603050405020304" pitchFamily="18" charset="0"/>
              </a:rPr>
              <a:t>có:</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51" name="Object 50"/>
          <p:cNvGraphicFramePr>
            <a:graphicFrameLocks noChangeAspect="1"/>
          </p:cNvGraphicFramePr>
          <p:nvPr>
            <p:extLst>
              <p:ext uri="{D42A27DB-BD31-4B8C-83A1-F6EECF244321}">
                <p14:modId xmlns:p14="http://schemas.microsoft.com/office/powerpoint/2010/main" val="2753608048"/>
              </p:ext>
            </p:extLst>
          </p:nvPr>
        </p:nvGraphicFramePr>
        <p:xfrm>
          <a:off x="4370170" y="1576745"/>
          <a:ext cx="2071687" cy="576262"/>
        </p:xfrm>
        <a:graphic>
          <a:graphicData uri="http://schemas.openxmlformats.org/presentationml/2006/ole">
            <mc:AlternateContent xmlns:mc="http://schemas.openxmlformats.org/markup-compatibility/2006">
              <mc:Choice xmlns:v="urn:schemas-microsoft-com:vml" Requires="v">
                <p:oleObj spid="_x0000_s12603" name="Equation" r:id="rId14" imgW="952200" imgH="266400" progId="Equation.DSMT4">
                  <p:embed/>
                </p:oleObj>
              </mc:Choice>
              <mc:Fallback>
                <p:oleObj name="Equation" r:id="rId14" imgW="952200" imgH="266400" progId="Equation.DSMT4">
                  <p:embed/>
                  <p:pic>
                    <p:nvPicPr>
                      <p:cNvPr id="46" name="Object 45"/>
                      <p:cNvPicPr/>
                      <p:nvPr/>
                    </p:nvPicPr>
                    <p:blipFill>
                      <a:blip r:embed="rId15"/>
                      <a:stretch>
                        <a:fillRect/>
                      </a:stretch>
                    </p:blipFill>
                    <p:spPr>
                      <a:xfrm>
                        <a:off x="4370170" y="1576745"/>
                        <a:ext cx="2071687" cy="576262"/>
                      </a:xfrm>
                      <a:prstGeom prst="rect">
                        <a:avLst/>
                      </a:prstGeom>
                    </p:spPr>
                  </p:pic>
                </p:oleObj>
              </mc:Fallback>
            </mc:AlternateContent>
          </a:graphicData>
        </a:graphic>
      </p:graphicFrame>
      <p:graphicFrame>
        <p:nvGraphicFramePr>
          <p:cNvPr id="55" name="Object 54"/>
          <p:cNvGraphicFramePr>
            <a:graphicFrameLocks noChangeAspect="1"/>
          </p:cNvGraphicFramePr>
          <p:nvPr>
            <p:extLst>
              <p:ext uri="{D42A27DB-BD31-4B8C-83A1-F6EECF244321}">
                <p14:modId xmlns:p14="http://schemas.microsoft.com/office/powerpoint/2010/main" val="1696606866"/>
              </p:ext>
            </p:extLst>
          </p:nvPr>
        </p:nvGraphicFramePr>
        <p:xfrm>
          <a:off x="1529192" y="2505120"/>
          <a:ext cx="3560762" cy="849312"/>
        </p:xfrm>
        <a:graphic>
          <a:graphicData uri="http://schemas.openxmlformats.org/presentationml/2006/ole">
            <mc:AlternateContent xmlns:mc="http://schemas.openxmlformats.org/markup-compatibility/2006">
              <mc:Choice xmlns:v="urn:schemas-microsoft-com:vml" Requires="v">
                <p:oleObj spid="_x0000_s12604" name="Equation" r:id="rId16" imgW="1638000" imgH="393480" progId="Equation.DSMT4">
                  <p:embed/>
                </p:oleObj>
              </mc:Choice>
              <mc:Fallback>
                <p:oleObj name="Equation" r:id="rId16" imgW="1638000" imgH="393480" progId="Equation.DSMT4">
                  <p:embed/>
                  <p:pic>
                    <p:nvPicPr>
                      <p:cNvPr id="53" name="Object 52"/>
                      <p:cNvPicPr/>
                      <p:nvPr/>
                    </p:nvPicPr>
                    <p:blipFill>
                      <a:blip r:embed="rId17"/>
                      <a:stretch>
                        <a:fillRect/>
                      </a:stretch>
                    </p:blipFill>
                    <p:spPr>
                      <a:xfrm>
                        <a:off x="1529192" y="2505120"/>
                        <a:ext cx="3560762" cy="849312"/>
                      </a:xfrm>
                      <a:prstGeom prst="rect">
                        <a:avLst/>
                      </a:prstGeom>
                    </p:spPr>
                  </p:pic>
                </p:oleObj>
              </mc:Fallback>
            </mc:AlternateContent>
          </a:graphicData>
        </a:graphic>
      </p:graphicFrame>
      <p:sp>
        <p:nvSpPr>
          <p:cNvPr id="56" name="Rectangle 55"/>
          <p:cNvSpPr/>
          <p:nvPr/>
        </p:nvSpPr>
        <p:spPr>
          <a:xfrm>
            <a:off x="216819" y="3683859"/>
            <a:ext cx="8802807"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        AB </a:t>
            </a:r>
            <a:r>
              <a:rPr lang="en-US" sz="3200">
                <a:solidFill>
                  <a:srgbClr val="000000"/>
                </a:solidFill>
                <a:latin typeface="Times New Roman" panose="02020603050405020304" pitchFamily="18" charset="0"/>
                <a:cs typeface="Times New Roman" panose="02020603050405020304" pitchFamily="18" charset="0"/>
              </a:rPr>
              <a:t>là cạnh chung</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b="0" i="0">
              <a:solidFill>
                <a:srgbClr val="000000"/>
              </a:solidFill>
              <a:effectLst/>
              <a:latin typeface="Times New Roman" panose="02020603050405020304" pitchFamily="18" charset="0"/>
              <a:cs typeface="Times New Roman" panose="02020603050405020304" pitchFamily="18" charset="0"/>
            </a:endParaRPr>
          </a:p>
        </p:txBody>
      </p:sp>
      <p:sp>
        <p:nvSpPr>
          <p:cNvPr id="57" name="Rectangle 56"/>
          <p:cNvSpPr/>
          <p:nvPr/>
        </p:nvSpPr>
        <p:spPr>
          <a:xfrm>
            <a:off x="3076732" y="4360906"/>
            <a:ext cx="3498165" cy="584775"/>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 (chứng minh trên</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sp>
        <p:nvSpPr>
          <p:cNvPr id="58" name="Rectangle 57"/>
          <p:cNvSpPr/>
          <p:nvPr/>
        </p:nvSpPr>
        <p:spPr>
          <a:xfrm>
            <a:off x="849653" y="5016132"/>
            <a:ext cx="3806285"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BD </a:t>
            </a:r>
            <a:r>
              <a:rPr lang="en-US" sz="3200">
                <a:solidFill>
                  <a:srgbClr val="000000"/>
                </a:solidFill>
                <a:latin typeface="Times New Roman" panose="02020603050405020304" pitchFamily="18" charset="0"/>
                <a:cs typeface="Times New Roman" panose="02020603050405020304" pitchFamily="18" charset="0"/>
              </a:rPr>
              <a:t>= AC (giả thiết</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343579" y="5632782"/>
            <a:ext cx="5533485"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Do </a:t>
            </a:r>
            <a:r>
              <a:rPr lang="en-US" sz="3200">
                <a:solidFill>
                  <a:srgbClr val="000000"/>
                </a:solidFill>
                <a:latin typeface="Times New Roman" panose="02020603050405020304" pitchFamily="18" charset="0"/>
                <a:cs typeface="Times New Roman" panose="02020603050405020304" pitchFamily="18" charset="0"/>
              </a:rPr>
              <a:t>đó </a:t>
            </a:r>
            <a:r>
              <a:rPr lang="en-US" sz="3200" smtClean="0">
                <a:solidFill>
                  <a:srgbClr val="000000"/>
                </a:solidFill>
                <a:latin typeface="Times New Roman" panose="02020603050405020304" pitchFamily="18" charset="0"/>
                <a:cs typeface="Times New Roman" panose="02020603050405020304" pitchFamily="18" charset="0"/>
              </a:rPr>
              <a:t>    ABD </a:t>
            </a:r>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BAC </a:t>
            </a:r>
            <a:r>
              <a:rPr lang="en-US" sz="3200">
                <a:solidFill>
                  <a:srgbClr val="000000"/>
                </a:solidFill>
                <a:latin typeface="Times New Roman" panose="02020603050405020304" pitchFamily="18" charset="0"/>
                <a:cs typeface="Times New Roman" panose="02020603050405020304" pitchFamily="18" charset="0"/>
              </a:rPr>
              <a:t>(c.g.c).</a:t>
            </a:r>
            <a:endParaRPr lang="en-US"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60" name="Object 59"/>
          <p:cNvGraphicFramePr>
            <a:graphicFrameLocks noChangeAspect="1"/>
          </p:cNvGraphicFramePr>
          <p:nvPr>
            <p:extLst>
              <p:ext uri="{D42A27DB-BD31-4B8C-83A1-F6EECF244321}">
                <p14:modId xmlns:p14="http://schemas.microsoft.com/office/powerpoint/2010/main" val="2307183277"/>
              </p:ext>
            </p:extLst>
          </p:nvPr>
        </p:nvGraphicFramePr>
        <p:xfrm>
          <a:off x="1616276" y="5654097"/>
          <a:ext cx="302079" cy="452416"/>
        </p:xfrm>
        <a:graphic>
          <a:graphicData uri="http://schemas.openxmlformats.org/presentationml/2006/ole">
            <mc:AlternateContent xmlns:mc="http://schemas.openxmlformats.org/markup-compatibility/2006">
              <mc:Choice xmlns:v="urn:schemas-microsoft-com:vml" Requires="v">
                <p:oleObj spid="_x0000_s12605" name="Equation" r:id="rId18" imgW="164880" imgH="190440" progId="Equation.DSMT4">
                  <p:embed/>
                </p:oleObj>
              </mc:Choice>
              <mc:Fallback>
                <p:oleObj name="Equation" r:id="rId18" imgW="164880" imgH="190440" progId="Equation.DSMT4">
                  <p:embed/>
                  <p:pic>
                    <p:nvPicPr>
                      <p:cNvPr id="29" name="Object 28"/>
                      <p:cNvPicPr/>
                      <p:nvPr/>
                    </p:nvPicPr>
                    <p:blipFill>
                      <a:blip r:embed="rId6"/>
                      <a:stretch>
                        <a:fillRect/>
                      </a:stretch>
                    </p:blipFill>
                    <p:spPr>
                      <a:xfrm>
                        <a:off x="1616276" y="5654097"/>
                        <a:ext cx="302079" cy="452416"/>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728464446"/>
              </p:ext>
            </p:extLst>
          </p:nvPr>
        </p:nvGraphicFramePr>
        <p:xfrm>
          <a:off x="3309573" y="5654097"/>
          <a:ext cx="302079" cy="452416"/>
        </p:xfrm>
        <a:graphic>
          <a:graphicData uri="http://schemas.openxmlformats.org/presentationml/2006/ole">
            <mc:AlternateContent xmlns:mc="http://schemas.openxmlformats.org/markup-compatibility/2006">
              <mc:Choice xmlns:v="urn:schemas-microsoft-com:vml" Requires="v">
                <p:oleObj spid="_x0000_s12606" name="Equation" r:id="rId19" imgW="164880" imgH="190440" progId="Equation.DSMT4">
                  <p:embed/>
                </p:oleObj>
              </mc:Choice>
              <mc:Fallback>
                <p:oleObj name="Equation" r:id="rId19" imgW="164880" imgH="190440" progId="Equation.DSMT4">
                  <p:embed/>
                  <p:pic>
                    <p:nvPicPr>
                      <p:cNvPr id="29" name="Object 28"/>
                      <p:cNvPicPr/>
                      <p:nvPr/>
                    </p:nvPicPr>
                    <p:blipFill>
                      <a:blip r:embed="rId6"/>
                      <a:stretch>
                        <a:fillRect/>
                      </a:stretch>
                    </p:blipFill>
                    <p:spPr>
                      <a:xfrm>
                        <a:off x="3309573" y="5654097"/>
                        <a:ext cx="302079" cy="452416"/>
                      </a:xfrm>
                      <a:prstGeom prst="rect">
                        <a:avLst/>
                      </a:prstGeom>
                    </p:spPr>
                  </p:pic>
                </p:oleObj>
              </mc:Fallback>
            </mc:AlternateContent>
          </a:graphicData>
        </a:graphic>
      </p:graphicFrame>
    </p:spTree>
    <p:extLst>
      <p:ext uri="{BB962C8B-B14F-4D97-AF65-F5344CB8AC3E}">
        <p14:creationId xmlns:p14="http://schemas.microsoft.com/office/powerpoint/2010/main" val="3987289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1000"/>
                                        <p:tgtEl>
                                          <p:spTgt spid="29"/>
                                        </p:tgtEl>
                                      </p:cBhvr>
                                    </p:animEffect>
                                    <p:anim calcmode="lin" valueType="num">
                                      <p:cBhvr>
                                        <p:cTn id="13" dur="1000" fill="hold"/>
                                        <p:tgtEl>
                                          <p:spTgt spid="29"/>
                                        </p:tgtEl>
                                        <p:attrNameLst>
                                          <p:attrName>ppt_x</p:attrName>
                                        </p:attrNameLst>
                                      </p:cBhvr>
                                      <p:tavLst>
                                        <p:tav tm="0">
                                          <p:val>
                                            <p:strVal val="#ppt_x"/>
                                          </p:val>
                                        </p:tav>
                                        <p:tav tm="100000">
                                          <p:val>
                                            <p:strVal val="#ppt_x"/>
                                          </p:val>
                                        </p:tav>
                                      </p:tavLst>
                                    </p:anim>
                                    <p:anim calcmode="lin" valueType="num">
                                      <p:cBhvr>
                                        <p:cTn id="1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fade">
                                      <p:cBhvr>
                                        <p:cTn id="24" dur="1000"/>
                                        <p:tgtEl>
                                          <p:spTgt spid="47"/>
                                        </p:tgtEl>
                                      </p:cBhvr>
                                    </p:animEffect>
                                    <p:anim calcmode="lin" valueType="num">
                                      <p:cBhvr>
                                        <p:cTn id="25" dur="1000" fill="hold"/>
                                        <p:tgtEl>
                                          <p:spTgt spid="47"/>
                                        </p:tgtEl>
                                        <p:attrNameLst>
                                          <p:attrName>ppt_x</p:attrName>
                                        </p:attrNameLst>
                                      </p:cBhvr>
                                      <p:tavLst>
                                        <p:tav tm="0">
                                          <p:val>
                                            <p:strVal val="#ppt_x"/>
                                          </p:val>
                                        </p:tav>
                                        <p:tav tm="100000">
                                          <p:val>
                                            <p:strVal val="#ppt_x"/>
                                          </p:val>
                                        </p:tav>
                                      </p:tavLst>
                                    </p:anim>
                                    <p:anim calcmode="lin" valueType="num">
                                      <p:cBhvr>
                                        <p:cTn id="26"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0"/>
                                        <p:tgtEl>
                                          <p:spTgt spid="3">
                                            <p:txEl>
                                              <p:pRg st="2" end="2"/>
                                            </p:txEl>
                                          </p:spTgt>
                                        </p:tgtEl>
                                      </p:cBhvr>
                                    </p:animEffect>
                                    <p:anim calcmode="lin" valueType="num">
                                      <p:cBhvr>
                                        <p:cTn id="3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2" end="2"/>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51"/>
                                        </p:tgtEl>
                                        <p:attrNameLst>
                                          <p:attrName>style.visibility</p:attrName>
                                        </p:attrNameLst>
                                      </p:cBhvr>
                                      <p:to>
                                        <p:strVal val="visible"/>
                                      </p:to>
                                    </p:set>
                                    <p:animEffect transition="in" filter="fade">
                                      <p:cBhvr>
                                        <p:cTn id="36" dur="1000"/>
                                        <p:tgtEl>
                                          <p:spTgt spid="51"/>
                                        </p:tgtEl>
                                      </p:cBhvr>
                                    </p:animEffect>
                                    <p:anim calcmode="lin" valueType="num">
                                      <p:cBhvr>
                                        <p:cTn id="37" dur="1000" fill="hold"/>
                                        <p:tgtEl>
                                          <p:spTgt spid="51"/>
                                        </p:tgtEl>
                                        <p:attrNameLst>
                                          <p:attrName>ppt_x</p:attrName>
                                        </p:attrNameLst>
                                      </p:cBhvr>
                                      <p:tavLst>
                                        <p:tav tm="0">
                                          <p:val>
                                            <p:strVal val="#ppt_x"/>
                                          </p:val>
                                        </p:tav>
                                        <p:tav tm="100000">
                                          <p:val>
                                            <p:strVal val="#ppt_x"/>
                                          </p:val>
                                        </p:tav>
                                      </p:tavLst>
                                    </p:anim>
                                    <p:anim calcmode="lin" valueType="num">
                                      <p:cBhvr>
                                        <p:cTn id="3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3" end="3"/>
                                            </p:txEl>
                                          </p:spTgt>
                                        </p:tgtEl>
                                        <p:attrNameLst>
                                          <p:attrName>style.visibility</p:attrName>
                                        </p:attrNameLst>
                                      </p:cBhvr>
                                      <p:to>
                                        <p:strVal val="visible"/>
                                      </p:to>
                                    </p:set>
                                    <p:animEffect transition="in" filter="fade">
                                      <p:cBhvr>
                                        <p:cTn id="43" dur="1000"/>
                                        <p:tgtEl>
                                          <p:spTgt spid="3">
                                            <p:txEl>
                                              <p:pRg st="3" end="3"/>
                                            </p:txEl>
                                          </p:spTgt>
                                        </p:tgtEl>
                                      </p:cBhvr>
                                    </p:animEffect>
                                    <p:anim calcmode="lin" valueType="num">
                                      <p:cBhvr>
                                        <p:cTn id="4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3" end="3"/>
                                            </p:txEl>
                                          </p:spTgt>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55"/>
                                        </p:tgtEl>
                                        <p:attrNameLst>
                                          <p:attrName>style.visibility</p:attrName>
                                        </p:attrNameLst>
                                      </p:cBhvr>
                                      <p:to>
                                        <p:strVal val="visible"/>
                                      </p:to>
                                    </p:set>
                                    <p:animEffect transition="in" filter="fade">
                                      <p:cBhvr>
                                        <p:cTn id="48" dur="1000"/>
                                        <p:tgtEl>
                                          <p:spTgt spid="55"/>
                                        </p:tgtEl>
                                      </p:cBhvr>
                                    </p:animEffect>
                                    <p:anim calcmode="lin" valueType="num">
                                      <p:cBhvr>
                                        <p:cTn id="49" dur="1000" fill="hold"/>
                                        <p:tgtEl>
                                          <p:spTgt spid="55"/>
                                        </p:tgtEl>
                                        <p:attrNameLst>
                                          <p:attrName>ppt_x</p:attrName>
                                        </p:attrNameLst>
                                      </p:cBhvr>
                                      <p:tavLst>
                                        <p:tav tm="0">
                                          <p:val>
                                            <p:strVal val="#ppt_x"/>
                                          </p:val>
                                        </p:tav>
                                        <p:tav tm="100000">
                                          <p:val>
                                            <p:strVal val="#ppt_x"/>
                                          </p:val>
                                        </p:tav>
                                      </p:tavLst>
                                    </p:anim>
                                    <p:anim calcmode="lin" valueType="num">
                                      <p:cBhvr>
                                        <p:cTn id="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4" end="4"/>
                                            </p:txEl>
                                          </p:spTgt>
                                        </p:tgtEl>
                                        <p:attrNameLst>
                                          <p:attrName>style.visibility</p:attrName>
                                        </p:attrNameLst>
                                      </p:cBhvr>
                                      <p:to>
                                        <p:strVal val="visible"/>
                                      </p:to>
                                    </p:set>
                                    <p:animEffect transition="in" filter="fade">
                                      <p:cBhvr>
                                        <p:cTn id="55" dur="1000"/>
                                        <p:tgtEl>
                                          <p:spTgt spid="3">
                                            <p:txEl>
                                              <p:pRg st="4" end="4"/>
                                            </p:txEl>
                                          </p:spTgt>
                                        </p:tgtEl>
                                      </p:cBhvr>
                                    </p:animEffect>
                                    <p:anim calcmode="lin" valueType="num">
                                      <p:cBhvr>
                                        <p:cTn id="5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4" end="4"/>
                                            </p:txEl>
                                          </p:spTgt>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fade">
                                      <p:cBhvr>
                                        <p:cTn id="65" dur="1000"/>
                                        <p:tgtEl>
                                          <p:spTgt spid="44"/>
                                        </p:tgtEl>
                                      </p:cBhvr>
                                    </p:animEffect>
                                    <p:anim calcmode="lin" valueType="num">
                                      <p:cBhvr>
                                        <p:cTn id="66" dur="1000" fill="hold"/>
                                        <p:tgtEl>
                                          <p:spTgt spid="44"/>
                                        </p:tgtEl>
                                        <p:attrNameLst>
                                          <p:attrName>ppt_x</p:attrName>
                                        </p:attrNameLst>
                                      </p:cBhvr>
                                      <p:tavLst>
                                        <p:tav tm="0">
                                          <p:val>
                                            <p:strVal val="#ppt_x"/>
                                          </p:val>
                                        </p:tav>
                                        <p:tav tm="100000">
                                          <p:val>
                                            <p:strVal val="#ppt_x"/>
                                          </p:val>
                                        </p:tav>
                                      </p:tavLst>
                                    </p:anim>
                                    <p:anim calcmode="lin" valueType="num">
                                      <p:cBhvr>
                                        <p:cTn id="6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56">
                                            <p:txEl>
                                              <p:pRg st="0" end="0"/>
                                            </p:txEl>
                                          </p:spTgt>
                                        </p:tgtEl>
                                        <p:attrNameLst>
                                          <p:attrName>style.visibility</p:attrName>
                                        </p:attrNameLst>
                                      </p:cBhvr>
                                      <p:to>
                                        <p:strVal val="visible"/>
                                      </p:to>
                                    </p:set>
                                    <p:animEffect transition="in" filter="fade">
                                      <p:cBhvr>
                                        <p:cTn id="72" dur="1000"/>
                                        <p:tgtEl>
                                          <p:spTgt spid="56">
                                            <p:txEl>
                                              <p:pRg st="0" end="0"/>
                                            </p:txEl>
                                          </p:spTgt>
                                        </p:tgtEl>
                                      </p:cBhvr>
                                    </p:animEffect>
                                    <p:anim calcmode="lin" valueType="num">
                                      <p:cBhvr>
                                        <p:cTn id="7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7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42" presetClass="entr" presetSubtype="0" fill="hold" nodeType="click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fade">
                                      <p:cBhvr>
                                        <p:cTn id="79" dur="1000"/>
                                        <p:tgtEl>
                                          <p:spTgt spid="46"/>
                                        </p:tgtEl>
                                      </p:cBhvr>
                                    </p:animEffect>
                                    <p:anim calcmode="lin" valueType="num">
                                      <p:cBhvr>
                                        <p:cTn id="80" dur="1000" fill="hold"/>
                                        <p:tgtEl>
                                          <p:spTgt spid="46"/>
                                        </p:tgtEl>
                                        <p:attrNameLst>
                                          <p:attrName>ppt_x</p:attrName>
                                        </p:attrNameLst>
                                      </p:cBhvr>
                                      <p:tavLst>
                                        <p:tav tm="0">
                                          <p:val>
                                            <p:strVal val="#ppt_x"/>
                                          </p:val>
                                        </p:tav>
                                        <p:tav tm="100000">
                                          <p:val>
                                            <p:strVal val="#ppt_x"/>
                                          </p:val>
                                        </p:tav>
                                      </p:tavLst>
                                    </p:anim>
                                    <p:anim calcmode="lin" valueType="num">
                                      <p:cBhvr>
                                        <p:cTn id="81" dur="1000" fill="hold"/>
                                        <p:tgtEl>
                                          <p:spTgt spid="46"/>
                                        </p:tgtEl>
                                        <p:attrNameLst>
                                          <p:attrName>ppt_y</p:attrName>
                                        </p:attrNameLst>
                                      </p:cBhvr>
                                      <p:tavLst>
                                        <p:tav tm="0">
                                          <p:val>
                                            <p:strVal val="#ppt_y+.1"/>
                                          </p:val>
                                        </p:tav>
                                        <p:tav tm="100000">
                                          <p:val>
                                            <p:strVal val="#ppt_y"/>
                                          </p:val>
                                        </p:tav>
                                      </p:tavLst>
                                    </p:anim>
                                  </p:childTnLst>
                                </p:cTn>
                              </p:par>
                              <p:par>
                                <p:cTn id="82" presetID="42" presetClass="entr" presetSubtype="0" fill="hold" nodeType="withEffect">
                                  <p:stCondLst>
                                    <p:cond delay="0"/>
                                  </p:stCondLst>
                                  <p:childTnLst>
                                    <p:set>
                                      <p:cBhvr>
                                        <p:cTn id="83" dur="1" fill="hold">
                                          <p:stCondLst>
                                            <p:cond delay="0"/>
                                          </p:stCondLst>
                                        </p:cTn>
                                        <p:tgtEl>
                                          <p:spTgt spid="57">
                                            <p:txEl>
                                              <p:pRg st="0" end="0"/>
                                            </p:txEl>
                                          </p:spTgt>
                                        </p:tgtEl>
                                        <p:attrNameLst>
                                          <p:attrName>style.visibility</p:attrName>
                                        </p:attrNameLst>
                                      </p:cBhvr>
                                      <p:to>
                                        <p:strVal val="visible"/>
                                      </p:to>
                                    </p:set>
                                    <p:animEffect transition="in" filter="fade">
                                      <p:cBhvr>
                                        <p:cTn id="84" dur="1000"/>
                                        <p:tgtEl>
                                          <p:spTgt spid="57">
                                            <p:txEl>
                                              <p:pRg st="0" end="0"/>
                                            </p:txEl>
                                          </p:spTgt>
                                        </p:tgtEl>
                                      </p:cBhvr>
                                    </p:animEffect>
                                    <p:anim calcmode="lin" valueType="num">
                                      <p:cBhvr>
                                        <p:cTn id="85"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86"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58">
                                            <p:txEl>
                                              <p:pRg st="0" end="0"/>
                                            </p:txEl>
                                          </p:spTgt>
                                        </p:tgtEl>
                                        <p:attrNameLst>
                                          <p:attrName>style.visibility</p:attrName>
                                        </p:attrNameLst>
                                      </p:cBhvr>
                                      <p:to>
                                        <p:strVal val="visible"/>
                                      </p:to>
                                    </p:set>
                                    <p:animEffect transition="in" filter="fade">
                                      <p:cBhvr>
                                        <p:cTn id="91" dur="1000"/>
                                        <p:tgtEl>
                                          <p:spTgt spid="58">
                                            <p:txEl>
                                              <p:pRg st="0" end="0"/>
                                            </p:txEl>
                                          </p:spTgt>
                                        </p:tgtEl>
                                      </p:cBhvr>
                                    </p:animEffect>
                                    <p:anim calcmode="lin" valueType="num">
                                      <p:cBhvr>
                                        <p:cTn id="92" dur="1000" fill="hold"/>
                                        <p:tgtEl>
                                          <p:spTgt spid="58">
                                            <p:txEl>
                                              <p:pRg st="0" end="0"/>
                                            </p:txEl>
                                          </p:spTgt>
                                        </p:tgtEl>
                                        <p:attrNameLst>
                                          <p:attrName>ppt_x</p:attrName>
                                        </p:attrNameLst>
                                      </p:cBhvr>
                                      <p:tavLst>
                                        <p:tav tm="0">
                                          <p:val>
                                            <p:strVal val="#ppt_x"/>
                                          </p:val>
                                        </p:tav>
                                        <p:tav tm="100000">
                                          <p:val>
                                            <p:strVal val="#ppt_x"/>
                                          </p:val>
                                        </p:tav>
                                      </p:tavLst>
                                    </p:anim>
                                    <p:anim calcmode="lin" valueType="num">
                                      <p:cBhvr>
                                        <p:cTn id="93" dur="1000" fill="hold"/>
                                        <p:tgtEl>
                                          <p:spTgt spid="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nodeType="clickEffect">
                                  <p:stCondLst>
                                    <p:cond delay="0"/>
                                  </p:stCondLst>
                                  <p:childTnLst>
                                    <p:set>
                                      <p:cBhvr>
                                        <p:cTn id="97" dur="1" fill="hold">
                                          <p:stCondLst>
                                            <p:cond delay="0"/>
                                          </p:stCondLst>
                                        </p:cTn>
                                        <p:tgtEl>
                                          <p:spTgt spid="59">
                                            <p:txEl>
                                              <p:pRg st="0" end="0"/>
                                            </p:txEl>
                                          </p:spTgt>
                                        </p:tgtEl>
                                        <p:attrNameLst>
                                          <p:attrName>style.visibility</p:attrName>
                                        </p:attrNameLst>
                                      </p:cBhvr>
                                      <p:to>
                                        <p:strVal val="visible"/>
                                      </p:to>
                                    </p:set>
                                    <p:animEffect transition="in" filter="fade">
                                      <p:cBhvr>
                                        <p:cTn id="98" dur="1000"/>
                                        <p:tgtEl>
                                          <p:spTgt spid="59">
                                            <p:txEl>
                                              <p:pRg st="0" end="0"/>
                                            </p:txEl>
                                          </p:spTgt>
                                        </p:tgtEl>
                                      </p:cBhvr>
                                    </p:animEffect>
                                    <p:anim calcmode="lin" valueType="num">
                                      <p:cBhvr>
                                        <p:cTn id="99" dur="100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59">
                                            <p:txEl>
                                              <p:pRg st="0" end="0"/>
                                            </p:txEl>
                                          </p:spTgt>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1000"/>
                                        <p:tgtEl>
                                          <p:spTgt spid="60"/>
                                        </p:tgtEl>
                                      </p:cBhvr>
                                    </p:animEffect>
                                    <p:anim calcmode="lin" valueType="num">
                                      <p:cBhvr>
                                        <p:cTn id="104" dur="1000" fill="hold"/>
                                        <p:tgtEl>
                                          <p:spTgt spid="60"/>
                                        </p:tgtEl>
                                        <p:attrNameLst>
                                          <p:attrName>ppt_x</p:attrName>
                                        </p:attrNameLst>
                                      </p:cBhvr>
                                      <p:tavLst>
                                        <p:tav tm="0">
                                          <p:val>
                                            <p:strVal val="#ppt_x"/>
                                          </p:val>
                                        </p:tav>
                                        <p:tav tm="100000">
                                          <p:val>
                                            <p:strVal val="#ppt_x"/>
                                          </p:val>
                                        </p:tav>
                                      </p:tavLst>
                                    </p:anim>
                                    <p:anim calcmode="lin" valueType="num">
                                      <p:cBhvr>
                                        <p:cTn id="105" dur="1000" fill="hold"/>
                                        <p:tgtEl>
                                          <p:spTgt spid="60"/>
                                        </p:tgtEl>
                                        <p:attrNameLst>
                                          <p:attrName>ppt_y</p:attrName>
                                        </p:attrNameLst>
                                      </p:cBhvr>
                                      <p:tavLst>
                                        <p:tav tm="0">
                                          <p:val>
                                            <p:strVal val="#ppt_y+.1"/>
                                          </p:val>
                                        </p:tav>
                                        <p:tav tm="100000">
                                          <p:val>
                                            <p:strVal val="#ppt_y"/>
                                          </p:val>
                                        </p:tav>
                                      </p:tavLst>
                                    </p:anim>
                                  </p:childTnLst>
                                </p:cTn>
                              </p:par>
                              <p:par>
                                <p:cTn id="106" presetID="42" presetClass="entr" presetSubtype="0" fill="hold" nodeType="withEffect">
                                  <p:stCondLst>
                                    <p:cond delay="0"/>
                                  </p:stCondLst>
                                  <p:childTnLst>
                                    <p:set>
                                      <p:cBhvr>
                                        <p:cTn id="107" dur="1" fill="hold">
                                          <p:stCondLst>
                                            <p:cond delay="0"/>
                                          </p:stCondLst>
                                        </p:cTn>
                                        <p:tgtEl>
                                          <p:spTgt spid="63"/>
                                        </p:tgtEl>
                                        <p:attrNameLst>
                                          <p:attrName>style.visibility</p:attrName>
                                        </p:attrNameLst>
                                      </p:cBhvr>
                                      <p:to>
                                        <p:strVal val="visible"/>
                                      </p:to>
                                    </p:set>
                                    <p:animEffect transition="in" filter="fade">
                                      <p:cBhvr>
                                        <p:cTn id="108" dur="1000"/>
                                        <p:tgtEl>
                                          <p:spTgt spid="63"/>
                                        </p:tgtEl>
                                      </p:cBhvr>
                                    </p:animEffect>
                                    <p:anim calcmode="lin" valueType="num">
                                      <p:cBhvr>
                                        <p:cTn id="109" dur="1000" fill="hold"/>
                                        <p:tgtEl>
                                          <p:spTgt spid="63"/>
                                        </p:tgtEl>
                                        <p:attrNameLst>
                                          <p:attrName>ppt_x</p:attrName>
                                        </p:attrNameLst>
                                      </p:cBhvr>
                                      <p:tavLst>
                                        <p:tav tm="0">
                                          <p:val>
                                            <p:strVal val="#ppt_x"/>
                                          </p:val>
                                        </p:tav>
                                        <p:tav tm="100000">
                                          <p:val>
                                            <p:strVal val="#ppt_x"/>
                                          </p:val>
                                        </p:tav>
                                      </p:tavLst>
                                    </p:anim>
                                    <p:anim calcmode="lin" valueType="num">
                                      <p:cBhvr>
                                        <p:cTn id="11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133" y="646331"/>
            <a:ext cx="7232667" cy="584775"/>
          </a:xfrm>
          <a:prstGeom prst="rect">
            <a:avLst/>
          </a:prstGeom>
        </p:spPr>
        <p:txBody>
          <a:bodyPr wrap="square">
            <a:spAutoFit/>
          </a:bodyPr>
          <a:lstStyle/>
          <a:p>
            <a:r>
              <a:rPr lang="en-US" sz="3200" b="1" u="sng">
                <a:solidFill>
                  <a:srgbClr val="008000"/>
                </a:solidFill>
                <a:latin typeface="Times New Roman" panose="02020603050405020304" pitchFamily="18" charset="0"/>
                <a:cs typeface="Times New Roman" panose="02020603050405020304" pitchFamily="18" charset="0"/>
              </a:rPr>
              <a:t>3</a:t>
            </a:r>
            <a:r>
              <a:rPr lang="en-US" sz="3200" b="1" u="sng" smtClean="0">
                <a:solidFill>
                  <a:srgbClr val="008000"/>
                </a:solidFill>
                <a:latin typeface="Times New Roman" panose="02020603050405020304" pitchFamily="18" charset="0"/>
                <a:cs typeface="Times New Roman" panose="02020603050405020304" pitchFamily="18" charset="0"/>
              </a:rPr>
              <a:t>. Dấu hiệu nhận biết hình thang cân</a:t>
            </a:r>
            <a:endParaRPr lang="en-US" sz="3200">
              <a:latin typeface="Times New Roman" panose="02020603050405020304" pitchFamily="18" charset="0"/>
              <a:cs typeface="Times New Roman" panose="02020603050405020304" pitchFamily="18" charset="0"/>
            </a:endParaRPr>
          </a:p>
        </p:txBody>
      </p:sp>
      <p:sp>
        <p:nvSpPr>
          <p:cNvPr id="3" name="TextBox 2"/>
          <p:cNvSpPr txBox="1"/>
          <p:nvPr/>
        </p:nvSpPr>
        <p:spPr>
          <a:xfrm>
            <a:off x="1481070" y="0"/>
            <a:ext cx="9390130" cy="646331"/>
          </a:xfrm>
          <a:prstGeom prst="rect">
            <a:avLst/>
          </a:prstGeom>
          <a:solidFill>
            <a:schemeClr val="accent4">
              <a:lumMod val="20000"/>
              <a:lumOff val="80000"/>
            </a:schemeClr>
          </a:solidFill>
        </p:spPr>
        <p:txBody>
          <a:bodyPr wrap="square" rtlCol="0">
            <a:spAutoFit/>
          </a:bodyPr>
          <a:lstStyle/>
          <a:p>
            <a:r>
              <a:rPr lang="en-US" sz="3600" b="1" err="1" smtClean="0">
                <a:latin typeface="Times New Roman" panose="02020603050405020304" pitchFamily="18" charset="0"/>
                <a:cs typeface="Times New Roman" panose="02020603050405020304" pitchFamily="18" charset="0"/>
              </a:rPr>
              <a:t>Bài</a:t>
            </a:r>
            <a:r>
              <a:rPr lang="en-US" sz="3600" b="1" smtClean="0">
                <a:latin typeface="Times New Roman" panose="02020603050405020304" pitchFamily="18" charset="0"/>
                <a:cs typeface="Times New Roman" panose="02020603050405020304" pitchFamily="18" charset="0"/>
              </a:rPr>
              <a:t> 3</a:t>
            </a:r>
            <a:r>
              <a:rPr lang="en-US" sz="3600" b="1">
                <a:latin typeface="Times New Roman" panose="02020603050405020304" pitchFamily="18" charset="0"/>
                <a:cs typeface="Times New Roman" panose="02020603050405020304" pitchFamily="18" charset="0"/>
              </a:rPr>
              <a:t>.</a:t>
            </a:r>
            <a:r>
              <a:rPr lang="en-US" sz="3600" b="1" smtClean="0">
                <a:latin typeface="Times New Roman" panose="02020603050405020304" pitchFamily="18" charset="0"/>
                <a:cs typeface="Times New Roman" panose="02020603050405020304" pitchFamily="18" charset="0"/>
              </a:rPr>
              <a:t> HÌNH THANG – HÌNH THANG CÂN </a:t>
            </a:r>
            <a:endParaRPr lang="en-US" sz="3600" b="1" dirty="0">
              <a:latin typeface="Times New Roman" panose="02020603050405020304" pitchFamily="18" charset="0"/>
              <a:cs typeface="Times New Roman" panose="02020603050405020304" pitchFamily="18" charset="0"/>
            </a:endParaRPr>
          </a:p>
        </p:txBody>
      </p:sp>
      <p:sp>
        <p:nvSpPr>
          <p:cNvPr id="6" name="Rectangle 5"/>
          <p:cNvSpPr/>
          <p:nvPr/>
        </p:nvSpPr>
        <p:spPr>
          <a:xfrm>
            <a:off x="348343" y="1292662"/>
            <a:ext cx="11713028" cy="1077218"/>
          </a:xfrm>
          <a:prstGeom prst="rect">
            <a:avLst/>
          </a:prstGeom>
          <a:solidFill>
            <a:srgbClr val="FFFF99"/>
          </a:solidFill>
        </p:spPr>
        <p:txBody>
          <a:bodyPr wrap="square">
            <a:spAutoFit/>
          </a:bodyPr>
          <a:lstStyle/>
          <a:p>
            <a:r>
              <a:rPr lang="en-US" sz="3200" smtClean="0">
                <a:latin typeface="Times New Roman" panose="02020603050405020304" pitchFamily="18" charset="0"/>
                <a:cs typeface="Times New Roman" panose="02020603050405020304" pitchFamily="18" charset="0"/>
              </a:rPr>
              <a:t>- Hình thang có hai góc kề một đáy bằng nhau là hình thang cân.</a:t>
            </a:r>
          </a:p>
          <a:p>
            <a:r>
              <a:rPr lang="en-US" sz="3200" smtClean="0">
                <a:latin typeface="Times New Roman" panose="02020603050405020304" pitchFamily="18" charset="0"/>
                <a:cs typeface="Times New Roman" panose="02020603050405020304" pitchFamily="18" charset="0"/>
              </a:rPr>
              <a:t>- Hình thang có hai đường chéo bằng nhau là hình thang cân.</a:t>
            </a:r>
            <a:endParaRPr lang="en-US"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76530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30629" y="145143"/>
            <a:ext cx="11945257" cy="5471886"/>
          </a:xfrm>
          <a:prstGeom prst="rect">
            <a:avLst/>
          </a:prstGeom>
        </p:spPr>
      </p:pic>
      <p:sp>
        <p:nvSpPr>
          <p:cNvPr id="4" name="Rectangle 3"/>
          <p:cNvSpPr/>
          <p:nvPr/>
        </p:nvSpPr>
        <p:spPr>
          <a:xfrm>
            <a:off x="706648" y="5617029"/>
            <a:ext cx="11369238" cy="1077218"/>
          </a:xfrm>
          <a:prstGeom prst="rect">
            <a:avLst/>
          </a:prstGeom>
        </p:spPr>
        <p:txBody>
          <a:bodyPr wrap="square">
            <a:spAutoFit/>
          </a:bodyPr>
          <a:lstStyle/>
          <a:p>
            <a:r>
              <a:rPr lang="en-US" sz="3200" b="1" smtClean="0">
                <a:solidFill>
                  <a:srgbClr val="0000CC"/>
                </a:solidFill>
                <a:latin typeface="Times New Roman" panose="02020603050405020304" pitchFamily="18" charset="0"/>
                <a:cs typeface="Times New Roman" panose="02020603050405020304" pitchFamily="18" charset="0"/>
              </a:rPr>
              <a:t>  Hình thang MNPQ (PQ//MN) trong hình 11a có hai góc kề một đáy bằng nhau nên là hình thang cân.</a:t>
            </a:r>
            <a:endParaRPr lang="en-US" sz="3200" b="1">
              <a:solidFill>
                <a:srgbClr val="0000CC"/>
              </a:solidFill>
              <a:latin typeface="Times New Roman" panose="02020603050405020304" pitchFamily="18" charset="0"/>
              <a:cs typeface="Times New Roman" panose="02020603050405020304" pitchFamily="18" charset="0"/>
            </a:endParaRPr>
          </a:p>
        </p:txBody>
      </p:sp>
      <p:sp>
        <p:nvSpPr>
          <p:cNvPr id="5" name="Rectangle 4"/>
          <p:cNvSpPr/>
          <p:nvPr/>
        </p:nvSpPr>
        <p:spPr>
          <a:xfrm>
            <a:off x="706648" y="5617029"/>
            <a:ext cx="11369238" cy="1077218"/>
          </a:xfrm>
          <a:prstGeom prst="rect">
            <a:avLst/>
          </a:prstGeom>
        </p:spPr>
        <p:txBody>
          <a:bodyPr wrap="square">
            <a:spAutoFit/>
          </a:bodyPr>
          <a:lstStyle/>
          <a:p>
            <a:r>
              <a:rPr lang="en-US" sz="3200" b="1" smtClean="0">
                <a:solidFill>
                  <a:srgbClr val="0000CC"/>
                </a:solidFill>
                <a:latin typeface="Times New Roman" panose="02020603050405020304" pitchFamily="18" charset="0"/>
                <a:cs typeface="Times New Roman" panose="02020603050405020304" pitchFamily="18" charset="0"/>
              </a:rPr>
              <a:t>  Hình thang EFGH (EF//GH) trong hình 11b có hai đường chéo HF = GE nên là hình thang cân.</a:t>
            </a:r>
            <a:endParaRPr lang="en-US" sz="3200" b="1">
              <a:solidFill>
                <a:srgbClr val="0000CC"/>
              </a:solidFill>
              <a:latin typeface="Times New Roman" panose="02020603050405020304" pitchFamily="18" charset="0"/>
              <a:cs typeface="Times New Roman" panose="02020603050405020304" pitchFamily="18" charset="0"/>
            </a:endParaRPr>
          </a:p>
        </p:txBody>
      </p:sp>
      <p:sp>
        <p:nvSpPr>
          <p:cNvPr id="6" name="Rectangle 5"/>
          <p:cNvSpPr/>
          <p:nvPr/>
        </p:nvSpPr>
        <p:spPr>
          <a:xfrm>
            <a:off x="706648" y="5288340"/>
            <a:ext cx="11369238" cy="1569660"/>
          </a:xfrm>
          <a:prstGeom prst="rect">
            <a:avLst/>
          </a:prstGeom>
        </p:spPr>
        <p:txBody>
          <a:bodyPr wrap="square">
            <a:spAutoFit/>
          </a:bodyPr>
          <a:lstStyle/>
          <a:p>
            <a:r>
              <a:rPr lang="en-US" sz="3200" b="1" smtClean="0">
                <a:solidFill>
                  <a:srgbClr val="0000CC"/>
                </a:solidFill>
                <a:latin typeface="Times New Roman" panose="02020603050405020304" pitchFamily="18" charset="0"/>
                <a:cs typeface="Times New Roman" panose="02020603050405020304" pitchFamily="18" charset="0"/>
              </a:rPr>
              <a:t>  Hình thang ABCD (AB//CD) trong hình 11c có hai hai đường chéo AC và BD không bằng nhau, hai góc kề một đáy không bằng nhau nên không phải là hình thang cân</a:t>
            </a:r>
            <a:endParaRPr lang="en-US" sz="32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891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xit" presetSubtype="4" fill="hold" grpId="1" nodeType="clickEffect">
                                  <p:stCondLst>
                                    <p:cond delay="0"/>
                                  </p:stCondLst>
                                  <p:childTnLst>
                                    <p:anim calcmode="lin" valueType="num">
                                      <p:cBhvr additive="base">
                                        <p:cTn id="13" dur="500"/>
                                        <p:tgtEl>
                                          <p:spTgt spid="4"/>
                                        </p:tgtEl>
                                        <p:attrNameLst>
                                          <p:attrName>ppt_x</p:attrName>
                                        </p:attrNameLst>
                                      </p:cBhvr>
                                      <p:tavLst>
                                        <p:tav tm="0">
                                          <p:val>
                                            <p:strVal val="ppt_x"/>
                                          </p:val>
                                        </p:tav>
                                        <p:tav tm="100000">
                                          <p:val>
                                            <p:strVal val="ppt_x"/>
                                          </p:val>
                                        </p:tav>
                                      </p:tavLst>
                                    </p:anim>
                                    <p:anim calcmode="lin" valueType="num">
                                      <p:cBhvr additive="base">
                                        <p:cTn id="14" dur="500"/>
                                        <p:tgtEl>
                                          <p:spTgt spid="4"/>
                                        </p:tgtEl>
                                        <p:attrNameLst>
                                          <p:attrName>ppt_y</p:attrName>
                                        </p:attrNameLst>
                                      </p:cBhvr>
                                      <p:tavLst>
                                        <p:tav tm="0">
                                          <p:val>
                                            <p:strVal val="ppt_y"/>
                                          </p:val>
                                        </p:tav>
                                        <p:tav tm="100000">
                                          <p:val>
                                            <p:strVal val="1+ppt_h/2"/>
                                          </p:val>
                                        </p:tav>
                                      </p:tavLst>
                                    </p:anim>
                                    <p:set>
                                      <p:cBhvr>
                                        <p:cTn id="15" dur="1" fill="hold">
                                          <p:stCondLst>
                                            <p:cond delay="499"/>
                                          </p:stCondLst>
                                        </p:cTn>
                                        <p:tgtEl>
                                          <p:spTgt spid="4"/>
                                        </p:tgtEl>
                                        <p:attrNameLst>
                                          <p:attrName>style.visibility</p:attrName>
                                        </p:attrNameLst>
                                      </p:cBhvr>
                                      <p:to>
                                        <p:strVal val="hidden"/>
                                      </p:to>
                                    </p:set>
                                  </p:childTnLst>
                                </p:cTn>
                              </p:par>
                              <p:par>
                                <p:cTn id="16" presetID="42" presetClass="entr" presetSubtype="0"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5"/>
                                        </p:tgtEl>
                                        <p:attrNameLst>
                                          <p:attrName>ppt_x</p:attrName>
                                        </p:attrNameLst>
                                      </p:cBhvr>
                                      <p:tavLst>
                                        <p:tav tm="0">
                                          <p:val>
                                            <p:strVal val="ppt_x"/>
                                          </p:val>
                                        </p:tav>
                                        <p:tav tm="100000">
                                          <p:val>
                                            <p:strVal val="ppt_x"/>
                                          </p:val>
                                        </p:tav>
                                      </p:tavLst>
                                    </p:anim>
                                    <p:anim calcmode="lin" valueType="num">
                                      <p:cBhvr additive="base">
                                        <p:cTn id="25" dur="500"/>
                                        <p:tgtEl>
                                          <p:spTgt spid="5"/>
                                        </p:tgtEl>
                                        <p:attrNameLst>
                                          <p:attrName>ppt_y</p:attrName>
                                        </p:attrNameLst>
                                      </p:cBhvr>
                                      <p:tavLst>
                                        <p:tav tm="0">
                                          <p:val>
                                            <p:strVal val="ppt_y"/>
                                          </p:val>
                                        </p:tav>
                                        <p:tav tm="100000">
                                          <p:val>
                                            <p:strVal val="1+ppt_h/2"/>
                                          </p:val>
                                        </p:tav>
                                      </p:tavLst>
                                    </p:anim>
                                    <p:set>
                                      <p:cBhvr>
                                        <p:cTn id="26" dur="1" fill="hold">
                                          <p:stCondLst>
                                            <p:cond delay="499"/>
                                          </p:stCondLst>
                                        </p:cTn>
                                        <p:tgtEl>
                                          <p:spTgt spid="5"/>
                                        </p:tgtEl>
                                        <p:attrNameLst>
                                          <p:attrName>style.visibility</p:attrName>
                                        </p:attrNameLst>
                                      </p:cBhvr>
                                      <p:to>
                                        <p:strVal val="hidden"/>
                                      </p:to>
                                    </p:set>
                                  </p:childTnLst>
                                </p:cTn>
                              </p:par>
                              <p:par>
                                <p:cTn id="27" presetID="42"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anim calcmode="lin" valueType="num">
                                      <p:cBhvr>
                                        <p:cTn id="30" dur="1000" fill="hold"/>
                                        <p:tgtEl>
                                          <p:spTgt spid="6"/>
                                        </p:tgtEl>
                                        <p:attrNameLst>
                                          <p:attrName>ppt_x</p:attrName>
                                        </p:attrNameLst>
                                      </p:cBhvr>
                                      <p:tavLst>
                                        <p:tav tm="0">
                                          <p:val>
                                            <p:strVal val="#ppt_x"/>
                                          </p:val>
                                        </p:tav>
                                        <p:tav tm="100000">
                                          <p:val>
                                            <p:strVal val="#ppt_x"/>
                                          </p:val>
                                        </p:tav>
                                      </p:tavLst>
                                    </p:anim>
                                    <p:anim calcmode="lin" valueType="num">
                                      <p:cBhvr>
                                        <p:cTn id="3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xit" presetSubtype="4" fill="hold" grpId="1" nodeType="clickEffect">
                                  <p:stCondLst>
                                    <p:cond delay="0"/>
                                  </p:stCondLst>
                                  <p:childTnLst>
                                    <p:anim calcmode="lin" valueType="num">
                                      <p:cBhvr additive="base">
                                        <p:cTn id="35" dur="500"/>
                                        <p:tgtEl>
                                          <p:spTgt spid="6"/>
                                        </p:tgtEl>
                                        <p:attrNameLst>
                                          <p:attrName>ppt_x</p:attrName>
                                        </p:attrNameLst>
                                      </p:cBhvr>
                                      <p:tavLst>
                                        <p:tav tm="0">
                                          <p:val>
                                            <p:strVal val="ppt_x"/>
                                          </p:val>
                                        </p:tav>
                                        <p:tav tm="100000">
                                          <p:val>
                                            <p:strVal val="ppt_x"/>
                                          </p:val>
                                        </p:tav>
                                      </p:tavLst>
                                    </p:anim>
                                    <p:anim calcmode="lin" valueType="num">
                                      <p:cBhvr additive="base">
                                        <p:cTn id="36" dur="500"/>
                                        <p:tgtEl>
                                          <p:spTgt spid="6"/>
                                        </p:tgtEl>
                                        <p:attrNameLst>
                                          <p:attrName>ppt_y</p:attrName>
                                        </p:attrNameLst>
                                      </p:cBhvr>
                                      <p:tavLst>
                                        <p:tav tm="0">
                                          <p:val>
                                            <p:strVal val="ppt_y"/>
                                          </p:val>
                                        </p:tav>
                                        <p:tav tm="100000">
                                          <p:val>
                                            <p:strVal val="1+ppt_h/2"/>
                                          </p:val>
                                        </p:tav>
                                      </p:tavLst>
                                    </p:anim>
                                    <p:set>
                                      <p:cBhvr>
                                        <p:cTn id="3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P spid="5" grpId="1"/>
      <p:bldP spid="6" grpId="0"/>
      <p:bldP spid="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003314" cy="1117168"/>
          </a:xfrm>
          <a:prstGeom prst="rect">
            <a:avLst/>
          </a:prstGeom>
        </p:spPr>
      </p:pic>
      <p:sp>
        <p:nvSpPr>
          <p:cNvPr id="4" name="Rectangle 3"/>
          <p:cNvSpPr/>
          <p:nvPr/>
        </p:nvSpPr>
        <p:spPr>
          <a:xfrm>
            <a:off x="717095" y="5545002"/>
            <a:ext cx="6096000" cy="742511"/>
          </a:xfrm>
          <a:prstGeom prst="rect">
            <a:avLst/>
          </a:prstGeom>
        </p:spPr>
        <p:txBody>
          <a:bodyPr>
            <a:spAutoFit/>
          </a:bodyPr>
          <a:lstStyle/>
          <a:p>
            <a:pPr>
              <a:lnSpc>
                <a:spcPct val="150000"/>
              </a:lnSpc>
              <a:spcAft>
                <a:spcPts val="800"/>
              </a:spcAft>
            </a:pP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12a) </a:t>
            </a:r>
            <a:r>
              <a:rPr lang="en-US" sz="3200" b="1" dirty="0" smtClean="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smtClean="0">
                <a:solidFill>
                  <a:srgbClr val="0000CC"/>
                </a:solidFill>
                <a:latin typeface="Times New Roman" panose="02020603050405020304" pitchFamily="18" charset="0"/>
                <a:ea typeface="Arial" panose="020B0604020202020204" pitchFamily="34" charset="0"/>
                <a:cs typeface="Times New Roman" panose="02020603050405020304" pitchFamily="18" charset="0"/>
              </a:rPr>
              <a:t>là</a:t>
            </a:r>
            <a:r>
              <a:rPr lang="en-US" sz="3200" b="1" dirty="0" smtClean="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thang</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cân</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5" name="Rectangle 4"/>
          <p:cNvSpPr/>
          <p:nvPr/>
        </p:nvSpPr>
        <p:spPr>
          <a:xfrm>
            <a:off x="717095" y="6036044"/>
            <a:ext cx="6096000" cy="742511"/>
          </a:xfrm>
          <a:prstGeom prst="rect">
            <a:avLst/>
          </a:prstGeom>
        </p:spPr>
        <p:txBody>
          <a:bodyPr>
            <a:spAutoFit/>
          </a:bodyPr>
          <a:lstStyle/>
          <a:p>
            <a:pPr>
              <a:lnSpc>
                <a:spcPct val="150000"/>
              </a:lnSpc>
              <a:spcAft>
                <a:spcPts val="800"/>
              </a:spcAft>
            </a:pP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12c) </a:t>
            </a:r>
            <a:r>
              <a:rPr lang="en-US" sz="3200" b="1" dirty="0" smtClean="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smtClean="0">
                <a:solidFill>
                  <a:srgbClr val="0000CC"/>
                </a:solidFill>
                <a:latin typeface="Times New Roman" panose="02020603050405020304" pitchFamily="18" charset="0"/>
                <a:ea typeface="Arial" panose="020B0604020202020204" pitchFamily="34" charset="0"/>
                <a:cs typeface="Times New Roman" panose="02020603050405020304" pitchFamily="18" charset="0"/>
              </a:rPr>
              <a:t>là</a:t>
            </a:r>
            <a:r>
              <a:rPr lang="en-US" sz="3200" b="1" dirty="0" smtClean="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hình</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thang</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 </a:t>
            </a:r>
            <a:r>
              <a:rPr lang="en-US" sz="3200" b="1" dirty="0" err="1">
                <a:solidFill>
                  <a:srgbClr val="0000CC"/>
                </a:solidFill>
                <a:latin typeface="Times New Roman" panose="02020603050405020304" pitchFamily="18" charset="0"/>
                <a:ea typeface="Arial" panose="020B0604020202020204" pitchFamily="34" charset="0"/>
                <a:cs typeface="Times New Roman" panose="02020603050405020304" pitchFamily="18" charset="0"/>
              </a:rPr>
              <a:t>cân</a:t>
            </a:r>
            <a:r>
              <a:rPr lang="en-US" sz="3200" b="1" dirty="0">
                <a:solidFill>
                  <a:srgbClr val="0000CC"/>
                </a:solidFill>
                <a:latin typeface="Times New Roman" panose="02020603050405020304" pitchFamily="18" charset="0"/>
                <a:ea typeface="Arial" panose="020B0604020202020204" pitchFamily="34" charset="0"/>
                <a:cs typeface="Times New Roman" panose="02020603050405020304" pitchFamily="18" charset="0"/>
              </a:rPr>
              <a:t>.</a:t>
            </a:r>
            <a:endParaRPr lang="en-US" sz="3200" b="1" dirty="0">
              <a:solidFill>
                <a:srgbClr val="0000CC"/>
              </a:solidFill>
              <a:effectLst/>
              <a:latin typeface="Times New Roman" panose="02020603050405020304" pitchFamily="18" charset="0"/>
              <a:ea typeface="Arial" panose="020B0604020202020204" pitchFamily="34" charset="0"/>
              <a:cs typeface="Times New Roman" panose="02020603050405020304" pitchFamily="18" charset="0"/>
            </a:endParaRPr>
          </a:p>
        </p:txBody>
      </p:sp>
      <p:pic>
        <p:nvPicPr>
          <p:cNvPr id="20" name="Picture 19"/>
          <p:cNvPicPr>
            <a:picLocks noChangeAspect="1"/>
          </p:cNvPicPr>
          <p:nvPr/>
        </p:nvPicPr>
        <p:blipFill>
          <a:blip r:embed="rId3"/>
          <a:stretch>
            <a:fillRect/>
          </a:stretch>
        </p:blipFill>
        <p:spPr>
          <a:xfrm>
            <a:off x="4392052" y="4879377"/>
            <a:ext cx="1593168" cy="435788"/>
          </a:xfrm>
          <a:prstGeom prst="rect">
            <a:avLst/>
          </a:prstGeom>
        </p:spPr>
      </p:pic>
      <p:pic>
        <p:nvPicPr>
          <p:cNvPr id="21" name="Picture 20"/>
          <p:cNvPicPr>
            <a:picLocks noChangeAspect="1"/>
          </p:cNvPicPr>
          <p:nvPr/>
        </p:nvPicPr>
        <p:blipFill>
          <a:blip r:embed="rId3"/>
          <a:stretch>
            <a:fillRect/>
          </a:stretch>
        </p:blipFill>
        <p:spPr>
          <a:xfrm rot="17915119">
            <a:off x="3681099" y="4035761"/>
            <a:ext cx="823372" cy="435788"/>
          </a:xfrm>
          <a:prstGeom prst="rect">
            <a:avLst/>
          </a:prstGeom>
        </p:spPr>
      </p:pic>
      <p:grpSp>
        <p:nvGrpSpPr>
          <p:cNvPr id="92" name="Group 91"/>
          <p:cNvGrpSpPr/>
          <p:nvPr/>
        </p:nvGrpSpPr>
        <p:grpSpPr>
          <a:xfrm>
            <a:off x="571863" y="1028130"/>
            <a:ext cx="11553371" cy="4888127"/>
            <a:chOff x="348343" y="786669"/>
            <a:chExt cx="11553371" cy="4888127"/>
          </a:xfrm>
        </p:grpSpPr>
        <p:grpSp>
          <p:nvGrpSpPr>
            <p:cNvPr id="47" name="Group 46"/>
            <p:cNvGrpSpPr/>
            <p:nvPr/>
          </p:nvGrpSpPr>
          <p:grpSpPr>
            <a:xfrm>
              <a:off x="348343" y="786669"/>
              <a:ext cx="11553371" cy="4888127"/>
              <a:chOff x="348343" y="786669"/>
              <a:chExt cx="11553371" cy="4888127"/>
            </a:xfrm>
          </p:grpSpPr>
          <p:grpSp>
            <p:nvGrpSpPr>
              <p:cNvPr id="19" name="Group 18"/>
              <p:cNvGrpSpPr/>
              <p:nvPr/>
            </p:nvGrpSpPr>
            <p:grpSpPr>
              <a:xfrm>
                <a:off x="348343" y="786669"/>
                <a:ext cx="11553371" cy="4888127"/>
                <a:chOff x="348343" y="874590"/>
                <a:chExt cx="11553371" cy="4888127"/>
              </a:xfrm>
            </p:grpSpPr>
            <p:grpSp>
              <p:nvGrpSpPr>
                <p:cNvPr id="17" name="Group 16"/>
                <p:cNvGrpSpPr/>
                <p:nvPr/>
              </p:nvGrpSpPr>
              <p:grpSpPr>
                <a:xfrm>
                  <a:off x="348343" y="874590"/>
                  <a:ext cx="11553371" cy="4888127"/>
                  <a:chOff x="348343" y="874590"/>
                  <a:chExt cx="11553371" cy="4888127"/>
                </a:xfrm>
              </p:grpSpPr>
              <p:pic>
                <p:nvPicPr>
                  <p:cNvPr id="3" name="Picture 2"/>
                  <p:cNvPicPr>
                    <a:picLocks noChangeAspect="1"/>
                  </p:cNvPicPr>
                  <p:nvPr/>
                </p:nvPicPr>
                <p:blipFill>
                  <a:blip r:embed="rId4"/>
                  <a:stretch>
                    <a:fillRect/>
                  </a:stretch>
                </p:blipFill>
                <p:spPr>
                  <a:xfrm>
                    <a:off x="348343" y="874590"/>
                    <a:ext cx="11553371" cy="4858553"/>
                  </a:xfrm>
                  <a:prstGeom prst="rect">
                    <a:avLst/>
                  </a:prstGeom>
                </p:spPr>
              </p:pic>
              <p:pic>
                <p:nvPicPr>
                  <p:cNvPr id="7" name="Picture 6"/>
                  <p:cNvPicPr>
                    <a:picLocks noChangeAspect="1"/>
                  </p:cNvPicPr>
                  <p:nvPr/>
                </p:nvPicPr>
                <p:blipFill>
                  <a:blip r:embed="rId3"/>
                  <a:stretch>
                    <a:fillRect/>
                  </a:stretch>
                </p:blipFill>
                <p:spPr>
                  <a:xfrm>
                    <a:off x="6251774" y="4847770"/>
                    <a:ext cx="1475516" cy="885373"/>
                  </a:xfrm>
                  <a:prstGeom prst="rect">
                    <a:avLst/>
                  </a:prstGeom>
                </p:spPr>
              </p:pic>
              <p:pic>
                <p:nvPicPr>
                  <p:cNvPr id="8" name="Picture 7"/>
                  <p:cNvPicPr>
                    <a:picLocks noChangeAspect="1"/>
                  </p:cNvPicPr>
                  <p:nvPr/>
                </p:nvPicPr>
                <p:blipFill>
                  <a:blip r:embed="rId3"/>
                  <a:stretch>
                    <a:fillRect/>
                  </a:stretch>
                </p:blipFill>
                <p:spPr>
                  <a:xfrm>
                    <a:off x="8162549" y="4847769"/>
                    <a:ext cx="1387851" cy="885373"/>
                  </a:xfrm>
                  <a:prstGeom prst="rect">
                    <a:avLst/>
                  </a:prstGeom>
                </p:spPr>
              </p:pic>
              <p:pic>
                <p:nvPicPr>
                  <p:cNvPr id="9" name="Picture 8"/>
                  <p:cNvPicPr>
                    <a:picLocks noChangeAspect="1"/>
                  </p:cNvPicPr>
                  <p:nvPr/>
                </p:nvPicPr>
                <p:blipFill>
                  <a:blip r:embed="rId3"/>
                  <a:stretch>
                    <a:fillRect/>
                  </a:stretch>
                </p:blipFill>
                <p:spPr>
                  <a:xfrm rot="1575897">
                    <a:off x="4459138" y="3847292"/>
                    <a:ext cx="1575605" cy="1366560"/>
                  </a:xfrm>
                  <a:prstGeom prst="rect">
                    <a:avLst/>
                  </a:prstGeom>
                </p:spPr>
              </p:pic>
              <p:pic>
                <p:nvPicPr>
                  <p:cNvPr id="10" name="Picture 9"/>
                  <p:cNvPicPr>
                    <a:picLocks noChangeAspect="1"/>
                  </p:cNvPicPr>
                  <p:nvPr/>
                </p:nvPicPr>
                <p:blipFill>
                  <a:blip r:embed="rId3"/>
                  <a:stretch>
                    <a:fillRect/>
                  </a:stretch>
                </p:blipFill>
                <p:spPr>
                  <a:xfrm rot="1801403">
                    <a:off x="5313505" y="3380395"/>
                    <a:ext cx="1143617" cy="885373"/>
                  </a:xfrm>
                  <a:prstGeom prst="rect">
                    <a:avLst/>
                  </a:prstGeom>
                </p:spPr>
              </p:pic>
              <p:pic>
                <p:nvPicPr>
                  <p:cNvPr id="11" name="Picture 10"/>
                  <p:cNvPicPr>
                    <a:picLocks noChangeAspect="1"/>
                  </p:cNvPicPr>
                  <p:nvPr/>
                </p:nvPicPr>
                <p:blipFill>
                  <a:blip r:embed="rId3"/>
                  <a:stretch>
                    <a:fillRect/>
                  </a:stretch>
                </p:blipFill>
                <p:spPr>
                  <a:xfrm>
                    <a:off x="3205324" y="4857301"/>
                    <a:ext cx="873123" cy="885373"/>
                  </a:xfrm>
                  <a:prstGeom prst="rect">
                    <a:avLst/>
                  </a:prstGeom>
                </p:spPr>
              </p:pic>
              <p:pic>
                <p:nvPicPr>
                  <p:cNvPr id="12" name="Picture 11"/>
                  <p:cNvPicPr>
                    <a:picLocks noChangeAspect="1"/>
                  </p:cNvPicPr>
                  <p:nvPr/>
                </p:nvPicPr>
                <p:blipFill>
                  <a:blip r:embed="rId3"/>
                  <a:stretch>
                    <a:fillRect/>
                  </a:stretch>
                </p:blipFill>
                <p:spPr>
                  <a:xfrm>
                    <a:off x="2118209" y="4877344"/>
                    <a:ext cx="777673" cy="885373"/>
                  </a:xfrm>
                  <a:prstGeom prst="rect">
                    <a:avLst/>
                  </a:prstGeom>
                </p:spPr>
              </p:pic>
              <p:pic>
                <p:nvPicPr>
                  <p:cNvPr id="13" name="Picture 12"/>
                  <p:cNvPicPr>
                    <a:picLocks noChangeAspect="1"/>
                  </p:cNvPicPr>
                  <p:nvPr/>
                </p:nvPicPr>
                <p:blipFill>
                  <a:blip r:embed="rId3"/>
                  <a:stretch>
                    <a:fillRect/>
                  </a:stretch>
                </p:blipFill>
                <p:spPr>
                  <a:xfrm rot="1629453">
                    <a:off x="6486715" y="3745682"/>
                    <a:ext cx="720696" cy="906107"/>
                  </a:xfrm>
                  <a:prstGeom prst="rect">
                    <a:avLst/>
                  </a:prstGeom>
                </p:spPr>
              </p:pic>
              <p:pic>
                <p:nvPicPr>
                  <p:cNvPr id="14" name="Picture 13"/>
                  <p:cNvPicPr>
                    <a:picLocks noChangeAspect="1"/>
                  </p:cNvPicPr>
                  <p:nvPr/>
                </p:nvPicPr>
                <p:blipFill>
                  <a:blip r:embed="rId3"/>
                  <a:stretch>
                    <a:fillRect/>
                  </a:stretch>
                </p:blipFill>
                <p:spPr>
                  <a:xfrm>
                    <a:off x="6415434" y="4293400"/>
                    <a:ext cx="2060909" cy="435788"/>
                  </a:xfrm>
                  <a:prstGeom prst="rect">
                    <a:avLst/>
                  </a:prstGeom>
                </p:spPr>
              </p:pic>
              <p:pic>
                <p:nvPicPr>
                  <p:cNvPr id="15" name="Picture 14"/>
                  <p:cNvPicPr>
                    <a:picLocks noChangeAspect="1"/>
                  </p:cNvPicPr>
                  <p:nvPr/>
                </p:nvPicPr>
                <p:blipFill>
                  <a:blip r:embed="rId3"/>
                  <a:stretch>
                    <a:fillRect/>
                  </a:stretch>
                </p:blipFill>
                <p:spPr>
                  <a:xfrm>
                    <a:off x="8073022" y="4503440"/>
                    <a:ext cx="806642" cy="227181"/>
                  </a:xfrm>
                  <a:prstGeom prst="rect">
                    <a:avLst/>
                  </a:prstGeom>
                </p:spPr>
              </p:pic>
              <p:pic>
                <p:nvPicPr>
                  <p:cNvPr id="16" name="Picture 15"/>
                  <p:cNvPicPr>
                    <a:picLocks noChangeAspect="1"/>
                  </p:cNvPicPr>
                  <p:nvPr/>
                </p:nvPicPr>
                <p:blipFill>
                  <a:blip r:embed="rId3"/>
                  <a:stretch>
                    <a:fillRect/>
                  </a:stretch>
                </p:blipFill>
                <p:spPr>
                  <a:xfrm rot="1385900">
                    <a:off x="6686535" y="4018427"/>
                    <a:ext cx="2060909" cy="319964"/>
                  </a:xfrm>
                  <a:prstGeom prst="rect">
                    <a:avLst/>
                  </a:prstGeom>
                </p:spPr>
              </p:pic>
            </p:grpSp>
            <p:pic>
              <p:nvPicPr>
                <p:cNvPr id="18" name="Picture 17"/>
                <p:cNvPicPr>
                  <a:picLocks noChangeAspect="1"/>
                </p:cNvPicPr>
                <p:nvPr/>
              </p:nvPicPr>
              <p:blipFill>
                <a:blip r:embed="rId3"/>
                <a:stretch>
                  <a:fillRect/>
                </a:stretch>
              </p:blipFill>
              <p:spPr>
                <a:xfrm>
                  <a:off x="2757714" y="5312229"/>
                  <a:ext cx="7344229" cy="438470"/>
                </a:xfrm>
                <a:prstGeom prst="rect">
                  <a:avLst/>
                </a:prstGeom>
              </p:spPr>
            </p:pic>
          </p:grpSp>
          <p:cxnSp>
            <p:nvCxnSpPr>
              <p:cNvPr id="26" name="Straight Connector 25"/>
              <p:cNvCxnSpPr/>
              <p:nvPr/>
            </p:nvCxnSpPr>
            <p:spPr>
              <a:xfrm>
                <a:off x="1343810" y="2556928"/>
                <a:ext cx="3396585" cy="96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28103" y="1358731"/>
                <a:ext cx="612292" cy="119819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V="1">
                <a:off x="1343810" y="1322008"/>
                <a:ext cx="660467" cy="12501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969405" y="1329000"/>
                <a:ext cx="2158698" cy="1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a:xfrm flipV="1">
              <a:off x="6864221" y="1341088"/>
              <a:ext cx="1612122" cy="215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V="1">
              <a:off x="6280373" y="2554454"/>
              <a:ext cx="3416735" cy="2339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8476343" y="1338327"/>
              <a:ext cx="1220765" cy="120410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H="1">
              <a:off x="6280373" y="1356328"/>
              <a:ext cx="583848" cy="12175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6046651" y="4681308"/>
              <a:ext cx="3503749" cy="658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6719443" y="3461945"/>
              <a:ext cx="3459868" cy="67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9526928" y="3444389"/>
              <a:ext cx="652383" cy="12750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V="1">
              <a:off x="6077469" y="3444390"/>
              <a:ext cx="693100" cy="126768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flipV="1">
              <a:off x="6785644" y="3479797"/>
              <a:ext cx="2764756" cy="12468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4108057" y="3474869"/>
              <a:ext cx="654652" cy="1228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1343810" y="3508449"/>
              <a:ext cx="656291" cy="12109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flipV="1">
              <a:off x="1969405" y="4712079"/>
              <a:ext cx="2123380" cy="2772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V="1">
              <a:off x="2014320" y="3508450"/>
              <a:ext cx="2736653" cy="120150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V="1">
              <a:off x="1351698" y="3487338"/>
              <a:ext cx="3399275" cy="5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flipV="1">
              <a:off x="1367056" y="3522784"/>
              <a:ext cx="2749194" cy="116687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93" name="Picture 92"/>
          <p:cNvPicPr/>
          <p:nvPr/>
        </p:nvPicPr>
        <p:blipFill>
          <a:blip r:embed="rId5"/>
          <a:stretch>
            <a:fillRect/>
          </a:stretch>
        </p:blipFill>
        <p:spPr>
          <a:xfrm>
            <a:off x="1254686" y="1627828"/>
            <a:ext cx="5046303" cy="1134582"/>
          </a:xfrm>
          <a:prstGeom prst="rect">
            <a:avLst/>
          </a:prstGeom>
          <a:ln w="28575">
            <a:solidFill>
              <a:schemeClr val="tx2">
                <a:lumMod val="75000"/>
              </a:schemeClr>
            </a:solidFill>
          </a:ln>
        </p:spPr>
      </p:pic>
      <p:pic>
        <p:nvPicPr>
          <p:cNvPr id="95" name="Picture 94"/>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469317" y="111711"/>
            <a:ext cx="6119785" cy="281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 name="Picture 95"/>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14600" y="94886"/>
            <a:ext cx="6119785" cy="281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7" name="Picture 96"/>
          <p:cNvPicPr/>
          <p:nvPr/>
        </p:nvPicPr>
        <p:blipFill>
          <a:blip r:embed="rId5"/>
          <a:stretch>
            <a:fillRect/>
          </a:stretch>
        </p:blipFill>
        <p:spPr>
          <a:xfrm>
            <a:off x="6403563" y="1642596"/>
            <a:ext cx="5046303" cy="1134582"/>
          </a:xfrm>
          <a:prstGeom prst="rect">
            <a:avLst/>
          </a:prstGeom>
          <a:ln w="28575">
            <a:solidFill>
              <a:schemeClr val="tx2">
                <a:lumMod val="75000"/>
              </a:schemeClr>
            </a:solidFill>
          </a:ln>
        </p:spPr>
      </p:pic>
      <p:pic>
        <p:nvPicPr>
          <p:cNvPr id="98" name="Picture 9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474695" y="95047"/>
            <a:ext cx="6119785" cy="281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9" name="Picture 98"/>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886398" y="108507"/>
            <a:ext cx="6119785" cy="2818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0" name="Picture 99"/>
          <p:cNvPicPr/>
          <p:nvPr/>
        </p:nvPicPr>
        <p:blipFill>
          <a:blip r:embed="rId5"/>
          <a:stretch>
            <a:fillRect/>
          </a:stretch>
        </p:blipFill>
        <p:spPr>
          <a:xfrm>
            <a:off x="1277176" y="3805280"/>
            <a:ext cx="4700181" cy="1115880"/>
          </a:xfrm>
          <a:prstGeom prst="rect">
            <a:avLst/>
          </a:prstGeom>
          <a:ln w="28575">
            <a:solidFill>
              <a:schemeClr val="tx2">
                <a:lumMod val="75000"/>
              </a:schemeClr>
            </a:solidFill>
          </a:ln>
        </p:spPr>
      </p:pic>
      <p:pic>
        <p:nvPicPr>
          <p:cNvPr id="101" name="Picture 100"/>
          <p:cNvPicPr/>
          <p:nvPr/>
        </p:nvPicPr>
        <p:blipFill>
          <a:blip r:embed="rId5"/>
          <a:stretch>
            <a:fillRect/>
          </a:stretch>
        </p:blipFill>
        <p:spPr>
          <a:xfrm rot="1365510">
            <a:off x="960937" y="5269641"/>
            <a:ext cx="7964493" cy="988419"/>
          </a:xfrm>
          <a:prstGeom prst="rect">
            <a:avLst/>
          </a:prstGeom>
          <a:ln w="28575">
            <a:solidFill>
              <a:schemeClr val="tx2">
                <a:lumMod val="75000"/>
              </a:schemeClr>
            </a:solidFill>
          </a:ln>
        </p:spPr>
      </p:pic>
      <p:pic>
        <p:nvPicPr>
          <p:cNvPr id="102" name="Picture 101"/>
          <p:cNvPicPr/>
          <p:nvPr/>
        </p:nvPicPr>
        <p:blipFill>
          <a:blip r:embed="rId5"/>
          <a:stretch>
            <a:fillRect/>
          </a:stretch>
        </p:blipFill>
        <p:spPr>
          <a:xfrm rot="20166280">
            <a:off x="2014282" y="3395945"/>
            <a:ext cx="7964493" cy="988419"/>
          </a:xfrm>
          <a:prstGeom prst="rect">
            <a:avLst/>
          </a:prstGeom>
          <a:ln w="28575">
            <a:solidFill>
              <a:schemeClr val="tx2">
                <a:lumMod val="75000"/>
              </a:schemeClr>
            </a:solidFill>
          </a:ln>
        </p:spPr>
      </p:pic>
    </p:spTree>
    <p:extLst>
      <p:ext uri="{BB962C8B-B14F-4D97-AF65-F5344CB8AC3E}">
        <p14:creationId xmlns:p14="http://schemas.microsoft.com/office/powerpoint/2010/main" val="973997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circle(in)">
                                      <p:cBhvr>
                                        <p:cTn id="7" dur="750"/>
                                        <p:tgtEl>
                                          <p:spTgt spid="93"/>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xit" presetSubtype="4" fill="hold" nodeType="clickEffect">
                                  <p:stCondLst>
                                    <p:cond delay="0"/>
                                  </p:stCondLst>
                                  <p:childTnLst>
                                    <p:anim calcmode="lin" valueType="num">
                                      <p:cBhvr additive="base">
                                        <p:cTn id="11" dur="500"/>
                                        <p:tgtEl>
                                          <p:spTgt spid="93"/>
                                        </p:tgtEl>
                                        <p:attrNameLst>
                                          <p:attrName>ppt_y</p:attrName>
                                        </p:attrNameLst>
                                      </p:cBhvr>
                                      <p:tavLst>
                                        <p:tav tm="0">
                                          <p:val>
                                            <p:strVal val="#ppt_y"/>
                                          </p:val>
                                        </p:tav>
                                        <p:tav tm="100000">
                                          <p:val>
                                            <p:strVal val="#ppt_y+#ppt_h*1.125000"/>
                                          </p:val>
                                        </p:tav>
                                      </p:tavLst>
                                    </p:anim>
                                    <p:animEffect transition="out" filter="wipe(down)">
                                      <p:cBhvr>
                                        <p:cTn id="12" dur="500"/>
                                        <p:tgtEl>
                                          <p:spTgt spid="93"/>
                                        </p:tgtEl>
                                      </p:cBhvr>
                                    </p:animEffect>
                                    <p:set>
                                      <p:cBhvr>
                                        <p:cTn id="13" dur="1" fill="hold">
                                          <p:stCondLst>
                                            <p:cond delay="499"/>
                                          </p:stCondLst>
                                        </p:cTn>
                                        <p:tgtEl>
                                          <p:spTgt spid="93"/>
                                        </p:tgtEl>
                                        <p:attrNameLst>
                                          <p:attrName>style.visibility</p:attrName>
                                        </p:attrNameLst>
                                      </p:cBhvr>
                                      <p:to>
                                        <p:strVal val="hidden"/>
                                      </p:to>
                                    </p:set>
                                  </p:childTnLst>
                                </p:cTn>
                              </p:par>
                              <p:par>
                                <p:cTn id="14" presetID="2" presetClass="entr" presetSubtype="8" fill="hold"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additive="base">
                                        <p:cTn id="16" dur="1000" fill="hold"/>
                                        <p:tgtEl>
                                          <p:spTgt spid="95"/>
                                        </p:tgtEl>
                                        <p:attrNameLst>
                                          <p:attrName>ppt_x</p:attrName>
                                        </p:attrNameLst>
                                      </p:cBhvr>
                                      <p:tavLst>
                                        <p:tav tm="0">
                                          <p:val>
                                            <p:strVal val="0-#ppt_w/2"/>
                                          </p:val>
                                        </p:tav>
                                        <p:tav tm="100000">
                                          <p:val>
                                            <p:strVal val="#ppt_x"/>
                                          </p:val>
                                        </p:tav>
                                      </p:tavLst>
                                    </p:anim>
                                    <p:anim calcmode="lin" valueType="num">
                                      <p:cBhvr additive="base">
                                        <p:cTn id="17" dur="1000" fill="hold"/>
                                        <p:tgtEl>
                                          <p:spTgt spid="9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xit" presetSubtype="4" fill="hold" nodeType="clickEffect">
                                  <p:stCondLst>
                                    <p:cond delay="0"/>
                                  </p:stCondLst>
                                  <p:childTnLst>
                                    <p:anim calcmode="lin" valueType="num">
                                      <p:cBhvr additive="base">
                                        <p:cTn id="21" dur="500"/>
                                        <p:tgtEl>
                                          <p:spTgt spid="95"/>
                                        </p:tgtEl>
                                        <p:attrNameLst>
                                          <p:attrName>ppt_x</p:attrName>
                                        </p:attrNameLst>
                                      </p:cBhvr>
                                      <p:tavLst>
                                        <p:tav tm="0">
                                          <p:val>
                                            <p:strVal val="ppt_x"/>
                                          </p:val>
                                        </p:tav>
                                        <p:tav tm="100000">
                                          <p:val>
                                            <p:strVal val="ppt_x"/>
                                          </p:val>
                                        </p:tav>
                                      </p:tavLst>
                                    </p:anim>
                                    <p:anim calcmode="lin" valueType="num">
                                      <p:cBhvr additive="base">
                                        <p:cTn id="22" dur="500"/>
                                        <p:tgtEl>
                                          <p:spTgt spid="95"/>
                                        </p:tgtEl>
                                        <p:attrNameLst>
                                          <p:attrName>ppt_y</p:attrName>
                                        </p:attrNameLst>
                                      </p:cBhvr>
                                      <p:tavLst>
                                        <p:tav tm="0">
                                          <p:val>
                                            <p:strVal val="ppt_y"/>
                                          </p:val>
                                        </p:tav>
                                        <p:tav tm="100000">
                                          <p:val>
                                            <p:strVal val="1+ppt_h/2"/>
                                          </p:val>
                                        </p:tav>
                                      </p:tavLst>
                                    </p:anim>
                                    <p:set>
                                      <p:cBhvr>
                                        <p:cTn id="23" dur="1" fill="hold">
                                          <p:stCondLst>
                                            <p:cond delay="499"/>
                                          </p:stCondLst>
                                        </p:cTn>
                                        <p:tgtEl>
                                          <p:spTgt spid="95"/>
                                        </p:tgtEl>
                                        <p:attrNameLst>
                                          <p:attrName>style.visibility</p:attrName>
                                        </p:attrNameLst>
                                      </p:cBhvr>
                                      <p:to>
                                        <p:strVal val="hidden"/>
                                      </p:to>
                                    </p:set>
                                  </p:childTnLst>
                                </p:cTn>
                              </p:par>
                              <p:par>
                                <p:cTn id="24" presetID="2" presetClass="entr" presetSubtype="8" fill="hold" nodeType="withEffect">
                                  <p:stCondLst>
                                    <p:cond delay="0"/>
                                  </p:stCondLst>
                                  <p:childTnLst>
                                    <p:set>
                                      <p:cBhvr>
                                        <p:cTn id="25" dur="1" fill="hold">
                                          <p:stCondLst>
                                            <p:cond delay="0"/>
                                          </p:stCondLst>
                                        </p:cTn>
                                        <p:tgtEl>
                                          <p:spTgt spid="96"/>
                                        </p:tgtEl>
                                        <p:attrNameLst>
                                          <p:attrName>style.visibility</p:attrName>
                                        </p:attrNameLst>
                                      </p:cBhvr>
                                      <p:to>
                                        <p:strVal val="visible"/>
                                      </p:to>
                                    </p:set>
                                    <p:anim calcmode="lin" valueType="num">
                                      <p:cBhvr additive="base">
                                        <p:cTn id="26" dur="1000" fill="hold"/>
                                        <p:tgtEl>
                                          <p:spTgt spid="96"/>
                                        </p:tgtEl>
                                        <p:attrNameLst>
                                          <p:attrName>ppt_x</p:attrName>
                                        </p:attrNameLst>
                                      </p:cBhvr>
                                      <p:tavLst>
                                        <p:tav tm="0">
                                          <p:val>
                                            <p:strVal val="0-#ppt_w/2"/>
                                          </p:val>
                                        </p:tav>
                                        <p:tav tm="100000">
                                          <p:val>
                                            <p:strVal val="#ppt_x"/>
                                          </p:val>
                                        </p:tav>
                                      </p:tavLst>
                                    </p:anim>
                                    <p:anim calcmode="lin" valueType="num">
                                      <p:cBhvr additive="base">
                                        <p:cTn id="27" dur="1000" fill="hold"/>
                                        <p:tgtEl>
                                          <p:spTgt spid="96"/>
                                        </p:tgtEl>
                                        <p:attrNameLst>
                                          <p:attrName>ppt_y</p:attrName>
                                        </p:attrNameLst>
                                      </p:cBhvr>
                                      <p:tavLst>
                                        <p:tav tm="0">
                                          <p:val>
                                            <p:strVal val="#ppt_y"/>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xit" presetSubtype="4" fill="hold" nodeType="clickEffect">
                                  <p:stCondLst>
                                    <p:cond delay="0"/>
                                  </p:stCondLst>
                                  <p:childTnLst>
                                    <p:anim calcmode="lin" valueType="num">
                                      <p:cBhvr additive="base">
                                        <p:cTn id="31" dur="500"/>
                                        <p:tgtEl>
                                          <p:spTgt spid="96"/>
                                        </p:tgtEl>
                                        <p:attrNameLst>
                                          <p:attrName>ppt_x</p:attrName>
                                        </p:attrNameLst>
                                      </p:cBhvr>
                                      <p:tavLst>
                                        <p:tav tm="0">
                                          <p:val>
                                            <p:strVal val="ppt_x"/>
                                          </p:val>
                                        </p:tav>
                                        <p:tav tm="100000">
                                          <p:val>
                                            <p:strVal val="ppt_x"/>
                                          </p:val>
                                        </p:tav>
                                      </p:tavLst>
                                    </p:anim>
                                    <p:anim calcmode="lin" valueType="num">
                                      <p:cBhvr additive="base">
                                        <p:cTn id="32" dur="500"/>
                                        <p:tgtEl>
                                          <p:spTgt spid="96"/>
                                        </p:tgtEl>
                                        <p:attrNameLst>
                                          <p:attrName>ppt_y</p:attrName>
                                        </p:attrNameLst>
                                      </p:cBhvr>
                                      <p:tavLst>
                                        <p:tav tm="0">
                                          <p:val>
                                            <p:strVal val="ppt_y"/>
                                          </p:val>
                                        </p:tav>
                                        <p:tav tm="100000">
                                          <p:val>
                                            <p:strVal val="1+ppt_h/2"/>
                                          </p:val>
                                        </p:tav>
                                      </p:tavLst>
                                    </p:anim>
                                    <p:set>
                                      <p:cBhvr>
                                        <p:cTn id="33" dur="1" fill="hold">
                                          <p:stCondLst>
                                            <p:cond delay="499"/>
                                          </p:stCondLst>
                                        </p:cTn>
                                        <p:tgtEl>
                                          <p:spTgt spid="96"/>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fade">
                                      <p:cBhvr>
                                        <p:cTn id="38" dur="1000"/>
                                        <p:tgtEl>
                                          <p:spTgt spid="4">
                                            <p:txEl>
                                              <p:pRg st="0" end="0"/>
                                            </p:txEl>
                                          </p:spTgt>
                                        </p:tgtEl>
                                      </p:cBhvr>
                                    </p:animEffect>
                                    <p:anim calcmode="lin" valueType="num">
                                      <p:cBhvr>
                                        <p:cTn id="39"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40"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nodeType="clickEffect">
                                  <p:stCondLst>
                                    <p:cond delay="0"/>
                                  </p:stCondLst>
                                  <p:childTnLst>
                                    <p:set>
                                      <p:cBhvr>
                                        <p:cTn id="44" dur="1" fill="hold">
                                          <p:stCondLst>
                                            <p:cond delay="0"/>
                                          </p:stCondLst>
                                        </p:cTn>
                                        <p:tgtEl>
                                          <p:spTgt spid="97"/>
                                        </p:tgtEl>
                                        <p:attrNameLst>
                                          <p:attrName>style.visibility</p:attrName>
                                        </p:attrNameLst>
                                      </p:cBhvr>
                                      <p:to>
                                        <p:strVal val="visible"/>
                                      </p:to>
                                    </p:set>
                                    <p:animEffect transition="in" filter="circle(in)">
                                      <p:cBhvr>
                                        <p:cTn id="45" dur="750"/>
                                        <p:tgtEl>
                                          <p:spTgt spid="97"/>
                                        </p:tgtEl>
                                      </p:cBhvr>
                                    </p:animEffect>
                                  </p:childTnLst>
                                </p:cTn>
                              </p:par>
                            </p:childTnLst>
                          </p:cTn>
                        </p:par>
                      </p:childTnLst>
                    </p:cTn>
                  </p:par>
                  <p:par>
                    <p:cTn id="46" fill="hold">
                      <p:stCondLst>
                        <p:cond delay="indefinite"/>
                      </p:stCondLst>
                      <p:childTnLst>
                        <p:par>
                          <p:cTn id="47" fill="hold">
                            <p:stCondLst>
                              <p:cond delay="0"/>
                            </p:stCondLst>
                            <p:childTnLst>
                              <p:par>
                                <p:cTn id="48" presetID="12" presetClass="exit" presetSubtype="4" fill="hold" nodeType="clickEffect">
                                  <p:stCondLst>
                                    <p:cond delay="0"/>
                                  </p:stCondLst>
                                  <p:childTnLst>
                                    <p:anim calcmode="lin" valueType="num">
                                      <p:cBhvr additive="base">
                                        <p:cTn id="49" dur="500"/>
                                        <p:tgtEl>
                                          <p:spTgt spid="97"/>
                                        </p:tgtEl>
                                        <p:attrNameLst>
                                          <p:attrName>ppt_y</p:attrName>
                                        </p:attrNameLst>
                                      </p:cBhvr>
                                      <p:tavLst>
                                        <p:tav tm="0">
                                          <p:val>
                                            <p:strVal val="#ppt_y"/>
                                          </p:val>
                                        </p:tav>
                                        <p:tav tm="100000">
                                          <p:val>
                                            <p:strVal val="#ppt_y+#ppt_h*1.125000"/>
                                          </p:val>
                                        </p:tav>
                                      </p:tavLst>
                                    </p:anim>
                                    <p:animEffect transition="out" filter="wipe(down)">
                                      <p:cBhvr>
                                        <p:cTn id="50" dur="500"/>
                                        <p:tgtEl>
                                          <p:spTgt spid="97"/>
                                        </p:tgtEl>
                                      </p:cBhvr>
                                    </p:animEffect>
                                    <p:set>
                                      <p:cBhvr>
                                        <p:cTn id="51" dur="1" fill="hold">
                                          <p:stCondLst>
                                            <p:cond delay="499"/>
                                          </p:stCondLst>
                                        </p:cTn>
                                        <p:tgtEl>
                                          <p:spTgt spid="97"/>
                                        </p:tgtEl>
                                        <p:attrNameLst>
                                          <p:attrName>style.visibility</p:attrName>
                                        </p:attrNameLst>
                                      </p:cBhvr>
                                      <p:to>
                                        <p:strVal val="hidden"/>
                                      </p:to>
                                    </p:set>
                                  </p:childTnLst>
                                </p:cTn>
                              </p:par>
                              <p:par>
                                <p:cTn id="52" presetID="2" presetClass="entr" presetSubtype="8" fill="hold" nodeType="withEffect">
                                  <p:stCondLst>
                                    <p:cond delay="0"/>
                                  </p:stCondLst>
                                  <p:childTnLst>
                                    <p:set>
                                      <p:cBhvr>
                                        <p:cTn id="53" dur="1" fill="hold">
                                          <p:stCondLst>
                                            <p:cond delay="0"/>
                                          </p:stCondLst>
                                        </p:cTn>
                                        <p:tgtEl>
                                          <p:spTgt spid="98"/>
                                        </p:tgtEl>
                                        <p:attrNameLst>
                                          <p:attrName>style.visibility</p:attrName>
                                        </p:attrNameLst>
                                      </p:cBhvr>
                                      <p:to>
                                        <p:strVal val="visible"/>
                                      </p:to>
                                    </p:set>
                                    <p:anim calcmode="lin" valueType="num">
                                      <p:cBhvr additive="base">
                                        <p:cTn id="54" dur="1000" fill="hold"/>
                                        <p:tgtEl>
                                          <p:spTgt spid="98"/>
                                        </p:tgtEl>
                                        <p:attrNameLst>
                                          <p:attrName>ppt_x</p:attrName>
                                        </p:attrNameLst>
                                      </p:cBhvr>
                                      <p:tavLst>
                                        <p:tav tm="0">
                                          <p:val>
                                            <p:strVal val="0-#ppt_w/2"/>
                                          </p:val>
                                        </p:tav>
                                        <p:tav tm="100000">
                                          <p:val>
                                            <p:strVal val="#ppt_x"/>
                                          </p:val>
                                        </p:tav>
                                      </p:tavLst>
                                    </p:anim>
                                    <p:anim calcmode="lin" valueType="num">
                                      <p:cBhvr additive="base">
                                        <p:cTn id="55" dur="1000" fill="hold"/>
                                        <p:tgtEl>
                                          <p:spTgt spid="98"/>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nodeType="clickEffect">
                                  <p:stCondLst>
                                    <p:cond delay="0"/>
                                  </p:stCondLst>
                                  <p:childTnLst>
                                    <p:anim calcmode="lin" valueType="num">
                                      <p:cBhvr additive="base">
                                        <p:cTn id="59" dur="500"/>
                                        <p:tgtEl>
                                          <p:spTgt spid="98"/>
                                        </p:tgtEl>
                                        <p:attrNameLst>
                                          <p:attrName>ppt_x</p:attrName>
                                        </p:attrNameLst>
                                      </p:cBhvr>
                                      <p:tavLst>
                                        <p:tav tm="0">
                                          <p:val>
                                            <p:strVal val="ppt_x"/>
                                          </p:val>
                                        </p:tav>
                                        <p:tav tm="100000">
                                          <p:val>
                                            <p:strVal val="ppt_x"/>
                                          </p:val>
                                        </p:tav>
                                      </p:tavLst>
                                    </p:anim>
                                    <p:anim calcmode="lin" valueType="num">
                                      <p:cBhvr additive="base">
                                        <p:cTn id="60" dur="500"/>
                                        <p:tgtEl>
                                          <p:spTgt spid="98"/>
                                        </p:tgtEl>
                                        <p:attrNameLst>
                                          <p:attrName>ppt_y</p:attrName>
                                        </p:attrNameLst>
                                      </p:cBhvr>
                                      <p:tavLst>
                                        <p:tav tm="0">
                                          <p:val>
                                            <p:strVal val="ppt_y"/>
                                          </p:val>
                                        </p:tav>
                                        <p:tav tm="100000">
                                          <p:val>
                                            <p:strVal val="1+ppt_h/2"/>
                                          </p:val>
                                        </p:tav>
                                      </p:tavLst>
                                    </p:anim>
                                    <p:set>
                                      <p:cBhvr>
                                        <p:cTn id="61" dur="1" fill="hold">
                                          <p:stCondLst>
                                            <p:cond delay="499"/>
                                          </p:stCondLst>
                                        </p:cTn>
                                        <p:tgtEl>
                                          <p:spTgt spid="98"/>
                                        </p:tgtEl>
                                        <p:attrNameLst>
                                          <p:attrName>style.visibility</p:attrName>
                                        </p:attrNameLst>
                                      </p:cBhvr>
                                      <p:to>
                                        <p:strVal val="hidden"/>
                                      </p:to>
                                    </p:set>
                                  </p:childTnLst>
                                </p:cTn>
                              </p:par>
                              <p:par>
                                <p:cTn id="62" presetID="2" presetClass="entr" presetSubtype="8" fill="hold" nodeType="withEffect">
                                  <p:stCondLst>
                                    <p:cond delay="0"/>
                                  </p:stCondLst>
                                  <p:childTnLst>
                                    <p:set>
                                      <p:cBhvr>
                                        <p:cTn id="63" dur="1" fill="hold">
                                          <p:stCondLst>
                                            <p:cond delay="0"/>
                                          </p:stCondLst>
                                        </p:cTn>
                                        <p:tgtEl>
                                          <p:spTgt spid="99"/>
                                        </p:tgtEl>
                                        <p:attrNameLst>
                                          <p:attrName>style.visibility</p:attrName>
                                        </p:attrNameLst>
                                      </p:cBhvr>
                                      <p:to>
                                        <p:strVal val="visible"/>
                                      </p:to>
                                    </p:set>
                                    <p:anim calcmode="lin" valueType="num">
                                      <p:cBhvr additive="base">
                                        <p:cTn id="64" dur="1000" fill="hold"/>
                                        <p:tgtEl>
                                          <p:spTgt spid="99"/>
                                        </p:tgtEl>
                                        <p:attrNameLst>
                                          <p:attrName>ppt_x</p:attrName>
                                        </p:attrNameLst>
                                      </p:cBhvr>
                                      <p:tavLst>
                                        <p:tav tm="0">
                                          <p:val>
                                            <p:strVal val="0-#ppt_w/2"/>
                                          </p:val>
                                        </p:tav>
                                        <p:tav tm="100000">
                                          <p:val>
                                            <p:strVal val="#ppt_x"/>
                                          </p:val>
                                        </p:tav>
                                      </p:tavLst>
                                    </p:anim>
                                    <p:anim calcmode="lin" valueType="num">
                                      <p:cBhvr additive="base">
                                        <p:cTn id="65" dur="1000" fill="hold"/>
                                        <p:tgtEl>
                                          <p:spTgt spid="99"/>
                                        </p:tgtEl>
                                        <p:attrNameLst>
                                          <p:attrName>ppt_y</p:attrName>
                                        </p:attrNameLst>
                                      </p:cBhvr>
                                      <p:tavLst>
                                        <p:tav tm="0">
                                          <p:val>
                                            <p:strVal val="#ppt_y"/>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xit" presetSubtype="4" fill="hold" nodeType="clickEffect">
                                  <p:stCondLst>
                                    <p:cond delay="0"/>
                                  </p:stCondLst>
                                  <p:childTnLst>
                                    <p:anim calcmode="lin" valueType="num">
                                      <p:cBhvr additive="base">
                                        <p:cTn id="69" dur="500"/>
                                        <p:tgtEl>
                                          <p:spTgt spid="99"/>
                                        </p:tgtEl>
                                        <p:attrNameLst>
                                          <p:attrName>ppt_x</p:attrName>
                                        </p:attrNameLst>
                                      </p:cBhvr>
                                      <p:tavLst>
                                        <p:tav tm="0">
                                          <p:val>
                                            <p:strVal val="ppt_x"/>
                                          </p:val>
                                        </p:tav>
                                        <p:tav tm="100000">
                                          <p:val>
                                            <p:strVal val="ppt_x"/>
                                          </p:val>
                                        </p:tav>
                                      </p:tavLst>
                                    </p:anim>
                                    <p:anim calcmode="lin" valueType="num">
                                      <p:cBhvr additive="base">
                                        <p:cTn id="70" dur="500"/>
                                        <p:tgtEl>
                                          <p:spTgt spid="99"/>
                                        </p:tgtEl>
                                        <p:attrNameLst>
                                          <p:attrName>ppt_y</p:attrName>
                                        </p:attrNameLst>
                                      </p:cBhvr>
                                      <p:tavLst>
                                        <p:tav tm="0">
                                          <p:val>
                                            <p:strVal val="ppt_y"/>
                                          </p:val>
                                        </p:tav>
                                        <p:tav tm="100000">
                                          <p:val>
                                            <p:strVal val="1+ppt_h/2"/>
                                          </p:val>
                                        </p:tav>
                                      </p:tavLst>
                                    </p:anim>
                                    <p:set>
                                      <p:cBhvr>
                                        <p:cTn id="71" dur="1" fill="hold">
                                          <p:stCondLst>
                                            <p:cond delay="499"/>
                                          </p:stCondLst>
                                        </p:cTn>
                                        <p:tgtEl>
                                          <p:spTgt spid="99"/>
                                        </p:tgtEl>
                                        <p:attrNameLst>
                                          <p:attrName>style.visibility</p:attrName>
                                        </p:attrNameLst>
                                      </p:cBhvr>
                                      <p:to>
                                        <p:strVal val="hidden"/>
                                      </p:to>
                                    </p:se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nodeType="clickEffect">
                                  <p:stCondLst>
                                    <p:cond delay="0"/>
                                  </p:stCondLst>
                                  <p:childTnLst>
                                    <p:set>
                                      <p:cBhvr>
                                        <p:cTn id="75" dur="1" fill="hold">
                                          <p:stCondLst>
                                            <p:cond delay="0"/>
                                          </p:stCondLst>
                                        </p:cTn>
                                        <p:tgtEl>
                                          <p:spTgt spid="100"/>
                                        </p:tgtEl>
                                        <p:attrNameLst>
                                          <p:attrName>style.visibility</p:attrName>
                                        </p:attrNameLst>
                                      </p:cBhvr>
                                      <p:to>
                                        <p:strVal val="visible"/>
                                      </p:to>
                                    </p:set>
                                    <p:animEffect transition="in" filter="circle(in)">
                                      <p:cBhvr>
                                        <p:cTn id="76" dur="750"/>
                                        <p:tgtEl>
                                          <p:spTgt spid="100"/>
                                        </p:tgtEl>
                                      </p:cBhvr>
                                    </p:animEffect>
                                  </p:childTnLst>
                                </p:cTn>
                              </p:par>
                            </p:childTnLst>
                          </p:cTn>
                        </p:par>
                      </p:childTnLst>
                    </p:cTn>
                  </p:par>
                  <p:par>
                    <p:cTn id="77" fill="hold">
                      <p:stCondLst>
                        <p:cond delay="indefinite"/>
                      </p:stCondLst>
                      <p:childTnLst>
                        <p:par>
                          <p:cTn id="78" fill="hold">
                            <p:stCondLst>
                              <p:cond delay="0"/>
                            </p:stCondLst>
                            <p:childTnLst>
                              <p:par>
                                <p:cTn id="79" presetID="12" presetClass="exit" presetSubtype="4" fill="hold" nodeType="clickEffect">
                                  <p:stCondLst>
                                    <p:cond delay="0"/>
                                  </p:stCondLst>
                                  <p:childTnLst>
                                    <p:anim calcmode="lin" valueType="num">
                                      <p:cBhvr additive="base">
                                        <p:cTn id="80" dur="500"/>
                                        <p:tgtEl>
                                          <p:spTgt spid="100"/>
                                        </p:tgtEl>
                                        <p:attrNameLst>
                                          <p:attrName>ppt_y</p:attrName>
                                        </p:attrNameLst>
                                      </p:cBhvr>
                                      <p:tavLst>
                                        <p:tav tm="0">
                                          <p:val>
                                            <p:strVal val="#ppt_y"/>
                                          </p:val>
                                        </p:tav>
                                        <p:tav tm="100000">
                                          <p:val>
                                            <p:strVal val="#ppt_y+#ppt_h*1.125000"/>
                                          </p:val>
                                        </p:tav>
                                      </p:tavLst>
                                    </p:anim>
                                    <p:animEffect transition="out" filter="wipe(down)">
                                      <p:cBhvr>
                                        <p:cTn id="81" dur="500"/>
                                        <p:tgtEl>
                                          <p:spTgt spid="100"/>
                                        </p:tgtEl>
                                      </p:cBhvr>
                                    </p:animEffect>
                                    <p:set>
                                      <p:cBhvr>
                                        <p:cTn id="82" dur="1" fill="hold">
                                          <p:stCondLst>
                                            <p:cond delay="499"/>
                                          </p:stCondLst>
                                        </p:cTn>
                                        <p:tgtEl>
                                          <p:spTgt spid="100"/>
                                        </p:tgtEl>
                                        <p:attrNameLst>
                                          <p:attrName>style.visibility</p:attrName>
                                        </p:attrNameLst>
                                      </p:cBhvr>
                                      <p:to>
                                        <p:strVal val="hidden"/>
                                      </p:to>
                                    </p:set>
                                  </p:childTnLst>
                                </p:cTn>
                              </p:par>
                              <p:par>
                                <p:cTn id="83" presetID="6" presetClass="entr" presetSubtype="16" fill="hold" nodeType="withEffect">
                                  <p:stCondLst>
                                    <p:cond delay="0"/>
                                  </p:stCondLst>
                                  <p:childTnLst>
                                    <p:set>
                                      <p:cBhvr>
                                        <p:cTn id="84" dur="1" fill="hold">
                                          <p:stCondLst>
                                            <p:cond delay="0"/>
                                          </p:stCondLst>
                                        </p:cTn>
                                        <p:tgtEl>
                                          <p:spTgt spid="101"/>
                                        </p:tgtEl>
                                        <p:attrNameLst>
                                          <p:attrName>style.visibility</p:attrName>
                                        </p:attrNameLst>
                                      </p:cBhvr>
                                      <p:to>
                                        <p:strVal val="visible"/>
                                      </p:to>
                                    </p:set>
                                    <p:animEffect transition="in" filter="circle(in)">
                                      <p:cBhvr>
                                        <p:cTn id="85" dur="750"/>
                                        <p:tgtEl>
                                          <p:spTgt spid="101"/>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xit" presetSubtype="4" fill="hold" nodeType="clickEffect">
                                  <p:stCondLst>
                                    <p:cond delay="0"/>
                                  </p:stCondLst>
                                  <p:childTnLst>
                                    <p:anim calcmode="lin" valueType="num">
                                      <p:cBhvr additive="base">
                                        <p:cTn id="89" dur="500"/>
                                        <p:tgtEl>
                                          <p:spTgt spid="101"/>
                                        </p:tgtEl>
                                        <p:attrNameLst>
                                          <p:attrName>ppt_y</p:attrName>
                                        </p:attrNameLst>
                                      </p:cBhvr>
                                      <p:tavLst>
                                        <p:tav tm="0">
                                          <p:val>
                                            <p:strVal val="#ppt_y"/>
                                          </p:val>
                                        </p:tav>
                                        <p:tav tm="100000">
                                          <p:val>
                                            <p:strVal val="#ppt_y+#ppt_h*1.125000"/>
                                          </p:val>
                                        </p:tav>
                                      </p:tavLst>
                                    </p:anim>
                                    <p:animEffect transition="out" filter="wipe(down)">
                                      <p:cBhvr>
                                        <p:cTn id="90" dur="500"/>
                                        <p:tgtEl>
                                          <p:spTgt spid="101"/>
                                        </p:tgtEl>
                                      </p:cBhvr>
                                    </p:animEffect>
                                    <p:set>
                                      <p:cBhvr>
                                        <p:cTn id="91" dur="1" fill="hold">
                                          <p:stCondLst>
                                            <p:cond delay="499"/>
                                          </p:stCondLst>
                                        </p:cTn>
                                        <p:tgtEl>
                                          <p:spTgt spid="101"/>
                                        </p:tgtEl>
                                        <p:attrNameLst>
                                          <p:attrName>style.visibility</p:attrName>
                                        </p:attrNameLst>
                                      </p:cBhvr>
                                      <p:to>
                                        <p:strVal val="hidden"/>
                                      </p:to>
                                    </p:set>
                                  </p:childTnLst>
                                </p:cTn>
                              </p:par>
                              <p:par>
                                <p:cTn id="92" presetID="6" presetClass="entr" presetSubtype="16" fill="hold" nodeType="withEffect">
                                  <p:stCondLst>
                                    <p:cond delay="0"/>
                                  </p:stCondLst>
                                  <p:childTnLst>
                                    <p:set>
                                      <p:cBhvr>
                                        <p:cTn id="93" dur="1" fill="hold">
                                          <p:stCondLst>
                                            <p:cond delay="0"/>
                                          </p:stCondLst>
                                        </p:cTn>
                                        <p:tgtEl>
                                          <p:spTgt spid="102"/>
                                        </p:tgtEl>
                                        <p:attrNameLst>
                                          <p:attrName>style.visibility</p:attrName>
                                        </p:attrNameLst>
                                      </p:cBhvr>
                                      <p:to>
                                        <p:strVal val="visible"/>
                                      </p:to>
                                    </p:set>
                                    <p:animEffect transition="in" filter="circle(in)">
                                      <p:cBhvr>
                                        <p:cTn id="94" dur="750"/>
                                        <p:tgtEl>
                                          <p:spTgt spid="102"/>
                                        </p:tgtEl>
                                      </p:cBhvr>
                                    </p:animEffect>
                                  </p:childTnLst>
                                </p:cTn>
                              </p:par>
                            </p:childTnLst>
                          </p:cTn>
                        </p:par>
                      </p:childTnLst>
                    </p:cTn>
                  </p:par>
                  <p:par>
                    <p:cTn id="95" fill="hold">
                      <p:stCondLst>
                        <p:cond delay="indefinite"/>
                      </p:stCondLst>
                      <p:childTnLst>
                        <p:par>
                          <p:cTn id="96" fill="hold">
                            <p:stCondLst>
                              <p:cond delay="0"/>
                            </p:stCondLst>
                            <p:childTnLst>
                              <p:par>
                                <p:cTn id="97" presetID="12" presetClass="exit" presetSubtype="4" fill="hold" nodeType="clickEffect">
                                  <p:stCondLst>
                                    <p:cond delay="0"/>
                                  </p:stCondLst>
                                  <p:childTnLst>
                                    <p:anim calcmode="lin" valueType="num">
                                      <p:cBhvr additive="base">
                                        <p:cTn id="98" dur="500"/>
                                        <p:tgtEl>
                                          <p:spTgt spid="102"/>
                                        </p:tgtEl>
                                        <p:attrNameLst>
                                          <p:attrName>ppt_y</p:attrName>
                                        </p:attrNameLst>
                                      </p:cBhvr>
                                      <p:tavLst>
                                        <p:tav tm="0">
                                          <p:val>
                                            <p:strVal val="#ppt_y"/>
                                          </p:val>
                                        </p:tav>
                                        <p:tav tm="100000">
                                          <p:val>
                                            <p:strVal val="#ppt_y+#ppt_h*1.125000"/>
                                          </p:val>
                                        </p:tav>
                                      </p:tavLst>
                                    </p:anim>
                                    <p:animEffect transition="out" filter="wipe(down)">
                                      <p:cBhvr>
                                        <p:cTn id="99" dur="500"/>
                                        <p:tgtEl>
                                          <p:spTgt spid="102"/>
                                        </p:tgtEl>
                                      </p:cBhvr>
                                    </p:animEffect>
                                    <p:set>
                                      <p:cBhvr>
                                        <p:cTn id="100" dur="1" fill="hold">
                                          <p:stCondLst>
                                            <p:cond delay="499"/>
                                          </p:stCondLst>
                                        </p:cTn>
                                        <p:tgtEl>
                                          <p:spTgt spid="102"/>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5"/>
                                        </p:tgtEl>
                                        <p:attrNameLst>
                                          <p:attrName>style.visibility</p:attrName>
                                        </p:attrNameLst>
                                      </p:cBhvr>
                                      <p:to>
                                        <p:strVal val="visible"/>
                                      </p:to>
                                    </p:set>
                                    <p:animEffect transition="in" filter="fade">
                                      <p:cBhvr>
                                        <p:cTn id="105" dur="1000"/>
                                        <p:tgtEl>
                                          <p:spTgt spid="5"/>
                                        </p:tgtEl>
                                      </p:cBhvr>
                                    </p:animEffect>
                                    <p:anim calcmode="lin" valueType="num">
                                      <p:cBhvr>
                                        <p:cTn id="106" dur="1000" fill="hold"/>
                                        <p:tgtEl>
                                          <p:spTgt spid="5"/>
                                        </p:tgtEl>
                                        <p:attrNameLst>
                                          <p:attrName>ppt_x</p:attrName>
                                        </p:attrNameLst>
                                      </p:cBhvr>
                                      <p:tavLst>
                                        <p:tav tm="0">
                                          <p:val>
                                            <p:strVal val="#ppt_x"/>
                                          </p:val>
                                        </p:tav>
                                        <p:tav tm="100000">
                                          <p:val>
                                            <p:strVal val="#ppt_x"/>
                                          </p:val>
                                        </p:tav>
                                      </p:tavLst>
                                    </p:anim>
                                    <p:anim calcmode="lin" valueType="num">
                                      <p:cBhvr>
                                        <p:cTn id="10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25656"/>
            <a:ext cx="12090400" cy="6011908"/>
          </a:xfrm>
          <a:prstGeom prst="rect">
            <a:avLst/>
          </a:prstGeom>
        </p:spPr>
      </p:pic>
    </p:spTree>
    <p:extLst>
      <p:ext uri="{BB962C8B-B14F-4D97-AF65-F5344CB8AC3E}">
        <p14:creationId xmlns:p14="http://schemas.microsoft.com/office/powerpoint/2010/main" val="1245125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TextBox 2"/>
              <p:cNvSpPr txBox="1"/>
              <p:nvPr/>
            </p:nvSpPr>
            <p:spPr>
              <a:xfrm>
                <a:off x="81312" y="571504"/>
                <a:ext cx="12110687" cy="5788572"/>
              </a:xfrm>
              <a:prstGeom prst="rect">
                <a:avLst/>
              </a:prstGeom>
              <a:noFill/>
            </p:spPr>
            <p:txBody>
              <a:bodyPr wrap="square" rtlCol="0">
                <a:spAutoFit/>
              </a:bodyPr>
              <a:lstStyle/>
              <a:p>
                <a:pPr marL="30480" marR="30480" algn="just"/>
                <a:r>
                  <a:rPr lang="en-US" sz="3200" dirty="0" smtClean="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Áp</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dụng</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định</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lí</a:t>
                </a:r>
                <a:r>
                  <a:rPr lang="en-US" sz="3200" dirty="0">
                    <a:solidFill>
                      <a:srgbClr val="000000"/>
                    </a:solidFill>
                    <a:latin typeface="Times New Roman" panose="02020603050405020304" pitchFamily="18" charset="0"/>
                    <a:ea typeface="Times New Roman" panose="02020603050405020304" pitchFamily="18" charset="0"/>
                  </a:rPr>
                  <a:t> </a:t>
                </a:r>
                <a:r>
                  <a:rPr lang="en-US" sz="3200" dirty="0" err="1">
                    <a:solidFill>
                      <a:srgbClr val="000000"/>
                    </a:solidFill>
                    <a:latin typeface="Times New Roman" panose="02020603050405020304" pitchFamily="18" charset="0"/>
                    <a:ea typeface="Times New Roman" panose="02020603050405020304" pitchFamily="18" charset="0"/>
                  </a:rPr>
                  <a:t>Pythagore</a:t>
                </a:r>
                <a:r>
                  <a:rPr lang="en-US" sz="3200" dirty="0">
                    <a:solidFill>
                      <a:srgbClr val="000000"/>
                    </a:solidFill>
                    <a:latin typeface="Times New Roman" panose="02020603050405020304" pitchFamily="18" charset="0"/>
                    <a:ea typeface="Times New Roman" panose="02020603050405020304" pitchFamily="18" charset="0"/>
                  </a:rPr>
                  <a:t> </a:t>
                </a:r>
                <a:r>
                  <a:rPr lang="en-US" sz="3200" err="1">
                    <a:solidFill>
                      <a:srgbClr val="000000"/>
                    </a:solidFill>
                    <a:latin typeface="Times New Roman" panose="02020603050405020304" pitchFamily="18" charset="0"/>
                    <a:ea typeface="Times New Roman" panose="02020603050405020304" pitchFamily="18" charset="0"/>
                  </a:rPr>
                  <a:t>vào</a:t>
                </a:r>
                <a:r>
                  <a:rPr lang="en-US" sz="3200">
                    <a:solidFill>
                      <a:srgbClr val="000000"/>
                    </a:solidFill>
                    <a:latin typeface="Times New Roman" panose="02020603050405020304" pitchFamily="18" charset="0"/>
                    <a:ea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rPr>
                  <a:t> MHP </a:t>
                </a:r>
              </a:p>
              <a:p>
                <a:pPr marL="30480" marR="30480" algn="just"/>
                <a:r>
                  <a:rPr lang="en-US" sz="3200" smtClean="0">
                    <a:solidFill>
                      <a:srgbClr val="000000"/>
                    </a:solidFill>
                    <a:latin typeface="Times New Roman" panose="02020603050405020304" pitchFamily="18" charset="0"/>
                    <a:ea typeface="Times New Roman" panose="02020603050405020304" pitchFamily="18" charset="0"/>
                  </a:rPr>
                  <a:t>vuông </a:t>
                </a:r>
                <a:r>
                  <a:rPr lang="en-US" sz="3200" dirty="0" err="1">
                    <a:solidFill>
                      <a:srgbClr val="000000"/>
                    </a:solidFill>
                    <a:latin typeface="Times New Roman" panose="02020603050405020304" pitchFamily="18" charset="0"/>
                    <a:ea typeface="Times New Roman" panose="02020603050405020304" pitchFamily="18" charset="0"/>
                  </a:rPr>
                  <a:t>tại</a:t>
                </a:r>
                <a:r>
                  <a:rPr lang="en-US" sz="3200" dirty="0">
                    <a:solidFill>
                      <a:srgbClr val="000000"/>
                    </a:solidFill>
                    <a:latin typeface="Times New Roman" panose="02020603050405020304" pitchFamily="18" charset="0"/>
                    <a:ea typeface="Times New Roman" panose="02020603050405020304" pitchFamily="18" charset="0"/>
                  </a:rPr>
                  <a:t> H, </a:t>
                </a:r>
                <a:r>
                  <a:rPr lang="en-US" sz="3200">
                    <a:solidFill>
                      <a:srgbClr val="000000"/>
                    </a:solidFill>
                    <a:latin typeface="Times New Roman" panose="02020603050405020304" pitchFamily="18" charset="0"/>
                    <a:ea typeface="Times New Roman" panose="02020603050405020304" pitchFamily="18" charset="0"/>
                  </a:rPr>
                  <a:t>ta </a:t>
                </a:r>
                <a:r>
                  <a:rPr lang="en-US" sz="3200" smtClean="0">
                    <a:solidFill>
                      <a:srgbClr val="000000"/>
                    </a:solidFill>
                    <a:latin typeface="Times New Roman" panose="02020603050405020304" pitchFamily="18" charset="0"/>
                    <a:ea typeface="Times New Roman" panose="02020603050405020304" pitchFamily="18" charset="0"/>
                  </a:rPr>
                  <a:t>có: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𝑃</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𝐻</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𝐻</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𝑃</m:t>
                        </m:r>
                      </m:e>
                      <m:sup>
                        <m:r>
                          <a:rPr lang="en-US" sz="3200" i="1">
                            <a:effectLst/>
                            <a:latin typeface="Cambria Math" panose="02040503050406030204" pitchFamily="18" charset="0"/>
                            <a:ea typeface="Times New Roman" panose="02020603050405020304" pitchFamily="18" charset="0"/>
                          </a:rPr>
                          <m:t>2</m:t>
                        </m:r>
                      </m:sup>
                    </m:sSup>
                  </m:oMath>
                </a14:m>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err="1">
                    <a:solidFill>
                      <a:srgbClr val="000000"/>
                    </a:solidFill>
                    <a:effectLst/>
                    <a:latin typeface="Times New Roman" panose="02020603050405020304" pitchFamily="18" charset="0"/>
                    <a:ea typeface="Times New Roman" panose="02020603050405020304" pitchFamily="18" charset="0"/>
                  </a:rPr>
                  <a:t>Suy</a:t>
                </a:r>
                <a:r>
                  <a:rPr lang="en-US" sz="3200">
                    <a:solidFill>
                      <a:srgbClr val="000000"/>
                    </a:solidFill>
                    <a:effectLst/>
                    <a:latin typeface="Times New Roman" panose="02020603050405020304" pitchFamily="18" charset="0"/>
                    <a:ea typeface="Times New Roman" panose="02020603050405020304" pitchFamily="18" charset="0"/>
                  </a:rPr>
                  <a:t> </a:t>
                </a:r>
                <a:r>
                  <a:rPr lang="en-US" sz="3200" smtClean="0">
                    <a:solidFill>
                      <a:srgbClr val="000000"/>
                    </a:solidFill>
                    <a:effectLst/>
                    <a:latin typeface="Times New Roman" panose="02020603050405020304" pitchFamily="18" charset="0"/>
                    <a:ea typeface="Times New Roman" panose="02020603050405020304" pitchFamily="18" charset="0"/>
                  </a:rPr>
                  <a:t>ra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𝐻</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𝑃</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 </m:t>
                    </m:r>
                    <m:r>
                      <a:rPr lang="en-US" sz="3200" i="1">
                        <a:effectLst/>
                        <a:latin typeface="Cambria Math" panose="02040503050406030204" pitchFamily="18" charset="0"/>
                        <a:ea typeface="Times New Roman" panose="02020603050405020304" pitchFamily="18" charset="0"/>
                      </a:rPr>
                      <m:t>𝐻</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𝑃</m:t>
                        </m:r>
                      </m:e>
                      <m:sup>
                        <m:r>
                          <a:rPr lang="en-US" sz="3200" i="1">
                            <a:effectLst/>
                            <a:latin typeface="Cambria Math" panose="02040503050406030204" pitchFamily="18" charset="0"/>
                            <a:ea typeface="Times New Roman" panose="02020603050405020304" pitchFamily="18" charset="0"/>
                          </a:rPr>
                          <m:t>2</m:t>
                        </m:r>
                      </m:sup>
                    </m:sSup>
                  </m:oMath>
                </a14:m>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smtClean="0">
                    <a:effectLst/>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d>
                          <m:dPr>
                            <m:ctrlPr>
                              <a:rPr lang="en-US" sz="3200" i="1">
                                <a:effectLst/>
                                <a:latin typeface="Cambria Math" panose="02040503050406030204" pitchFamily="18" charset="0"/>
                                <a:ea typeface="Times New Roman" panose="02020603050405020304" pitchFamily="18" charset="0"/>
                              </a:rPr>
                            </m:ctrlPr>
                          </m:dPr>
                          <m:e>
                            <m:r>
                              <a:rPr lang="en-US" sz="3200" i="1">
                                <a:effectLst/>
                                <a:latin typeface="Cambria Math" panose="02040503050406030204" pitchFamily="18" charset="0"/>
                                <a:ea typeface="Times New Roman" panose="02020603050405020304" pitchFamily="18" charset="0"/>
                              </a:rPr>
                              <m:t>8</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2</m:t>
                                </m:r>
                              </m:e>
                            </m:rad>
                          </m:e>
                        </m:d>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8</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=64</m:t>
                    </m:r>
                  </m:oMath>
                </a14:m>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dirty="0">
                    <a:solidFill>
                      <a:srgbClr val="000000"/>
                    </a:solidFill>
                    <a:effectLst/>
                    <a:latin typeface="Times New Roman" panose="02020603050405020304" pitchFamily="18" charset="0"/>
                    <a:ea typeface="Times New Roman" panose="02020603050405020304" pitchFamily="18" charset="0"/>
                  </a:rPr>
                  <a:t>Do </a:t>
                </a:r>
                <a:r>
                  <a:rPr lang="en-US" sz="3200" dirty="0" err="1">
                    <a:solidFill>
                      <a:srgbClr val="000000"/>
                    </a:solidFill>
                    <a:effectLst/>
                    <a:latin typeface="Times New Roman" panose="02020603050405020304" pitchFamily="18" charset="0"/>
                    <a:ea typeface="Times New Roman" panose="02020603050405020304" pitchFamily="18" charset="0"/>
                  </a:rPr>
                  <a:t>đó</a:t>
                </a:r>
                <a:r>
                  <a:rPr lang="en-US" sz="3200" dirty="0">
                    <a:solidFill>
                      <a:srgbClr val="000000"/>
                    </a:solidFill>
                    <a:effectLst/>
                    <a:latin typeface="Times New Roman" panose="02020603050405020304" pitchFamily="18" charset="0"/>
                    <a:ea typeface="Times New Roman" panose="02020603050405020304" pitchFamily="18" charset="0"/>
                  </a:rPr>
                  <a:t> MH = 8 cm.</a:t>
                </a:r>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dirty="0" err="1">
                    <a:solidFill>
                      <a:srgbClr val="000000"/>
                    </a:solidFill>
                    <a:effectLst/>
                    <a:latin typeface="Times New Roman" panose="02020603050405020304" pitchFamily="18" charset="0"/>
                    <a:ea typeface="Times New Roman" panose="02020603050405020304" pitchFamily="18" charset="0"/>
                  </a:rPr>
                  <a:t>Áp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dụng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định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Pythagore</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𝛥</m:t>
                    </m:r>
                    <m:r>
                      <a:rPr lang="en-US" sz="3200" i="1">
                        <a:effectLst/>
                        <a:latin typeface="Cambria Math" panose="02040503050406030204" pitchFamily="18" charset="0"/>
                        <a:ea typeface="Times New Roman" panose="02020603050405020304" pitchFamily="18" charset="0"/>
                      </a:rPr>
                      <m:t>𝑀𝐻𝑄</m:t>
                    </m:r>
                  </m:oMath>
                </a14:m>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smtClean="0">
                  <a:solidFill>
                    <a:srgbClr val="000000"/>
                  </a:solidFill>
                  <a:effectLst/>
                  <a:latin typeface="Times New Roman" panose="02020603050405020304" pitchFamily="18" charset="0"/>
                  <a:ea typeface="Times New Roman" panose="02020603050405020304" pitchFamily="18" charset="0"/>
                </a:endParaRPr>
              </a:p>
              <a:p>
                <a:pPr marL="30480" marR="30480" algn="just"/>
                <a:r>
                  <a:rPr lang="en-US" sz="3200" dirty="0" smtClean="0">
                    <a:solidFill>
                      <a:srgbClr val="000000"/>
                    </a:solidFill>
                    <a:effectLst/>
                    <a:latin typeface="Times New Roman" panose="02020603050405020304" pitchFamily="18" charset="0"/>
                    <a:ea typeface="Times New Roman" panose="02020603050405020304" pitchFamily="18" charset="0"/>
                  </a:rPr>
                  <a:t>vuông </a:t>
                </a:r>
                <a:r>
                  <a:rPr lang="en-US" sz="3200" dirty="0" err="1">
                    <a:solidFill>
                      <a:srgbClr val="000000"/>
                    </a:solidFill>
                    <a:effectLst/>
                    <a:latin typeface="Times New Roman" panose="02020603050405020304" pitchFamily="18" charset="0"/>
                    <a:ea typeface="Times New Roman" panose="02020603050405020304" pitchFamily="18" charset="0"/>
                  </a:rPr>
                  <a:t>tại</a:t>
                </a:r>
                <a:r>
                  <a:rPr lang="en-US" sz="3200" dirty="0">
                    <a:solidFill>
                      <a:srgbClr val="000000"/>
                    </a:solidFill>
                    <a:effectLst/>
                    <a:latin typeface="Times New Roman" panose="02020603050405020304" pitchFamily="18" charset="0"/>
                    <a:ea typeface="Times New Roman" panose="02020603050405020304" pitchFamily="18" charset="0"/>
                  </a:rPr>
                  <a:t> H, ta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a:t>
                </a:r>
                <a:r>
                  <a:rPr lang="en-US" sz="3200" dirty="0">
                    <a:latin typeface="Times New Roman" panose="02020603050405020304" pitchFamily="18" charset="0"/>
                    <a:ea typeface="Times New Roman" panose="02020603050405020304" pitchFamily="18" charset="0"/>
                  </a:rPr>
                  <a:t> </a:t>
                </a:r>
                <a:r>
                  <a:rPr lang="en-US" sz="3200" dirty="0" smtClean="0">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𝑄</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𝑀</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𝐻</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m:t>
                    </m:r>
                    <m:r>
                      <a:rPr lang="en-US" sz="3200" i="1">
                        <a:effectLst/>
                        <a:latin typeface="Cambria Math" panose="02040503050406030204" pitchFamily="18" charset="0"/>
                        <a:ea typeface="Times New Roman" panose="02020603050405020304" pitchFamily="18" charset="0"/>
                      </a:rPr>
                      <m:t>𝐻</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𝑄</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m:t>
                    </m:r>
                  </m:oMath>
                </a14:m>
                <a:endParaRPr lang="en-US" sz="3200" i="1" smtClean="0">
                  <a:effectLst/>
                  <a:latin typeface="Cambria Math" panose="02040503050406030204" pitchFamily="18" charset="0"/>
                  <a:ea typeface="Times New Roman" panose="02020603050405020304" pitchFamily="18" charset="0"/>
                </a:endParaRPr>
              </a:p>
              <a:p>
                <a:pPr marL="30480" marR="30480" algn="just"/>
                <a:r>
                  <a:rPr lang="en-US" sz="3200" smtClean="0">
                    <a:effectLst/>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8</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m:t>
                    </m:r>
                    <m:sSup>
                      <m:sSupPr>
                        <m:ctrlPr>
                          <a:rPr lang="en-US" sz="3200" i="1">
                            <a:effectLst/>
                            <a:latin typeface="Cambria Math" panose="02040503050406030204" pitchFamily="18" charset="0"/>
                            <a:ea typeface="Times New Roman" panose="02020603050405020304" pitchFamily="18" charset="0"/>
                          </a:rPr>
                        </m:ctrlPr>
                      </m:sSupPr>
                      <m:e>
                        <m:r>
                          <a:rPr lang="en-US" sz="3200" i="1">
                            <a:effectLst/>
                            <a:latin typeface="Cambria Math" panose="02040503050406030204" pitchFamily="18" charset="0"/>
                            <a:ea typeface="Times New Roman" panose="02020603050405020304" pitchFamily="18" charset="0"/>
                          </a:rPr>
                          <m:t>2</m:t>
                        </m:r>
                      </m:e>
                      <m:sup>
                        <m:r>
                          <a:rPr lang="en-US" sz="3200" i="1">
                            <a:effectLst/>
                            <a:latin typeface="Cambria Math" panose="02040503050406030204" pitchFamily="18" charset="0"/>
                            <a:ea typeface="Times New Roman" panose="02020603050405020304" pitchFamily="18" charset="0"/>
                          </a:rPr>
                          <m:t>2</m:t>
                        </m:r>
                      </m:sup>
                    </m:sSup>
                    <m:r>
                      <a:rPr lang="en-US" sz="3200" i="1">
                        <a:effectLst/>
                        <a:latin typeface="Cambria Math" panose="02040503050406030204" pitchFamily="18" charset="0"/>
                        <a:ea typeface="Times New Roman" panose="02020603050405020304" pitchFamily="18" charset="0"/>
                      </a:rPr>
                      <m:t> =64+4=68</m:t>
                    </m:r>
                  </m:oMath>
                </a14:m>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dirty="0" err="1">
                    <a:solidFill>
                      <a:srgbClr val="000000"/>
                    </a:solidFill>
                    <a:effectLst/>
                    <a:latin typeface="Times New Roman" panose="02020603050405020304" pitchFamily="18" charset="0"/>
                    <a:ea typeface="Times New Roman" panose="02020603050405020304" pitchFamily="18" charset="0"/>
                  </a:rPr>
                  <a:t>Suy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smtClean="0">
                    <a:solidFill>
                      <a:srgbClr val="000000"/>
                    </a:solidFill>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𝑀𝑄</m:t>
                    </m:r>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17</m:t>
                        </m:r>
                      </m:e>
                    </m:rad>
                  </m:oMath>
                </a14:m>
                <a:r>
                  <a:rPr lang="en-US" sz="3200" dirty="0">
                    <a:solidFill>
                      <a:srgbClr val="000000"/>
                    </a:solidFill>
                    <a:effectLst/>
                    <a:latin typeface="Times New Roman" panose="02020603050405020304" pitchFamily="18" charset="0"/>
                    <a:ea typeface="Times New Roman" panose="02020603050405020304" pitchFamily="18" charset="0"/>
                  </a:rPr>
                  <a:t> (cm).</a:t>
                </a:r>
                <a:endParaRPr lang="en-US" sz="3200" dirty="0">
                  <a:effectLst/>
                  <a:latin typeface="Times New Roman" panose="02020603050405020304" pitchFamily="18" charset="0"/>
                  <a:ea typeface="Times New Roman" panose="02020603050405020304" pitchFamily="18" charset="0"/>
                </a:endParaRPr>
              </a:p>
              <a:p>
                <a:pPr marL="30480" marR="30480" algn="just"/>
                <a:r>
                  <a:rPr lang="en-US" sz="3200" dirty="0" err="1">
                    <a:solidFill>
                      <a:srgbClr val="000000"/>
                    </a:solidFill>
                    <a:effectLst/>
                    <a:latin typeface="Times New Roman" panose="02020603050405020304" pitchFamily="18" charset="0"/>
                    <a:ea typeface="Times New Roman" panose="02020603050405020304" pitchFamily="18" charset="0"/>
                  </a:rPr>
                  <a:t>Vậy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thang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cân</a:t>
                </a:r>
                <a:r>
                  <a:rPr lang="en-US" sz="3200" dirty="0">
                    <a:solidFill>
                      <a:srgbClr val="000000"/>
                    </a:solidFill>
                    <a:effectLst/>
                    <a:latin typeface="Times New Roman" panose="02020603050405020304" pitchFamily="18" charset="0"/>
                    <a:ea typeface="Times New Roman" panose="02020603050405020304" pitchFamily="18" charset="0"/>
                  </a:rPr>
                  <a:t> MNPQ </a:t>
                </a:r>
                <a:r>
                  <a:rPr lang="en-US" sz="3200" dirty="0" err="1">
                    <a:solidFill>
                      <a:srgbClr val="000000"/>
                    </a:solidFill>
                    <a:effectLst/>
                    <a:latin typeface="Times New Roman" panose="02020603050405020304" pitchFamily="18" charset="0"/>
                    <a:ea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đường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effectLst/>
                    <a:latin typeface="Times New Roman" panose="02020603050405020304" pitchFamily="18" charset="0"/>
                    <a:ea typeface="Times New Roman" panose="02020603050405020304" pitchFamily="18" charset="0"/>
                  </a:rPr>
                  <a:t> </a:t>
                </a:r>
                <a14:m>
                  <m:oMath xmlns:m="http://schemas.openxmlformats.org/officeDocument/2006/math">
                    <m:r>
                      <a:rPr lang="en-US" sz="3200" i="1">
                        <a:effectLst/>
                        <a:latin typeface="Cambria Math" panose="02040503050406030204" pitchFamily="18" charset="0"/>
                        <a:ea typeface="Times New Roman" panose="02020603050405020304" pitchFamily="18" charset="0"/>
                      </a:rPr>
                      <m:t>𝑀𝐻</m:t>
                    </m:r>
                    <m:r>
                      <a:rPr lang="en-US" sz="3200" i="1">
                        <a:effectLst/>
                        <a:latin typeface="Cambria Math" panose="02040503050406030204" pitchFamily="18" charset="0"/>
                        <a:ea typeface="Times New Roman" panose="02020603050405020304" pitchFamily="18" charset="0"/>
                      </a:rPr>
                      <m:t>=</m:t>
                    </m:r>
                    <m:r>
                      <a:rPr lang="en-US" sz="3200" i="1">
                        <a:effectLst/>
                        <a:latin typeface="Cambria Math" panose="02040503050406030204" pitchFamily="18" charset="0"/>
                        <a:ea typeface="Times New Roman" panose="02020603050405020304" pitchFamily="18" charset="0"/>
                      </a:rPr>
                      <m:t>𝑁𝐾</m:t>
                    </m:r>
                    <m:r>
                      <a:rPr lang="en-US" sz="3200" i="1">
                        <a:effectLst/>
                        <a:latin typeface="Cambria Math" panose="02040503050406030204" pitchFamily="18" charset="0"/>
                        <a:ea typeface="Times New Roman" panose="02020603050405020304" pitchFamily="18" charset="0"/>
                      </a:rPr>
                      <m:t>=8 </m:t>
                    </m:r>
                    <m:r>
                      <a:rPr lang="en-US" sz="3200" i="1">
                        <a:effectLst/>
                        <a:latin typeface="Cambria Math" panose="02040503050406030204" pitchFamily="18" charset="0"/>
                        <a:ea typeface="Times New Roman" panose="02020603050405020304" pitchFamily="18" charset="0"/>
                      </a:rPr>
                      <m:t>𝑐𝑚</m:t>
                    </m:r>
                  </m:oMath>
                </a14:m>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độ</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dài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cạnh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err="1">
                    <a:solidFill>
                      <a:srgbClr val="000000"/>
                    </a:solidFill>
                    <a:effectLst/>
                    <a:latin typeface="Times New Roman" panose="02020603050405020304" pitchFamily="18" charset="0"/>
                    <a:ea typeface="Times New Roman" panose="02020603050405020304" pitchFamily="18" charset="0"/>
                  </a:rPr>
                  <a:t>là</a:t>
                </a:r>
                <a:r>
                  <a:rPr lang="en-US" sz="3200">
                    <a:solidFill>
                      <a:srgbClr val="000000"/>
                    </a:solidFill>
                    <a:effectLst/>
                    <a:latin typeface="Times New Roman" panose="02020603050405020304" pitchFamily="18" charset="0"/>
                    <a:ea typeface="Times New Roman" panose="02020603050405020304" pitchFamily="18" charset="0"/>
                  </a:rPr>
                  <a:t> </a:t>
                </a:r>
                <a:r>
                  <a:rPr lang="en-US" sz="3200" smtClean="0">
                    <a:solidFill>
                      <a:srgbClr val="000000"/>
                    </a:solidFill>
                    <a:effectLst/>
                    <a:latin typeface="Times New Roman" panose="02020603050405020304" pitchFamily="18" charset="0"/>
                    <a:ea typeface="Times New Roman" panose="02020603050405020304" pitchFamily="18" charset="0"/>
                  </a:rPr>
                  <a:t>MP = MQ = </a:t>
                </a:r>
                <a14:m>
                  <m:oMath xmlns:m="http://schemas.openxmlformats.org/officeDocument/2006/math">
                    <m:r>
                      <a:rPr lang="en-US" sz="3200" i="1">
                        <a:effectLst/>
                        <a:latin typeface="Cambria Math" panose="02040503050406030204" pitchFamily="18" charset="0"/>
                        <a:ea typeface="Times New Roman" panose="02020603050405020304" pitchFamily="18" charset="0"/>
                      </a:rPr>
                      <m:t>2</m:t>
                    </m:r>
                    <m:rad>
                      <m:radPr>
                        <m:degHide m:val="on"/>
                        <m:ctrlPr>
                          <a:rPr lang="en-US" sz="3200" i="1">
                            <a:effectLst/>
                            <a:latin typeface="Cambria Math" panose="02040503050406030204" pitchFamily="18" charset="0"/>
                            <a:ea typeface="Times New Roman" panose="02020603050405020304" pitchFamily="18" charset="0"/>
                          </a:rPr>
                        </m:ctrlPr>
                      </m:radPr>
                      <m:deg/>
                      <m:e>
                        <m:r>
                          <a:rPr lang="en-US" sz="3200" i="1">
                            <a:effectLst/>
                            <a:latin typeface="Cambria Math" panose="02040503050406030204" pitchFamily="18" charset="0"/>
                            <a:ea typeface="Times New Roman" panose="02020603050405020304" pitchFamily="18" charset="0"/>
                          </a:rPr>
                          <m:t>17</m:t>
                        </m:r>
                      </m:e>
                    </m:rad>
                  </m:oMath>
                </a14:m>
                <a:r>
                  <a:rPr lang="en-US" sz="3200" dirty="0">
                    <a:solidFill>
                      <a:srgbClr val="000000"/>
                    </a:solidFill>
                    <a:effectLst/>
                    <a:latin typeface="Times New Roman" panose="02020603050405020304" pitchFamily="18" charset="0"/>
                    <a:ea typeface="Times New Roman" panose="02020603050405020304" pitchFamily="18" charset="0"/>
                  </a:rPr>
                  <a:t>cm.</a:t>
                </a:r>
                <a:endParaRPr lang="en-US" sz="3200" dirty="0">
                  <a:effectLst/>
                  <a:latin typeface="Times New Roman" panose="02020603050405020304" pitchFamily="18" charset="0"/>
                  <a:ea typeface="Times New Roman" panose="02020603050405020304" pitchFamily="18" charset="0"/>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81312" y="571504"/>
                <a:ext cx="12110687" cy="5788572"/>
              </a:xfrm>
              <a:prstGeom prst="rect">
                <a:avLst/>
              </a:prstGeom>
              <a:blipFill>
                <a:blip r:embed="rId4"/>
                <a:stretch>
                  <a:fillRect l="-1007" t="-1475" r="-1057" b="-2529"/>
                </a:stretch>
              </a:blipFill>
            </p:spPr>
            <p:txBody>
              <a:bodyPr/>
              <a:lstStyle/>
              <a:p>
                <a:r>
                  <a:rPr lang="en-US">
                    <a:noFill/>
                  </a:rPr>
                  <a:t> </a:t>
                </a:r>
              </a:p>
            </p:txBody>
          </p:sp>
        </mc:Fallback>
      </mc:AlternateContent>
      <p:sp>
        <p:nvSpPr>
          <p:cNvPr id="5" name="TextBox 4"/>
          <p:cNvSpPr txBox="1"/>
          <p:nvPr/>
        </p:nvSpPr>
        <p:spPr>
          <a:xfrm>
            <a:off x="72415" y="0"/>
            <a:ext cx="1011618"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grpSp>
        <p:nvGrpSpPr>
          <p:cNvPr id="11" name="Group 10"/>
          <p:cNvGrpSpPr/>
          <p:nvPr/>
        </p:nvGrpSpPr>
        <p:grpSpPr>
          <a:xfrm>
            <a:off x="7269688" y="0"/>
            <a:ext cx="4780407" cy="3745066"/>
            <a:chOff x="7103433" y="57677"/>
            <a:chExt cx="4780407" cy="3745066"/>
          </a:xfrm>
        </p:grpSpPr>
        <p:pic>
          <p:nvPicPr>
            <p:cNvPr id="4" name="Picture 3"/>
            <p:cNvPicPr>
              <a:picLocks noChangeAspect="1"/>
            </p:cNvPicPr>
            <p:nvPr/>
          </p:nvPicPr>
          <p:blipFill>
            <a:blip r:embed="rId5"/>
            <a:stretch>
              <a:fillRect/>
            </a:stretch>
          </p:blipFill>
          <p:spPr>
            <a:xfrm>
              <a:off x="7342908" y="164419"/>
              <a:ext cx="4540932" cy="3638324"/>
            </a:xfrm>
            <a:prstGeom prst="rect">
              <a:avLst/>
            </a:prstGeom>
          </p:spPr>
        </p:pic>
        <p:pic>
          <p:nvPicPr>
            <p:cNvPr id="6" name="Picture 5"/>
            <p:cNvPicPr>
              <a:picLocks noChangeAspect="1"/>
            </p:cNvPicPr>
            <p:nvPr/>
          </p:nvPicPr>
          <p:blipFill>
            <a:blip r:embed="rId6"/>
            <a:stretch>
              <a:fillRect/>
            </a:stretch>
          </p:blipFill>
          <p:spPr>
            <a:xfrm>
              <a:off x="7342908" y="2964874"/>
              <a:ext cx="1856510" cy="837869"/>
            </a:xfrm>
            <a:prstGeom prst="rect">
              <a:avLst/>
            </a:prstGeom>
          </p:spPr>
        </p:pic>
        <p:pic>
          <p:nvPicPr>
            <p:cNvPr id="7" name="Picture 6"/>
            <p:cNvPicPr>
              <a:picLocks noChangeAspect="1"/>
            </p:cNvPicPr>
            <p:nvPr/>
          </p:nvPicPr>
          <p:blipFill>
            <a:blip r:embed="rId6"/>
            <a:stretch>
              <a:fillRect/>
            </a:stretch>
          </p:blipFill>
          <p:spPr>
            <a:xfrm rot="16616873">
              <a:off x="8281170" y="2046851"/>
              <a:ext cx="2402024" cy="449641"/>
            </a:xfrm>
            <a:prstGeom prst="rect">
              <a:avLst/>
            </a:prstGeom>
          </p:spPr>
        </p:pic>
        <p:pic>
          <p:nvPicPr>
            <p:cNvPr id="8" name="Picture 7"/>
            <p:cNvPicPr>
              <a:picLocks noChangeAspect="1"/>
            </p:cNvPicPr>
            <p:nvPr/>
          </p:nvPicPr>
          <p:blipFill>
            <a:blip r:embed="rId6"/>
            <a:stretch>
              <a:fillRect/>
            </a:stretch>
          </p:blipFill>
          <p:spPr>
            <a:xfrm rot="15709278">
              <a:off x="5918886" y="1337676"/>
              <a:ext cx="2818735" cy="449641"/>
            </a:xfrm>
            <a:prstGeom prst="rect">
              <a:avLst/>
            </a:prstGeom>
          </p:spPr>
        </p:pic>
        <p:pic>
          <p:nvPicPr>
            <p:cNvPr id="9" name="Picture 8"/>
            <p:cNvPicPr>
              <a:picLocks noChangeAspect="1"/>
            </p:cNvPicPr>
            <p:nvPr/>
          </p:nvPicPr>
          <p:blipFill>
            <a:blip r:embed="rId6"/>
            <a:stretch>
              <a:fillRect/>
            </a:stretch>
          </p:blipFill>
          <p:spPr>
            <a:xfrm rot="17832619">
              <a:off x="7019861" y="224024"/>
              <a:ext cx="782336" cy="449641"/>
            </a:xfrm>
            <a:prstGeom prst="rect">
              <a:avLst/>
            </a:prstGeom>
          </p:spPr>
        </p:pic>
        <p:pic>
          <p:nvPicPr>
            <p:cNvPr id="10" name="Picture 9"/>
            <p:cNvPicPr>
              <a:picLocks noChangeAspect="1"/>
            </p:cNvPicPr>
            <p:nvPr/>
          </p:nvPicPr>
          <p:blipFill>
            <a:blip r:embed="rId6"/>
            <a:stretch>
              <a:fillRect/>
            </a:stretch>
          </p:blipFill>
          <p:spPr>
            <a:xfrm rot="13695770">
              <a:off x="8908323" y="187018"/>
              <a:ext cx="541752" cy="288204"/>
            </a:xfrm>
            <a:prstGeom prst="rect">
              <a:avLst/>
            </a:prstGeom>
          </p:spPr>
        </p:pic>
      </p:grpSp>
      <p:graphicFrame>
        <p:nvGraphicFramePr>
          <p:cNvPr id="12" name="Object 11"/>
          <p:cNvGraphicFramePr>
            <a:graphicFrameLocks noChangeAspect="1"/>
          </p:cNvGraphicFramePr>
          <p:nvPr>
            <p:extLst>
              <p:ext uri="{D42A27DB-BD31-4B8C-83A1-F6EECF244321}">
                <p14:modId xmlns:p14="http://schemas.microsoft.com/office/powerpoint/2010/main" val="994244577"/>
              </p:ext>
            </p:extLst>
          </p:nvPr>
        </p:nvGraphicFramePr>
        <p:xfrm>
          <a:off x="4330700" y="2311400"/>
          <a:ext cx="914400" cy="225425"/>
        </p:xfrm>
        <a:graphic>
          <a:graphicData uri="http://schemas.openxmlformats.org/presentationml/2006/ole">
            <mc:AlternateContent xmlns:mc="http://schemas.openxmlformats.org/markup-compatibility/2006">
              <mc:Choice xmlns:v="urn:schemas-microsoft-com:vml" Requires="v">
                <p:oleObj spid="_x0000_s13388" name="Equation" r:id="rId7" imgW="914400" imgH="224640" progId="Equation.DSMT4">
                  <p:embed/>
                </p:oleObj>
              </mc:Choice>
              <mc:Fallback>
                <p:oleObj name="Equation" r:id="rId7" imgW="914400" imgH="224640" progId="Equation.DSMT4">
                  <p:embed/>
                  <p:pic>
                    <p:nvPicPr>
                      <p:cNvPr id="0" name=""/>
                      <p:cNvPicPr/>
                      <p:nvPr/>
                    </p:nvPicPr>
                    <p:blipFill>
                      <a:blip r:embed="rId8"/>
                      <a:stretch>
                        <a:fillRect/>
                      </a:stretch>
                    </p:blipFill>
                    <p:spPr>
                      <a:xfrm>
                        <a:off x="4330700" y="2311400"/>
                        <a:ext cx="914400" cy="2254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462568777"/>
              </p:ext>
            </p:extLst>
          </p:nvPr>
        </p:nvGraphicFramePr>
        <p:xfrm>
          <a:off x="5690211" y="672539"/>
          <a:ext cx="332920" cy="394255"/>
        </p:xfrm>
        <a:graphic>
          <a:graphicData uri="http://schemas.openxmlformats.org/presentationml/2006/ole">
            <mc:AlternateContent xmlns:mc="http://schemas.openxmlformats.org/markup-compatibility/2006">
              <mc:Choice xmlns:v="urn:schemas-microsoft-com:vml" Requires="v">
                <p:oleObj spid="_x0000_s13389" name="Equation" r:id="rId9" imgW="164880" imgH="190440" progId="Equation.DSMT4">
                  <p:embed/>
                </p:oleObj>
              </mc:Choice>
              <mc:Fallback>
                <p:oleObj name="Equation" r:id="rId9" imgW="164880" imgH="190440" progId="Equation.DSMT4">
                  <p:embed/>
                  <p:pic>
                    <p:nvPicPr>
                      <p:cNvPr id="0" name=""/>
                      <p:cNvPicPr/>
                      <p:nvPr/>
                    </p:nvPicPr>
                    <p:blipFill>
                      <a:blip r:embed="rId10"/>
                      <a:stretch>
                        <a:fillRect/>
                      </a:stretch>
                    </p:blipFill>
                    <p:spPr>
                      <a:xfrm>
                        <a:off x="5690211" y="672539"/>
                        <a:ext cx="332920" cy="39425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1955340658"/>
              </p:ext>
            </p:extLst>
          </p:nvPr>
        </p:nvGraphicFramePr>
        <p:xfrm>
          <a:off x="9061554" y="3856485"/>
          <a:ext cx="2988541" cy="1311260"/>
        </p:xfrm>
        <a:graphic>
          <a:graphicData uri="http://schemas.openxmlformats.org/presentationml/2006/ole">
            <mc:AlternateContent xmlns:mc="http://schemas.openxmlformats.org/markup-compatibility/2006">
              <mc:Choice xmlns:v="urn:schemas-microsoft-com:vml" Requires="v">
                <p:oleObj spid="_x0000_s13390" name="Equation" r:id="rId11" imgW="1587240" imgH="558720" progId="Equation.DSMT4">
                  <p:embed/>
                </p:oleObj>
              </mc:Choice>
              <mc:Fallback>
                <p:oleObj name="Equation" r:id="rId11" imgW="1587240" imgH="558720" progId="Equation.DSMT4">
                  <p:embed/>
                  <p:pic>
                    <p:nvPicPr>
                      <p:cNvPr id="4" name="Object 3"/>
                      <p:cNvPicPr/>
                      <p:nvPr/>
                    </p:nvPicPr>
                    <p:blipFill>
                      <a:blip r:embed="rId12"/>
                      <a:stretch>
                        <a:fillRect/>
                      </a:stretch>
                    </p:blipFill>
                    <p:spPr>
                      <a:xfrm>
                        <a:off x="9061554" y="3856485"/>
                        <a:ext cx="2988541" cy="1311260"/>
                      </a:xfrm>
                      <a:prstGeom prst="rect">
                        <a:avLst/>
                      </a:prstGeom>
                    </p:spPr>
                  </p:pic>
                </p:oleObj>
              </mc:Fallback>
            </mc:AlternateContent>
          </a:graphicData>
        </a:graphic>
      </p:graphicFrame>
    </p:spTree>
    <p:extLst>
      <p:ext uri="{BB962C8B-B14F-4D97-AF65-F5344CB8AC3E}">
        <p14:creationId xmlns:p14="http://schemas.microsoft.com/office/powerpoint/2010/main" val="428185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1000"/>
                                        <p:tgtEl>
                                          <p:spTgt spid="3">
                                            <p:txEl>
                                              <p:pRg st="1" end="1"/>
                                            </p:txEl>
                                          </p:spTgt>
                                        </p:tgtEl>
                                      </p:cBhvr>
                                    </p:animEffect>
                                    <p:anim calcmode="lin" valueType="num">
                                      <p:cBhvr>
                                        <p:cTn id="20"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1000"/>
                                        <p:tgtEl>
                                          <p:spTgt spid="3">
                                            <p:txEl>
                                              <p:pRg st="2" end="2"/>
                                            </p:txEl>
                                          </p:spTgt>
                                        </p:tgtEl>
                                      </p:cBhvr>
                                    </p:animEffect>
                                    <p:anim calcmode="lin" valueType="num">
                                      <p:cBhvr>
                                        <p:cTn id="27"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Effect transition="in" filter="fade">
                                      <p:cBhvr>
                                        <p:cTn id="33" dur="1000"/>
                                        <p:tgtEl>
                                          <p:spTgt spid="3">
                                            <p:txEl>
                                              <p:pRg st="3" end="3"/>
                                            </p:txEl>
                                          </p:spTgt>
                                        </p:tgtEl>
                                      </p:cBhvr>
                                    </p:animEffect>
                                    <p:anim calcmode="lin" valueType="num">
                                      <p:cBhvr>
                                        <p:cTn id="3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fade">
                                      <p:cBhvr>
                                        <p:cTn id="40" dur="1000"/>
                                        <p:tgtEl>
                                          <p:spTgt spid="3">
                                            <p:txEl>
                                              <p:pRg st="4" end="4"/>
                                            </p:txEl>
                                          </p:spTgt>
                                        </p:tgtEl>
                                      </p:cBhvr>
                                    </p:animEffect>
                                    <p:anim calcmode="lin" valueType="num">
                                      <p:cBhvr>
                                        <p:cTn id="4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Effect transition="in" filter="fade">
                                      <p:cBhvr>
                                        <p:cTn id="47" dur="1000"/>
                                        <p:tgtEl>
                                          <p:spTgt spid="3">
                                            <p:txEl>
                                              <p:pRg st="5" end="5"/>
                                            </p:txEl>
                                          </p:spTgt>
                                        </p:tgtEl>
                                      </p:cBhvr>
                                    </p:animEffect>
                                    <p:anim calcmode="lin" valueType="num">
                                      <p:cBhvr>
                                        <p:cTn id="48"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fade">
                                      <p:cBhvr>
                                        <p:cTn id="54" dur="1000"/>
                                        <p:tgtEl>
                                          <p:spTgt spid="3">
                                            <p:txEl>
                                              <p:pRg st="6" end="6"/>
                                            </p:txEl>
                                          </p:spTgt>
                                        </p:tgtEl>
                                      </p:cBhvr>
                                    </p:animEffect>
                                    <p:anim calcmode="lin" valueType="num">
                                      <p:cBhvr>
                                        <p:cTn id="55"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3">
                                            <p:txEl>
                                              <p:pRg st="7" end="7"/>
                                            </p:txEl>
                                          </p:spTgt>
                                        </p:tgtEl>
                                        <p:attrNameLst>
                                          <p:attrName>style.visibility</p:attrName>
                                        </p:attrNameLst>
                                      </p:cBhvr>
                                      <p:to>
                                        <p:strVal val="visible"/>
                                      </p:to>
                                    </p:set>
                                    <p:animEffect transition="in" filter="fade">
                                      <p:cBhvr>
                                        <p:cTn id="61" dur="1000"/>
                                        <p:tgtEl>
                                          <p:spTgt spid="3">
                                            <p:txEl>
                                              <p:pRg st="7" end="7"/>
                                            </p:txEl>
                                          </p:spTgt>
                                        </p:tgtEl>
                                      </p:cBhvr>
                                    </p:animEffect>
                                    <p:anim calcmode="lin" valueType="num">
                                      <p:cBhvr>
                                        <p:cTn id="62"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3">
                                            <p:txEl>
                                              <p:pRg st="8" end="8"/>
                                            </p:txEl>
                                          </p:spTgt>
                                        </p:tgtEl>
                                        <p:attrNameLst>
                                          <p:attrName>style.visibility</p:attrName>
                                        </p:attrNameLst>
                                      </p:cBhvr>
                                      <p:to>
                                        <p:strVal val="visible"/>
                                      </p:to>
                                    </p:set>
                                    <p:animEffect transition="in" filter="fade">
                                      <p:cBhvr>
                                        <p:cTn id="68" dur="1000"/>
                                        <p:tgtEl>
                                          <p:spTgt spid="3">
                                            <p:txEl>
                                              <p:pRg st="8" end="8"/>
                                            </p:txEl>
                                          </p:spTgt>
                                        </p:tgtEl>
                                      </p:cBhvr>
                                    </p:animEffect>
                                    <p:anim calcmode="lin" valueType="num">
                                      <p:cBhvr>
                                        <p:cTn id="69"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3">
                                            <p:txEl>
                                              <p:pRg st="9" end="9"/>
                                            </p:txEl>
                                          </p:spTgt>
                                        </p:tgtEl>
                                        <p:attrNameLst>
                                          <p:attrName>style.visibility</p:attrName>
                                        </p:attrNameLst>
                                      </p:cBhvr>
                                      <p:to>
                                        <p:strVal val="visible"/>
                                      </p:to>
                                    </p:set>
                                    <p:animEffect transition="in" filter="fade">
                                      <p:cBhvr>
                                        <p:cTn id="75" dur="1000"/>
                                        <p:tgtEl>
                                          <p:spTgt spid="3">
                                            <p:txEl>
                                              <p:pRg st="9" end="9"/>
                                            </p:txEl>
                                          </p:spTgt>
                                        </p:tgtEl>
                                      </p:cBhvr>
                                    </p:animEffect>
                                    <p:anim calcmode="lin" valueType="num">
                                      <p:cBhvr>
                                        <p:cTn id="7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58895" y="-1"/>
            <a:ext cx="11742160" cy="4599709"/>
            <a:chOff x="158895" y="-1"/>
            <a:chExt cx="11742160" cy="4599709"/>
          </a:xfrm>
        </p:grpSpPr>
        <p:pic>
          <p:nvPicPr>
            <p:cNvPr id="13" name="Picture 12"/>
            <p:cNvPicPr>
              <a:picLocks noChangeAspect="1"/>
            </p:cNvPicPr>
            <p:nvPr/>
          </p:nvPicPr>
          <p:blipFill>
            <a:blip r:embed="rId2"/>
            <a:stretch>
              <a:fillRect/>
            </a:stretch>
          </p:blipFill>
          <p:spPr>
            <a:xfrm>
              <a:off x="158895" y="-1"/>
              <a:ext cx="11742160" cy="4599709"/>
            </a:xfrm>
            <a:prstGeom prst="rect">
              <a:avLst/>
            </a:prstGeom>
          </p:spPr>
        </p:pic>
        <p:pic>
          <p:nvPicPr>
            <p:cNvPr id="16" name="Picture 15"/>
            <p:cNvPicPr>
              <a:picLocks noChangeAspect="1"/>
            </p:cNvPicPr>
            <p:nvPr/>
          </p:nvPicPr>
          <p:blipFill>
            <a:blip r:embed="rId3"/>
            <a:stretch>
              <a:fillRect/>
            </a:stretch>
          </p:blipFill>
          <p:spPr>
            <a:xfrm>
              <a:off x="8520545" y="537728"/>
              <a:ext cx="3200400" cy="3147581"/>
            </a:xfrm>
            <a:prstGeom prst="rect">
              <a:avLst/>
            </a:prstGeom>
          </p:spPr>
        </p:pic>
      </p:grpSp>
    </p:spTree>
    <p:extLst>
      <p:ext uri="{BB962C8B-B14F-4D97-AF65-F5344CB8AC3E}">
        <p14:creationId xmlns:p14="http://schemas.microsoft.com/office/powerpoint/2010/main" val="120824508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3984" y="-28010"/>
            <a:ext cx="1011618"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147204" y="18631"/>
            <a:ext cx="11623349" cy="4031873"/>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Áp </a:t>
            </a:r>
            <a:r>
              <a:rPr lang="vi-VN" sz="3200">
                <a:solidFill>
                  <a:srgbClr val="000000"/>
                </a:solidFill>
                <a:latin typeface="Times New Roman" panose="02020603050405020304" pitchFamily="18" charset="0"/>
                <a:cs typeface="Times New Roman" panose="02020603050405020304" pitchFamily="18" charset="0"/>
              </a:rPr>
              <a:t>dụng định lí Pythagore vào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ADE </a:t>
            </a:r>
            <a:r>
              <a:rPr lang="vi-VN" sz="3200">
                <a:solidFill>
                  <a:srgbClr val="000000"/>
                </a:solidFill>
                <a:latin typeface="Times New Roman" panose="02020603050405020304" pitchFamily="18" charset="0"/>
                <a:cs typeface="Times New Roman" panose="02020603050405020304" pitchFamily="18" charset="0"/>
              </a:rPr>
              <a:t>vuông </a:t>
            </a:r>
            <a:endParaRPr lang="en-US" sz="3200" smtClean="0">
              <a:solidFill>
                <a:srgbClr val="000000"/>
              </a:solidFill>
              <a:latin typeface="Times New Roman" panose="02020603050405020304" pitchFamily="18" charset="0"/>
              <a:cs typeface="Times New Roman" panose="02020603050405020304" pitchFamily="18" charset="0"/>
            </a:endParaRPr>
          </a:p>
          <a:p>
            <a:pPr algn="just"/>
            <a:r>
              <a:rPr lang="vi-VN" sz="3200" smtClean="0">
                <a:solidFill>
                  <a:srgbClr val="000000"/>
                </a:solidFill>
                <a:latin typeface="Times New Roman" panose="02020603050405020304" pitchFamily="18" charset="0"/>
                <a:cs typeface="Times New Roman" panose="02020603050405020304" pitchFamily="18" charset="0"/>
              </a:rPr>
              <a:t>tại </a:t>
            </a:r>
            <a:r>
              <a:rPr lang="vi-VN" sz="3200">
                <a:solidFill>
                  <a:srgbClr val="000000"/>
                </a:solidFill>
                <a:latin typeface="Times New Roman" panose="02020603050405020304" pitchFamily="18" charset="0"/>
                <a:cs typeface="Times New Roman" panose="02020603050405020304" pitchFamily="18" charset="0"/>
              </a:rPr>
              <a:t>E, </a:t>
            </a:r>
            <a:r>
              <a:rPr lang="vi-VN" sz="3200" smtClean="0">
                <a:solidFill>
                  <a:srgbClr val="000000"/>
                </a:solidFill>
                <a:latin typeface="Times New Roman" panose="02020603050405020304" pitchFamily="18" charset="0"/>
                <a:cs typeface="Times New Roman" panose="02020603050405020304" pitchFamily="18" charset="0"/>
              </a:rPr>
              <a:t>ta </a:t>
            </a:r>
            <a:r>
              <a:rPr lang="vi-VN" sz="3200">
                <a:solidFill>
                  <a:srgbClr val="000000"/>
                </a:solidFill>
                <a:latin typeface="Times New Roman" panose="02020603050405020304" pitchFamily="18" charset="0"/>
                <a:cs typeface="Times New Roman" panose="02020603050405020304" pitchFamily="18" charset="0"/>
              </a:rPr>
              <a:t>có</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AD</a:t>
            </a:r>
            <a:r>
              <a:rPr lang="vi-VN" sz="3200" baseline="30000" smtClean="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AE</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DE</a:t>
            </a:r>
            <a:r>
              <a:rPr lang="vi-VN" sz="3200" baseline="30000">
                <a:solidFill>
                  <a:srgbClr val="000000"/>
                </a:solidFill>
                <a:latin typeface="Times New Roman" panose="02020603050405020304" pitchFamily="18" charset="0"/>
                <a:cs typeface="Times New Roman" panose="02020603050405020304" pitchFamily="18" charset="0"/>
              </a:rPr>
              <a:t>2</a:t>
            </a:r>
            <a:endParaRPr lang="vi-VN" sz="3200">
              <a:solidFill>
                <a:srgbClr val="000000"/>
              </a:solidFill>
              <a:latin typeface="Times New Roman" panose="02020603050405020304" pitchFamily="18" charset="0"/>
              <a:cs typeface="Times New Roman" panose="02020603050405020304" pitchFamily="18" charset="0"/>
            </a:endParaRPr>
          </a:p>
          <a:p>
            <a:pPr algn="just"/>
            <a:r>
              <a:rPr lang="vi-VN" sz="3200">
                <a:solidFill>
                  <a:srgbClr val="000000"/>
                </a:solidFill>
                <a:latin typeface="Times New Roman" panose="02020603050405020304" pitchFamily="18" charset="0"/>
                <a:cs typeface="Times New Roman" panose="02020603050405020304" pitchFamily="18" charset="0"/>
              </a:rPr>
              <a:t>Suy ra DE</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AD</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AE</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61</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60</a:t>
            </a:r>
            <a:r>
              <a:rPr lang="vi-VN" sz="3200" baseline="30000">
                <a:solidFill>
                  <a:srgbClr val="000000"/>
                </a:solidFill>
                <a:latin typeface="Times New Roman" panose="02020603050405020304" pitchFamily="18" charset="0"/>
                <a:cs typeface="Times New Roman" panose="02020603050405020304" pitchFamily="18" charset="0"/>
              </a:rPr>
              <a:t>2</a:t>
            </a:r>
            <a:r>
              <a:rPr lang="vi-VN" sz="3200">
                <a:solidFill>
                  <a:srgbClr val="000000"/>
                </a:solidFill>
                <a:latin typeface="Times New Roman" panose="02020603050405020304" pitchFamily="18" charset="0"/>
                <a:cs typeface="Times New Roman" panose="02020603050405020304" pitchFamily="18" charset="0"/>
              </a:rPr>
              <a:t> = 121 = 11</a:t>
            </a:r>
            <a:r>
              <a:rPr lang="vi-VN" sz="3200" baseline="30000">
                <a:solidFill>
                  <a:srgbClr val="000000"/>
                </a:solidFill>
                <a:latin typeface="Times New Roman" panose="02020603050405020304" pitchFamily="18" charset="0"/>
                <a:cs typeface="Times New Roman" panose="02020603050405020304" pitchFamily="18" charset="0"/>
              </a:rPr>
              <a:t>2</a:t>
            </a:r>
            <a:endParaRPr lang="vi-VN" sz="3200">
              <a:solidFill>
                <a:srgbClr val="000000"/>
              </a:solidFill>
              <a:latin typeface="Times New Roman" panose="02020603050405020304" pitchFamily="18" charset="0"/>
              <a:cs typeface="Times New Roman" panose="02020603050405020304" pitchFamily="18" charset="0"/>
            </a:endParaRPr>
          </a:p>
          <a:p>
            <a:pPr algn="just"/>
            <a:r>
              <a:rPr lang="vi-VN" sz="3200" smtClean="0">
                <a:solidFill>
                  <a:srgbClr val="000000"/>
                </a:solidFill>
                <a:latin typeface="Times New Roman" panose="02020603050405020304" pitchFamily="18" charset="0"/>
                <a:cs typeface="Times New Roman" panose="02020603050405020304" pitchFamily="18" charset="0"/>
              </a:rPr>
              <a:t>Do </a:t>
            </a:r>
            <a:r>
              <a:rPr lang="vi-VN" sz="3200">
                <a:solidFill>
                  <a:srgbClr val="000000"/>
                </a:solidFill>
                <a:latin typeface="Times New Roman" panose="02020603050405020304" pitchFamily="18" charset="0"/>
                <a:cs typeface="Times New Roman" panose="02020603050405020304" pitchFamily="18" charset="0"/>
              </a:rPr>
              <a:t>đó DE = 11 cm.</a:t>
            </a:r>
          </a:p>
          <a:p>
            <a:pPr algn="just"/>
            <a:r>
              <a:rPr lang="vi-VN" sz="3200">
                <a:solidFill>
                  <a:srgbClr val="000000"/>
                </a:solidFill>
                <a:latin typeface="Times New Roman" panose="02020603050405020304" pitchFamily="18" charset="0"/>
                <a:cs typeface="Times New Roman" panose="02020603050405020304" pitchFamily="18" charset="0"/>
              </a:rPr>
              <a:t>Kẻ BF ⊥ CD, khi đó BF là đường cao của hình </a:t>
            </a:r>
            <a:endParaRPr lang="en-US" sz="3200" smtClean="0">
              <a:solidFill>
                <a:srgbClr val="000000"/>
              </a:solidFill>
              <a:latin typeface="Times New Roman" panose="02020603050405020304" pitchFamily="18" charset="0"/>
              <a:cs typeface="Times New Roman" panose="02020603050405020304" pitchFamily="18" charset="0"/>
            </a:endParaRPr>
          </a:p>
          <a:p>
            <a:pPr algn="just"/>
            <a:r>
              <a:rPr lang="vi-VN" sz="3200" smtClean="0">
                <a:solidFill>
                  <a:srgbClr val="000000"/>
                </a:solidFill>
                <a:latin typeface="Times New Roman" panose="02020603050405020304" pitchFamily="18" charset="0"/>
                <a:cs typeface="Times New Roman" panose="02020603050405020304" pitchFamily="18" charset="0"/>
              </a:rPr>
              <a:t>thang </a:t>
            </a:r>
            <a:r>
              <a:rPr lang="vi-VN" sz="3200">
                <a:solidFill>
                  <a:srgbClr val="000000"/>
                </a:solidFill>
                <a:latin typeface="Times New Roman" panose="02020603050405020304" pitchFamily="18" charset="0"/>
                <a:cs typeface="Times New Roman" panose="02020603050405020304" pitchFamily="18" charset="0"/>
              </a:rPr>
              <a:t>cân ABCD nên BF = 60 cm.</a:t>
            </a:r>
          </a:p>
          <a:p>
            <a:pPr algn="just"/>
            <a:r>
              <a:rPr lang="vi-VN" sz="3200">
                <a:solidFill>
                  <a:srgbClr val="000000"/>
                </a:solidFill>
                <a:latin typeface="Times New Roman" panose="02020603050405020304" pitchFamily="18" charset="0"/>
                <a:cs typeface="Times New Roman" panose="02020603050405020304" pitchFamily="18" charset="0"/>
              </a:rPr>
              <a:t>Xét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ADE </a:t>
            </a:r>
            <a:r>
              <a:rPr lang="vi-VN" sz="3200">
                <a:solidFill>
                  <a:srgbClr val="000000"/>
                </a:solidFill>
                <a:latin typeface="Times New Roman" panose="02020603050405020304" pitchFamily="18" charset="0"/>
                <a:cs typeface="Times New Roman" panose="02020603050405020304" pitchFamily="18" charset="0"/>
              </a:rPr>
              <a:t>và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BCF </a:t>
            </a:r>
            <a:r>
              <a:rPr lang="vi-VN" sz="3200">
                <a:solidFill>
                  <a:srgbClr val="000000"/>
                </a:solidFill>
                <a:latin typeface="Times New Roman" panose="02020603050405020304" pitchFamily="18" charset="0"/>
                <a:cs typeface="Times New Roman" panose="02020603050405020304" pitchFamily="18" charset="0"/>
              </a:rPr>
              <a:t>có</a:t>
            </a:r>
            <a:r>
              <a:rPr lang="vi-VN" sz="3200" smtClean="0">
                <a:solidFill>
                  <a:srgbClr val="000000"/>
                </a:solidFill>
                <a:latin typeface="Times New Roman" panose="02020603050405020304" pitchFamily="18" charset="0"/>
                <a:cs typeface="Times New Roman" panose="02020603050405020304" pitchFamily="18" charset="0"/>
              </a:rPr>
              <a:t>:</a:t>
            </a:r>
            <a:r>
              <a:rPr lang="en-US" sz="3200" smtClean="0">
                <a:solidFill>
                  <a:srgbClr val="000000"/>
                </a:solidFill>
                <a:latin typeface="Times New Roman" panose="02020603050405020304" pitchFamily="18" charset="0"/>
                <a:cs typeface="Times New Roman" panose="02020603050405020304" pitchFamily="18" charset="0"/>
              </a:rPr>
              <a:t>  </a:t>
            </a:r>
          </a:p>
          <a:p>
            <a:pPr algn="just"/>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AD = BC (do ABCD là hình thang cân);</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pSp>
        <p:nvGrpSpPr>
          <p:cNvPr id="56" name="Group 55"/>
          <p:cNvGrpSpPr/>
          <p:nvPr/>
        </p:nvGrpSpPr>
        <p:grpSpPr>
          <a:xfrm>
            <a:off x="8415338" y="142196"/>
            <a:ext cx="3643312" cy="2733514"/>
            <a:chOff x="7291485" y="45758"/>
            <a:chExt cx="4193932" cy="2733514"/>
          </a:xfrm>
        </p:grpSpPr>
        <p:cxnSp>
          <p:nvCxnSpPr>
            <p:cNvPr id="4" name="Straight Connector 3"/>
            <p:cNvCxnSpPr/>
            <p:nvPr/>
          </p:nvCxnSpPr>
          <p:spPr>
            <a:xfrm>
              <a:off x="8354291" y="590263"/>
              <a:ext cx="2299854" cy="0"/>
            </a:xfrm>
            <a:prstGeom prst="line">
              <a:avLst/>
            </a:prstGeom>
            <a:ln w="38100"/>
          </p:spPr>
          <p:style>
            <a:lnRef idx="1">
              <a:schemeClr val="accent1"/>
            </a:lnRef>
            <a:fillRef idx="0">
              <a:schemeClr val="accent1"/>
            </a:fillRef>
            <a:effectRef idx="0">
              <a:schemeClr val="accent1"/>
            </a:effectRef>
            <a:fontRef idx="minor">
              <a:schemeClr val="tx1"/>
            </a:fontRef>
          </p:style>
        </p:cxnSp>
        <p:grpSp>
          <p:nvGrpSpPr>
            <p:cNvPr id="55" name="Group 54"/>
            <p:cNvGrpSpPr/>
            <p:nvPr/>
          </p:nvGrpSpPr>
          <p:grpSpPr>
            <a:xfrm>
              <a:off x="7291485" y="45758"/>
              <a:ext cx="4193932" cy="2733514"/>
              <a:chOff x="7291485" y="45758"/>
              <a:chExt cx="4193932" cy="2733514"/>
            </a:xfrm>
          </p:grpSpPr>
          <p:cxnSp>
            <p:nvCxnSpPr>
              <p:cNvPr id="8" name="Straight Connector 7"/>
              <p:cNvCxnSpPr/>
              <p:nvPr/>
            </p:nvCxnSpPr>
            <p:spPr>
              <a:xfrm>
                <a:off x="7827818" y="2225099"/>
                <a:ext cx="3394364"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7827819" y="590263"/>
                <a:ext cx="526472" cy="1634836"/>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10654145" y="590263"/>
                <a:ext cx="568037" cy="1644504"/>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8340433" y="584781"/>
                <a:ext cx="22276" cy="1640318"/>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flipV="1">
                <a:off x="10640290" y="584781"/>
                <a:ext cx="110837" cy="1640318"/>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8127181" y="45758"/>
                <a:ext cx="471055" cy="584775"/>
              </a:xfrm>
              <a:prstGeom prst="rect">
                <a:avLst/>
              </a:prstGeom>
              <a:noFill/>
            </p:spPr>
            <p:txBody>
              <a:bodyPr wrap="square" rtlCol="0">
                <a:spAutoFit/>
              </a:bodyPr>
              <a:lstStyle/>
              <a:p>
                <a:r>
                  <a:rPr lang="en-US" sz="3200" b="1" smtClean="0">
                    <a:latin typeface="Times New Roman" panose="02020603050405020304" pitchFamily="18" charset="0"/>
                    <a:cs typeface="Times New Roman" panose="02020603050405020304" pitchFamily="18" charset="0"/>
                  </a:rPr>
                  <a:t>A</a:t>
                </a:r>
                <a:endParaRPr lang="en-US" sz="3200" b="1">
                  <a:latin typeface="Times New Roman" panose="02020603050405020304" pitchFamily="18" charset="0"/>
                  <a:cs typeface="Times New Roman" panose="02020603050405020304" pitchFamily="18" charset="0"/>
                </a:endParaRPr>
              </a:p>
            </p:txBody>
          </p:sp>
          <p:sp>
            <p:nvSpPr>
              <p:cNvPr id="44" name="TextBox 43"/>
              <p:cNvSpPr txBox="1"/>
              <p:nvPr/>
            </p:nvSpPr>
            <p:spPr>
              <a:xfrm>
                <a:off x="10418617" y="45758"/>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B</a:t>
                </a:r>
              </a:p>
            </p:txBody>
          </p:sp>
          <p:sp>
            <p:nvSpPr>
              <p:cNvPr id="45" name="TextBox 44"/>
              <p:cNvSpPr txBox="1"/>
              <p:nvPr/>
            </p:nvSpPr>
            <p:spPr>
              <a:xfrm>
                <a:off x="7583873" y="2184829"/>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D</a:t>
                </a:r>
              </a:p>
            </p:txBody>
          </p:sp>
          <p:sp>
            <p:nvSpPr>
              <p:cNvPr id="46" name="TextBox 45"/>
              <p:cNvSpPr txBox="1"/>
              <p:nvPr/>
            </p:nvSpPr>
            <p:spPr>
              <a:xfrm>
                <a:off x="11014362" y="2184828"/>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C</a:t>
                </a:r>
              </a:p>
            </p:txBody>
          </p:sp>
          <p:sp>
            <p:nvSpPr>
              <p:cNvPr id="47" name="TextBox 46"/>
              <p:cNvSpPr txBox="1"/>
              <p:nvPr/>
            </p:nvSpPr>
            <p:spPr>
              <a:xfrm>
                <a:off x="8177162" y="2165353"/>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E</a:t>
                </a:r>
              </a:p>
            </p:txBody>
          </p:sp>
          <p:sp>
            <p:nvSpPr>
              <p:cNvPr id="48" name="TextBox 47"/>
              <p:cNvSpPr txBox="1"/>
              <p:nvPr/>
            </p:nvSpPr>
            <p:spPr>
              <a:xfrm>
                <a:off x="10515599" y="2194497"/>
                <a:ext cx="471055" cy="584775"/>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F</a:t>
                </a:r>
              </a:p>
            </p:txBody>
          </p:sp>
          <p:sp>
            <p:nvSpPr>
              <p:cNvPr id="49" name="TextBox 48"/>
              <p:cNvSpPr txBox="1"/>
              <p:nvPr/>
            </p:nvSpPr>
            <p:spPr>
              <a:xfrm>
                <a:off x="8994580" y="2165353"/>
                <a:ext cx="1618003" cy="523220"/>
              </a:xfrm>
              <a:prstGeom prst="rect">
                <a:avLst/>
              </a:prstGeom>
              <a:noFill/>
            </p:spPr>
            <p:txBody>
              <a:bodyPr wrap="square" rtlCol="0">
                <a:spAutoFit/>
              </a:bodyPr>
              <a:lstStyle/>
              <a:p>
                <a:r>
                  <a:rPr lang="en-US" sz="2800" b="1" i="1" smtClean="0">
                    <a:latin typeface="Times New Roman" panose="02020603050405020304" pitchFamily="18" charset="0"/>
                    <a:cs typeface="Times New Roman" panose="02020603050405020304" pitchFamily="18" charset="0"/>
                  </a:rPr>
                  <a:t>92 cm</a:t>
                </a:r>
                <a:endParaRPr lang="en-US" sz="2800" b="1" i="1">
                  <a:latin typeface="Times New Roman" panose="02020603050405020304" pitchFamily="18" charset="0"/>
                  <a:cs typeface="Times New Roman" panose="02020603050405020304" pitchFamily="18" charset="0"/>
                </a:endParaRPr>
              </a:p>
            </p:txBody>
          </p:sp>
          <p:sp>
            <p:nvSpPr>
              <p:cNvPr id="50" name="TextBox 49"/>
              <p:cNvSpPr txBox="1"/>
              <p:nvPr/>
            </p:nvSpPr>
            <p:spPr>
              <a:xfrm rot="16200000">
                <a:off x="7884726" y="1224726"/>
                <a:ext cx="1257783" cy="584775"/>
              </a:xfrm>
              <a:prstGeom prst="rect">
                <a:avLst/>
              </a:prstGeom>
              <a:noFill/>
            </p:spPr>
            <p:txBody>
              <a:bodyPr wrap="square" rtlCol="0">
                <a:spAutoFit/>
              </a:bodyPr>
              <a:lstStyle/>
              <a:p>
                <a:r>
                  <a:rPr lang="en-US" sz="3200" b="1" i="1" smtClean="0">
                    <a:latin typeface="Times New Roman" panose="02020603050405020304" pitchFamily="18" charset="0"/>
                    <a:cs typeface="Times New Roman" panose="02020603050405020304" pitchFamily="18" charset="0"/>
                  </a:rPr>
                  <a:t>60 cm</a:t>
                </a:r>
                <a:endParaRPr lang="en-US" sz="3200" b="1" i="1">
                  <a:latin typeface="Times New Roman" panose="02020603050405020304" pitchFamily="18" charset="0"/>
                  <a:cs typeface="Times New Roman" panose="02020603050405020304" pitchFamily="18" charset="0"/>
                </a:endParaRPr>
              </a:p>
            </p:txBody>
          </p:sp>
          <p:sp>
            <p:nvSpPr>
              <p:cNvPr id="51" name="TextBox 50"/>
              <p:cNvSpPr txBox="1"/>
              <p:nvPr/>
            </p:nvSpPr>
            <p:spPr>
              <a:xfrm rot="17037082">
                <a:off x="6954981" y="1120128"/>
                <a:ext cx="1257783" cy="584775"/>
              </a:xfrm>
              <a:prstGeom prst="rect">
                <a:avLst/>
              </a:prstGeom>
              <a:noFill/>
            </p:spPr>
            <p:txBody>
              <a:bodyPr wrap="square" rtlCol="0">
                <a:spAutoFit/>
              </a:bodyPr>
              <a:lstStyle/>
              <a:p>
                <a:r>
                  <a:rPr lang="en-US" sz="3200" b="1" i="1" smtClean="0">
                    <a:latin typeface="Times New Roman" panose="02020603050405020304" pitchFamily="18" charset="0"/>
                    <a:cs typeface="Times New Roman" panose="02020603050405020304" pitchFamily="18" charset="0"/>
                  </a:rPr>
                  <a:t>61 cm</a:t>
                </a:r>
                <a:endParaRPr lang="en-US" sz="3200" b="1" i="1">
                  <a:latin typeface="Times New Roman" panose="02020603050405020304" pitchFamily="18" charset="0"/>
                  <a:cs typeface="Times New Roman" panose="02020603050405020304" pitchFamily="18" charset="0"/>
                </a:endParaRPr>
              </a:p>
            </p:txBody>
          </p:sp>
          <p:sp>
            <p:nvSpPr>
              <p:cNvPr id="52" name="Rectangle 51"/>
              <p:cNvSpPr/>
              <p:nvPr/>
            </p:nvSpPr>
            <p:spPr>
              <a:xfrm>
                <a:off x="8340437" y="2022289"/>
                <a:ext cx="105350" cy="20281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0737271" y="2033981"/>
                <a:ext cx="105350" cy="202810"/>
              </a:xfrm>
              <a:prstGeom prst="rect">
                <a:avLst/>
              </a:prstGeom>
              <a:noFill/>
              <a:ln w="38100">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9352945" y="45758"/>
                <a:ext cx="384081" cy="584775"/>
              </a:xfrm>
              <a:prstGeom prst="rect">
                <a:avLst/>
              </a:prstGeom>
              <a:noFill/>
            </p:spPr>
            <p:txBody>
              <a:bodyPr wrap="square" rtlCol="0">
                <a:spAutoFit/>
              </a:bodyPr>
              <a:lstStyle/>
              <a:p>
                <a:r>
                  <a:rPr lang="en-US" sz="3200" b="1" i="1">
                    <a:latin typeface="Times New Roman" panose="02020603050405020304" pitchFamily="18" charset="0"/>
                    <a:cs typeface="Times New Roman" panose="02020603050405020304" pitchFamily="18" charset="0"/>
                  </a:rPr>
                  <a:t>?</a:t>
                </a:r>
              </a:p>
            </p:txBody>
          </p:sp>
        </p:grpSp>
      </p:grpSp>
      <p:graphicFrame>
        <p:nvGraphicFramePr>
          <p:cNvPr id="57" name="Object 56"/>
          <p:cNvGraphicFramePr>
            <a:graphicFrameLocks noChangeAspect="1"/>
          </p:cNvGraphicFramePr>
          <p:nvPr>
            <p:extLst>
              <p:ext uri="{D42A27DB-BD31-4B8C-83A1-F6EECF244321}">
                <p14:modId xmlns:p14="http://schemas.microsoft.com/office/powerpoint/2010/main" val="2241790738"/>
              </p:ext>
            </p:extLst>
          </p:nvPr>
        </p:nvGraphicFramePr>
        <p:xfrm>
          <a:off x="6061518" y="99603"/>
          <a:ext cx="351559" cy="399884"/>
        </p:xfrm>
        <a:graphic>
          <a:graphicData uri="http://schemas.openxmlformats.org/presentationml/2006/ole">
            <mc:AlternateContent xmlns:mc="http://schemas.openxmlformats.org/markup-compatibility/2006">
              <mc:Choice xmlns:v="urn:schemas-microsoft-com:vml" Requires="v">
                <p:oleObj spid="_x0000_s14437" name="Equation" r:id="rId3" imgW="164880" imgH="190440" progId="Equation.DSMT4">
                  <p:embed/>
                </p:oleObj>
              </mc:Choice>
              <mc:Fallback>
                <p:oleObj name="Equation" r:id="rId3" imgW="164880" imgH="190440" progId="Equation.DSMT4">
                  <p:embed/>
                  <p:pic>
                    <p:nvPicPr>
                      <p:cNvPr id="0" name=""/>
                      <p:cNvPicPr/>
                      <p:nvPr/>
                    </p:nvPicPr>
                    <p:blipFill>
                      <a:blip r:embed="rId4"/>
                      <a:stretch>
                        <a:fillRect/>
                      </a:stretch>
                    </p:blipFill>
                    <p:spPr>
                      <a:xfrm>
                        <a:off x="6061518" y="99603"/>
                        <a:ext cx="351559" cy="399884"/>
                      </a:xfrm>
                      <a:prstGeom prst="rect">
                        <a:avLst/>
                      </a:prstGeom>
                    </p:spPr>
                  </p:pic>
                </p:oleObj>
              </mc:Fallback>
            </mc:AlternateContent>
          </a:graphicData>
        </a:graphic>
      </p:graphicFrame>
      <p:graphicFrame>
        <p:nvGraphicFramePr>
          <p:cNvPr id="60" name="Object 59"/>
          <p:cNvGraphicFramePr>
            <a:graphicFrameLocks noChangeAspect="1"/>
          </p:cNvGraphicFramePr>
          <p:nvPr>
            <p:extLst>
              <p:ext uri="{D42A27DB-BD31-4B8C-83A1-F6EECF244321}">
                <p14:modId xmlns:p14="http://schemas.microsoft.com/office/powerpoint/2010/main" val="749958115"/>
              </p:ext>
            </p:extLst>
          </p:nvPr>
        </p:nvGraphicFramePr>
        <p:xfrm>
          <a:off x="1055602" y="3024479"/>
          <a:ext cx="351559" cy="399884"/>
        </p:xfrm>
        <a:graphic>
          <a:graphicData uri="http://schemas.openxmlformats.org/presentationml/2006/ole">
            <mc:AlternateContent xmlns:mc="http://schemas.openxmlformats.org/markup-compatibility/2006">
              <mc:Choice xmlns:v="urn:schemas-microsoft-com:vml" Requires="v">
                <p:oleObj spid="_x0000_s14438" name="Equation" r:id="rId5" imgW="164880" imgH="190440" progId="Equation.DSMT4">
                  <p:embed/>
                </p:oleObj>
              </mc:Choice>
              <mc:Fallback>
                <p:oleObj name="Equation" r:id="rId5" imgW="164880" imgH="190440" progId="Equation.DSMT4">
                  <p:embed/>
                  <p:pic>
                    <p:nvPicPr>
                      <p:cNvPr id="57" name="Object 56"/>
                      <p:cNvPicPr/>
                      <p:nvPr/>
                    </p:nvPicPr>
                    <p:blipFill>
                      <a:blip r:embed="rId6"/>
                      <a:stretch>
                        <a:fillRect/>
                      </a:stretch>
                    </p:blipFill>
                    <p:spPr>
                      <a:xfrm>
                        <a:off x="1055602" y="3024479"/>
                        <a:ext cx="351559" cy="399884"/>
                      </a:xfrm>
                      <a:prstGeom prst="rect">
                        <a:avLst/>
                      </a:prstGeom>
                    </p:spPr>
                  </p:pic>
                </p:oleObj>
              </mc:Fallback>
            </mc:AlternateContent>
          </a:graphicData>
        </a:graphic>
      </p:graphicFrame>
      <p:graphicFrame>
        <p:nvGraphicFramePr>
          <p:cNvPr id="61" name="Object 60"/>
          <p:cNvGraphicFramePr>
            <a:graphicFrameLocks noChangeAspect="1"/>
          </p:cNvGraphicFramePr>
          <p:nvPr>
            <p:extLst>
              <p:ext uri="{D42A27DB-BD31-4B8C-83A1-F6EECF244321}">
                <p14:modId xmlns:p14="http://schemas.microsoft.com/office/powerpoint/2010/main" val="1474779409"/>
              </p:ext>
            </p:extLst>
          </p:nvPr>
        </p:nvGraphicFramePr>
        <p:xfrm>
          <a:off x="2743116" y="3024479"/>
          <a:ext cx="351559" cy="399884"/>
        </p:xfrm>
        <a:graphic>
          <a:graphicData uri="http://schemas.openxmlformats.org/presentationml/2006/ole">
            <mc:AlternateContent xmlns:mc="http://schemas.openxmlformats.org/markup-compatibility/2006">
              <mc:Choice xmlns:v="urn:schemas-microsoft-com:vml" Requires="v">
                <p:oleObj spid="_x0000_s14439" name="Equation" r:id="rId7" imgW="164880" imgH="190440" progId="Equation.DSMT4">
                  <p:embed/>
                </p:oleObj>
              </mc:Choice>
              <mc:Fallback>
                <p:oleObj name="Equation" r:id="rId7" imgW="164880" imgH="190440" progId="Equation.DSMT4">
                  <p:embed/>
                  <p:pic>
                    <p:nvPicPr>
                      <p:cNvPr id="57" name="Object 56"/>
                      <p:cNvPicPr/>
                      <p:nvPr/>
                    </p:nvPicPr>
                    <p:blipFill>
                      <a:blip r:embed="rId6"/>
                      <a:stretch>
                        <a:fillRect/>
                      </a:stretch>
                    </p:blipFill>
                    <p:spPr>
                      <a:xfrm>
                        <a:off x="2743116" y="3024479"/>
                        <a:ext cx="351559" cy="399884"/>
                      </a:xfrm>
                      <a:prstGeom prst="rect">
                        <a:avLst/>
                      </a:prstGeom>
                    </p:spPr>
                  </p:pic>
                </p:oleObj>
              </mc:Fallback>
            </mc:AlternateContent>
          </a:graphicData>
        </a:graphic>
      </p:graphicFrame>
      <p:graphicFrame>
        <p:nvGraphicFramePr>
          <p:cNvPr id="62" name="Object 61"/>
          <p:cNvGraphicFramePr>
            <a:graphicFrameLocks noChangeAspect="1"/>
          </p:cNvGraphicFramePr>
          <p:nvPr>
            <p:extLst>
              <p:ext uri="{D42A27DB-BD31-4B8C-83A1-F6EECF244321}">
                <p14:modId xmlns:p14="http://schemas.microsoft.com/office/powerpoint/2010/main" val="142217806"/>
              </p:ext>
            </p:extLst>
          </p:nvPr>
        </p:nvGraphicFramePr>
        <p:xfrm>
          <a:off x="4481955" y="2950577"/>
          <a:ext cx="3159125" cy="576263"/>
        </p:xfrm>
        <a:graphic>
          <a:graphicData uri="http://schemas.openxmlformats.org/presentationml/2006/ole">
            <mc:AlternateContent xmlns:mc="http://schemas.openxmlformats.org/markup-compatibility/2006">
              <mc:Choice xmlns:v="urn:schemas-microsoft-com:vml" Requires="v">
                <p:oleObj spid="_x0000_s14440" name="Equation" r:id="rId8" imgW="1473120" imgH="266400" progId="Equation.DSMT4">
                  <p:embed/>
                </p:oleObj>
              </mc:Choice>
              <mc:Fallback>
                <p:oleObj name="Equation" r:id="rId8" imgW="1473120" imgH="266400" progId="Equation.DSMT4">
                  <p:embed/>
                  <p:pic>
                    <p:nvPicPr>
                      <p:cNvPr id="0" name=""/>
                      <p:cNvPicPr/>
                      <p:nvPr/>
                    </p:nvPicPr>
                    <p:blipFill>
                      <a:blip r:embed="rId9"/>
                      <a:stretch>
                        <a:fillRect/>
                      </a:stretch>
                    </p:blipFill>
                    <p:spPr>
                      <a:xfrm>
                        <a:off x="4481955" y="2950577"/>
                        <a:ext cx="3159125" cy="576263"/>
                      </a:xfrm>
                      <a:prstGeom prst="rect">
                        <a:avLst/>
                      </a:prstGeom>
                    </p:spPr>
                  </p:pic>
                </p:oleObj>
              </mc:Fallback>
            </mc:AlternateContent>
          </a:graphicData>
        </a:graphic>
      </p:graphicFrame>
      <p:sp>
        <p:nvSpPr>
          <p:cNvPr id="63" name="Rectangle 62"/>
          <p:cNvSpPr/>
          <p:nvPr/>
        </p:nvSpPr>
        <p:spPr>
          <a:xfrm>
            <a:off x="147204" y="4360100"/>
            <a:ext cx="12044796" cy="1569660"/>
          </a:xfrm>
          <a:prstGeom prst="rect">
            <a:avLst/>
          </a:prstGeom>
        </p:spPr>
        <p:txBody>
          <a:bodyPr wrap="square">
            <a:spAutoFit/>
          </a:bodyPr>
          <a:lstStyle/>
          <a:p>
            <a:pPr algn="just"/>
            <a:r>
              <a:rPr lang="vi-VN" sz="3200" smtClean="0">
                <a:solidFill>
                  <a:srgbClr val="000000"/>
                </a:solidFill>
                <a:latin typeface="Times New Roman" panose="02020603050405020304" pitchFamily="18" charset="0"/>
                <a:cs typeface="Times New Roman" panose="02020603050405020304" pitchFamily="18" charset="0"/>
              </a:rPr>
              <a:t>Do </a:t>
            </a:r>
            <a:r>
              <a:rPr lang="vi-VN" sz="3200">
                <a:solidFill>
                  <a:srgbClr val="000000"/>
                </a:solidFill>
                <a:latin typeface="Times New Roman" panose="02020603050405020304" pitchFamily="18" charset="0"/>
                <a:cs typeface="Times New Roman" panose="02020603050405020304" pitchFamily="18" charset="0"/>
              </a:rPr>
              <a:t>đó </a:t>
            </a:r>
            <a:r>
              <a:rPr lang="en-US" sz="3200">
                <a:solidFill>
                  <a:srgbClr val="000000"/>
                </a:solidFill>
                <a:latin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(cạnh huyền – góc nhọn)</a:t>
            </a:r>
          </a:p>
          <a:p>
            <a:pPr algn="just"/>
            <a:r>
              <a:rPr lang="vi-VN" sz="3200">
                <a:solidFill>
                  <a:srgbClr val="000000"/>
                </a:solidFill>
                <a:latin typeface="Times New Roman" panose="02020603050405020304" pitchFamily="18" charset="0"/>
                <a:cs typeface="Times New Roman" panose="02020603050405020304" pitchFamily="18" charset="0"/>
              </a:rPr>
              <a:t>Suy ra </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DE </a:t>
            </a:r>
            <a:r>
              <a:rPr lang="vi-VN" sz="3200">
                <a:solidFill>
                  <a:srgbClr val="000000"/>
                </a:solidFill>
                <a:latin typeface="Times New Roman" panose="02020603050405020304" pitchFamily="18" charset="0"/>
                <a:cs typeface="Times New Roman" panose="02020603050405020304" pitchFamily="18" charset="0"/>
              </a:rPr>
              <a:t>= CF = 11 cm (hai cạnh tương ứng).</a:t>
            </a:r>
          </a:p>
          <a:p>
            <a:pPr algn="just"/>
            <a:r>
              <a:rPr lang="vi-VN" sz="3200" smtClean="0">
                <a:solidFill>
                  <a:srgbClr val="000000"/>
                </a:solidFill>
                <a:latin typeface="Times New Roman" panose="02020603050405020304" pitchFamily="18" charset="0"/>
                <a:cs typeface="Times New Roman" panose="02020603050405020304" pitchFamily="18" charset="0"/>
              </a:rPr>
              <a:t>Mà</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DE </a:t>
            </a:r>
            <a:r>
              <a:rPr lang="vi-VN" sz="3200">
                <a:solidFill>
                  <a:srgbClr val="000000"/>
                </a:solidFill>
                <a:latin typeface="Times New Roman" panose="02020603050405020304" pitchFamily="18" charset="0"/>
                <a:cs typeface="Times New Roman" panose="02020603050405020304" pitchFamily="18" charset="0"/>
              </a:rPr>
              <a:t>+ EF + CF = </a:t>
            </a:r>
            <a:r>
              <a:rPr lang="vi-VN" sz="3200" smtClean="0">
                <a:solidFill>
                  <a:srgbClr val="000000"/>
                </a:solidFill>
                <a:latin typeface="Times New Roman" panose="02020603050405020304" pitchFamily="18" charset="0"/>
                <a:cs typeface="Times New Roman" panose="02020603050405020304" pitchFamily="18" charset="0"/>
              </a:rPr>
              <a:t>DC</a:t>
            </a:r>
            <a:r>
              <a:rPr lang="en-US" sz="3200" smtClean="0">
                <a:solidFill>
                  <a:srgbClr val="000000"/>
                </a:solidFill>
                <a:latin typeface="Times New Roman" panose="02020603050405020304" pitchFamily="18" charset="0"/>
                <a:cs typeface="Times New Roman" panose="02020603050405020304" pitchFamily="18" charset="0"/>
              </a:rPr>
              <a:t> </a:t>
            </a:r>
            <a:r>
              <a:rPr lang="vi-VN" sz="3200" smtClean="0">
                <a:solidFill>
                  <a:srgbClr val="000000"/>
                </a:solidFill>
                <a:latin typeface="Times New Roman" panose="02020603050405020304" pitchFamily="18" charset="0"/>
                <a:cs typeface="Times New Roman" panose="02020603050405020304" pitchFamily="18" charset="0"/>
              </a:rPr>
              <a:t>Nên </a:t>
            </a:r>
            <a:r>
              <a:rPr lang="vi-VN" sz="3200">
                <a:solidFill>
                  <a:srgbClr val="000000"/>
                </a:solidFill>
                <a:latin typeface="Times New Roman" panose="02020603050405020304" pitchFamily="18" charset="0"/>
                <a:cs typeface="Times New Roman" panose="02020603050405020304" pitchFamily="18" charset="0"/>
              </a:rPr>
              <a:t>EF = </a:t>
            </a:r>
            <a:r>
              <a:rPr lang="vi-VN" sz="3200" smtClean="0">
                <a:solidFill>
                  <a:srgbClr val="000000"/>
                </a:solidFill>
                <a:latin typeface="Times New Roman" panose="02020603050405020304" pitchFamily="18" charset="0"/>
                <a:cs typeface="Times New Roman" panose="02020603050405020304" pitchFamily="18" charset="0"/>
              </a:rPr>
              <a:t>DC–DE–CF </a:t>
            </a:r>
            <a:r>
              <a:rPr lang="vi-VN" sz="3200">
                <a:solidFill>
                  <a:srgbClr val="000000"/>
                </a:solidFill>
                <a:latin typeface="Times New Roman" panose="02020603050405020304" pitchFamily="18" charset="0"/>
                <a:cs typeface="Times New Roman" panose="02020603050405020304" pitchFamily="18" charset="0"/>
              </a:rPr>
              <a:t>= 92 – 11 – 11 = 70 cm</a:t>
            </a:r>
            <a:r>
              <a:rPr lang="vi-VN" sz="3200" smtClean="0">
                <a:solidFill>
                  <a:srgbClr val="000000"/>
                </a:solidFill>
                <a:latin typeface="Times New Roman" panose="02020603050405020304" pitchFamily="18" charset="0"/>
                <a:cs typeface="Times New Roman" panose="02020603050405020304" pitchFamily="18" charset="0"/>
              </a:rPr>
              <a:t>.</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64" name="Object 63"/>
          <p:cNvGraphicFramePr>
            <a:graphicFrameLocks noChangeAspect="1"/>
          </p:cNvGraphicFramePr>
          <p:nvPr>
            <p:extLst>
              <p:ext uri="{D42A27DB-BD31-4B8C-83A1-F6EECF244321}">
                <p14:modId xmlns:p14="http://schemas.microsoft.com/office/powerpoint/2010/main" val="667262768"/>
              </p:ext>
            </p:extLst>
          </p:nvPr>
        </p:nvGraphicFramePr>
        <p:xfrm>
          <a:off x="4372649" y="3869556"/>
          <a:ext cx="7081838" cy="658812"/>
        </p:xfrm>
        <a:graphic>
          <a:graphicData uri="http://schemas.openxmlformats.org/presentationml/2006/ole">
            <mc:AlternateContent xmlns:mc="http://schemas.openxmlformats.org/markup-compatibility/2006">
              <mc:Choice xmlns:v="urn:schemas-microsoft-com:vml" Requires="v">
                <p:oleObj spid="_x0000_s14441" name="Equation" r:id="rId10" imgW="3301920" imgH="304560" progId="Equation.DSMT4">
                  <p:embed/>
                </p:oleObj>
              </mc:Choice>
              <mc:Fallback>
                <p:oleObj name="Equation" r:id="rId10" imgW="3301920" imgH="304560" progId="Equation.DSMT4">
                  <p:embed/>
                  <p:pic>
                    <p:nvPicPr>
                      <p:cNvPr id="62" name="Object 61"/>
                      <p:cNvPicPr/>
                      <p:nvPr/>
                    </p:nvPicPr>
                    <p:blipFill>
                      <a:blip r:embed="rId11"/>
                      <a:stretch>
                        <a:fillRect/>
                      </a:stretch>
                    </p:blipFill>
                    <p:spPr>
                      <a:xfrm>
                        <a:off x="4372649" y="3869556"/>
                        <a:ext cx="7081838" cy="658812"/>
                      </a:xfrm>
                      <a:prstGeom prst="rect">
                        <a:avLst/>
                      </a:prstGeom>
                    </p:spPr>
                  </p:pic>
                </p:oleObj>
              </mc:Fallback>
            </mc:AlternateContent>
          </a:graphicData>
        </a:graphic>
      </p:graphicFrame>
      <p:graphicFrame>
        <p:nvGraphicFramePr>
          <p:cNvPr id="65" name="Object 64"/>
          <p:cNvGraphicFramePr>
            <a:graphicFrameLocks noChangeAspect="1"/>
          </p:cNvGraphicFramePr>
          <p:nvPr>
            <p:extLst>
              <p:ext uri="{D42A27DB-BD31-4B8C-83A1-F6EECF244321}">
                <p14:modId xmlns:p14="http://schemas.microsoft.com/office/powerpoint/2010/main" val="2814652407"/>
              </p:ext>
            </p:extLst>
          </p:nvPr>
        </p:nvGraphicFramePr>
        <p:xfrm>
          <a:off x="1730817" y="4431347"/>
          <a:ext cx="2751138" cy="439737"/>
        </p:xfrm>
        <a:graphic>
          <a:graphicData uri="http://schemas.openxmlformats.org/presentationml/2006/ole">
            <mc:AlternateContent xmlns:mc="http://schemas.openxmlformats.org/markup-compatibility/2006">
              <mc:Choice xmlns:v="urn:schemas-microsoft-com:vml" Requires="v">
                <p:oleObj spid="_x0000_s14442" name="Equation" r:id="rId12" imgW="1282680" imgH="203040" progId="Equation.DSMT4">
                  <p:embed/>
                </p:oleObj>
              </mc:Choice>
              <mc:Fallback>
                <p:oleObj name="Equation" r:id="rId12" imgW="1282680" imgH="203040" progId="Equation.DSMT4">
                  <p:embed/>
                  <p:pic>
                    <p:nvPicPr>
                      <p:cNvPr id="64" name="Object 63"/>
                      <p:cNvPicPr/>
                      <p:nvPr/>
                    </p:nvPicPr>
                    <p:blipFill>
                      <a:blip r:embed="rId13"/>
                      <a:stretch>
                        <a:fillRect/>
                      </a:stretch>
                    </p:blipFill>
                    <p:spPr>
                      <a:xfrm>
                        <a:off x="1730817" y="4431347"/>
                        <a:ext cx="2751138" cy="439737"/>
                      </a:xfrm>
                      <a:prstGeom prst="rect">
                        <a:avLst/>
                      </a:prstGeom>
                    </p:spPr>
                  </p:pic>
                </p:oleObj>
              </mc:Fallback>
            </mc:AlternateContent>
          </a:graphicData>
        </a:graphic>
      </p:graphicFrame>
      <p:sp>
        <p:nvSpPr>
          <p:cNvPr id="66" name="Rectangle 65"/>
          <p:cNvSpPr/>
          <p:nvPr/>
        </p:nvSpPr>
        <p:spPr>
          <a:xfrm>
            <a:off x="25400" y="5797987"/>
            <a:ext cx="12014666" cy="1077218"/>
          </a:xfrm>
          <a:prstGeom prst="rect">
            <a:avLst/>
          </a:prstGeom>
        </p:spPr>
        <p:txBody>
          <a:bodyPr wrap="square">
            <a:spAutoFit/>
          </a:bodyPr>
          <a:lstStyle/>
          <a:p>
            <a:pPr algn="just"/>
            <a:r>
              <a:rPr lang="vi-VN" sz="3200" b="1" smtClean="0">
                <a:solidFill>
                  <a:srgbClr val="0000CC"/>
                </a:solidFill>
                <a:latin typeface="Times New Roman" panose="02020603050405020304" pitchFamily="18" charset="0"/>
                <a:cs typeface="Times New Roman" panose="02020603050405020304" pitchFamily="18" charset="0"/>
              </a:rPr>
              <a:t>Tương </a:t>
            </a:r>
            <a:r>
              <a:rPr lang="vi-VN" sz="3200" b="1">
                <a:solidFill>
                  <a:srgbClr val="0000CC"/>
                </a:solidFill>
                <a:latin typeface="Times New Roman" panose="02020603050405020304" pitchFamily="18" charset="0"/>
                <a:cs typeface="Times New Roman" panose="02020603050405020304" pitchFamily="18" charset="0"/>
              </a:rPr>
              <a:t>tự Vận dụng 4, trang 71, Sách giáo khoa Toán 8, tập một, ta dễ dàng chứng minh được AB = EF = 70 cm</a:t>
            </a:r>
            <a:r>
              <a:rPr lang="vi-VN" sz="3200" b="1" smtClean="0">
                <a:solidFill>
                  <a:srgbClr val="0000CC"/>
                </a:solidFill>
                <a:latin typeface="Times New Roman" panose="02020603050405020304" pitchFamily="18" charset="0"/>
                <a:cs typeface="Times New Roman" panose="02020603050405020304" pitchFamily="18" charset="0"/>
              </a:rPr>
              <a:t>.</a:t>
            </a:r>
            <a:endParaRPr lang="vi-VN" sz="3200" b="1">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480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1000"/>
                                        <p:tgtEl>
                                          <p:spTgt spid="15">
                                            <p:txEl>
                                              <p:pRg st="0" end="0"/>
                                            </p:txEl>
                                          </p:spTgt>
                                        </p:tgtEl>
                                      </p:cBhvr>
                                    </p:animEffect>
                                    <p:anim calcmode="lin" valueType="num">
                                      <p:cBhvr>
                                        <p:cTn id="8"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5">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1000"/>
                                        <p:tgtEl>
                                          <p:spTgt spid="57"/>
                                        </p:tgtEl>
                                      </p:cBhvr>
                                    </p:animEffect>
                                    <p:anim calcmode="lin" valueType="num">
                                      <p:cBhvr>
                                        <p:cTn id="13" dur="1000" fill="hold"/>
                                        <p:tgtEl>
                                          <p:spTgt spid="57"/>
                                        </p:tgtEl>
                                        <p:attrNameLst>
                                          <p:attrName>ppt_x</p:attrName>
                                        </p:attrNameLst>
                                      </p:cBhvr>
                                      <p:tavLst>
                                        <p:tav tm="0">
                                          <p:val>
                                            <p:strVal val="#ppt_x"/>
                                          </p:val>
                                        </p:tav>
                                        <p:tav tm="100000">
                                          <p:val>
                                            <p:strVal val="#ppt_x"/>
                                          </p:val>
                                        </p:tav>
                                      </p:tavLst>
                                    </p:anim>
                                    <p:anim calcmode="lin" valueType="num">
                                      <p:cBhvr>
                                        <p:cTn id="14" dur="1000" fill="hold"/>
                                        <p:tgtEl>
                                          <p:spTgt spid="5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15">
                                            <p:txEl>
                                              <p:pRg st="1" end="1"/>
                                            </p:txEl>
                                          </p:spTgt>
                                        </p:tgtEl>
                                        <p:attrNameLst>
                                          <p:attrName>style.visibility</p:attrName>
                                        </p:attrNameLst>
                                      </p:cBhvr>
                                      <p:to>
                                        <p:strVal val="visible"/>
                                      </p:to>
                                    </p:set>
                                    <p:animEffect transition="in" filter="fade">
                                      <p:cBhvr>
                                        <p:cTn id="18" dur="1000"/>
                                        <p:tgtEl>
                                          <p:spTgt spid="15">
                                            <p:txEl>
                                              <p:pRg st="1" end="1"/>
                                            </p:txEl>
                                          </p:spTgt>
                                        </p:tgtEl>
                                      </p:cBhvr>
                                    </p:animEffect>
                                    <p:anim calcmode="lin" valueType="num">
                                      <p:cBhvr>
                                        <p:cTn id="19"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15">
                                            <p:txEl>
                                              <p:pRg st="2" end="2"/>
                                            </p:txEl>
                                          </p:spTgt>
                                        </p:tgtEl>
                                        <p:attrNameLst>
                                          <p:attrName>style.visibility</p:attrName>
                                        </p:attrNameLst>
                                      </p:cBhvr>
                                      <p:to>
                                        <p:strVal val="visible"/>
                                      </p:to>
                                    </p:set>
                                    <p:animEffect transition="in" filter="fade">
                                      <p:cBhvr>
                                        <p:cTn id="25" dur="1000"/>
                                        <p:tgtEl>
                                          <p:spTgt spid="15">
                                            <p:txEl>
                                              <p:pRg st="2" end="2"/>
                                            </p:txEl>
                                          </p:spTgt>
                                        </p:tgtEl>
                                      </p:cBhvr>
                                    </p:animEffect>
                                    <p:anim calcmode="lin" valueType="num">
                                      <p:cBhvr>
                                        <p:cTn id="26"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5">
                                            <p:txEl>
                                              <p:pRg st="3" end="3"/>
                                            </p:txEl>
                                          </p:spTgt>
                                        </p:tgtEl>
                                        <p:attrNameLst>
                                          <p:attrName>style.visibility</p:attrName>
                                        </p:attrNameLst>
                                      </p:cBhvr>
                                      <p:to>
                                        <p:strVal val="visible"/>
                                      </p:to>
                                    </p:set>
                                    <p:animEffect transition="in" filter="fade">
                                      <p:cBhvr>
                                        <p:cTn id="32" dur="1000"/>
                                        <p:tgtEl>
                                          <p:spTgt spid="15">
                                            <p:txEl>
                                              <p:pRg st="3" end="3"/>
                                            </p:txEl>
                                          </p:spTgt>
                                        </p:tgtEl>
                                      </p:cBhvr>
                                    </p:animEffect>
                                    <p:anim calcmode="lin" valueType="num">
                                      <p:cBhvr>
                                        <p:cTn id="33"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5">
                                            <p:txEl>
                                              <p:pRg st="4" end="4"/>
                                            </p:txEl>
                                          </p:spTgt>
                                        </p:tgtEl>
                                        <p:attrNameLst>
                                          <p:attrName>style.visibility</p:attrName>
                                        </p:attrNameLst>
                                      </p:cBhvr>
                                      <p:to>
                                        <p:strVal val="visible"/>
                                      </p:to>
                                    </p:set>
                                    <p:animEffect transition="in" filter="fade">
                                      <p:cBhvr>
                                        <p:cTn id="39" dur="1000"/>
                                        <p:tgtEl>
                                          <p:spTgt spid="15">
                                            <p:txEl>
                                              <p:pRg st="4" end="4"/>
                                            </p:txEl>
                                          </p:spTgt>
                                        </p:tgtEl>
                                      </p:cBhvr>
                                    </p:animEffect>
                                    <p:anim calcmode="lin" valueType="num">
                                      <p:cBhvr>
                                        <p:cTn id="40" dur="10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41" dur="10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42" fill="hold">
                            <p:stCondLst>
                              <p:cond delay="1000"/>
                            </p:stCondLst>
                            <p:childTnLst>
                              <p:par>
                                <p:cTn id="43" presetID="42" presetClass="entr" presetSubtype="0" fill="hold" nodeType="afterEffect">
                                  <p:stCondLst>
                                    <p:cond delay="0"/>
                                  </p:stCondLst>
                                  <p:childTnLst>
                                    <p:set>
                                      <p:cBhvr>
                                        <p:cTn id="44" dur="1" fill="hold">
                                          <p:stCondLst>
                                            <p:cond delay="0"/>
                                          </p:stCondLst>
                                        </p:cTn>
                                        <p:tgtEl>
                                          <p:spTgt spid="15">
                                            <p:txEl>
                                              <p:pRg st="5" end="5"/>
                                            </p:txEl>
                                          </p:spTgt>
                                        </p:tgtEl>
                                        <p:attrNameLst>
                                          <p:attrName>style.visibility</p:attrName>
                                        </p:attrNameLst>
                                      </p:cBhvr>
                                      <p:to>
                                        <p:strVal val="visible"/>
                                      </p:to>
                                    </p:set>
                                    <p:animEffect transition="in" filter="fade">
                                      <p:cBhvr>
                                        <p:cTn id="45" dur="1000"/>
                                        <p:tgtEl>
                                          <p:spTgt spid="15">
                                            <p:txEl>
                                              <p:pRg st="5" end="5"/>
                                            </p:txEl>
                                          </p:spTgt>
                                        </p:tgtEl>
                                      </p:cBhvr>
                                    </p:animEffect>
                                    <p:anim calcmode="lin" valueType="num">
                                      <p:cBhvr>
                                        <p:cTn id="46" dur="100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15">
                                            <p:txEl>
                                              <p:pRg st="6" end="6"/>
                                            </p:txEl>
                                          </p:spTgt>
                                        </p:tgtEl>
                                        <p:attrNameLst>
                                          <p:attrName>style.visibility</p:attrName>
                                        </p:attrNameLst>
                                      </p:cBhvr>
                                      <p:to>
                                        <p:strVal val="visible"/>
                                      </p:to>
                                    </p:set>
                                    <p:animEffect transition="in" filter="fade">
                                      <p:cBhvr>
                                        <p:cTn id="52" dur="1000"/>
                                        <p:tgtEl>
                                          <p:spTgt spid="15">
                                            <p:txEl>
                                              <p:pRg st="6" end="6"/>
                                            </p:txEl>
                                          </p:spTgt>
                                        </p:tgtEl>
                                      </p:cBhvr>
                                    </p:animEffect>
                                    <p:anim calcmode="lin" valueType="num">
                                      <p:cBhvr>
                                        <p:cTn id="53" dur="10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54" dur="1000" fill="hold"/>
                                        <p:tgtEl>
                                          <p:spTgt spid="15">
                                            <p:txEl>
                                              <p:pRg st="6" end="6"/>
                                            </p:txEl>
                                          </p:spTgt>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1000"/>
                                        <p:tgtEl>
                                          <p:spTgt spid="60"/>
                                        </p:tgtEl>
                                      </p:cBhvr>
                                    </p:animEffect>
                                    <p:anim calcmode="lin" valueType="num">
                                      <p:cBhvr>
                                        <p:cTn id="58" dur="1000" fill="hold"/>
                                        <p:tgtEl>
                                          <p:spTgt spid="60"/>
                                        </p:tgtEl>
                                        <p:attrNameLst>
                                          <p:attrName>ppt_x</p:attrName>
                                        </p:attrNameLst>
                                      </p:cBhvr>
                                      <p:tavLst>
                                        <p:tav tm="0">
                                          <p:val>
                                            <p:strVal val="#ppt_x"/>
                                          </p:val>
                                        </p:tav>
                                        <p:tav tm="100000">
                                          <p:val>
                                            <p:strVal val="#ppt_x"/>
                                          </p:val>
                                        </p:tav>
                                      </p:tavLst>
                                    </p:anim>
                                    <p:anim calcmode="lin" valueType="num">
                                      <p:cBhvr>
                                        <p:cTn id="59" dur="1000" fill="hold"/>
                                        <p:tgtEl>
                                          <p:spTgt spid="6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61"/>
                                        </p:tgtEl>
                                        <p:attrNameLst>
                                          <p:attrName>style.visibility</p:attrName>
                                        </p:attrNameLst>
                                      </p:cBhvr>
                                      <p:to>
                                        <p:strVal val="visible"/>
                                      </p:to>
                                    </p:set>
                                    <p:animEffect transition="in" filter="fade">
                                      <p:cBhvr>
                                        <p:cTn id="62" dur="1000"/>
                                        <p:tgtEl>
                                          <p:spTgt spid="61"/>
                                        </p:tgtEl>
                                      </p:cBhvr>
                                    </p:animEffect>
                                    <p:anim calcmode="lin" valueType="num">
                                      <p:cBhvr>
                                        <p:cTn id="63" dur="1000" fill="hold"/>
                                        <p:tgtEl>
                                          <p:spTgt spid="61"/>
                                        </p:tgtEl>
                                        <p:attrNameLst>
                                          <p:attrName>ppt_x</p:attrName>
                                        </p:attrNameLst>
                                      </p:cBhvr>
                                      <p:tavLst>
                                        <p:tav tm="0">
                                          <p:val>
                                            <p:strVal val="#ppt_x"/>
                                          </p:val>
                                        </p:tav>
                                        <p:tav tm="100000">
                                          <p:val>
                                            <p:strVal val="#ppt_x"/>
                                          </p:val>
                                        </p:tav>
                                      </p:tavLst>
                                    </p:anim>
                                    <p:anim calcmode="lin" valueType="num">
                                      <p:cBhvr>
                                        <p:cTn id="64"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2"/>
                                        </p:tgtEl>
                                        <p:attrNameLst>
                                          <p:attrName>style.visibility</p:attrName>
                                        </p:attrNameLst>
                                      </p:cBhvr>
                                      <p:to>
                                        <p:strVal val="visible"/>
                                      </p:to>
                                    </p:set>
                                    <p:animEffect transition="in" filter="fade">
                                      <p:cBhvr>
                                        <p:cTn id="69" dur="1000"/>
                                        <p:tgtEl>
                                          <p:spTgt spid="62"/>
                                        </p:tgtEl>
                                      </p:cBhvr>
                                    </p:animEffect>
                                    <p:anim calcmode="lin" valueType="num">
                                      <p:cBhvr>
                                        <p:cTn id="70" dur="1000" fill="hold"/>
                                        <p:tgtEl>
                                          <p:spTgt spid="62"/>
                                        </p:tgtEl>
                                        <p:attrNameLst>
                                          <p:attrName>ppt_x</p:attrName>
                                        </p:attrNameLst>
                                      </p:cBhvr>
                                      <p:tavLst>
                                        <p:tav tm="0">
                                          <p:val>
                                            <p:strVal val="#ppt_x"/>
                                          </p:val>
                                        </p:tav>
                                        <p:tav tm="100000">
                                          <p:val>
                                            <p:strVal val="#ppt_x"/>
                                          </p:val>
                                        </p:tav>
                                      </p:tavLst>
                                    </p:anim>
                                    <p:anim calcmode="lin" valueType="num">
                                      <p:cBhvr>
                                        <p:cTn id="71"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15">
                                            <p:txEl>
                                              <p:pRg st="7" end="7"/>
                                            </p:txEl>
                                          </p:spTgt>
                                        </p:tgtEl>
                                        <p:attrNameLst>
                                          <p:attrName>style.visibility</p:attrName>
                                        </p:attrNameLst>
                                      </p:cBhvr>
                                      <p:to>
                                        <p:strVal val="visible"/>
                                      </p:to>
                                    </p:set>
                                    <p:animEffect transition="in" filter="fade">
                                      <p:cBhvr>
                                        <p:cTn id="76" dur="1000"/>
                                        <p:tgtEl>
                                          <p:spTgt spid="15">
                                            <p:txEl>
                                              <p:pRg st="7" end="7"/>
                                            </p:txEl>
                                          </p:spTgt>
                                        </p:tgtEl>
                                      </p:cBhvr>
                                    </p:animEffect>
                                    <p:anim calcmode="lin" valueType="num">
                                      <p:cBhvr>
                                        <p:cTn id="77" dur="1000" fill="hold"/>
                                        <p:tgtEl>
                                          <p:spTgt spid="15">
                                            <p:txEl>
                                              <p:pRg st="7" end="7"/>
                                            </p:txEl>
                                          </p:spTgt>
                                        </p:tgtEl>
                                        <p:attrNameLst>
                                          <p:attrName>ppt_x</p:attrName>
                                        </p:attrNameLst>
                                      </p:cBhvr>
                                      <p:tavLst>
                                        <p:tav tm="0">
                                          <p:val>
                                            <p:strVal val="#ppt_x"/>
                                          </p:val>
                                        </p:tav>
                                        <p:tav tm="100000">
                                          <p:val>
                                            <p:strVal val="#ppt_x"/>
                                          </p:val>
                                        </p:tav>
                                      </p:tavLst>
                                    </p:anim>
                                    <p:anim calcmode="lin" valueType="num">
                                      <p:cBhvr>
                                        <p:cTn id="78" dur="1000" fill="hold"/>
                                        <p:tgtEl>
                                          <p:spTgt spid="1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nodeType="clickEffect">
                                  <p:stCondLst>
                                    <p:cond delay="0"/>
                                  </p:stCondLst>
                                  <p:childTnLst>
                                    <p:set>
                                      <p:cBhvr>
                                        <p:cTn id="82" dur="1" fill="hold">
                                          <p:stCondLst>
                                            <p:cond delay="0"/>
                                          </p:stCondLst>
                                        </p:cTn>
                                        <p:tgtEl>
                                          <p:spTgt spid="64"/>
                                        </p:tgtEl>
                                        <p:attrNameLst>
                                          <p:attrName>style.visibility</p:attrName>
                                        </p:attrNameLst>
                                      </p:cBhvr>
                                      <p:to>
                                        <p:strVal val="visible"/>
                                      </p:to>
                                    </p:set>
                                    <p:animEffect transition="in" filter="fade">
                                      <p:cBhvr>
                                        <p:cTn id="83" dur="1000"/>
                                        <p:tgtEl>
                                          <p:spTgt spid="64"/>
                                        </p:tgtEl>
                                      </p:cBhvr>
                                    </p:animEffect>
                                    <p:anim calcmode="lin" valueType="num">
                                      <p:cBhvr>
                                        <p:cTn id="84" dur="1000" fill="hold"/>
                                        <p:tgtEl>
                                          <p:spTgt spid="64"/>
                                        </p:tgtEl>
                                        <p:attrNameLst>
                                          <p:attrName>ppt_x</p:attrName>
                                        </p:attrNameLst>
                                      </p:cBhvr>
                                      <p:tavLst>
                                        <p:tav tm="0">
                                          <p:val>
                                            <p:strVal val="#ppt_x"/>
                                          </p:val>
                                        </p:tav>
                                        <p:tav tm="100000">
                                          <p:val>
                                            <p:strVal val="#ppt_x"/>
                                          </p:val>
                                        </p:tav>
                                      </p:tavLst>
                                    </p:anim>
                                    <p:anim calcmode="lin" valueType="num">
                                      <p:cBhvr>
                                        <p:cTn id="85"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nodeType="clickEffect">
                                  <p:stCondLst>
                                    <p:cond delay="0"/>
                                  </p:stCondLst>
                                  <p:childTnLst>
                                    <p:set>
                                      <p:cBhvr>
                                        <p:cTn id="89" dur="1" fill="hold">
                                          <p:stCondLst>
                                            <p:cond delay="0"/>
                                          </p:stCondLst>
                                        </p:cTn>
                                        <p:tgtEl>
                                          <p:spTgt spid="63">
                                            <p:txEl>
                                              <p:pRg st="0" end="0"/>
                                            </p:txEl>
                                          </p:spTgt>
                                        </p:tgtEl>
                                        <p:attrNameLst>
                                          <p:attrName>style.visibility</p:attrName>
                                        </p:attrNameLst>
                                      </p:cBhvr>
                                      <p:to>
                                        <p:strVal val="visible"/>
                                      </p:to>
                                    </p:set>
                                    <p:animEffect transition="in" filter="fade">
                                      <p:cBhvr>
                                        <p:cTn id="90" dur="1000"/>
                                        <p:tgtEl>
                                          <p:spTgt spid="63">
                                            <p:txEl>
                                              <p:pRg st="0" end="0"/>
                                            </p:txEl>
                                          </p:spTgt>
                                        </p:tgtEl>
                                      </p:cBhvr>
                                    </p:animEffect>
                                    <p:anim calcmode="lin" valueType="num">
                                      <p:cBhvr>
                                        <p:cTn id="91" dur="1000" fill="hold"/>
                                        <p:tgtEl>
                                          <p:spTgt spid="63">
                                            <p:txEl>
                                              <p:pRg st="0" end="0"/>
                                            </p:txEl>
                                          </p:spTgt>
                                        </p:tgtEl>
                                        <p:attrNameLst>
                                          <p:attrName>ppt_x</p:attrName>
                                        </p:attrNameLst>
                                      </p:cBhvr>
                                      <p:tavLst>
                                        <p:tav tm="0">
                                          <p:val>
                                            <p:strVal val="#ppt_x"/>
                                          </p:val>
                                        </p:tav>
                                        <p:tav tm="100000">
                                          <p:val>
                                            <p:strVal val="#ppt_x"/>
                                          </p:val>
                                        </p:tav>
                                      </p:tavLst>
                                    </p:anim>
                                    <p:anim calcmode="lin" valueType="num">
                                      <p:cBhvr>
                                        <p:cTn id="92" dur="1000" fill="hold"/>
                                        <p:tgtEl>
                                          <p:spTgt spid="63">
                                            <p:txEl>
                                              <p:pRg st="0" end="0"/>
                                            </p:txEl>
                                          </p:spTgt>
                                        </p:tgtEl>
                                        <p:attrNameLst>
                                          <p:attrName>ppt_y</p:attrName>
                                        </p:attrNameLst>
                                      </p:cBhvr>
                                      <p:tavLst>
                                        <p:tav tm="0">
                                          <p:val>
                                            <p:strVal val="#ppt_y+.1"/>
                                          </p:val>
                                        </p:tav>
                                        <p:tav tm="100000">
                                          <p:val>
                                            <p:strVal val="#ppt_y"/>
                                          </p:val>
                                        </p:tav>
                                      </p:tavLst>
                                    </p:anim>
                                  </p:childTnLst>
                                </p:cTn>
                              </p:par>
                              <p:par>
                                <p:cTn id="93" presetID="42" presetClass="entr" presetSubtype="0"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animEffect transition="in" filter="fade">
                                      <p:cBhvr>
                                        <p:cTn id="95" dur="1000"/>
                                        <p:tgtEl>
                                          <p:spTgt spid="65"/>
                                        </p:tgtEl>
                                      </p:cBhvr>
                                    </p:animEffect>
                                    <p:anim calcmode="lin" valueType="num">
                                      <p:cBhvr>
                                        <p:cTn id="96" dur="1000" fill="hold"/>
                                        <p:tgtEl>
                                          <p:spTgt spid="65"/>
                                        </p:tgtEl>
                                        <p:attrNameLst>
                                          <p:attrName>ppt_x</p:attrName>
                                        </p:attrNameLst>
                                      </p:cBhvr>
                                      <p:tavLst>
                                        <p:tav tm="0">
                                          <p:val>
                                            <p:strVal val="#ppt_x"/>
                                          </p:val>
                                        </p:tav>
                                        <p:tav tm="100000">
                                          <p:val>
                                            <p:strVal val="#ppt_x"/>
                                          </p:val>
                                        </p:tav>
                                      </p:tavLst>
                                    </p:anim>
                                    <p:anim calcmode="lin" valueType="num">
                                      <p:cBhvr>
                                        <p:cTn id="97"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nodeType="clickEffect">
                                  <p:stCondLst>
                                    <p:cond delay="0"/>
                                  </p:stCondLst>
                                  <p:childTnLst>
                                    <p:set>
                                      <p:cBhvr>
                                        <p:cTn id="101" dur="1" fill="hold">
                                          <p:stCondLst>
                                            <p:cond delay="0"/>
                                          </p:stCondLst>
                                        </p:cTn>
                                        <p:tgtEl>
                                          <p:spTgt spid="63">
                                            <p:txEl>
                                              <p:pRg st="1" end="1"/>
                                            </p:txEl>
                                          </p:spTgt>
                                        </p:tgtEl>
                                        <p:attrNameLst>
                                          <p:attrName>style.visibility</p:attrName>
                                        </p:attrNameLst>
                                      </p:cBhvr>
                                      <p:to>
                                        <p:strVal val="visible"/>
                                      </p:to>
                                    </p:set>
                                    <p:animEffect transition="in" filter="fade">
                                      <p:cBhvr>
                                        <p:cTn id="102" dur="1000"/>
                                        <p:tgtEl>
                                          <p:spTgt spid="63">
                                            <p:txEl>
                                              <p:pRg st="1" end="1"/>
                                            </p:txEl>
                                          </p:spTgt>
                                        </p:tgtEl>
                                      </p:cBhvr>
                                    </p:animEffect>
                                    <p:anim calcmode="lin" valueType="num">
                                      <p:cBhvr>
                                        <p:cTn id="103" dur="1000" fill="hold"/>
                                        <p:tgtEl>
                                          <p:spTgt spid="63">
                                            <p:txEl>
                                              <p:pRg st="1" end="1"/>
                                            </p:txEl>
                                          </p:spTgt>
                                        </p:tgtEl>
                                        <p:attrNameLst>
                                          <p:attrName>ppt_x</p:attrName>
                                        </p:attrNameLst>
                                      </p:cBhvr>
                                      <p:tavLst>
                                        <p:tav tm="0">
                                          <p:val>
                                            <p:strVal val="#ppt_x"/>
                                          </p:val>
                                        </p:tav>
                                        <p:tav tm="100000">
                                          <p:val>
                                            <p:strVal val="#ppt_x"/>
                                          </p:val>
                                        </p:tav>
                                      </p:tavLst>
                                    </p:anim>
                                    <p:anim calcmode="lin" valueType="num">
                                      <p:cBhvr>
                                        <p:cTn id="104" dur="1000" fill="hold"/>
                                        <p:tgtEl>
                                          <p:spTgt spid="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ID="42" presetClass="entr" presetSubtype="0" fill="hold" nodeType="clickEffect">
                                  <p:stCondLst>
                                    <p:cond delay="0"/>
                                  </p:stCondLst>
                                  <p:childTnLst>
                                    <p:set>
                                      <p:cBhvr>
                                        <p:cTn id="108" dur="1" fill="hold">
                                          <p:stCondLst>
                                            <p:cond delay="0"/>
                                          </p:stCondLst>
                                        </p:cTn>
                                        <p:tgtEl>
                                          <p:spTgt spid="63">
                                            <p:txEl>
                                              <p:pRg st="2" end="2"/>
                                            </p:txEl>
                                          </p:spTgt>
                                        </p:tgtEl>
                                        <p:attrNameLst>
                                          <p:attrName>style.visibility</p:attrName>
                                        </p:attrNameLst>
                                      </p:cBhvr>
                                      <p:to>
                                        <p:strVal val="visible"/>
                                      </p:to>
                                    </p:set>
                                    <p:animEffect transition="in" filter="fade">
                                      <p:cBhvr>
                                        <p:cTn id="109" dur="1000"/>
                                        <p:tgtEl>
                                          <p:spTgt spid="63">
                                            <p:txEl>
                                              <p:pRg st="2" end="2"/>
                                            </p:txEl>
                                          </p:spTgt>
                                        </p:tgtEl>
                                      </p:cBhvr>
                                    </p:animEffect>
                                    <p:anim calcmode="lin" valueType="num">
                                      <p:cBhvr>
                                        <p:cTn id="110" dur="1000" fill="hold"/>
                                        <p:tgtEl>
                                          <p:spTgt spid="63">
                                            <p:txEl>
                                              <p:pRg st="2" end="2"/>
                                            </p:txEl>
                                          </p:spTgt>
                                        </p:tgtEl>
                                        <p:attrNameLst>
                                          <p:attrName>ppt_x</p:attrName>
                                        </p:attrNameLst>
                                      </p:cBhvr>
                                      <p:tavLst>
                                        <p:tav tm="0">
                                          <p:val>
                                            <p:strVal val="#ppt_x"/>
                                          </p:val>
                                        </p:tav>
                                        <p:tav tm="100000">
                                          <p:val>
                                            <p:strVal val="#ppt_x"/>
                                          </p:val>
                                        </p:tav>
                                      </p:tavLst>
                                    </p:anim>
                                    <p:anim calcmode="lin" valueType="num">
                                      <p:cBhvr>
                                        <p:cTn id="111" dur="1000" fill="hold"/>
                                        <p:tgtEl>
                                          <p:spTgt spid="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42" presetClass="entr" presetSubtype="0" fill="hold" grpId="0" nodeType="click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2414" y="0"/>
            <a:ext cx="12022603" cy="2554545"/>
          </a:xfrm>
          <a:prstGeom prst="rect">
            <a:avLst/>
          </a:prstGeom>
          <a:noFill/>
        </p:spPr>
        <p:txBody>
          <a:bodyPr wrap="square" rtlCol="0">
            <a:spAutoFit/>
          </a:bodyPr>
          <a:lstStyle/>
          <a:p>
            <a:pPr algn="just"/>
            <a:r>
              <a:rPr lang="en-US" sz="3200" b="1" u="sng" smtClean="0">
                <a:solidFill>
                  <a:srgbClr val="FF0000"/>
                </a:solidFill>
                <a:latin typeface="Times New Roman" panose="02020603050405020304" pitchFamily="18" charset="0"/>
                <a:cs typeface="Times New Roman" panose="02020603050405020304" pitchFamily="18" charset="0"/>
              </a:rPr>
              <a:t>Bài 3.</a:t>
            </a:r>
            <a:r>
              <a:rPr lang="en-US" sz="3200" b="1" smtClean="0">
                <a:solidFill>
                  <a:srgbClr val="FF0000"/>
                </a:solidFill>
                <a:latin typeface="Times New Roman" panose="02020603050405020304" pitchFamily="18" charset="0"/>
                <a:cs typeface="Times New Roman" panose="02020603050405020304" pitchFamily="18" charset="0"/>
              </a:rPr>
              <a:t> </a:t>
            </a:r>
            <a:r>
              <a:rPr lang="en-US" sz="3200" smtClean="0">
                <a:latin typeface="Times New Roman" panose="02020603050405020304" pitchFamily="18" charset="0"/>
                <a:cs typeface="Times New Roman" panose="02020603050405020304" pitchFamily="18" charset="0"/>
              </a:rPr>
              <a:t>Cho tam giác ABC có AH là đường cao. Tia phân giác của góc B cắt AC tại M. Từ M kẻ đường vuông góc với AH và cắt AB tại N. Chứng minh rằng: </a:t>
            </a:r>
          </a:p>
          <a:p>
            <a:pPr marL="514350" indent="-514350" algn="just">
              <a:buAutoNum type="alphaLcParenR"/>
            </a:pPr>
            <a:r>
              <a:rPr lang="en-US" sz="3200" smtClean="0">
                <a:latin typeface="Times New Roman" panose="02020603050405020304" pitchFamily="18" charset="0"/>
                <a:cs typeface="Times New Roman" panose="02020603050405020304" pitchFamily="18" charset="0"/>
              </a:rPr>
              <a:t>Tứ giác BCMN là hình thang.</a:t>
            </a:r>
          </a:p>
          <a:p>
            <a:pPr marL="514350" indent="-514350" algn="just">
              <a:buAutoNum type="alphaLcParenR"/>
            </a:pPr>
            <a:r>
              <a:rPr lang="en-US" sz="3200" smtClean="0">
                <a:latin typeface="Times New Roman" panose="02020603050405020304" pitchFamily="18" charset="0"/>
                <a:cs typeface="Times New Roman" panose="02020603050405020304" pitchFamily="18" charset="0"/>
              </a:rPr>
              <a:t>BN = MN</a:t>
            </a:r>
            <a:endParaRPr lang="en-US" sz="3200">
              <a:latin typeface="Times New Roman" panose="02020603050405020304" pitchFamily="18" charset="0"/>
              <a:cs typeface="Times New Roman" panose="02020603050405020304" pitchFamily="18" charset="0"/>
            </a:endParaRPr>
          </a:p>
        </p:txBody>
      </p:sp>
      <p:sp>
        <p:nvSpPr>
          <p:cNvPr id="7" name="TextBox 6"/>
          <p:cNvSpPr txBox="1"/>
          <p:nvPr/>
        </p:nvSpPr>
        <p:spPr>
          <a:xfrm>
            <a:off x="72411" y="2474836"/>
            <a:ext cx="2549236"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Chứng minh</a:t>
            </a:r>
            <a:endParaRPr lang="en-US" sz="3200" b="1" u="sng">
              <a:solidFill>
                <a:srgbClr val="FF0000"/>
              </a:solidFill>
              <a:latin typeface="Times New Roman" panose="02020603050405020304" pitchFamily="18" charset="0"/>
              <a:cs typeface="Times New Roman" panose="02020603050405020304" pitchFamily="18" charset="0"/>
            </a:endParaRPr>
          </a:p>
        </p:txBody>
      </p:sp>
      <p:grpSp>
        <p:nvGrpSpPr>
          <p:cNvPr id="33" name="Group 32"/>
          <p:cNvGrpSpPr/>
          <p:nvPr/>
        </p:nvGrpSpPr>
        <p:grpSpPr>
          <a:xfrm>
            <a:off x="164330" y="1146997"/>
            <a:ext cx="11930687" cy="3050930"/>
            <a:chOff x="164330" y="1146997"/>
            <a:chExt cx="11930687" cy="3003783"/>
          </a:xfrm>
        </p:grpSpPr>
        <p:pic>
          <p:nvPicPr>
            <p:cNvPr id="3" name="Picture 2" descr="A triangle with text on it with Great Pyramid of Giza in the background&#10;&#10;Description automatically generated"/>
            <p:cNvPicPr/>
            <p:nvPr/>
          </p:nvPicPr>
          <p:blipFill>
            <a:blip r:embed="rId3" cstate="email">
              <a:biLevel thresh="75000"/>
              <a:extLst>
                <a:ext uri="{28A0092B-C50C-407E-A947-70E740481C1C}">
                  <a14:useLocalDpi xmlns:a14="http://schemas.microsoft.com/office/drawing/2010/main"/>
                </a:ext>
              </a:extLst>
            </a:blip>
            <a:stretch>
              <a:fillRect/>
            </a:stretch>
          </p:blipFill>
          <p:spPr>
            <a:xfrm>
              <a:off x="8007927" y="1146997"/>
              <a:ext cx="4087090" cy="3003783"/>
            </a:xfrm>
            <a:prstGeom prst="rect">
              <a:avLst/>
            </a:prstGeom>
          </p:spPr>
        </p:pic>
        <p:grpSp>
          <p:nvGrpSpPr>
            <p:cNvPr id="31" name="Group 30"/>
            <p:cNvGrpSpPr/>
            <p:nvPr/>
          </p:nvGrpSpPr>
          <p:grpSpPr>
            <a:xfrm>
              <a:off x="164330" y="1412994"/>
              <a:ext cx="11838767" cy="2250467"/>
              <a:chOff x="164330" y="1412994"/>
              <a:chExt cx="11838767" cy="2250467"/>
            </a:xfrm>
          </p:grpSpPr>
          <mc:AlternateContent xmlns:mc="http://schemas.openxmlformats.org/markup-compatibility/2006" xmlns:a14="http://schemas.microsoft.com/office/drawing/2010/main">
            <mc:Choice Requires="a14">
              <p:sp>
                <p:nvSpPr>
                  <p:cNvPr id="4" name="Rectangle 3"/>
                  <p:cNvSpPr/>
                  <p:nvPr/>
                </p:nvSpPr>
                <p:spPr>
                  <a:xfrm>
                    <a:off x="164330" y="2935554"/>
                    <a:ext cx="11838767" cy="584775"/>
                  </a:xfrm>
                  <a:prstGeom prst="rect">
                    <a:avLst/>
                  </a:prstGeom>
                </p:spPr>
                <p:txBody>
                  <a:bodyPr wrap="square">
                    <a:spAutoFit/>
                  </a:bodyPr>
                  <a:lstStyle/>
                  <a:p>
                    <a:pPr marL="30480" marR="30480" algn="just"/>
                    <a:r>
                      <a:rPr lang="en-US" sz="3200" dirty="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 Ta </a:t>
                    </a:r>
                    <a:r>
                      <a:rPr lang="en-US" sz="32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b="0" i="0">
                            <a:effectLst/>
                            <a:latin typeface="Cambria Math" panose="02040503050406030204" pitchFamily="18" charset="0"/>
                            <a:ea typeface="Times New Roman" panose="02020603050405020304" pitchFamily="18" charset="0"/>
                          </a:rPr>
                          <m:t>AH</m:t>
                        </m:r>
                        <m:r>
                          <a:rPr lang="en-US" sz="3200" b="0" i="0">
                            <a:effectLst/>
                            <a:latin typeface="Cambria Math" panose="02040503050406030204" pitchFamily="18" charset="0"/>
                            <a:ea typeface="Times New Roman" panose="02020603050405020304" pitchFamily="18" charset="0"/>
                          </a:rPr>
                          <m:t>⊥</m:t>
                        </m:r>
                        <m:r>
                          <m:rPr>
                            <m:sty m:val="p"/>
                          </m:rPr>
                          <a:rPr lang="en-US" sz="3200" b="0" i="0">
                            <a:effectLst/>
                            <a:latin typeface="Cambria Math" panose="02040503050406030204" pitchFamily="18" charset="0"/>
                            <a:ea typeface="Times New Roman" panose="02020603050405020304" pitchFamily="18" charset="0"/>
                          </a:rPr>
                          <m:t>BC</m:t>
                        </m:r>
                        <m:r>
                          <a:rPr lang="en-US" sz="3200" b="0" i="0">
                            <a:effectLst/>
                            <a:latin typeface="Cambria Math" panose="02040503050406030204" pitchFamily="18" charset="0"/>
                            <a:ea typeface="Times New Roman" panose="02020603050405020304" pitchFamily="18" charset="0"/>
                          </a:rPr>
                          <m:t>; </m:t>
                        </m:r>
                        <m:r>
                          <m:rPr>
                            <m:sty m:val="p"/>
                          </m:rPr>
                          <a:rPr lang="en-US" sz="3200" b="0" i="0">
                            <a:effectLst/>
                            <a:latin typeface="Cambria Math" panose="02040503050406030204" pitchFamily="18" charset="0"/>
                            <a:ea typeface="Times New Roman" panose="02020603050405020304" pitchFamily="18" charset="0"/>
                          </a:rPr>
                          <m:t>AH</m:t>
                        </m:r>
                        <m:r>
                          <a:rPr lang="en-US" sz="3200" b="0" i="0">
                            <a:effectLst/>
                            <a:latin typeface="Cambria Math" panose="02040503050406030204" pitchFamily="18" charset="0"/>
                            <a:ea typeface="Times New Roman" panose="02020603050405020304" pitchFamily="18" charset="0"/>
                          </a:rPr>
                          <m:t>⊥</m:t>
                        </m:r>
                        <m:r>
                          <m:rPr>
                            <m:sty m:val="p"/>
                          </m:rPr>
                          <a:rPr lang="en-US" sz="3200" b="0" i="0">
                            <a:effectLst/>
                            <a:latin typeface="Cambria Math" panose="02040503050406030204" pitchFamily="18" charset="0"/>
                            <a:ea typeface="Times New Roman" panose="02020603050405020304" pitchFamily="18" charset="0"/>
                          </a:rPr>
                          <m:t>NM</m:t>
                        </m:r>
                      </m:oMath>
                    </a14:m>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b="0" i="0">
                            <a:effectLst/>
                            <a:latin typeface="Cambria Math" panose="02040503050406030204" pitchFamily="18" charset="0"/>
                            <a:ea typeface="Times New Roman" panose="02020603050405020304" pitchFamily="18" charset="0"/>
                          </a:rPr>
                          <m:t>BC</m:t>
                        </m:r>
                        <m:r>
                          <a:rPr lang="en-US" sz="3200" b="0" i="0">
                            <a:effectLst/>
                            <a:latin typeface="Cambria Math" panose="02040503050406030204" pitchFamily="18" charset="0"/>
                            <a:ea typeface="Times New Roman" panose="02020603050405020304" pitchFamily="18" charset="0"/>
                          </a:rPr>
                          <m:t>// </m:t>
                        </m:r>
                        <m:r>
                          <m:rPr>
                            <m:sty m:val="p"/>
                          </m:rPr>
                          <a:rPr lang="en-US" sz="3200" b="0" i="0">
                            <a:effectLst/>
                            <a:latin typeface="Cambria Math" panose="02040503050406030204" pitchFamily="18" charset="0"/>
                            <a:ea typeface="Times New Roman" panose="02020603050405020304" pitchFamily="18" charset="0"/>
                          </a:rPr>
                          <m:t>NM</m:t>
                        </m:r>
                      </m:oMath>
                    </a14:m>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 name="Rectangle 3"/>
                  <p:cNvSpPr>
                    <a:spLocks noRot="1" noChangeAspect="1" noMove="1" noResize="1" noEditPoints="1" noAdjustHandles="1" noChangeArrowheads="1" noChangeShapeType="1" noTextEdit="1"/>
                  </p:cNvSpPr>
                  <p:nvPr/>
                </p:nvSpPr>
                <p:spPr>
                  <a:xfrm>
                    <a:off x="164330" y="2935554"/>
                    <a:ext cx="11838767" cy="584775"/>
                  </a:xfrm>
                  <a:prstGeom prst="rect">
                    <a:avLst/>
                  </a:prstGeom>
                  <a:blipFill>
                    <a:blip r:embed="rId4"/>
                    <a:stretch>
                      <a:fillRect l="-1081" t="-14286" b="-29592"/>
                    </a:stretch>
                  </a:blipFill>
                </p:spPr>
                <p:txBody>
                  <a:bodyPr/>
                  <a:lstStyle/>
                  <a:p>
                    <a:r>
                      <a:rPr lang="en-US">
                        <a:noFill/>
                      </a:rPr>
                      <a:t> </a:t>
                    </a:r>
                  </a:p>
                </p:txBody>
              </p:sp>
            </mc:Fallback>
          </mc:AlternateContent>
          <p:cxnSp>
            <p:nvCxnSpPr>
              <p:cNvPr id="9" name="Straight Connector 8"/>
              <p:cNvCxnSpPr/>
              <p:nvPr/>
            </p:nvCxnSpPr>
            <p:spPr>
              <a:xfrm flipH="1">
                <a:off x="8229600" y="1412994"/>
                <a:ext cx="1233055" cy="221958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9443603" y="1431388"/>
                <a:ext cx="2443598" cy="220118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8229600" y="3642913"/>
                <a:ext cx="365760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9462654" y="1451041"/>
                <a:ext cx="1" cy="21918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8229599" y="2306548"/>
                <a:ext cx="2235644" cy="135691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8979945" y="2320189"/>
                <a:ext cx="148529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graphicFrame>
        <p:nvGraphicFramePr>
          <p:cNvPr id="36" name="Object 35"/>
          <p:cNvGraphicFramePr>
            <a:graphicFrameLocks noChangeAspect="1"/>
          </p:cNvGraphicFramePr>
          <p:nvPr>
            <p:extLst>
              <p:ext uri="{D42A27DB-BD31-4B8C-83A1-F6EECF244321}">
                <p14:modId xmlns:p14="http://schemas.microsoft.com/office/powerpoint/2010/main" val="2136047956"/>
              </p:ext>
            </p:extLst>
          </p:nvPr>
        </p:nvGraphicFramePr>
        <p:xfrm>
          <a:off x="2981325" y="3997325"/>
          <a:ext cx="6207125" cy="611188"/>
        </p:xfrm>
        <a:graphic>
          <a:graphicData uri="http://schemas.openxmlformats.org/presentationml/2006/ole">
            <mc:AlternateContent xmlns:mc="http://schemas.openxmlformats.org/markup-compatibility/2006">
              <mc:Choice xmlns:v="urn:schemas-microsoft-com:vml" Requires="v">
                <p:oleObj spid="_x0000_s15377" name="Equation" r:id="rId5" imgW="2717640" imgH="304560" progId="Equation.DSMT4">
                  <p:embed/>
                </p:oleObj>
              </mc:Choice>
              <mc:Fallback>
                <p:oleObj name="Equation" r:id="rId5" imgW="2717640" imgH="304560" progId="Equation.DSMT4">
                  <p:embed/>
                  <p:pic>
                    <p:nvPicPr>
                      <p:cNvPr id="0" name=""/>
                      <p:cNvPicPr/>
                      <p:nvPr/>
                    </p:nvPicPr>
                    <p:blipFill>
                      <a:blip r:embed="rId6"/>
                      <a:stretch>
                        <a:fillRect/>
                      </a:stretch>
                    </p:blipFill>
                    <p:spPr>
                      <a:xfrm>
                        <a:off x="2981325" y="3997325"/>
                        <a:ext cx="6207125" cy="611188"/>
                      </a:xfrm>
                      <a:prstGeom prst="rect">
                        <a:avLst/>
                      </a:prstGeom>
                    </p:spPr>
                  </p:pic>
                </p:oleObj>
              </mc:Fallback>
            </mc:AlternateContent>
          </a:graphicData>
        </a:graphic>
      </p:graphicFrame>
      <mc:AlternateContent xmlns:mc="http://schemas.openxmlformats.org/markup-compatibility/2006" xmlns:a14="http://schemas.microsoft.com/office/drawing/2010/main">
        <mc:Choice Requires="a14">
          <p:sp>
            <p:nvSpPr>
              <p:cNvPr id="37" name="Rectangle 36"/>
              <p:cNvSpPr/>
              <p:nvPr/>
            </p:nvSpPr>
            <p:spPr>
              <a:xfrm>
                <a:off x="164329" y="3459386"/>
                <a:ext cx="9797087" cy="584775"/>
              </a:xfrm>
              <a:prstGeom prst="rect">
                <a:avLst/>
              </a:prstGeom>
            </p:spPr>
            <p:txBody>
              <a:bodyPr wrap="square">
                <a:spAutoFit/>
              </a:bodyPr>
              <a:lstStyle/>
              <a:p>
                <a:pPr marL="30480" marR="30480" algn="just"/>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Tứ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BCMN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m:rPr>
                        <m:sty m:val="p"/>
                      </m:rPr>
                      <a:rPr lang="en-US" sz="3200" b="0" i="0">
                        <a:effectLst/>
                        <a:latin typeface="Cambria Math" panose="02040503050406030204" pitchFamily="18" charset="0"/>
                        <a:ea typeface="Times New Roman" panose="02020603050405020304" pitchFamily="18" charset="0"/>
                      </a:rPr>
                      <m:t>BC</m:t>
                    </m:r>
                    <m:r>
                      <a:rPr lang="en-US" sz="3200" b="0" i="0">
                        <a:effectLst/>
                        <a:latin typeface="Cambria Math" panose="02040503050406030204" pitchFamily="18" charset="0"/>
                        <a:ea typeface="Times New Roman" panose="02020603050405020304" pitchFamily="18" charset="0"/>
                      </a:rPr>
                      <m:t>// </m:t>
                    </m:r>
                    <m:r>
                      <m:rPr>
                        <m:sty m:val="p"/>
                      </m:rPr>
                      <a:rPr lang="en-US" sz="3200" b="0" i="0">
                        <a:effectLst/>
                        <a:latin typeface="Cambria Math" panose="02040503050406030204" pitchFamily="18" charset="0"/>
                        <a:ea typeface="Times New Roman" panose="02020603050405020304" pitchFamily="18" charset="0"/>
                      </a:rPr>
                      <m:t>NM</m:t>
                    </m:r>
                  </m:oMath>
                </a14:m>
                <a:r>
                  <a:rPr lang="en-US" sz="3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7" name="Rectangle 36"/>
              <p:cNvSpPr>
                <a:spLocks noRot="1" noChangeAspect="1" noMove="1" noResize="1" noEditPoints="1" noAdjustHandles="1" noChangeArrowheads="1" noChangeShapeType="1" noTextEdit="1"/>
              </p:cNvSpPr>
              <p:nvPr/>
            </p:nvSpPr>
            <p:spPr>
              <a:xfrm>
                <a:off x="164329" y="3459386"/>
                <a:ext cx="9797087" cy="584775"/>
              </a:xfrm>
              <a:prstGeom prst="rect">
                <a:avLst/>
              </a:prstGeom>
              <a:blipFill>
                <a:blip r:embed="rId7"/>
                <a:stretch>
                  <a:fillRect l="-1307"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Rectangle 37"/>
              <p:cNvSpPr/>
              <p:nvPr/>
            </p:nvSpPr>
            <p:spPr>
              <a:xfrm>
                <a:off x="164328" y="4040266"/>
                <a:ext cx="3382432" cy="584775"/>
              </a:xfrm>
              <a:prstGeom prst="rect">
                <a:avLst/>
              </a:prstGeom>
            </p:spPr>
            <p:txBody>
              <a:bodyPr wrap="square">
                <a:spAutoFit/>
              </a:bodyPr>
              <a:lstStyle/>
              <a:p>
                <a:pPr marL="30480" marR="30480" algn="just"/>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a:t>
                </a:r>
                <a14:m>
                  <m:oMath xmlns:m="http://schemas.openxmlformats.org/officeDocument/2006/math">
                    <m:r>
                      <m:rPr>
                        <m:sty m:val="p"/>
                      </m:rPr>
                      <a:rPr lang="en-US" sz="3200" b="0" i="0">
                        <a:effectLst/>
                        <a:latin typeface="Cambria Math" panose="02040503050406030204" pitchFamily="18" charset="0"/>
                        <a:ea typeface="Times New Roman" panose="02020603050405020304" pitchFamily="18" charset="0"/>
                      </a:rPr>
                      <m:t>BC</m:t>
                    </m:r>
                    <m:r>
                      <a:rPr lang="en-US" sz="3200" b="0" i="0">
                        <a:effectLst/>
                        <a:latin typeface="Cambria Math" panose="02040503050406030204" pitchFamily="18" charset="0"/>
                        <a:ea typeface="Times New Roman" panose="02020603050405020304" pitchFamily="18" charset="0"/>
                      </a:rPr>
                      <m:t>// </m:t>
                    </m:r>
                    <m:r>
                      <m:rPr>
                        <m:sty m:val="p"/>
                      </m:rPr>
                      <a:rPr lang="en-US" sz="3200" b="0" i="0">
                        <a:effectLst/>
                        <a:latin typeface="Cambria Math" panose="02040503050406030204" pitchFamily="18" charset="0"/>
                        <a:ea typeface="Times New Roman" panose="02020603050405020304" pitchFamily="18" charset="0"/>
                      </a:rPr>
                      <m:t>NM</m:t>
                    </m:r>
                  </m:oMath>
                </a14:m>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8" name="Rectangle 37"/>
              <p:cNvSpPr>
                <a:spLocks noRot="1" noChangeAspect="1" noMove="1" noResize="1" noEditPoints="1" noAdjustHandles="1" noChangeArrowheads="1" noChangeShapeType="1" noTextEdit="1"/>
              </p:cNvSpPr>
              <p:nvPr/>
            </p:nvSpPr>
            <p:spPr>
              <a:xfrm>
                <a:off x="164328" y="4040266"/>
                <a:ext cx="3382432" cy="584775"/>
              </a:xfrm>
              <a:prstGeom prst="rect">
                <a:avLst/>
              </a:prstGeom>
              <a:blipFill>
                <a:blip r:embed="rId8"/>
                <a:stretch>
                  <a:fillRect l="-3784" t="-14583" b="-3229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Rectangle 38"/>
              <p:cNvSpPr/>
              <p:nvPr/>
            </p:nvSpPr>
            <p:spPr>
              <a:xfrm>
                <a:off x="353234" y="4662743"/>
                <a:ext cx="9090370" cy="601383"/>
              </a:xfrm>
              <a:prstGeom prst="rect">
                <a:avLst/>
              </a:prstGeom>
            </p:spPr>
            <p:txBody>
              <a:bodyPr wrap="square">
                <a:spAutoFit/>
              </a:bodyPr>
              <a:lstStyle/>
              <a:p>
                <a:pPr marL="30480" marR="30480" algn="just"/>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smtClean="0">
                            <a:solidFill>
                              <a:srgbClr val="FF0000"/>
                            </a:solidFill>
                            <a:effectLst/>
                            <a:latin typeface="Cambria Math" panose="02040503050406030204" pitchFamily="18" charset="0"/>
                            <a:ea typeface="Times New Roman" panose="02020603050405020304" pitchFamily="18" charset="0"/>
                          </a:rPr>
                        </m:ctrlPr>
                      </m:accPr>
                      <m:e>
                        <m:r>
                          <a:rPr lang="en-US" sz="3200" b="0" i="1">
                            <a:solidFill>
                              <a:srgbClr val="FF0000"/>
                            </a:solidFill>
                            <a:effectLst/>
                            <a:latin typeface="Cambria Math" panose="02040503050406030204" pitchFamily="18" charset="0"/>
                            <a:ea typeface="Times New Roman" panose="02020603050405020304" pitchFamily="18" charset="0"/>
                          </a:rPr>
                          <m:t>𝑁𝐵𝑀</m:t>
                        </m:r>
                      </m:e>
                    </m:acc>
                    <m:r>
                      <a:rPr lang="en-US" sz="3200" b="0" i="1">
                        <a:solidFill>
                          <a:srgbClr val="FF0000"/>
                        </a:solidFill>
                        <a:effectLst/>
                        <a:latin typeface="Cambria Math" panose="02040503050406030204" pitchFamily="18" charset="0"/>
                        <a:ea typeface="Times New Roman" panose="02020603050405020304" pitchFamily="18" charset="0"/>
                      </a:rPr>
                      <m:t>=</m:t>
                    </m:r>
                    <m:acc>
                      <m:accPr>
                        <m:chr m:val="̂"/>
                        <m:ctrlPr>
                          <a:rPr lang="en-US" sz="3200" i="1">
                            <a:solidFill>
                              <a:srgbClr val="FF0000"/>
                            </a:solidFill>
                            <a:effectLst/>
                            <a:latin typeface="Cambria Math" panose="02040503050406030204" pitchFamily="18" charset="0"/>
                            <a:ea typeface="Times New Roman" panose="02020603050405020304" pitchFamily="18" charset="0"/>
                          </a:rPr>
                        </m:ctrlPr>
                      </m:accPr>
                      <m:e>
                        <m:r>
                          <a:rPr lang="en-US" sz="3200" b="0" i="1">
                            <a:solidFill>
                              <a:srgbClr val="FF0000"/>
                            </a:solidFill>
                            <a:effectLst/>
                            <a:latin typeface="Cambria Math" panose="02040503050406030204" pitchFamily="18" charset="0"/>
                            <a:ea typeface="Times New Roman" panose="02020603050405020304" pitchFamily="18" charset="0"/>
                          </a:rPr>
                          <m:t>𝑀𝐵𝐶</m:t>
                        </m:r>
                      </m:e>
                    </m:acc>
                  </m:oMath>
                </a14:m>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(do BM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tia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phân</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a:effectLst/>
                            <a:latin typeface="Cambria Math" panose="02040503050406030204" pitchFamily="18" charset="0"/>
                            <a:ea typeface="Times New Roman" panose="02020603050405020304" pitchFamily="18" charset="0"/>
                          </a:rPr>
                        </m:ctrlPr>
                      </m:accPr>
                      <m:e>
                        <m:r>
                          <a:rPr lang="en-US" sz="3200" b="0" i="1">
                            <a:effectLst/>
                            <a:latin typeface="Cambria Math" panose="02040503050406030204" pitchFamily="18" charset="0"/>
                            <a:ea typeface="Times New Roman" panose="02020603050405020304" pitchFamily="18" charset="0"/>
                          </a:rPr>
                          <m:t>𝐴𝐵𝐶</m:t>
                        </m:r>
                      </m:e>
                    </m:acc>
                  </m:oMath>
                </a14:m>
                <a:r>
                  <a:rPr lang="en-US" sz="3200" dirty="0" smtClean="0">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39" name="Rectangle 38"/>
              <p:cNvSpPr>
                <a:spLocks noRot="1" noChangeAspect="1" noMove="1" noResize="1" noEditPoints="1" noAdjustHandles="1" noChangeArrowheads="1" noChangeShapeType="1" noTextEdit="1"/>
              </p:cNvSpPr>
              <p:nvPr/>
            </p:nvSpPr>
            <p:spPr>
              <a:xfrm>
                <a:off x="353234" y="4662743"/>
                <a:ext cx="9090370" cy="601383"/>
              </a:xfrm>
              <a:prstGeom prst="rect">
                <a:avLst/>
              </a:prstGeom>
              <a:blipFill>
                <a:blip r:embed="rId9"/>
                <a:stretch>
                  <a:fillRect l="-1408" t="-11111" b="-3131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Rectangle 39"/>
              <p:cNvSpPr/>
              <p:nvPr/>
            </p:nvSpPr>
            <p:spPr>
              <a:xfrm>
                <a:off x="427568" y="5205921"/>
                <a:ext cx="11838767" cy="648191"/>
              </a:xfrm>
              <a:prstGeom prst="rect">
                <a:avLst/>
              </a:prstGeom>
            </p:spPr>
            <p:txBody>
              <a:bodyPr wrap="square">
                <a:spAutoFit/>
              </a:bodyPr>
              <a:lstStyle/>
              <a:p>
                <a:pPr marL="30480" marR="30480" algn="just"/>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smtClean="0">
                            <a:solidFill>
                              <a:srgbClr val="0000CC"/>
                            </a:solidFill>
                            <a:effectLst/>
                            <a:latin typeface="Cambria Math" panose="02040503050406030204" pitchFamily="18" charset="0"/>
                            <a:ea typeface="Times New Roman" panose="02020603050405020304" pitchFamily="18" charset="0"/>
                          </a:rPr>
                        </m:ctrlPr>
                      </m:accPr>
                      <m:e>
                        <m:r>
                          <a:rPr lang="en-US" sz="3200" b="0" i="1">
                            <a:solidFill>
                              <a:srgbClr val="0000CC"/>
                            </a:solidFill>
                            <a:effectLst/>
                            <a:latin typeface="Cambria Math" panose="02040503050406030204" pitchFamily="18" charset="0"/>
                            <a:ea typeface="Times New Roman" panose="02020603050405020304" pitchFamily="18" charset="0"/>
                          </a:rPr>
                          <m:t>𝑁𝐵𝑀</m:t>
                        </m:r>
                      </m:e>
                    </m:acc>
                    <m:r>
                      <a:rPr lang="en-US" sz="3200" b="0" i="1">
                        <a:solidFill>
                          <a:srgbClr val="0000CC"/>
                        </a:solidFill>
                        <a:effectLst/>
                        <a:latin typeface="Cambria Math" panose="02040503050406030204" pitchFamily="18" charset="0"/>
                        <a:ea typeface="Times New Roman" panose="02020603050405020304" pitchFamily="18" charset="0"/>
                      </a:rPr>
                      <m:t>=</m:t>
                    </m:r>
                    <m:acc>
                      <m:accPr>
                        <m:chr m:val="̂"/>
                        <m:ctrlPr>
                          <a:rPr lang="en-US" sz="3200" i="1">
                            <a:solidFill>
                              <a:srgbClr val="0000CC"/>
                            </a:solidFill>
                            <a:effectLst/>
                            <a:latin typeface="Cambria Math" panose="02040503050406030204" pitchFamily="18" charset="0"/>
                            <a:ea typeface="Times New Roman" panose="02020603050405020304" pitchFamily="18" charset="0"/>
                          </a:rPr>
                        </m:ctrlPr>
                      </m:accPr>
                      <m:e>
                        <m:r>
                          <a:rPr lang="en-US" sz="3200" b="0" i="1" smtClean="0">
                            <a:solidFill>
                              <a:srgbClr val="0000CC"/>
                            </a:solidFill>
                            <a:effectLst/>
                            <a:latin typeface="Cambria Math" panose="02040503050406030204" pitchFamily="18" charset="0"/>
                            <a:ea typeface="Times New Roman" panose="02020603050405020304" pitchFamily="18" charset="0"/>
                          </a:rPr>
                          <m:t>𝑁</m:t>
                        </m:r>
                        <m:r>
                          <a:rPr lang="en-US" sz="3200" b="0" i="1">
                            <a:solidFill>
                              <a:srgbClr val="0000CC"/>
                            </a:solidFill>
                            <a:effectLst/>
                            <a:latin typeface="Cambria Math" panose="02040503050406030204" pitchFamily="18" charset="0"/>
                            <a:ea typeface="Times New Roman" panose="02020603050405020304" pitchFamily="18" charset="0"/>
                          </a:rPr>
                          <m:t>𝑀</m:t>
                        </m:r>
                        <m:r>
                          <a:rPr lang="en-US" sz="3200" b="0" i="1" smtClean="0">
                            <a:solidFill>
                              <a:srgbClr val="0000CC"/>
                            </a:solidFill>
                            <a:effectLst/>
                            <a:latin typeface="Cambria Math" panose="02040503050406030204" pitchFamily="18" charset="0"/>
                            <a:ea typeface="Times New Roman" panose="02020603050405020304" pitchFamily="18" charset="0"/>
                          </a:rPr>
                          <m:t>𝐵</m:t>
                        </m:r>
                      </m:e>
                    </m:acc>
                    <m:d>
                      <m:dPr>
                        <m:ctrlPr>
                          <a:rPr lang="en-US" sz="3200" i="1">
                            <a:solidFill>
                              <a:srgbClr val="0000CC"/>
                            </a:solidFill>
                            <a:effectLst/>
                            <a:latin typeface="Cambria Math" panose="02040503050406030204" pitchFamily="18" charset="0"/>
                            <a:ea typeface="Times New Roman" panose="02020603050405020304" pitchFamily="18" charset="0"/>
                          </a:rPr>
                        </m:ctrlPr>
                      </m:dPr>
                      <m:e>
                        <m:r>
                          <a:rPr lang="en-US" sz="3200" b="0" i="1">
                            <a:solidFill>
                              <a:srgbClr val="0000CC"/>
                            </a:solidFill>
                            <a:effectLst/>
                            <a:latin typeface="Cambria Math" panose="02040503050406030204" pitchFamily="18" charset="0"/>
                            <a:ea typeface="Times New Roman" panose="02020603050405020304" pitchFamily="18" charset="0"/>
                          </a:rPr>
                          <m:t>=</m:t>
                        </m:r>
                        <m:acc>
                          <m:accPr>
                            <m:chr m:val="̂"/>
                            <m:ctrlPr>
                              <a:rPr lang="en-US" sz="3200" i="1">
                                <a:solidFill>
                                  <a:srgbClr val="0000CC"/>
                                </a:solidFill>
                                <a:effectLst/>
                                <a:latin typeface="Cambria Math" panose="02040503050406030204" pitchFamily="18" charset="0"/>
                                <a:ea typeface="Times New Roman" panose="02020603050405020304" pitchFamily="18" charset="0"/>
                              </a:rPr>
                            </m:ctrlPr>
                          </m:accPr>
                          <m:e>
                            <m:r>
                              <a:rPr lang="en-US" sz="3200" b="0" i="1">
                                <a:solidFill>
                                  <a:srgbClr val="0000CC"/>
                                </a:solidFill>
                                <a:effectLst/>
                                <a:latin typeface="Cambria Math" panose="02040503050406030204" pitchFamily="18" charset="0"/>
                                <a:ea typeface="Times New Roman" panose="02020603050405020304" pitchFamily="18" charset="0"/>
                              </a:rPr>
                              <m:t>𝑀𝐵𝐶</m:t>
                            </m:r>
                          </m:e>
                        </m:acc>
                      </m:e>
                    </m:d>
                  </m:oMath>
                </a14:m>
                <a:endParaRPr lang="en-US" sz="3200" dirty="0">
                  <a:solidFill>
                    <a:srgbClr val="0000CC"/>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40" name="Rectangle 39"/>
              <p:cNvSpPr>
                <a:spLocks noRot="1" noChangeAspect="1" noMove="1" noResize="1" noEditPoints="1" noAdjustHandles="1" noChangeArrowheads="1" noChangeShapeType="1" noTextEdit="1"/>
              </p:cNvSpPr>
              <p:nvPr/>
            </p:nvSpPr>
            <p:spPr>
              <a:xfrm>
                <a:off x="427568" y="5205921"/>
                <a:ext cx="11838767" cy="648191"/>
              </a:xfrm>
              <a:prstGeom prst="rect">
                <a:avLst/>
              </a:prstGeom>
              <a:blipFill>
                <a:blip r:embed="rId10"/>
                <a:stretch>
                  <a:fillRect l="-1030" t="-8491" b="-245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1" name="Rectangle 40"/>
              <p:cNvSpPr/>
              <p:nvPr/>
            </p:nvSpPr>
            <p:spPr>
              <a:xfrm>
                <a:off x="256250" y="5767380"/>
                <a:ext cx="11838767" cy="1090620"/>
              </a:xfrm>
              <a:prstGeom prst="rect">
                <a:avLst/>
              </a:prstGeom>
            </p:spPr>
            <p:txBody>
              <a:bodyPr wrap="square">
                <a:spAutoFit/>
              </a:bodyPr>
              <a:lstStyle/>
              <a:p>
                <a:pPr marL="30480" marR="30480" algn="just"/>
                <a:r>
                  <a:rPr lang="en-US" sz="320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Xét </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tam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BMN </a:t>
                </a:r>
                <a:r>
                  <a:rPr lang="en-US" sz="320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320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acc>
                      <m:accPr>
                        <m:chr m:val="̂"/>
                        <m:ctrlPr>
                          <a:rPr lang="en-US" sz="3200" i="1">
                            <a:solidFill>
                              <a:srgbClr val="FF0000"/>
                            </a:solidFill>
                            <a:effectLst/>
                            <a:latin typeface="Cambria Math" panose="02040503050406030204" pitchFamily="18" charset="0"/>
                            <a:ea typeface="Times New Roman" panose="02020603050405020304" pitchFamily="18" charset="0"/>
                          </a:rPr>
                        </m:ctrlPr>
                      </m:accPr>
                      <m:e>
                        <m:r>
                          <a:rPr lang="en-US" sz="3200" b="0" i="1">
                            <a:solidFill>
                              <a:srgbClr val="FF0000"/>
                            </a:solidFill>
                            <a:effectLst/>
                            <a:latin typeface="Cambria Math" panose="02040503050406030204" pitchFamily="18" charset="0"/>
                            <a:ea typeface="Times New Roman" panose="02020603050405020304" pitchFamily="18" charset="0"/>
                          </a:rPr>
                          <m:t>𝑁𝐵𝑀</m:t>
                        </m:r>
                      </m:e>
                    </m:acc>
                    <m:r>
                      <a:rPr lang="en-US" sz="3200" b="0" i="1">
                        <a:solidFill>
                          <a:srgbClr val="FF0000"/>
                        </a:solidFill>
                        <a:effectLst/>
                        <a:latin typeface="Cambria Math" panose="02040503050406030204" pitchFamily="18" charset="0"/>
                        <a:ea typeface="Times New Roman" panose="02020603050405020304" pitchFamily="18" charset="0"/>
                      </a:rPr>
                      <m:t>=</m:t>
                    </m:r>
                    <m:acc>
                      <m:accPr>
                        <m:chr m:val="̂"/>
                        <m:ctrlPr>
                          <a:rPr lang="en-US" sz="3200" i="1">
                            <a:solidFill>
                              <a:srgbClr val="FF0000"/>
                            </a:solidFill>
                            <a:effectLst/>
                            <a:latin typeface="Cambria Math" panose="02040503050406030204" pitchFamily="18" charset="0"/>
                            <a:ea typeface="Times New Roman" panose="02020603050405020304" pitchFamily="18" charset="0"/>
                          </a:rPr>
                        </m:ctrlPr>
                      </m:accPr>
                      <m:e>
                        <m:r>
                          <a:rPr lang="en-US" sz="3200" b="0" i="1">
                            <a:solidFill>
                              <a:srgbClr val="FF0000"/>
                            </a:solidFill>
                            <a:effectLst/>
                            <a:latin typeface="Cambria Math" panose="02040503050406030204" pitchFamily="18" charset="0"/>
                            <a:ea typeface="Times New Roman" panose="02020603050405020304" pitchFamily="18" charset="0"/>
                          </a:rPr>
                          <m:t>𝐵𝑀𝑁</m:t>
                        </m:r>
                      </m:e>
                    </m:acc>
                  </m:oMath>
                </a14:m>
                <a:r>
                  <a:rPr lang="en-US" sz="3200" dirty="0" smtClea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nên </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tam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giác</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BMN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cân</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tại</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N</a:t>
                </a:r>
              </a:p>
              <a:p>
                <a:pPr marL="30480" marR="30480" algn="just"/>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Suy</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ra</a:t>
                </a:r>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14:m>
                  <m:oMath xmlns:m="http://schemas.openxmlformats.org/officeDocument/2006/math">
                    <m:r>
                      <a:rPr lang="en-US" sz="3200" b="0" i="1">
                        <a:solidFill>
                          <a:srgbClr val="FF0000"/>
                        </a:solidFill>
                        <a:effectLst/>
                        <a:latin typeface="Cambria Math" panose="02040503050406030204" pitchFamily="18" charset="0"/>
                        <a:ea typeface="Times New Roman" panose="02020603050405020304" pitchFamily="18" charset="0"/>
                      </a:rPr>
                      <m:t>𝐵𝑁</m:t>
                    </m:r>
                    <m:r>
                      <a:rPr lang="en-US" sz="3200" b="0" i="1">
                        <a:solidFill>
                          <a:srgbClr val="FF0000"/>
                        </a:solidFill>
                        <a:effectLst/>
                        <a:latin typeface="Cambria Math" panose="02040503050406030204" pitchFamily="18" charset="0"/>
                        <a:ea typeface="Times New Roman" panose="02020603050405020304" pitchFamily="18" charset="0"/>
                      </a:rPr>
                      <m:t>=</m:t>
                    </m:r>
                    <m:r>
                      <a:rPr lang="en-US" sz="3200" b="0" i="1">
                        <a:solidFill>
                          <a:srgbClr val="FF0000"/>
                        </a:solidFill>
                        <a:effectLst/>
                        <a:latin typeface="Cambria Math" panose="02040503050406030204" pitchFamily="18" charset="0"/>
                        <a:ea typeface="Times New Roman" panose="02020603050405020304" pitchFamily="18" charset="0"/>
                      </a:rPr>
                      <m:t>𝑀𝑁</m:t>
                    </m:r>
                  </m:oMath>
                </a14:m>
                <a:r>
                  <a:rPr lang="en-US" sz="32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a:t>
                </a:r>
              </a:p>
            </p:txBody>
          </p:sp>
        </mc:Choice>
        <mc:Fallback xmlns="">
          <p:sp>
            <p:nvSpPr>
              <p:cNvPr id="41" name="Rectangle 40"/>
              <p:cNvSpPr>
                <a:spLocks noRot="1" noChangeAspect="1" noMove="1" noResize="1" noEditPoints="1" noAdjustHandles="1" noChangeArrowheads="1" noChangeShapeType="1" noTextEdit="1"/>
              </p:cNvSpPr>
              <p:nvPr/>
            </p:nvSpPr>
            <p:spPr>
              <a:xfrm>
                <a:off x="256250" y="5767380"/>
                <a:ext cx="11838767" cy="1090620"/>
              </a:xfrm>
              <a:prstGeom prst="rect">
                <a:avLst/>
              </a:prstGeom>
              <a:blipFill>
                <a:blip r:embed="rId11"/>
                <a:stretch>
                  <a:fillRect l="-1030" t="-6145" b="-17318"/>
                </a:stretch>
              </a:blipFill>
            </p:spPr>
            <p:txBody>
              <a:bodyPr/>
              <a:lstStyle/>
              <a:p>
                <a:r>
                  <a:rPr lang="en-US">
                    <a:noFill/>
                  </a:rPr>
                  <a:t> </a:t>
                </a:r>
              </a:p>
            </p:txBody>
          </p:sp>
        </mc:Fallback>
      </mc:AlternateContent>
    </p:spTree>
    <p:extLst>
      <p:ext uri="{BB962C8B-B14F-4D97-AF65-F5344CB8AC3E}">
        <p14:creationId xmlns:p14="http://schemas.microsoft.com/office/powerpoint/2010/main" val="2170524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1" y="140916"/>
            <a:ext cx="5604996" cy="584775"/>
          </a:xfrm>
          <a:prstGeom prst="rect">
            <a:avLst/>
          </a:prstGeom>
        </p:spPr>
        <p:txBody>
          <a:bodyPr wrap="none">
            <a:spAutoFit/>
          </a:bodyPr>
          <a:lstStyle/>
          <a:p>
            <a:r>
              <a:rPr lang="en-US" sz="3200" b="1" smtClean="0">
                <a:solidFill>
                  <a:srgbClr val="FF0000"/>
                </a:solidFill>
                <a:latin typeface="Times New Roman" panose="02020603050405020304" pitchFamily="18" charset="0"/>
                <a:cs typeface="Times New Roman" panose="02020603050405020304" pitchFamily="18" charset="0"/>
              </a:rPr>
              <a:t>Bài 1. </a:t>
            </a:r>
            <a:r>
              <a:rPr lang="en-US" sz="3200" smtClean="0">
                <a:solidFill>
                  <a:srgbClr val="000000"/>
                </a:solidFill>
                <a:latin typeface="Times New Roman" panose="02020603050405020304" pitchFamily="18" charset="0"/>
                <a:cs typeface="Times New Roman" panose="02020603050405020304" pitchFamily="18" charset="0"/>
              </a:rPr>
              <a:t>Tìm </a:t>
            </a:r>
            <a:r>
              <a:rPr lang="en-US" sz="3200">
                <a:solidFill>
                  <a:srgbClr val="000000"/>
                </a:solidFill>
                <a:latin typeface="Times New Roman" panose="02020603050405020304" pitchFamily="18" charset="0"/>
                <a:cs typeface="Times New Roman" panose="02020603050405020304" pitchFamily="18" charset="0"/>
              </a:rPr>
              <a:t>x và y ở các hình sau.</a:t>
            </a:r>
            <a:endParaRPr lang="en-US" sz="3200">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512617" y="566467"/>
            <a:ext cx="11402291" cy="3451351"/>
            <a:chOff x="512617" y="566467"/>
            <a:chExt cx="11402291" cy="3451351"/>
          </a:xfrm>
        </p:grpSpPr>
        <p:grpSp>
          <p:nvGrpSpPr>
            <p:cNvPr id="52" name="Group 51"/>
            <p:cNvGrpSpPr/>
            <p:nvPr/>
          </p:nvGrpSpPr>
          <p:grpSpPr>
            <a:xfrm>
              <a:off x="512617" y="566467"/>
              <a:ext cx="11402291" cy="3451351"/>
              <a:chOff x="387927" y="414067"/>
              <a:chExt cx="11402291" cy="3451351"/>
            </a:xfrm>
          </p:grpSpPr>
          <p:pic>
            <p:nvPicPr>
              <p:cNvPr id="3" name="Picture 2"/>
              <p:cNvPicPr>
                <a:picLocks noChangeAspect="1"/>
              </p:cNvPicPr>
              <p:nvPr/>
            </p:nvPicPr>
            <p:blipFill>
              <a:blip r:embed="rId3"/>
              <a:stretch>
                <a:fillRect/>
              </a:stretch>
            </p:blipFill>
            <p:spPr>
              <a:xfrm>
                <a:off x="387927" y="725690"/>
                <a:ext cx="11402291" cy="3139728"/>
              </a:xfrm>
              <a:prstGeom prst="rect">
                <a:avLst/>
              </a:prstGeom>
            </p:spPr>
          </p:pic>
          <p:cxnSp>
            <p:nvCxnSpPr>
              <p:cNvPr id="4" name="Straight Connector 3"/>
              <p:cNvCxnSpPr/>
              <p:nvPr/>
            </p:nvCxnSpPr>
            <p:spPr>
              <a:xfrm flipH="1">
                <a:off x="637309" y="1440873"/>
                <a:ext cx="58189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37309" y="2576945"/>
                <a:ext cx="27570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0582" y="1440873"/>
                <a:ext cx="116378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19201" y="1449736"/>
                <a:ext cx="101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45529" y="853989"/>
                <a:ext cx="69271" cy="141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47854" y="2036619"/>
                <a:ext cx="858984" cy="955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080164" y="2267844"/>
                <a:ext cx="1697182" cy="946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45529" y="853988"/>
                <a:ext cx="2161309" cy="1182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7838" y="2590800"/>
                <a:ext cx="249381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29400" y="1690255"/>
                <a:ext cx="1046018" cy="900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75419" y="1690254"/>
                <a:ext cx="1205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66910" y="1690254"/>
                <a:ext cx="242453" cy="9005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864440" y="1140634"/>
                <a:ext cx="1498824" cy="999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59802" y="1140634"/>
                <a:ext cx="3462" cy="1450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864440" y="2590800"/>
                <a:ext cx="1495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863507" y="2153557"/>
                <a:ext cx="28640" cy="437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414067"/>
                <a:ext cx="4572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a:t>
                </a:r>
                <a:endParaRPr lang="en-US" sz="2800" b="1">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1340427" y="2786390"/>
              <a:ext cx="1433946" cy="523220"/>
            </a:xfrm>
            <a:prstGeom prst="rect">
              <a:avLst/>
            </a:prstGeom>
            <a:solidFill>
              <a:schemeClr val="accent1">
                <a:lumMod val="20000"/>
                <a:lumOff val="80000"/>
              </a:schemeClr>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AB//CD</a:t>
              </a:r>
              <a:endParaRPr lang="en-US" sz="2800" b="1">
                <a:latin typeface="Times New Roman" panose="02020603050405020304" pitchFamily="18" charset="0"/>
                <a:cs typeface="Times New Roman" panose="02020603050405020304" pitchFamily="18" charset="0"/>
              </a:endParaRPr>
            </a:p>
          </p:txBody>
        </p:sp>
        <p:sp>
          <p:nvSpPr>
            <p:cNvPr id="55" name="TextBox 54"/>
            <p:cNvSpPr txBox="1"/>
            <p:nvPr/>
          </p:nvSpPr>
          <p:spPr>
            <a:xfrm>
              <a:off x="3671451" y="2893450"/>
              <a:ext cx="1371601" cy="461665"/>
            </a:xfrm>
            <a:prstGeom prst="rect">
              <a:avLst/>
            </a:prstGeom>
            <a:solidFill>
              <a:schemeClr val="accent1">
                <a:lumMod val="20000"/>
                <a:lumOff val="80000"/>
              </a:schemeClr>
            </a:solid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MN//PQ</a:t>
              </a:r>
              <a:endParaRPr lang="en-US" sz="2400" b="1">
                <a:latin typeface="Times New Roman" panose="02020603050405020304" pitchFamily="18" charset="0"/>
                <a:cs typeface="Times New Roman" panose="02020603050405020304" pitchFamily="18" charset="0"/>
              </a:endParaRPr>
            </a:p>
          </p:txBody>
        </p:sp>
        <p:sp>
          <p:nvSpPr>
            <p:cNvPr id="56" name="TextBox 55"/>
            <p:cNvSpPr txBox="1"/>
            <p:nvPr/>
          </p:nvSpPr>
          <p:spPr>
            <a:xfrm>
              <a:off x="7453279" y="2843436"/>
              <a:ext cx="1433946" cy="523220"/>
            </a:xfrm>
            <a:prstGeom prst="rect">
              <a:avLst/>
            </a:prstGeom>
            <a:solidFill>
              <a:schemeClr val="accent1">
                <a:lumMod val="20000"/>
                <a:lumOff val="80000"/>
              </a:schemeClr>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HG//IK</a:t>
              </a:r>
              <a:endParaRPr lang="en-US" sz="2800" b="1">
                <a:latin typeface="Times New Roman" panose="02020603050405020304" pitchFamily="18" charset="0"/>
                <a:cs typeface="Times New Roman" panose="02020603050405020304" pitchFamily="18" charset="0"/>
              </a:endParaRPr>
            </a:p>
          </p:txBody>
        </p:sp>
      </p:grpSp>
      <p:sp>
        <p:nvSpPr>
          <p:cNvPr id="58" name="TextBox 57"/>
          <p:cNvSpPr txBox="1"/>
          <p:nvPr/>
        </p:nvSpPr>
        <p:spPr>
          <a:xfrm>
            <a:off x="112449" y="3441906"/>
            <a:ext cx="940496"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59" name="Rectangle 58"/>
          <p:cNvSpPr/>
          <p:nvPr/>
        </p:nvSpPr>
        <p:spPr>
          <a:xfrm>
            <a:off x="512616" y="4176146"/>
            <a:ext cx="11402291" cy="1077218"/>
          </a:xfrm>
          <a:prstGeom prst="rect">
            <a:avLst/>
          </a:prstGeom>
        </p:spPr>
        <p:txBody>
          <a:bodyPr wrap="square">
            <a:spAutoFit/>
          </a:bodyPr>
          <a:lstStyle/>
          <a:p>
            <a:pPr algn="just"/>
            <a:r>
              <a:rPr lang="en-US" sz="3200" b="1" i="1">
                <a:solidFill>
                  <a:srgbClr val="000000"/>
                </a:solidFill>
                <a:latin typeface="Times New Roman" panose="02020603050405020304" pitchFamily="18" charset="0"/>
                <a:cs typeface="Times New Roman" panose="02020603050405020304" pitchFamily="18" charset="0"/>
              </a:rPr>
              <a:t>• Hình 14a):</a:t>
            </a:r>
            <a:endParaRPr lang="en-US" sz="3200">
              <a:solidFill>
                <a:srgbClr val="000000"/>
              </a:solidFill>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Ta có AB // DC nên tứ giác ABCD là hình </a:t>
            </a:r>
            <a:r>
              <a:rPr lang="en-US" sz="3200" smtClean="0">
                <a:solidFill>
                  <a:srgbClr val="000000"/>
                </a:solidFill>
                <a:latin typeface="Times New Roman" panose="02020603050405020304" pitchFamily="18" charset="0"/>
                <a:cs typeface="Times New Roman" panose="02020603050405020304" pitchFamily="18" charset="0"/>
              </a:rPr>
              <a:t>thang.</a:t>
            </a:r>
            <a:endParaRPr lang="en-US" sz="3200">
              <a:solidFill>
                <a:srgbClr val="000000"/>
              </a:solidFill>
              <a:latin typeface="Times New Roman" panose="02020603050405020304" pitchFamily="18" charset="0"/>
              <a:cs typeface="Times New Roman" panose="02020603050405020304" pitchFamily="18" charset="0"/>
            </a:endParaRPr>
          </a:p>
        </p:txBody>
      </p:sp>
      <p:sp>
        <p:nvSpPr>
          <p:cNvPr id="60" name="Rectangle 59"/>
          <p:cNvSpPr/>
          <p:nvPr/>
        </p:nvSpPr>
        <p:spPr>
          <a:xfrm>
            <a:off x="550715" y="5287726"/>
            <a:ext cx="1243447"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Do đó </a:t>
            </a:r>
          </a:p>
        </p:txBody>
      </p:sp>
      <p:graphicFrame>
        <p:nvGraphicFramePr>
          <p:cNvPr id="61" name="Object 60"/>
          <p:cNvGraphicFramePr>
            <a:graphicFrameLocks noChangeAspect="1"/>
          </p:cNvGraphicFramePr>
          <p:nvPr>
            <p:extLst>
              <p:ext uri="{D42A27DB-BD31-4B8C-83A1-F6EECF244321}">
                <p14:modId xmlns:p14="http://schemas.microsoft.com/office/powerpoint/2010/main" val="2627054987"/>
              </p:ext>
            </p:extLst>
          </p:nvPr>
        </p:nvGraphicFramePr>
        <p:xfrm>
          <a:off x="1960418" y="5287726"/>
          <a:ext cx="1821872" cy="505257"/>
        </p:xfrm>
        <a:graphic>
          <a:graphicData uri="http://schemas.openxmlformats.org/presentationml/2006/ole">
            <mc:AlternateContent xmlns:mc="http://schemas.openxmlformats.org/markup-compatibility/2006">
              <mc:Choice xmlns:v="urn:schemas-microsoft-com:vml" Requires="v">
                <p:oleObj spid="_x0000_s16406" name="Equation" r:id="rId4" imgW="990360" imgH="266400" progId="Equation.DSMT4">
                  <p:embed/>
                </p:oleObj>
              </mc:Choice>
              <mc:Fallback>
                <p:oleObj name="Equation" r:id="rId4" imgW="990360" imgH="266400" progId="Equation.DSMT4">
                  <p:embed/>
                  <p:pic>
                    <p:nvPicPr>
                      <p:cNvPr id="0" name=""/>
                      <p:cNvPicPr/>
                      <p:nvPr/>
                    </p:nvPicPr>
                    <p:blipFill>
                      <a:blip r:embed="rId5"/>
                      <a:stretch>
                        <a:fillRect/>
                      </a:stretch>
                    </p:blipFill>
                    <p:spPr>
                      <a:xfrm>
                        <a:off x="1960418" y="5287726"/>
                        <a:ext cx="1821872" cy="505257"/>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2935222253"/>
              </p:ext>
            </p:extLst>
          </p:nvPr>
        </p:nvGraphicFramePr>
        <p:xfrm>
          <a:off x="496888" y="6026150"/>
          <a:ext cx="6348412" cy="576263"/>
        </p:xfrm>
        <a:graphic>
          <a:graphicData uri="http://schemas.openxmlformats.org/presentationml/2006/ole">
            <mc:AlternateContent xmlns:mc="http://schemas.openxmlformats.org/markup-compatibility/2006">
              <mc:Choice xmlns:v="urn:schemas-microsoft-com:vml" Requires="v">
                <p:oleObj spid="_x0000_s16407" name="Equation" r:id="rId6" imgW="3314520" imgH="304560" progId="Equation.DSMT4">
                  <p:embed/>
                </p:oleObj>
              </mc:Choice>
              <mc:Fallback>
                <p:oleObj name="Equation" r:id="rId6" imgW="3314520" imgH="304560" progId="Equation.DSMT4">
                  <p:embed/>
                  <p:pic>
                    <p:nvPicPr>
                      <p:cNvPr id="61" name="Object 60"/>
                      <p:cNvPicPr/>
                      <p:nvPr/>
                    </p:nvPicPr>
                    <p:blipFill>
                      <a:blip r:embed="rId7"/>
                      <a:stretch>
                        <a:fillRect/>
                      </a:stretch>
                    </p:blipFill>
                    <p:spPr>
                      <a:xfrm>
                        <a:off x="496888" y="6026150"/>
                        <a:ext cx="6348412" cy="576263"/>
                      </a:xfrm>
                      <a:prstGeom prst="rect">
                        <a:avLst/>
                      </a:prstGeom>
                    </p:spPr>
                  </p:pic>
                </p:oleObj>
              </mc:Fallback>
            </mc:AlternateContent>
          </a:graphicData>
        </a:graphic>
      </p:graphicFrame>
    </p:spTree>
    <p:extLst>
      <p:ext uri="{BB962C8B-B14F-4D97-AF65-F5344CB8AC3E}">
        <p14:creationId xmlns:p14="http://schemas.microsoft.com/office/powerpoint/2010/main" val="3952824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9">
                                            <p:txEl>
                                              <p:pRg st="1" end="1"/>
                                            </p:txEl>
                                          </p:spTgt>
                                        </p:tgtEl>
                                        <p:attrNameLst>
                                          <p:attrName>style.visibility</p:attrName>
                                        </p:attrNameLst>
                                      </p:cBhvr>
                                      <p:to>
                                        <p:strVal val="visible"/>
                                      </p:to>
                                    </p:set>
                                    <p:animEffect transition="in" filter="fade">
                                      <p:cBhvr>
                                        <p:cTn id="7" dur="1000"/>
                                        <p:tgtEl>
                                          <p:spTgt spid="59">
                                            <p:txEl>
                                              <p:pRg st="1" end="1"/>
                                            </p:txEl>
                                          </p:spTgt>
                                        </p:tgtEl>
                                      </p:cBhvr>
                                    </p:animEffect>
                                    <p:anim calcmode="lin" valueType="num">
                                      <p:cBhvr>
                                        <p:cTn id="8"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1000"/>
                                        <p:tgtEl>
                                          <p:spTgt spid="60"/>
                                        </p:tgtEl>
                                      </p:cBhvr>
                                    </p:animEffect>
                                    <p:anim calcmode="lin" valueType="num">
                                      <p:cBhvr>
                                        <p:cTn id="15" dur="1000" fill="hold"/>
                                        <p:tgtEl>
                                          <p:spTgt spid="60"/>
                                        </p:tgtEl>
                                        <p:attrNameLst>
                                          <p:attrName>ppt_x</p:attrName>
                                        </p:attrNameLst>
                                      </p:cBhvr>
                                      <p:tavLst>
                                        <p:tav tm="0">
                                          <p:val>
                                            <p:strVal val="#ppt_x"/>
                                          </p:val>
                                        </p:tav>
                                        <p:tav tm="100000">
                                          <p:val>
                                            <p:strVal val="#ppt_x"/>
                                          </p:val>
                                        </p:tav>
                                      </p:tavLst>
                                    </p:anim>
                                    <p:anim calcmode="lin" valueType="num">
                                      <p:cBhvr>
                                        <p:cTn id="16"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1667" y="624675"/>
            <a:ext cx="5823703"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a:t>
            </a:r>
            <a:r>
              <a:rPr lang="en-US" sz="3200" b="1" dirty="0" err="1" smtClean="0">
                <a:latin typeface="Times New Roman" panose="02020603050405020304" pitchFamily="18" charset="0"/>
                <a:cs typeface="Times New Roman" panose="02020603050405020304" pitchFamily="18" charset="0"/>
              </a:rPr>
              <a:t>Hình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cân</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41667" y="4167589"/>
            <a:ext cx="11905190" cy="584775"/>
          </a:xfrm>
          <a:prstGeom prst="rect">
            <a:avLst/>
          </a:prstGeom>
          <a:noFill/>
        </p:spPr>
        <p:txBody>
          <a:bodyPr wrap="square" rtlCol="0">
            <a:spAutoFit/>
          </a:bodyPr>
          <a:lstStyle/>
          <a:p>
            <a:r>
              <a:rPr lang="en-US" sz="3200" b="1" u="sng" dirty="0" err="1">
                <a:latin typeface="Times New Roman" panose="02020603050405020304" pitchFamily="18" charset="0"/>
                <a:cs typeface="Times New Roman" panose="02020603050405020304" pitchFamily="18" charset="0"/>
              </a:rPr>
              <a:t>Nhận</a:t>
            </a:r>
            <a:r>
              <a:rPr lang="en-US" sz="3200" b="1" u="sng" dirty="0">
                <a:latin typeface="Times New Roman" panose="02020603050405020304" pitchFamily="18" charset="0"/>
                <a:cs typeface="Times New Roman" panose="02020603050405020304" pitchFamily="18" charset="0"/>
              </a:rPr>
              <a:t> </a:t>
            </a:r>
            <a:r>
              <a:rPr lang="en-US" sz="3200" b="1" u="sng" dirty="0" err="1">
                <a:latin typeface="Times New Roman" panose="02020603050405020304" pitchFamily="18" charset="0"/>
                <a:cs typeface="Times New Roman" panose="02020603050405020304" pitchFamily="18" charset="0"/>
              </a:rPr>
              <a:t>xét</a:t>
            </a:r>
            <a:r>
              <a:rPr lang="en-US" sz="3200" b="1" u="sng" dirty="0">
                <a:latin typeface="Times New Roman" panose="02020603050405020304" pitchFamily="18" charset="0"/>
                <a:cs typeface="Times New Roman" panose="02020603050405020304" pitchFamily="18" charset="0"/>
              </a:rPr>
              <a:t>:</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Hai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cạnh</a:t>
            </a:r>
            <a:r>
              <a:rPr lang="en-US" sz="3200" dirty="0">
                <a:latin typeface="Times New Roman" panose="02020603050405020304" pitchFamily="18" charset="0"/>
                <a:cs typeface="Times New Roman" panose="02020603050405020304" pitchFamily="18" charset="0"/>
              </a:rPr>
              <a:t> AB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CD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tứ</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giác</a:t>
            </a:r>
            <a:r>
              <a:rPr lang="en-US" sz="3200" dirty="0">
                <a:latin typeface="Times New Roman" panose="02020603050405020304" pitchFamily="18" charset="0"/>
                <a:cs typeface="Times New Roman" panose="02020603050405020304" pitchFamily="18" charset="0"/>
              </a:rPr>
              <a:t> ABCD song </a:t>
            </a:r>
            <a:r>
              <a:rPr lang="en-US" sz="3200" dirty="0" err="1">
                <a:latin typeface="Times New Roman" panose="02020603050405020304" pitchFamily="18" charset="0"/>
                <a:cs typeface="Times New Roman" panose="02020603050405020304" pitchFamily="18" charset="0"/>
              </a:rPr>
              <a:t>song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với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nhau</a:t>
            </a:r>
            <a:r>
              <a:rPr lang="en-US" sz="32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203814" y="5287255"/>
            <a:ext cx="11988186" cy="584775"/>
          </a:xfrm>
          <a:prstGeom prst="rect">
            <a:avLst/>
          </a:prstGeom>
          <a:solidFill>
            <a:schemeClr val="accent4">
              <a:lumMod val="20000"/>
              <a:lumOff val="80000"/>
            </a:schemeClr>
          </a:solidFill>
        </p:spPr>
        <p:txBody>
          <a:bodyPr wrap="square" rtlCol="0">
            <a:spAutoFit/>
          </a:bodyPr>
          <a:lstStyle/>
          <a:p>
            <a:r>
              <a:rPr lang="en-US" sz="3200" dirty="0" err="1" smtClean="0">
                <a:solidFill>
                  <a:srgbClr val="0000CC"/>
                </a:solidFill>
                <a:latin typeface="Times New Roman" panose="02020603050405020304" pitchFamily="18" charset="0"/>
                <a:cs typeface="Times New Roman" panose="02020603050405020304" pitchFamily="18" charset="0"/>
              </a:rPr>
              <a:t>Hình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Thang</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là</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tứ</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giác</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có</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hai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cạnh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đối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smtClean="0">
                <a:solidFill>
                  <a:srgbClr val="0000CC"/>
                </a:solidFill>
                <a:latin typeface="Times New Roman" panose="02020603050405020304" pitchFamily="18" charset="0"/>
                <a:cs typeface="Times New Roman" panose="02020603050405020304" pitchFamily="18" charset="0"/>
              </a:rPr>
              <a:t>song song. </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481070" y="0"/>
            <a:ext cx="9390130" cy="646331"/>
          </a:xfrm>
          <a:prstGeom prst="rect">
            <a:avLst/>
          </a:prstGeom>
          <a:solidFill>
            <a:schemeClr val="accent4">
              <a:lumMod val="20000"/>
              <a:lumOff val="80000"/>
            </a:schemeClr>
          </a:solidFill>
        </p:spPr>
        <p:txBody>
          <a:bodyPr wrap="square" rtlCol="0">
            <a:spAutoFit/>
          </a:bodyPr>
          <a:lstStyle/>
          <a:p>
            <a:r>
              <a:rPr lang="en-US" sz="3600" b="1" err="1" smtClean="0">
                <a:latin typeface="Times New Roman" panose="02020603050405020304" pitchFamily="18" charset="0"/>
                <a:cs typeface="Times New Roman" panose="02020603050405020304" pitchFamily="18" charset="0"/>
              </a:rPr>
              <a:t>Bài</a:t>
            </a:r>
            <a:r>
              <a:rPr lang="en-US" sz="3600" b="1" smtClean="0">
                <a:latin typeface="Times New Roman" panose="02020603050405020304" pitchFamily="18" charset="0"/>
                <a:cs typeface="Times New Roman" panose="02020603050405020304" pitchFamily="18" charset="0"/>
              </a:rPr>
              <a:t> 3</a:t>
            </a:r>
            <a:r>
              <a:rPr lang="en-US" sz="3600" b="1">
                <a:latin typeface="Times New Roman" panose="02020603050405020304" pitchFamily="18" charset="0"/>
                <a:cs typeface="Times New Roman" panose="02020603050405020304" pitchFamily="18" charset="0"/>
              </a:rPr>
              <a:t>.</a:t>
            </a:r>
            <a:r>
              <a:rPr lang="en-US" sz="3600" b="1" smtClean="0">
                <a:latin typeface="Times New Roman" panose="02020603050405020304" pitchFamily="18" charset="0"/>
                <a:cs typeface="Times New Roman" panose="02020603050405020304" pitchFamily="18" charset="0"/>
              </a:rPr>
              <a:t> HÌNH THANG – HÌNH THANG CÂN </a:t>
            </a:r>
            <a:endParaRPr lang="en-US" sz="3600" b="1" dirty="0">
              <a:latin typeface="Times New Roman" panose="02020603050405020304" pitchFamily="18" charset="0"/>
              <a:cs typeface="Times New Roman" panose="02020603050405020304" pitchFamily="18" charset="0"/>
            </a:endParaRPr>
          </a:p>
        </p:txBody>
      </p:sp>
      <p:sp>
        <p:nvSpPr>
          <p:cNvPr id="8" name="Rectangle 7"/>
          <p:cNvSpPr/>
          <p:nvPr/>
        </p:nvSpPr>
        <p:spPr>
          <a:xfrm>
            <a:off x="311241" y="1181223"/>
            <a:ext cx="6408874" cy="255454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       Tứ </a:t>
            </a:r>
            <a:r>
              <a:rPr lang="en-US" sz="3200">
                <a:solidFill>
                  <a:srgbClr val="000000"/>
                </a:solidFill>
                <a:latin typeface="Times New Roman" panose="02020603050405020304" pitchFamily="18" charset="0"/>
                <a:cs typeface="Times New Roman" panose="02020603050405020304" pitchFamily="18" charset="0"/>
              </a:rPr>
              <a:t>giác ABCD (Hình 1b) là hình vẽ minh hoạ một phần của chiếc thang ở Hình la. Nêu nhận xét của em về hai cạnh AB và CD của tứ giác này.</a:t>
            </a:r>
            <a:endParaRPr lang="en-US" sz="3200">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2"/>
          <a:stretch>
            <a:fillRect/>
          </a:stretch>
        </p:blipFill>
        <p:spPr>
          <a:xfrm>
            <a:off x="450557" y="1293254"/>
            <a:ext cx="623500" cy="472743"/>
          </a:xfrm>
          <a:prstGeom prst="rect">
            <a:avLst/>
          </a:prstGeom>
        </p:spPr>
      </p:pic>
      <p:pic>
        <p:nvPicPr>
          <p:cNvPr id="10" name="Picture 9"/>
          <p:cNvPicPr>
            <a:picLocks noChangeAspect="1"/>
          </p:cNvPicPr>
          <p:nvPr/>
        </p:nvPicPr>
        <p:blipFill>
          <a:blip r:embed="rId3"/>
          <a:stretch>
            <a:fillRect/>
          </a:stretch>
        </p:blipFill>
        <p:spPr>
          <a:xfrm>
            <a:off x="7141029" y="917061"/>
            <a:ext cx="4905828" cy="3001795"/>
          </a:xfrm>
          <a:prstGeom prst="rect">
            <a:avLst/>
          </a:prstGeom>
        </p:spPr>
      </p:pic>
    </p:spTree>
    <p:extLst>
      <p:ext uri="{BB962C8B-B14F-4D97-AF65-F5344CB8AC3E}">
        <p14:creationId xmlns:p14="http://schemas.microsoft.com/office/powerpoint/2010/main" val="17209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1000"/>
                                        <p:tgtEl>
                                          <p:spTgt spid="2"/>
                                        </p:tgtEl>
                                      </p:cBhvr>
                                    </p:animEffect>
                                    <p:anim calcmode="lin" valueType="num">
                                      <p:cBhvr>
                                        <p:cTn id="32" dur="1000" fill="hold"/>
                                        <p:tgtEl>
                                          <p:spTgt spid="2"/>
                                        </p:tgtEl>
                                        <p:attrNameLst>
                                          <p:attrName>ppt_x</p:attrName>
                                        </p:attrNameLst>
                                      </p:cBhvr>
                                      <p:tavLst>
                                        <p:tav tm="0">
                                          <p:val>
                                            <p:strVal val="#ppt_x"/>
                                          </p:val>
                                        </p:tav>
                                        <p:tav tm="100000">
                                          <p:val>
                                            <p:strVal val="#ppt_x"/>
                                          </p:val>
                                        </p:tav>
                                      </p:tavLst>
                                    </p:anim>
                                    <p:anim calcmode="lin" valueType="num">
                                      <p:cBhvr>
                                        <p:cTn id="3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5"/>
                                        </p:tgtEl>
                                        <p:attrNameLst>
                                          <p:attrName>style.visibility</p:attrName>
                                        </p:attrNameLst>
                                      </p:cBhvr>
                                      <p:to>
                                        <p:strVal val="visible"/>
                                      </p:to>
                                    </p:set>
                                    <p:anim calcmode="lin" valueType="num">
                                      <p:cBhvr additive="base">
                                        <p:cTn id="38" dur="500" fill="hold"/>
                                        <p:tgtEl>
                                          <p:spTgt spid="5"/>
                                        </p:tgtEl>
                                        <p:attrNameLst>
                                          <p:attrName>ppt_x</p:attrName>
                                        </p:attrNameLst>
                                      </p:cBhvr>
                                      <p:tavLst>
                                        <p:tav tm="0">
                                          <p:val>
                                            <p:strVal val="#ppt_x"/>
                                          </p:val>
                                        </p:tav>
                                        <p:tav tm="100000">
                                          <p:val>
                                            <p:strVal val="#ppt_x"/>
                                          </p:val>
                                        </p:tav>
                                      </p:tavLst>
                                    </p:anim>
                                    <p:anim calcmode="lin" valueType="num">
                                      <p:cBhvr additive="base">
                                        <p:cTn id="3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1" y="140916"/>
            <a:ext cx="5604996" cy="584775"/>
          </a:xfrm>
          <a:prstGeom prst="rect">
            <a:avLst/>
          </a:prstGeom>
        </p:spPr>
        <p:txBody>
          <a:bodyPr wrap="none">
            <a:spAutoFit/>
          </a:bodyPr>
          <a:lstStyle/>
          <a:p>
            <a:r>
              <a:rPr lang="en-US" sz="3200" b="1" smtClean="0">
                <a:solidFill>
                  <a:srgbClr val="FF0000"/>
                </a:solidFill>
                <a:latin typeface="Times New Roman" panose="02020603050405020304" pitchFamily="18" charset="0"/>
                <a:cs typeface="Times New Roman" panose="02020603050405020304" pitchFamily="18" charset="0"/>
              </a:rPr>
              <a:t>Bài 1. </a:t>
            </a:r>
            <a:r>
              <a:rPr lang="en-US" sz="3200" smtClean="0">
                <a:solidFill>
                  <a:srgbClr val="000000"/>
                </a:solidFill>
                <a:latin typeface="Times New Roman" panose="02020603050405020304" pitchFamily="18" charset="0"/>
                <a:cs typeface="Times New Roman" panose="02020603050405020304" pitchFamily="18" charset="0"/>
              </a:rPr>
              <a:t>Tìm </a:t>
            </a:r>
            <a:r>
              <a:rPr lang="en-US" sz="3200">
                <a:solidFill>
                  <a:srgbClr val="000000"/>
                </a:solidFill>
                <a:latin typeface="Times New Roman" panose="02020603050405020304" pitchFamily="18" charset="0"/>
                <a:cs typeface="Times New Roman" panose="02020603050405020304" pitchFamily="18" charset="0"/>
              </a:rPr>
              <a:t>x và y ở các hình sau.</a:t>
            </a:r>
            <a:endParaRPr lang="en-US" sz="3200">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346362" y="474866"/>
            <a:ext cx="11402291" cy="3451351"/>
            <a:chOff x="512617" y="566467"/>
            <a:chExt cx="11402291" cy="3451351"/>
          </a:xfrm>
        </p:grpSpPr>
        <p:grpSp>
          <p:nvGrpSpPr>
            <p:cNvPr id="52" name="Group 51"/>
            <p:cNvGrpSpPr/>
            <p:nvPr/>
          </p:nvGrpSpPr>
          <p:grpSpPr>
            <a:xfrm>
              <a:off x="512617" y="566467"/>
              <a:ext cx="11402291" cy="3451351"/>
              <a:chOff x="387927" y="414067"/>
              <a:chExt cx="11402291" cy="3451351"/>
            </a:xfrm>
          </p:grpSpPr>
          <p:pic>
            <p:nvPicPr>
              <p:cNvPr id="3" name="Picture 2"/>
              <p:cNvPicPr>
                <a:picLocks noChangeAspect="1"/>
              </p:cNvPicPr>
              <p:nvPr/>
            </p:nvPicPr>
            <p:blipFill>
              <a:blip r:embed="rId3"/>
              <a:stretch>
                <a:fillRect/>
              </a:stretch>
            </p:blipFill>
            <p:spPr>
              <a:xfrm>
                <a:off x="387927" y="725690"/>
                <a:ext cx="11402291" cy="3139728"/>
              </a:xfrm>
              <a:prstGeom prst="rect">
                <a:avLst/>
              </a:prstGeom>
            </p:spPr>
          </p:pic>
          <p:cxnSp>
            <p:nvCxnSpPr>
              <p:cNvPr id="4" name="Straight Connector 3"/>
              <p:cNvCxnSpPr/>
              <p:nvPr/>
            </p:nvCxnSpPr>
            <p:spPr>
              <a:xfrm flipH="1">
                <a:off x="637309" y="1440873"/>
                <a:ext cx="58189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37309" y="2576945"/>
                <a:ext cx="27570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0582" y="1440873"/>
                <a:ext cx="116378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19201" y="1449736"/>
                <a:ext cx="101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45529" y="853989"/>
                <a:ext cx="69271" cy="141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47854" y="2036619"/>
                <a:ext cx="858984" cy="955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080164" y="2253989"/>
                <a:ext cx="1697182" cy="946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45529" y="853988"/>
                <a:ext cx="2161309" cy="1182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7838" y="2590800"/>
                <a:ext cx="249381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29400" y="1690255"/>
                <a:ext cx="1046018" cy="900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75419" y="1690254"/>
                <a:ext cx="1205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66910" y="1690254"/>
                <a:ext cx="242453" cy="9005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864440" y="1140634"/>
                <a:ext cx="1498824" cy="999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59802" y="1140634"/>
                <a:ext cx="3462" cy="1450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864440" y="2590800"/>
                <a:ext cx="1495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863507" y="2153557"/>
                <a:ext cx="28640" cy="437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414067"/>
                <a:ext cx="4572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a:t>
                </a:r>
                <a:endParaRPr lang="en-US" sz="2800" b="1">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1340427" y="2786390"/>
              <a:ext cx="1433946" cy="523220"/>
            </a:xfrm>
            <a:prstGeom prst="rect">
              <a:avLst/>
            </a:prstGeom>
            <a:solidFill>
              <a:schemeClr val="accent1">
                <a:lumMod val="20000"/>
                <a:lumOff val="80000"/>
              </a:schemeClr>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AB//CD</a:t>
              </a:r>
              <a:endParaRPr lang="en-US" sz="2800" b="1">
                <a:latin typeface="Times New Roman" panose="02020603050405020304" pitchFamily="18" charset="0"/>
                <a:cs typeface="Times New Roman" panose="02020603050405020304" pitchFamily="18" charset="0"/>
              </a:endParaRPr>
            </a:p>
          </p:txBody>
        </p:sp>
        <p:sp>
          <p:nvSpPr>
            <p:cNvPr id="55" name="TextBox 54"/>
            <p:cNvSpPr txBox="1"/>
            <p:nvPr/>
          </p:nvSpPr>
          <p:spPr>
            <a:xfrm>
              <a:off x="3671451" y="2893450"/>
              <a:ext cx="1371601" cy="461665"/>
            </a:xfrm>
            <a:prstGeom prst="rect">
              <a:avLst/>
            </a:prstGeom>
            <a:solidFill>
              <a:schemeClr val="accent1">
                <a:lumMod val="20000"/>
                <a:lumOff val="80000"/>
              </a:schemeClr>
            </a:solid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MN//PQ</a:t>
              </a:r>
              <a:endParaRPr lang="en-US" sz="2400" b="1">
                <a:latin typeface="Times New Roman" panose="02020603050405020304" pitchFamily="18" charset="0"/>
                <a:cs typeface="Times New Roman" panose="02020603050405020304" pitchFamily="18" charset="0"/>
              </a:endParaRPr>
            </a:p>
          </p:txBody>
        </p:sp>
        <p:sp>
          <p:nvSpPr>
            <p:cNvPr id="56" name="TextBox 55"/>
            <p:cNvSpPr txBox="1"/>
            <p:nvPr/>
          </p:nvSpPr>
          <p:spPr>
            <a:xfrm>
              <a:off x="7453279" y="2843436"/>
              <a:ext cx="1433946" cy="523220"/>
            </a:xfrm>
            <a:prstGeom prst="rect">
              <a:avLst/>
            </a:prstGeom>
            <a:solidFill>
              <a:schemeClr val="accent1">
                <a:lumMod val="20000"/>
                <a:lumOff val="80000"/>
              </a:schemeClr>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HG//IK</a:t>
              </a:r>
              <a:endParaRPr lang="en-US" sz="2800" b="1">
                <a:latin typeface="Times New Roman" panose="02020603050405020304" pitchFamily="18" charset="0"/>
                <a:cs typeface="Times New Roman" panose="02020603050405020304" pitchFamily="18" charset="0"/>
              </a:endParaRPr>
            </a:p>
          </p:txBody>
        </p:sp>
      </p:grpSp>
      <p:sp>
        <p:nvSpPr>
          <p:cNvPr id="58" name="TextBox 57"/>
          <p:cNvSpPr txBox="1"/>
          <p:nvPr/>
        </p:nvSpPr>
        <p:spPr>
          <a:xfrm>
            <a:off x="112449" y="3441906"/>
            <a:ext cx="940496"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4126078128"/>
              </p:ext>
            </p:extLst>
          </p:nvPr>
        </p:nvGraphicFramePr>
        <p:xfrm>
          <a:off x="2371724" y="4908262"/>
          <a:ext cx="1962150" cy="576263"/>
        </p:xfrm>
        <a:graphic>
          <a:graphicData uri="http://schemas.openxmlformats.org/presentationml/2006/ole">
            <mc:AlternateContent xmlns:mc="http://schemas.openxmlformats.org/markup-compatibility/2006">
              <mc:Choice xmlns:v="urn:schemas-microsoft-com:vml" Requires="v">
                <p:oleObj spid="_x0000_s17439" name="Equation" r:id="rId4" imgW="1066680" imgH="304560" progId="Equation.DSMT4">
                  <p:embed/>
                </p:oleObj>
              </mc:Choice>
              <mc:Fallback>
                <p:oleObj name="Equation" r:id="rId4" imgW="1066680" imgH="304560" progId="Equation.DSMT4">
                  <p:embed/>
                  <p:pic>
                    <p:nvPicPr>
                      <p:cNvPr id="61" name="Object 60"/>
                      <p:cNvPicPr/>
                      <p:nvPr/>
                    </p:nvPicPr>
                    <p:blipFill>
                      <a:blip r:embed="rId5"/>
                      <a:stretch>
                        <a:fillRect/>
                      </a:stretch>
                    </p:blipFill>
                    <p:spPr>
                      <a:xfrm>
                        <a:off x="2371724" y="4908262"/>
                        <a:ext cx="1962150" cy="576263"/>
                      </a:xfrm>
                      <a:prstGeom prst="rect">
                        <a:avLst/>
                      </a:prstGeom>
                    </p:spPr>
                  </p:pic>
                </p:oleObj>
              </mc:Fallback>
            </mc:AlternateContent>
          </a:graphicData>
        </a:graphic>
      </p:graphicFrame>
      <p:graphicFrame>
        <p:nvGraphicFramePr>
          <p:cNvPr id="63" name="Object 62"/>
          <p:cNvGraphicFramePr>
            <a:graphicFrameLocks noChangeAspect="1"/>
          </p:cNvGraphicFramePr>
          <p:nvPr>
            <p:extLst>
              <p:ext uri="{D42A27DB-BD31-4B8C-83A1-F6EECF244321}">
                <p14:modId xmlns:p14="http://schemas.microsoft.com/office/powerpoint/2010/main" val="1590923488"/>
              </p:ext>
            </p:extLst>
          </p:nvPr>
        </p:nvGraphicFramePr>
        <p:xfrm>
          <a:off x="1065213" y="5591175"/>
          <a:ext cx="6445250" cy="576263"/>
        </p:xfrm>
        <a:graphic>
          <a:graphicData uri="http://schemas.openxmlformats.org/presentationml/2006/ole">
            <mc:AlternateContent xmlns:mc="http://schemas.openxmlformats.org/markup-compatibility/2006">
              <mc:Choice xmlns:v="urn:schemas-microsoft-com:vml" Requires="v">
                <p:oleObj spid="_x0000_s17440" name="Equation" r:id="rId6" imgW="3365280" imgH="304560" progId="Equation.DSMT4">
                  <p:embed/>
                </p:oleObj>
              </mc:Choice>
              <mc:Fallback>
                <p:oleObj name="Equation" r:id="rId6" imgW="3365280" imgH="304560" progId="Equation.DSMT4">
                  <p:embed/>
                  <p:pic>
                    <p:nvPicPr>
                      <p:cNvPr id="63" name="Object 62"/>
                      <p:cNvPicPr/>
                      <p:nvPr/>
                    </p:nvPicPr>
                    <p:blipFill>
                      <a:blip r:embed="rId7"/>
                      <a:stretch>
                        <a:fillRect/>
                      </a:stretch>
                    </p:blipFill>
                    <p:spPr>
                      <a:xfrm>
                        <a:off x="1065213" y="5591175"/>
                        <a:ext cx="6445250" cy="576263"/>
                      </a:xfrm>
                      <a:prstGeom prst="rect">
                        <a:avLst/>
                      </a:prstGeom>
                    </p:spPr>
                  </p:pic>
                </p:oleObj>
              </mc:Fallback>
            </mc:AlternateContent>
          </a:graphicData>
        </a:graphic>
      </p:graphicFrame>
      <p:sp>
        <p:nvSpPr>
          <p:cNvPr id="5" name="Rectangle 4"/>
          <p:cNvSpPr/>
          <p:nvPr/>
        </p:nvSpPr>
        <p:spPr>
          <a:xfrm>
            <a:off x="1064681" y="3787671"/>
            <a:ext cx="8757261" cy="1077218"/>
          </a:xfrm>
          <a:prstGeom prst="rect">
            <a:avLst/>
          </a:prstGeom>
        </p:spPr>
        <p:txBody>
          <a:bodyPr wrap="square">
            <a:spAutoFit/>
          </a:bodyPr>
          <a:lstStyle/>
          <a:p>
            <a:pPr algn="just"/>
            <a:r>
              <a:rPr lang="en-US" sz="3200" b="1" i="1">
                <a:solidFill>
                  <a:srgbClr val="000000"/>
                </a:solidFill>
                <a:latin typeface="Times New Roman" panose="02020603050405020304" pitchFamily="18" charset="0"/>
                <a:cs typeface="Times New Roman" panose="02020603050405020304" pitchFamily="18" charset="0"/>
              </a:rPr>
              <a:t>• Hình 14b):</a:t>
            </a:r>
            <a:endParaRPr lang="en-US" sz="3200">
              <a:solidFill>
                <a:srgbClr val="000000"/>
              </a:solidFill>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Ta có MN // PQ nên tứ giác MNPQ là hình </a:t>
            </a:r>
            <a:r>
              <a:rPr lang="en-US" sz="3200" smtClean="0">
                <a:solidFill>
                  <a:srgbClr val="000000"/>
                </a:solidFill>
                <a:latin typeface="Times New Roman" panose="02020603050405020304" pitchFamily="18" charset="0"/>
                <a:cs typeface="Times New Roman" panose="02020603050405020304" pitchFamily="18" charset="0"/>
              </a:rPr>
              <a:t>thang.</a:t>
            </a:r>
            <a:endParaRPr lang="en-US" sz="3200">
              <a:solidFill>
                <a:srgbClr val="000000"/>
              </a:solidFill>
              <a:latin typeface="Times New Roman" panose="02020603050405020304" pitchFamily="18" charset="0"/>
              <a:cs typeface="Times New Roman" panose="02020603050405020304" pitchFamily="18" charset="0"/>
            </a:endParaRPr>
          </a:p>
        </p:txBody>
      </p:sp>
      <p:sp>
        <p:nvSpPr>
          <p:cNvPr id="33" name="Rectangle 32"/>
          <p:cNvSpPr/>
          <p:nvPr/>
        </p:nvSpPr>
        <p:spPr>
          <a:xfrm>
            <a:off x="921730" y="4940981"/>
            <a:ext cx="4814052"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Do </a:t>
            </a:r>
            <a:r>
              <a:rPr lang="en-US" sz="3200">
                <a:solidFill>
                  <a:srgbClr val="000000"/>
                </a:solidFill>
                <a:latin typeface="Times New Roman" panose="02020603050405020304" pitchFamily="18" charset="0"/>
                <a:cs typeface="Times New Roman" panose="02020603050405020304" pitchFamily="18" charset="0"/>
              </a:rPr>
              <a:t>đó </a:t>
            </a:r>
            <a:endParaRPr lang="en-US" sz="3200" smtClean="0">
              <a:solidFill>
                <a:srgbClr val="000000"/>
              </a:solidFill>
              <a:latin typeface="Times New Roman" panose="02020603050405020304" pitchFamily="18" charset="0"/>
              <a:cs typeface="Times New Roman" panose="02020603050405020304" pitchFamily="18" charset="0"/>
            </a:endParaRPr>
          </a:p>
        </p:txBody>
      </p:sp>
      <p:graphicFrame>
        <p:nvGraphicFramePr>
          <p:cNvPr id="34" name="Object 33"/>
          <p:cNvGraphicFramePr>
            <a:graphicFrameLocks noChangeAspect="1"/>
          </p:cNvGraphicFramePr>
          <p:nvPr>
            <p:extLst>
              <p:ext uri="{D42A27DB-BD31-4B8C-83A1-F6EECF244321}">
                <p14:modId xmlns:p14="http://schemas.microsoft.com/office/powerpoint/2010/main" val="3071942631"/>
              </p:ext>
            </p:extLst>
          </p:nvPr>
        </p:nvGraphicFramePr>
        <p:xfrm>
          <a:off x="994062" y="6231169"/>
          <a:ext cx="7150100" cy="576262"/>
        </p:xfrm>
        <a:graphic>
          <a:graphicData uri="http://schemas.openxmlformats.org/presentationml/2006/ole">
            <mc:AlternateContent xmlns:mc="http://schemas.openxmlformats.org/markup-compatibility/2006">
              <mc:Choice xmlns:v="urn:schemas-microsoft-com:vml" Requires="v">
                <p:oleObj spid="_x0000_s17441" name="Equation" r:id="rId8" imgW="3733560" imgH="304560" progId="Equation.DSMT4">
                  <p:embed/>
                </p:oleObj>
              </mc:Choice>
              <mc:Fallback>
                <p:oleObj name="Equation" r:id="rId8" imgW="3733560" imgH="304560" progId="Equation.DSMT4">
                  <p:embed/>
                  <p:pic>
                    <p:nvPicPr>
                      <p:cNvPr id="63" name="Object 62"/>
                      <p:cNvPicPr/>
                      <p:nvPr/>
                    </p:nvPicPr>
                    <p:blipFill>
                      <a:blip r:embed="rId9"/>
                      <a:stretch>
                        <a:fillRect/>
                      </a:stretch>
                    </p:blipFill>
                    <p:spPr>
                      <a:xfrm>
                        <a:off x="994062" y="6231169"/>
                        <a:ext cx="7150100" cy="576262"/>
                      </a:xfrm>
                      <a:prstGeom prst="rect">
                        <a:avLst/>
                      </a:prstGeom>
                    </p:spPr>
                  </p:pic>
                </p:oleObj>
              </mc:Fallback>
            </mc:AlternateContent>
          </a:graphicData>
        </a:graphic>
      </p:graphicFrame>
    </p:spTree>
    <p:extLst>
      <p:ext uri="{BB962C8B-B14F-4D97-AF65-F5344CB8AC3E}">
        <p14:creationId xmlns:p14="http://schemas.microsoft.com/office/powerpoint/2010/main" val="57545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1000"/>
                                        <p:tgtEl>
                                          <p:spTgt spid="5">
                                            <p:txEl>
                                              <p:pRg st="1" end="1"/>
                                            </p:txEl>
                                          </p:spTgt>
                                        </p:tgtEl>
                                      </p:cBhvr>
                                    </p:animEffect>
                                    <p:anim calcmode="lin" valueType="num">
                                      <p:cBhvr>
                                        <p:cTn id="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1000"/>
                                        <p:tgtEl>
                                          <p:spTgt spid="33"/>
                                        </p:tgtEl>
                                      </p:cBhvr>
                                    </p:animEffect>
                                    <p:anim calcmode="lin" valueType="num">
                                      <p:cBhvr>
                                        <p:cTn id="15" dur="1000" fill="hold"/>
                                        <p:tgtEl>
                                          <p:spTgt spid="33"/>
                                        </p:tgtEl>
                                        <p:attrNameLst>
                                          <p:attrName>ppt_x</p:attrName>
                                        </p:attrNameLst>
                                      </p:cBhvr>
                                      <p:tavLst>
                                        <p:tav tm="0">
                                          <p:val>
                                            <p:strVal val="#ppt_x"/>
                                          </p:val>
                                        </p:tav>
                                        <p:tav tm="100000">
                                          <p:val>
                                            <p:strVal val="#ppt_x"/>
                                          </p:val>
                                        </p:tav>
                                      </p:tavLst>
                                    </p:anim>
                                    <p:anim calcmode="lin" valueType="num">
                                      <p:cBhvr>
                                        <p:cTn id="16"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ppt_x</p:attrName>
                                        </p:attrNameLst>
                                      </p:cBhvr>
                                      <p:tavLst>
                                        <p:tav tm="0">
                                          <p:val>
                                            <p:strVal val="#ppt_x"/>
                                          </p:val>
                                        </p:tav>
                                        <p:tav tm="100000">
                                          <p:val>
                                            <p:strVal val="#ppt_x"/>
                                          </p:val>
                                        </p:tav>
                                      </p:tavLst>
                                    </p:anim>
                                    <p:anim calcmode="lin" valueType="num">
                                      <p:cBhvr>
                                        <p:cTn id="30"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fade">
                                      <p:cBhvr>
                                        <p:cTn id="35" dur="1000"/>
                                        <p:tgtEl>
                                          <p:spTgt spid="34"/>
                                        </p:tgtEl>
                                      </p:cBhvr>
                                    </p:animEffect>
                                    <p:anim calcmode="lin" valueType="num">
                                      <p:cBhvr>
                                        <p:cTn id="36" dur="1000" fill="hold"/>
                                        <p:tgtEl>
                                          <p:spTgt spid="34"/>
                                        </p:tgtEl>
                                        <p:attrNameLst>
                                          <p:attrName>ppt_x</p:attrName>
                                        </p:attrNameLst>
                                      </p:cBhvr>
                                      <p:tavLst>
                                        <p:tav tm="0">
                                          <p:val>
                                            <p:strVal val="#ppt_x"/>
                                          </p:val>
                                        </p:tav>
                                        <p:tav tm="100000">
                                          <p:val>
                                            <p:strVal val="#ppt_x"/>
                                          </p:val>
                                        </p:tav>
                                      </p:tavLst>
                                    </p:anim>
                                    <p:anim calcmode="lin" valueType="num">
                                      <p:cBhvr>
                                        <p:cTn id="3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1" y="140916"/>
            <a:ext cx="5604996" cy="584775"/>
          </a:xfrm>
          <a:prstGeom prst="rect">
            <a:avLst/>
          </a:prstGeom>
        </p:spPr>
        <p:txBody>
          <a:bodyPr wrap="none">
            <a:spAutoFit/>
          </a:bodyPr>
          <a:lstStyle/>
          <a:p>
            <a:r>
              <a:rPr lang="en-US" sz="3200" b="1" smtClean="0">
                <a:solidFill>
                  <a:srgbClr val="FF0000"/>
                </a:solidFill>
                <a:latin typeface="Times New Roman" panose="02020603050405020304" pitchFamily="18" charset="0"/>
                <a:cs typeface="Times New Roman" panose="02020603050405020304" pitchFamily="18" charset="0"/>
              </a:rPr>
              <a:t>Bài 1. </a:t>
            </a:r>
            <a:r>
              <a:rPr lang="en-US" sz="3200" smtClean="0">
                <a:solidFill>
                  <a:srgbClr val="000000"/>
                </a:solidFill>
                <a:latin typeface="Times New Roman" panose="02020603050405020304" pitchFamily="18" charset="0"/>
                <a:cs typeface="Times New Roman" panose="02020603050405020304" pitchFamily="18" charset="0"/>
              </a:rPr>
              <a:t>Tìm </a:t>
            </a:r>
            <a:r>
              <a:rPr lang="en-US" sz="3200">
                <a:solidFill>
                  <a:srgbClr val="000000"/>
                </a:solidFill>
                <a:latin typeface="Times New Roman" panose="02020603050405020304" pitchFamily="18" charset="0"/>
                <a:cs typeface="Times New Roman" panose="02020603050405020304" pitchFamily="18" charset="0"/>
              </a:rPr>
              <a:t>x và y ở các hình sau.</a:t>
            </a:r>
            <a:endParaRPr lang="en-US" sz="3200">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346362" y="474866"/>
            <a:ext cx="11402291" cy="3451351"/>
            <a:chOff x="512617" y="566467"/>
            <a:chExt cx="11402291" cy="3451351"/>
          </a:xfrm>
        </p:grpSpPr>
        <p:grpSp>
          <p:nvGrpSpPr>
            <p:cNvPr id="52" name="Group 51"/>
            <p:cNvGrpSpPr/>
            <p:nvPr/>
          </p:nvGrpSpPr>
          <p:grpSpPr>
            <a:xfrm>
              <a:off x="512617" y="566467"/>
              <a:ext cx="11402291" cy="3451351"/>
              <a:chOff x="387927" y="414067"/>
              <a:chExt cx="11402291" cy="3451351"/>
            </a:xfrm>
          </p:grpSpPr>
          <p:pic>
            <p:nvPicPr>
              <p:cNvPr id="3" name="Picture 2"/>
              <p:cNvPicPr>
                <a:picLocks noChangeAspect="1"/>
              </p:cNvPicPr>
              <p:nvPr/>
            </p:nvPicPr>
            <p:blipFill>
              <a:blip r:embed="rId3"/>
              <a:stretch>
                <a:fillRect/>
              </a:stretch>
            </p:blipFill>
            <p:spPr>
              <a:xfrm>
                <a:off x="387927" y="725690"/>
                <a:ext cx="11402291" cy="3139728"/>
              </a:xfrm>
              <a:prstGeom prst="rect">
                <a:avLst/>
              </a:prstGeom>
            </p:spPr>
          </p:pic>
          <p:cxnSp>
            <p:nvCxnSpPr>
              <p:cNvPr id="4" name="Straight Connector 3"/>
              <p:cNvCxnSpPr/>
              <p:nvPr/>
            </p:nvCxnSpPr>
            <p:spPr>
              <a:xfrm flipH="1">
                <a:off x="637309" y="1440873"/>
                <a:ext cx="58189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37309" y="2576945"/>
                <a:ext cx="27570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0582" y="1440873"/>
                <a:ext cx="116378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19201" y="1449736"/>
                <a:ext cx="101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45529" y="853989"/>
                <a:ext cx="69271" cy="141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47854" y="2036619"/>
                <a:ext cx="858984" cy="955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080164" y="2253989"/>
                <a:ext cx="1697182" cy="946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45529" y="853988"/>
                <a:ext cx="2161309" cy="1182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7838" y="2590800"/>
                <a:ext cx="249381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29400" y="1690255"/>
                <a:ext cx="1046018" cy="900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75419" y="1690254"/>
                <a:ext cx="1205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66910" y="1690254"/>
                <a:ext cx="242453" cy="9005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864440" y="1140634"/>
                <a:ext cx="1498824" cy="999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59802" y="1140634"/>
                <a:ext cx="3462" cy="1450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864440" y="2590800"/>
                <a:ext cx="1495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863507" y="2153557"/>
                <a:ext cx="28640" cy="437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414067"/>
                <a:ext cx="4572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a:t>
                </a:r>
                <a:endParaRPr lang="en-US" sz="2800" b="1">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1340427" y="2786390"/>
              <a:ext cx="1433946" cy="523220"/>
            </a:xfrm>
            <a:prstGeom prst="rect">
              <a:avLst/>
            </a:prstGeom>
            <a:solidFill>
              <a:schemeClr val="accent1">
                <a:lumMod val="20000"/>
                <a:lumOff val="80000"/>
              </a:schemeClr>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AB//CD</a:t>
              </a:r>
              <a:endParaRPr lang="en-US" sz="2800" b="1">
                <a:latin typeface="Times New Roman" panose="02020603050405020304" pitchFamily="18" charset="0"/>
                <a:cs typeface="Times New Roman" panose="02020603050405020304" pitchFamily="18" charset="0"/>
              </a:endParaRPr>
            </a:p>
          </p:txBody>
        </p:sp>
        <p:sp>
          <p:nvSpPr>
            <p:cNvPr id="55" name="TextBox 54"/>
            <p:cNvSpPr txBox="1"/>
            <p:nvPr/>
          </p:nvSpPr>
          <p:spPr>
            <a:xfrm>
              <a:off x="3671451" y="2893450"/>
              <a:ext cx="1371601" cy="461665"/>
            </a:xfrm>
            <a:prstGeom prst="rect">
              <a:avLst/>
            </a:prstGeom>
            <a:solidFill>
              <a:schemeClr val="accent1">
                <a:lumMod val="20000"/>
                <a:lumOff val="80000"/>
              </a:schemeClr>
            </a:solid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MN//PQ</a:t>
              </a:r>
              <a:endParaRPr lang="en-US" sz="2400" b="1">
                <a:latin typeface="Times New Roman" panose="02020603050405020304" pitchFamily="18" charset="0"/>
                <a:cs typeface="Times New Roman" panose="02020603050405020304" pitchFamily="18" charset="0"/>
              </a:endParaRPr>
            </a:p>
          </p:txBody>
        </p:sp>
        <p:sp>
          <p:nvSpPr>
            <p:cNvPr id="56" name="TextBox 55"/>
            <p:cNvSpPr txBox="1"/>
            <p:nvPr/>
          </p:nvSpPr>
          <p:spPr>
            <a:xfrm>
              <a:off x="7453279" y="2843436"/>
              <a:ext cx="1433946" cy="523220"/>
            </a:xfrm>
            <a:prstGeom prst="rect">
              <a:avLst/>
            </a:prstGeom>
            <a:solidFill>
              <a:schemeClr val="accent1">
                <a:lumMod val="20000"/>
                <a:lumOff val="80000"/>
              </a:schemeClr>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HG//IK</a:t>
              </a:r>
              <a:endParaRPr lang="en-US" sz="2800" b="1">
                <a:latin typeface="Times New Roman" panose="02020603050405020304" pitchFamily="18" charset="0"/>
                <a:cs typeface="Times New Roman" panose="02020603050405020304" pitchFamily="18" charset="0"/>
              </a:endParaRPr>
            </a:p>
          </p:txBody>
        </p:sp>
      </p:grpSp>
      <p:sp>
        <p:nvSpPr>
          <p:cNvPr id="58" name="TextBox 57"/>
          <p:cNvSpPr txBox="1"/>
          <p:nvPr/>
        </p:nvSpPr>
        <p:spPr>
          <a:xfrm>
            <a:off x="112449" y="3441906"/>
            <a:ext cx="940496"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2903642238"/>
              </p:ext>
            </p:extLst>
          </p:nvPr>
        </p:nvGraphicFramePr>
        <p:xfrm>
          <a:off x="2424545" y="4746594"/>
          <a:ext cx="3246437" cy="504825"/>
        </p:xfrm>
        <a:graphic>
          <a:graphicData uri="http://schemas.openxmlformats.org/presentationml/2006/ole">
            <mc:AlternateContent xmlns:mc="http://schemas.openxmlformats.org/markup-compatibility/2006">
              <mc:Choice xmlns:v="urn:schemas-microsoft-com:vml" Requires="v">
                <p:oleObj spid="_x0000_s18462" name="Equation" r:id="rId4" imgW="1765080" imgH="266400" progId="Equation.DSMT4">
                  <p:embed/>
                </p:oleObj>
              </mc:Choice>
              <mc:Fallback>
                <p:oleObj name="Equation" r:id="rId4" imgW="1765080" imgH="266400" progId="Equation.DSMT4">
                  <p:embed/>
                  <p:pic>
                    <p:nvPicPr>
                      <p:cNvPr id="61" name="Object 60"/>
                      <p:cNvPicPr/>
                      <p:nvPr/>
                    </p:nvPicPr>
                    <p:blipFill>
                      <a:blip r:embed="rId5"/>
                      <a:stretch>
                        <a:fillRect/>
                      </a:stretch>
                    </p:blipFill>
                    <p:spPr>
                      <a:xfrm>
                        <a:off x="2424545" y="4746594"/>
                        <a:ext cx="3246437" cy="504825"/>
                      </a:xfrm>
                      <a:prstGeom prst="rect">
                        <a:avLst/>
                      </a:prstGeom>
                    </p:spPr>
                  </p:pic>
                </p:oleObj>
              </mc:Fallback>
            </mc:AlternateContent>
          </a:graphicData>
        </a:graphic>
      </p:graphicFrame>
      <p:sp>
        <p:nvSpPr>
          <p:cNvPr id="6" name="Rectangle 5"/>
          <p:cNvSpPr/>
          <p:nvPr/>
        </p:nvSpPr>
        <p:spPr>
          <a:xfrm>
            <a:off x="1052945" y="3635907"/>
            <a:ext cx="10459349" cy="1077218"/>
          </a:xfrm>
          <a:prstGeom prst="rect">
            <a:avLst/>
          </a:prstGeom>
        </p:spPr>
        <p:txBody>
          <a:bodyPr wrap="square">
            <a:spAutoFit/>
          </a:bodyPr>
          <a:lstStyle/>
          <a:p>
            <a:pPr algn="just"/>
            <a:r>
              <a:rPr lang="en-US" sz="3200" b="1" i="1">
                <a:solidFill>
                  <a:srgbClr val="000000"/>
                </a:solidFill>
                <a:latin typeface="Times New Roman" panose="02020603050405020304" pitchFamily="18" charset="0"/>
                <a:cs typeface="Times New Roman" panose="02020603050405020304" pitchFamily="18" charset="0"/>
              </a:rPr>
              <a:t>• Hình 14c):</a:t>
            </a:r>
            <a:endParaRPr lang="en-US" sz="3200">
              <a:solidFill>
                <a:srgbClr val="000000"/>
              </a:solidFill>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Ta có HG // IK nên tứ giác GHIK là hình thang</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1052946" y="4743103"/>
            <a:ext cx="1371599"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Do </a:t>
            </a:r>
            <a:r>
              <a:rPr lang="en-US" sz="3200">
                <a:solidFill>
                  <a:srgbClr val="000000"/>
                </a:solidFill>
                <a:latin typeface="Times New Roman" panose="02020603050405020304" pitchFamily="18" charset="0"/>
                <a:cs typeface="Times New Roman" panose="02020603050405020304" pitchFamily="18" charset="0"/>
              </a:rPr>
              <a:t>đó </a:t>
            </a:r>
          </a:p>
        </p:txBody>
      </p:sp>
      <p:graphicFrame>
        <p:nvGraphicFramePr>
          <p:cNvPr id="37" name="Object 36"/>
          <p:cNvGraphicFramePr>
            <a:graphicFrameLocks noChangeAspect="1"/>
          </p:cNvGraphicFramePr>
          <p:nvPr>
            <p:extLst>
              <p:ext uri="{D42A27DB-BD31-4B8C-83A1-F6EECF244321}">
                <p14:modId xmlns:p14="http://schemas.microsoft.com/office/powerpoint/2010/main" val="1504384622"/>
              </p:ext>
            </p:extLst>
          </p:nvPr>
        </p:nvGraphicFramePr>
        <p:xfrm>
          <a:off x="2237219" y="5274368"/>
          <a:ext cx="3433763" cy="455612"/>
        </p:xfrm>
        <a:graphic>
          <a:graphicData uri="http://schemas.openxmlformats.org/presentationml/2006/ole">
            <mc:AlternateContent xmlns:mc="http://schemas.openxmlformats.org/markup-compatibility/2006">
              <mc:Choice xmlns:v="urn:schemas-microsoft-com:vml" Requires="v">
                <p:oleObj spid="_x0000_s18463" name="Equation" r:id="rId6" imgW="1866600" imgH="241200" progId="Equation.DSMT4">
                  <p:embed/>
                </p:oleObj>
              </mc:Choice>
              <mc:Fallback>
                <p:oleObj name="Equation" r:id="rId6" imgW="1866600" imgH="241200" progId="Equation.DSMT4">
                  <p:embed/>
                  <p:pic>
                    <p:nvPicPr>
                      <p:cNvPr id="61" name="Object 60"/>
                      <p:cNvPicPr/>
                      <p:nvPr/>
                    </p:nvPicPr>
                    <p:blipFill>
                      <a:blip r:embed="rId7"/>
                      <a:stretch>
                        <a:fillRect/>
                      </a:stretch>
                    </p:blipFill>
                    <p:spPr>
                      <a:xfrm>
                        <a:off x="2237219" y="5274368"/>
                        <a:ext cx="3433763" cy="455612"/>
                      </a:xfrm>
                      <a:prstGeom prst="rect">
                        <a:avLst/>
                      </a:prstGeom>
                    </p:spPr>
                  </p:pic>
                </p:oleObj>
              </mc:Fallback>
            </mc:AlternateContent>
          </a:graphicData>
        </a:graphic>
      </p:graphicFrame>
      <p:graphicFrame>
        <p:nvGraphicFramePr>
          <p:cNvPr id="38" name="Object 37"/>
          <p:cNvGraphicFramePr>
            <a:graphicFrameLocks noChangeAspect="1"/>
          </p:cNvGraphicFramePr>
          <p:nvPr>
            <p:extLst>
              <p:ext uri="{D42A27DB-BD31-4B8C-83A1-F6EECF244321}">
                <p14:modId xmlns:p14="http://schemas.microsoft.com/office/powerpoint/2010/main" val="2527995902"/>
              </p:ext>
            </p:extLst>
          </p:nvPr>
        </p:nvGraphicFramePr>
        <p:xfrm>
          <a:off x="4092646" y="5711036"/>
          <a:ext cx="1589087" cy="455613"/>
        </p:xfrm>
        <a:graphic>
          <a:graphicData uri="http://schemas.openxmlformats.org/presentationml/2006/ole">
            <mc:AlternateContent xmlns:mc="http://schemas.openxmlformats.org/markup-compatibility/2006">
              <mc:Choice xmlns:v="urn:schemas-microsoft-com:vml" Requires="v">
                <p:oleObj spid="_x0000_s18464" name="Equation" r:id="rId8" imgW="863280" imgH="241200" progId="Equation.DSMT4">
                  <p:embed/>
                </p:oleObj>
              </mc:Choice>
              <mc:Fallback>
                <p:oleObj name="Equation" r:id="rId8" imgW="863280" imgH="241200" progId="Equation.DSMT4">
                  <p:embed/>
                  <p:pic>
                    <p:nvPicPr>
                      <p:cNvPr id="37" name="Object 36"/>
                      <p:cNvPicPr/>
                      <p:nvPr/>
                    </p:nvPicPr>
                    <p:blipFill>
                      <a:blip r:embed="rId9"/>
                      <a:stretch>
                        <a:fillRect/>
                      </a:stretch>
                    </p:blipFill>
                    <p:spPr>
                      <a:xfrm>
                        <a:off x="4092646" y="5711036"/>
                        <a:ext cx="1589087" cy="455613"/>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3624883778"/>
              </p:ext>
            </p:extLst>
          </p:nvPr>
        </p:nvGraphicFramePr>
        <p:xfrm>
          <a:off x="4362882" y="6147705"/>
          <a:ext cx="2616200" cy="455612"/>
        </p:xfrm>
        <a:graphic>
          <a:graphicData uri="http://schemas.openxmlformats.org/presentationml/2006/ole">
            <mc:AlternateContent xmlns:mc="http://schemas.openxmlformats.org/markup-compatibility/2006">
              <mc:Choice xmlns:v="urn:schemas-microsoft-com:vml" Requires="v">
                <p:oleObj spid="_x0000_s18465" name="Equation" r:id="rId10" imgW="1422360" imgH="241200" progId="Equation.DSMT4">
                  <p:embed/>
                </p:oleObj>
              </mc:Choice>
              <mc:Fallback>
                <p:oleObj name="Equation" r:id="rId10" imgW="1422360" imgH="241200" progId="Equation.DSMT4">
                  <p:embed/>
                  <p:pic>
                    <p:nvPicPr>
                      <p:cNvPr id="37" name="Object 36"/>
                      <p:cNvPicPr/>
                      <p:nvPr/>
                    </p:nvPicPr>
                    <p:blipFill>
                      <a:blip r:embed="rId11"/>
                      <a:stretch>
                        <a:fillRect/>
                      </a:stretch>
                    </p:blipFill>
                    <p:spPr>
                      <a:xfrm>
                        <a:off x="4362882" y="6147705"/>
                        <a:ext cx="2616200" cy="455612"/>
                      </a:xfrm>
                      <a:prstGeom prst="rect">
                        <a:avLst/>
                      </a:prstGeom>
                    </p:spPr>
                  </p:pic>
                </p:oleObj>
              </mc:Fallback>
            </mc:AlternateContent>
          </a:graphicData>
        </a:graphic>
      </p:graphicFrame>
    </p:spTree>
    <p:extLst>
      <p:ext uri="{BB962C8B-B14F-4D97-AF65-F5344CB8AC3E}">
        <p14:creationId xmlns:p14="http://schemas.microsoft.com/office/powerpoint/2010/main" val="187721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fade">
                                      <p:cBhvr>
                                        <p:cTn id="42" dur="1000"/>
                                        <p:tgtEl>
                                          <p:spTgt spid="40"/>
                                        </p:tgtEl>
                                      </p:cBhvr>
                                    </p:animEffect>
                                    <p:anim calcmode="lin" valueType="num">
                                      <p:cBhvr>
                                        <p:cTn id="43" dur="1000" fill="hold"/>
                                        <p:tgtEl>
                                          <p:spTgt spid="40"/>
                                        </p:tgtEl>
                                        <p:attrNameLst>
                                          <p:attrName>ppt_x</p:attrName>
                                        </p:attrNameLst>
                                      </p:cBhvr>
                                      <p:tavLst>
                                        <p:tav tm="0">
                                          <p:val>
                                            <p:strVal val="#ppt_x"/>
                                          </p:val>
                                        </p:tav>
                                        <p:tav tm="100000">
                                          <p:val>
                                            <p:strVal val="#ppt_x"/>
                                          </p:val>
                                        </p:tav>
                                      </p:tavLst>
                                    </p:anim>
                                    <p:anim calcmode="lin" valueType="num">
                                      <p:cBhvr>
                                        <p:cTn id="44"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111" y="140916"/>
            <a:ext cx="5604996" cy="584775"/>
          </a:xfrm>
          <a:prstGeom prst="rect">
            <a:avLst/>
          </a:prstGeom>
        </p:spPr>
        <p:txBody>
          <a:bodyPr wrap="none">
            <a:spAutoFit/>
          </a:bodyPr>
          <a:lstStyle/>
          <a:p>
            <a:r>
              <a:rPr lang="en-US" sz="3200" b="1" smtClean="0">
                <a:solidFill>
                  <a:srgbClr val="FF0000"/>
                </a:solidFill>
                <a:latin typeface="Times New Roman" panose="02020603050405020304" pitchFamily="18" charset="0"/>
                <a:cs typeface="Times New Roman" panose="02020603050405020304" pitchFamily="18" charset="0"/>
              </a:rPr>
              <a:t>Bài 1. </a:t>
            </a:r>
            <a:r>
              <a:rPr lang="en-US" sz="3200" smtClean="0">
                <a:solidFill>
                  <a:srgbClr val="000000"/>
                </a:solidFill>
                <a:latin typeface="Times New Roman" panose="02020603050405020304" pitchFamily="18" charset="0"/>
                <a:cs typeface="Times New Roman" panose="02020603050405020304" pitchFamily="18" charset="0"/>
              </a:rPr>
              <a:t>Tìm </a:t>
            </a:r>
            <a:r>
              <a:rPr lang="en-US" sz="3200">
                <a:solidFill>
                  <a:srgbClr val="000000"/>
                </a:solidFill>
                <a:latin typeface="Times New Roman" panose="02020603050405020304" pitchFamily="18" charset="0"/>
                <a:cs typeface="Times New Roman" panose="02020603050405020304" pitchFamily="18" charset="0"/>
              </a:rPr>
              <a:t>x và y ở các hình sau.</a:t>
            </a:r>
            <a:endParaRPr lang="en-US" sz="3200">
              <a:latin typeface="Times New Roman" panose="02020603050405020304" pitchFamily="18" charset="0"/>
              <a:cs typeface="Times New Roman" panose="02020603050405020304" pitchFamily="18" charset="0"/>
            </a:endParaRPr>
          </a:p>
        </p:txBody>
      </p:sp>
      <p:grpSp>
        <p:nvGrpSpPr>
          <p:cNvPr id="57" name="Group 56"/>
          <p:cNvGrpSpPr/>
          <p:nvPr/>
        </p:nvGrpSpPr>
        <p:grpSpPr>
          <a:xfrm>
            <a:off x="346362" y="474866"/>
            <a:ext cx="11402291" cy="3451351"/>
            <a:chOff x="512617" y="566467"/>
            <a:chExt cx="11402291" cy="3451351"/>
          </a:xfrm>
        </p:grpSpPr>
        <p:grpSp>
          <p:nvGrpSpPr>
            <p:cNvPr id="52" name="Group 51"/>
            <p:cNvGrpSpPr/>
            <p:nvPr/>
          </p:nvGrpSpPr>
          <p:grpSpPr>
            <a:xfrm>
              <a:off x="512617" y="566467"/>
              <a:ext cx="11402291" cy="3451351"/>
              <a:chOff x="387927" y="414067"/>
              <a:chExt cx="11402291" cy="3451351"/>
            </a:xfrm>
          </p:grpSpPr>
          <p:pic>
            <p:nvPicPr>
              <p:cNvPr id="3" name="Picture 2"/>
              <p:cNvPicPr>
                <a:picLocks noChangeAspect="1"/>
              </p:cNvPicPr>
              <p:nvPr/>
            </p:nvPicPr>
            <p:blipFill>
              <a:blip r:embed="rId3"/>
              <a:stretch>
                <a:fillRect/>
              </a:stretch>
            </p:blipFill>
            <p:spPr>
              <a:xfrm>
                <a:off x="387927" y="725690"/>
                <a:ext cx="11402291" cy="3139728"/>
              </a:xfrm>
              <a:prstGeom prst="rect">
                <a:avLst/>
              </a:prstGeom>
            </p:spPr>
          </p:pic>
          <p:cxnSp>
            <p:nvCxnSpPr>
              <p:cNvPr id="4" name="Straight Connector 3"/>
              <p:cNvCxnSpPr/>
              <p:nvPr/>
            </p:nvCxnSpPr>
            <p:spPr>
              <a:xfrm flipH="1">
                <a:off x="637309" y="1440873"/>
                <a:ext cx="58189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H="1">
                <a:off x="637309" y="2576945"/>
                <a:ext cx="275705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2230582" y="1440873"/>
                <a:ext cx="1163782" cy="113607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219201" y="1449736"/>
                <a:ext cx="101138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045529" y="853989"/>
                <a:ext cx="69271" cy="14138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5347854" y="2036619"/>
                <a:ext cx="858984" cy="9559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4080164" y="2253989"/>
                <a:ext cx="1697182" cy="946412"/>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045529" y="853988"/>
                <a:ext cx="2161309" cy="11826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6587838" y="2590800"/>
                <a:ext cx="249381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6629400" y="1690255"/>
                <a:ext cx="1046018" cy="90054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7675419" y="1690254"/>
                <a:ext cx="1205345"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8866910" y="1690254"/>
                <a:ext cx="242453" cy="90054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9864440" y="1140634"/>
                <a:ext cx="1498824" cy="99989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11359802" y="1140634"/>
                <a:ext cx="3462" cy="14501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H="1">
                <a:off x="9864440" y="2590800"/>
                <a:ext cx="1495363"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9863507" y="2153557"/>
                <a:ext cx="28640" cy="43724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3657600" y="414067"/>
                <a:ext cx="457200" cy="523220"/>
              </a:xfrm>
              <a:prstGeom prst="rect">
                <a:avLst/>
              </a:prstGeom>
              <a:no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Q</a:t>
                </a:r>
                <a:endParaRPr lang="en-US" sz="2800" b="1">
                  <a:latin typeface="Times New Roman" panose="02020603050405020304" pitchFamily="18" charset="0"/>
                  <a:cs typeface="Times New Roman" panose="02020603050405020304" pitchFamily="18" charset="0"/>
                </a:endParaRPr>
              </a:p>
            </p:txBody>
          </p:sp>
        </p:grpSp>
        <p:sp>
          <p:nvSpPr>
            <p:cNvPr id="54" name="TextBox 53"/>
            <p:cNvSpPr txBox="1"/>
            <p:nvPr/>
          </p:nvSpPr>
          <p:spPr>
            <a:xfrm>
              <a:off x="1340427" y="2786390"/>
              <a:ext cx="1433946" cy="523220"/>
            </a:xfrm>
            <a:prstGeom prst="rect">
              <a:avLst/>
            </a:prstGeom>
            <a:solidFill>
              <a:schemeClr val="accent1">
                <a:lumMod val="20000"/>
                <a:lumOff val="80000"/>
              </a:schemeClr>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AB//CD</a:t>
              </a:r>
              <a:endParaRPr lang="en-US" sz="2800" b="1">
                <a:latin typeface="Times New Roman" panose="02020603050405020304" pitchFamily="18" charset="0"/>
                <a:cs typeface="Times New Roman" panose="02020603050405020304" pitchFamily="18" charset="0"/>
              </a:endParaRPr>
            </a:p>
          </p:txBody>
        </p:sp>
        <p:sp>
          <p:nvSpPr>
            <p:cNvPr id="55" name="TextBox 54"/>
            <p:cNvSpPr txBox="1"/>
            <p:nvPr/>
          </p:nvSpPr>
          <p:spPr>
            <a:xfrm>
              <a:off x="3671451" y="2893450"/>
              <a:ext cx="1371601" cy="461665"/>
            </a:xfrm>
            <a:prstGeom prst="rect">
              <a:avLst/>
            </a:prstGeom>
            <a:solidFill>
              <a:schemeClr val="accent1">
                <a:lumMod val="20000"/>
                <a:lumOff val="80000"/>
              </a:schemeClr>
            </a:solidFill>
          </p:spPr>
          <p:txBody>
            <a:bodyPr wrap="square" rtlCol="0">
              <a:spAutoFit/>
            </a:bodyPr>
            <a:lstStyle/>
            <a:p>
              <a:r>
                <a:rPr lang="en-US" sz="2400" b="1" smtClean="0">
                  <a:latin typeface="Times New Roman" panose="02020603050405020304" pitchFamily="18" charset="0"/>
                  <a:cs typeface="Times New Roman" panose="02020603050405020304" pitchFamily="18" charset="0"/>
                </a:rPr>
                <a:t>MN//PQ</a:t>
              </a:r>
              <a:endParaRPr lang="en-US" sz="2400" b="1">
                <a:latin typeface="Times New Roman" panose="02020603050405020304" pitchFamily="18" charset="0"/>
                <a:cs typeface="Times New Roman" panose="02020603050405020304" pitchFamily="18" charset="0"/>
              </a:endParaRPr>
            </a:p>
          </p:txBody>
        </p:sp>
        <p:sp>
          <p:nvSpPr>
            <p:cNvPr id="56" name="TextBox 55"/>
            <p:cNvSpPr txBox="1"/>
            <p:nvPr/>
          </p:nvSpPr>
          <p:spPr>
            <a:xfrm>
              <a:off x="7453279" y="2843436"/>
              <a:ext cx="1433946" cy="523220"/>
            </a:xfrm>
            <a:prstGeom prst="rect">
              <a:avLst/>
            </a:prstGeom>
            <a:solidFill>
              <a:schemeClr val="accent1">
                <a:lumMod val="20000"/>
                <a:lumOff val="80000"/>
              </a:schemeClr>
            </a:solidFill>
          </p:spPr>
          <p:txBody>
            <a:bodyPr wrap="square" rtlCol="0">
              <a:spAutoFit/>
            </a:bodyPr>
            <a:lstStyle/>
            <a:p>
              <a:r>
                <a:rPr lang="en-US" sz="2800" b="1" smtClean="0">
                  <a:latin typeface="Times New Roman" panose="02020603050405020304" pitchFamily="18" charset="0"/>
                  <a:cs typeface="Times New Roman" panose="02020603050405020304" pitchFamily="18" charset="0"/>
                </a:rPr>
                <a:t>HG//IK</a:t>
              </a:r>
              <a:endParaRPr lang="en-US" sz="2800" b="1">
                <a:latin typeface="Times New Roman" panose="02020603050405020304" pitchFamily="18" charset="0"/>
                <a:cs typeface="Times New Roman" panose="02020603050405020304" pitchFamily="18" charset="0"/>
              </a:endParaRPr>
            </a:p>
          </p:txBody>
        </p:sp>
      </p:grpSp>
      <p:sp>
        <p:nvSpPr>
          <p:cNvPr id="58" name="TextBox 57"/>
          <p:cNvSpPr txBox="1"/>
          <p:nvPr/>
        </p:nvSpPr>
        <p:spPr>
          <a:xfrm>
            <a:off x="112449" y="3441906"/>
            <a:ext cx="940496"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graphicFrame>
        <p:nvGraphicFramePr>
          <p:cNvPr id="61" name="Object 60"/>
          <p:cNvGraphicFramePr>
            <a:graphicFrameLocks noChangeAspect="1"/>
          </p:cNvGraphicFramePr>
          <p:nvPr>
            <p:extLst>
              <p:ext uri="{D42A27DB-BD31-4B8C-83A1-F6EECF244321}">
                <p14:modId xmlns:p14="http://schemas.microsoft.com/office/powerpoint/2010/main" val="2823817069"/>
              </p:ext>
            </p:extLst>
          </p:nvPr>
        </p:nvGraphicFramePr>
        <p:xfrm>
          <a:off x="1174172" y="5080335"/>
          <a:ext cx="2919412" cy="576263"/>
        </p:xfrm>
        <a:graphic>
          <a:graphicData uri="http://schemas.openxmlformats.org/presentationml/2006/ole">
            <mc:AlternateContent xmlns:mc="http://schemas.openxmlformats.org/markup-compatibility/2006">
              <mc:Choice xmlns:v="urn:schemas-microsoft-com:vml" Requires="v">
                <p:oleObj spid="_x0000_s19479" name="Equation" r:id="rId4" imgW="1587240" imgH="304560" progId="Equation.DSMT4">
                  <p:embed/>
                </p:oleObj>
              </mc:Choice>
              <mc:Fallback>
                <p:oleObj name="Equation" r:id="rId4" imgW="1587240" imgH="304560" progId="Equation.DSMT4">
                  <p:embed/>
                  <p:pic>
                    <p:nvPicPr>
                      <p:cNvPr id="61" name="Object 60"/>
                      <p:cNvPicPr/>
                      <p:nvPr/>
                    </p:nvPicPr>
                    <p:blipFill>
                      <a:blip r:embed="rId5"/>
                      <a:stretch>
                        <a:fillRect/>
                      </a:stretch>
                    </p:blipFill>
                    <p:spPr>
                      <a:xfrm>
                        <a:off x="1174172" y="5080335"/>
                        <a:ext cx="2919412" cy="576263"/>
                      </a:xfrm>
                      <a:prstGeom prst="rect">
                        <a:avLst/>
                      </a:prstGeom>
                    </p:spPr>
                  </p:pic>
                </p:oleObj>
              </mc:Fallback>
            </mc:AlternateContent>
          </a:graphicData>
        </a:graphic>
      </p:graphicFrame>
      <p:sp>
        <p:nvSpPr>
          <p:cNvPr id="6" name="Rectangle 5"/>
          <p:cNvSpPr/>
          <p:nvPr/>
        </p:nvSpPr>
        <p:spPr>
          <a:xfrm>
            <a:off x="1174172" y="3540857"/>
            <a:ext cx="10695707" cy="1077218"/>
          </a:xfrm>
          <a:prstGeom prst="rect">
            <a:avLst/>
          </a:prstGeom>
        </p:spPr>
        <p:txBody>
          <a:bodyPr wrap="square">
            <a:spAutoFit/>
          </a:bodyPr>
          <a:lstStyle/>
          <a:p>
            <a:pPr algn="just"/>
            <a:r>
              <a:rPr lang="en-US" sz="3200" b="1" i="1">
                <a:solidFill>
                  <a:srgbClr val="000000"/>
                </a:solidFill>
                <a:latin typeface="Times New Roman" panose="02020603050405020304" pitchFamily="18" charset="0"/>
                <a:cs typeface="Times New Roman" panose="02020603050405020304" pitchFamily="18" charset="0"/>
              </a:rPr>
              <a:t>• Hình 14d):</a:t>
            </a:r>
            <a:endParaRPr lang="en-US" sz="3200">
              <a:solidFill>
                <a:srgbClr val="000000"/>
              </a:solidFill>
              <a:latin typeface="Times New Roman" panose="02020603050405020304" pitchFamily="18" charset="0"/>
              <a:cs typeface="Times New Roman" panose="02020603050405020304" pitchFamily="18" charset="0"/>
            </a:endParaRPr>
          </a:p>
          <a:p>
            <a:pPr algn="just"/>
            <a:r>
              <a:rPr lang="en-US" sz="3200">
                <a:solidFill>
                  <a:srgbClr val="000000"/>
                </a:solidFill>
                <a:latin typeface="Times New Roman" panose="02020603050405020304" pitchFamily="18" charset="0"/>
                <a:cs typeface="Times New Roman" panose="02020603050405020304" pitchFamily="18" charset="0"/>
              </a:rPr>
              <a:t>Ta có VS ⊥ ST và UT ⊥ ST nên VS // UT</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sp>
        <p:nvSpPr>
          <p:cNvPr id="35" name="Rectangle 34"/>
          <p:cNvSpPr/>
          <p:nvPr/>
        </p:nvSpPr>
        <p:spPr>
          <a:xfrm>
            <a:off x="1147978" y="4559398"/>
            <a:ext cx="6165272"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Do </a:t>
            </a:r>
            <a:r>
              <a:rPr lang="en-US" sz="3200">
                <a:solidFill>
                  <a:srgbClr val="000000"/>
                </a:solidFill>
                <a:latin typeface="Times New Roman" panose="02020603050405020304" pitchFamily="18" charset="0"/>
                <a:cs typeface="Times New Roman" panose="02020603050405020304" pitchFamily="18" charset="0"/>
              </a:rPr>
              <a:t>đó tứ giác STUV là hình </a:t>
            </a:r>
            <a:r>
              <a:rPr lang="en-US" sz="3200" smtClean="0">
                <a:solidFill>
                  <a:srgbClr val="000000"/>
                </a:solidFill>
                <a:latin typeface="Times New Roman" panose="02020603050405020304" pitchFamily="18" charset="0"/>
                <a:cs typeface="Times New Roman" panose="02020603050405020304" pitchFamily="18" charset="0"/>
              </a:rPr>
              <a:t>thang.</a:t>
            </a:r>
            <a:endParaRPr lang="en-US" sz="3200">
              <a:solidFill>
                <a:srgbClr val="000000"/>
              </a:solidFill>
              <a:latin typeface="Times New Roman" panose="02020603050405020304" pitchFamily="18" charset="0"/>
              <a:cs typeface="Times New Roman" panose="02020603050405020304" pitchFamily="18" charset="0"/>
            </a:endParaRPr>
          </a:p>
        </p:txBody>
      </p:sp>
      <p:graphicFrame>
        <p:nvGraphicFramePr>
          <p:cNvPr id="38" name="Object 37"/>
          <p:cNvGraphicFramePr>
            <a:graphicFrameLocks noChangeAspect="1"/>
          </p:cNvGraphicFramePr>
          <p:nvPr>
            <p:extLst>
              <p:ext uri="{D42A27DB-BD31-4B8C-83A1-F6EECF244321}">
                <p14:modId xmlns:p14="http://schemas.microsoft.com/office/powerpoint/2010/main" val="2444093907"/>
              </p:ext>
            </p:extLst>
          </p:nvPr>
        </p:nvGraphicFramePr>
        <p:xfrm>
          <a:off x="1094505" y="5638800"/>
          <a:ext cx="2619375" cy="530225"/>
        </p:xfrm>
        <a:graphic>
          <a:graphicData uri="http://schemas.openxmlformats.org/presentationml/2006/ole">
            <mc:AlternateContent xmlns:mc="http://schemas.openxmlformats.org/markup-compatibility/2006">
              <mc:Choice xmlns:v="urn:schemas-microsoft-com:vml" Requires="v">
                <p:oleObj spid="_x0000_s19480" name="Equation" r:id="rId6" imgW="1422360" imgH="279360" progId="Equation.DSMT4">
                  <p:embed/>
                </p:oleObj>
              </mc:Choice>
              <mc:Fallback>
                <p:oleObj name="Equation" r:id="rId6" imgW="1422360" imgH="279360" progId="Equation.DSMT4">
                  <p:embed/>
                  <p:pic>
                    <p:nvPicPr>
                      <p:cNvPr id="61" name="Object 60"/>
                      <p:cNvPicPr/>
                      <p:nvPr/>
                    </p:nvPicPr>
                    <p:blipFill>
                      <a:blip r:embed="rId7"/>
                      <a:stretch>
                        <a:fillRect/>
                      </a:stretch>
                    </p:blipFill>
                    <p:spPr>
                      <a:xfrm>
                        <a:off x="1094505" y="5638800"/>
                        <a:ext cx="2619375" cy="530225"/>
                      </a:xfrm>
                      <a:prstGeom prst="rect">
                        <a:avLst/>
                      </a:prstGeom>
                    </p:spPr>
                  </p:pic>
                </p:oleObj>
              </mc:Fallback>
            </mc:AlternateContent>
          </a:graphicData>
        </a:graphic>
      </p:graphicFrame>
      <p:graphicFrame>
        <p:nvGraphicFramePr>
          <p:cNvPr id="40" name="Object 39"/>
          <p:cNvGraphicFramePr>
            <a:graphicFrameLocks noChangeAspect="1"/>
          </p:cNvGraphicFramePr>
          <p:nvPr>
            <p:extLst>
              <p:ext uri="{D42A27DB-BD31-4B8C-83A1-F6EECF244321}">
                <p14:modId xmlns:p14="http://schemas.microsoft.com/office/powerpoint/2010/main" val="2814496883"/>
              </p:ext>
            </p:extLst>
          </p:nvPr>
        </p:nvGraphicFramePr>
        <p:xfrm>
          <a:off x="1108579" y="6169025"/>
          <a:ext cx="5472112" cy="530225"/>
        </p:xfrm>
        <a:graphic>
          <a:graphicData uri="http://schemas.openxmlformats.org/presentationml/2006/ole">
            <mc:AlternateContent xmlns:mc="http://schemas.openxmlformats.org/markup-compatibility/2006">
              <mc:Choice xmlns:v="urn:schemas-microsoft-com:vml" Requires="v">
                <p:oleObj spid="_x0000_s19481" name="Equation" r:id="rId8" imgW="2971800" imgH="279360" progId="Equation.DSMT4">
                  <p:embed/>
                </p:oleObj>
              </mc:Choice>
              <mc:Fallback>
                <p:oleObj name="Equation" r:id="rId8" imgW="2971800" imgH="279360" progId="Equation.DSMT4">
                  <p:embed/>
                  <p:pic>
                    <p:nvPicPr>
                      <p:cNvPr id="38" name="Object 37"/>
                      <p:cNvPicPr/>
                      <p:nvPr/>
                    </p:nvPicPr>
                    <p:blipFill>
                      <a:blip r:embed="rId9"/>
                      <a:stretch>
                        <a:fillRect/>
                      </a:stretch>
                    </p:blipFill>
                    <p:spPr>
                      <a:xfrm>
                        <a:off x="1108579" y="6169025"/>
                        <a:ext cx="5472112" cy="530225"/>
                      </a:xfrm>
                      <a:prstGeom prst="rect">
                        <a:avLst/>
                      </a:prstGeom>
                    </p:spPr>
                  </p:pic>
                </p:oleObj>
              </mc:Fallback>
            </mc:AlternateContent>
          </a:graphicData>
        </a:graphic>
      </p:graphicFrame>
    </p:spTree>
    <p:extLst>
      <p:ext uri="{BB962C8B-B14F-4D97-AF65-F5344CB8AC3E}">
        <p14:creationId xmlns:p14="http://schemas.microsoft.com/office/powerpoint/2010/main" val="1408640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1000"/>
                                        <p:tgtEl>
                                          <p:spTgt spid="6">
                                            <p:txEl>
                                              <p:pRg st="1" end="1"/>
                                            </p:txEl>
                                          </p:spTgt>
                                        </p:tgtEl>
                                      </p:cBhvr>
                                    </p:animEffect>
                                    <p:anim calcmode="lin" valueType="num">
                                      <p:cBhvr>
                                        <p:cTn id="8"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5"/>
                                        </p:tgtEl>
                                        <p:attrNameLst>
                                          <p:attrName>style.visibility</p:attrName>
                                        </p:attrNameLst>
                                      </p:cBhvr>
                                      <p:to>
                                        <p:strVal val="visible"/>
                                      </p:to>
                                    </p:set>
                                    <p:animEffect transition="in" filter="fade">
                                      <p:cBhvr>
                                        <p:cTn id="14" dur="1000"/>
                                        <p:tgtEl>
                                          <p:spTgt spid="35"/>
                                        </p:tgtEl>
                                      </p:cBhvr>
                                    </p:animEffect>
                                    <p:anim calcmode="lin" valueType="num">
                                      <p:cBhvr>
                                        <p:cTn id="15" dur="1000" fill="hold"/>
                                        <p:tgtEl>
                                          <p:spTgt spid="35"/>
                                        </p:tgtEl>
                                        <p:attrNameLst>
                                          <p:attrName>ppt_x</p:attrName>
                                        </p:attrNameLst>
                                      </p:cBhvr>
                                      <p:tavLst>
                                        <p:tav tm="0">
                                          <p:val>
                                            <p:strVal val="#ppt_x"/>
                                          </p:val>
                                        </p:tav>
                                        <p:tav tm="100000">
                                          <p:val>
                                            <p:strVal val="#ppt_x"/>
                                          </p:val>
                                        </p:tav>
                                      </p:tavLst>
                                    </p:anim>
                                    <p:anim calcmode="lin" valueType="num">
                                      <p:cBhvr>
                                        <p:cTn id="1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fade">
                                      <p:cBhvr>
                                        <p:cTn id="28" dur="1000"/>
                                        <p:tgtEl>
                                          <p:spTgt spid="38"/>
                                        </p:tgtEl>
                                      </p:cBhvr>
                                    </p:animEffect>
                                    <p:anim calcmode="lin" valueType="num">
                                      <p:cBhvr>
                                        <p:cTn id="29" dur="1000" fill="hold"/>
                                        <p:tgtEl>
                                          <p:spTgt spid="38"/>
                                        </p:tgtEl>
                                        <p:attrNameLst>
                                          <p:attrName>ppt_x</p:attrName>
                                        </p:attrNameLst>
                                      </p:cBhvr>
                                      <p:tavLst>
                                        <p:tav tm="0">
                                          <p:val>
                                            <p:strVal val="#ppt_x"/>
                                          </p:val>
                                        </p:tav>
                                        <p:tav tm="100000">
                                          <p:val>
                                            <p:strVal val="#ppt_x"/>
                                          </p:val>
                                        </p:tav>
                                      </p:tavLst>
                                    </p:anim>
                                    <p:anim calcmode="lin" valueType="num">
                                      <p:cBhvr>
                                        <p:cTn id="30"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fade">
                                      <p:cBhvr>
                                        <p:cTn id="35" dur="1000"/>
                                        <p:tgtEl>
                                          <p:spTgt spid="40"/>
                                        </p:tgtEl>
                                      </p:cBhvr>
                                    </p:animEffect>
                                    <p:anim calcmode="lin" valueType="num">
                                      <p:cBhvr>
                                        <p:cTn id="36" dur="1000" fill="hold"/>
                                        <p:tgtEl>
                                          <p:spTgt spid="40"/>
                                        </p:tgtEl>
                                        <p:attrNameLst>
                                          <p:attrName>ppt_x</p:attrName>
                                        </p:attrNameLst>
                                      </p:cBhvr>
                                      <p:tavLst>
                                        <p:tav tm="0">
                                          <p:val>
                                            <p:strVal val="#ppt_x"/>
                                          </p:val>
                                        </p:tav>
                                        <p:tav tm="100000">
                                          <p:val>
                                            <p:strVal val="#ppt_x"/>
                                          </p:val>
                                        </p:tav>
                                      </p:tavLst>
                                    </p:anim>
                                    <p:anim calcmode="lin" valueType="num">
                                      <p:cBhvr>
                                        <p:cTn id="37"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0836" y="0"/>
            <a:ext cx="12081164" cy="1077218"/>
          </a:xfrm>
          <a:prstGeom prst="rect">
            <a:avLst/>
          </a:prstGeom>
        </p:spPr>
        <p:txBody>
          <a:bodyPr wrap="square">
            <a:spAutoFit/>
          </a:bodyPr>
          <a:lstStyle/>
          <a:p>
            <a:r>
              <a:rPr lang="en-US" sz="3200" b="1">
                <a:solidFill>
                  <a:srgbClr val="FF0000"/>
                </a:solidFill>
                <a:latin typeface="Times New Roman" panose="02020603050405020304" pitchFamily="18" charset="0"/>
                <a:cs typeface="Times New Roman" panose="02020603050405020304" pitchFamily="18" charset="0"/>
              </a:rPr>
              <a:t>Bài </a:t>
            </a:r>
            <a:r>
              <a:rPr lang="en-US" sz="3200" b="1" smtClean="0">
                <a:solidFill>
                  <a:srgbClr val="FF0000"/>
                </a:solidFill>
                <a:latin typeface="Times New Roman" panose="02020603050405020304" pitchFamily="18" charset="0"/>
                <a:cs typeface="Times New Roman" panose="02020603050405020304" pitchFamily="18" charset="0"/>
              </a:rPr>
              <a:t>2:</a:t>
            </a:r>
            <a:r>
              <a:rPr lang="en-US" sz="3200" b="1">
                <a:solidFill>
                  <a:srgbClr val="FF0000"/>
                </a:solidFill>
                <a:latin typeface="Times New Roman" panose="02020603050405020304" pitchFamily="18" charset="0"/>
                <a:cs typeface="Times New Roman" panose="02020603050405020304" pitchFamily="18" charset="0"/>
              </a:rPr>
              <a:t> </a:t>
            </a:r>
            <a:r>
              <a:rPr lang="en-US" sz="3200">
                <a:solidFill>
                  <a:srgbClr val="000000"/>
                </a:solidFill>
                <a:latin typeface="Times New Roman" panose="02020603050405020304" pitchFamily="18" charset="0"/>
                <a:cs typeface="Times New Roman" panose="02020603050405020304" pitchFamily="18" charset="0"/>
              </a:rPr>
              <a:t>Cho tứ giác ABCD có AB = AD, BD là tia phân giác của góc B. Chứng minh rằng ABCD là hình thang.</a:t>
            </a:r>
            <a:endParaRPr lang="en-US" sz="3200">
              <a:latin typeface="Times New Roman" panose="02020603050405020304" pitchFamily="18" charset="0"/>
              <a:cs typeface="Times New Roman" panose="02020603050405020304" pitchFamily="18" charset="0"/>
            </a:endParaRPr>
          </a:p>
        </p:txBody>
      </p:sp>
      <p:sp>
        <p:nvSpPr>
          <p:cNvPr id="4" name="TextBox 3"/>
          <p:cNvSpPr txBox="1"/>
          <p:nvPr/>
        </p:nvSpPr>
        <p:spPr>
          <a:xfrm>
            <a:off x="110836" y="866899"/>
            <a:ext cx="2549236"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Chứng minh</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10836" y="1405508"/>
            <a:ext cx="7065818" cy="1077218"/>
          </a:xfrm>
          <a:prstGeom prst="rect">
            <a:avLst/>
          </a:prstGeom>
        </p:spPr>
        <p:txBody>
          <a:bodyPr wrap="square">
            <a:spAutoFit/>
          </a:bodyPr>
          <a:lstStyle/>
          <a:p>
            <a:pPr algn="just"/>
            <a:r>
              <a:rPr lang="en-US" sz="3200">
                <a:solidFill>
                  <a:srgbClr val="000000"/>
                </a:solidFill>
                <a:latin typeface="Times New Roman" panose="02020603050405020304" pitchFamily="18" charset="0"/>
                <a:cs typeface="Times New Roman" panose="02020603050405020304" pitchFamily="18" charset="0"/>
              </a:rPr>
              <a:t>Xét DABD có AB = AD nên là tam giác cân tại </a:t>
            </a:r>
            <a:r>
              <a:rPr lang="en-US" sz="3200" smtClean="0">
                <a:solidFill>
                  <a:srgbClr val="000000"/>
                </a:solidFill>
                <a:latin typeface="Times New Roman" panose="02020603050405020304" pitchFamily="18" charset="0"/>
                <a:cs typeface="Times New Roman" panose="02020603050405020304" pitchFamily="18" charset="0"/>
              </a:rPr>
              <a:t>A.</a:t>
            </a:r>
            <a:endParaRPr lang="en-US" sz="3200">
              <a:solidFill>
                <a:srgbClr val="000000"/>
              </a:solidFill>
              <a:latin typeface="Times New Roman" panose="02020603050405020304" pitchFamily="18" charset="0"/>
              <a:cs typeface="Times New Roman" panose="02020603050405020304" pitchFamily="18" charset="0"/>
            </a:endParaRPr>
          </a:p>
        </p:txBody>
      </p:sp>
      <p:pic>
        <p:nvPicPr>
          <p:cNvPr id="6" name="Picture 5"/>
          <p:cNvPicPr>
            <a:picLocks noChangeAspect="1"/>
          </p:cNvPicPr>
          <p:nvPr/>
        </p:nvPicPr>
        <p:blipFill>
          <a:blip r:embed="rId3"/>
          <a:stretch>
            <a:fillRect/>
          </a:stretch>
        </p:blipFill>
        <p:spPr>
          <a:xfrm>
            <a:off x="7370618" y="1077218"/>
            <a:ext cx="4661189" cy="2995681"/>
          </a:xfrm>
          <a:prstGeom prst="rect">
            <a:avLst/>
          </a:prstGeom>
        </p:spPr>
      </p:pic>
      <p:sp>
        <p:nvSpPr>
          <p:cNvPr id="7" name="Rectangle 6"/>
          <p:cNvSpPr/>
          <p:nvPr/>
        </p:nvSpPr>
        <p:spPr>
          <a:xfrm>
            <a:off x="110836" y="4959247"/>
            <a:ext cx="8561677"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Mà </a:t>
            </a:r>
            <a:r>
              <a:rPr lang="en-US" sz="3200">
                <a:solidFill>
                  <a:srgbClr val="000000"/>
                </a:solidFill>
                <a:latin typeface="Times New Roman" panose="02020603050405020304" pitchFamily="18" charset="0"/>
                <a:cs typeface="Times New Roman" panose="02020603050405020304" pitchFamily="18" charset="0"/>
              </a:rPr>
              <a:t>hai góc này ở vị trí so le trong nên AD // BC</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sp>
        <p:nvSpPr>
          <p:cNvPr id="8" name="Rectangle 7"/>
          <p:cNvSpPr/>
          <p:nvPr/>
        </p:nvSpPr>
        <p:spPr>
          <a:xfrm>
            <a:off x="97198" y="3130079"/>
            <a:ext cx="7065818"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Vì </a:t>
            </a:r>
            <a:r>
              <a:rPr lang="en-US" sz="3200">
                <a:solidFill>
                  <a:srgbClr val="000000"/>
                </a:solidFill>
                <a:latin typeface="Times New Roman" panose="02020603050405020304" pitchFamily="18" charset="0"/>
                <a:cs typeface="Times New Roman" panose="02020603050405020304" pitchFamily="18" charset="0"/>
              </a:rPr>
              <a:t>BD là tia phân giác của góc </a:t>
            </a:r>
            <a:r>
              <a:rPr lang="en-US" sz="3200" smtClean="0">
                <a:solidFill>
                  <a:srgbClr val="000000"/>
                </a:solidFill>
                <a:latin typeface="Times New Roman" panose="02020603050405020304" pitchFamily="18" charset="0"/>
                <a:cs typeface="Times New Roman" panose="02020603050405020304" pitchFamily="18" charset="0"/>
              </a:rPr>
              <a:t>B</a:t>
            </a:r>
            <a:endParaRPr lang="en-US" sz="3200">
              <a:solidFill>
                <a:srgbClr val="000000"/>
              </a:solidFill>
              <a:latin typeface="Times New Roman" panose="02020603050405020304" pitchFamily="18" charset="0"/>
              <a:cs typeface="Times New Roman" panose="02020603050405020304" pitchFamily="18" charset="0"/>
            </a:endParaRPr>
          </a:p>
        </p:txBody>
      </p:sp>
      <p:graphicFrame>
        <p:nvGraphicFramePr>
          <p:cNvPr id="9" name="Object 8"/>
          <p:cNvGraphicFramePr>
            <a:graphicFrameLocks noChangeAspect="1"/>
          </p:cNvGraphicFramePr>
          <p:nvPr>
            <p:extLst>
              <p:ext uri="{D42A27DB-BD31-4B8C-83A1-F6EECF244321}">
                <p14:modId xmlns:p14="http://schemas.microsoft.com/office/powerpoint/2010/main" val="1366176275"/>
              </p:ext>
            </p:extLst>
          </p:nvPr>
        </p:nvGraphicFramePr>
        <p:xfrm>
          <a:off x="110836" y="2450432"/>
          <a:ext cx="6596062" cy="638175"/>
        </p:xfrm>
        <a:graphic>
          <a:graphicData uri="http://schemas.openxmlformats.org/presentationml/2006/ole">
            <mc:AlternateContent xmlns:mc="http://schemas.openxmlformats.org/markup-compatibility/2006">
              <mc:Choice xmlns:v="urn:schemas-microsoft-com:vml" Requires="v">
                <p:oleObj spid="_x0000_s20490" name="Equation" r:id="rId4" imgW="3365280" imgH="304560" progId="Equation.DSMT4">
                  <p:embed/>
                </p:oleObj>
              </mc:Choice>
              <mc:Fallback>
                <p:oleObj name="Equation" r:id="rId4" imgW="3365280" imgH="304560" progId="Equation.DSMT4">
                  <p:embed/>
                  <p:pic>
                    <p:nvPicPr>
                      <p:cNvPr id="0" name=""/>
                      <p:cNvPicPr/>
                      <p:nvPr/>
                    </p:nvPicPr>
                    <p:blipFill>
                      <a:blip r:embed="rId5"/>
                      <a:stretch>
                        <a:fillRect/>
                      </a:stretch>
                    </p:blipFill>
                    <p:spPr>
                      <a:xfrm>
                        <a:off x="110836" y="2450432"/>
                        <a:ext cx="6596062" cy="63817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620855434"/>
              </p:ext>
            </p:extLst>
          </p:nvPr>
        </p:nvGraphicFramePr>
        <p:xfrm>
          <a:off x="110836" y="3661462"/>
          <a:ext cx="8213726" cy="638175"/>
        </p:xfrm>
        <a:graphic>
          <a:graphicData uri="http://schemas.openxmlformats.org/presentationml/2006/ole">
            <mc:AlternateContent xmlns:mc="http://schemas.openxmlformats.org/markup-compatibility/2006">
              <mc:Choice xmlns:v="urn:schemas-microsoft-com:vml" Requires="v">
                <p:oleObj spid="_x0000_s20491" name="Equation" r:id="rId6" imgW="4190760" imgH="304560" progId="Equation.DSMT4">
                  <p:embed/>
                </p:oleObj>
              </mc:Choice>
              <mc:Fallback>
                <p:oleObj name="Equation" r:id="rId6" imgW="4190760" imgH="304560" progId="Equation.DSMT4">
                  <p:embed/>
                  <p:pic>
                    <p:nvPicPr>
                      <p:cNvPr id="9" name="Object 8"/>
                      <p:cNvPicPr/>
                      <p:nvPr/>
                    </p:nvPicPr>
                    <p:blipFill>
                      <a:blip r:embed="rId7"/>
                      <a:stretch>
                        <a:fillRect/>
                      </a:stretch>
                    </p:blipFill>
                    <p:spPr>
                      <a:xfrm>
                        <a:off x="110836" y="3661462"/>
                        <a:ext cx="8213726" cy="63817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2161507274"/>
              </p:ext>
            </p:extLst>
          </p:nvPr>
        </p:nvGraphicFramePr>
        <p:xfrm>
          <a:off x="110836" y="4255415"/>
          <a:ext cx="3186113" cy="638175"/>
        </p:xfrm>
        <a:graphic>
          <a:graphicData uri="http://schemas.openxmlformats.org/presentationml/2006/ole">
            <mc:AlternateContent xmlns:mc="http://schemas.openxmlformats.org/markup-compatibility/2006">
              <mc:Choice xmlns:v="urn:schemas-microsoft-com:vml" Requires="v">
                <p:oleObj spid="_x0000_s20492" name="Equation" r:id="rId8" imgW="1625400" imgH="304560" progId="Equation.DSMT4">
                  <p:embed/>
                </p:oleObj>
              </mc:Choice>
              <mc:Fallback>
                <p:oleObj name="Equation" r:id="rId8" imgW="1625400" imgH="304560" progId="Equation.DSMT4">
                  <p:embed/>
                  <p:pic>
                    <p:nvPicPr>
                      <p:cNvPr id="9" name="Object 8"/>
                      <p:cNvPicPr/>
                      <p:nvPr/>
                    </p:nvPicPr>
                    <p:blipFill>
                      <a:blip r:embed="rId9"/>
                      <a:stretch>
                        <a:fillRect/>
                      </a:stretch>
                    </p:blipFill>
                    <p:spPr>
                      <a:xfrm>
                        <a:off x="110836" y="4255415"/>
                        <a:ext cx="3186113" cy="638175"/>
                      </a:xfrm>
                      <a:prstGeom prst="rect">
                        <a:avLst/>
                      </a:prstGeom>
                    </p:spPr>
                  </p:pic>
                </p:oleObj>
              </mc:Fallback>
            </mc:AlternateContent>
          </a:graphicData>
        </a:graphic>
      </p:graphicFrame>
      <p:sp>
        <p:nvSpPr>
          <p:cNvPr id="13" name="Rectangle 12"/>
          <p:cNvSpPr/>
          <p:nvPr/>
        </p:nvSpPr>
        <p:spPr>
          <a:xfrm>
            <a:off x="110836" y="5544022"/>
            <a:ext cx="8598911" cy="584775"/>
          </a:xfrm>
          <a:prstGeom prst="rect">
            <a:avLst/>
          </a:prstGeom>
        </p:spPr>
        <p:txBody>
          <a:bodyPr wrap="square">
            <a:spAutoFit/>
          </a:bodyPr>
          <a:lstStyle/>
          <a:p>
            <a:pPr algn="just"/>
            <a:r>
              <a:rPr lang="en-US" sz="3200" smtClean="0">
                <a:solidFill>
                  <a:srgbClr val="000000"/>
                </a:solidFill>
                <a:latin typeface="Times New Roman" panose="02020603050405020304" pitchFamily="18" charset="0"/>
                <a:cs typeface="Times New Roman" panose="02020603050405020304" pitchFamily="18" charset="0"/>
              </a:rPr>
              <a:t>Xét </a:t>
            </a:r>
            <a:r>
              <a:rPr lang="en-US" sz="3200">
                <a:solidFill>
                  <a:srgbClr val="000000"/>
                </a:solidFill>
                <a:latin typeface="Times New Roman" panose="02020603050405020304" pitchFamily="18" charset="0"/>
                <a:cs typeface="Times New Roman" panose="02020603050405020304" pitchFamily="18" charset="0"/>
              </a:rPr>
              <a:t>tứ giác ABCD có AD // BC nên là hình thang</a:t>
            </a:r>
            <a:r>
              <a:rPr lang="en-US" sz="3200" smtClean="0">
                <a:solidFill>
                  <a:srgbClr val="000000"/>
                </a:solidFill>
                <a:latin typeface="Times New Roman" panose="02020603050405020304" pitchFamily="18" charset="0"/>
                <a:cs typeface="Times New Roman" panose="02020603050405020304" pitchFamily="18" charset="0"/>
              </a:rPr>
              <a:t>.</a:t>
            </a:r>
            <a:endParaRPr lang="en-US" sz="3200">
              <a:solidFill>
                <a:srgbClr val="000000"/>
              </a:solidFill>
              <a:latin typeface="Times New Roman" panose="02020603050405020304" pitchFamily="18" charset="0"/>
              <a:cs typeface="Times New Roman" panose="02020603050405020304" pitchFamily="18" charset="0"/>
            </a:endParaRPr>
          </a:p>
        </p:txBody>
      </p:sp>
      <p:sp>
        <p:nvSpPr>
          <p:cNvPr id="14" name="Rectangle 13"/>
          <p:cNvSpPr/>
          <p:nvPr/>
        </p:nvSpPr>
        <p:spPr>
          <a:xfrm>
            <a:off x="110836" y="6143556"/>
            <a:ext cx="8598911" cy="584775"/>
          </a:xfrm>
          <a:prstGeom prst="rect">
            <a:avLst/>
          </a:prstGeom>
        </p:spPr>
        <p:txBody>
          <a:bodyPr wrap="square">
            <a:spAutoFit/>
          </a:bodyPr>
          <a:lstStyle/>
          <a:p>
            <a:pPr algn="just"/>
            <a:r>
              <a:rPr lang="en-US" sz="3200" smtClean="0">
                <a:solidFill>
                  <a:srgbClr val="0000CC"/>
                </a:solidFill>
                <a:latin typeface="Times New Roman" panose="02020603050405020304" pitchFamily="18" charset="0"/>
                <a:cs typeface="Times New Roman" panose="02020603050405020304" pitchFamily="18" charset="0"/>
              </a:rPr>
              <a:t>Vậy </a:t>
            </a:r>
            <a:r>
              <a:rPr lang="en-US" sz="3200">
                <a:solidFill>
                  <a:srgbClr val="0000CC"/>
                </a:solidFill>
                <a:latin typeface="Times New Roman" panose="02020603050405020304" pitchFamily="18" charset="0"/>
                <a:cs typeface="Times New Roman" panose="02020603050405020304" pitchFamily="18" charset="0"/>
              </a:rPr>
              <a:t>ABCD là hình thang.</a:t>
            </a:r>
            <a:endParaRPr lang="en-US" sz="3200" b="0" i="0">
              <a:solidFill>
                <a:srgbClr val="0000CC"/>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001914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7864303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543807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2519" y="179018"/>
            <a:ext cx="7905452" cy="4031873"/>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Hình 2 là hình thang ABCD với AB//CD. Ta có:</a:t>
            </a:r>
          </a:p>
          <a:p>
            <a:r>
              <a:rPr lang="en-US" sz="3200" smtClean="0">
                <a:latin typeface="Times New Roman" panose="02020603050405020304" pitchFamily="18" charset="0"/>
                <a:cs typeface="Times New Roman" panose="02020603050405020304" pitchFamily="18" charset="0"/>
              </a:rPr>
              <a:t>- Các đoạn thẳng AB, CD gọi là các cạnh đáy (hoặc đáy). </a:t>
            </a:r>
          </a:p>
          <a:p>
            <a:r>
              <a:rPr lang="en-US" sz="3200" smtClean="0">
                <a:latin typeface="Times New Roman" panose="02020603050405020304" pitchFamily="18" charset="0"/>
                <a:cs typeface="Times New Roman" panose="02020603050405020304" pitchFamily="18" charset="0"/>
              </a:rPr>
              <a:t>Nếu AB &lt; CD thì AB là đáy nhỏ, CD là đáy lớn.</a:t>
            </a:r>
          </a:p>
          <a:p>
            <a:r>
              <a:rPr lang="en-US" sz="3200" smtClean="0">
                <a:latin typeface="Times New Roman" panose="02020603050405020304" pitchFamily="18" charset="0"/>
                <a:cs typeface="Times New Roman" panose="02020603050405020304" pitchFamily="18" charset="0"/>
              </a:rPr>
              <a:t>- AH gọi là đường cao của hình thang.</a:t>
            </a:r>
          </a:p>
          <a:p>
            <a:r>
              <a:rPr lang="en-US" sz="3200" smtClean="0">
                <a:latin typeface="Times New Roman" panose="02020603050405020304" pitchFamily="18" charset="0"/>
                <a:cs typeface="Times New Roman" panose="02020603050405020304" pitchFamily="18" charset="0"/>
              </a:rPr>
              <a:t>- Các đoạn thẳng AD, BC là các cạnh bên.</a:t>
            </a:r>
          </a:p>
        </p:txBody>
      </p:sp>
      <p:grpSp>
        <p:nvGrpSpPr>
          <p:cNvPr id="11" name="Group 10"/>
          <p:cNvGrpSpPr/>
          <p:nvPr/>
        </p:nvGrpSpPr>
        <p:grpSpPr>
          <a:xfrm>
            <a:off x="8269286" y="179018"/>
            <a:ext cx="3922714" cy="2931349"/>
            <a:chOff x="8127999" y="179018"/>
            <a:chExt cx="3922714" cy="2931349"/>
          </a:xfrm>
        </p:grpSpPr>
        <p:pic>
          <p:nvPicPr>
            <p:cNvPr id="8" name="Picture 7"/>
            <p:cNvPicPr>
              <a:picLocks noChangeAspect="1"/>
            </p:cNvPicPr>
            <p:nvPr/>
          </p:nvPicPr>
          <p:blipFill>
            <a:blip r:embed="rId2"/>
            <a:stretch>
              <a:fillRect/>
            </a:stretch>
          </p:blipFill>
          <p:spPr>
            <a:xfrm>
              <a:off x="8128001" y="179018"/>
              <a:ext cx="3922712" cy="2931349"/>
            </a:xfrm>
            <a:prstGeom prst="rect">
              <a:avLst/>
            </a:prstGeom>
          </p:spPr>
        </p:pic>
        <p:pic>
          <p:nvPicPr>
            <p:cNvPr id="9" name="Picture 8"/>
            <p:cNvPicPr>
              <a:picLocks noChangeAspect="1"/>
            </p:cNvPicPr>
            <p:nvPr/>
          </p:nvPicPr>
          <p:blipFill>
            <a:blip r:embed="rId3"/>
            <a:stretch>
              <a:fillRect/>
            </a:stretch>
          </p:blipFill>
          <p:spPr>
            <a:xfrm>
              <a:off x="8128000" y="179018"/>
              <a:ext cx="711199" cy="546696"/>
            </a:xfrm>
            <a:prstGeom prst="rect">
              <a:avLst/>
            </a:prstGeom>
          </p:spPr>
        </p:pic>
        <p:pic>
          <p:nvPicPr>
            <p:cNvPr id="10" name="Picture 9"/>
            <p:cNvPicPr>
              <a:picLocks noChangeAspect="1"/>
            </p:cNvPicPr>
            <p:nvPr/>
          </p:nvPicPr>
          <p:blipFill>
            <a:blip r:embed="rId3"/>
            <a:stretch>
              <a:fillRect/>
            </a:stretch>
          </p:blipFill>
          <p:spPr>
            <a:xfrm>
              <a:off x="8127999" y="626440"/>
              <a:ext cx="377372" cy="546696"/>
            </a:xfrm>
            <a:prstGeom prst="rect">
              <a:avLst/>
            </a:prstGeom>
          </p:spPr>
        </p:pic>
      </p:grpSp>
      <p:sp>
        <p:nvSpPr>
          <p:cNvPr id="12" name="TextBox 11"/>
          <p:cNvSpPr txBox="1"/>
          <p:nvPr/>
        </p:nvSpPr>
        <p:spPr>
          <a:xfrm>
            <a:off x="552518" y="4160108"/>
            <a:ext cx="11392739"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 AH là đường vuông góc kẻ từ A đến đường thẳng CD, đoạn thẳng AH gọi là đường cao của hình thang. </a:t>
            </a:r>
            <a:endParaRPr lang="en-US" sz="3200" dirty="0">
              <a:latin typeface="Times New Roman" panose="02020603050405020304" pitchFamily="18" charset="0"/>
              <a:cs typeface="Times New Roman" panose="02020603050405020304" pitchFamily="18" charset="0"/>
            </a:endParaRPr>
          </a:p>
        </p:txBody>
      </p:sp>
      <p:cxnSp>
        <p:nvCxnSpPr>
          <p:cNvPr id="13" name="Straight Connector 12"/>
          <p:cNvCxnSpPr/>
          <p:nvPr/>
        </p:nvCxnSpPr>
        <p:spPr>
          <a:xfrm>
            <a:off x="9140599" y="452366"/>
            <a:ext cx="3401" cy="160866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8536327" y="452365"/>
            <a:ext cx="643169" cy="16086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9140599" y="452364"/>
            <a:ext cx="1280658" cy="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8536327" y="2061029"/>
            <a:ext cx="3234759"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0421258" y="452363"/>
            <a:ext cx="1349828" cy="16086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8879373" y="-31746"/>
            <a:ext cx="560241"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A</a:t>
            </a:r>
            <a:endParaRPr lang="en-US" sz="3200">
              <a:latin typeface="Times New Roman" panose="02020603050405020304" pitchFamily="18" charset="0"/>
              <a:cs typeface="Times New Roman" panose="02020603050405020304" pitchFamily="18" charset="0"/>
            </a:endParaRPr>
          </a:p>
        </p:txBody>
      </p:sp>
      <p:sp>
        <p:nvSpPr>
          <p:cNvPr id="25" name="TextBox 24"/>
          <p:cNvSpPr txBox="1"/>
          <p:nvPr/>
        </p:nvSpPr>
        <p:spPr>
          <a:xfrm>
            <a:off x="10210011" y="-44052"/>
            <a:ext cx="56024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B</a:t>
            </a:r>
          </a:p>
        </p:txBody>
      </p:sp>
      <p:sp>
        <p:nvSpPr>
          <p:cNvPr id="26" name="TextBox 25"/>
          <p:cNvSpPr txBox="1"/>
          <p:nvPr/>
        </p:nvSpPr>
        <p:spPr>
          <a:xfrm>
            <a:off x="8354765" y="1979404"/>
            <a:ext cx="560241"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D</a:t>
            </a:r>
            <a:endParaRPr lang="en-US" sz="3200">
              <a:latin typeface="Times New Roman" panose="02020603050405020304" pitchFamily="18" charset="0"/>
              <a:cs typeface="Times New Roman" panose="02020603050405020304" pitchFamily="18" charset="0"/>
            </a:endParaRPr>
          </a:p>
        </p:txBody>
      </p:sp>
      <p:sp>
        <p:nvSpPr>
          <p:cNvPr id="27" name="TextBox 26"/>
          <p:cNvSpPr txBox="1"/>
          <p:nvPr/>
        </p:nvSpPr>
        <p:spPr>
          <a:xfrm>
            <a:off x="11631759" y="1979405"/>
            <a:ext cx="560241"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C</a:t>
            </a:r>
          </a:p>
        </p:txBody>
      </p:sp>
    </p:spTree>
    <p:extLst>
      <p:ext uri="{BB962C8B-B14F-4D97-AF65-F5344CB8AC3E}">
        <p14:creationId xmlns:p14="http://schemas.microsoft.com/office/powerpoint/2010/main" val="3821916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Effect transition="in" filter="fade">
                                      <p:cBhvr>
                                        <p:cTn id="14" dur="1000"/>
                                        <p:tgtEl>
                                          <p:spTgt spid="7">
                                            <p:txEl>
                                              <p:pRg st="1" end="1"/>
                                            </p:txEl>
                                          </p:spTgt>
                                        </p:tgtEl>
                                      </p:cBhvr>
                                    </p:animEffect>
                                    <p:anim calcmode="lin" valueType="num">
                                      <p:cBhvr>
                                        <p:cTn id="15"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fade">
                                      <p:cBhvr>
                                        <p:cTn id="21" dur="1000"/>
                                        <p:tgtEl>
                                          <p:spTgt spid="7">
                                            <p:txEl>
                                              <p:pRg st="2" end="2"/>
                                            </p:txEl>
                                          </p:spTgt>
                                        </p:tgtEl>
                                      </p:cBhvr>
                                    </p:animEffect>
                                    <p:anim calcmode="lin" valueType="num">
                                      <p:cBhvr>
                                        <p:cTn id="22"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Effect transition="in" filter="fade">
                                      <p:cBhvr>
                                        <p:cTn id="28" dur="1000"/>
                                        <p:tgtEl>
                                          <p:spTgt spid="7">
                                            <p:txEl>
                                              <p:pRg st="3" end="3"/>
                                            </p:txEl>
                                          </p:spTgt>
                                        </p:tgtEl>
                                      </p:cBhvr>
                                    </p:animEffect>
                                    <p:anim calcmode="lin" valueType="num">
                                      <p:cBhvr>
                                        <p:cTn id="29"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xEl>
                                              <p:pRg st="4" end="4"/>
                                            </p:txEl>
                                          </p:spTgt>
                                        </p:tgtEl>
                                        <p:attrNameLst>
                                          <p:attrName>style.visibility</p:attrName>
                                        </p:attrNameLst>
                                      </p:cBhvr>
                                      <p:to>
                                        <p:strVal val="visible"/>
                                      </p:to>
                                    </p:set>
                                    <p:animEffect transition="in" filter="fade">
                                      <p:cBhvr>
                                        <p:cTn id="35" dur="1000"/>
                                        <p:tgtEl>
                                          <p:spTgt spid="7">
                                            <p:txEl>
                                              <p:pRg st="4" end="4"/>
                                            </p:txEl>
                                          </p:spTgt>
                                        </p:tgtEl>
                                      </p:cBhvr>
                                    </p:animEffect>
                                    <p:anim calcmode="lin" valueType="num">
                                      <p:cBhvr>
                                        <p:cTn id="36"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12">
                                            <p:txEl>
                                              <p:pRg st="0" end="0"/>
                                            </p:txEl>
                                          </p:spTgt>
                                        </p:tgtEl>
                                        <p:attrNameLst>
                                          <p:attrName>style.visibility</p:attrName>
                                        </p:attrNameLst>
                                      </p:cBhvr>
                                      <p:to>
                                        <p:strVal val="visible"/>
                                      </p:to>
                                    </p:set>
                                    <p:animEffect transition="in" filter="fade">
                                      <p:cBhvr>
                                        <p:cTn id="42" dur="1000"/>
                                        <p:tgtEl>
                                          <p:spTgt spid="12">
                                            <p:txEl>
                                              <p:pRg st="0" end="0"/>
                                            </p:txEl>
                                          </p:spTgt>
                                        </p:tgtEl>
                                      </p:cBhvr>
                                    </p:animEffect>
                                    <p:anim calcmode="lin" valueType="num">
                                      <p:cBhvr>
                                        <p:cTn id="43"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4"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81070" y="0"/>
            <a:ext cx="9390130" cy="646331"/>
          </a:xfrm>
          <a:prstGeom prst="rect">
            <a:avLst/>
          </a:prstGeom>
          <a:solidFill>
            <a:schemeClr val="accent4">
              <a:lumMod val="20000"/>
              <a:lumOff val="80000"/>
            </a:schemeClr>
          </a:solidFill>
        </p:spPr>
        <p:txBody>
          <a:bodyPr wrap="square" rtlCol="0">
            <a:spAutoFit/>
          </a:bodyPr>
          <a:lstStyle/>
          <a:p>
            <a:r>
              <a:rPr lang="en-US" sz="3600" b="1" err="1" smtClean="0">
                <a:latin typeface="Times New Roman" panose="02020603050405020304" pitchFamily="18" charset="0"/>
                <a:cs typeface="Times New Roman" panose="02020603050405020304" pitchFamily="18" charset="0"/>
              </a:rPr>
              <a:t>Bài</a:t>
            </a:r>
            <a:r>
              <a:rPr lang="en-US" sz="3600" b="1" smtClean="0">
                <a:latin typeface="Times New Roman" panose="02020603050405020304" pitchFamily="18" charset="0"/>
                <a:cs typeface="Times New Roman" panose="02020603050405020304" pitchFamily="18" charset="0"/>
              </a:rPr>
              <a:t> 3</a:t>
            </a:r>
            <a:r>
              <a:rPr lang="en-US" sz="3600" b="1">
                <a:latin typeface="Times New Roman" panose="02020603050405020304" pitchFamily="18" charset="0"/>
                <a:cs typeface="Times New Roman" panose="02020603050405020304" pitchFamily="18" charset="0"/>
              </a:rPr>
              <a:t>.</a:t>
            </a:r>
            <a:r>
              <a:rPr lang="en-US" sz="3600" b="1" smtClean="0">
                <a:latin typeface="Times New Roman" panose="02020603050405020304" pitchFamily="18" charset="0"/>
                <a:cs typeface="Times New Roman" panose="02020603050405020304" pitchFamily="18" charset="0"/>
              </a:rPr>
              <a:t> HÌNH THANG – HÌNH THANG CÂN </a:t>
            </a:r>
            <a:endParaRPr lang="en-US" sz="3600" b="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141667" y="624675"/>
            <a:ext cx="5823703"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1. </a:t>
            </a:r>
            <a:r>
              <a:rPr lang="en-US" sz="3200" b="1" dirty="0" err="1" smtClean="0">
                <a:latin typeface="Times New Roman" panose="02020603050405020304" pitchFamily="18" charset="0"/>
                <a:cs typeface="Times New Roman" panose="02020603050405020304" pitchFamily="18" charset="0"/>
              </a:rPr>
              <a:t>Hình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Hình</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thang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cân</a:t>
            </a:r>
            <a:r>
              <a:rPr lang="en-US" sz="3200" b="1" dirty="0" smtClean="0">
                <a:latin typeface="Times New Roman" panose="02020603050405020304" pitchFamily="18" charset="0"/>
                <a:cs typeface="Times New Roman" panose="02020603050405020304" pitchFamily="18" charset="0"/>
              </a:rPr>
              <a:t> </a:t>
            </a:r>
            <a:endParaRPr lang="en-US" sz="3200" b="1" dirty="0">
              <a:latin typeface="Times New Roman" panose="02020603050405020304" pitchFamily="18" charset="0"/>
              <a:cs typeface="Times New Roman" panose="02020603050405020304" pitchFamily="18" charset="0"/>
            </a:endParaRPr>
          </a:p>
        </p:txBody>
      </p:sp>
      <p:sp>
        <p:nvSpPr>
          <p:cNvPr id="9" name="TextBox 8"/>
          <p:cNvSpPr txBox="1"/>
          <p:nvPr/>
        </p:nvSpPr>
        <p:spPr>
          <a:xfrm>
            <a:off x="132405" y="1172366"/>
            <a:ext cx="11988186" cy="584775"/>
          </a:xfrm>
          <a:prstGeom prst="rect">
            <a:avLst/>
          </a:prstGeom>
          <a:solidFill>
            <a:schemeClr val="accent4">
              <a:lumMod val="20000"/>
              <a:lumOff val="80000"/>
            </a:schemeClr>
          </a:solidFill>
        </p:spPr>
        <p:txBody>
          <a:bodyPr wrap="square" rtlCol="0">
            <a:spAutoFit/>
          </a:bodyPr>
          <a:lstStyle/>
          <a:p>
            <a:r>
              <a:rPr lang="en-US" sz="3200" err="1" smtClean="0">
                <a:solidFill>
                  <a:srgbClr val="0000CC"/>
                </a:solidFill>
                <a:latin typeface="Times New Roman" panose="02020603050405020304" pitchFamily="18" charset="0"/>
                <a:cs typeface="Times New Roman" panose="02020603050405020304" pitchFamily="18" charset="0"/>
              </a:rPr>
              <a:t>Hình</a:t>
            </a:r>
            <a:r>
              <a:rPr lang="en-US" sz="3200" smtClean="0">
                <a:solidFill>
                  <a:srgbClr val="0000CC"/>
                </a:solidFill>
                <a:latin typeface="Times New Roman" panose="02020603050405020304" pitchFamily="18" charset="0"/>
                <a:cs typeface="Times New Roman" panose="02020603050405020304" pitchFamily="18" charset="0"/>
              </a:rPr>
              <a:t> </a:t>
            </a:r>
            <a:r>
              <a:rPr lang="en-US" sz="3200" dirty="0" err="1">
                <a:solidFill>
                  <a:srgbClr val="0000CC"/>
                </a:solidFill>
                <a:latin typeface="Times New Roman" panose="02020603050405020304" pitchFamily="18" charset="0"/>
                <a:cs typeface="Times New Roman" panose="02020603050405020304" pitchFamily="18" charset="0"/>
              </a:rPr>
              <a:t>t</a:t>
            </a:r>
            <a:r>
              <a:rPr lang="en-US" sz="3200" smtClean="0">
                <a:solidFill>
                  <a:srgbClr val="0000CC"/>
                </a:solidFill>
                <a:latin typeface="Times New Roman" panose="02020603050405020304" pitchFamily="18" charset="0"/>
                <a:cs typeface="Times New Roman" panose="02020603050405020304" pitchFamily="18" charset="0"/>
              </a:rPr>
              <a:t>hang </a:t>
            </a:r>
            <a:r>
              <a:rPr lang="en-US" sz="3200" dirty="0" err="1" smtClean="0">
                <a:solidFill>
                  <a:srgbClr val="0000CC"/>
                </a:solidFill>
                <a:latin typeface="Times New Roman" panose="02020603050405020304" pitchFamily="18" charset="0"/>
                <a:cs typeface="Times New Roman" panose="02020603050405020304" pitchFamily="18" charset="0"/>
              </a:rPr>
              <a:t>là</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tứ</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giác</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có</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hai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cạnh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đối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smtClean="0">
                <a:solidFill>
                  <a:srgbClr val="0000CC"/>
                </a:solidFill>
                <a:latin typeface="Times New Roman" panose="02020603050405020304" pitchFamily="18" charset="0"/>
                <a:cs typeface="Times New Roman" panose="02020603050405020304" pitchFamily="18" charset="0"/>
              </a:rPr>
              <a:t>song song. </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132405" y="1735485"/>
            <a:ext cx="11988186" cy="584775"/>
          </a:xfrm>
          <a:prstGeom prst="rect">
            <a:avLst/>
          </a:prstGeom>
          <a:solidFill>
            <a:schemeClr val="accent4">
              <a:lumMod val="20000"/>
              <a:lumOff val="80000"/>
            </a:schemeClr>
          </a:solidFill>
        </p:spPr>
        <p:txBody>
          <a:bodyPr wrap="square" rtlCol="0">
            <a:spAutoFit/>
          </a:bodyPr>
          <a:lstStyle/>
          <a:p>
            <a:r>
              <a:rPr lang="en-US" sz="3200" err="1" smtClean="0">
                <a:solidFill>
                  <a:srgbClr val="0000CC"/>
                </a:solidFill>
                <a:latin typeface="Times New Roman" panose="02020603050405020304" pitchFamily="18" charset="0"/>
                <a:cs typeface="Times New Roman" panose="02020603050405020304" pitchFamily="18" charset="0"/>
              </a:rPr>
              <a:t>Hình</a:t>
            </a:r>
            <a:r>
              <a:rPr lang="en-US" sz="3200" smtClean="0">
                <a:solidFill>
                  <a:srgbClr val="0000CC"/>
                </a:solidFill>
                <a:latin typeface="Times New Roman" panose="02020603050405020304" pitchFamily="18" charset="0"/>
                <a:cs typeface="Times New Roman" panose="02020603050405020304" pitchFamily="18" charset="0"/>
              </a:rPr>
              <a:t> </a:t>
            </a:r>
            <a:r>
              <a:rPr lang="en-US" sz="3200" err="1">
                <a:solidFill>
                  <a:srgbClr val="0000CC"/>
                </a:solidFill>
                <a:latin typeface="Times New Roman" panose="02020603050405020304" pitchFamily="18" charset="0"/>
                <a:cs typeface="Times New Roman" panose="02020603050405020304" pitchFamily="18" charset="0"/>
              </a:rPr>
              <a:t>t</a:t>
            </a:r>
            <a:r>
              <a:rPr lang="en-US" sz="3200" smtClean="0">
                <a:solidFill>
                  <a:srgbClr val="0000CC"/>
                </a:solidFill>
                <a:latin typeface="Times New Roman" panose="02020603050405020304" pitchFamily="18" charset="0"/>
                <a:cs typeface="Times New Roman" panose="02020603050405020304" pitchFamily="18" charset="0"/>
              </a:rPr>
              <a:t>hang cân là hình thang </a:t>
            </a:r>
            <a:r>
              <a:rPr lang="en-US" sz="3200" dirty="0" err="1" smtClean="0">
                <a:solidFill>
                  <a:srgbClr val="0000CC"/>
                </a:solidFill>
                <a:latin typeface="Times New Roman" panose="02020603050405020304" pitchFamily="18" charset="0"/>
                <a:cs typeface="Times New Roman" panose="02020603050405020304" pitchFamily="18" charset="0"/>
              </a:rPr>
              <a:t>có</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err="1" smtClean="0">
                <a:solidFill>
                  <a:srgbClr val="0000CC"/>
                </a:solidFill>
                <a:latin typeface="Times New Roman" panose="02020603050405020304" pitchFamily="18" charset="0"/>
                <a:cs typeface="Times New Roman" panose="02020603050405020304" pitchFamily="18" charset="0"/>
              </a:rPr>
              <a:t>hai</a:t>
            </a:r>
            <a:r>
              <a:rPr lang="en-US" sz="3200" smtClean="0">
                <a:solidFill>
                  <a:srgbClr val="0000CC"/>
                </a:solidFill>
                <a:latin typeface="Times New Roman" panose="02020603050405020304" pitchFamily="18" charset="0"/>
                <a:cs typeface="Times New Roman" panose="02020603050405020304" pitchFamily="18" charset="0"/>
              </a:rPr>
              <a:t> góc kề một đáy bằng nhau. </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11" name="TextBox 10"/>
          <p:cNvSpPr txBox="1"/>
          <p:nvPr/>
        </p:nvSpPr>
        <p:spPr>
          <a:xfrm>
            <a:off x="141667" y="2359492"/>
            <a:ext cx="5179824" cy="1077218"/>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Hình thang cân ABCD (hình 3a) có </a:t>
            </a:r>
            <a:endParaRPr lang="en-US" sz="3200" dirty="0">
              <a:latin typeface="Times New Roman" panose="02020603050405020304" pitchFamily="18" charset="0"/>
              <a:cs typeface="Times New Roman" panose="02020603050405020304" pitchFamily="18"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1096174200"/>
              </p:ext>
            </p:extLst>
          </p:nvPr>
        </p:nvGraphicFramePr>
        <p:xfrm>
          <a:off x="4330700" y="2235200"/>
          <a:ext cx="914400" cy="442219"/>
        </p:xfrm>
        <a:graphic>
          <a:graphicData uri="http://schemas.openxmlformats.org/presentationml/2006/ole">
            <mc:AlternateContent xmlns:mc="http://schemas.openxmlformats.org/markup-compatibility/2006">
              <mc:Choice xmlns:v="urn:schemas-microsoft-com:vml" Requires="v">
                <p:oleObj spid="_x0000_s1246" name="Equation" r:id="rId3" imgW="914400" imgH="224640" progId="Equation.DSMT4">
                  <p:embed/>
                </p:oleObj>
              </mc:Choice>
              <mc:Fallback>
                <p:oleObj name="Equation" r:id="rId3" imgW="914400" imgH="224640" progId="Equation.DSMT4">
                  <p:embed/>
                  <p:pic>
                    <p:nvPicPr>
                      <p:cNvPr id="0" name=""/>
                      <p:cNvPicPr/>
                      <p:nvPr/>
                    </p:nvPicPr>
                    <p:blipFill>
                      <a:blip r:embed="rId4"/>
                      <a:stretch>
                        <a:fillRect/>
                      </a:stretch>
                    </p:blipFill>
                    <p:spPr>
                      <a:xfrm>
                        <a:off x="4330700" y="2235200"/>
                        <a:ext cx="914400" cy="442219"/>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2303641357"/>
              </p:ext>
            </p:extLst>
          </p:nvPr>
        </p:nvGraphicFramePr>
        <p:xfrm>
          <a:off x="1372932" y="2844587"/>
          <a:ext cx="2103683" cy="550205"/>
        </p:xfrm>
        <a:graphic>
          <a:graphicData uri="http://schemas.openxmlformats.org/presentationml/2006/ole">
            <mc:AlternateContent xmlns:mc="http://schemas.openxmlformats.org/markup-compatibility/2006">
              <mc:Choice xmlns:v="urn:schemas-microsoft-com:vml" Requires="v">
                <p:oleObj spid="_x0000_s1247" name="Equation" r:id="rId5" imgW="1117440" imgH="291960" progId="Equation.DSMT4">
                  <p:embed/>
                </p:oleObj>
              </mc:Choice>
              <mc:Fallback>
                <p:oleObj name="Equation" r:id="rId5" imgW="1117440" imgH="291960" progId="Equation.DSMT4">
                  <p:embed/>
                  <p:pic>
                    <p:nvPicPr>
                      <p:cNvPr id="0" name=""/>
                      <p:cNvPicPr/>
                      <p:nvPr/>
                    </p:nvPicPr>
                    <p:blipFill>
                      <a:blip r:embed="rId6"/>
                      <a:stretch>
                        <a:fillRect/>
                      </a:stretch>
                    </p:blipFill>
                    <p:spPr>
                      <a:xfrm>
                        <a:off x="1372932" y="2844587"/>
                        <a:ext cx="2103683" cy="550205"/>
                      </a:xfrm>
                      <a:prstGeom prst="rect">
                        <a:avLst/>
                      </a:prstGeom>
                    </p:spPr>
                  </p:pic>
                </p:oleObj>
              </mc:Fallback>
            </mc:AlternateContent>
          </a:graphicData>
        </a:graphic>
      </p:graphicFrame>
      <p:sp>
        <p:nvSpPr>
          <p:cNvPr id="14" name="TextBox 13"/>
          <p:cNvSpPr txBox="1"/>
          <p:nvPr/>
        </p:nvSpPr>
        <p:spPr>
          <a:xfrm>
            <a:off x="141667" y="3475943"/>
            <a:ext cx="5179824" cy="1569660"/>
          </a:xfrm>
          <a:prstGeom prst="rect">
            <a:avLst/>
          </a:prstGeom>
          <a:solidFill>
            <a:schemeClr val="accent4">
              <a:lumMod val="20000"/>
              <a:lumOff val="80000"/>
            </a:schemeClr>
          </a:solidFill>
        </p:spPr>
        <p:txBody>
          <a:bodyPr wrap="square" rtlCol="0">
            <a:spAutoFit/>
          </a:bodyPr>
          <a:lstStyle/>
          <a:p>
            <a:r>
              <a:rPr lang="en-US" sz="3200" smtClean="0">
                <a:solidFill>
                  <a:srgbClr val="0000CC"/>
                </a:solidFill>
                <a:latin typeface="Times New Roman" panose="02020603050405020304" pitchFamily="18" charset="0"/>
                <a:cs typeface="Times New Roman" panose="02020603050405020304" pitchFamily="18" charset="0"/>
              </a:rPr>
              <a:t>Hình thang có một góc vuông được gọi là hình thang vuông (hình 3b).</a:t>
            </a:r>
            <a:endParaRPr lang="en-US" sz="3200" dirty="0">
              <a:solidFill>
                <a:srgbClr val="0000CC"/>
              </a:solidFill>
              <a:latin typeface="Times New Roman" panose="02020603050405020304" pitchFamily="18" charset="0"/>
              <a:cs typeface="Times New Roman" panose="02020603050405020304" pitchFamily="18" charset="0"/>
            </a:endParaRPr>
          </a:p>
        </p:txBody>
      </p:sp>
      <p:grpSp>
        <p:nvGrpSpPr>
          <p:cNvPr id="43" name="Group 42"/>
          <p:cNvGrpSpPr/>
          <p:nvPr/>
        </p:nvGrpSpPr>
        <p:grpSpPr>
          <a:xfrm>
            <a:off x="5795279" y="2677419"/>
            <a:ext cx="6396721" cy="2253281"/>
            <a:chOff x="5723870" y="2553782"/>
            <a:chExt cx="6396721" cy="2253281"/>
          </a:xfrm>
        </p:grpSpPr>
        <p:pic>
          <p:nvPicPr>
            <p:cNvPr id="5" name="Picture 4"/>
            <p:cNvPicPr>
              <a:picLocks noChangeAspect="1"/>
            </p:cNvPicPr>
            <p:nvPr/>
          </p:nvPicPr>
          <p:blipFill>
            <a:blip r:embed="rId7"/>
            <a:stretch>
              <a:fillRect/>
            </a:stretch>
          </p:blipFill>
          <p:spPr>
            <a:xfrm>
              <a:off x="5723870" y="2553782"/>
              <a:ext cx="6396721" cy="2253281"/>
            </a:xfrm>
            <a:prstGeom prst="rect">
              <a:avLst/>
            </a:prstGeom>
          </p:spPr>
        </p:pic>
        <p:cxnSp>
          <p:nvCxnSpPr>
            <p:cNvPr id="15" name="Straight Connector 14"/>
            <p:cNvCxnSpPr/>
            <p:nvPr/>
          </p:nvCxnSpPr>
          <p:spPr>
            <a:xfrm flipH="1">
              <a:off x="5965371" y="4151086"/>
              <a:ext cx="2699658" cy="1451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6299201" y="2941643"/>
              <a:ext cx="20755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8374743" y="2941643"/>
              <a:ext cx="290287" cy="122395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965370" y="2960655"/>
              <a:ext cx="333831" cy="118427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9114972" y="4144926"/>
              <a:ext cx="2714171"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flipV="1">
              <a:off x="9971314" y="2844587"/>
              <a:ext cx="1857830" cy="13003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9114972" y="2844587"/>
              <a:ext cx="856342"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V="1">
              <a:off x="9114972" y="2844587"/>
              <a:ext cx="0" cy="132101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774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anim calcmode="lin" valueType="num">
                                      <p:cBhvr>
                                        <p:cTn id="26" dur="1000" fill="hold"/>
                                        <p:tgtEl>
                                          <p:spTgt spid="14"/>
                                        </p:tgtEl>
                                        <p:attrNameLst>
                                          <p:attrName>ppt_x</p:attrName>
                                        </p:attrNameLst>
                                      </p:cBhvr>
                                      <p:tavLst>
                                        <p:tav tm="0">
                                          <p:val>
                                            <p:strVal val="#ppt_x"/>
                                          </p:val>
                                        </p:tav>
                                        <p:tav tm="100000">
                                          <p:val>
                                            <p:strVal val="#ppt_x"/>
                                          </p:val>
                                        </p:tav>
                                      </p:tavLst>
                                    </p:anim>
                                    <p:anim calcmode="lin" valueType="num">
                                      <p:cBhvr>
                                        <p:cTn id="27"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282519" y="4447105"/>
            <a:ext cx="6103041" cy="830997"/>
          </a:xfrm>
          <a:prstGeom prst="rect">
            <a:avLst/>
          </a:prstGeom>
        </p:spPr>
        <p:txBody>
          <a:bodyPr wrap="square">
            <a:spAutoFit/>
          </a:bodyPr>
          <a:lstStyle/>
          <a:p>
            <a:pPr marL="30480" marR="30480" algn="just">
              <a:lnSpc>
                <a:spcPct val="150000"/>
              </a:lnSpc>
              <a:spcAft>
                <a:spcPts val="1200"/>
              </a:spcAft>
            </a:pP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20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a:t>
            </a: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ình </a:t>
            </a:r>
            <a:r>
              <a:rPr lang="en-US" sz="320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ABCD</a:t>
            </a: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AB</a:t>
            </a: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//CD) </a:t>
            </a:r>
            <a:r>
              <a:rPr lang="en-US" sz="3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TextBox 13"/>
          <p:cNvSpPr txBox="1"/>
          <p:nvPr/>
        </p:nvSpPr>
        <p:spPr>
          <a:xfrm>
            <a:off x="141667" y="28166"/>
            <a:ext cx="11811094" cy="1077218"/>
          </a:xfrm>
          <a:prstGeom prst="rect">
            <a:avLst/>
          </a:prstGeom>
          <a:noFill/>
        </p:spPr>
        <p:txBody>
          <a:bodyPr wrap="square" rtlCol="0">
            <a:spAutoFit/>
          </a:bodyPr>
          <a:lstStyle/>
          <a:p>
            <a:r>
              <a:rPr lang="en-US" sz="3200" b="1">
                <a:latin typeface="Times New Roman" panose="02020603050405020304" pitchFamily="18" charset="0"/>
                <a:cs typeface="Times New Roman" panose="02020603050405020304" pitchFamily="18" charset="0"/>
              </a:rPr>
              <a:t> </a:t>
            </a:r>
            <a:r>
              <a:rPr lang="en-US" sz="3200" b="1" u="sng" smtClean="0">
                <a:solidFill>
                  <a:srgbClr val="FF0000"/>
                </a:solidFill>
                <a:latin typeface="Times New Roman" panose="02020603050405020304" pitchFamily="18" charset="0"/>
                <a:cs typeface="Times New Roman" panose="02020603050405020304" pitchFamily="18" charset="0"/>
              </a:rPr>
              <a:t>Ví dụ 1. </a:t>
            </a:r>
            <a:r>
              <a:rPr lang="en-US" sz="3200" smtClean="0">
                <a:latin typeface="Times New Roman" panose="02020603050405020304" pitchFamily="18" charset="0"/>
                <a:cs typeface="Times New Roman" panose="02020603050405020304" pitchFamily="18" charset="0"/>
              </a:rPr>
              <a:t>Tìm các góc chưa biết của hình thang ABCD có hai đáy là AB và CD trong các trường hợp sau: </a:t>
            </a:r>
            <a:endParaRPr lang="en-US" sz="3200" dirty="0">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1708335152"/>
              </p:ext>
            </p:extLst>
          </p:nvPr>
        </p:nvGraphicFramePr>
        <p:xfrm>
          <a:off x="1878301" y="2845030"/>
          <a:ext cx="2012950" cy="498475"/>
        </p:xfrm>
        <a:graphic>
          <a:graphicData uri="http://schemas.openxmlformats.org/presentationml/2006/ole">
            <mc:AlternateContent xmlns:mc="http://schemas.openxmlformats.org/markup-compatibility/2006">
              <mc:Choice xmlns:v="urn:schemas-microsoft-com:vml" Requires="v">
                <p:oleObj spid="_x0000_s2706" name="Equation" r:id="rId3" imgW="1054080" imgH="266400" progId="Equation.DSMT4">
                  <p:embed/>
                </p:oleObj>
              </mc:Choice>
              <mc:Fallback>
                <p:oleObj name="Equation" r:id="rId3" imgW="1054080" imgH="266400" progId="Equation.DSMT4">
                  <p:embed/>
                  <p:pic>
                    <p:nvPicPr>
                      <p:cNvPr id="0" name=""/>
                      <p:cNvPicPr/>
                      <p:nvPr/>
                    </p:nvPicPr>
                    <p:blipFill>
                      <a:blip r:embed="rId4"/>
                      <a:stretch>
                        <a:fillRect/>
                      </a:stretch>
                    </p:blipFill>
                    <p:spPr>
                      <a:xfrm>
                        <a:off x="1878301" y="2845030"/>
                        <a:ext cx="2012950" cy="498475"/>
                      </a:xfrm>
                      <a:prstGeom prst="rect">
                        <a:avLst/>
                      </a:prstGeom>
                    </p:spPr>
                  </p:pic>
                </p:oleObj>
              </mc:Fallback>
            </mc:AlternateContent>
          </a:graphicData>
        </a:graphic>
      </p:graphicFrame>
      <p:sp>
        <p:nvSpPr>
          <p:cNvPr id="15" name="TextBox 14"/>
          <p:cNvSpPr txBox="1"/>
          <p:nvPr/>
        </p:nvSpPr>
        <p:spPr>
          <a:xfrm>
            <a:off x="540774" y="2087484"/>
            <a:ext cx="6113990"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a) Hình thang ABCD (AB//CD) có:</a:t>
            </a:r>
            <a:endParaRPr lang="en-US" sz="3200" dirty="0">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3637281262"/>
              </p:ext>
            </p:extLst>
          </p:nvPr>
        </p:nvGraphicFramePr>
        <p:xfrm>
          <a:off x="6439795" y="2103920"/>
          <a:ext cx="1504950" cy="500063"/>
        </p:xfrm>
        <a:graphic>
          <a:graphicData uri="http://schemas.openxmlformats.org/presentationml/2006/ole">
            <mc:AlternateContent xmlns:mc="http://schemas.openxmlformats.org/markup-compatibility/2006">
              <mc:Choice xmlns:v="urn:schemas-microsoft-com:vml" Requires="v">
                <p:oleObj spid="_x0000_s2707" name="Equation" r:id="rId5" imgW="787320" imgH="266400" progId="Equation.DSMT4">
                  <p:embed/>
                </p:oleObj>
              </mc:Choice>
              <mc:Fallback>
                <p:oleObj name="Equation" r:id="rId5" imgW="787320" imgH="266400" progId="Equation.DSMT4">
                  <p:embed/>
                  <p:pic>
                    <p:nvPicPr>
                      <p:cNvPr id="6" name="Object 5"/>
                      <p:cNvPicPr/>
                      <p:nvPr/>
                    </p:nvPicPr>
                    <p:blipFill>
                      <a:blip r:embed="rId6"/>
                      <a:stretch>
                        <a:fillRect/>
                      </a:stretch>
                    </p:blipFill>
                    <p:spPr>
                      <a:xfrm>
                        <a:off x="6439795" y="2103920"/>
                        <a:ext cx="1504950" cy="500063"/>
                      </a:xfrm>
                      <a:prstGeom prst="rect">
                        <a:avLst/>
                      </a:prstGeom>
                    </p:spPr>
                  </p:pic>
                </p:oleObj>
              </mc:Fallback>
            </mc:AlternateContent>
          </a:graphicData>
        </a:graphic>
      </p:graphicFrame>
      <p:sp>
        <p:nvSpPr>
          <p:cNvPr id="17" name="TextBox 16"/>
          <p:cNvSpPr txBox="1"/>
          <p:nvPr/>
        </p:nvSpPr>
        <p:spPr>
          <a:xfrm>
            <a:off x="7722836" y="2049578"/>
            <a:ext cx="4229925" cy="584775"/>
          </a:xfrm>
          <a:prstGeom prst="rect">
            <a:avLst/>
          </a:prstGeom>
          <a:noFill/>
        </p:spPr>
        <p:txBody>
          <a:bodyPr wrap="square" rtlCol="0">
            <a:spAutoFit/>
          </a:bodyPr>
          <a:lstStyle/>
          <a:p>
            <a:r>
              <a:rPr lang="en-US" sz="3200">
                <a:latin typeface="Times New Roman" panose="02020603050405020304" pitchFamily="18" charset="0"/>
                <a:cs typeface="Times New Roman" panose="02020603050405020304" pitchFamily="18" charset="0"/>
              </a:rPr>
              <a:t>n</a:t>
            </a:r>
            <a:r>
              <a:rPr lang="en-US" sz="3200" smtClean="0">
                <a:latin typeface="Times New Roman" panose="02020603050405020304" pitchFamily="18" charset="0"/>
                <a:cs typeface="Times New Roman" panose="02020603050405020304" pitchFamily="18" charset="0"/>
              </a:rPr>
              <a:t>ên là hình thang vuông.</a:t>
            </a:r>
            <a:endParaRPr lang="en-US" sz="3200" dirty="0">
              <a:latin typeface="Times New Roman" panose="02020603050405020304" pitchFamily="18" charset="0"/>
              <a:cs typeface="Times New Roman" panose="02020603050405020304" pitchFamily="18" charset="0"/>
            </a:endParaRPr>
          </a:p>
        </p:txBody>
      </p:sp>
      <p:graphicFrame>
        <p:nvGraphicFramePr>
          <p:cNvPr id="18" name="Object 17"/>
          <p:cNvGraphicFramePr>
            <a:graphicFrameLocks noChangeAspect="1"/>
          </p:cNvGraphicFramePr>
          <p:nvPr>
            <p:extLst>
              <p:ext uri="{D42A27DB-BD31-4B8C-83A1-F6EECF244321}">
                <p14:modId xmlns:p14="http://schemas.microsoft.com/office/powerpoint/2010/main" val="2569064620"/>
              </p:ext>
            </p:extLst>
          </p:nvPr>
        </p:nvGraphicFramePr>
        <p:xfrm>
          <a:off x="569913" y="989013"/>
          <a:ext cx="7810500" cy="569912"/>
        </p:xfrm>
        <a:graphic>
          <a:graphicData uri="http://schemas.openxmlformats.org/presentationml/2006/ole">
            <mc:AlternateContent xmlns:mc="http://schemas.openxmlformats.org/markup-compatibility/2006">
              <mc:Choice xmlns:v="urn:schemas-microsoft-com:vml" Requires="v">
                <p:oleObj spid="_x0000_s2708" name="Equation" r:id="rId7" imgW="3429000" imgH="304560" progId="Equation.DSMT4">
                  <p:embed/>
                </p:oleObj>
              </mc:Choice>
              <mc:Fallback>
                <p:oleObj name="Equation" r:id="rId7" imgW="3429000" imgH="304560" progId="Equation.DSMT4">
                  <p:embed/>
                  <p:pic>
                    <p:nvPicPr>
                      <p:cNvPr id="6" name="Object 5"/>
                      <p:cNvPicPr/>
                      <p:nvPr/>
                    </p:nvPicPr>
                    <p:blipFill>
                      <a:blip r:embed="rId8"/>
                      <a:stretch>
                        <a:fillRect/>
                      </a:stretch>
                    </p:blipFill>
                    <p:spPr>
                      <a:xfrm>
                        <a:off x="569913" y="989013"/>
                        <a:ext cx="7810500" cy="569912"/>
                      </a:xfrm>
                      <a:prstGeom prst="rect">
                        <a:avLst/>
                      </a:prstGeom>
                    </p:spPr>
                  </p:pic>
                </p:oleObj>
              </mc:Fallback>
            </mc:AlternateContent>
          </a:graphicData>
        </a:graphic>
      </p:graphicFrame>
      <p:sp>
        <p:nvSpPr>
          <p:cNvPr id="7" name="TextBox 6"/>
          <p:cNvSpPr txBox="1"/>
          <p:nvPr/>
        </p:nvSpPr>
        <p:spPr>
          <a:xfrm>
            <a:off x="5256501" y="1487465"/>
            <a:ext cx="1129059" cy="584775"/>
          </a:xfrm>
          <a:prstGeom prst="rect">
            <a:avLst/>
          </a:prstGeom>
          <a:noFill/>
        </p:spPr>
        <p:txBody>
          <a:bodyPr wrap="square" rtlCol="0">
            <a:spAutoFit/>
          </a:bodyPr>
          <a:lstStyle/>
          <a:p>
            <a:r>
              <a:rPr lang="en-US" sz="3200" b="1" u="sng" smtClean="0">
                <a:latin typeface="Times New Roman" panose="02020603050405020304" pitchFamily="18" charset="0"/>
                <a:cs typeface="Times New Roman" panose="02020603050405020304" pitchFamily="18" charset="0"/>
              </a:rPr>
              <a:t>Giải</a:t>
            </a:r>
            <a:endParaRPr lang="en-US" sz="3200" b="1" u="sng">
              <a:latin typeface="Times New Roman" panose="02020603050405020304" pitchFamily="18" charset="0"/>
              <a:cs typeface="Times New Roman" panose="02020603050405020304" pitchFamily="18" charset="0"/>
            </a:endParaRPr>
          </a:p>
        </p:txBody>
      </p:sp>
      <p:sp>
        <p:nvSpPr>
          <p:cNvPr id="19" name="TextBox 18"/>
          <p:cNvSpPr txBox="1"/>
          <p:nvPr/>
        </p:nvSpPr>
        <p:spPr>
          <a:xfrm>
            <a:off x="540774" y="2765700"/>
            <a:ext cx="1288026"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Suy ra</a:t>
            </a:r>
            <a:endParaRPr lang="en-US" sz="3200" dirty="0">
              <a:latin typeface="Times New Roman" panose="02020603050405020304" pitchFamily="18" charset="0"/>
              <a:cs typeface="Times New Roman" panose="02020603050405020304"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3643386345"/>
              </p:ext>
            </p:extLst>
          </p:nvPr>
        </p:nvGraphicFramePr>
        <p:xfrm>
          <a:off x="6160582" y="4579674"/>
          <a:ext cx="2371725" cy="540966"/>
        </p:xfrm>
        <a:graphic>
          <a:graphicData uri="http://schemas.openxmlformats.org/presentationml/2006/ole">
            <mc:AlternateContent xmlns:mc="http://schemas.openxmlformats.org/markup-compatibility/2006">
              <mc:Choice xmlns:v="urn:schemas-microsoft-com:vml" Requires="v">
                <p:oleObj spid="_x0000_s2709" name="Equation" r:id="rId9" imgW="1041120" imgH="266400" progId="Equation.DSMT4">
                  <p:embed/>
                </p:oleObj>
              </mc:Choice>
              <mc:Fallback>
                <p:oleObj name="Equation" r:id="rId9" imgW="1041120" imgH="266400" progId="Equation.DSMT4">
                  <p:embed/>
                  <p:pic>
                    <p:nvPicPr>
                      <p:cNvPr id="18" name="Object 17"/>
                      <p:cNvPicPr/>
                      <p:nvPr/>
                    </p:nvPicPr>
                    <p:blipFill>
                      <a:blip r:embed="rId10"/>
                      <a:stretch>
                        <a:fillRect/>
                      </a:stretch>
                    </p:blipFill>
                    <p:spPr>
                      <a:xfrm>
                        <a:off x="6160582" y="4579674"/>
                        <a:ext cx="2371725" cy="540966"/>
                      </a:xfrm>
                      <a:prstGeom prst="rect">
                        <a:avLst/>
                      </a:prstGeom>
                    </p:spPr>
                  </p:pic>
                </p:oleObj>
              </mc:Fallback>
            </mc:AlternateContent>
          </a:graphicData>
        </a:graphic>
      </p:graphicFrame>
      <p:sp>
        <p:nvSpPr>
          <p:cNvPr id="21" name="Rectangle 20"/>
          <p:cNvSpPr/>
          <p:nvPr/>
        </p:nvSpPr>
        <p:spPr>
          <a:xfrm>
            <a:off x="8380413" y="4447105"/>
            <a:ext cx="3883210" cy="830997"/>
          </a:xfrm>
          <a:prstGeom prst="rect">
            <a:avLst/>
          </a:prstGeom>
        </p:spPr>
        <p:txBody>
          <a:bodyPr wrap="square">
            <a:spAutoFit/>
          </a:bodyPr>
          <a:lstStyle/>
          <a:p>
            <a:pPr marL="30480" marR="30480" algn="just">
              <a:lnSpc>
                <a:spcPct val="150000"/>
              </a:lnSpc>
              <a:spcAft>
                <a:spcPts val="1200"/>
              </a:spcAft>
            </a:pPr>
            <a:r>
              <a:rPr lang="en-US" sz="3200">
                <a:solidFill>
                  <a:srgbClr val="000000"/>
                </a:solidFill>
                <a:latin typeface="Times New Roman" panose="02020603050405020304" pitchFamily="18" charset="0"/>
                <a:ea typeface="Arial" panose="020B0604020202020204" pitchFamily="34" charset="0"/>
                <a:cs typeface="Times New Roman" panose="02020603050405020304" pitchFamily="18" charset="0"/>
              </a:rPr>
              <a:t>n</a:t>
            </a:r>
            <a:r>
              <a:rPr lang="en-US" sz="3200" smtClean="0">
                <a:solidFill>
                  <a:srgbClr val="000000"/>
                </a:solidFill>
                <a:latin typeface="Times New Roman" panose="02020603050405020304" pitchFamily="18" charset="0"/>
                <a:ea typeface="Arial" panose="020B0604020202020204" pitchFamily="34" charset="0"/>
                <a:cs typeface="Times New Roman" panose="02020603050405020304" pitchFamily="18" charset="0"/>
              </a:rPr>
              <a:t>ên là hình thang cân.</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2849114662"/>
              </p:ext>
            </p:extLst>
          </p:nvPr>
        </p:nvGraphicFramePr>
        <p:xfrm>
          <a:off x="4325108" y="2783912"/>
          <a:ext cx="4659312" cy="1638300"/>
        </p:xfrm>
        <a:graphic>
          <a:graphicData uri="http://schemas.openxmlformats.org/presentationml/2006/ole">
            <mc:AlternateContent xmlns:mc="http://schemas.openxmlformats.org/markup-compatibility/2006">
              <mc:Choice xmlns:v="urn:schemas-microsoft-com:vml" Requires="v">
                <p:oleObj spid="_x0000_s2710" name="Equation" r:id="rId11" imgW="2438280" imgH="876240" progId="Equation.DSMT4">
                  <p:embed/>
                </p:oleObj>
              </mc:Choice>
              <mc:Fallback>
                <p:oleObj name="Equation" r:id="rId11" imgW="2438280" imgH="876240" progId="Equation.DSMT4">
                  <p:embed/>
                  <p:pic>
                    <p:nvPicPr>
                      <p:cNvPr id="6" name="Object 5"/>
                      <p:cNvPicPr/>
                      <p:nvPr/>
                    </p:nvPicPr>
                    <p:blipFill>
                      <a:blip r:embed="rId12"/>
                      <a:stretch>
                        <a:fillRect/>
                      </a:stretch>
                    </p:blipFill>
                    <p:spPr>
                      <a:xfrm>
                        <a:off x="4325108" y="2783912"/>
                        <a:ext cx="4659312" cy="1638300"/>
                      </a:xfrm>
                      <a:prstGeom prst="rect">
                        <a:avLst/>
                      </a:prstGeom>
                    </p:spPr>
                  </p:pic>
                </p:oleObj>
              </mc:Fallback>
            </mc:AlternateContent>
          </a:graphicData>
        </a:graphic>
      </p:graphicFrame>
      <p:sp>
        <p:nvSpPr>
          <p:cNvPr id="23" name="TextBox 22"/>
          <p:cNvSpPr txBox="1"/>
          <p:nvPr/>
        </p:nvSpPr>
        <p:spPr>
          <a:xfrm>
            <a:off x="666475" y="5302995"/>
            <a:ext cx="1288026" cy="584775"/>
          </a:xfrm>
          <a:prstGeom prst="rect">
            <a:avLst/>
          </a:prstGeom>
          <a:noFill/>
        </p:spPr>
        <p:txBody>
          <a:bodyPr wrap="square" rtlCol="0">
            <a:spAutoFit/>
          </a:bodyPr>
          <a:lstStyle/>
          <a:p>
            <a:r>
              <a:rPr lang="en-US" sz="3200" smtClean="0">
                <a:latin typeface="Times New Roman" panose="02020603050405020304" pitchFamily="18" charset="0"/>
                <a:cs typeface="Times New Roman" panose="02020603050405020304" pitchFamily="18" charset="0"/>
              </a:rPr>
              <a:t>Suy ra</a:t>
            </a:r>
            <a:endParaRPr lang="en-US" sz="3200" dirty="0">
              <a:latin typeface="Times New Roman" panose="02020603050405020304" pitchFamily="18" charset="0"/>
              <a:cs typeface="Times New Roman" panose="02020603050405020304" pitchFamily="18" charset="0"/>
            </a:endParaRPr>
          </a:p>
        </p:txBody>
      </p:sp>
      <p:graphicFrame>
        <p:nvGraphicFramePr>
          <p:cNvPr id="24" name="Object 23"/>
          <p:cNvGraphicFramePr>
            <a:graphicFrameLocks noChangeAspect="1"/>
          </p:cNvGraphicFramePr>
          <p:nvPr>
            <p:extLst>
              <p:ext uri="{D42A27DB-BD31-4B8C-83A1-F6EECF244321}">
                <p14:modId xmlns:p14="http://schemas.microsoft.com/office/powerpoint/2010/main" val="3753527095"/>
              </p:ext>
            </p:extLst>
          </p:nvPr>
        </p:nvGraphicFramePr>
        <p:xfrm>
          <a:off x="2021314" y="5346144"/>
          <a:ext cx="4025900" cy="498475"/>
        </p:xfrm>
        <a:graphic>
          <a:graphicData uri="http://schemas.openxmlformats.org/presentationml/2006/ole">
            <mc:AlternateContent xmlns:mc="http://schemas.openxmlformats.org/markup-compatibility/2006">
              <mc:Choice xmlns:v="urn:schemas-microsoft-com:vml" Requires="v">
                <p:oleObj spid="_x0000_s2711" name="Equation" r:id="rId13" imgW="2108160" imgH="266400" progId="Equation.DSMT4">
                  <p:embed/>
                </p:oleObj>
              </mc:Choice>
              <mc:Fallback>
                <p:oleObj name="Equation" r:id="rId13" imgW="2108160" imgH="266400" progId="Equation.DSMT4">
                  <p:embed/>
                  <p:pic>
                    <p:nvPicPr>
                      <p:cNvPr id="6" name="Object 5"/>
                      <p:cNvPicPr/>
                      <p:nvPr/>
                    </p:nvPicPr>
                    <p:blipFill>
                      <a:blip r:embed="rId14"/>
                      <a:stretch>
                        <a:fillRect/>
                      </a:stretch>
                    </p:blipFill>
                    <p:spPr>
                      <a:xfrm>
                        <a:off x="2021314" y="5346144"/>
                        <a:ext cx="4025900" cy="498475"/>
                      </a:xfrm>
                      <a:prstGeom prst="rect">
                        <a:avLst/>
                      </a:prstGeom>
                    </p:spPr>
                  </p:pic>
                </p:oleObj>
              </mc:Fallback>
            </mc:AlternateContent>
          </a:graphicData>
        </a:graphic>
      </p:graphicFrame>
    </p:spTree>
    <p:extLst>
      <p:ext uri="{BB962C8B-B14F-4D97-AF65-F5344CB8AC3E}">
        <p14:creationId xmlns:p14="http://schemas.microsoft.com/office/powerpoint/2010/main" val="237253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1000"/>
                                        <p:tgtEl>
                                          <p:spTgt spid="19"/>
                                        </p:tgtEl>
                                      </p:cBhvr>
                                    </p:animEffect>
                                    <p:anim calcmode="lin" valueType="num">
                                      <p:cBhvr>
                                        <p:cTn id="29" dur="1000" fill="hold"/>
                                        <p:tgtEl>
                                          <p:spTgt spid="19"/>
                                        </p:tgtEl>
                                        <p:attrNameLst>
                                          <p:attrName>ppt_x</p:attrName>
                                        </p:attrNameLst>
                                      </p:cBhvr>
                                      <p:tavLst>
                                        <p:tav tm="0">
                                          <p:val>
                                            <p:strVal val="#ppt_x"/>
                                          </p:val>
                                        </p:tav>
                                        <p:tav tm="100000">
                                          <p:val>
                                            <p:strVal val="#ppt_x"/>
                                          </p:val>
                                        </p:tav>
                                      </p:tavLst>
                                    </p:anim>
                                    <p:anim calcmode="lin" valueType="num">
                                      <p:cBhvr>
                                        <p:cTn id="30" dur="1000" fill="hold"/>
                                        <p:tgtEl>
                                          <p:spTgt spid="19"/>
                                        </p:tgtEl>
                                        <p:attrNameLst>
                                          <p:attrName>ppt_y</p:attrName>
                                        </p:attrNameLst>
                                      </p:cBhvr>
                                      <p:tavLst>
                                        <p:tav tm="0">
                                          <p:val>
                                            <p:strVal val="#ppt_y+.1"/>
                                          </p:val>
                                        </p:tav>
                                        <p:tav tm="100000">
                                          <p:val>
                                            <p:strVal val="#ppt_y"/>
                                          </p:val>
                                        </p:tav>
                                      </p:tavLst>
                                    </p:anim>
                                  </p:childTnLst>
                                </p:cTn>
                              </p:par>
                            </p:childTnLst>
                          </p:cTn>
                        </p:par>
                        <p:par>
                          <p:cTn id="31" fill="hold">
                            <p:stCondLst>
                              <p:cond delay="1000"/>
                            </p:stCondLst>
                            <p:childTnLst>
                              <p:par>
                                <p:cTn id="32" presetID="42" presetClass="entr" presetSubtype="0" fill="hold" nodeType="after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1000"/>
                                        <p:tgtEl>
                                          <p:spTgt spid="22"/>
                                        </p:tgtEl>
                                      </p:cBhvr>
                                    </p:animEffect>
                                    <p:anim calcmode="lin" valueType="num">
                                      <p:cBhvr>
                                        <p:cTn id="42" dur="1000" fill="hold"/>
                                        <p:tgtEl>
                                          <p:spTgt spid="22"/>
                                        </p:tgtEl>
                                        <p:attrNameLst>
                                          <p:attrName>ppt_x</p:attrName>
                                        </p:attrNameLst>
                                      </p:cBhvr>
                                      <p:tavLst>
                                        <p:tav tm="0">
                                          <p:val>
                                            <p:strVal val="#ppt_x"/>
                                          </p:val>
                                        </p:tav>
                                        <p:tav tm="100000">
                                          <p:val>
                                            <p:strVal val="#ppt_x"/>
                                          </p:val>
                                        </p:tav>
                                      </p:tavLst>
                                    </p:anim>
                                    <p:anim calcmode="lin" valueType="num">
                                      <p:cBhvr>
                                        <p:cTn id="43"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fade">
                                      <p:cBhvr>
                                        <p:cTn id="48" dur="1000"/>
                                        <p:tgtEl>
                                          <p:spTgt spid="8"/>
                                        </p:tgtEl>
                                      </p:cBhvr>
                                    </p:animEffect>
                                    <p:anim calcmode="lin" valueType="num">
                                      <p:cBhvr>
                                        <p:cTn id="49" dur="1000" fill="hold"/>
                                        <p:tgtEl>
                                          <p:spTgt spid="8"/>
                                        </p:tgtEl>
                                        <p:attrNameLst>
                                          <p:attrName>ppt_x</p:attrName>
                                        </p:attrNameLst>
                                      </p:cBhvr>
                                      <p:tavLst>
                                        <p:tav tm="0">
                                          <p:val>
                                            <p:strVal val="#ppt_x"/>
                                          </p:val>
                                        </p:tav>
                                        <p:tav tm="100000">
                                          <p:val>
                                            <p:strVal val="#ppt_x"/>
                                          </p:val>
                                        </p:tav>
                                      </p:tavLst>
                                    </p:anim>
                                    <p:anim calcmode="lin" valueType="num">
                                      <p:cBhvr>
                                        <p:cTn id="5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additive="base">
                                        <p:cTn id="62" dur="500" fill="hold"/>
                                        <p:tgtEl>
                                          <p:spTgt spid="21"/>
                                        </p:tgtEl>
                                        <p:attrNameLst>
                                          <p:attrName>ppt_x</p:attrName>
                                        </p:attrNameLst>
                                      </p:cBhvr>
                                      <p:tavLst>
                                        <p:tav tm="0">
                                          <p:val>
                                            <p:strVal val="#ppt_x"/>
                                          </p:val>
                                        </p:tav>
                                        <p:tav tm="100000">
                                          <p:val>
                                            <p:strVal val="#ppt_x"/>
                                          </p:val>
                                        </p:tav>
                                      </p:tavLst>
                                    </p:anim>
                                    <p:anim calcmode="lin" valueType="num">
                                      <p:cBhvr additive="base">
                                        <p:cTn id="63"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fade">
                                      <p:cBhvr>
                                        <p:cTn id="68" dur="1000"/>
                                        <p:tgtEl>
                                          <p:spTgt spid="23"/>
                                        </p:tgtEl>
                                      </p:cBhvr>
                                    </p:animEffect>
                                    <p:anim calcmode="lin" valueType="num">
                                      <p:cBhvr>
                                        <p:cTn id="69" dur="1000" fill="hold"/>
                                        <p:tgtEl>
                                          <p:spTgt spid="23"/>
                                        </p:tgtEl>
                                        <p:attrNameLst>
                                          <p:attrName>ppt_x</p:attrName>
                                        </p:attrNameLst>
                                      </p:cBhvr>
                                      <p:tavLst>
                                        <p:tav tm="0">
                                          <p:val>
                                            <p:strVal val="#ppt_x"/>
                                          </p:val>
                                        </p:tav>
                                        <p:tav tm="100000">
                                          <p:val>
                                            <p:strVal val="#ppt_x"/>
                                          </p:val>
                                        </p:tav>
                                      </p:tavLst>
                                    </p:anim>
                                    <p:anim calcmode="lin" valueType="num">
                                      <p:cBhvr>
                                        <p:cTn id="70" dur="1000" fill="hold"/>
                                        <p:tgtEl>
                                          <p:spTgt spid="23"/>
                                        </p:tgtEl>
                                        <p:attrNameLst>
                                          <p:attrName>ppt_y</p:attrName>
                                        </p:attrNameLst>
                                      </p:cBhvr>
                                      <p:tavLst>
                                        <p:tav tm="0">
                                          <p:val>
                                            <p:strVal val="#ppt_y+.1"/>
                                          </p:val>
                                        </p:tav>
                                        <p:tav tm="100000">
                                          <p:val>
                                            <p:strVal val="#ppt_y"/>
                                          </p:val>
                                        </p:tav>
                                      </p:tavLst>
                                    </p:anim>
                                  </p:childTnLst>
                                </p:cTn>
                              </p:par>
                            </p:childTnLst>
                          </p:cTn>
                        </p:par>
                        <p:par>
                          <p:cTn id="71" fill="hold">
                            <p:stCondLst>
                              <p:cond delay="1000"/>
                            </p:stCondLst>
                            <p:childTnLst>
                              <p:par>
                                <p:cTn id="72" presetID="42" presetClass="entr" presetSubtype="0"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1000"/>
                                        <p:tgtEl>
                                          <p:spTgt spid="24"/>
                                        </p:tgtEl>
                                      </p:cBhvr>
                                    </p:animEffect>
                                    <p:anim calcmode="lin" valueType="num">
                                      <p:cBhvr>
                                        <p:cTn id="75" dur="1000" fill="hold"/>
                                        <p:tgtEl>
                                          <p:spTgt spid="24"/>
                                        </p:tgtEl>
                                        <p:attrNameLst>
                                          <p:attrName>ppt_x</p:attrName>
                                        </p:attrNameLst>
                                      </p:cBhvr>
                                      <p:tavLst>
                                        <p:tav tm="0">
                                          <p:val>
                                            <p:strVal val="#ppt_x"/>
                                          </p:val>
                                        </p:tav>
                                        <p:tav tm="100000">
                                          <p:val>
                                            <p:strVal val="#ppt_x"/>
                                          </p:val>
                                        </p:tav>
                                      </p:tavLst>
                                    </p:anim>
                                    <p:anim calcmode="lin" valueType="num">
                                      <p:cBhvr>
                                        <p:cTn id="7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7" grpId="0"/>
      <p:bldP spid="19" grpId="0"/>
      <p:bldP spid="21"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24156" y="1050717"/>
            <a:ext cx="3479163" cy="595204"/>
          </a:xfrm>
          <a:prstGeom prst="rect">
            <a:avLst/>
          </a:prstGeom>
        </p:spPr>
      </p:pic>
      <p:sp>
        <p:nvSpPr>
          <p:cNvPr id="8" name="Rectangle 7"/>
          <p:cNvSpPr/>
          <p:nvPr/>
        </p:nvSpPr>
        <p:spPr>
          <a:xfrm>
            <a:off x="224156" y="1896116"/>
            <a:ext cx="6881051" cy="830997"/>
          </a:xfrm>
          <a:prstGeom prst="rect">
            <a:avLst/>
          </a:prstGeom>
        </p:spPr>
        <p:txBody>
          <a:bodyPr wrap="none">
            <a:spAutoFit/>
          </a:bodyPr>
          <a:lstStyle/>
          <a:p>
            <a:pPr marL="30480" marR="30480" algn="just">
              <a:lnSpc>
                <a:spcPct val="150000"/>
              </a:lnSpc>
              <a:spcAft>
                <a:spcPts val="1200"/>
              </a:spcAft>
            </a:pP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Xét </a:t>
            </a:r>
            <a:r>
              <a:rPr lang="en-US" sz="3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3200" dirty="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MNPQ (MN // QP) </a:t>
            </a:r>
            <a:r>
              <a:rPr lang="en-US" sz="3200" dirty="0" err="1"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9" name="Rectangle 8"/>
              <p:cNvSpPr/>
              <p:nvPr/>
            </p:nvSpPr>
            <p:spPr>
              <a:xfrm>
                <a:off x="6857281" y="2027025"/>
                <a:ext cx="1710340" cy="601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rPr>
                          </m:ctrlPr>
                        </m:accPr>
                        <m:e>
                          <m:r>
                            <a:rPr lang="en-US" sz="3200" i="1">
                              <a:latin typeface="Cambria Math" panose="02040503050406030204" pitchFamily="18" charset="0"/>
                            </a:rPr>
                            <m:t>𝑄</m:t>
                          </m:r>
                        </m:e>
                      </m:acc>
                      <m:r>
                        <a:rPr lang="en-US" sz="3200" i="0">
                          <a:latin typeface="Cambria Math" panose="02040503050406030204" pitchFamily="18" charset="0"/>
                        </a:rPr>
                        <m:t>=90°</m:t>
                      </m:r>
                    </m:oMath>
                  </m:oMathPara>
                </a14:m>
                <a:endParaRPr lang="en-US" sz="3200" dirty="0">
                  <a:latin typeface="Times New Roman" panose="02020603050405020304" pitchFamily="18" charset="0"/>
                  <a:cs typeface="Times New Roman" panose="02020603050405020304" pitchFamily="18" charset="0"/>
                </a:endParaRPr>
              </a:p>
            </p:txBody>
          </p:sp>
        </mc:Choice>
        <mc:Fallback xmlns="">
          <p:sp>
            <p:nvSpPr>
              <p:cNvPr id="9" name="Rectangle 8"/>
              <p:cNvSpPr>
                <a:spLocks noRot="1" noChangeAspect="1" noMove="1" noResize="1" noEditPoints="1" noAdjustHandles="1" noChangeArrowheads="1" noChangeShapeType="1" noTextEdit="1"/>
              </p:cNvSpPr>
              <p:nvPr/>
            </p:nvSpPr>
            <p:spPr>
              <a:xfrm>
                <a:off x="6857281" y="2027025"/>
                <a:ext cx="1710340" cy="601383"/>
              </a:xfrm>
              <a:prstGeom prst="rect">
                <a:avLst/>
              </a:prstGeom>
              <a:blipFill>
                <a:blip r:embed="rId5"/>
                <a:stretch>
                  <a:fillRect/>
                </a:stretch>
              </a:blipFill>
            </p:spPr>
            <p:txBody>
              <a:bodyPr/>
              <a:lstStyle/>
              <a:p>
                <a:r>
                  <a:rPr lang="en-US">
                    <a:noFill/>
                  </a:rPr>
                  <a:t> </a:t>
                </a:r>
              </a:p>
            </p:txBody>
          </p:sp>
        </mc:Fallback>
      </mc:AlternateContent>
      <p:sp>
        <p:nvSpPr>
          <p:cNvPr id="10" name="Rectangle 9"/>
          <p:cNvSpPr/>
          <p:nvPr/>
        </p:nvSpPr>
        <p:spPr>
          <a:xfrm>
            <a:off x="533239" y="2537138"/>
            <a:ext cx="7071521" cy="830997"/>
          </a:xfrm>
          <a:prstGeom prst="rect">
            <a:avLst/>
          </a:prstGeom>
        </p:spPr>
        <p:txBody>
          <a:bodyPr wrap="square">
            <a:spAutoFit/>
          </a:bodyPr>
          <a:lstStyle/>
          <a:p>
            <a:pPr algn="just">
              <a:lnSpc>
                <a:spcPct val="150000"/>
              </a:lnSpc>
              <a:spcAft>
                <a:spcPts val="600"/>
              </a:spcAft>
            </a:pP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Suy ra MNPQ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thang</a:t>
            </a: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vuông.</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11" name="Rectangle 10"/>
              <p:cNvSpPr/>
              <p:nvPr/>
            </p:nvSpPr>
            <p:spPr>
              <a:xfrm>
                <a:off x="533239" y="3362510"/>
                <a:ext cx="3073855" cy="6013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3200" smtClean="0">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𝑀</m:t>
                          </m:r>
                        </m:e>
                      </m:acc>
                      <m:r>
                        <a:rPr lang="en-US" sz="3200" i="0">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𝑄</m:t>
                          </m:r>
                        </m:e>
                      </m:acc>
                      <m:r>
                        <a:rPr lang="en-US" sz="3200" i="0">
                          <a:latin typeface="Cambria Math" panose="02040503050406030204" pitchFamily="18" charset="0"/>
                        </a:rPr>
                        <m:t>=90°</m:t>
                      </m:r>
                    </m:oMath>
                  </m:oMathPara>
                </a14:m>
                <a:endParaRPr lang="en-US" sz="3200" dirty="0"/>
              </a:p>
            </p:txBody>
          </p:sp>
        </mc:Choice>
        <mc:Fallback xmlns="">
          <p:sp>
            <p:nvSpPr>
              <p:cNvPr id="11" name="Rectangle 10"/>
              <p:cNvSpPr>
                <a:spLocks noRot="1" noChangeAspect="1" noMove="1" noResize="1" noEditPoints="1" noAdjustHandles="1" noChangeArrowheads="1" noChangeShapeType="1" noTextEdit="1"/>
              </p:cNvSpPr>
              <p:nvPr/>
            </p:nvSpPr>
            <p:spPr>
              <a:xfrm>
                <a:off x="533239" y="3362510"/>
                <a:ext cx="3073855" cy="601383"/>
              </a:xfrm>
              <a:prstGeom prst="rect">
                <a:avLst/>
              </a:prstGeom>
              <a:blipFill>
                <a:blip r:embed="rId6"/>
                <a:stretch>
                  <a:fillRect/>
                </a:stretch>
              </a:blipFill>
            </p:spPr>
            <p:txBody>
              <a:bodyPr/>
              <a:lstStyle/>
              <a:p>
                <a:r>
                  <a:rPr lang="en-US">
                    <a:noFill/>
                  </a:rPr>
                  <a:t> </a:t>
                </a:r>
              </a:p>
            </p:txBody>
          </p:sp>
        </mc:Fallback>
      </mc:AlternateContent>
      <p:sp>
        <p:nvSpPr>
          <p:cNvPr id="12" name="Rectangle 11"/>
          <p:cNvSpPr/>
          <p:nvPr/>
        </p:nvSpPr>
        <p:spPr>
          <a:xfrm>
            <a:off x="234650" y="3925991"/>
            <a:ext cx="8799204" cy="742511"/>
          </a:xfrm>
          <a:prstGeom prst="rect">
            <a:avLst/>
          </a:prstGeom>
        </p:spPr>
        <p:txBody>
          <a:bodyPr wrap="none">
            <a:spAutoFit/>
          </a:bodyPr>
          <a:lstStyle/>
          <a:p>
            <a:pPr algn="just">
              <a:lnSpc>
                <a:spcPct val="150000"/>
              </a:lnSpc>
              <a:spcAft>
                <a:spcPts val="600"/>
              </a:spcAft>
            </a:pP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Áp</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dụng</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định</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lí</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tổng</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các</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góc</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của</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một</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tứ</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giác</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ta </a:t>
            </a:r>
            <a:r>
              <a:rPr lang="en-US" sz="3200" dirty="0" err="1"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có</a:t>
            </a:r>
            <a:r>
              <a:rPr lang="en-US" sz="3200" dirty="0" smtClean="0">
                <a:solidFill>
                  <a:srgbClr val="000000"/>
                </a:solidFill>
                <a:effectLst/>
                <a:latin typeface="Times New Roman" panose="02020603050405020304" pitchFamily="18" charset="0"/>
                <a:ea typeface="Arial" panose="020B0604020202020204" pitchFamily="34" charset="0"/>
                <a:cs typeface="Times New Roman" panose="02020603050405020304" pitchFamily="18" charset="0"/>
              </a:rPr>
              <a:t>: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4" name="Rectangle 13"/>
          <p:cNvSpPr/>
          <p:nvPr/>
        </p:nvSpPr>
        <p:spPr>
          <a:xfrm>
            <a:off x="224157" y="-53487"/>
            <a:ext cx="11859402" cy="1077218"/>
          </a:xfrm>
          <a:prstGeom prst="rect">
            <a:avLst/>
          </a:prstGeom>
        </p:spPr>
        <p:txBody>
          <a:bodyPr wrap="square">
            <a:spAutoFit/>
          </a:bodyPr>
          <a:lstStyle/>
          <a:p>
            <a:pPr algn="just"/>
            <a:r>
              <a:rPr lang="en-US" sz="3200" b="1" u="sng" smtClean="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Thực hành 1. </a:t>
            </a:r>
            <a:r>
              <a:rPr lang="en-US" sz="3200" smtClean="0">
                <a:effectLst/>
                <a:latin typeface="Times New Roman" panose="02020603050405020304" pitchFamily="18" charset="0"/>
                <a:ea typeface="Arial" panose="020B0604020202020204" pitchFamily="34" charset="0"/>
                <a:cs typeface="Times New Roman" panose="02020603050405020304" pitchFamily="18" charset="0"/>
              </a:rPr>
              <a:t>Tìm các góc chưa biết của hình thang MNPQ có hai đáy là MN và QP trong mỗi trường hợp sau và nêu nhận xét của em.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5" name="TextBox 14"/>
          <p:cNvSpPr txBox="1"/>
          <p:nvPr/>
        </p:nvSpPr>
        <p:spPr>
          <a:xfrm>
            <a:off x="3505193" y="1420633"/>
            <a:ext cx="1129059"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110843762"/>
              </p:ext>
            </p:extLst>
          </p:nvPr>
        </p:nvGraphicFramePr>
        <p:xfrm>
          <a:off x="1294130" y="4741122"/>
          <a:ext cx="4359910" cy="789546"/>
        </p:xfrm>
        <a:graphic>
          <a:graphicData uri="http://schemas.openxmlformats.org/presentationml/2006/ole">
            <mc:AlternateContent xmlns:mc="http://schemas.openxmlformats.org/markup-compatibility/2006">
              <mc:Choice xmlns:v="urn:schemas-microsoft-com:vml" Requires="v">
                <p:oleObj spid="_x0000_s3282" name="Equation" r:id="rId7" imgW="1866600" imgH="393480" progId="Equation.DSMT4">
                  <p:embed/>
                </p:oleObj>
              </mc:Choice>
              <mc:Fallback>
                <p:oleObj name="Equation" r:id="rId7" imgW="1866600" imgH="393480" progId="Equation.DSMT4">
                  <p:embed/>
                  <p:pic>
                    <p:nvPicPr>
                      <p:cNvPr id="0" name=""/>
                      <p:cNvPicPr/>
                      <p:nvPr/>
                    </p:nvPicPr>
                    <p:blipFill>
                      <a:blip r:embed="rId8"/>
                      <a:stretch>
                        <a:fillRect/>
                      </a:stretch>
                    </p:blipFill>
                    <p:spPr>
                      <a:xfrm>
                        <a:off x="1294130" y="4741122"/>
                        <a:ext cx="4359910" cy="789546"/>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125157734"/>
              </p:ext>
            </p:extLst>
          </p:nvPr>
        </p:nvGraphicFramePr>
        <p:xfrm>
          <a:off x="1636155" y="5434167"/>
          <a:ext cx="4865688" cy="1222375"/>
        </p:xfrm>
        <a:graphic>
          <a:graphicData uri="http://schemas.openxmlformats.org/presentationml/2006/ole">
            <mc:AlternateContent xmlns:mc="http://schemas.openxmlformats.org/markup-compatibility/2006">
              <mc:Choice xmlns:v="urn:schemas-microsoft-com:vml" Requires="v">
                <p:oleObj spid="_x0000_s3283" name="Equation" r:id="rId9" imgW="2082600" imgH="609480" progId="Equation.DSMT4">
                  <p:embed/>
                </p:oleObj>
              </mc:Choice>
              <mc:Fallback>
                <p:oleObj name="Equation" r:id="rId9" imgW="2082600" imgH="609480" progId="Equation.DSMT4">
                  <p:embed/>
                  <p:pic>
                    <p:nvPicPr>
                      <p:cNvPr id="6" name="Object 5"/>
                      <p:cNvPicPr/>
                      <p:nvPr/>
                    </p:nvPicPr>
                    <p:blipFill>
                      <a:blip r:embed="rId10"/>
                      <a:stretch>
                        <a:fillRect/>
                      </a:stretch>
                    </p:blipFill>
                    <p:spPr>
                      <a:xfrm>
                        <a:off x="1636155" y="5434167"/>
                        <a:ext cx="4865688" cy="1222375"/>
                      </a:xfrm>
                      <a:prstGeom prst="rect">
                        <a:avLst/>
                      </a:prstGeom>
                    </p:spPr>
                  </p:pic>
                </p:oleObj>
              </mc:Fallback>
            </mc:AlternateContent>
          </a:graphicData>
        </a:graphic>
      </p:graphicFrame>
      <p:grpSp>
        <p:nvGrpSpPr>
          <p:cNvPr id="29" name="Group 28"/>
          <p:cNvGrpSpPr/>
          <p:nvPr/>
        </p:nvGrpSpPr>
        <p:grpSpPr>
          <a:xfrm>
            <a:off x="8567621" y="1312718"/>
            <a:ext cx="3442781" cy="2421082"/>
            <a:chOff x="8567621" y="1312718"/>
            <a:chExt cx="3442781" cy="2421082"/>
          </a:xfrm>
        </p:grpSpPr>
        <p:pic>
          <p:nvPicPr>
            <p:cNvPr id="5" name="Picture 4" descr="title"/>
            <p:cNvPicPr/>
            <p:nvPr/>
          </p:nvPicPr>
          <p:blipFill>
            <a:blip r:embed="rId11">
              <a:extLst>
                <a:ext uri="{28A0092B-C50C-407E-A947-70E740481C1C}">
                  <a14:useLocalDpi xmlns:a14="http://schemas.microsoft.com/office/drawing/2010/main"/>
                </a:ext>
              </a:extLst>
            </a:blip>
            <a:srcRect/>
            <a:stretch>
              <a:fillRect/>
            </a:stretch>
          </p:blipFill>
          <p:spPr bwMode="auto">
            <a:xfrm>
              <a:off x="8567621" y="1312718"/>
              <a:ext cx="3442781" cy="2421082"/>
            </a:xfrm>
            <a:prstGeom prst="rect">
              <a:avLst/>
            </a:prstGeom>
            <a:noFill/>
            <a:ln>
              <a:noFill/>
            </a:ln>
          </p:spPr>
        </p:pic>
        <p:cxnSp>
          <p:nvCxnSpPr>
            <p:cNvPr id="13" name="Straight Connector 12"/>
            <p:cNvCxnSpPr/>
            <p:nvPr/>
          </p:nvCxnSpPr>
          <p:spPr>
            <a:xfrm flipH="1" flipV="1">
              <a:off x="9144000" y="1669143"/>
              <a:ext cx="1435752" cy="580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9144000" y="1669143"/>
              <a:ext cx="0" cy="169336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flipV="1">
              <a:off x="10579754" y="1654630"/>
              <a:ext cx="988132" cy="169336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9144000" y="3347996"/>
              <a:ext cx="2423886"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935914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 calcmode="lin" valueType="num">
                                      <p:cBhvr additive="base">
                                        <p:cTn id="13"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1000"/>
                                        <p:tgtEl>
                                          <p:spTgt spid="12">
                                            <p:txEl>
                                              <p:pRg st="0" end="0"/>
                                            </p:txEl>
                                          </p:spTgt>
                                        </p:tgtEl>
                                      </p:cBhvr>
                                    </p:animEffect>
                                    <p:anim calcmode="lin" valueType="num">
                                      <p:cBhvr>
                                        <p:cTn id="34"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1000"/>
                                        <p:tgtEl>
                                          <p:spTgt spid="6"/>
                                        </p:tgtEl>
                                      </p:cBhvr>
                                    </p:animEffect>
                                    <p:anim calcmode="lin" valueType="num">
                                      <p:cBhvr>
                                        <p:cTn id="41" dur="1000" fill="hold"/>
                                        <p:tgtEl>
                                          <p:spTgt spid="6"/>
                                        </p:tgtEl>
                                        <p:attrNameLst>
                                          <p:attrName>ppt_x</p:attrName>
                                        </p:attrNameLst>
                                      </p:cBhvr>
                                      <p:tavLst>
                                        <p:tav tm="0">
                                          <p:val>
                                            <p:strVal val="#ppt_x"/>
                                          </p:val>
                                        </p:tav>
                                        <p:tav tm="100000">
                                          <p:val>
                                            <p:strVal val="#ppt_x"/>
                                          </p:val>
                                        </p:tav>
                                      </p:tavLst>
                                    </p:anim>
                                    <p:anim calcmode="lin" valueType="num">
                                      <p:cBhvr>
                                        <p:cTn id="4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84217" y="1078294"/>
            <a:ext cx="3128561" cy="711970"/>
          </a:xfrm>
          <a:prstGeom prst="rect">
            <a:avLst/>
          </a:prstGeom>
        </p:spPr>
      </p:pic>
      <p:pic>
        <p:nvPicPr>
          <p:cNvPr id="3" name="Picture 2" descr="title"/>
          <p:cNvPicPr/>
          <p:nvPr/>
        </p:nvPicPr>
        <p:blipFill>
          <a:blip r:embed="rId4">
            <a:extLst>
              <a:ext uri="{28A0092B-C50C-407E-A947-70E740481C1C}">
                <a14:useLocalDpi xmlns:a14="http://schemas.microsoft.com/office/drawing/2010/main"/>
              </a:ext>
            </a:extLst>
          </a:blip>
          <a:srcRect/>
          <a:stretch>
            <a:fillRect/>
          </a:stretch>
        </p:blipFill>
        <p:spPr bwMode="auto">
          <a:xfrm>
            <a:off x="7025641" y="1296875"/>
            <a:ext cx="4937760" cy="2467405"/>
          </a:xfrm>
          <a:prstGeom prst="rect">
            <a:avLst/>
          </a:prstGeom>
          <a:noFill/>
          <a:ln>
            <a:noFill/>
          </a:ln>
        </p:spPr>
      </p:pic>
      <p:sp>
        <p:nvSpPr>
          <p:cNvPr id="12" name="Rectangle 11"/>
          <p:cNvSpPr/>
          <p:nvPr/>
        </p:nvSpPr>
        <p:spPr>
          <a:xfrm>
            <a:off x="224157" y="-53487"/>
            <a:ext cx="11859402" cy="1077218"/>
          </a:xfrm>
          <a:prstGeom prst="rect">
            <a:avLst/>
          </a:prstGeom>
        </p:spPr>
        <p:txBody>
          <a:bodyPr wrap="square">
            <a:spAutoFit/>
          </a:bodyPr>
          <a:lstStyle/>
          <a:p>
            <a:pPr algn="just"/>
            <a:r>
              <a:rPr lang="en-US" sz="3200" b="1" u="sng" smtClean="0">
                <a:solidFill>
                  <a:srgbClr val="00B050"/>
                </a:solidFill>
                <a:effectLst/>
                <a:latin typeface="Times New Roman" panose="02020603050405020304" pitchFamily="18" charset="0"/>
                <a:ea typeface="Arial" panose="020B0604020202020204" pitchFamily="34" charset="0"/>
                <a:cs typeface="Times New Roman" panose="02020603050405020304" pitchFamily="18" charset="0"/>
              </a:rPr>
              <a:t>Thực hành 1. </a:t>
            </a:r>
            <a:r>
              <a:rPr lang="en-US" sz="3200" smtClean="0">
                <a:effectLst/>
                <a:latin typeface="Times New Roman" panose="02020603050405020304" pitchFamily="18" charset="0"/>
                <a:ea typeface="Arial" panose="020B0604020202020204" pitchFamily="34" charset="0"/>
                <a:cs typeface="Times New Roman" panose="02020603050405020304" pitchFamily="18" charset="0"/>
              </a:rPr>
              <a:t>Tìm các góc chưa biết của hình thang MNPQ có hai đáy là MN và QP trong mỗi trường hợp sau và nêu nhận xét của em. </a:t>
            </a:r>
            <a:endParaRPr lang="en-US" sz="3200" dirty="0">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TextBox 12"/>
          <p:cNvSpPr txBox="1"/>
          <p:nvPr/>
        </p:nvSpPr>
        <p:spPr>
          <a:xfrm>
            <a:off x="3750159" y="1361816"/>
            <a:ext cx="1129059"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224158" y="2042383"/>
            <a:ext cx="6801482" cy="1569660"/>
          </a:xfrm>
          <a:prstGeom prst="rect">
            <a:avLst/>
          </a:prstGeom>
        </p:spPr>
        <p:txBody>
          <a:bodyPr wrap="square">
            <a:spAutoFit/>
          </a:bodyPr>
          <a:lstStyle/>
          <a:p>
            <a:r>
              <a:rPr lang="vi-VN" sz="3200">
                <a:solidFill>
                  <a:srgbClr val="000000"/>
                </a:solidFill>
                <a:latin typeface="Times New Roman" panose="02020603050405020304" pitchFamily="18" charset="0"/>
                <a:cs typeface="Times New Roman" panose="02020603050405020304" pitchFamily="18" charset="0"/>
              </a:rPr>
              <a:t>Xét hình thang MNPQ (MN // QP) </a:t>
            </a:r>
            <a:r>
              <a:rPr lang="vi-VN" sz="3200" smtClean="0">
                <a:solidFill>
                  <a:srgbClr val="000000"/>
                </a:solidFill>
                <a:latin typeface="Times New Roman" panose="02020603050405020304" pitchFamily="18" charset="0"/>
                <a:cs typeface="Times New Roman" panose="02020603050405020304" pitchFamily="18" charset="0"/>
              </a:rPr>
              <a:t>có</a:t>
            </a:r>
            <a:r>
              <a:rPr lang="en-US" sz="3200" smtClean="0">
                <a:solidFill>
                  <a:srgbClr val="000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 nên là hình thang cân.</a:t>
            </a:r>
          </a:p>
          <a:p>
            <a:pPr algn="just"/>
            <a:r>
              <a:rPr lang="vi-VN" sz="3200">
                <a:solidFill>
                  <a:srgbClr val="000000"/>
                </a:solidFill>
                <a:latin typeface="Times New Roman" panose="02020603050405020304" pitchFamily="18" charset="0"/>
                <a:cs typeface="Times New Roman" panose="02020603050405020304" pitchFamily="18" charset="0"/>
              </a:rPr>
              <a:t>Suy ra </a:t>
            </a:r>
          </a:p>
        </p:txBody>
      </p:sp>
      <p:graphicFrame>
        <p:nvGraphicFramePr>
          <p:cNvPr id="14" name="Object 13"/>
          <p:cNvGraphicFramePr>
            <a:graphicFrameLocks noChangeAspect="1"/>
          </p:cNvGraphicFramePr>
          <p:nvPr>
            <p:extLst>
              <p:ext uri="{D42A27DB-BD31-4B8C-83A1-F6EECF244321}">
                <p14:modId xmlns:p14="http://schemas.microsoft.com/office/powerpoint/2010/main" val="75337815"/>
              </p:ext>
            </p:extLst>
          </p:nvPr>
        </p:nvGraphicFramePr>
        <p:xfrm>
          <a:off x="956627" y="2520834"/>
          <a:ext cx="1983740" cy="588126"/>
        </p:xfrm>
        <a:graphic>
          <a:graphicData uri="http://schemas.openxmlformats.org/presentationml/2006/ole">
            <mc:AlternateContent xmlns:mc="http://schemas.openxmlformats.org/markup-compatibility/2006">
              <mc:Choice xmlns:v="urn:schemas-microsoft-com:vml" Requires="v">
                <p:oleObj spid="_x0000_s4500" name="Equation" r:id="rId5" imgW="1015920" imgH="304560" progId="Equation.DSMT4">
                  <p:embed/>
                </p:oleObj>
              </mc:Choice>
              <mc:Fallback>
                <p:oleObj name="Equation" r:id="rId5" imgW="1015920" imgH="304560" progId="Equation.DSMT4">
                  <p:embed/>
                  <p:pic>
                    <p:nvPicPr>
                      <p:cNvPr id="0" name=""/>
                      <p:cNvPicPr/>
                      <p:nvPr/>
                    </p:nvPicPr>
                    <p:blipFill>
                      <a:blip r:embed="rId6"/>
                      <a:stretch>
                        <a:fillRect/>
                      </a:stretch>
                    </p:blipFill>
                    <p:spPr>
                      <a:xfrm>
                        <a:off x="956627" y="2520834"/>
                        <a:ext cx="1983740" cy="588126"/>
                      </a:xfrm>
                      <a:prstGeom prst="rect">
                        <a:avLst/>
                      </a:prstGeom>
                    </p:spPr>
                  </p:pic>
                </p:oleObj>
              </mc:Fallback>
            </mc:AlternateContent>
          </a:graphicData>
        </a:graphic>
      </p:graphicFrame>
      <p:sp>
        <p:nvSpPr>
          <p:cNvPr id="15" name="Rectangle 14"/>
          <p:cNvSpPr/>
          <p:nvPr/>
        </p:nvSpPr>
        <p:spPr>
          <a:xfrm>
            <a:off x="384217" y="5517985"/>
            <a:ext cx="8213510" cy="584775"/>
          </a:xfrm>
          <a:prstGeom prst="rect">
            <a:avLst/>
          </a:prstGeom>
        </p:spPr>
        <p:txBody>
          <a:bodyPr wrap="square">
            <a:spAutoFit/>
          </a:bodyPr>
          <a:lstStyle/>
          <a:p>
            <a:pPr algn="just"/>
            <a:r>
              <a:rPr lang="vi-VN" sz="3200" smtClean="0">
                <a:solidFill>
                  <a:srgbClr val="000000"/>
                </a:solidFill>
                <a:latin typeface="Times New Roman" panose="02020603050405020304" pitchFamily="18" charset="0"/>
                <a:cs typeface="Times New Roman" panose="02020603050405020304" pitchFamily="18" charset="0"/>
              </a:rPr>
              <a:t>Vậy </a:t>
            </a:r>
            <a:r>
              <a:rPr lang="vi-VN" sz="3200">
                <a:solidFill>
                  <a:srgbClr val="000000"/>
                </a:solidFill>
                <a:latin typeface="Times New Roman" panose="02020603050405020304" pitchFamily="18" charset="0"/>
                <a:cs typeface="Times New Roman" panose="02020603050405020304" pitchFamily="18" charset="0"/>
              </a:rPr>
              <a:t>các góc chưa biết của hình thang MNPQ là </a:t>
            </a:r>
            <a:endParaRPr lang="vi-VN" sz="3200" b="0" i="0">
              <a:solidFill>
                <a:srgbClr val="000000"/>
              </a:solidFill>
              <a:effectLst/>
              <a:latin typeface="Times New Roman" panose="02020603050405020304" pitchFamily="18" charset="0"/>
              <a:cs typeface="Times New Roman" panose="02020603050405020304" pitchFamily="18" charset="0"/>
            </a:endParaRPr>
          </a:p>
        </p:txBody>
      </p:sp>
      <p:graphicFrame>
        <p:nvGraphicFramePr>
          <p:cNvPr id="16" name="Object 15"/>
          <p:cNvGraphicFramePr>
            <a:graphicFrameLocks noChangeAspect="1"/>
          </p:cNvGraphicFramePr>
          <p:nvPr>
            <p:extLst>
              <p:ext uri="{D42A27DB-BD31-4B8C-83A1-F6EECF244321}">
                <p14:modId xmlns:p14="http://schemas.microsoft.com/office/powerpoint/2010/main" val="2733844508"/>
              </p:ext>
            </p:extLst>
          </p:nvPr>
        </p:nvGraphicFramePr>
        <p:xfrm>
          <a:off x="1400175" y="3506774"/>
          <a:ext cx="5307013" cy="639763"/>
        </p:xfrm>
        <a:graphic>
          <a:graphicData uri="http://schemas.openxmlformats.org/presentationml/2006/ole">
            <mc:AlternateContent xmlns:mc="http://schemas.openxmlformats.org/markup-compatibility/2006">
              <mc:Choice xmlns:v="urn:schemas-microsoft-com:vml" Requires="v">
                <p:oleObj spid="_x0000_s4501" name="Equation" r:id="rId7" imgW="2171520" imgH="266400" progId="Equation.DSMT4">
                  <p:embed/>
                </p:oleObj>
              </mc:Choice>
              <mc:Fallback>
                <p:oleObj name="Equation" r:id="rId7" imgW="2171520" imgH="266400" progId="Equation.DSMT4">
                  <p:embed/>
                  <p:pic>
                    <p:nvPicPr>
                      <p:cNvPr id="0" name=""/>
                      <p:cNvPicPr/>
                      <p:nvPr/>
                    </p:nvPicPr>
                    <p:blipFill>
                      <a:blip r:embed="rId8"/>
                      <a:stretch>
                        <a:fillRect/>
                      </a:stretch>
                    </p:blipFill>
                    <p:spPr>
                      <a:xfrm>
                        <a:off x="1400175" y="3506774"/>
                        <a:ext cx="5307013" cy="639763"/>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743640188"/>
              </p:ext>
            </p:extLst>
          </p:nvPr>
        </p:nvGraphicFramePr>
        <p:xfrm>
          <a:off x="8453665" y="5401085"/>
          <a:ext cx="3321050" cy="701675"/>
        </p:xfrm>
        <a:graphic>
          <a:graphicData uri="http://schemas.openxmlformats.org/presentationml/2006/ole">
            <mc:AlternateContent xmlns:mc="http://schemas.openxmlformats.org/markup-compatibility/2006">
              <mc:Choice xmlns:v="urn:schemas-microsoft-com:vml" Requires="v">
                <p:oleObj spid="_x0000_s4502" name="Equation" r:id="rId9" imgW="1358640" imgH="291960" progId="Equation.DSMT4">
                  <p:embed/>
                </p:oleObj>
              </mc:Choice>
              <mc:Fallback>
                <p:oleObj name="Equation" r:id="rId9" imgW="1358640" imgH="291960" progId="Equation.DSMT4">
                  <p:embed/>
                  <p:pic>
                    <p:nvPicPr>
                      <p:cNvPr id="16" name="Object 15"/>
                      <p:cNvPicPr/>
                      <p:nvPr/>
                    </p:nvPicPr>
                    <p:blipFill>
                      <a:blip r:embed="rId10"/>
                      <a:stretch>
                        <a:fillRect/>
                      </a:stretch>
                    </p:blipFill>
                    <p:spPr>
                      <a:xfrm>
                        <a:off x="8453665" y="5401085"/>
                        <a:ext cx="3321050" cy="701675"/>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94350682"/>
              </p:ext>
            </p:extLst>
          </p:nvPr>
        </p:nvGraphicFramePr>
        <p:xfrm>
          <a:off x="1400175" y="4206018"/>
          <a:ext cx="3878263" cy="1211188"/>
        </p:xfrm>
        <a:graphic>
          <a:graphicData uri="http://schemas.openxmlformats.org/presentationml/2006/ole">
            <mc:AlternateContent xmlns:mc="http://schemas.openxmlformats.org/markup-compatibility/2006">
              <mc:Choice xmlns:v="urn:schemas-microsoft-com:vml" Requires="v">
                <p:oleObj spid="_x0000_s4503" name="Equation" r:id="rId11" imgW="1587240" imgH="495000" progId="Equation.DSMT4">
                  <p:embed/>
                </p:oleObj>
              </mc:Choice>
              <mc:Fallback>
                <p:oleObj name="Equation" r:id="rId11" imgW="1587240" imgH="495000" progId="Equation.DSMT4">
                  <p:embed/>
                  <p:pic>
                    <p:nvPicPr>
                      <p:cNvPr id="16" name="Object 15"/>
                      <p:cNvPicPr/>
                      <p:nvPr/>
                    </p:nvPicPr>
                    <p:blipFill>
                      <a:blip r:embed="rId12"/>
                      <a:stretch>
                        <a:fillRect/>
                      </a:stretch>
                    </p:blipFill>
                    <p:spPr>
                      <a:xfrm>
                        <a:off x="1400175" y="4206018"/>
                        <a:ext cx="3878263" cy="1211188"/>
                      </a:xfrm>
                      <a:prstGeom prst="rect">
                        <a:avLst/>
                      </a:prstGeom>
                    </p:spPr>
                  </p:pic>
                </p:oleObj>
              </mc:Fallback>
            </mc:AlternateContent>
          </a:graphicData>
        </a:graphic>
      </p:graphicFrame>
      <p:sp>
        <p:nvSpPr>
          <p:cNvPr id="19" name="TextBox 18"/>
          <p:cNvSpPr txBox="1"/>
          <p:nvPr/>
        </p:nvSpPr>
        <p:spPr>
          <a:xfrm>
            <a:off x="569720" y="6223841"/>
            <a:ext cx="11513839" cy="584775"/>
          </a:xfrm>
          <a:prstGeom prst="rect">
            <a:avLst/>
          </a:prstGeom>
          <a:noFill/>
        </p:spPr>
        <p:txBody>
          <a:bodyPr wrap="square" rtlCol="0">
            <a:spAutoFit/>
          </a:bodyPr>
          <a:lstStyle/>
          <a:p>
            <a:r>
              <a:rPr lang="en-US" sz="3200" dirty="0" err="1" smtClean="0">
                <a:solidFill>
                  <a:srgbClr val="FF0000"/>
                </a:solidFill>
                <a:latin typeface="Times New Roman" panose="02020603050405020304" pitchFamily="18" charset="0"/>
                <a:cs typeface="Times New Roman" panose="02020603050405020304" pitchFamily="18" charset="0"/>
              </a:rPr>
              <a:t>Hai</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góc</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kề</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một</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cạnh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bên</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của</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hình</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thang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có</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tổng</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số</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đo</a:t>
            </a:r>
            <a:r>
              <a:rPr lang="en-US" sz="3200" dirty="0" smtClean="0">
                <a:solidFill>
                  <a:srgbClr val="FF0000"/>
                </a:solidFill>
                <a:latin typeface="Times New Roman" panose="02020603050405020304" pitchFamily="18" charset="0"/>
                <a:cs typeface="Times New Roman" panose="02020603050405020304" pitchFamily="18" charset="0"/>
              </a:rPr>
              <a:t> </a:t>
            </a:r>
            <a:r>
              <a:rPr lang="en-US" sz="3200" dirty="0" err="1" smtClean="0">
                <a:solidFill>
                  <a:srgbClr val="FF0000"/>
                </a:solidFill>
                <a:latin typeface="Times New Roman" panose="02020603050405020304" pitchFamily="18" charset="0"/>
                <a:cs typeface="Times New Roman" panose="02020603050405020304" pitchFamily="18" charset="0"/>
              </a:rPr>
              <a:t>bằng</a:t>
            </a:r>
            <a:r>
              <a:rPr lang="en-US" sz="3200" dirty="0" smtClean="0">
                <a:solidFill>
                  <a:srgbClr val="FF0000"/>
                </a:solidFill>
                <a:latin typeface="Times New Roman" panose="02020603050405020304" pitchFamily="18" charset="0"/>
                <a:cs typeface="Times New Roman" panose="02020603050405020304" pitchFamily="18" charset="0"/>
              </a:rPr>
              <a:t> 180</a:t>
            </a:r>
            <a:r>
              <a:rPr lang="en-US" sz="3200" baseline="30000" dirty="0" smtClean="0">
                <a:solidFill>
                  <a:srgbClr val="FF0000"/>
                </a:solidFill>
                <a:latin typeface="Times New Roman" panose="02020603050405020304" pitchFamily="18" charset="0"/>
                <a:cs typeface="Times New Roman" panose="02020603050405020304" pitchFamily="18" charset="0"/>
              </a:rPr>
              <a:t>0</a:t>
            </a:r>
            <a:endParaRPr lang="en-US" sz="3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16658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1000"/>
                                        <p:tgtEl>
                                          <p:spTgt spid="14"/>
                                        </p:tgtEl>
                                      </p:cBhvr>
                                    </p:animEffect>
                                    <p:anim calcmode="lin" valueType="num">
                                      <p:cBhvr>
                                        <p:cTn id="20" dur="1000" fill="hold"/>
                                        <p:tgtEl>
                                          <p:spTgt spid="14"/>
                                        </p:tgtEl>
                                        <p:attrNameLst>
                                          <p:attrName>ppt_x</p:attrName>
                                        </p:attrNameLst>
                                      </p:cBhvr>
                                      <p:tavLst>
                                        <p:tav tm="0">
                                          <p:val>
                                            <p:strVal val="#ppt_x"/>
                                          </p:val>
                                        </p:tav>
                                        <p:tav tm="100000">
                                          <p:val>
                                            <p:strVal val="#ppt_x"/>
                                          </p:val>
                                        </p:tav>
                                      </p:tavLst>
                                    </p:anim>
                                    <p:anim calcmode="lin" valueType="num">
                                      <p:cBhvr>
                                        <p:cTn id="2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5">
                                            <p:txEl>
                                              <p:pRg st="1" end="1"/>
                                            </p:txEl>
                                          </p:spTgt>
                                        </p:tgtEl>
                                        <p:attrNameLst>
                                          <p:attrName>style.visibility</p:attrName>
                                        </p:attrNameLst>
                                      </p:cBhvr>
                                      <p:to>
                                        <p:strVal val="visible"/>
                                      </p:to>
                                    </p:set>
                                    <p:animEffect transition="in" filter="fade">
                                      <p:cBhvr>
                                        <p:cTn id="26" dur="1000"/>
                                        <p:tgtEl>
                                          <p:spTgt spid="5">
                                            <p:txEl>
                                              <p:pRg st="1" end="1"/>
                                            </p:txEl>
                                          </p:spTgt>
                                        </p:tgtEl>
                                      </p:cBhvr>
                                    </p:animEffect>
                                    <p:anim calcmode="lin" valueType="num">
                                      <p:cBhvr>
                                        <p:cTn id="27"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par>
                          <p:cTn id="29" fill="hold">
                            <p:stCondLst>
                              <p:cond delay="1000"/>
                            </p:stCondLst>
                            <p:childTnLst>
                              <p:par>
                                <p:cTn id="30" presetID="42" presetClass="entr" presetSubtype="0"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1000"/>
                                        <p:tgtEl>
                                          <p:spTgt spid="18"/>
                                        </p:tgtEl>
                                      </p:cBhvr>
                                    </p:animEffect>
                                    <p:anim calcmode="lin" valueType="num">
                                      <p:cBhvr>
                                        <p:cTn id="40" dur="1000" fill="hold"/>
                                        <p:tgtEl>
                                          <p:spTgt spid="18"/>
                                        </p:tgtEl>
                                        <p:attrNameLst>
                                          <p:attrName>ppt_x</p:attrName>
                                        </p:attrNameLst>
                                      </p:cBhvr>
                                      <p:tavLst>
                                        <p:tav tm="0">
                                          <p:val>
                                            <p:strVal val="#ppt_x"/>
                                          </p:val>
                                        </p:tav>
                                        <p:tav tm="100000">
                                          <p:val>
                                            <p:strVal val="#ppt_x"/>
                                          </p:val>
                                        </p:tav>
                                      </p:tavLst>
                                    </p:anim>
                                    <p:anim calcmode="lin" valueType="num">
                                      <p:cBhvr>
                                        <p:cTn id="4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5">
                                            <p:txEl>
                                              <p:pRg st="0" end="0"/>
                                            </p:txEl>
                                          </p:spTgt>
                                        </p:tgtEl>
                                        <p:attrNameLst>
                                          <p:attrName>style.visibility</p:attrName>
                                        </p:attrNameLst>
                                      </p:cBhvr>
                                      <p:to>
                                        <p:strVal val="visible"/>
                                      </p:to>
                                    </p:set>
                                    <p:animEffect transition="in" filter="fade">
                                      <p:cBhvr>
                                        <p:cTn id="46" dur="1000"/>
                                        <p:tgtEl>
                                          <p:spTgt spid="15">
                                            <p:txEl>
                                              <p:pRg st="0" end="0"/>
                                            </p:txEl>
                                          </p:spTgt>
                                        </p:tgtEl>
                                      </p:cBhvr>
                                    </p:animEffect>
                                    <p:anim calcmode="lin" valueType="num">
                                      <p:cBhvr>
                                        <p:cTn id="47"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6" presetClass="entr" presetSubtype="21"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barn(inVertical)">
                                      <p:cBhvr>
                                        <p:cTn id="6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298669" y="1665439"/>
            <a:ext cx="4580549" cy="742511"/>
          </a:xfrm>
          <a:prstGeom prst="rect">
            <a:avLst/>
          </a:prstGeom>
        </p:spPr>
        <p:txBody>
          <a:bodyPr wrap="none">
            <a:spAutoFit/>
          </a:bodyPr>
          <a:lstStyle/>
          <a:p>
            <a:pPr marL="30480" marR="30480" algn="just">
              <a:lnSpc>
                <a:spcPct val="150000"/>
              </a:lnSpc>
              <a:spcAft>
                <a:spcPts val="0"/>
              </a:spcAft>
            </a:pPr>
            <a:r>
              <a:rPr lang="en-US" sz="3200" dirty="0" err="1" smtClean="0">
                <a:solidFill>
                  <a:srgbClr val="000000"/>
                </a:solidFill>
                <a:effectLst/>
                <a:latin typeface="Times New Roman" panose="02020603050405020304" pitchFamily="18" charset="0"/>
                <a:ea typeface="Times New Roman" panose="02020603050405020304" pitchFamily="18" charset="0"/>
              </a:rPr>
              <a:t>Hình</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thang</a:t>
            </a:r>
            <a:r>
              <a:rPr lang="en-US" sz="3200" dirty="0" smtClean="0">
                <a:solidFill>
                  <a:srgbClr val="000000"/>
                </a:solidFill>
                <a:effectLst/>
                <a:latin typeface="Times New Roman" panose="02020603050405020304" pitchFamily="18" charset="0"/>
                <a:ea typeface="Times New Roman" panose="02020603050405020304" pitchFamily="18" charset="0"/>
              </a:rPr>
              <a:t> </a:t>
            </a:r>
            <a:r>
              <a:rPr lang="en-US" sz="3200" dirty="0" err="1" smtClean="0">
                <a:solidFill>
                  <a:srgbClr val="000000"/>
                </a:solidFill>
                <a:effectLst/>
                <a:latin typeface="Times New Roman" panose="02020603050405020304" pitchFamily="18" charset="0"/>
                <a:ea typeface="Times New Roman" panose="02020603050405020304" pitchFamily="18" charset="0"/>
              </a:rPr>
              <a:t>cân</a:t>
            </a:r>
            <a:r>
              <a:rPr lang="en-US" sz="3200" dirty="0" smtClean="0">
                <a:solidFill>
                  <a:srgbClr val="000000"/>
                </a:solidFill>
                <a:effectLst/>
                <a:latin typeface="Times New Roman" panose="02020603050405020304" pitchFamily="18" charset="0"/>
                <a:ea typeface="Times New Roman" panose="02020603050405020304" pitchFamily="18" charset="0"/>
              </a:rPr>
              <a:t> ABCD </a:t>
            </a:r>
            <a:r>
              <a:rPr lang="en-US" sz="3200" dirty="0" err="1" smtClean="0">
                <a:solidFill>
                  <a:srgbClr val="000000"/>
                </a:solidFill>
                <a:effectLst/>
                <a:latin typeface="Times New Roman" panose="02020603050405020304" pitchFamily="18" charset="0"/>
                <a:ea typeface="Times New Roman" panose="02020603050405020304" pitchFamily="18" charset="0"/>
              </a:rPr>
              <a:t>có</a:t>
            </a:r>
            <a:r>
              <a:rPr lang="en-US" sz="3200" dirty="0" smtClean="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Times New Roman" panose="02020603050405020304" pitchFamily="18" charset="0"/>
            </a:endParaRPr>
          </a:p>
        </p:txBody>
      </p:sp>
      <mc:AlternateContent xmlns:mc="http://schemas.openxmlformats.org/markup-compatibility/2006" xmlns:a14="http://schemas.microsoft.com/office/drawing/2010/main">
        <mc:Choice Requires="a14">
          <p:sp>
            <p:nvSpPr>
              <p:cNvPr id="10" name="Rectangle 9"/>
              <p:cNvSpPr/>
              <p:nvPr/>
            </p:nvSpPr>
            <p:spPr>
              <a:xfrm>
                <a:off x="1453847" y="2650569"/>
                <a:ext cx="2560316" cy="60157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sz="3200" i="1" smtClean="0">
                              <a:latin typeface="Cambria Math" panose="02040503050406030204" pitchFamily="18" charset="0"/>
                            </a:rPr>
                          </m:ctrlPr>
                        </m:accPr>
                        <m:e>
                          <m:r>
                            <a:rPr lang="en-US" sz="3200" i="1">
                              <a:latin typeface="Cambria Math" panose="02040503050406030204" pitchFamily="18" charset="0"/>
                            </a:rPr>
                            <m:t>𝐷</m:t>
                          </m:r>
                        </m:e>
                      </m:acc>
                      <m:r>
                        <a:rPr lang="en-US" sz="3200" i="0">
                          <a:latin typeface="Cambria Math" panose="02040503050406030204" pitchFamily="18" charset="0"/>
                        </a:rPr>
                        <m:t>=</m:t>
                      </m:r>
                      <m:acc>
                        <m:accPr>
                          <m:chr m:val="̂"/>
                          <m:ctrlPr>
                            <a:rPr lang="en-US" sz="3200" i="1">
                              <a:latin typeface="Cambria Math" panose="02040503050406030204" pitchFamily="18" charset="0"/>
                            </a:rPr>
                          </m:ctrlPr>
                        </m:accPr>
                        <m:e>
                          <m:r>
                            <a:rPr lang="en-US" sz="3200" i="1">
                              <a:latin typeface="Cambria Math" panose="02040503050406030204" pitchFamily="18" charset="0"/>
                            </a:rPr>
                            <m:t>𝐶</m:t>
                          </m:r>
                        </m:e>
                      </m:acc>
                      <m:r>
                        <a:rPr lang="en-US" sz="3200" i="0">
                          <a:latin typeface="Cambria Math" panose="02040503050406030204" pitchFamily="18" charset="0"/>
                        </a:rPr>
                        <m:t>=7</m:t>
                      </m:r>
                      <m:sSup>
                        <m:sSupPr>
                          <m:ctrlPr>
                            <a:rPr lang="en-US" sz="3200" i="1">
                              <a:latin typeface="Cambria Math" panose="02040503050406030204" pitchFamily="18" charset="0"/>
                            </a:rPr>
                          </m:ctrlPr>
                        </m:sSupPr>
                        <m:e>
                          <m:r>
                            <a:rPr lang="en-US" sz="3200" i="0">
                              <a:latin typeface="Cambria Math" panose="02040503050406030204" pitchFamily="18" charset="0"/>
                            </a:rPr>
                            <m:t>5</m:t>
                          </m:r>
                        </m:e>
                        <m:sup>
                          <m:r>
                            <a:rPr lang="en-US" sz="3200" i="1">
                              <a:latin typeface="Cambria Math" panose="02040503050406030204" pitchFamily="18" charset="0"/>
                            </a:rPr>
                            <m:t>𝑜</m:t>
                          </m:r>
                        </m:sup>
                      </m:sSup>
                    </m:oMath>
                  </m:oMathPara>
                </a14:m>
                <a:endParaRPr lang="en-US" sz="3200" dirty="0"/>
              </a:p>
            </p:txBody>
          </p:sp>
        </mc:Choice>
        <mc:Fallback xmlns="">
          <p:sp>
            <p:nvSpPr>
              <p:cNvPr id="10" name="Rectangle 9"/>
              <p:cNvSpPr>
                <a:spLocks noRot="1" noChangeAspect="1" noMove="1" noResize="1" noEditPoints="1" noAdjustHandles="1" noChangeArrowheads="1" noChangeShapeType="1" noTextEdit="1"/>
              </p:cNvSpPr>
              <p:nvPr/>
            </p:nvSpPr>
            <p:spPr>
              <a:xfrm>
                <a:off x="1453847" y="2650569"/>
                <a:ext cx="2560316" cy="601575"/>
              </a:xfrm>
              <a:prstGeom prst="rect">
                <a:avLst/>
              </a:prstGeom>
              <a:blipFill>
                <a:blip r:embed="rId4"/>
                <a:stretch>
                  <a:fillRect/>
                </a:stretch>
              </a:blipFill>
            </p:spPr>
            <p:txBody>
              <a:bodyPr/>
              <a:lstStyle/>
              <a:p>
                <a:r>
                  <a:rPr lang="en-US">
                    <a:noFill/>
                  </a:rPr>
                  <a:t> </a:t>
                </a:r>
              </a:p>
            </p:txBody>
          </p:sp>
        </mc:Fallback>
      </mc:AlternateContent>
      <p:sp>
        <p:nvSpPr>
          <p:cNvPr id="11" name="Rectangle 10"/>
          <p:cNvSpPr/>
          <p:nvPr/>
        </p:nvSpPr>
        <p:spPr>
          <a:xfrm>
            <a:off x="463058" y="3301047"/>
            <a:ext cx="839332" cy="742511"/>
          </a:xfrm>
          <a:prstGeom prst="rect">
            <a:avLst/>
          </a:prstGeom>
        </p:spPr>
        <p:txBody>
          <a:bodyPr wrap="none">
            <a:spAutoFit/>
          </a:bodyPr>
          <a:lstStyle/>
          <a:p>
            <a:pPr marL="30480" marR="30480" algn="just">
              <a:lnSpc>
                <a:spcPct val="150000"/>
              </a:lnSpc>
              <a:spcAft>
                <a:spcPts val="0"/>
              </a:spcAft>
            </a:pPr>
            <a:r>
              <a:rPr lang="en-US" sz="3200"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nên</a:t>
            </a:r>
            <a:endParaRPr lang="en-US" sz="3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TextBox 12"/>
          <p:cNvSpPr txBox="1"/>
          <p:nvPr/>
        </p:nvSpPr>
        <p:spPr>
          <a:xfrm>
            <a:off x="3750159" y="1045575"/>
            <a:ext cx="1129059" cy="584775"/>
          </a:xfrm>
          <a:prstGeom prst="rect">
            <a:avLst/>
          </a:prstGeom>
          <a:noFill/>
        </p:spPr>
        <p:txBody>
          <a:bodyPr wrap="square" rtlCol="0">
            <a:spAutoFit/>
          </a:bodyPr>
          <a:lstStyle/>
          <a:p>
            <a:r>
              <a:rPr lang="en-US" sz="3200" b="1" u="sng" smtClean="0">
                <a:solidFill>
                  <a:srgbClr val="FF0000"/>
                </a:solidFill>
                <a:latin typeface="Times New Roman" panose="02020603050405020304" pitchFamily="18" charset="0"/>
                <a:cs typeface="Times New Roman" panose="02020603050405020304" pitchFamily="18" charset="0"/>
              </a:rPr>
              <a:t>Giải</a:t>
            </a:r>
            <a:endParaRPr lang="en-US" sz="3200" b="1" u="sng">
              <a:solidFill>
                <a:srgbClr val="FF0000"/>
              </a:solidFill>
              <a:latin typeface="Times New Roman" panose="02020603050405020304" pitchFamily="18" charset="0"/>
              <a:cs typeface="Times New Roman" panose="02020603050405020304" pitchFamily="18" charset="0"/>
            </a:endParaRPr>
          </a:p>
        </p:txBody>
      </p:sp>
      <p:grpSp>
        <p:nvGrpSpPr>
          <p:cNvPr id="16" name="Group 15"/>
          <p:cNvGrpSpPr/>
          <p:nvPr/>
        </p:nvGrpSpPr>
        <p:grpSpPr>
          <a:xfrm>
            <a:off x="128653" y="128806"/>
            <a:ext cx="11950812" cy="1077218"/>
            <a:chOff x="128653" y="128806"/>
            <a:chExt cx="11950812" cy="1077218"/>
          </a:xfrm>
        </p:grpSpPr>
        <p:sp>
          <p:nvSpPr>
            <p:cNvPr id="5" name="Rectangle 4"/>
            <p:cNvSpPr/>
            <p:nvPr/>
          </p:nvSpPr>
          <p:spPr>
            <a:xfrm>
              <a:off x="128653" y="128806"/>
              <a:ext cx="11640456" cy="1077218"/>
            </a:xfrm>
            <a:prstGeom prst="rect">
              <a:avLst/>
            </a:prstGeom>
          </p:spPr>
          <p:txBody>
            <a:bodyPr wrap="square">
              <a:spAutoFit/>
            </a:bodyPr>
            <a:lstStyle/>
            <a:p>
              <a:r>
                <a:rPr lang="vi-VN" sz="3200" b="1" u="sng">
                  <a:solidFill>
                    <a:srgbClr val="008000"/>
                  </a:solidFill>
                  <a:latin typeface="Times New Roman" panose="02020603050405020304" pitchFamily="18" charset="0"/>
                  <a:cs typeface="Times New Roman" panose="02020603050405020304" pitchFamily="18" charset="0"/>
                </a:rPr>
                <a:t>Vận dụng </a:t>
              </a:r>
              <a:r>
                <a:rPr lang="vi-VN" sz="3200" b="1" u="sng" smtClean="0">
                  <a:solidFill>
                    <a:srgbClr val="008000"/>
                  </a:solidFill>
                  <a:latin typeface="Times New Roman" panose="02020603050405020304" pitchFamily="18" charset="0"/>
                  <a:cs typeface="Times New Roman" panose="02020603050405020304" pitchFamily="18" charset="0"/>
                </a:rPr>
                <a:t>1</a:t>
              </a:r>
              <a:r>
                <a:rPr lang="en-US" sz="3200" b="1" u="sng" smtClean="0">
                  <a:solidFill>
                    <a:srgbClr val="008000"/>
                  </a:solidFill>
                  <a:latin typeface="Times New Roman" panose="02020603050405020304" pitchFamily="18" charset="0"/>
                  <a:cs typeface="Times New Roman" panose="02020603050405020304" pitchFamily="18" charset="0"/>
                </a:rPr>
                <a:t>. </a:t>
              </a:r>
              <a:r>
                <a:rPr lang="vi-VN" sz="3200" b="1">
                  <a:solidFill>
                    <a:srgbClr val="008000"/>
                  </a:solidFill>
                  <a:latin typeface="Times New Roman" panose="02020603050405020304" pitchFamily="18" charset="0"/>
                  <a:cs typeface="Times New Roman" panose="02020603050405020304" pitchFamily="18" charset="0"/>
                </a:rPr>
                <a:t> </a:t>
              </a:r>
              <a:r>
                <a:rPr lang="vi-VN" sz="3200">
                  <a:solidFill>
                    <a:srgbClr val="000000"/>
                  </a:solidFill>
                  <a:latin typeface="Times New Roman" panose="02020603050405020304" pitchFamily="18" charset="0"/>
                  <a:cs typeface="Times New Roman" panose="02020603050405020304" pitchFamily="18" charset="0"/>
                </a:rPr>
                <a:t>Một mặt tường của chân tháp cột cờ Hà Nội có dạng hình thang cân ABCD (Hình 4). Cho biết </a:t>
              </a:r>
              <a:r>
                <a:rPr lang="en-US" sz="3200" smtClean="0">
                  <a:solidFill>
                    <a:srgbClr val="000000"/>
                  </a:solidFill>
                  <a:latin typeface="Times New Roman" panose="02020603050405020304" pitchFamily="18" charset="0"/>
                  <a:cs typeface="Times New Roman" panose="02020603050405020304" pitchFamily="18" charset="0"/>
                </a:rPr>
                <a:t>                       . </a:t>
              </a:r>
              <a:r>
                <a:rPr lang="vi-VN" sz="3200" smtClean="0">
                  <a:solidFill>
                    <a:srgbClr val="000000"/>
                  </a:solidFill>
                  <a:latin typeface="Times New Roman" panose="02020603050405020304" pitchFamily="18" charset="0"/>
                  <a:cs typeface="Times New Roman" panose="02020603050405020304" pitchFamily="18" charset="0"/>
                </a:rPr>
                <a:t>Tìm </a:t>
              </a:r>
              <a:r>
                <a:rPr lang="vi-VN" sz="3200">
                  <a:solidFill>
                    <a:srgbClr val="000000"/>
                  </a:solidFill>
                  <a:latin typeface="Times New Roman" panose="02020603050405020304" pitchFamily="18" charset="0"/>
                  <a:cs typeface="Times New Roman" panose="02020603050405020304" pitchFamily="18" charset="0"/>
                </a:rPr>
                <a:t>số đo </a:t>
              </a:r>
              <a:r>
                <a:rPr lang="en-US" sz="3200">
                  <a:solidFill>
                    <a:srgbClr val="000000"/>
                  </a:solidFill>
                  <a:latin typeface="Times New Roman" panose="02020603050405020304" pitchFamily="18" charset="0"/>
                  <a:cs typeface="Times New Roman" panose="02020603050405020304" pitchFamily="18" charset="0"/>
                </a:rPr>
                <a:t> </a:t>
              </a:r>
              <a:endParaRPr lang="en-US" sz="3200">
                <a:latin typeface="Times New Roman" panose="02020603050405020304" pitchFamily="18" charset="0"/>
                <a:cs typeface="Times New Roman" panose="02020603050405020304" pitchFamily="18" charset="0"/>
              </a:endParaRPr>
            </a:p>
          </p:txBody>
        </p:sp>
        <p:graphicFrame>
          <p:nvGraphicFramePr>
            <p:cNvPr id="14" name="Object 13"/>
            <p:cNvGraphicFramePr>
              <a:graphicFrameLocks noChangeAspect="1"/>
            </p:cNvGraphicFramePr>
            <p:nvPr>
              <p:extLst>
                <p:ext uri="{D42A27DB-BD31-4B8C-83A1-F6EECF244321}">
                  <p14:modId xmlns:p14="http://schemas.microsoft.com/office/powerpoint/2010/main" val="163621614"/>
                </p:ext>
              </p:extLst>
            </p:nvPr>
          </p:nvGraphicFramePr>
          <p:xfrm>
            <a:off x="7170964" y="658614"/>
            <a:ext cx="2132693" cy="443746"/>
          </p:xfrm>
          <a:graphic>
            <a:graphicData uri="http://schemas.openxmlformats.org/presentationml/2006/ole">
              <mc:AlternateContent xmlns:mc="http://schemas.openxmlformats.org/markup-compatibility/2006">
                <mc:Choice xmlns:v="urn:schemas-microsoft-com:vml" Requires="v">
                  <p:oleObj spid="_x0000_s5597" name="Equation" r:id="rId5" imgW="952200" imgH="266400" progId="Equation.DSMT4">
                    <p:embed/>
                  </p:oleObj>
                </mc:Choice>
                <mc:Fallback>
                  <p:oleObj name="Equation" r:id="rId5" imgW="952200" imgH="266400" progId="Equation.DSMT4">
                    <p:embed/>
                    <p:pic>
                      <p:nvPicPr>
                        <p:cNvPr id="0" name=""/>
                        <p:cNvPicPr/>
                        <p:nvPr/>
                      </p:nvPicPr>
                      <p:blipFill>
                        <a:blip r:embed="rId6"/>
                        <a:stretch>
                          <a:fillRect/>
                        </a:stretch>
                      </p:blipFill>
                      <p:spPr>
                        <a:xfrm>
                          <a:off x="7170964" y="658614"/>
                          <a:ext cx="2132693" cy="443746"/>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2362490579"/>
                </p:ext>
              </p:extLst>
            </p:nvPr>
          </p:nvGraphicFramePr>
          <p:xfrm>
            <a:off x="11255553" y="637599"/>
            <a:ext cx="823912" cy="485775"/>
          </p:xfrm>
          <a:graphic>
            <a:graphicData uri="http://schemas.openxmlformats.org/presentationml/2006/ole">
              <mc:AlternateContent xmlns:mc="http://schemas.openxmlformats.org/markup-compatibility/2006">
                <mc:Choice xmlns:v="urn:schemas-microsoft-com:vml" Requires="v">
                  <p:oleObj spid="_x0000_s5598" name="Equation" r:id="rId7" imgW="368280" imgH="291960" progId="Equation.DSMT4">
                    <p:embed/>
                  </p:oleObj>
                </mc:Choice>
                <mc:Fallback>
                  <p:oleObj name="Equation" r:id="rId7" imgW="368280" imgH="291960" progId="Equation.DSMT4">
                    <p:embed/>
                    <p:pic>
                      <p:nvPicPr>
                        <p:cNvPr id="14" name="Object 13"/>
                        <p:cNvPicPr/>
                        <p:nvPr/>
                      </p:nvPicPr>
                      <p:blipFill>
                        <a:blip r:embed="rId8"/>
                        <a:stretch>
                          <a:fillRect/>
                        </a:stretch>
                      </p:blipFill>
                      <p:spPr>
                        <a:xfrm>
                          <a:off x="11255553" y="637599"/>
                          <a:ext cx="823912" cy="485775"/>
                        </a:xfrm>
                        <a:prstGeom prst="rect">
                          <a:avLst/>
                        </a:prstGeom>
                      </p:spPr>
                    </p:pic>
                  </p:oleObj>
                </mc:Fallback>
              </mc:AlternateContent>
            </a:graphicData>
          </a:graphic>
        </p:graphicFrame>
      </p:grpSp>
      <p:grpSp>
        <p:nvGrpSpPr>
          <p:cNvPr id="37" name="Group 36"/>
          <p:cNvGrpSpPr/>
          <p:nvPr/>
        </p:nvGrpSpPr>
        <p:grpSpPr>
          <a:xfrm>
            <a:off x="6079322" y="1102360"/>
            <a:ext cx="6001298" cy="5145682"/>
            <a:chOff x="6078168" y="1269632"/>
            <a:chExt cx="6001298" cy="5145682"/>
          </a:xfrm>
        </p:grpSpPr>
        <p:grpSp>
          <p:nvGrpSpPr>
            <p:cNvPr id="20" name="Group 19"/>
            <p:cNvGrpSpPr/>
            <p:nvPr/>
          </p:nvGrpSpPr>
          <p:grpSpPr>
            <a:xfrm>
              <a:off x="6078168" y="1269632"/>
              <a:ext cx="6001298" cy="5145682"/>
              <a:chOff x="8781143" y="1269632"/>
              <a:chExt cx="3298322" cy="2404987"/>
            </a:xfrm>
          </p:grpSpPr>
          <p:pic>
            <p:nvPicPr>
              <p:cNvPr id="17" name="Picture 16"/>
              <p:cNvPicPr>
                <a:picLocks noChangeAspect="1"/>
              </p:cNvPicPr>
              <p:nvPr/>
            </p:nvPicPr>
            <p:blipFill>
              <a:blip r:embed="rId9"/>
              <a:stretch>
                <a:fillRect/>
              </a:stretch>
            </p:blipFill>
            <p:spPr>
              <a:xfrm>
                <a:off x="8781143" y="1269632"/>
                <a:ext cx="3298322" cy="2323988"/>
              </a:xfrm>
              <a:prstGeom prst="rect">
                <a:avLst/>
              </a:prstGeom>
            </p:spPr>
          </p:pic>
          <p:pic>
            <p:nvPicPr>
              <p:cNvPr id="18" name="Picture 17"/>
              <p:cNvPicPr>
                <a:picLocks noChangeAspect="1"/>
              </p:cNvPicPr>
              <p:nvPr/>
            </p:nvPicPr>
            <p:blipFill>
              <a:blip r:embed="rId10"/>
              <a:stretch>
                <a:fillRect/>
              </a:stretch>
            </p:blipFill>
            <p:spPr>
              <a:xfrm>
                <a:off x="10734903" y="3248015"/>
                <a:ext cx="1344562" cy="413711"/>
              </a:xfrm>
              <a:prstGeom prst="rect">
                <a:avLst/>
              </a:prstGeom>
            </p:spPr>
          </p:pic>
          <p:pic>
            <p:nvPicPr>
              <p:cNvPr id="19" name="Picture 18"/>
              <p:cNvPicPr>
                <a:picLocks noChangeAspect="1"/>
              </p:cNvPicPr>
              <p:nvPr/>
            </p:nvPicPr>
            <p:blipFill>
              <a:blip r:embed="rId10"/>
              <a:stretch>
                <a:fillRect/>
              </a:stretch>
            </p:blipFill>
            <p:spPr>
              <a:xfrm>
                <a:off x="8807933" y="3260908"/>
                <a:ext cx="1344562" cy="413711"/>
              </a:xfrm>
              <a:prstGeom prst="rect">
                <a:avLst/>
              </a:prstGeom>
            </p:spPr>
          </p:pic>
        </p:grpSp>
        <p:cxnSp>
          <p:nvCxnSpPr>
            <p:cNvPr id="4" name="Straight Connector 3"/>
            <p:cNvCxnSpPr/>
            <p:nvPr/>
          </p:nvCxnSpPr>
          <p:spPr>
            <a:xfrm>
              <a:off x="10489228" y="4535715"/>
              <a:ext cx="215057"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9144000" y="4491885"/>
              <a:ext cx="1345228" cy="36094"/>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9042400" y="5123543"/>
              <a:ext cx="1661885" cy="2177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9078817" y="4503057"/>
              <a:ext cx="65183" cy="62048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8890000" y="3965166"/>
              <a:ext cx="508000"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A</a:t>
              </a:r>
            </a:p>
          </p:txBody>
        </p:sp>
        <p:sp>
          <p:nvSpPr>
            <p:cNvPr id="34" name="TextBox 33"/>
            <p:cNvSpPr txBox="1"/>
            <p:nvPr/>
          </p:nvSpPr>
          <p:spPr>
            <a:xfrm>
              <a:off x="10316425" y="4026849"/>
              <a:ext cx="539825"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B</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5" name="TextBox 34"/>
            <p:cNvSpPr txBox="1"/>
            <p:nvPr/>
          </p:nvSpPr>
          <p:spPr>
            <a:xfrm>
              <a:off x="10646678" y="4916535"/>
              <a:ext cx="496798"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C</a:t>
              </a:r>
              <a:endParaRPr lang="en-US" sz="3200" b="1">
                <a:solidFill>
                  <a:srgbClr val="FF0000"/>
                </a:solidFill>
                <a:latin typeface="Times New Roman" panose="02020603050405020304" pitchFamily="18" charset="0"/>
                <a:cs typeface="Times New Roman" panose="02020603050405020304" pitchFamily="18" charset="0"/>
              </a:endParaRPr>
            </a:p>
          </p:txBody>
        </p:sp>
        <p:sp>
          <p:nvSpPr>
            <p:cNvPr id="36" name="TextBox 35"/>
            <p:cNvSpPr txBox="1"/>
            <p:nvPr/>
          </p:nvSpPr>
          <p:spPr>
            <a:xfrm>
              <a:off x="8685098" y="4974396"/>
              <a:ext cx="517904"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D</a:t>
              </a:r>
              <a:endParaRPr lang="en-US" sz="3200" b="1">
                <a:solidFill>
                  <a:srgbClr val="FF0000"/>
                </a:solidFill>
                <a:latin typeface="Times New Roman" panose="02020603050405020304" pitchFamily="18" charset="0"/>
                <a:cs typeface="Times New Roman" panose="02020603050405020304" pitchFamily="18" charset="0"/>
              </a:endParaRPr>
            </a:p>
          </p:txBody>
        </p:sp>
      </p:grpSp>
      <p:graphicFrame>
        <p:nvGraphicFramePr>
          <p:cNvPr id="45" name="Object 44"/>
          <p:cNvGraphicFramePr>
            <a:graphicFrameLocks noChangeAspect="1"/>
          </p:cNvGraphicFramePr>
          <p:nvPr>
            <p:extLst>
              <p:ext uri="{D42A27DB-BD31-4B8C-83A1-F6EECF244321}">
                <p14:modId xmlns:p14="http://schemas.microsoft.com/office/powerpoint/2010/main" val="3677507041"/>
              </p:ext>
            </p:extLst>
          </p:nvPr>
        </p:nvGraphicFramePr>
        <p:xfrm>
          <a:off x="4724400" y="2246313"/>
          <a:ext cx="127000" cy="203200"/>
        </p:xfrm>
        <a:graphic>
          <a:graphicData uri="http://schemas.openxmlformats.org/presentationml/2006/ole">
            <mc:AlternateContent xmlns:mc="http://schemas.openxmlformats.org/markup-compatibility/2006">
              <mc:Choice xmlns:v="urn:schemas-microsoft-com:vml" Requires="v">
                <p:oleObj spid="_x0000_s5599" name="Equation" r:id="rId11" imgW="126720" imgH="203040" progId="Equation.DSMT4">
                  <p:embed/>
                </p:oleObj>
              </mc:Choice>
              <mc:Fallback>
                <p:oleObj name="Equation" r:id="rId11" imgW="126720" imgH="203040" progId="Equation.DSMT4">
                  <p:embed/>
                  <p:pic>
                    <p:nvPicPr>
                      <p:cNvPr id="0" name=""/>
                      <p:cNvPicPr/>
                      <p:nvPr/>
                    </p:nvPicPr>
                    <p:blipFill>
                      <a:blip r:embed="rId12"/>
                      <a:stretch>
                        <a:fillRect/>
                      </a:stretch>
                    </p:blipFill>
                    <p:spPr>
                      <a:xfrm>
                        <a:off x="4724400" y="2246313"/>
                        <a:ext cx="127000" cy="203200"/>
                      </a:xfrm>
                      <a:prstGeom prst="rect">
                        <a:avLst/>
                      </a:prstGeom>
                    </p:spPr>
                  </p:pic>
                </p:oleObj>
              </mc:Fallback>
            </mc:AlternateContent>
          </a:graphicData>
        </a:graphic>
      </p:graphicFrame>
      <p:graphicFrame>
        <p:nvGraphicFramePr>
          <p:cNvPr id="46" name="Object 45"/>
          <p:cNvGraphicFramePr>
            <a:graphicFrameLocks noChangeAspect="1"/>
          </p:cNvGraphicFramePr>
          <p:nvPr>
            <p:extLst>
              <p:ext uri="{D42A27DB-BD31-4B8C-83A1-F6EECF244321}">
                <p14:modId xmlns:p14="http://schemas.microsoft.com/office/powerpoint/2010/main" val="4066054422"/>
              </p:ext>
            </p:extLst>
          </p:nvPr>
        </p:nvGraphicFramePr>
        <p:xfrm>
          <a:off x="1512909" y="3252144"/>
          <a:ext cx="3958977" cy="1048971"/>
        </p:xfrm>
        <a:graphic>
          <a:graphicData uri="http://schemas.openxmlformats.org/presentationml/2006/ole">
            <mc:AlternateContent xmlns:mc="http://schemas.openxmlformats.org/markup-compatibility/2006">
              <mc:Choice xmlns:v="urn:schemas-microsoft-com:vml" Requires="v">
                <p:oleObj spid="_x0000_s5600" name="Equation" r:id="rId13" imgW="1917360" imgH="520560" progId="Equation.DSMT4">
                  <p:embed/>
                </p:oleObj>
              </mc:Choice>
              <mc:Fallback>
                <p:oleObj name="Equation" r:id="rId13" imgW="1917360" imgH="520560" progId="Equation.DSMT4">
                  <p:embed/>
                  <p:pic>
                    <p:nvPicPr>
                      <p:cNvPr id="0" name=""/>
                      <p:cNvPicPr/>
                      <p:nvPr/>
                    </p:nvPicPr>
                    <p:blipFill>
                      <a:blip r:embed="rId14"/>
                      <a:stretch>
                        <a:fillRect/>
                      </a:stretch>
                    </p:blipFill>
                    <p:spPr>
                      <a:xfrm>
                        <a:off x="1512909" y="3252144"/>
                        <a:ext cx="3958977" cy="1048971"/>
                      </a:xfrm>
                      <a:prstGeom prst="rect">
                        <a:avLst/>
                      </a:prstGeom>
                    </p:spPr>
                  </p:pic>
                </p:oleObj>
              </mc:Fallback>
            </mc:AlternateContent>
          </a:graphicData>
        </a:graphic>
      </p:graphicFrame>
      <p:graphicFrame>
        <p:nvGraphicFramePr>
          <p:cNvPr id="47" name="Object 46"/>
          <p:cNvGraphicFramePr>
            <a:graphicFrameLocks noChangeAspect="1"/>
          </p:cNvGraphicFramePr>
          <p:nvPr>
            <p:extLst>
              <p:ext uri="{D42A27DB-BD31-4B8C-83A1-F6EECF244321}">
                <p14:modId xmlns:p14="http://schemas.microsoft.com/office/powerpoint/2010/main" val="3224677357"/>
              </p:ext>
            </p:extLst>
          </p:nvPr>
        </p:nvGraphicFramePr>
        <p:xfrm>
          <a:off x="233881" y="4468682"/>
          <a:ext cx="5715000" cy="996950"/>
        </p:xfrm>
        <a:graphic>
          <a:graphicData uri="http://schemas.openxmlformats.org/presentationml/2006/ole">
            <mc:AlternateContent xmlns:mc="http://schemas.openxmlformats.org/markup-compatibility/2006">
              <mc:Choice xmlns:v="urn:schemas-microsoft-com:vml" Requires="v">
                <p:oleObj spid="_x0000_s5601" name="Equation" r:id="rId15" imgW="2768400" imgH="495000" progId="Equation.DSMT4">
                  <p:embed/>
                </p:oleObj>
              </mc:Choice>
              <mc:Fallback>
                <p:oleObj name="Equation" r:id="rId15" imgW="2768400" imgH="495000" progId="Equation.DSMT4">
                  <p:embed/>
                  <p:pic>
                    <p:nvPicPr>
                      <p:cNvPr id="46" name="Object 45"/>
                      <p:cNvPicPr/>
                      <p:nvPr/>
                    </p:nvPicPr>
                    <p:blipFill>
                      <a:blip r:embed="rId16"/>
                      <a:stretch>
                        <a:fillRect/>
                      </a:stretch>
                    </p:blipFill>
                    <p:spPr>
                      <a:xfrm>
                        <a:off x="233881" y="4468682"/>
                        <a:ext cx="5715000" cy="996950"/>
                      </a:xfrm>
                      <a:prstGeom prst="rect">
                        <a:avLst/>
                      </a:prstGeom>
                    </p:spPr>
                  </p:pic>
                </p:oleObj>
              </mc:Fallback>
            </mc:AlternateContent>
          </a:graphicData>
        </a:graphic>
      </p:graphicFrame>
    </p:spTree>
    <p:extLst>
      <p:ext uri="{BB962C8B-B14F-4D97-AF65-F5344CB8AC3E}">
        <p14:creationId xmlns:p14="http://schemas.microsoft.com/office/powerpoint/2010/main" val="3104689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childTnLst>
                          </p:cTn>
                        </p:par>
                        <p:par>
                          <p:cTn id="20" fill="hold">
                            <p:stCondLst>
                              <p:cond delay="500"/>
                            </p:stCondLst>
                            <p:childTnLst>
                              <p:par>
                                <p:cTn id="21" presetID="42" presetClass="entr" presetSubtype="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1000"/>
                                        <p:tgtEl>
                                          <p:spTgt spid="47"/>
                                        </p:tgtEl>
                                      </p:cBhvr>
                                    </p:animEffect>
                                    <p:anim calcmode="lin" valueType="num">
                                      <p:cBhvr>
                                        <p:cTn id="31" dur="1000" fill="hold"/>
                                        <p:tgtEl>
                                          <p:spTgt spid="47"/>
                                        </p:tgtEl>
                                        <p:attrNameLst>
                                          <p:attrName>ppt_x</p:attrName>
                                        </p:attrNameLst>
                                      </p:cBhvr>
                                      <p:tavLst>
                                        <p:tav tm="0">
                                          <p:val>
                                            <p:strVal val="#ppt_x"/>
                                          </p:val>
                                        </p:tav>
                                        <p:tav tm="100000">
                                          <p:val>
                                            <p:strVal val="#ppt_x"/>
                                          </p:val>
                                        </p:tav>
                                      </p:tavLst>
                                    </p:anim>
                                    <p:anim calcmode="lin" valueType="num">
                                      <p:cBhvr>
                                        <p:cTn id="32"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1707</TotalTime>
  <Words>2009</Words>
  <Application>Microsoft Office PowerPoint</Application>
  <PresentationFormat>Widescreen</PresentationFormat>
  <Paragraphs>277</Paragraphs>
  <Slides>35</Slides>
  <Notes>5</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35</vt:i4>
      </vt:variant>
    </vt:vector>
  </HeadingPairs>
  <TitlesOfParts>
    <vt:vector size="42" baseType="lpstr">
      <vt:lpstr>Arial</vt:lpstr>
      <vt:lpstr>Calibri</vt:lpstr>
      <vt:lpstr>Calibri Light</vt:lpstr>
      <vt:lpstr>Cambria Math</vt:lpstr>
      <vt:lpstr>Times New Roman</vt:lpstr>
      <vt:lpstr>Office Theme</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Windows User</cp:lastModifiedBy>
  <cp:revision>145</cp:revision>
  <dcterms:created xsi:type="dcterms:W3CDTF">2024-05-31T00:37:28Z</dcterms:created>
  <dcterms:modified xsi:type="dcterms:W3CDTF">2024-06-30T16:34:57Z</dcterms:modified>
</cp:coreProperties>
</file>