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148" r:id="rId2"/>
    <p:sldId id="1132" r:id="rId3"/>
    <p:sldId id="1133" r:id="rId4"/>
    <p:sldId id="1121" r:id="rId5"/>
    <p:sldId id="994" r:id="rId6"/>
    <p:sldId id="1063" r:id="rId7"/>
    <p:sldId id="1064" r:id="rId8"/>
    <p:sldId id="970" r:id="rId9"/>
    <p:sldId id="1122" r:id="rId10"/>
    <p:sldId id="1134" r:id="rId11"/>
    <p:sldId id="1135" r:id="rId12"/>
    <p:sldId id="1136" r:id="rId13"/>
    <p:sldId id="1137" r:id="rId14"/>
    <p:sldId id="1123" r:id="rId15"/>
    <p:sldId id="1065" r:id="rId16"/>
    <p:sldId id="1138" r:id="rId17"/>
    <p:sldId id="1139" r:id="rId18"/>
    <p:sldId id="1140" r:id="rId19"/>
    <p:sldId id="1141" r:id="rId20"/>
    <p:sldId id="985" r:id="rId21"/>
    <p:sldId id="1142" r:id="rId22"/>
    <p:sldId id="1146" r:id="rId23"/>
    <p:sldId id="1145" r:id="rId24"/>
    <p:sldId id="1144" r:id="rId25"/>
    <p:sldId id="1147" r:id="rId26"/>
    <p:sldId id="1149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148"/>
            <p14:sldId id="1132"/>
            <p14:sldId id="1133"/>
            <p14:sldId id="1121"/>
            <p14:sldId id="994"/>
            <p14:sldId id="1063"/>
            <p14:sldId id="1064"/>
            <p14:sldId id="970"/>
            <p14:sldId id="1122"/>
            <p14:sldId id="1134"/>
            <p14:sldId id="1135"/>
            <p14:sldId id="1136"/>
            <p14:sldId id="1137"/>
            <p14:sldId id="1123"/>
            <p14:sldId id="1065"/>
            <p14:sldId id="1138"/>
            <p14:sldId id="1139"/>
            <p14:sldId id="1140"/>
            <p14:sldId id="1141"/>
            <p14:sldId id="985"/>
            <p14:sldId id="1142"/>
            <p14:sldId id="1146"/>
            <p14:sldId id="1145"/>
            <p14:sldId id="1144"/>
            <p14:sldId id="1147"/>
            <p14:sldId id="11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9" autoAdjust="0"/>
    <p:restoredTop sz="94057" autoAdjust="0"/>
  </p:normalViewPr>
  <p:slideViewPr>
    <p:cSldViewPr>
      <p:cViewPr varScale="1">
        <p:scale>
          <a:sx n="68" d="100"/>
          <a:sy n="68" d="100"/>
        </p:scale>
        <p:origin x="92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0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8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microsoft.com/office/2007/relationships/hdphoto" Target="../media/hdphoto2.wdp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8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anh-nen-3d-powerpoint-de-tai-cong-nghe-doc-d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1272"/>
            <a:ext cx="12188825" cy="6956423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033" y="1447803"/>
            <a:ext cx="11984089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206" tIns="25603" rIns="51206" bIns="25603"/>
          <a:lstStyle/>
          <a:p>
            <a:pPr marL="288036" indent="-288036" algn="ctr">
              <a:lnSpc>
                <a:spcPct val="90000"/>
              </a:lnSpc>
              <a:spcBef>
                <a:spcPct val="20000"/>
              </a:spcBef>
            </a:pPr>
            <a:endParaRPr lang="en-US" sz="2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8036" indent="-288036"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NHÂN VÀ PHÉP CHIA PHÂN THỨC ĐẠI SỐ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8036" indent="-288036" algn="ctr">
              <a:lnSpc>
                <a:spcPct val="90000"/>
              </a:lnSpc>
              <a:spcBef>
                <a:spcPct val="20000"/>
              </a:spcBef>
            </a:pPr>
            <a:r>
              <a:rPr lang="en-US" sz="3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en-US" sz="37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8036" indent="-288036">
              <a:lnSpc>
                <a:spcPct val="90000"/>
              </a:lnSpc>
              <a:spcBef>
                <a:spcPct val="20000"/>
              </a:spcBef>
            </a:pPr>
            <a:endParaRPr lang="en-US" sz="2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8036" indent="-288036">
              <a:lnSpc>
                <a:spcPct val="90000"/>
              </a:lnSpc>
              <a:spcBef>
                <a:spcPct val="20000"/>
              </a:spcBef>
            </a:pPr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3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15" y="-152400"/>
            <a:ext cx="12129310" cy="21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3929" y="3352815"/>
            <a:ext cx="6846888" cy="1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27029"/>
            <a:ext cx="12103122" cy="2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09980" y="3305023"/>
            <a:ext cx="6985001" cy="1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850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28600"/>
            <a:ext cx="1135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29000"/>
            <a:ext cx="967967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1" y="381000"/>
            <a:ext cx="564030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2971800"/>
            <a:ext cx="88392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590800"/>
            <a:ext cx="10969943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TIẾT 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04800"/>
            <a:ext cx="10969943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1047571" cy="2209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mtClean="0"/>
                  <a:t>Tính nhân:</a:t>
                </a:r>
              </a:p>
              <a:p>
                <a:pPr marL="0" indent="0">
                  <a:buNone/>
                </a:pPr>
                <a:r>
                  <a:rPr lang="en-US" sz="4400" smtClean="0"/>
                  <a:t>a)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mtClean="0"/>
                  <a:t>        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30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17</m:t>
                            </m:r>
                          </m:sup>
                        </m:sSup>
                      </m:den>
                    </m:f>
                    <m:r>
                      <a:rPr lang="en-US" sz="40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1047571" cy="2209799"/>
              </a:xfrm>
              <a:blipFill rotWithShape="1">
                <a:blip r:embed="rId2"/>
                <a:stretch>
                  <a:fillRect l="-1987" t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8012" y="4267200"/>
                <a:ext cx="11047571" cy="2209799"/>
              </a:xfrm>
              <a:prstGeom prst="rect">
                <a:avLst/>
              </a:prstGeom>
            </p:spPr>
            <p:txBody>
              <a:bodyPr vert="horz" lIns="121899" tIns="60949" rIns="121899" bIns="60949" rtlCol="0">
                <a:normAutofit fontScale="85000" lnSpcReduction="10000"/>
              </a:bodyPr>
              <a:lstStyle>
                <a:lvl1pPr marL="457120" indent="-457120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0427" indent="-380933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2373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322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272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mtClean="0"/>
                  <a:t>Đáp án:</a:t>
                </a:r>
              </a:p>
              <a:p>
                <a:pPr marL="0" indent="0">
                  <a:buNone/>
                </a:pPr>
                <a:r>
                  <a:rPr lang="en-US" sz="4400" smtClean="0"/>
                  <a:t>a)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4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400" b="0" i="0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n-US" sz="420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200" i="1" smtClean="0">
                                <a:latin typeface="Cambria Math"/>
                              </a:rPr>
                              <m:t>30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20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n-US" sz="4200" b="0" i="0" smtClean="0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28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7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30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n-US" sz="42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28</m:t>
                            </m:r>
                          </m:sup>
                        </m:sSup>
                      </m:den>
                    </m:f>
                    <m:r>
                      <a:rPr lang="en-US" sz="4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700" i="1">
                                <a:latin typeface="Cambria Math"/>
                              </a:rPr>
                              <m:t>30</m:t>
                            </m:r>
                          </m:sup>
                        </m:sSup>
                        <m:r>
                          <a:rPr lang="en-US" sz="4700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7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47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7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7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4700" b="0" i="1" smtClean="0">
                                    <a:latin typeface="Cambria Math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sz="47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47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7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4700" b="0" i="1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47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7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140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267200"/>
                <a:ext cx="11047571" cy="2209799"/>
              </a:xfrm>
              <a:prstGeom prst="rect">
                <a:avLst/>
              </a:prstGeom>
              <a:blipFill rotWithShape="1">
                <a:blip r:embed="rId3"/>
                <a:stretch>
                  <a:fillRect l="-1490" t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9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CHIA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2" y="64522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chia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07581" y="3657600"/>
            <a:ext cx="10063632" cy="1686620"/>
            <a:chOff x="1217611" y="2895600"/>
            <a:chExt cx="10063632" cy="1686620"/>
          </a:xfrm>
        </p:grpSpPr>
        <p:grpSp>
          <p:nvGrpSpPr>
            <p:cNvPr id="15" name="Group 14"/>
            <p:cNvGrpSpPr/>
            <p:nvPr/>
          </p:nvGrpSpPr>
          <p:grpSpPr>
            <a:xfrm>
              <a:off x="1217611" y="3505200"/>
              <a:ext cx="10063632" cy="1077020"/>
              <a:chOff x="1245393" y="3886200"/>
              <a:chExt cx="10063632" cy="107702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245393" y="3886200"/>
                <a:ext cx="10063632" cy="1077020"/>
              </a:xfrm>
              <a:prstGeom prst="roundRect">
                <a:avLst>
                  <a:gd name="adj" fmla="val 3662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707824" y="3962400"/>
                    <a:ext cx="8534400" cy="714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>
                      <a:buFont typeface="Arial" pitchFamily="34" charset="0"/>
                      <a:buChar char="•"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2800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𝑪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 Ta nói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𝑪</m:t>
                            </m:r>
                          </m:den>
                        </m:f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là phân thức nghịch đảo của</a:t>
                    </a:r>
                    <a:r>
                      <a:rPr lang="en-US" sz="2800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den>
                        </m:f>
                      </m:oMath>
                    </a14:m>
                    <a:endParaRPr lang="vi-VN" sz="2600" b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824" y="3962400"/>
                    <a:ext cx="8534400" cy="71468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42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Rectangle 15"/>
            <p:cNvSpPr/>
            <p:nvPr/>
          </p:nvSpPr>
          <p:spPr>
            <a:xfrm>
              <a:off x="1217611" y="2895600"/>
              <a:ext cx="1461218" cy="4572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Chú ý :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477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5" y="1245393"/>
            <a:ext cx="111379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84412" y="3275012"/>
            <a:ext cx="1906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15208"/>
              </p:ext>
            </p:extLst>
          </p:nvPr>
        </p:nvGraphicFramePr>
        <p:xfrm>
          <a:off x="3962400" y="3026221"/>
          <a:ext cx="4260273" cy="990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" name="Equation" r:id="rId5" imgW="1803240" imgH="419040" progId="Equation.DSMT4">
                  <p:embed/>
                </p:oleObj>
              </mc:Choice>
              <mc:Fallback>
                <p:oleObj name="Equation" r:id="rId5" imgW="1803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6221"/>
                        <a:ext cx="4260273" cy="990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CHIA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4522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chia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434098"/>
              </p:ext>
            </p:extLst>
          </p:nvPr>
        </p:nvGraphicFramePr>
        <p:xfrm>
          <a:off x="8191869" y="2998287"/>
          <a:ext cx="17097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" name="Equation" r:id="rId7" imgW="723600" imgH="444240" progId="Equation.DSMT4">
                  <p:embed/>
                </p:oleObj>
              </mc:Choice>
              <mc:Fallback>
                <p:oleObj name="Equation" r:id="rId7" imgW="723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869" y="2998287"/>
                        <a:ext cx="170973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06966"/>
              </p:ext>
            </p:extLst>
          </p:nvPr>
        </p:nvGraphicFramePr>
        <p:xfrm>
          <a:off x="5942012" y="4191000"/>
          <a:ext cx="23399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" name="Equation" r:id="rId9" imgW="990360" imgH="419040" progId="Equation.DSMT4">
                  <p:embed/>
                </p:oleObj>
              </mc:Choice>
              <mc:Fallback>
                <p:oleObj name="Equation" r:id="rId9" imgW="990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4191000"/>
                        <a:ext cx="233997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59561"/>
              </p:ext>
            </p:extLst>
          </p:nvPr>
        </p:nvGraphicFramePr>
        <p:xfrm>
          <a:off x="8336331" y="4191000"/>
          <a:ext cx="14700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" name="Equation" r:id="rId11" imgW="622080" imgH="419040" progId="Equation.DSMT4">
                  <p:embed/>
                </p:oleObj>
              </mc:Choice>
              <mc:Fallback>
                <p:oleObj name="Equation" r:id="rId11" imgW="622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331" y="4191000"/>
                        <a:ext cx="14700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89" name="Picture 54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37663"/>
            <a:ext cx="116935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85" y="30559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CHIA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4522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chia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137663"/>
            <a:ext cx="8689330" cy="18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94" y="3513117"/>
            <a:ext cx="6925582" cy="338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85" y="30559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CHIA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4522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chia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9" y="1199678"/>
            <a:ext cx="10600197" cy="16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5" y="3657600"/>
            <a:ext cx="107537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5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0"/>
            <a:ext cx="12201524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12" y="4791075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Đổi 1,2 tỉ đồng thành 1200 triệu đồng.</a:t>
            </a:r>
          </a:p>
          <a:p>
            <a:r>
              <a:rPr lang="en-US" smtClean="0"/>
              <a:t>Số tiền gốc phải trả hàng tháng là: 1200 : y</a:t>
            </a:r>
          </a:p>
          <a:p>
            <a:r>
              <a:rPr lang="en-US" smtClean="0"/>
              <a:t>Số tiền lãi phải trả mỗi tháng là: 1200.(r/12)</a:t>
            </a:r>
          </a:p>
          <a:p>
            <a:endParaRPr lang="en-US" smtClean="0"/>
          </a:p>
          <a:p>
            <a:r>
              <a:rPr lang="en-US" smtClean="0"/>
              <a:t>Số tiền trả ngân hàng mỗi tháng:                                                                    suy ra </a:t>
            </a:r>
            <a:endParaRPr lang="en-US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68" y="6096000"/>
            <a:ext cx="4522144" cy="84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2" y="6158930"/>
            <a:ext cx="1600200" cy="7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0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0"/>
            <a:ext cx="12201524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683377"/>
            <a:ext cx="9447211" cy="220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590800"/>
            <a:ext cx="10969943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TIẾT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04800"/>
            <a:ext cx="11353800" cy="159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" y="2667000"/>
            <a:ext cx="10296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" y="4419600"/>
            <a:ext cx="8886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1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04800"/>
            <a:ext cx="46196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" y="3449782"/>
            <a:ext cx="92678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52400"/>
            <a:ext cx="77057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743200"/>
            <a:ext cx="104870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7" y="6927"/>
            <a:ext cx="120681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16109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7" y="6927"/>
            <a:ext cx="120681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2" y="3733800"/>
            <a:ext cx="113442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7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147" y="685800"/>
            <a:ext cx="11782531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225020" y="1143001"/>
            <a:ext cx="844020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4000" b="1" spc="67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1844118" y="2053321"/>
            <a:ext cx="761802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6756" y="2154471"/>
            <a:ext cx="4723170" cy="39026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44118" y="3108949"/>
            <a:ext cx="761802" cy="76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6757" y="3210099"/>
            <a:ext cx="6234076" cy="39026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1844118" y="4209986"/>
            <a:ext cx="761802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6757" y="4081571"/>
            <a:ext cx="6234076" cy="55953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852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04800"/>
            <a:ext cx="10969943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1047571" cy="2209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mtClean="0"/>
                  <a:t>Tính nhân:</a:t>
                </a:r>
              </a:p>
              <a:p>
                <a:pPr marL="0" indent="0">
                  <a:buNone/>
                </a:pPr>
                <a:r>
                  <a:rPr lang="en-US" sz="4400" smtClean="0"/>
                  <a:t>a)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mtClean="0"/>
                  <a:t>        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30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14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29</m:t>
                            </m:r>
                          </m:sup>
                        </m:sSup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1047571" cy="2209799"/>
              </a:xfrm>
              <a:blipFill rotWithShape="1">
                <a:blip r:embed="rId2"/>
                <a:stretch>
                  <a:fillRect l="-1987" t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8012" y="4267200"/>
                <a:ext cx="11047571" cy="2209799"/>
              </a:xfrm>
              <a:prstGeom prst="rect">
                <a:avLst/>
              </a:prstGeom>
            </p:spPr>
            <p:txBody>
              <a:bodyPr vert="horz" lIns="121899" tIns="60949" rIns="121899" bIns="60949" rtlCol="0">
                <a:normAutofit/>
              </a:bodyPr>
              <a:lstStyle>
                <a:lvl1pPr marL="457120" indent="-457120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0427" indent="-380933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2373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322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272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21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707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200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693" indent="-304747" algn="l" defTabSz="121898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mtClean="0"/>
                  <a:t>Đáp án:</a:t>
                </a:r>
              </a:p>
              <a:p>
                <a:pPr marL="0" indent="0">
                  <a:buNone/>
                </a:pPr>
                <a:r>
                  <a:rPr lang="en-US" sz="4400" smtClean="0"/>
                  <a:t>a)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4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4.5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5.6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 smtClean="0">
                                <a:latin typeface="Cambria Math"/>
                              </a:rPr>
                              <m:t>30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 smtClean="0">
                                <a:latin typeface="Cambria Math"/>
                              </a:rPr>
                              <m:t>14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 smtClean="0">
                                <a:latin typeface="Cambria Math"/>
                              </a:rPr>
                              <m:t>29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30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14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15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29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50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267200"/>
                <a:ext cx="11047571" cy="2209799"/>
              </a:xfrm>
              <a:prstGeom prst="rect">
                <a:avLst/>
              </a:prstGeom>
              <a:blipFill rotWithShape="1">
                <a:blip r:embed="rId3"/>
                <a:stretch>
                  <a:fillRect l="-1987" t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2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4212" y="838200"/>
            <a:ext cx="5793244" cy="1603738"/>
            <a:chOff x="1155899" y="838200"/>
            <a:chExt cx="5793244" cy="1603738"/>
          </a:xfrm>
        </p:grpSpPr>
        <p:sp>
          <p:nvSpPr>
            <p:cNvPr id="13" name="Rounded Rectangle 12"/>
            <p:cNvSpPr/>
            <p:nvPr/>
          </p:nvSpPr>
          <p:spPr>
            <a:xfrm>
              <a:off x="2804811" y="979137"/>
              <a:ext cx="4144332" cy="1213843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3616622"/>
                </p:ext>
              </p:extLst>
            </p:nvPr>
          </p:nvGraphicFramePr>
          <p:xfrm>
            <a:off x="3685873" y="1049980"/>
            <a:ext cx="2243137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33" name="Equation" r:id="rId5" imgW="863280" imgH="393480" progId="Equation.DSMT4">
                    <p:embed/>
                  </p:oleObj>
                </mc:Choice>
                <mc:Fallback>
                  <p:oleObj name="Equation" r:id="rId5" imgW="863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5873" y="1049980"/>
                          <a:ext cx="2243137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899" y="838200"/>
              <a:ext cx="1324828" cy="160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141412" y="2507422"/>
            <a:ext cx="9799663" cy="1330644"/>
            <a:chOff x="1141412" y="2507422"/>
            <a:chExt cx="9799663" cy="133064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12" y="2507422"/>
              <a:ext cx="1498283" cy="1330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2804810" y="2650180"/>
              <a:ext cx="8136265" cy="993855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57210" y="2881994"/>
              <a:ext cx="79838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Nhân các tử với nhau và nhân các mẫu với </a:t>
              </a:r>
              <a:r>
                <a:rPr lang="en-US" sz="26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nhau</a:t>
              </a:r>
              <a:endParaRPr lang="en-US"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4864" y="4057269"/>
            <a:ext cx="9482148" cy="1429131"/>
            <a:chOff x="1154127" y="4057269"/>
            <a:chExt cx="9482148" cy="1429131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27" y="4057269"/>
              <a:ext cx="1498283" cy="1429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2774646" y="4057269"/>
              <a:ext cx="7861629" cy="1107511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7210" y="4174180"/>
              <a:ext cx="76028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Thế cách nhân hai phân thức cũng giống như cách nhân hai phân số nhỉ</a:t>
              </a:r>
              <a:r>
                <a:rPr lang="vi-VN" sz="26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7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NHÂN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nhân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80" y="2667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13012" y="3317557"/>
            <a:ext cx="1770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8207"/>
              </p:ext>
            </p:extLst>
          </p:nvPr>
        </p:nvGraphicFramePr>
        <p:xfrm>
          <a:off x="4332868" y="3124200"/>
          <a:ext cx="355123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Equation" r:id="rId5" imgW="1371600" imgH="419040" progId="Equation.DSMT4">
                  <p:embed/>
                </p:oleObj>
              </mc:Choice>
              <mc:Fallback>
                <p:oleObj name="Equation" r:id="rId5" imgW="1371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2868" y="3124200"/>
                        <a:ext cx="3551237" cy="109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329052"/>
              </p:ext>
            </p:extLst>
          </p:nvPr>
        </p:nvGraphicFramePr>
        <p:xfrm>
          <a:off x="7980759" y="3124200"/>
          <a:ext cx="16446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Equation" r:id="rId7" imgW="634680" imgH="393480" progId="Equation.DSMT4">
                  <p:embed/>
                </p:oleObj>
              </mc:Choice>
              <mc:Fallback>
                <p:oleObj name="Equation" r:id="rId7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80759" y="3124200"/>
                        <a:ext cx="1644650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3" name="Picture 2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2" y="1133475"/>
            <a:ext cx="1151096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728" y="5838130"/>
            <a:ext cx="1442097" cy="11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47214" y="3952180"/>
            <a:ext cx="11167085" cy="1686620"/>
            <a:chOff x="937092" y="2895600"/>
            <a:chExt cx="11167085" cy="1686620"/>
          </a:xfrm>
        </p:grpSpPr>
        <p:grpSp>
          <p:nvGrpSpPr>
            <p:cNvPr id="18" name="Group 17"/>
            <p:cNvGrpSpPr/>
            <p:nvPr/>
          </p:nvGrpSpPr>
          <p:grpSpPr>
            <a:xfrm>
              <a:off x="937092" y="3505200"/>
              <a:ext cx="11167085" cy="1077020"/>
              <a:chOff x="964874" y="3886200"/>
              <a:chExt cx="11167085" cy="10770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964874" y="3886200"/>
                <a:ext cx="11167085" cy="1077020"/>
              </a:xfrm>
              <a:prstGeom prst="roundRect">
                <a:avLst>
                  <a:gd name="adj" fmla="val 3662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64874" y="3962400"/>
                <a:ext cx="1109088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Kết quả của phép nhân hai phân thức được gọi là tích. Ta thường viết tích dưới dạng rút gọn.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217611" y="2895600"/>
              <a:ext cx="1461218" cy="4572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Chú ý :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NHÂN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nhân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4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0" y="1197768"/>
            <a:ext cx="108823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667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091683" y="3358512"/>
            <a:ext cx="1816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82759"/>
              </p:ext>
            </p:extLst>
          </p:nvPr>
        </p:nvGraphicFramePr>
        <p:xfrm>
          <a:off x="3808412" y="3153849"/>
          <a:ext cx="4766829" cy="98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" name="Equation" r:id="rId5" imgW="2019240" imgH="419040" progId="Equation.DSMT4">
                  <p:embed/>
                </p:oleObj>
              </mc:Choice>
              <mc:Fallback>
                <p:oleObj name="Equation" r:id="rId5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3153849"/>
                        <a:ext cx="4766829" cy="988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NHÂN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2" y="60960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nhân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69771"/>
              </p:ext>
            </p:extLst>
          </p:nvPr>
        </p:nvGraphicFramePr>
        <p:xfrm>
          <a:off x="5924624" y="4240429"/>
          <a:ext cx="3567545" cy="98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" name="Equation" r:id="rId7" imgW="1511280" imgH="419040" progId="Equation.DSMT4">
                  <p:embed/>
                </p:oleObj>
              </mc:Choice>
              <mc:Fallback>
                <p:oleObj name="Equation" r:id="rId7" imgW="1511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624" y="4240429"/>
                        <a:ext cx="3567545" cy="988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49901"/>
              </p:ext>
            </p:extLst>
          </p:nvPr>
        </p:nvGraphicFramePr>
        <p:xfrm>
          <a:off x="5924624" y="5304199"/>
          <a:ext cx="1259898" cy="92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624" y="5304199"/>
                        <a:ext cx="1259898" cy="927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40" name="Picture 49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102043"/>
            <a:ext cx="118157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17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34204"/>
              </p:ext>
            </p:extLst>
          </p:nvPr>
        </p:nvGraphicFramePr>
        <p:xfrm>
          <a:off x="2243139" y="3429000"/>
          <a:ext cx="266858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" name="Equation" r:id="rId5" imgW="1130040" imgH="419040" progId="Equation.DSMT4">
                  <p:embed/>
                </p:oleObj>
              </mc:Choice>
              <mc:Fallback>
                <p:oleObj name="Equation" r:id="rId5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9" y="3429000"/>
                        <a:ext cx="2668587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NHÂN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7012" y="60960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nhân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14637"/>
              </p:ext>
            </p:extLst>
          </p:nvPr>
        </p:nvGraphicFramePr>
        <p:xfrm>
          <a:off x="5027613" y="3429000"/>
          <a:ext cx="19796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" name="Equation" r:id="rId7" imgW="838080" imgH="419040" progId="Equation.DSMT4">
                  <p:embed/>
                </p:oleObj>
              </mc:Choice>
              <mc:Fallback>
                <p:oleObj name="Equation" r:id="rId7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429000"/>
                        <a:ext cx="1979613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257616"/>
              </p:ext>
            </p:extLst>
          </p:nvPr>
        </p:nvGraphicFramePr>
        <p:xfrm>
          <a:off x="7008813" y="3429000"/>
          <a:ext cx="19192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" name="Equation" r:id="rId9" imgW="812520" imgH="419040" progId="Equation.DSMT4">
                  <p:embed/>
                </p:oleObj>
              </mc:Choice>
              <mc:Fallback>
                <p:oleObj name="Equation" r:id="rId9" imgW="812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3429000"/>
                        <a:ext cx="19192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40449"/>
              </p:ext>
            </p:extLst>
          </p:nvPr>
        </p:nvGraphicFramePr>
        <p:xfrm>
          <a:off x="8943975" y="3429000"/>
          <a:ext cx="9604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" name="Equation" r:id="rId11" imgW="406080" imgH="419040" progId="Equation.DSMT4">
                  <p:embed/>
                </p:oleObj>
              </mc:Choice>
              <mc:Fallback>
                <p:oleObj name="Equation" r:id="rId11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3975" y="3429000"/>
                        <a:ext cx="9604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88597"/>
              </p:ext>
            </p:extLst>
          </p:nvPr>
        </p:nvGraphicFramePr>
        <p:xfrm>
          <a:off x="2243139" y="4602163"/>
          <a:ext cx="27876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" name="Equation" r:id="rId13" imgW="1180800" imgH="393480" progId="Equation.DSMT4">
                  <p:embed/>
                </p:oleObj>
              </mc:Choice>
              <mc:Fallback>
                <p:oleObj name="Equation" r:id="rId13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9" y="4602163"/>
                        <a:ext cx="278765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923054"/>
              </p:ext>
            </p:extLst>
          </p:nvPr>
        </p:nvGraphicFramePr>
        <p:xfrm>
          <a:off x="5048249" y="4572000"/>
          <a:ext cx="218916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" name="Equation" r:id="rId15" imgW="927000" imgH="419040" progId="Equation.DSMT4">
                  <p:embed/>
                </p:oleObj>
              </mc:Choice>
              <mc:Fallback>
                <p:oleObj name="Equation" r:id="rId15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49" y="4572000"/>
                        <a:ext cx="2189163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128824"/>
              </p:ext>
            </p:extLst>
          </p:nvPr>
        </p:nvGraphicFramePr>
        <p:xfrm>
          <a:off x="7273924" y="4572000"/>
          <a:ext cx="308768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" name="Equation" r:id="rId17" imgW="1307880" imgH="419040" progId="Equation.DSMT4">
                  <p:embed/>
                </p:oleObj>
              </mc:Choice>
              <mc:Fallback>
                <p:oleObj name="Equation" r:id="rId17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4" y="4572000"/>
                        <a:ext cx="3087688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54686"/>
              </p:ext>
            </p:extLst>
          </p:nvPr>
        </p:nvGraphicFramePr>
        <p:xfrm>
          <a:off x="7313612" y="5562600"/>
          <a:ext cx="20399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" name="Equation" r:id="rId19" imgW="863280" imgH="419040" progId="Equation.DSMT4">
                  <p:embed/>
                </p:oleObj>
              </mc:Choice>
              <mc:Fallback>
                <p:oleObj name="Equation" r:id="rId19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2" y="5562600"/>
                        <a:ext cx="20399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41" name="Picture 67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102043"/>
            <a:ext cx="118205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728" y="5838130"/>
            <a:ext cx="1442097" cy="11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7734" y="1095375"/>
            <a:ext cx="1461218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Chú ý :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5" y="95249"/>
            <a:ext cx="4046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NHÂN HAI PHÂN THỨC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569020"/>
            <a:ext cx="5371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 tắc nhân hai phân thức 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620" y="4981575"/>
            <a:ext cx="1048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Áp dụng các tính chất của phép nhân phân thức , ta có thể rút gọn một số biểu thức . Chẳng hạn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34378"/>
              </p:ext>
            </p:extLst>
          </p:nvPr>
        </p:nvGraphicFramePr>
        <p:xfrm>
          <a:off x="3656012" y="5714305"/>
          <a:ext cx="43767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2" name="Equation" r:id="rId5" imgW="2044440" imgH="457200" progId="Equation.DSMT4">
                  <p:embed/>
                </p:oleObj>
              </mc:Choice>
              <mc:Fallback>
                <p:oleObj name="Equation" r:id="rId5" imgW="2044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5714305"/>
                        <a:ext cx="437673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95" name="Picture 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5" y="1676400"/>
            <a:ext cx="1133316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0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45095</TotalTime>
  <Words>355</Words>
  <Application>Microsoft Office PowerPoint</Application>
  <PresentationFormat>Custom</PresentationFormat>
  <Paragraphs>70</Paragraphs>
  <Slides>26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TIẾT 1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2893</cp:revision>
  <dcterms:created xsi:type="dcterms:W3CDTF">2021-08-04T05:24:17Z</dcterms:created>
  <dcterms:modified xsi:type="dcterms:W3CDTF">2024-11-13T13:16:54Z</dcterms:modified>
</cp:coreProperties>
</file>