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60" r:id="rId4"/>
    <p:sldId id="259" r:id="rId5"/>
    <p:sldId id="261" r:id="rId6"/>
    <p:sldId id="263" r:id="rId7"/>
    <p:sldId id="262" r:id="rId8"/>
    <p:sldId id="266" r:id="rId9"/>
    <p:sldId id="264" r:id="rId10"/>
    <p:sldId id="272" r:id="rId11"/>
    <p:sldId id="273" r:id="rId12"/>
    <p:sldId id="258" r:id="rId13"/>
    <p:sldId id="274" r:id="rId14"/>
    <p:sldId id="275" r:id="rId15"/>
    <p:sldId id="276" r:id="rId16"/>
    <p:sldId id="279" r:id="rId17"/>
    <p:sldId id="280" r:id="rId18"/>
    <p:sldId id="281" r:id="rId19"/>
    <p:sldId id="282" r:id="rId20"/>
    <p:sldId id="277" r:id="rId21"/>
    <p:sldId id="278" r:id="rId22"/>
    <p:sldId id="284" r:id="rId23"/>
    <p:sldId id="283" r:id="rId24"/>
    <p:sldId id="285" r:id="rId25"/>
    <p:sldId id="268" r:id="rId26"/>
    <p:sldId id="269"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2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68200-D579-4817-BEB9-B695816C75AE}"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ACB30-F93C-4E34-A277-53F96DC45DA9}" type="slidenum">
              <a:rPr lang="en-US" smtClean="0"/>
              <a:t>‹#›</a:t>
            </a:fld>
            <a:endParaRPr lang="en-US"/>
          </a:p>
        </p:txBody>
      </p:sp>
    </p:spTree>
    <p:extLst>
      <p:ext uri="{BB962C8B-B14F-4D97-AF65-F5344CB8AC3E}">
        <p14:creationId xmlns:p14="http://schemas.microsoft.com/office/powerpoint/2010/main" val="135345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ACB30-F93C-4E34-A277-53F96DC45DA9}" type="slidenum">
              <a:rPr lang="en-US" smtClean="0"/>
              <a:t>11</a:t>
            </a:fld>
            <a:endParaRPr lang="en-US"/>
          </a:p>
        </p:txBody>
      </p:sp>
    </p:spTree>
    <p:extLst>
      <p:ext uri="{BB962C8B-B14F-4D97-AF65-F5344CB8AC3E}">
        <p14:creationId xmlns:p14="http://schemas.microsoft.com/office/powerpoint/2010/main" val="308340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ACB30-F93C-4E34-A277-53F96DC45DA9}" type="slidenum">
              <a:rPr lang="en-US" smtClean="0"/>
              <a:t>21</a:t>
            </a:fld>
            <a:endParaRPr lang="en-US"/>
          </a:p>
        </p:txBody>
      </p:sp>
    </p:spTree>
    <p:extLst>
      <p:ext uri="{BB962C8B-B14F-4D97-AF65-F5344CB8AC3E}">
        <p14:creationId xmlns:p14="http://schemas.microsoft.com/office/powerpoint/2010/main" val="37656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54.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11.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13" Type="http://schemas.openxmlformats.org/officeDocument/2006/relationships/image" Target="../media/image24.svg"/><Relationship Id="rId3"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26.svg"/><Relationship Id="rId10"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22.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300.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jpe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300.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11.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7.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7.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62.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66.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36.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1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7.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AF05"/>
        </a:solidFill>
        <a:effectLst/>
      </p:bgPr>
    </p:bg>
    <p:spTree>
      <p:nvGrpSpPr>
        <p:cNvPr id="1" name=""/>
        <p:cNvGrpSpPr/>
        <p:nvPr/>
      </p:nvGrpSpPr>
      <p:grpSpPr>
        <a:xfrm>
          <a:off x="0" y="0"/>
          <a:ext cx="0" cy="0"/>
          <a:chOff x="0" y="0"/>
          <a:chExt cx="0" cy="0"/>
        </a:xfrm>
      </p:grpSpPr>
      <p:sp>
        <p:nvSpPr>
          <p:cNvPr id="5" name="TextBox 5"/>
          <p:cNvSpPr txBox="1"/>
          <p:nvPr/>
        </p:nvSpPr>
        <p:spPr>
          <a:xfrm>
            <a:off x="947057" y="3162300"/>
            <a:ext cx="16185311" cy="3171189"/>
          </a:xfrm>
          <a:prstGeom prst="rect">
            <a:avLst/>
          </a:prstGeom>
        </p:spPr>
        <p:txBody>
          <a:bodyPr wrap="square" lIns="0" tIns="0" rIns="0" bIns="0" rtlCol="0" anchor="t">
            <a:spAutoFit/>
          </a:bodyPr>
          <a:lstStyle/>
          <a:p>
            <a:pPr marL="0" lvl="0" indent="0" algn="ctr">
              <a:lnSpc>
                <a:spcPct val="120000"/>
              </a:lnSpc>
              <a:spcBef>
                <a:spcPts val="600"/>
              </a:spcBef>
              <a:spcAft>
                <a:spcPts val="600"/>
              </a:spcAft>
            </a:pPr>
            <a:r>
              <a:rPr lang="en-US" sz="9000" b="1" smtClean="0">
                <a:solidFill>
                  <a:srgbClr val="5F3329"/>
                </a:solidFill>
                <a:latin typeface="Arial" panose="020B0604020202020204" pitchFamily="34" charset="0"/>
                <a:cs typeface="Arial" panose="020B0604020202020204" pitchFamily="34" charset="0"/>
              </a:rPr>
              <a:t>CHÀO MỪNG CÁC EM ĐẾN VỚI BÀI HỌC HÔM NAY!</a:t>
            </a:r>
            <a:endParaRPr lang="en-US" sz="9000" b="1">
              <a:solidFill>
                <a:srgbClr val="5F332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5655740" y="626150"/>
            <a:ext cx="1255359" cy="171966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0600" y="9336441"/>
            <a:ext cx="1285872" cy="9451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grpSp>
        <p:nvGrpSpPr>
          <p:cNvPr id="31" name="Group 30"/>
          <p:cNvGrpSpPr/>
          <p:nvPr/>
        </p:nvGrpSpPr>
        <p:grpSpPr>
          <a:xfrm>
            <a:off x="762000" y="1866900"/>
            <a:ext cx="4036300" cy="1243930"/>
            <a:chOff x="2974101" y="4189915"/>
            <a:chExt cx="4036300" cy="1243930"/>
          </a:xfrm>
        </p:grpSpPr>
        <p:sp>
          <p:nvSpPr>
            <p:cNvPr id="32" name="Pentagon 31"/>
            <p:cNvSpPr/>
            <p:nvPr/>
          </p:nvSpPr>
          <p:spPr>
            <a:xfrm>
              <a:off x="2974101" y="4380538"/>
              <a:ext cx="4036300" cy="105330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3" name="TextBox 2"/>
            <p:cNvSpPr txBox="1"/>
            <p:nvPr/>
          </p:nvSpPr>
          <p:spPr>
            <a:xfrm>
              <a:off x="3084109" y="4189915"/>
              <a:ext cx="3926292"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a:t>
              </a:r>
              <a:r>
                <a:rPr lang="en-GB" sz="4500" b="1" smtClean="0">
                  <a:solidFill>
                    <a:schemeClr val="bg1"/>
                  </a:solidFill>
                  <a:latin typeface="Arial" panose="020B0604020202020204" pitchFamily="34" charset="0"/>
                  <a:cs typeface="Arial" panose="020B0604020202020204" pitchFamily="34" charset="0"/>
                </a:rPr>
                <a:t>hành 1 </a:t>
              </a:r>
              <a:endParaRPr lang="en-US" sz="4500" b="1">
                <a:solidFill>
                  <a:schemeClr val="bg1"/>
                </a:solidFill>
                <a:latin typeface="Arial" panose="020B0604020202020204" pitchFamily="34" charset="0"/>
                <a:cs typeface="Arial" panose="020B0604020202020204" pitchFamily="34" charset="0"/>
              </a:endParaRPr>
            </a:p>
          </p:txBody>
        </p:sp>
      </p:grpSp>
      <p:sp>
        <p:nvSpPr>
          <p:cNvPr id="34" name="TextBox 33"/>
          <p:cNvSpPr txBox="1"/>
          <p:nvPr/>
        </p:nvSpPr>
        <p:spPr>
          <a:xfrm>
            <a:off x="5109334" y="1883502"/>
            <a:ext cx="11101336" cy="2585323"/>
          </a:xfrm>
          <a:prstGeom prst="rect">
            <a:avLst/>
          </a:prstGeom>
          <a:noFill/>
        </p:spPr>
        <p:txBody>
          <a:bodyPr wrap="square" rtlCol="0">
            <a:spAutoFit/>
          </a:bodyPr>
          <a:lstStyle/>
          <a:p>
            <a:pPr algn="just">
              <a:lnSpc>
                <a:spcPct val="120000"/>
              </a:lnSpc>
              <a:spcBef>
                <a:spcPts val="600"/>
              </a:spcBef>
              <a:spcAft>
                <a:spcPts val="600"/>
              </a:spcAft>
            </a:pPr>
            <a:r>
              <a:rPr lang="en-US" sz="4500" dirty="0" smtClean="0">
                <a:latin typeface="Arial" panose="020B0604020202020204" pitchFamily="34" charset="0"/>
                <a:cs typeface="Arial" panose="020B0604020202020204" pitchFamily="34" charset="0"/>
              </a:rPr>
              <a:t>Cho </a:t>
            </a:r>
            <a:r>
              <a:rPr lang="en-US" sz="4500" dirty="0" err="1" smtClean="0">
                <a:latin typeface="Arial" panose="020B0604020202020204" pitchFamily="34" charset="0"/>
                <a:cs typeface="Arial" panose="020B0604020202020204" pitchFamily="34" charset="0"/>
              </a:rPr>
              <a:t>đoạn</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thẳng</a:t>
            </a:r>
            <a:r>
              <a:rPr lang="en-US" sz="4500" dirty="0" smtClean="0">
                <a:latin typeface="Arial" panose="020B0604020202020204" pitchFamily="34" charset="0"/>
                <a:cs typeface="Arial" panose="020B0604020202020204" pitchFamily="34" charset="0"/>
              </a:rPr>
              <a:t> MN = 10cm. I </a:t>
            </a:r>
            <a:r>
              <a:rPr lang="en-US" sz="4500" dirty="0" err="1" smtClean="0">
                <a:latin typeface="Arial" panose="020B0604020202020204" pitchFamily="34" charset="0"/>
                <a:cs typeface="Arial" panose="020B0604020202020204" pitchFamily="34" charset="0"/>
              </a:rPr>
              <a:t>là</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một</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điểm</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thỏa</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mãn</a:t>
            </a:r>
            <a:r>
              <a:rPr lang="en-US" sz="4500" dirty="0" smtClean="0">
                <a:latin typeface="Arial" panose="020B0604020202020204" pitchFamily="34" charset="0"/>
                <a:cs typeface="Arial" panose="020B0604020202020204" pitchFamily="34" charset="0"/>
              </a:rPr>
              <a:t> NI = 5cm. </a:t>
            </a:r>
            <a:r>
              <a:rPr lang="en-US" sz="4500" dirty="0" err="1" smtClean="0">
                <a:latin typeface="Arial" panose="020B0604020202020204" pitchFamily="34" charset="0"/>
                <a:cs typeface="Arial" panose="020B0604020202020204" pitchFamily="34" charset="0"/>
              </a:rPr>
              <a:t>Điểm</a:t>
            </a:r>
            <a:r>
              <a:rPr lang="en-US" sz="4500" dirty="0" smtClean="0">
                <a:latin typeface="Arial" panose="020B0604020202020204" pitchFamily="34" charset="0"/>
                <a:cs typeface="Arial" panose="020B0604020202020204" pitchFamily="34" charset="0"/>
              </a:rPr>
              <a:t> I </a:t>
            </a:r>
            <a:r>
              <a:rPr lang="en-US" sz="4500" dirty="0" err="1" smtClean="0">
                <a:latin typeface="Arial" panose="020B0604020202020204" pitchFamily="34" charset="0"/>
                <a:cs typeface="Arial" panose="020B0604020202020204" pitchFamily="34" charset="0"/>
              </a:rPr>
              <a:t>có</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là</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trung</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điểm</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của</a:t>
            </a:r>
            <a:r>
              <a:rPr lang="en-US" sz="4500" dirty="0" smtClean="0">
                <a:latin typeface="Arial" panose="020B0604020202020204" pitchFamily="34" charset="0"/>
                <a:cs typeface="Arial" panose="020B0604020202020204" pitchFamily="34" charset="0"/>
              </a:rPr>
              <a:t> MN </a:t>
            </a:r>
            <a:r>
              <a:rPr lang="en-US" sz="4500" dirty="0" err="1" smtClean="0">
                <a:latin typeface="Arial" panose="020B0604020202020204" pitchFamily="34" charset="0"/>
                <a:cs typeface="Arial" panose="020B0604020202020204" pitchFamily="34" charset="0"/>
              </a:rPr>
              <a:t>không</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Vẽ</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hình</a:t>
            </a:r>
            <a:r>
              <a:rPr lang="en-US" sz="4500" dirty="0" smtClean="0">
                <a:latin typeface="Arial" panose="020B0604020202020204" pitchFamily="34" charset="0"/>
                <a:cs typeface="Arial" panose="020B0604020202020204" pitchFamily="34" charset="0"/>
              </a:rPr>
              <a:t> minh </a:t>
            </a:r>
            <a:r>
              <a:rPr lang="en-US" sz="4500" dirty="0" err="1" smtClean="0">
                <a:latin typeface="Arial" panose="020B0604020202020204" pitchFamily="34" charset="0"/>
                <a:cs typeface="Arial" panose="020B0604020202020204" pitchFamily="34" charset="0"/>
              </a:rPr>
              <a:t>họa</a:t>
            </a:r>
            <a:r>
              <a:rPr lang="en-US"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35" name="TextBox 15"/>
          <p:cNvSpPr txBox="1"/>
          <p:nvPr/>
        </p:nvSpPr>
        <p:spPr>
          <a:xfrm>
            <a:off x="7311329" y="4924764"/>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3870328" y="6081568"/>
            <a:ext cx="11811000" cy="1908215"/>
          </a:xfrm>
          <a:prstGeom prst="rect">
            <a:avLst/>
          </a:prstGeom>
        </p:spPr>
        <p:txBody>
          <a:bodyPr wrap="square">
            <a:spAutoFit/>
          </a:bodyPr>
          <a:lstStyle/>
          <a:p>
            <a:pPr algn="just">
              <a:lnSpc>
                <a:spcPct val="120000"/>
              </a:lnSpc>
              <a:spcBef>
                <a:spcPts val="600"/>
              </a:spcBef>
              <a:spcAft>
                <a:spcPts val="600"/>
              </a:spcAft>
            </a:pPr>
            <a:r>
              <a:rPr lang="en-US" sz="4500">
                <a:latin typeface="Arial" panose="020B0604020202020204" pitchFamily="34" charset="0"/>
                <a:cs typeface="Arial" panose="020B0604020202020204" pitchFamily="34" charset="0"/>
              </a:rPr>
              <a:t>Điểm </a:t>
            </a:r>
            <a:r>
              <a:rPr lang="en-US" sz="4500">
                <a:latin typeface="Arial" panose="020B0604020202020204" pitchFamily="34" charset="0"/>
                <a:cs typeface="Arial" panose="020B0604020202020204" pitchFamily="34" charset="0"/>
              </a:rPr>
              <a:t>I </a:t>
            </a:r>
            <a:r>
              <a:rPr lang="en-US" sz="4500" smtClean="0">
                <a:latin typeface="Arial" panose="020B0604020202020204" pitchFamily="34" charset="0"/>
                <a:cs typeface="Arial" panose="020B0604020202020204" pitchFamily="34" charset="0"/>
              </a:rPr>
              <a:t>là </a:t>
            </a:r>
            <a:r>
              <a:rPr lang="en-US" sz="4500">
                <a:latin typeface="Arial" panose="020B0604020202020204" pitchFamily="34" charset="0"/>
                <a:cs typeface="Arial" panose="020B0604020202020204" pitchFamily="34" charset="0"/>
              </a:rPr>
              <a:t>trung điểm của </a:t>
            </a:r>
            <a:r>
              <a:rPr lang="en-US" sz="4500">
                <a:latin typeface="Arial" panose="020B0604020202020204" pitchFamily="34" charset="0"/>
                <a:cs typeface="Arial" panose="020B0604020202020204" pitchFamily="34" charset="0"/>
              </a:rPr>
              <a:t>MN </a:t>
            </a:r>
            <a:r>
              <a:rPr lang="en-US" sz="4500" smtClean="0">
                <a:latin typeface="Arial" panose="020B0604020202020204" pitchFamily="34" charset="0"/>
                <a:cs typeface="Arial" panose="020B0604020202020204" pitchFamily="34" charset="0"/>
              </a:rPr>
              <a:t>khi thỏa mãn: </a:t>
            </a:r>
          </a:p>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MI + IN = MN và MI = IN = 5cm </a:t>
            </a:r>
            <a:endParaRPr lang="en-US" sz="4500">
              <a:latin typeface="Arial" panose="020B0604020202020204" pitchFamily="34" charset="0"/>
              <a:cs typeface="Arial" panose="020B0604020202020204" pitchFamily="34" charset="0"/>
            </a:endParaRPr>
          </a:p>
        </p:txBody>
      </p:sp>
      <p:grpSp>
        <p:nvGrpSpPr>
          <p:cNvPr id="4" name="Group 3"/>
          <p:cNvGrpSpPr/>
          <p:nvPr/>
        </p:nvGrpSpPr>
        <p:grpSpPr>
          <a:xfrm>
            <a:off x="5607380" y="8575037"/>
            <a:ext cx="8382000" cy="1375363"/>
            <a:chOff x="5524500" y="6633131"/>
            <a:chExt cx="8382000" cy="1375363"/>
          </a:xfrm>
        </p:grpSpPr>
        <p:grpSp>
          <p:nvGrpSpPr>
            <p:cNvPr id="36" name="Group 35"/>
            <p:cNvGrpSpPr/>
            <p:nvPr/>
          </p:nvGrpSpPr>
          <p:grpSpPr>
            <a:xfrm>
              <a:off x="5524500" y="6633131"/>
              <a:ext cx="8382000" cy="1375363"/>
              <a:chOff x="1111122" y="8256209"/>
              <a:chExt cx="4810196" cy="1375363"/>
            </a:xfrm>
          </p:grpSpPr>
          <p:grpSp>
            <p:nvGrpSpPr>
              <p:cNvPr id="37" name="Group 36"/>
              <p:cNvGrpSpPr/>
              <p:nvPr/>
            </p:nvGrpSpPr>
            <p:grpSpPr>
              <a:xfrm>
                <a:off x="1111122" y="8256209"/>
                <a:ext cx="4810196" cy="1375363"/>
                <a:chOff x="1616197" y="4168297"/>
                <a:chExt cx="5828820" cy="1375363"/>
              </a:xfrm>
            </p:grpSpPr>
            <p:grpSp>
              <p:nvGrpSpPr>
                <p:cNvPr id="40" name="Group 39"/>
                <p:cNvGrpSpPr/>
                <p:nvPr/>
              </p:nvGrpSpPr>
              <p:grpSpPr>
                <a:xfrm>
                  <a:off x="1616197" y="4189575"/>
                  <a:ext cx="5828820" cy="1354085"/>
                  <a:chOff x="5524150" y="764245"/>
                  <a:chExt cx="8195954" cy="1354085"/>
                </a:xfrm>
              </p:grpSpPr>
              <p:cxnSp>
                <p:nvCxnSpPr>
                  <p:cNvPr id="43" name="Straight Connector 42"/>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C2F87412-107F-44E1-A048-F4EEBBD1BFCE}"/>
                      </a:ext>
                    </a:extLst>
                  </p:cNvPr>
                  <p:cNvSpPr txBox="1"/>
                  <p:nvPr/>
                </p:nvSpPr>
                <p:spPr>
                  <a:xfrm>
                    <a:off x="12974303" y="764245"/>
                    <a:ext cx="745801"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N</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C2F87412-107F-44E1-A048-F4EEBBD1BFCE}"/>
                    </a:ext>
                  </a:extLst>
                </p:cNvPr>
                <p:cNvSpPr txBox="1"/>
                <p:nvPr/>
              </p:nvSpPr>
              <p:spPr>
                <a:xfrm>
                  <a:off x="4401932" y="4168297"/>
                  <a:ext cx="525392"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I</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38" name="Straight Connector 37"/>
              <p:cNvCxnSpPr/>
              <p:nvPr/>
            </p:nvCxnSpPr>
            <p:spPr>
              <a:xfrm flipH="1">
                <a:off x="2355572" y="9062317"/>
                <a:ext cx="66109" cy="374915"/>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H="1">
              <a:off x="11661204" y="7439239"/>
              <a:ext cx="115198" cy="37491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9" name="TextBox 2"/>
          <p:cNvSpPr txBox="1"/>
          <p:nvPr/>
        </p:nvSpPr>
        <p:spPr>
          <a:xfrm>
            <a:off x="6118822" y="457356"/>
            <a:ext cx="8305800" cy="830997"/>
          </a:xfrm>
          <a:prstGeom prst="rect">
            <a:avLst/>
          </a:prstGeom>
        </p:spPr>
        <p:txBody>
          <a:bodyPr wrap="square" lIns="0" tIns="0" rIns="0" bIns="0" rtlCol="0" anchor="t">
            <a:spAutoFit/>
          </a:bodyPr>
          <a:lstStyle/>
          <a:p>
            <a:pPr>
              <a:lnSpc>
                <a:spcPct val="120000"/>
              </a:lnSpc>
              <a:spcBef>
                <a:spcPts val="600"/>
              </a:spcBef>
              <a:spcAft>
                <a:spcPts val="600"/>
              </a:spcAft>
            </a:pPr>
            <a:r>
              <a:rPr lang="en-GB" sz="4500" b="1" smtClean="0">
                <a:solidFill>
                  <a:srgbClr val="C00000"/>
                </a:solidFill>
                <a:latin typeface="Arial" panose="020B0604020202020204" pitchFamily="34" charset="0"/>
                <a:cs typeface="Arial" panose="020B0604020202020204" pitchFamily="34" charset="0"/>
              </a:rPr>
              <a:t>Thảo luận nhóm </a:t>
            </a:r>
            <a:r>
              <a:rPr lang="en-GB" sz="4500" b="1" smtClean="0">
                <a:solidFill>
                  <a:srgbClr val="C00000"/>
                </a:solidFill>
                <a:latin typeface="Arial" panose="020B0604020202020204" pitchFamily="34" charset="0"/>
                <a:cs typeface="Arial" panose="020B0604020202020204" pitchFamily="34" charset="0"/>
              </a:rPr>
              <a:t>đôi (3 phút)</a:t>
            </a:r>
            <a:endParaRPr lang="en-US" sz="4500" b="1">
              <a:solidFill>
                <a:srgbClr val="C00000"/>
              </a:solidFill>
              <a:latin typeface="Arial" panose="020B0604020202020204" pitchFamily="34" charset="0"/>
              <a:cs typeface="Arial" panose="020B0604020202020204" pitchFamily="34" charset="0"/>
            </a:endParaRPr>
          </a:p>
        </p:txBody>
      </p:sp>
      <p:pic>
        <p:nvPicPr>
          <p:cNvPr id="50"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454008" y="248625"/>
            <a:ext cx="1267110" cy="1005769"/>
          </a:xfrm>
          <a:prstGeom prst="rect">
            <a:avLst/>
          </a:prstGeom>
        </p:spPr>
      </p:pic>
    </p:spTree>
    <p:extLst>
      <p:ext uri="{BB962C8B-B14F-4D97-AF65-F5344CB8AC3E}">
        <p14:creationId xmlns:p14="http://schemas.microsoft.com/office/powerpoint/2010/main" val="18815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6606138" y="8510435"/>
            <a:ext cx="1303937" cy="1786215"/>
          </a:xfrm>
          <a:prstGeom prst="rect">
            <a:avLst/>
          </a:prstGeom>
        </p:spPr>
      </p:pic>
      <p:grpSp>
        <p:nvGrpSpPr>
          <p:cNvPr id="5" name="Group 5"/>
          <p:cNvGrpSpPr/>
          <p:nvPr/>
        </p:nvGrpSpPr>
        <p:grpSpPr>
          <a:xfrm>
            <a:off x="381000" y="300565"/>
            <a:ext cx="14787285" cy="987450"/>
            <a:chOff x="-609600" y="-56447"/>
            <a:chExt cx="19716378" cy="1316600"/>
          </a:xfrm>
        </p:grpSpPr>
        <p:sp>
          <p:nvSpPr>
            <p:cNvPr id="6" name="TextBox 6"/>
            <p:cNvSpPr txBox="1"/>
            <p:nvPr/>
          </p:nvSpPr>
          <p:spPr>
            <a:xfrm>
              <a:off x="1828800" y="-56447"/>
              <a:ext cx="17277978" cy="1316600"/>
            </a:xfrm>
            <a:prstGeom prst="rect">
              <a:avLst/>
            </a:prstGeom>
          </p:spPr>
          <p:txBody>
            <a:bodyPr wrap="square" lIns="0" tIns="0" rIns="0" bIns="0" rtlCol="0" anchor="t">
              <a:spAutoFit/>
            </a:bodyPr>
            <a:lstStyle/>
            <a:p>
              <a:pPr marL="0" lvl="0" indent="0">
                <a:lnSpc>
                  <a:spcPts val="7700"/>
                </a:lnSpc>
              </a:pPr>
              <a:r>
                <a:rPr lang="en-US" sz="5000" b="1" smtClean="0">
                  <a:solidFill>
                    <a:srgbClr val="5F3329"/>
                  </a:solidFill>
                  <a:latin typeface="Arial" panose="020B0604020202020204" pitchFamily="34" charset="0"/>
                  <a:cs typeface="Arial" panose="020B0604020202020204" pitchFamily="34" charset="0"/>
                </a:rPr>
                <a:t>2. Cách vẽ trung điểm của đoạn thẳng</a:t>
              </a:r>
              <a:endParaRPr lang="en-US" sz="5000" b="1">
                <a:solidFill>
                  <a:srgbClr val="5F332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9600" y="-2"/>
              <a:ext cx="1714495" cy="1260155"/>
            </a:xfrm>
            <a:prstGeom prst="rect">
              <a:avLst/>
            </a:prstGeom>
          </p:spPr>
        </p:pic>
      </p:grpSp>
      <p:cxnSp>
        <p:nvCxnSpPr>
          <p:cNvPr id="12" name="Straight Connector 11"/>
          <p:cNvCxnSpPr/>
          <p:nvPr/>
        </p:nvCxnSpPr>
        <p:spPr>
          <a:xfrm flipV="1">
            <a:off x="3729843" y="8405529"/>
            <a:ext cx="4722914" cy="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F87412-107F-44E1-A048-F4EEBBD1BFCE}"/>
              </a:ext>
            </a:extLst>
          </p:cNvPr>
          <p:cNvSpPr txBox="1"/>
          <p:nvPr/>
        </p:nvSpPr>
        <p:spPr>
          <a:xfrm>
            <a:off x="3418114" y="7376137"/>
            <a:ext cx="62345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2CFBD7-EAF3-4CD2-AB8F-420462532F1F}"/>
              </a:ext>
            </a:extLst>
          </p:cNvPr>
          <p:cNvSpPr txBox="1"/>
          <p:nvPr/>
        </p:nvSpPr>
        <p:spPr>
          <a:xfrm>
            <a:off x="3429000" y="8035602"/>
            <a:ext cx="325153"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2F87412-107F-44E1-A048-F4EEBBD1BFCE}"/>
              </a:ext>
            </a:extLst>
          </p:cNvPr>
          <p:cNvSpPr txBox="1"/>
          <p:nvPr/>
        </p:nvSpPr>
        <p:spPr>
          <a:xfrm>
            <a:off x="8256761" y="7436970"/>
            <a:ext cx="530401" cy="809797"/>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2CFBD7-EAF3-4CD2-AB8F-420462532F1F}"/>
              </a:ext>
            </a:extLst>
          </p:cNvPr>
          <p:cNvSpPr txBox="1"/>
          <p:nvPr/>
        </p:nvSpPr>
        <p:spPr>
          <a:xfrm>
            <a:off x="8256761" y="8013638"/>
            <a:ext cx="276620" cy="809797"/>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F87412-107F-44E1-A048-F4EEBBD1BFCE}"/>
              </a:ext>
            </a:extLst>
          </p:cNvPr>
          <p:cNvSpPr txBox="1"/>
          <p:nvPr/>
        </p:nvSpPr>
        <p:spPr>
          <a:xfrm>
            <a:off x="5767484" y="7411756"/>
            <a:ext cx="525391"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2CFBD7-EAF3-4CD2-AB8F-420462532F1F}"/>
              </a:ext>
            </a:extLst>
          </p:cNvPr>
          <p:cNvSpPr txBox="1"/>
          <p:nvPr/>
        </p:nvSpPr>
        <p:spPr>
          <a:xfrm>
            <a:off x="5867400" y="7988424"/>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32" name="TextBox 31"/>
          <p:cNvSpPr txBox="1">
            <a:spLocks noChangeArrowheads="1"/>
          </p:cNvSpPr>
          <p:nvPr/>
        </p:nvSpPr>
        <p:spPr bwMode="auto">
          <a:xfrm>
            <a:off x="381000" y="1864683"/>
            <a:ext cx="17602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4500" b="1" err="1">
                <a:latin typeface="Arial" panose="020B0604020202020204" pitchFamily="34" charset="0"/>
                <a:cs typeface="Arial" panose="020B0604020202020204" pitchFamily="34" charset="0"/>
              </a:rPr>
              <a:t>Bài</a:t>
            </a:r>
            <a:r>
              <a:rPr lang="en-US" altLang="en-US" sz="4500" b="1">
                <a:latin typeface="Arial" panose="020B0604020202020204" pitchFamily="34" charset="0"/>
                <a:cs typeface="Arial" panose="020B0604020202020204" pitchFamily="34" charset="0"/>
              </a:rPr>
              <a:t> </a:t>
            </a:r>
            <a:r>
              <a:rPr lang="en-US" altLang="en-US" sz="4500" b="1" smtClean="0">
                <a:latin typeface="Arial" panose="020B0604020202020204" pitchFamily="34" charset="0"/>
                <a:cs typeface="Arial" panose="020B0604020202020204" pitchFamily="34" charset="0"/>
              </a:rPr>
              <a:t>toán: </a:t>
            </a:r>
            <a:r>
              <a:rPr lang="en-US" altLang="en-US" sz="4500" dirty="0" err="1" smtClean="0">
                <a:latin typeface="Arial" panose="020B0604020202020204" pitchFamily="34" charset="0"/>
                <a:cs typeface="Arial" panose="020B0604020202020204" pitchFamily="34" charset="0"/>
              </a:rPr>
              <a:t>Vẽ</a:t>
            </a:r>
            <a:r>
              <a:rPr lang="en-US" altLang="en-US" sz="4500" dirty="0" smtClean="0">
                <a:latin typeface="Arial" panose="020B0604020202020204" pitchFamily="34" charset="0"/>
                <a:cs typeface="Arial" panose="020B0604020202020204" pitchFamily="34" charset="0"/>
              </a:rPr>
              <a:t> </a:t>
            </a:r>
            <a:r>
              <a:rPr lang="en-US" altLang="en-US" sz="4500" dirty="0" err="1" smtClean="0">
                <a:latin typeface="Arial" panose="020B0604020202020204" pitchFamily="34" charset="0"/>
                <a:cs typeface="Arial" panose="020B0604020202020204" pitchFamily="34" charset="0"/>
              </a:rPr>
              <a:t>trung</a:t>
            </a:r>
            <a:r>
              <a:rPr lang="en-US" altLang="en-US" sz="4500" dirty="0" smtClean="0">
                <a:latin typeface="Arial" panose="020B0604020202020204" pitchFamily="34" charset="0"/>
                <a:cs typeface="Arial" panose="020B0604020202020204" pitchFamily="34" charset="0"/>
              </a:rPr>
              <a:t> </a:t>
            </a:r>
            <a:r>
              <a:rPr lang="en-US" altLang="en-US" sz="4500" dirty="0" err="1" smtClean="0">
                <a:latin typeface="Arial" panose="020B0604020202020204" pitchFamily="34" charset="0"/>
                <a:cs typeface="Arial" panose="020B0604020202020204" pitchFamily="34" charset="0"/>
              </a:rPr>
              <a:t>điểm</a:t>
            </a:r>
            <a:r>
              <a:rPr lang="en-US" altLang="en-US" sz="4500" dirty="0" smtClean="0">
                <a:latin typeface="Arial" panose="020B0604020202020204" pitchFamily="34" charset="0"/>
                <a:cs typeface="Arial" panose="020B0604020202020204" pitchFamily="34" charset="0"/>
              </a:rPr>
              <a:t> M </a:t>
            </a:r>
            <a:r>
              <a:rPr lang="en-US" altLang="en-US" sz="4500" dirty="0" err="1" smtClean="0">
                <a:latin typeface="Arial" panose="020B0604020202020204" pitchFamily="34" charset="0"/>
                <a:cs typeface="Arial" panose="020B0604020202020204" pitchFamily="34" charset="0"/>
              </a:rPr>
              <a:t>của</a:t>
            </a:r>
            <a:r>
              <a:rPr lang="en-US" altLang="en-US" sz="4500" dirty="0" smtClean="0">
                <a:latin typeface="Arial" panose="020B0604020202020204" pitchFamily="34" charset="0"/>
                <a:cs typeface="Arial" panose="020B0604020202020204" pitchFamily="34" charset="0"/>
              </a:rPr>
              <a:t> </a:t>
            </a:r>
            <a:r>
              <a:rPr lang="en-US" altLang="en-US" sz="4500" dirty="0" err="1" smtClean="0">
                <a:latin typeface="Arial" panose="020B0604020202020204" pitchFamily="34" charset="0"/>
                <a:cs typeface="Arial" panose="020B0604020202020204" pitchFamily="34" charset="0"/>
              </a:rPr>
              <a:t>đoạn</a:t>
            </a:r>
            <a:r>
              <a:rPr lang="en-US" altLang="en-US" sz="4500" dirty="0" smtClean="0">
                <a:latin typeface="Arial" panose="020B0604020202020204" pitchFamily="34" charset="0"/>
                <a:cs typeface="Arial" panose="020B0604020202020204" pitchFamily="34" charset="0"/>
              </a:rPr>
              <a:t> </a:t>
            </a:r>
            <a:r>
              <a:rPr lang="en-US" altLang="en-US" sz="4500" dirty="0" err="1">
                <a:latin typeface="Arial" panose="020B0604020202020204" pitchFamily="34" charset="0"/>
                <a:cs typeface="Arial" panose="020B0604020202020204" pitchFamily="34" charset="0"/>
              </a:rPr>
              <a:t>thẳng</a:t>
            </a:r>
            <a:r>
              <a:rPr lang="en-US" altLang="en-US" sz="4500" dirty="0">
                <a:latin typeface="Arial" panose="020B0604020202020204" pitchFamily="34" charset="0"/>
                <a:cs typeface="Arial" panose="020B0604020202020204" pitchFamily="34" charset="0"/>
              </a:rPr>
              <a:t> AB </a:t>
            </a:r>
            <a:r>
              <a:rPr lang="en-US" altLang="en-US" sz="4500" dirty="0" err="1">
                <a:latin typeface="Arial" panose="020B0604020202020204" pitchFamily="34" charset="0"/>
                <a:cs typeface="Arial" panose="020B0604020202020204" pitchFamily="34" charset="0"/>
              </a:rPr>
              <a:t>có</a:t>
            </a:r>
            <a:r>
              <a:rPr lang="en-US" altLang="en-US" sz="4500" dirty="0">
                <a:latin typeface="Arial" panose="020B0604020202020204" pitchFamily="34" charset="0"/>
                <a:cs typeface="Arial" panose="020B0604020202020204" pitchFamily="34" charset="0"/>
              </a:rPr>
              <a:t> </a:t>
            </a:r>
            <a:r>
              <a:rPr lang="en-US" altLang="en-US" sz="4500" dirty="0" err="1">
                <a:latin typeface="Arial" panose="020B0604020202020204" pitchFamily="34" charset="0"/>
                <a:cs typeface="Arial" panose="020B0604020202020204" pitchFamily="34" charset="0"/>
              </a:rPr>
              <a:t>độ</a:t>
            </a:r>
            <a:r>
              <a:rPr lang="en-US" altLang="en-US" sz="4500" dirty="0">
                <a:latin typeface="Arial" panose="020B0604020202020204" pitchFamily="34" charset="0"/>
                <a:cs typeface="Arial" panose="020B0604020202020204" pitchFamily="34" charset="0"/>
              </a:rPr>
              <a:t> </a:t>
            </a:r>
            <a:r>
              <a:rPr lang="en-US" altLang="en-US" sz="4500" dirty="0" err="1">
                <a:latin typeface="Arial" panose="020B0604020202020204" pitchFamily="34" charset="0"/>
                <a:cs typeface="Arial" panose="020B0604020202020204" pitchFamily="34" charset="0"/>
              </a:rPr>
              <a:t>dài</a:t>
            </a:r>
            <a:r>
              <a:rPr lang="en-US" altLang="en-US" sz="4500" dirty="0">
                <a:latin typeface="Arial" panose="020B0604020202020204" pitchFamily="34" charset="0"/>
                <a:cs typeface="Arial" panose="020B0604020202020204" pitchFamily="34" charset="0"/>
              </a:rPr>
              <a:t> </a:t>
            </a:r>
            <a:r>
              <a:rPr lang="en-US" altLang="en-US" sz="4500" dirty="0" err="1">
                <a:latin typeface="Arial" panose="020B0604020202020204" pitchFamily="34" charset="0"/>
                <a:cs typeface="Arial" panose="020B0604020202020204" pitchFamily="34" charset="0"/>
              </a:rPr>
              <a:t>bằng</a:t>
            </a:r>
            <a:r>
              <a:rPr lang="en-US" altLang="en-US" sz="4500" dirty="0">
                <a:latin typeface="Arial" panose="020B0604020202020204" pitchFamily="34" charset="0"/>
                <a:cs typeface="Arial" panose="020B0604020202020204" pitchFamily="34" charset="0"/>
              </a:rPr>
              <a:t> </a:t>
            </a:r>
            <a:r>
              <a:rPr lang="en-US" altLang="en-US" sz="4500">
                <a:latin typeface="Arial" panose="020B0604020202020204" pitchFamily="34" charset="0"/>
                <a:cs typeface="Arial" panose="020B0604020202020204" pitchFamily="34" charset="0"/>
              </a:rPr>
              <a:t>5 </a:t>
            </a:r>
            <a:r>
              <a:rPr lang="en-US" altLang="en-US" sz="4500" smtClean="0">
                <a:latin typeface="Arial" panose="020B0604020202020204" pitchFamily="34" charset="0"/>
                <a:cs typeface="Arial" panose="020B0604020202020204" pitchFamily="34" charset="0"/>
              </a:rPr>
              <a:t>cm.</a:t>
            </a:r>
            <a:endParaRPr lang="en-US" altLang="en-US" sz="4500" dirty="0">
              <a:latin typeface="Arial" panose="020B0604020202020204" pitchFamily="34" charset="0"/>
              <a:cs typeface="Arial" panose="020B0604020202020204" pitchFamily="34" charset="0"/>
            </a:endParaRPr>
          </a:p>
        </p:txBody>
      </p:sp>
      <p:sp>
        <p:nvSpPr>
          <p:cNvPr id="2" name="Rectangle 1"/>
          <p:cNvSpPr/>
          <p:nvPr/>
        </p:nvSpPr>
        <p:spPr>
          <a:xfrm>
            <a:off x="381000" y="3059433"/>
            <a:ext cx="2268570" cy="846899"/>
          </a:xfrm>
          <a:prstGeom prst="rect">
            <a:avLst/>
          </a:prstGeom>
        </p:spPr>
        <p:txBody>
          <a:bodyPr wrap="none">
            <a:spAutoFit/>
          </a:bodyPr>
          <a:lstStyle/>
          <a:p>
            <a:pPr algn="just">
              <a:lnSpc>
                <a:spcPct val="120000"/>
              </a:lnSpc>
              <a:spcBef>
                <a:spcPts val="600"/>
              </a:spcBef>
              <a:spcAft>
                <a:spcPts val="600"/>
              </a:spcAft>
            </a:pPr>
            <a:r>
              <a:rPr lang="en-US" altLang="en-US" sz="4500" b="1" i="1" smtClean="0">
                <a:solidFill>
                  <a:srgbClr val="C00000"/>
                </a:solidFill>
                <a:latin typeface="Arial" panose="020B0604020202020204" pitchFamily="34" charset="0"/>
                <a:cs typeface="Arial" panose="020B0604020202020204" pitchFamily="34" charset="0"/>
              </a:rPr>
              <a:t>Cách 1:</a:t>
            </a:r>
            <a:endParaRPr lang="en-US" altLang="en-US" sz="4500" i="1">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93242" y="4223215"/>
            <a:ext cx="17589958" cy="1754326"/>
          </a:xfrm>
          <a:prstGeom prst="rect">
            <a:avLst/>
          </a:prstGeom>
        </p:spPr>
        <p:txBody>
          <a:bodyPr wrap="square">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 Đặt </a:t>
            </a:r>
            <a:r>
              <a:rPr lang="en-US" sz="4500">
                <a:latin typeface="Arial" panose="020B0604020202020204" pitchFamily="34" charset="0"/>
                <a:cs typeface="Arial" panose="020B0604020202020204" pitchFamily="34" charset="0"/>
              </a:rPr>
              <a:t>mép thước trùng với </a:t>
            </a:r>
            <a:r>
              <a:rPr lang="en-US" sz="4500">
                <a:latin typeface="Arial" panose="020B0604020202020204" pitchFamily="34" charset="0"/>
                <a:cs typeface="Arial" panose="020B0604020202020204" pitchFamily="34" charset="0"/>
              </a:rPr>
              <a:t>đoạn </a:t>
            </a:r>
            <a:r>
              <a:rPr lang="en-US" sz="4500" smtClean="0">
                <a:latin typeface="Arial" panose="020B0604020202020204" pitchFamily="34" charset="0"/>
                <a:cs typeface="Arial" panose="020B0604020202020204" pitchFamily="34" charset="0"/>
              </a:rPr>
              <a:t>thẳng </a:t>
            </a:r>
            <a:r>
              <a:rPr lang="en-US" sz="4500">
                <a:latin typeface="Arial" panose="020B0604020202020204" pitchFamily="34" charset="0"/>
                <a:cs typeface="Arial" panose="020B0604020202020204" pitchFamily="34" charset="0"/>
              </a:rPr>
              <a:t>AB sao cho vạch 0 trùng với điểm A, </a:t>
            </a:r>
            <a:r>
              <a:rPr lang="en-US" sz="4500">
                <a:latin typeface="Arial" panose="020B0604020202020204" pitchFamily="34" charset="0"/>
                <a:cs typeface="Arial" panose="020B0604020202020204" pitchFamily="34" charset="0"/>
              </a:rPr>
              <a:t>khi </a:t>
            </a:r>
            <a:r>
              <a:rPr lang="en-US" sz="4500" smtClean="0">
                <a:latin typeface="Arial" panose="020B0604020202020204" pitchFamily="34" charset="0"/>
                <a:cs typeface="Arial" panose="020B0604020202020204" pitchFamily="34" charset="0"/>
              </a:rPr>
              <a:t>đó điểm </a:t>
            </a:r>
            <a:r>
              <a:rPr lang="en-US" sz="4500">
                <a:latin typeface="Arial" panose="020B0604020202020204" pitchFamily="34" charset="0"/>
                <a:cs typeface="Arial" panose="020B0604020202020204" pitchFamily="34" charset="0"/>
              </a:rPr>
              <a:t>B trùng với vạch </a:t>
            </a:r>
            <a:r>
              <a:rPr lang="en-US" sz="4500">
                <a:latin typeface="Arial" panose="020B0604020202020204" pitchFamily="34" charset="0"/>
                <a:cs typeface="Arial" panose="020B0604020202020204" pitchFamily="34" charset="0"/>
              </a:rPr>
              <a:t>chỉ </a:t>
            </a:r>
            <a:r>
              <a:rPr lang="en-US" sz="4500" smtClean="0">
                <a:latin typeface="Arial" panose="020B0604020202020204" pitchFamily="34" charset="0"/>
                <a:cs typeface="Arial" panose="020B0604020202020204" pitchFamily="34" charset="0"/>
              </a:rPr>
              <a:t>số 5 trên </a:t>
            </a:r>
            <a:r>
              <a:rPr lang="en-US" sz="4500">
                <a:latin typeface="Arial" panose="020B0604020202020204" pitchFamily="34" charset="0"/>
                <a:cs typeface="Arial" panose="020B0604020202020204" pitchFamily="34" charset="0"/>
              </a:rPr>
              <a:t>thước.</a:t>
            </a:r>
          </a:p>
        </p:txBody>
      </p:sp>
      <p:sp>
        <p:nvSpPr>
          <p:cNvPr id="33" name="TextBox 32"/>
          <p:cNvSpPr txBox="1"/>
          <p:nvPr/>
        </p:nvSpPr>
        <p:spPr>
          <a:xfrm>
            <a:off x="393242" y="6185843"/>
            <a:ext cx="12965409" cy="784830"/>
          </a:xfrm>
          <a:prstGeom prst="rect">
            <a:avLst/>
          </a:prstGeom>
          <a:noFill/>
        </p:spPr>
        <p:txBody>
          <a:bodyPr wrap="none" rtlCol="0">
            <a:spAutoFit/>
          </a:bodyPr>
          <a:lstStyle/>
          <a:p>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Lấy</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điểm</a:t>
            </a:r>
            <a:r>
              <a:rPr lang="en-US" sz="4500" dirty="0" smtClean="0">
                <a:latin typeface="Arial" panose="020B0604020202020204" pitchFamily="34" charset="0"/>
                <a:cs typeface="Arial" panose="020B0604020202020204" pitchFamily="34" charset="0"/>
              </a:rPr>
              <a:t> M </a:t>
            </a:r>
            <a:r>
              <a:rPr lang="en-US" sz="4500" dirty="0" err="1" smtClean="0">
                <a:latin typeface="Arial" panose="020B0604020202020204" pitchFamily="34" charset="0"/>
                <a:cs typeface="Arial" panose="020B0604020202020204" pitchFamily="34" charset="0"/>
              </a:rPr>
              <a:t>trùng</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với</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vạch</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chỉ</a:t>
            </a:r>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số</a:t>
            </a:r>
            <a:r>
              <a:rPr lang="en-US" sz="4500" dirty="0" smtClean="0">
                <a:latin typeface="Arial" panose="020B0604020202020204" pitchFamily="34" charset="0"/>
                <a:cs typeface="Arial" panose="020B0604020202020204" pitchFamily="34" charset="0"/>
              </a:rPr>
              <a:t> 2,5 </a:t>
            </a:r>
            <a:r>
              <a:rPr lang="en-US" sz="4500" err="1" smtClean="0">
                <a:latin typeface="Arial" panose="020B0604020202020204" pitchFamily="34" charset="0"/>
                <a:cs typeface="Arial" panose="020B0604020202020204" pitchFamily="34" charset="0"/>
              </a:rPr>
              <a:t>trên</a:t>
            </a:r>
            <a:r>
              <a:rPr lang="en-US" sz="4500" smtClean="0">
                <a:latin typeface="Arial" panose="020B0604020202020204" pitchFamily="34" charset="0"/>
                <a:cs typeface="Arial" panose="020B0604020202020204" pitchFamily="34" charset="0"/>
              </a:rPr>
              <a:t> </a:t>
            </a:r>
            <a:r>
              <a:rPr lang="en-US" sz="4500" smtClean="0">
                <a:latin typeface="Arial" panose="020B0604020202020204" pitchFamily="34" charset="0"/>
                <a:cs typeface="Arial" panose="020B0604020202020204" pitchFamily="34" charset="0"/>
              </a:rPr>
              <a:t>thước.</a:t>
            </a:r>
            <a:endParaRPr lang="en-US" sz="45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7"/>
          <a:stretch>
            <a:fillRect/>
          </a:stretch>
        </p:blipFill>
        <p:spPr>
          <a:xfrm>
            <a:off x="3429000" y="8482070"/>
            <a:ext cx="10069286" cy="1312989"/>
          </a:xfrm>
          <a:prstGeom prst="rect">
            <a:avLst/>
          </a:prstGeom>
        </p:spPr>
      </p:pic>
      <p:pic>
        <p:nvPicPr>
          <p:cNvPr id="35" name="Picture 14" descr="ButCh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3347" y="6746358"/>
            <a:ext cx="2066192" cy="17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descr="ButCh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4404" y="6746358"/>
            <a:ext cx="2048608" cy="172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1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circle(in)">
                                      <p:cBhvr>
                                        <p:cTn id="33" dur="10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1.38889E-7 -3.45679E-6 L 0.25842 -3.45679E-6 " pathEditMode="relative" rAng="0" ptsTypes="AA">
                                      <p:cBhvr>
                                        <p:cTn id="37" dur="1000" fill="hold"/>
                                        <p:tgtEl>
                                          <p:spTgt spid="35"/>
                                        </p:tgtEl>
                                        <p:attrNameLst>
                                          <p:attrName>ppt_x</p:attrName>
                                          <p:attrName>ppt_y</p:attrName>
                                        </p:attrNameLst>
                                      </p:cBhvr>
                                      <p:rCtr x="12917" y="0"/>
                                    </p:animMotion>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nodeType="clickEffect">
                                  <p:stCondLst>
                                    <p:cond delay="0"/>
                                  </p:stCondLst>
                                  <p:childTnLst>
                                    <p:animEffect transition="out" filter="wipe(down)">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1000" fill="hold"/>
                                        <p:tgtEl>
                                          <p:spTgt spid="39"/>
                                        </p:tgtEl>
                                        <p:attrNameLst>
                                          <p:attrName>ppt_x</p:attrName>
                                        </p:attrNameLst>
                                      </p:cBhvr>
                                      <p:tavLst>
                                        <p:tav tm="0">
                                          <p:val>
                                            <p:strVal val="1+#ppt_w/2"/>
                                          </p:val>
                                        </p:tav>
                                        <p:tav tm="100000">
                                          <p:val>
                                            <p:strVal val="#ppt_x"/>
                                          </p:val>
                                        </p:tav>
                                      </p:tavLst>
                                    </p:anim>
                                    <p:anim calcmode="lin" valueType="num">
                                      <p:cBhvr additive="base">
                                        <p:cTn id="6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32" grpId="0"/>
      <p:bldP spid="2" grpId="0"/>
      <p:bldP spid="3"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812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540" t="7661" b="12312"/>
          <a:stretch>
            <a:fillRect/>
          </a:stretch>
        </p:blipFill>
        <p:spPr>
          <a:xfrm>
            <a:off x="8153400" y="3012016"/>
            <a:ext cx="2182274" cy="225136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673598" y="3504344"/>
            <a:ext cx="1105129" cy="132135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5064884" y="3937991"/>
            <a:ext cx="1255359" cy="1719669"/>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6034" t="7046" r="1524" b="12312"/>
          <a:stretch>
            <a:fillRect/>
          </a:stretch>
        </p:blipFill>
        <p:spPr>
          <a:xfrm>
            <a:off x="13411200" y="3144461"/>
            <a:ext cx="2130136" cy="226868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035859" y="3607509"/>
            <a:ext cx="1032046" cy="1223331"/>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832355" y="2644509"/>
            <a:ext cx="1255359" cy="1719669"/>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589" t="5815" b="11697"/>
          <a:stretch>
            <a:fillRect/>
          </a:stretch>
        </p:blipFill>
        <p:spPr>
          <a:xfrm>
            <a:off x="2379079" y="3040262"/>
            <a:ext cx="2232704" cy="2320636"/>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428369" y="3537947"/>
            <a:ext cx="199404" cy="1321350"/>
          </a:xfrm>
          <a:prstGeom prst="rect">
            <a:avLst/>
          </a:prstGeom>
        </p:spPr>
      </p:pic>
      <p:sp>
        <p:nvSpPr>
          <p:cNvPr id="17" name="Rectangle 16"/>
          <p:cNvSpPr/>
          <p:nvPr/>
        </p:nvSpPr>
        <p:spPr>
          <a:xfrm>
            <a:off x="6745816" y="876300"/>
            <a:ext cx="6065821" cy="846899"/>
          </a:xfrm>
          <a:prstGeom prst="rect">
            <a:avLst/>
          </a:prstGeom>
        </p:spPr>
        <p:txBody>
          <a:bodyPr wrap="square">
            <a:spAutoFit/>
          </a:bodyPr>
          <a:lstStyle/>
          <a:p>
            <a:pPr algn="just">
              <a:lnSpc>
                <a:spcPct val="120000"/>
              </a:lnSpc>
              <a:spcBef>
                <a:spcPts val="600"/>
              </a:spcBef>
              <a:spcAft>
                <a:spcPts val="600"/>
              </a:spcAft>
            </a:pPr>
            <a:r>
              <a:rPr lang="en-US" altLang="en-US" sz="4500" b="1" i="1" smtClean="0">
                <a:solidFill>
                  <a:schemeClr val="bg1"/>
                </a:solidFill>
                <a:latin typeface="Arial" panose="020B0604020202020204" pitchFamily="34" charset="0"/>
                <a:cs typeface="Arial" panose="020B0604020202020204" pitchFamily="34" charset="0"/>
              </a:rPr>
              <a:t>Cách 2: Gấp giấy</a:t>
            </a:r>
            <a:endParaRPr lang="en-US" altLang="en-US" sz="4500" i="1">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674025" y="5759538"/>
            <a:ext cx="3657600" cy="2585323"/>
          </a:xfrm>
          <a:prstGeom prst="rect">
            <a:avLst/>
          </a:prstGeom>
        </p:spPr>
        <p:txBody>
          <a:bodyPr wrap="square">
            <a:spAutoFit/>
          </a:bodyPr>
          <a:lstStyle/>
          <a:p>
            <a:pPr algn="just">
              <a:lnSpc>
                <a:spcPct val="120000"/>
              </a:lnSpc>
              <a:spcBef>
                <a:spcPts val="600"/>
              </a:spcBef>
              <a:spcAft>
                <a:spcPts val="600"/>
              </a:spcAft>
              <a:buNone/>
            </a:pPr>
            <a:r>
              <a:rPr lang="vi-VN" sz="4500" b="1">
                <a:solidFill>
                  <a:schemeClr val="bg1"/>
                </a:solidFill>
                <a:cs typeface="Arial" panose="020B0604020202020204" pitchFamily="34" charset="0"/>
              </a:rPr>
              <a:t>Bước 1: </a:t>
            </a:r>
            <a:r>
              <a:rPr lang="vi-VN" sz="4500">
                <a:solidFill>
                  <a:schemeClr val="bg1"/>
                </a:solidFill>
                <a:cs typeface="Arial" panose="020B0604020202020204" pitchFamily="34" charset="0"/>
              </a:rPr>
              <a:t>Vẽ đoạn thẳng AB trên giấy</a:t>
            </a:r>
            <a:r>
              <a:rPr lang="en-GB" sz="4500">
                <a:solidFill>
                  <a:schemeClr val="bg1"/>
                </a:solidFill>
                <a:cs typeface="Arial" panose="020B0604020202020204" pitchFamily="34" charset="0"/>
              </a:rPr>
              <a:t>.</a:t>
            </a:r>
            <a:endParaRPr lang="vi-VN" sz="4500">
              <a:solidFill>
                <a:schemeClr val="bg1"/>
              </a:solidFill>
              <a:cs typeface="Arial" panose="020B0604020202020204" pitchFamily="34" charset="0"/>
            </a:endParaRPr>
          </a:p>
        </p:txBody>
      </p:sp>
      <p:sp>
        <p:nvSpPr>
          <p:cNvPr id="19" name="Rectangle 18"/>
          <p:cNvSpPr/>
          <p:nvPr/>
        </p:nvSpPr>
        <p:spPr>
          <a:xfrm>
            <a:off x="7070561" y="5755708"/>
            <a:ext cx="4202941" cy="3416320"/>
          </a:xfrm>
          <a:prstGeom prst="rect">
            <a:avLst/>
          </a:prstGeom>
        </p:spPr>
        <p:txBody>
          <a:bodyPr wrap="square">
            <a:spAutoFit/>
          </a:bodyPr>
          <a:lstStyle/>
          <a:p>
            <a:pPr algn="just">
              <a:lnSpc>
                <a:spcPct val="120000"/>
              </a:lnSpc>
              <a:spcBef>
                <a:spcPts val="600"/>
              </a:spcBef>
              <a:spcAft>
                <a:spcPts val="600"/>
              </a:spcAft>
              <a:buNone/>
            </a:pPr>
            <a:r>
              <a:rPr lang="vi-VN" sz="4500" b="1">
                <a:solidFill>
                  <a:schemeClr val="bg1"/>
                </a:solidFill>
                <a:cs typeface="Arial" panose="020B0604020202020204" pitchFamily="34" charset="0"/>
              </a:rPr>
              <a:t>Bước 2: </a:t>
            </a:r>
            <a:r>
              <a:rPr lang="vi-VN" sz="4500">
                <a:solidFill>
                  <a:schemeClr val="bg1"/>
                </a:solidFill>
                <a:cs typeface="Arial" panose="020B0604020202020204" pitchFamily="34" charset="0"/>
              </a:rPr>
              <a:t>Gấp giấy sao cho điểm B trùng vào với điểm A</a:t>
            </a:r>
            <a:r>
              <a:rPr lang="en-GB" sz="4500">
                <a:solidFill>
                  <a:schemeClr val="bg1"/>
                </a:solidFill>
                <a:cs typeface="Arial" panose="020B0604020202020204" pitchFamily="34" charset="0"/>
              </a:rPr>
              <a:t>.</a:t>
            </a:r>
            <a:endParaRPr lang="vi-VN" sz="4500">
              <a:solidFill>
                <a:schemeClr val="bg1"/>
              </a:solidFill>
              <a:cs typeface="Arial" panose="020B0604020202020204" pitchFamily="34" charset="0"/>
            </a:endParaRPr>
          </a:p>
        </p:txBody>
      </p:sp>
      <p:sp>
        <p:nvSpPr>
          <p:cNvPr id="20" name="Rectangle 19"/>
          <p:cNvSpPr/>
          <p:nvPr/>
        </p:nvSpPr>
        <p:spPr>
          <a:xfrm>
            <a:off x="13012438" y="5894553"/>
            <a:ext cx="4724400" cy="3416320"/>
          </a:xfrm>
          <a:prstGeom prst="rect">
            <a:avLst/>
          </a:prstGeom>
        </p:spPr>
        <p:txBody>
          <a:bodyPr wrap="square">
            <a:spAutoFit/>
          </a:bodyPr>
          <a:lstStyle/>
          <a:p>
            <a:pPr algn="just">
              <a:lnSpc>
                <a:spcPct val="120000"/>
              </a:lnSpc>
              <a:spcBef>
                <a:spcPts val="600"/>
              </a:spcBef>
              <a:spcAft>
                <a:spcPts val="600"/>
              </a:spcAft>
              <a:buNone/>
            </a:pPr>
            <a:r>
              <a:rPr lang="vi-VN" sz="4500" b="1">
                <a:solidFill>
                  <a:schemeClr val="bg1"/>
                </a:solidFill>
                <a:cs typeface="Arial" panose="020B0604020202020204" pitchFamily="34" charset="0"/>
              </a:rPr>
              <a:t>Bước 3: </a:t>
            </a:r>
            <a:r>
              <a:rPr lang="vi-VN" sz="4500">
                <a:solidFill>
                  <a:schemeClr val="bg1"/>
                </a:solidFill>
                <a:cs typeface="Arial" panose="020B0604020202020204" pitchFamily="34" charset="0"/>
              </a:rPr>
              <a:t>Nếp gấp cắt đoạn thẳng AB tại trung điểm M cần xác định</a:t>
            </a:r>
            <a:r>
              <a:rPr lang="en-GB" sz="4500">
                <a:solidFill>
                  <a:schemeClr val="bg1"/>
                </a:solidFill>
                <a:cs typeface="Arial" panose="020B0604020202020204" pitchFamily="34" charset="0"/>
              </a:rPr>
              <a:t>.</a:t>
            </a:r>
            <a:endParaRPr lang="vi-VN" sz="4500" dirty="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grpSp>
        <p:nvGrpSpPr>
          <p:cNvPr id="32" name="Group 31"/>
          <p:cNvGrpSpPr/>
          <p:nvPr/>
        </p:nvGrpSpPr>
        <p:grpSpPr>
          <a:xfrm>
            <a:off x="842071" y="1926378"/>
            <a:ext cx="4036300" cy="1243930"/>
            <a:chOff x="2974101" y="4189915"/>
            <a:chExt cx="4036300" cy="1243930"/>
          </a:xfrm>
        </p:grpSpPr>
        <p:sp>
          <p:nvSpPr>
            <p:cNvPr id="33" name="Pentagon 32"/>
            <p:cNvSpPr/>
            <p:nvPr/>
          </p:nvSpPr>
          <p:spPr>
            <a:xfrm>
              <a:off x="2974101" y="4380538"/>
              <a:ext cx="4036300" cy="1053307"/>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TextBox 2"/>
            <p:cNvSpPr txBox="1"/>
            <p:nvPr/>
          </p:nvSpPr>
          <p:spPr>
            <a:xfrm>
              <a:off x="3084109" y="4189915"/>
              <a:ext cx="3926292"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a:t>
              </a:r>
              <a:r>
                <a:rPr lang="en-GB" sz="4500" b="1" smtClean="0">
                  <a:solidFill>
                    <a:schemeClr val="bg1"/>
                  </a:solidFill>
                  <a:latin typeface="Arial" panose="020B0604020202020204" pitchFamily="34" charset="0"/>
                  <a:cs typeface="Arial" panose="020B0604020202020204" pitchFamily="34" charset="0"/>
                </a:rPr>
                <a:t>hành 2 </a:t>
              </a:r>
              <a:endParaRPr lang="en-US" sz="4500" b="1">
                <a:solidFill>
                  <a:schemeClr val="bg1"/>
                </a:solidFill>
                <a:latin typeface="Arial" panose="020B0604020202020204" pitchFamily="34" charset="0"/>
                <a:cs typeface="Arial" panose="020B0604020202020204" pitchFamily="34" charset="0"/>
              </a:endParaRPr>
            </a:p>
          </p:txBody>
        </p:sp>
      </p:grpSp>
      <p:sp>
        <p:nvSpPr>
          <p:cNvPr id="35" name="TextBox 34"/>
          <p:cNvSpPr txBox="1"/>
          <p:nvPr/>
        </p:nvSpPr>
        <p:spPr>
          <a:xfrm>
            <a:off x="5029200" y="1926378"/>
            <a:ext cx="11101336" cy="1754326"/>
          </a:xfrm>
          <a:prstGeom prst="rect">
            <a:avLst/>
          </a:prstGeom>
          <a:noFill/>
        </p:spPr>
        <p:txBody>
          <a:bodyPr wrap="square" rtlCol="0">
            <a:spAutoFit/>
          </a:bodyPr>
          <a:lstStyle/>
          <a:p>
            <a:pPr algn="just">
              <a:lnSpc>
                <a:spcPct val="120000"/>
              </a:lnSpc>
              <a:spcBef>
                <a:spcPts val="600"/>
              </a:spcBef>
              <a:spcAft>
                <a:spcPts val="600"/>
              </a:spcAft>
            </a:pPr>
            <a:r>
              <a:rPr lang="en-US" sz="4500" smtClean="0">
                <a:latin typeface="Arial" panose="020B0604020202020204" pitchFamily="34" charset="0"/>
                <a:cs typeface="Arial" panose="020B0604020202020204" pitchFamily="34" charset="0"/>
              </a:rPr>
              <a:t>Hãy nêu cách để xác định trung điểm của cạnh dài của bảng viết trên lớp. </a:t>
            </a:r>
            <a:endParaRPr lang="en-US" sz="4500" dirty="0">
              <a:latin typeface="Arial" panose="020B0604020202020204" pitchFamily="34" charset="0"/>
              <a:cs typeface="Arial" panose="020B0604020202020204" pitchFamily="34" charset="0"/>
            </a:endParaRPr>
          </a:p>
        </p:txBody>
      </p:sp>
      <p:sp>
        <p:nvSpPr>
          <p:cNvPr id="36" name="TextBox 15"/>
          <p:cNvSpPr txBox="1"/>
          <p:nvPr/>
        </p:nvSpPr>
        <p:spPr>
          <a:xfrm>
            <a:off x="6400800" y="3839708"/>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
        <p:nvSpPr>
          <p:cNvPr id="37" name="TextBox 2"/>
          <p:cNvSpPr txBox="1"/>
          <p:nvPr/>
        </p:nvSpPr>
        <p:spPr>
          <a:xfrm>
            <a:off x="5791200" y="499901"/>
            <a:ext cx="8108406" cy="838435"/>
          </a:xfrm>
          <a:prstGeom prst="rect">
            <a:avLst/>
          </a:prstGeom>
        </p:spPr>
        <p:txBody>
          <a:bodyPr wrap="square" lIns="0" tIns="0" rIns="0" bIns="0" rtlCol="0" anchor="t">
            <a:spAutoFit/>
          </a:bodyPr>
          <a:lstStyle/>
          <a:p>
            <a:pPr>
              <a:lnSpc>
                <a:spcPct val="120000"/>
              </a:lnSpc>
              <a:spcBef>
                <a:spcPts val="600"/>
              </a:spcBef>
              <a:spcAft>
                <a:spcPts val="600"/>
              </a:spcAft>
            </a:pPr>
            <a:r>
              <a:rPr lang="en-GB" sz="5000" b="1" smtClean="0">
                <a:solidFill>
                  <a:srgbClr val="C00000"/>
                </a:solidFill>
                <a:latin typeface="Arial" panose="020B0604020202020204" pitchFamily="34" charset="0"/>
                <a:cs typeface="Arial" panose="020B0604020202020204" pitchFamily="34" charset="0"/>
              </a:rPr>
              <a:t>Thảo luận nhóm (3 </a:t>
            </a:r>
            <a:r>
              <a:rPr lang="en-GB" sz="5000" b="1" smtClean="0">
                <a:solidFill>
                  <a:srgbClr val="C00000"/>
                </a:solidFill>
                <a:latin typeface="Arial" panose="020B0604020202020204" pitchFamily="34" charset="0"/>
                <a:cs typeface="Arial" panose="020B0604020202020204" pitchFamily="34" charset="0"/>
              </a:rPr>
              <a:t>phút)</a:t>
            </a:r>
            <a:endParaRPr lang="en-US" sz="5000" b="1">
              <a:solidFill>
                <a:srgbClr val="C00000"/>
              </a:solidFill>
              <a:latin typeface="Arial" panose="020B0604020202020204" pitchFamily="34" charset="0"/>
              <a:cs typeface="Arial" panose="020B0604020202020204" pitchFamily="34" charset="0"/>
            </a:endParaRPr>
          </a:p>
        </p:txBody>
      </p:sp>
      <p:pic>
        <p:nvPicPr>
          <p:cNvPr id="38"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180837" y="328710"/>
            <a:ext cx="1242668" cy="1242668"/>
          </a:xfrm>
          <a:prstGeom prst="rect">
            <a:avLst/>
          </a:prstGeom>
        </p:spPr>
      </p:pic>
      <p:sp>
        <p:nvSpPr>
          <p:cNvPr id="39" name="Text Box 49"/>
          <p:cNvSpPr txBox="1">
            <a:spLocks noChangeArrowheads="1"/>
          </p:cNvSpPr>
          <p:nvPr/>
        </p:nvSpPr>
        <p:spPr bwMode="auto">
          <a:xfrm>
            <a:off x="2434652" y="5189092"/>
            <a:ext cx="1488487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500" dirty="0">
                <a:solidFill>
                  <a:srgbClr val="000000"/>
                </a:solidFill>
              </a:rPr>
              <a:t>- </a:t>
            </a:r>
            <a:r>
              <a:rPr lang="en-US" altLang="en-US" sz="4500" dirty="0" err="1">
                <a:solidFill>
                  <a:srgbClr val="000000"/>
                </a:solidFill>
              </a:rPr>
              <a:t>Dùng</a:t>
            </a:r>
            <a:r>
              <a:rPr lang="en-US" altLang="en-US" sz="4500" dirty="0">
                <a:solidFill>
                  <a:srgbClr val="000000"/>
                </a:solidFill>
              </a:rPr>
              <a:t> </a:t>
            </a:r>
            <a:r>
              <a:rPr lang="en-US" altLang="en-US" sz="4500" dirty="0" err="1">
                <a:solidFill>
                  <a:srgbClr val="000000"/>
                </a:solidFill>
              </a:rPr>
              <a:t>sợi</a:t>
            </a:r>
            <a:r>
              <a:rPr lang="en-US" altLang="en-US" sz="4500" dirty="0">
                <a:solidFill>
                  <a:srgbClr val="000000"/>
                </a:solidFill>
              </a:rPr>
              <a:t> </a:t>
            </a:r>
            <a:r>
              <a:rPr lang="en-US" altLang="en-US" sz="4500" dirty="0" err="1">
                <a:solidFill>
                  <a:srgbClr val="000000"/>
                </a:solidFill>
              </a:rPr>
              <a:t>dây</a:t>
            </a:r>
            <a:r>
              <a:rPr lang="en-US" altLang="en-US" sz="4500" dirty="0">
                <a:solidFill>
                  <a:srgbClr val="000000"/>
                </a:solidFill>
              </a:rPr>
              <a:t> </a:t>
            </a:r>
            <a:r>
              <a:rPr lang="en-US" altLang="en-US" sz="4500" dirty="0" err="1">
                <a:solidFill>
                  <a:srgbClr val="000000"/>
                </a:solidFill>
              </a:rPr>
              <a:t>xác</a:t>
            </a:r>
            <a:r>
              <a:rPr lang="en-US" altLang="en-US" sz="4500" dirty="0">
                <a:solidFill>
                  <a:srgbClr val="000000"/>
                </a:solidFill>
              </a:rPr>
              <a:t> </a:t>
            </a:r>
            <a:r>
              <a:rPr lang="en-US" altLang="en-US" sz="4500" dirty="0" err="1">
                <a:solidFill>
                  <a:srgbClr val="000000"/>
                </a:solidFill>
              </a:rPr>
              <a:t>định</a:t>
            </a:r>
            <a:r>
              <a:rPr lang="en-US" altLang="en-US" sz="4500" dirty="0">
                <a:solidFill>
                  <a:srgbClr val="000000"/>
                </a:solidFill>
              </a:rPr>
              <a:t> </a:t>
            </a:r>
            <a:r>
              <a:rPr lang="en-US" altLang="en-US" sz="4500" dirty="0" err="1">
                <a:solidFill>
                  <a:srgbClr val="000000"/>
                </a:solidFill>
              </a:rPr>
              <a:t>chiều</a:t>
            </a:r>
            <a:r>
              <a:rPr lang="en-US" altLang="en-US" sz="4500" dirty="0">
                <a:solidFill>
                  <a:srgbClr val="000000"/>
                </a:solidFill>
              </a:rPr>
              <a:t> </a:t>
            </a:r>
            <a:r>
              <a:rPr lang="en-US" altLang="en-US" sz="4500" err="1">
                <a:solidFill>
                  <a:srgbClr val="000000"/>
                </a:solidFill>
              </a:rPr>
              <a:t>dài</a:t>
            </a:r>
            <a:r>
              <a:rPr lang="en-US" altLang="en-US" sz="4500">
                <a:solidFill>
                  <a:srgbClr val="000000"/>
                </a:solidFill>
              </a:rPr>
              <a:t> </a:t>
            </a:r>
            <a:r>
              <a:rPr lang="en-US" altLang="en-US" sz="4500" smtClean="0">
                <a:solidFill>
                  <a:srgbClr val="000000"/>
                </a:solidFill>
              </a:rPr>
              <a:t>của cạnh dài bảng viết;</a:t>
            </a:r>
            <a:endParaRPr lang="en-US" altLang="en-US" sz="4500" dirty="0">
              <a:solidFill>
                <a:srgbClr val="000000"/>
              </a:solidFill>
            </a:endParaRPr>
          </a:p>
        </p:txBody>
      </p:sp>
      <p:sp>
        <p:nvSpPr>
          <p:cNvPr id="40" name="Text Box 50"/>
          <p:cNvSpPr txBox="1">
            <a:spLocks noChangeArrowheads="1"/>
          </p:cNvSpPr>
          <p:nvPr/>
        </p:nvSpPr>
        <p:spPr bwMode="auto">
          <a:xfrm>
            <a:off x="2532986" y="6478875"/>
            <a:ext cx="146882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ts val="600"/>
              </a:spcBef>
              <a:spcAft>
                <a:spcPts val="600"/>
              </a:spcAft>
              <a:buFontTx/>
              <a:buChar char="-"/>
            </a:pPr>
            <a:r>
              <a:rPr lang="en-US" altLang="en-US" sz="4500" dirty="0">
                <a:solidFill>
                  <a:srgbClr val="000000"/>
                </a:solidFill>
              </a:rPr>
              <a:t> </a:t>
            </a:r>
            <a:r>
              <a:rPr lang="en-US" altLang="en-US" sz="4500" dirty="0" err="1" smtClean="0">
                <a:solidFill>
                  <a:srgbClr val="000000"/>
                </a:solidFill>
              </a:rPr>
              <a:t>Gấp</a:t>
            </a:r>
            <a:r>
              <a:rPr lang="en-US" altLang="en-US" sz="4500" dirty="0" smtClean="0">
                <a:solidFill>
                  <a:srgbClr val="000000"/>
                </a:solidFill>
              </a:rPr>
              <a:t> </a:t>
            </a:r>
            <a:r>
              <a:rPr lang="en-US" altLang="en-US" sz="4500" dirty="0" err="1" smtClean="0">
                <a:solidFill>
                  <a:srgbClr val="000000"/>
                </a:solidFill>
              </a:rPr>
              <a:t>đôi</a:t>
            </a:r>
            <a:r>
              <a:rPr lang="en-US" altLang="en-US" sz="4500" dirty="0" smtClean="0">
                <a:solidFill>
                  <a:srgbClr val="000000"/>
                </a:solidFill>
              </a:rPr>
              <a:t> </a:t>
            </a:r>
            <a:r>
              <a:rPr lang="en-US" altLang="en-US" sz="4500" dirty="0" err="1">
                <a:solidFill>
                  <a:srgbClr val="000000"/>
                </a:solidFill>
              </a:rPr>
              <a:t>sợi</a:t>
            </a:r>
            <a:r>
              <a:rPr lang="en-US" altLang="en-US" sz="4500" dirty="0">
                <a:solidFill>
                  <a:srgbClr val="000000"/>
                </a:solidFill>
              </a:rPr>
              <a:t> </a:t>
            </a:r>
            <a:r>
              <a:rPr lang="en-US" altLang="en-US" sz="4500" dirty="0" err="1">
                <a:solidFill>
                  <a:srgbClr val="000000"/>
                </a:solidFill>
              </a:rPr>
              <a:t>dây</a:t>
            </a:r>
            <a:r>
              <a:rPr lang="en-US" altLang="en-US" sz="4500" dirty="0">
                <a:solidFill>
                  <a:srgbClr val="000000"/>
                </a:solidFill>
              </a:rPr>
              <a:t> </a:t>
            </a:r>
            <a:r>
              <a:rPr lang="en-US" altLang="en-US" sz="4500" dirty="0" err="1">
                <a:solidFill>
                  <a:srgbClr val="000000"/>
                </a:solidFill>
              </a:rPr>
              <a:t>sao</a:t>
            </a:r>
            <a:r>
              <a:rPr lang="en-US" altLang="en-US" sz="4500" dirty="0">
                <a:solidFill>
                  <a:srgbClr val="000000"/>
                </a:solidFill>
              </a:rPr>
              <a:t> </a:t>
            </a:r>
            <a:r>
              <a:rPr lang="en-US" altLang="en-US" sz="4500" dirty="0" err="1">
                <a:solidFill>
                  <a:srgbClr val="000000"/>
                </a:solidFill>
              </a:rPr>
              <a:t>cho</a:t>
            </a:r>
            <a:r>
              <a:rPr lang="en-US" altLang="en-US" sz="4500" dirty="0">
                <a:solidFill>
                  <a:srgbClr val="000000"/>
                </a:solidFill>
              </a:rPr>
              <a:t> </a:t>
            </a:r>
            <a:r>
              <a:rPr lang="en-US" altLang="en-US" sz="4500" dirty="0" err="1">
                <a:solidFill>
                  <a:srgbClr val="000000"/>
                </a:solidFill>
              </a:rPr>
              <a:t>hai</a:t>
            </a:r>
            <a:r>
              <a:rPr lang="en-US" altLang="en-US" sz="4500" dirty="0">
                <a:solidFill>
                  <a:srgbClr val="000000"/>
                </a:solidFill>
              </a:rPr>
              <a:t> </a:t>
            </a:r>
            <a:r>
              <a:rPr lang="en-US" altLang="en-US" sz="4500" dirty="0" err="1">
                <a:solidFill>
                  <a:srgbClr val="000000"/>
                </a:solidFill>
              </a:rPr>
              <a:t>đầu</a:t>
            </a:r>
            <a:r>
              <a:rPr lang="en-US" altLang="en-US" sz="4500" dirty="0">
                <a:solidFill>
                  <a:srgbClr val="000000"/>
                </a:solidFill>
              </a:rPr>
              <a:t> </a:t>
            </a:r>
            <a:r>
              <a:rPr lang="en-US" altLang="en-US" sz="4500" dirty="0" err="1">
                <a:solidFill>
                  <a:srgbClr val="000000"/>
                </a:solidFill>
              </a:rPr>
              <a:t>mút</a:t>
            </a:r>
            <a:r>
              <a:rPr lang="en-US" altLang="en-US" sz="4500" dirty="0">
                <a:solidFill>
                  <a:srgbClr val="000000"/>
                </a:solidFill>
              </a:rPr>
              <a:t> </a:t>
            </a:r>
            <a:r>
              <a:rPr lang="en-US" altLang="en-US" sz="4500" dirty="0" err="1">
                <a:solidFill>
                  <a:srgbClr val="000000"/>
                </a:solidFill>
              </a:rPr>
              <a:t>trùng</a:t>
            </a:r>
            <a:r>
              <a:rPr lang="en-US" altLang="en-US" sz="4500" dirty="0">
                <a:solidFill>
                  <a:srgbClr val="000000"/>
                </a:solidFill>
              </a:rPr>
              <a:t> </a:t>
            </a:r>
            <a:r>
              <a:rPr lang="en-US" altLang="en-US" sz="4500" dirty="0" err="1">
                <a:solidFill>
                  <a:srgbClr val="000000"/>
                </a:solidFill>
              </a:rPr>
              <a:t>nhau</a:t>
            </a:r>
            <a:r>
              <a:rPr lang="en-US" altLang="en-US" sz="4500" dirty="0">
                <a:solidFill>
                  <a:srgbClr val="000000"/>
                </a:solidFill>
              </a:rPr>
              <a:t>, </a:t>
            </a:r>
            <a:r>
              <a:rPr lang="en-US" altLang="en-US" sz="4500" dirty="0" err="1">
                <a:solidFill>
                  <a:srgbClr val="000000"/>
                </a:solidFill>
              </a:rPr>
              <a:t>nếp</a:t>
            </a:r>
            <a:r>
              <a:rPr lang="en-US" altLang="en-US" sz="4500" dirty="0">
                <a:solidFill>
                  <a:srgbClr val="000000"/>
                </a:solidFill>
              </a:rPr>
              <a:t> </a:t>
            </a:r>
            <a:r>
              <a:rPr lang="en-US" altLang="en-US" sz="4500" dirty="0" err="1">
                <a:solidFill>
                  <a:srgbClr val="000000"/>
                </a:solidFill>
              </a:rPr>
              <a:t>gấp</a:t>
            </a:r>
            <a:r>
              <a:rPr lang="en-US" altLang="en-US" sz="4500" dirty="0">
                <a:solidFill>
                  <a:srgbClr val="000000"/>
                </a:solidFill>
              </a:rPr>
              <a:t> </a:t>
            </a:r>
            <a:r>
              <a:rPr lang="en-US" altLang="en-US" sz="4500" dirty="0" err="1">
                <a:solidFill>
                  <a:srgbClr val="000000"/>
                </a:solidFill>
              </a:rPr>
              <a:t>của</a:t>
            </a:r>
            <a:r>
              <a:rPr lang="en-US" altLang="en-US" sz="4500" dirty="0">
                <a:solidFill>
                  <a:srgbClr val="000000"/>
                </a:solidFill>
              </a:rPr>
              <a:t> </a:t>
            </a:r>
            <a:r>
              <a:rPr lang="en-US" altLang="en-US" sz="4500" dirty="0" err="1">
                <a:solidFill>
                  <a:srgbClr val="000000"/>
                </a:solidFill>
              </a:rPr>
              <a:t>dây</a:t>
            </a:r>
            <a:r>
              <a:rPr lang="en-US" altLang="en-US" sz="4500" dirty="0">
                <a:solidFill>
                  <a:srgbClr val="000000"/>
                </a:solidFill>
              </a:rPr>
              <a:t> </a:t>
            </a:r>
            <a:r>
              <a:rPr lang="en-US" altLang="en-US" sz="4500" dirty="0" err="1">
                <a:solidFill>
                  <a:srgbClr val="000000"/>
                </a:solidFill>
              </a:rPr>
              <a:t>cho</a:t>
            </a:r>
            <a:r>
              <a:rPr lang="en-US" altLang="en-US" sz="4500" dirty="0">
                <a:solidFill>
                  <a:srgbClr val="000000"/>
                </a:solidFill>
              </a:rPr>
              <a:t> ta </a:t>
            </a:r>
            <a:r>
              <a:rPr lang="en-US" altLang="en-US" sz="4500" dirty="0" err="1">
                <a:solidFill>
                  <a:srgbClr val="000000"/>
                </a:solidFill>
              </a:rPr>
              <a:t>xác</a:t>
            </a:r>
            <a:r>
              <a:rPr lang="en-US" altLang="en-US" sz="4500" dirty="0">
                <a:solidFill>
                  <a:srgbClr val="000000"/>
                </a:solidFill>
              </a:rPr>
              <a:t> </a:t>
            </a:r>
            <a:r>
              <a:rPr lang="en-US" altLang="en-US" sz="4500" dirty="0" err="1">
                <a:solidFill>
                  <a:srgbClr val="000000"/>
                </a:solidFill>
              </a:rPr>
              <a:t>định</a:t>
            </a:r>
            <a:r>
              <a:rPr lang="en-US" altLang="en-US" sz="4500" dirty="0">
                <a:solidFill>
                  <a:srgbClr val="000000"/>
                </a:solidFill>
              </a:rPr>
              <a:t> </a:t>
            </a:r>
            <a:r>
              <a:rPr lang="en-US" altLang="en-US" sz="4500" dirty="0" err="1">
                <a:solidFill>
                  <a:srgbClr val="000000"/>
                </a:solidFill>
              </a:rPr>
              <a:t>được</a:t>
            </a:r>
            <a:r>
              <a:rPr lang="en-US" altLang="en-US" sz="4500" dirty="0">
                <a:solidFill>
                  <a:srgbClr val="000000"/>
                </a:solidFill>
              </a:rPr>
              <a:t> </a:t>
            </a:r>
            <a:r>
              <a:rPr lang="en-US" altLang="en-US" sz="4500" dirty="0" err="1">
                <a:solidFill>
                  <a:srgbClr val="000000"/>
                </a:solidFill>
              </a:rPr>
              <a:t>trung</a:t>
            </a:r>
            <a:r>
              <a:rPr lang="en-US" altLang="en-US" sz="4500" dirty="0">
                <a:solidFill>
                  <a:srgbClr val="000000"/>
                </a:solidFill>
              </a:rPr>
              <a:t> </a:t>
            </a:r>
            <a:r>
              <a:rPr lang="en-US" altLang="en-US" sz="4500" dirty="0" err="1">
                <a:solidFill>
                  <a:srgbClr val="000000"/>
                </a:solidFill>
              </a:rPr>
              <a:t>điểm</a:t>
            </a:r>
            <a:r>
              <a:rPr lang="en-US" altLang="en-US" sz="4500" dirty="0">
                <a:solidFill>
                  <a:srgbClr val="000000"/>
                </a:solidFill>
              </a:rPr>
              <a:t> M </a:t>
            </a:r>
            <a:r>
              <a:rPr lang="en-US" altLang="en-US" sz="4500" err="1">
                <a:solidFill>
                  <a:srgbClr val="000000"/>
                </a:solidFill>
              </a:rPr>
              <a:t>của</a:t>
            </a:r>
            <a:r>
              <a:rPr lang="en-US" altLang="en-US" sz="4500">
                <a:solidFill>
                  <a:srgbClr val="000000"/>
                </a:solidFill>
              </a:rPr>
              <a:t> </a:t>
            </a:r>
            <a:r>
              <a:rPr lang="en-US" altLang="en-US" sz="4500" smtClean="0">
                <a:solidFill>
                  <a:srgbClr val="000000"/>
                </a:solidFill>
              </a:rPr>
              <a:t>cạnh dài bảng viết, </a:t>
            </a:r>
            <a:r>
              <a:rPr lang="en-US" altLang="en-US" sz="4500">
                <a:solidFill>
                  <a:srgbClr val="000000"/>
                </a:solidFill>
              </a:rPr>
              <a:t>chia </a:t>
            </a:r>
            <a:r>
              <a:rPr lang="en-US" altLang="en-US" sz="4500" smtClean="0">
                <a:solidFill>
                  <a:srgbClr val="000000"/>
                </a:solidFill>
              </a:rPr>
              <a:t>cạnh dài của bảng viết thành </a:t>
            </a:r>
            <a:r>
              <a:rPr lang="en-US" altLang="en-US" sz="4500" dirty="0" err="1">
                <a:solidFill>
                  <a:srgbClr val="000000"/>
                </a:solidFill>
              </a:rPr>
              <a:t>hai</a:t>
            </a:r>
            <a:r>
              <a:rPr lang="en-US" altLang="en-US" sz="4500" dirty="0">
                <a:solidFill>
                  <a:srgbClr val="000000"/>
                </a:solidFill>
              </a:rPr>
              <a:t> </a:t>
            </a:r>
            <a:r>
              <a:rPr lang="en-US" altLang="en-US" sz="4500" err="1">
                <a:solidFill>
                  <a:srgbClr val="000000"/>
                </a:solidFill>
              </a:rPr>
              <a:t>phần</a:t>
            </a:r>
            <a:r>
              <a:rPr lang="en-US" altLang="en-US" sz="4500">
                <a:solidFill>
                  <a:srgbClr val="000000"/>
                </a:solidFill>
              </a:rPr>
              <a:t> </a:t>
            </a:r>
            <a:r>
              <a:rPr lang="en-US" altLang="en-US" sz="4500" smtClean="0">
                <a:solidFill>
                  <a:srgbClr val="000000"/>
                </a:solidFill>
              </a:rPr>
              <a:t>bằng </a:t>
            </a:r>
            <a:r>
              <a:rPr lang="en-US" altLang="en-US" sz="4500" dirty="0" err="1">
                <a:solidFill>
                  <a:srgbClr val="000000"/>
                </a:solidFill>
              </a:rPr>
              <a:t>nhau</a:t>
            </a:r>
            <a:r>
              <a:rPr lang="en-US" altLang="en-US" sz="4500" dirty="0">
                <a:solidFill>
                  <a:srgbClr val="000000"/>
                </a:solidFill>
              </a:rPr>
              <a:t>.</a:t>
            </a:r>
          </a:p>
        </p:txBody>
      </p:sp>
    </p:spTree>
    <p:extLst>
      <p:ext uri="{BB962C8B-B14F-4D97-AF65-F5344CB8AC3E}">
        <p14:creationId xmlns:p14="http://schemas.microsoft.com/office/powerpoint/2010/main" val="330330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10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Effect transition="in" filter="fade">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1000" fill="hold"/>
                                        <p:tgtEl>
                                          <p:spTgt spid="40"/>
                                        </p:tgtEl>
                                        <p:attrNameLst>
                                          <p:attrName>ppt_w</p:attrName>
                                        </p:attrNameLst>
                                      </p:cBhvr>
                                      <p:tavLst>
                                        <p:tav tm="0">
                                          <p:val>
                                            <p:fltVal val="0"/>
                                          </p:val>
                                        </p:tav>
                                        <p:tav tm="100000">
                                          <p:val>
                                            <p:strVal val="#ppt_w"/>
                                          </p:val>
                                        </p:tav>
                                      </p:tavLst>
                                    </p:anim>
                                    <p:anim calcmode="lin" valueType="num">
                                      <p:cBhvr>
                                        <p:cTn id="27" dur="1000" fill="hold"/>
                                        <p:tgtEl>
                                          <p:spTgt spid="40"/>
                                        </p:tgtEl>
                                        <p:attrNameLst>
                                          <p:attrName>ppt_h</p:attrName>
                                        </p:attrNameLst>
                                      </p:cBhvr>
                                      <p:tavLst>
                                        <p:tav tm="0">
                                          <p:val>
                                            <p:fltVal val="0"/>
                                          </p:val>
                                        </p:tav>
                                        <p:tav tm="100000">
                                          <p:val>
                                            <p:strVal val="#ppt_h"/>
                                          </p:val>
                                        </p:tav>
                                      </p:tavLst>
                                    </p:anim>
                                    <p:animEffect transition="in" filter="fade">
                                      <p:cBhvr>
                                        <p:cTn id="2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756993" y="7979307"/>
            <a:ext cx="1559459" cy="213624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5649" y="296450"/>
            <a:ext cx="1166926" cy="857690"/>
          </a:xfrm>
          <a:prstGeom prst="rect">
            <a:avLst/>
          </a:prstGeom>
        </p:spPr>
      </p:pic>
      <p:sp>
        <p:nvSpPr>
          <p:cNvPr id="5" name="TextBox 5"/>
          <p:cNvSpPr txBox="1"/>
          <p:nvPr/>
        </p:nvSpPr>
        <p:spPr>
          <a:xfrm>
            <a:off x="3875148" y="332093"/>
            <a:ext cx="10479694" cy="1006173"/>
          </a:xfrm>
          <a:prstGeom prst="rect">
            <a:avLst/>
          </a:prstGeom>
        </p:spPr>
        <p:txBody>
          <a:bodyPr lIns="0" tIns="0" rIns="0" bIns="0" rtlCol="0" anchor="t">
            <a:spAutoFit/>
          </a:bodyPr>
          <a:lstStyle/>
          <a:p>
            <a:pPr marL="0" lvl="0" indent="0" algn="ctr">
              <a:lnSpc>
                <a:spcPct val="120000"/>
              </a:lnSpc>
              <a:spcBef>
                <a:spcPts val="600"/>
              </a:spcBef>
              <a:spcAft>
                <a:spcPts val="600"/>
              </a:spcAft>
            </a:pPr>
            <a:r>
              <a:rPr lang="en-US" sz="6000" b="1" smtClean="0">
                <a:solidFill>
                  <a:srgbClr val="5F3329"/>
                </a:solidFill>
                <a:latin typeface="Arial" panose="020B0604020202020204" pitchFamily="34" charset="0"/>
                <a:cs typeface="Arial" panose="020B0604020202020204" pitchFamily="34" charset="0"/>
              </a:rPr>
              <a:t>LUYỆN TẬP</a:t>
            </a:r>
            <a:endParaRPr lang="en-US" sz="6000" b="1">
              <a:solidFill>
                <a:srgbClr val="5F332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4752" t="8277" r="1465" b="9850"/>
          <a:stretch>
            <a:fillRect/>
          </a:stretch>
        </p:blipFill>
        <p:spPr>
          <a:xfrm>
            <a:off x="475649" y="9628383"/>
            <a:ext cx="373640" cy="3975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4752" t="8277" r="1465" b="9850"/>
          <a:stretch>
            <a:fillRect/>
          </a:stretch>
        </p:blipFill>
        <p:spPr>
          <a:xfrm>
            <a:off x="17324444" y="327742"/>
            <a:ext cx="373640" cy="397553"/>
          </a:xfrm>
          <a:prstGeom prst="rect">
            <a:avLst/>
          </a:prstGeom>
        </p:spPr>
      </p:pic>
      <p:sp>
        <p:nvSpPr>
          <p:cNvPr id="6" name="Rectangle 5"/>
          <p:cNvSpPr/>
          <p:nvPr/>
        </p:nvSpPr>
        <p:spPr>
          <a:xfrm>
            <a:off x="771436" y="1614875"/>
            <a:ext cx="16661975" cy="4247317"/>
          </a:xfrm>
          <a:prstGeom prst="rect">
            <a:avLst/>
          </a:prstGeom>
        </p:spPr>
        <p:txBody>
          <a:bodyPr wrap="square">
            <a:spAutoFit/>
          </a:bodyPr>
          <a:lstStyle/>
          <a:p>
            <a:pPr algn="just">
              <a:lnSpc>
                <a:spcPct val="150000"/>
              </a:lnSpc>
            </a:pP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2</a:t>
            </a: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(SGK-tr84)</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Đo độ dài các đoạn thẳng AD, CD, AC, BC trong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hình </a:t>
            </a:r>
            <a:r>
              <a:rPr lang="en-GB"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 đây</a:t>
            </a:r>
            <a:r>
              <a:rPr lang="vi-VN"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a) Điểm C có là trung điểm của đoạn thẳng AB không? Vì sao?</a:t>
            </a:r>
            <a:endParaRPr lang="en-US" sz="45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b) Điểm D có là trung điểm của đoạn thẳng AC không? Vì sao?</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9" name="Group 58"/>
          <p:cNvGrpSpPr/>
          <p:nvPr/>
        </p:nvGrpSpPr>
        <p:grpSpPr>
          <a:xfrm>
            <a:off x="5334000" y="6138801"/>
            <a:ext cx="6477000" cy="3677981"/>
            <a:chOff x="3429000" y="6342817"/>
            <a:chExt cx="6477000" cy="3677981"/>
          </a:xfrm>
        </p:grpSpPr>
        <p:grpSp>
          <p:nvGrpSpPr>
            <p:cNvPr id="21" name="Group 20"/>
            <p:cNvGrpSpPr/>
            <p:nvPr/>
          </p:nvGrpSpPr>
          <p:grpSpPr>
            <a:xfrm>
              <a:off x="3429000" y="6342817"/>
              <a:ext cx="6477000" cy="1375363"/>
              <a:chOff x="1616197" y="4168297"/>
              <a:chExt cx="5828820" cy="1375363"/>
            </a:xfrm>
          </p:grpSpPr>
          <p:grpSp>
            <p:nvGrpSpPr>
              <p:cNvPr id="24" name="Group 23"/>
              <p:cNvGrpSpPr/>
              <p:nvPr/>
            </p:nvGrpSpPr>
            <p:grpSpPr>
              <a:xfrm>
                <a:off x="1616197" y="4189575"/>
                <a:ext cx="5828820" cy="1354085"/>
                <a:chOff x="5524150" y="764245"/>
                <a:chExt cx="8195954" cy="1354085"/>
              </a:xfrm>
            </p:grpSpPr>
            <p:cxnSp>
              <p:nvCxnSpPr>
                <p:cNvPr id="27" name="Straight Connector 26"/>
                <p:cNvCxnSpPr/>
                <p:nvPr/>
              </p:nvCxnSpPr>
              <p:spPr>
                <a:xfrm flipV="1">
                  <a:off x="5805956" y="1724533"/>
                  <a:ext cx="7608873" cy="27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rgbClr val="0070C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2F87412-107F-44E1-A048-F4EEBBD1BFCE}"/>
                    </a:ext>
                  </a:extLst>
                </p:cNvPr>
                <p:cNvSpPr txBox="1"/>
                <p:nvPr/>
              </p:nvSpPr>
              <p:spPr>
                <a:xfrm>
                  <a:off x="12974303" y="764245"/>
                  <a:ext cx="745801"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rgbClr val="0070C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C2F87412-107F-44E1-A048-F4EEBBD1BFCE}"/>
                  </a:ext>
                </a:extLst>
              </p:cNvPr>
              <p:cNvSpPr txBox="1"/>
              <p:nvPr/>
            </p:nvSpPr>
            <p:spPr>
              <a:xfrm>
                <a:off x="4401932" y="4168297"/>
                <a:ext cx="525392"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C</a:t>
                </a:r>
                <a:endParaRPr lang="en-US" sz="4500" dirty="0">
                  <a:solidFill>
                    <a:srgbClr val="0070C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cxnSp>
          <p:nvCxnSpPr>
            <p:cNvPr id="10" name="Straight Connector 9"/>
            <p:cNvCxnSpPr/>
            <p:nvPr/>
          </p:nvCxnSpPr>
          <p:spPr>
            <a:xfrm>
              <a:off x="3752650" y="7376340"/>
              <a:ext cx="1390474" cy="17341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13946" y="7339114"/>
              <a:ext cx="1609937" cy="175578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2F87412-107F-44E1-A048-F4EEBBD1BFCE}"/>
                </a:ext>
              </a:extLst>
            </p:cNvPr>
            <p:cNvSpPr txBox="1"/>
            <p:nvPr/>
          </p:nvSpPr>
          <p:spPr>
            <a:xfrm>
              <a:off x="4772081" y="9235968"/>
              <a:ext cx="610184"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D</a:t>
              </a:r>
              <a:endParaRPr lang="en-US" sz="4500" dirty="0">
                <a:solidFill>
                  <a:srgbClr val="0070C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42CFBD7-EAF3-4CD2-AB8F-420462532F1F}"/>
                </a:ext>
              </a:extLst>
            </p:cNvPr>
            <p:cNvSpPr txBox="1"/>
            <p:nvPr/>
          </p:nvSpPr>
          <p:spPr>
            <a:xfrm>
              <a:off x="4866378" y="8680890"/>
              <a:ext cx="626449"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34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49606" y="6208"/>
            <a:ext cx="1408590" cy="19295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9123394"/>
            <a:ext cx="1532968" cy="1126731"/>
          </a:xfrm>
          <a:prstGeom prst="rect">
            <a:avLst/>
          </a:prstGeom>
        </p:spPr>
      </p:pic>
      <p:sp>
        <p:nvSpPr>
          <p:cNvPr id="3" name="Rectangle 2"/>
          <p:cNvSpPr/>
          <p:nvPr/>
        </p:nvSpPr>
        <p:spPr>
          <a:xfrm>
            <a:off x="1447800" y="5094597"/>
            <a:ext cx="15320242" cy="4401205"/>
          </a:xfrm>
          <a:prstGeom prst="rect">
            <a:avLst/>
          </a:prstGeom>
        </p:spPr>
        <p:txBody>
          <a:bodyPr wrap="square">
            <a:spAutoFit/>
          </a:bodyPr>
          <a:lstStyle/>
          <a:p>
            <a:pPr algn="just">
              <a:lnSpc>
                <a:spcPct val="12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a) Điểm C là trung điểm của đoạn thẳng AB</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vì: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C nằm giữa hai điểm A, B và AC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CB.</a:t>
            </a:r>
            <a:endParaRPr lang="en-US" sz="4500">
              <a:latin typeface="Arial" panose="020B0604020202020204" pitchFamily="34" charset="0"/>
              <a:ea typeface="Arial" panose="020B0604020202020204" pitchFamily="34" charset="0"/>
              <a:cs typeface="Arial" panose="020B0604020202020204" pitchFamily="34" charset="0"/>
            </a:endParaRPr>
          </a:p>
          <a:p>
            <a:pPr algn="just">
              <a:lnSpc>
                <a:spcPct val="12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b) Điểm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là trung điểm của đoạn thẳng AC, mặc dù AD = DC nhưng A, D, C không cùng nằm trên một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đường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endParaRPr lang="en-US" sz="4500">
              <a:effectLst/>
              <a:latin typeface="Arial" panose="020B0604020202020204" pitchFamily="34" charset="0"/>
              <a:ea typeface="Arial" panose="020B0604020202020204" pitchFamily="34" charset="0"/>
              <a:cs typeface="Arial" panose="020B0604020202020204" pitchFamily="34" charset="0"/>
            </a:endParaRPr>
          </a:p>
        </p:txBody>
      </p:sp>
      <p:grpSp>
        <p:nvGrpSpPr>
          <p:cNvPr id="39" name="Group 38"/>
          <p:cNvGrpSpPr/>
          <p:nvPr/>
        </p:nvGrpSpPr>
        <p:grpSpPr>
          <a:xfrm>
            <a:off x="6282512" y="1275964"/>
            <a:ext cx="6477000" cy="3677981"/>
            <a:chOff x="3429000" y="6342817"/>
            <a:chExt cx="6477000" cy="3677981"/>
          </a:xfrm>
        </p:grpSpPr>
        <p:grpSp>
          <p:nvGrpSpPr>
            <p:cNvPr id="40" name="Group 39"/>
            <p:cNvGrpSpPr/>
            <p:nvPr/>
          </p:nvGrpSpPr>
          <p:grpSpPr>
            <a:xfrm>
              <a:off x="3429000" y="6342817"/>
              <a:ext cx="6477000" cy="1375363"/>
              <a:chOff x="1616197" y="4168297"/>
              <a:chExt cx="5828820" cy="1375363"/>
            </a:xfrm>
          </p:grpSpPr>
          <p:grpSp>
            <p:nvGrpSpPr>
              <p:cNvPr id="45" name="Group 44"/>
              <p:cNvGrpSpPr/>
              <p:nvPr/>
            </p:nvGrpSpPr>
            <p:grpSpPr>
              <a:xfrm>
                <a:off x="1616197" y="4189575"/>
                <a:ext cx="5828820" cy="1354085"/>
                <a:chOff x="5524150" y="764245"/>
                <a:chExt cx="8195954" cy="1354085"/>
              </a:xfrm>
            </p:grpSpPr>
            <p:cxnSp>
              <p:nvCxnSpPr>
                <p:cNvPr id="48" name="Straight Connector 47"/>
                <p:cNvCxnSpPr/>
                <p:nvPr/>
              </p:nvCxnSpPr>
              <p:spPr>
                <a:xfrm flipV="1">
                  <a:off x="5805956" y="1724533"/>
                  <a:ext cx="7608873" cy="27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rgbClr val="0070C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2F87412-107F-44E1-A048-F4EEBBD1BFCE}"/>
                    </a:ext>
                  </a:extLst>
                </p:cNvPr>
                <p:cNvSpPr txBox="1"/>
                <p:nvPr/>
              </p:nvSpPr>
              <p:spPr>
                <a:xfrm>
                  <a:off x="12974303" y="764245"/>
                  <a:ext cx="745801"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rgbClr val="0070C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C2F87412-107F-44E1-A048-F4EEBBD1BFCE}"/>
                  </a:ext>
                </a:extLst>
              </p:cNvPr>
              <p:cNvSpPr txBox="1"/>
              <p:nvPr/>
            </p:nvSpPr>
            <p:spPr>
              <a:xfrm>
                <a:off x="4401932" y="4168297"/>
                <a:ext cx="525392"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C</a:t>
                </a:r>
                <a:endParaRPr lang="en-US" sz="4500" dirty="0">
                  <a:solidFill>
                    <a:srgbClr val="0070C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3752650" y="7376340"/>
              <a:ext cx="1390474" cy="17341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077173" y="7339114"/>
              <a:ext cx="1646711" cy="17341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2F87412-107F-44E1-A048-F4EEBBD1BFCE}"/>
                </a:ext>
              </a:extLst>
            </p:cNvPr>
            <p:cNvSpPr txBox="1"/>
            <p:nvPr/>
          </p:nvSpPr>
          <p:spPr>
            <a:xfrm>
              <a:off x="4772081" y="9235968"/>
              <a:ext cx="610184"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D</a:t>
              </a:r>
              <a:endParaRPr lang="en-US" sz="4500" dirty="0">
                <a:solidFill>
                  <a:srgbClr val="0070C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42CFBD7-EAF3-4CD2-AB8F-420462532F1F}"/>
                </a:ext>
              </a:extLst>
            </p:cNvPr>
            <p:cNvSpPr txBox="1"/>
            <p:nvPr/>
          </p:nvSpPr>
          <p:spPr>
            <a:xfrm>
              <a:off x="4866378" y="8680890"/>
              <a:ext cx="626449"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
        <p:nvSpPr>
          <p:cNvPr id="55" name="TextBox 15"/>
          <p:cNvSpPr txBox="1"/>
          <p:nvPr/>
        </p:nvSpPr>
        <p:spPr>
          <a:xfrm>
            <a:off x="6254827" y="456765"/>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8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sp>
        <p:nvSpPr>
          <p:cNvPr id="2" name="Rectangle 1"/>
          <p:cNvSpPr/>
          <p:nvPr/>
        </p:nvSpPr>
        <p:spPr>
          <a:xfrm>
            <a:off x="507232" y="288560"/>
            <a:ext cx="15673336" cy="2308324"/>
          </a:xfrm>
          <a:prstGeom prst="rect">
            <a:avLst/>
          </a:prstGeom>
        </p:spPr>
        <p:txBody>
          <a:bodyPr wrap="square">
            <a:spAutoFit/>
          </a:bodyPr>
          <a:lstStyle/>
          <a:p>
            <a:pPr algn="just">
              <a:lnSpc>
                <a:spcPct val="120000"/>
              </a:lnSpc>
              <a:spcBef>
                <a:spcPts val="600"/>
              </a:spcBef>
              <a:spcAft>
                <a:spcPts val="600"/>
              </a:spcAft>
            </a:pPr>
            <a:r>
              <a:rPr lang="en-US" sz="4000" b="1">
                <a:solidFill>
                  <a:srgbClr val="000000"/>
                </a:solidFill>
                <a:latin typeface="Arial" panose="020B0604020202020204" pitchFamily="34" charset="0"/>
                <a:cs typeface="Arial" panose="020B0604020202020204" pitchFamily="34" charset="0"/>
              </a:rPr>
              <a:t>Bài </a:t>
            </a:r>
            <a:r>
              <a:rPr lang="en-US" sz="4000" b="1" smtClean="0">
                <a:solidFill>
                  <a:srgbClr val="000000"/>
                </a:solidFill>
                <a:latin typeface="Arial" panose="020B0604020202020204" pitchFamily="34" charset="0"/>
                <a:cs typeface="Arial" panose="020B0604020202020204" pitchFamily="34" charset="0"/>
              </a:rPr>
              <a:t>2</a:t>
            </a:r>
            <a:r>
              <a:rPr lang="en-GB" sz="40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(SBT-tr96): </a:t>
            </a:r>
            <a:r>
              <a:rPr lang="en-US" sz="4000" smtClean="0">
                <a:solidFill>
                  <a:srgbClr val="000000"/>
                </a:solidFill>
                <a:latin typeface="Arial" panose="020B0604020202020204" pitchFamily="34" charset="0"/>
                <a:cs typeface="Arial" panose="020B0604020202020204" pitchFamily="34" charset="0"/>
              </a:rPr>
              <a:t>Cho </a:t>
            </a:r>
            <a:r>
              <a:rPr lang="en-US" sz="4000">
                <a:solidFill>
                  <a:srgbClr val="000000"/>
                </a:solidFill>
                <a:latin typeface="Arial" panose="020B0604020202020204" pitchFamily="34" charset="0"/>
                <a:cs typeface="Arial" panose="020B0604020202020204" pitchFamily="34" charset="0"/>
              </a:rPr>
              <a:t>đoạn thẳng MN có trung điểm K. Gọi E là trung điểm của đoạn thẳng KN. Biết EN = 5 cm, em hãy tính độ dài các đoạn thẳng MK, ME </a:t>
            </a:r>
            <a:r>
              <a:rPr lang="en-US" sz="4000">
                <a:solidFill>
                  <a:srgbClr val="000000"/>
                </a:solidFill>
                <a:latin typeface="Arial" panose="020B0604020202020204" pitchFamily="34" charset="0"/>
                <a:cs typeface="Arial" panose="020B0604020202020204" pitchFamily="34" charset="0"/>
              </a:rPr>
              <a:t>và </a:t>
            </a:r>
            <a:r>
              <a:rPr lang="en-US" sz="4000" smtClean="0">
                <a:solidFill>
                  <a:srgbClr val="000000"/>
                </a:solidFill>
                <a:latin typeface="Arial" panose="020B0604020202020204" pitchFamily="34" charset="0"/>
                <a:cs typeface="Arial" panose="020B0604020202020204" pitchFamily="34" charset="0"/>
              </a:rPr>
              <a:t>MN.</a:t>
            </a:r>
            <a:endParaRPr lang="en-US" sz="4000">
              <a:latin typeface="Arial" panose="020B0604020202020204" pitchFamily="34" charset="0"/>
              <a:cs typeface="Arial" panose="020B0604020202020204" pitchFamily="34" charset="0"/>
            </a:endParaRPr>
          </a:p>
        </p:txBody>
      </p:sp>
      <p:sp>
        <p:nvSpPr>
          <p:cNvPr id="14" name="TextBox 15"/>
          <p:cNvSpPr txBox="1"/>
          <p:nvPr/>
        </p:nvSpPr>
        <p:spPr>
          <a:xfrm>
            <a:off x="5943600" y="2695072"/>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a:stretch>
            <a:fillRect/>
          </a:stretch>
        </p:blipFill>
        <p:spPr>
          <a:xfrm>
            <a:off x="4648200" y="3680361"/>
            <a:ext cx="8394481" cy="1337582"/>
          </a:xfrm>
          <a:prstGeom prst="rect">
            <a:avLst/>
          </a:prstGeom>
        </p:spPr>
      </p:pic>
      <p:sp>
        <p:nvSpPr>
          <p:cNvPr id="4" name="Rectangle 3"/>
          <p:cNvSpPr/>
          <p:nvPr/>
        </p:nvSpPr>
        <p:spPr>
          <a:xfrm>
            <a:off x="1964806" y="5613892"/>
            <a:ext cx="16334080" cy="4401205"/>
          </a:xfrm>
          <a:prstGeom prst="rect">
            <a:avLst/>
          </a:prstGeom>
        </p:spPr>
        <p:txBody>
          <a:bodyPr wrap="square">
            <a:spAutoFit/>
          </a:bodyPr>
          <a:lstStyle/>
          <a:p>
            <a:pPr>
              <a:lnSpc>
                <a:spcPct val="120000"/>
              </a:lnSpc>
              <a:spcBef>
                <a:spcPts val="600"/>
              </a:spcBef>
              <a:spcAft>
                <a:spcPts val="600"/>
              </a:spcAft>
            </a:pPr>
            <a:r>
              <a:rPr lang="en-US" sz="4000">
                <a:solidFill>
                  <a:srgbClr val="002060"/>
                </a:solidFill>
                <a:latin typeface="Arial" panose="020B0604020202020204" pitchFamily="34" charset="0"/>
                <a:cs typeface="Arial" panose="020B0604020202020204" pitchFamily="34" charset="0"/>
              </a:rPr>
              <a:t>Vì E là trung điểm của đoạn thẳng KN, nên ta có EK = EN = </a:t>
            </a:r>
            <a:r>
              <a:rPr lang="en-US" sz="4000">
                <a:solidFill>
                  <a:srgbClr val="002060"/>
                </a:solidFill>
                <a:latin typeface="Arial" panose="020B0604020202020204" pitchFamily="34" charset="0"/>
                <a:cs typeface="Arial" panose="020B0604020202020204" pitchFamily="34" charset="0"/>
              </a:rPr>
              <a:t>5 </a:t>
            </a:r>
            <a:r>
              <a:rPr lang="en-US" sz="4000" smtClean="0">
                <a:solidFill>
                  <a:srgbClr val="002060"/>
                </a:solidFill>
                <a:latin typeface="Arial" panose="020B0604020202020204" pitchFamily="34" charset="0"/>
                <a:cs typeface="Arial" panose="020B0604020202020204" pitchFamily="34" charset="0"/>
              </a:rPr>
              <a:t>cm.</a:t>
            </a:r>
            <a:endParaRPr lang="en-US" sz="4000">
              <a:solidFill>
                <a:srgbClr val="00206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000">
                <a:solidFill>
                  <a:srgbClr val="002060"/>
                </a:solidFill>
                <a:latin typeface="Arial" panose="020B0604020202020204" pitchFamily="34" charset="0"/>
                <a:cs typeface="Arial" panose="020B0604020202020204" pitchFamily="34" charset="0"/>
              </a:rPr>
              <a:t>Do đó KN = EK + EN = 5 + 5 = 10 (</a:t>
            </a:r>
            <a:r>
              <a:rPr lang="en-US" sz="4000">
                <a:solidFill>
                  <a:srgbClr val="002060"/>
                </a:solidFill>
                <a:latin typeface="Arial" panose="020B0604020202020204" pitchFamily="34" charset="0"/>
                <a:cs typeface="Arial" panose="020B0604020202020204" pitchFamily="34" charset="0"/>
              </a:rPr>
              <a:t>cm</a:t>
            </a:r>
            <a:r>
              <a:rPr lang="en-US" sz="4000" smtClean="0">
                <a:solidFill>
                  <a:srgbClr val="002060"/>
                </a:solidFill>
                <a:latin typeface="Arial" panose="020B0604020202020204" pitchFamily="34" charset="0"/>
                <a:cs typeface="Arial" panose="020B0604020202020204" pitchFamily="34" charset="0"/>
              </a:rPr>
              <a:t>).</a:t>
            </a:r>
            <a:endParaRPr lang="en-US" sz="4000">
              <a:solidFill>
                <a:srgbClr val="00206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000">
                <a:solidFill>
                  <a:srgbClr val="002060"/>
                </a:solidFill>
                <a:latin typeface="Arial" panose="020B0604020202020204" pitchFamily="34" charset="0"/>
                <a:cs typeface="Arial" panose="020B0604020202020204" pitchFamily="34" charset="0"/>
              </a:rPr>
              <a:t>Lại có K là trung điểm của đoạn thẳng MN, nên ta có MK = KN = 10 cm</a:t>
            </a:r>
          </a:p>
          <a:p>
            <a:pPr>
              <a:lnSpc>
                <a:spcPct val="120000"/>
              </a:lnSpc>
              <a:spcBef>
                <a:spcPts val="600"/>
              </a:spcBef>
              <a:spcAft>
                <a:spcPts val="600"/>
              </a:spcAft>
            </a:pPr>
            <a:r>
              <a:rPr lang="en-US" sz="4000">
                <a:solidFill>
                  <a:srgbClr val="002060"/>
                </a:solidFill>
                <a:latin typeface="Arial" panose="020B0604020202020204" pitchFamily="34" charset="0"/>
                <a:cs typeface="Arial" panose="020B0604020202020204" pitchFamily="34" charset="0"/>
              </a:rPr>
              <a:t>Vậy MN = MK + KN = 10 + 10 = 20 (</a:t>
            </a:r>
            <a:r>
              <a:rPr lang="en-US" sz="4000">
                <a:solidFill>
                  <a:srgbClr val="002060"/>
                </a:solidFill>
                <a:latin typeface="Arial" panose="020B0604020202020204" pitchFamily="34" charset="0"/>
                <a:cs typeface="Arial" panose="020B0604020202020204" pitchFamily="34" charset="0"/>
              </a:rPr>
              <a:t>cm</a:t>
            </a:r>
            <a:r>
              <a:rPr lang="en-US" sz="4000" smtClean="0">
                <a:solidFill>
                  <a:srgbClr val="002060"/>
                </a:solidFill>
                <a:latin typeface="Arial" panose="020B0604020202020204" pitchFamily="34" charset="0"/>
                <a:cs typeface="Arial" panose="020B0604020202020204" pitchFamily="34" charset="0"/>
              </a:rPr>
              <a:t>).</a:t>
            </a:r>
            <a:endParaRPr lang="en-US" sz="4000">
              <a:solidFill>
                <a:srgbClr val="00206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000">
                <a:solidFill>
                  <a:srgbClr val="002060"/>
                </a:solidFill>
                <a:latin typeface="Arial" panose="020B0604020202020204" pitchFamily="34" charset="0"/>
                <a:cs typeface="Arial" panose="020B0604020202020204" pitchFamily="34" charset="0"/>
              </a:rPr>
              <a:t>       ME = MK + KE = 10 + 5 = 15 (</a:t>
            </a:r>
            <a:r>
              <a:rPr lang="en-US" sz="4000">
                <a:solidFill>
                  <a:srgbClr val="002060"/>
                </a:solidFill>
                <a:latin typeface="Arial" panose="020B0604020202020204" pitchFamily="34" charset="0"/>
                <a:cs typeface="Arial" panose="020B0604020202020204" pitchFamily="34" charset="0"/>
              </a:rPr>
              <a:t>cm</a:t>
            </a:r>
            <a:r>
              <a:rPr lang="en-US" sz="4000" smtClean="0">
                <a:solidFill>
                  <a:srgbClr val="002060"/>
                </a:solidFill>
                <a:latin typeface="Arial" panose="020B0604020202020204" pitchFamily="34" charset="0"/>
                <a:cs typeface="Arial" panose="020B0604020202020204" pitchFamily="34" charset="0"/>
              </a:rPr>
              <a:t>).</a:t>
            </a:r>
            <a:endParaRPr lang="en-US" sz="4000" b="0" i="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04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arn(inVertic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49606" y="6208"/>
            <a:ext cx="1408590" cy="19295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9123394"/>
            <a:ext cx="1532968" cy="1126731"/>
          </a:xfrm>
          <a:prstGeom prst="rect">
            <a:avLst/>
          </a:prstGeom>
        </p:spPr>
      </p:pic>
      <p:sp>
        <p:nvSpPr>
          <p:cNvPr id="2" name="Rectangle 1"/>
          <p:cNvSpPr/>
          <p:nvPr/>
        </p:nvSpPr>
        <p:spPr>
          <a:xfrm>
            <a:off x="533400" y="2324100"/>
            <a:ext cx="17449800" cy="5318379"/>
          </a:xfrm>
          <a:prstGeom prst="rect">
            <a:avLst/>
          </a:prstGeom>
        </p:spPr>
        <p:txBody>
          <a:bodyPr wrap="square">
            <a:spAutoFit/>
          </a:bodyPr>
          <a:lstStyle/>
          <a:p>
            <a:pPr>
              <a:lnSpc>
                <a:spcPct val="120000"/>
              </a:lnSpc>
              <a:spcBef>
                <a:spcPts val="600"/>
              </a:spcBef>
              <a:spcAft>
                <a:spcPts val="600"/>
              </a:spcAft>
            </a:pPr>
            <a:r>
              <a:rPr lang="en-US" sz="4300" b="1">
                <a:solidFill>
                  <a:srgbClr val="000000"/>
                </a:solidFill>
                <a:latin typeface="Arial" panose="020B0604020202020204" pitchFamily="34" charset="0"/>
                <a:cs typeface="Arial" panose="020B0604020202020204" pitchFamily="34" charset="0"/>
              </a:rPr>
              <a:t>Bài </a:t>
            </a:r>
            <a:r>
              <a:rPr lang="en-US" sz="4300" b="1" smtClean="0">
                <a:solidFill>
                  <a:srgbClr val="000000"/>
                </a:solidFill>
                <a:latin typeface="Arial" panose="020B0604020202020204" pitchFamily="34" charset="0"/>
                <a:cs typeface="Arial" panose="020B0604020202020204" pitchFamily="34" charset="0"/>
              </a:rPr>
              <a:t>3 </a:t>
            </a:r>
            <a:r>
              <a:rPr lang="en-GB" sz="43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GB" sz="4300" b="1">
                <a:solidFill>
                  <a:srgbClr val="000000"/>
                </a:solidFill>
                <a:latin typeface="Arial" panose="020B0604020202020204" pitchFamily="34" charset="0"/>
                <a:ea typeface="Times New Roman" panose="02020603050405020304" pitchFamily="18" charset="0"/>
                <a:cs typeface="Arial" panose="020B0604020202020204" pitchFamily="34" charset="0"/>
              </a:rPr>
              <a:t>SBT-tr96</a:t>
            </a:r>
            <a:r>
              <a:rPr lang="en-GB" sz="43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300">
                <a:solidFill>
                  <a:srgbClr val="000000"/>
                </a:solidFill>
                <a:latin typeface="Arial" panose="020B0604020202020204" pitchFamily="34" charset="0"/>
                <a:cs typeface="Arial" panose="020B0604020202020204" pitchFamily="34" charset="0"/>
              </a:rPr>
              <a:t> Trên tia Ox lấy hai điểm M và N sao cho OM = 3 cm, ON = </a:t>
            </a:r>
            <a:r>
              <a:rPr lang="en-US" sz="4300">
                <a:solidFill>
                  <a:srgbClr val="000000"/>
                </a:solidFill>
                <a:latin typeface="Arial" panose="020B0604020202020204" pitchFamily="34" charset="0"/>
                <a:cs typeface="Arial" panose="020B0604020202020204" pitchFamily="34" charset="0"/>
              </a:rPr>
              <a:t>6 </a:t>
            </a:r>
            <a:r>
              <a:rPr lang="en-US" sz="4300" smtClean="0">
                <a:solidFill>
                  <a:srgbClr val="000000"/>
                </a:solidFill>
                <a:latin typeface="Arial" panose="020B0604020202020204" pitchFamily="34" charset="0"/>
                <a:cs typeface="Arial" panose="020B0604020202020204" pitchFamily="34" charset="0"/>
              </a:rPr>
              <a:t>cm.</a:t>
            </a:r>
            <a:endParaRPr lang="en-US" sz="4300">
              <a:solidFill>
                <a:srgbClr val="000000"/>
              </a:solidFill>
              <a:latin typeface="Arial" panose="020B0604020202020204" pitchFamily="34" charset="0"/>
              <a:cs typeface="Arial" panose="020B0604020202020204" pitchFamily="34" charset="0"/>
            </a:endParaRPr>
          </a:p>
          <a:p>
            <a:pPr>
              <a:lnSpc>
                <a:spcPct val="120000"/>
              </a:lnSpc>
              <a:spcBef>
                <a:spcPts val="600"/>
              </a:spcBef>
              <a:spcAft>
                <a:spcPts val="600"/>
              </a:spcAft>
              <a:buAutoNum type="alphaLcParenR"/>
            </a:pPr>
            <a:r>
              <a:rPr lang="en-US" sz="4300" smtClean="0">
                <a:solidFill>
                  <a:srgbClr val="000000"/>
                </a:solidFill>
                <a:latin typeface="Arial" panose="020B0604020202020204" pitchFamily="34" charset="0"/>
                <a:cs typeface="Arial" panose="020B0604020202020204" pitchFamily="34" charset="0"/>
              </a:rPr>
              <a:t> Trong </a:t>
            </a:r>
            <a:r>
              <a:rPr lang="en-US" sz="4300">
                <a:solidFill>
                  <a:srgbClr val="000000"/>
                </a:solidFill>
                <a:latin typeface="Arial" panose="020B0604020202020204" pitchFamily="34" charset="0"/>
                <a:cs typeface="Arial" panose="020B0604020202020204" pitchFamily="34" charset="0"/>
              </a:rPr>
              <a:t>ba điểm O, M, N điểm nào nằm </a:t>
            </a:r>
            <a:r>
              <a:rPr lang="en-US" sz="4300">
                <a:solidFill>
                  <a:srgbClr val="000000"/>
                </a:solidFill>
                <a:latin typeface="Arial" panose="020B0604020202020204" pitchFamily="34" charset="0"/>
                <a:cs typeface="Arial" panose="020B0604020202020204" pitchFamily="34" charset="0"/>
              </a:rPr>
              <a:t>giữa </a:t>
            </a:r>
            <a:r>
              <a:rPr lang="en-US" sz="4300" smtClean="0">
                <a:solidFill>
                  <a:srgbClr val="000000"/>
                </a:solidFill>
                <a:latin typeface="Arial" panose="020B0604020202020204" pitchFamily="34" charset="0"/>
                <a:cs typeface="Arial" panose="020B0604020202020204" pitchFamily="34" charset="0"/>
              </a:rPr>
              <a:t>hai điểm </a:t>
            </a:r>
            <a:r>
              <a:rPr lang="en-US" sz="4300">
                <a:solidFill>
                  <a:srgbClr val="000000"/>
                </a:solidFill>
                <a:latin typeface="Arial" panose="020B0604020202020204" pitchFamily="34" charset="0"/>
                <a:cs typeface="Arial" panose="020B0604020202020204" pitchFamily="34" charset="0"/>
              </a:rPr>
              <a:t>còn </a:t>
            </a:r>
            <a:r>
              <a:rPr lang="en-US" sz="4300">
                <a:solidFill>
                  <a:srgbClr val="000000"/>
                </a:solidFill>
                <a:latin typeface="Arial" panose="020B0604020202020204" pitchFamily="34" charset="0"/>
                <a:cs typeface="Arial" panose="020B0604020202020204" pitchFamily="34" charset="0"/>
              </a:rPr>
              <a:t>lại</a:t>
            </a:r>
            <a:r>
              <a:rPr lang="en-US" sz="4300" smtClean="0">
                <a:solidFill>
                  <a:srgbClr val="000000"/>
                </a:solidFill>
                <a:latin typeface="Arial" panose="020B0604020202020204" pitchFamily="34" charset="0"/>
                <a:cs typeface="Arial" panose="020B0604020202020204" pitchFamily="34" charset="0"/>
              </a:rPr>
              <a:t>?</a:t>
            </a:r>
          </a:p>
          <a:p>
            <a:pPr>
              <a:lnSpc>
                <a:spcPct val="120000"/>
              </a:lnSpc>
              <a:spcBef>
                <a:spcPts val="600"/>
              </a:spcBef>
              <a:spcAft>
                <a:spcPts val="600"/>
              </a:spcAft>
            </a:pPr>
            <a:r>
              <a:rPr lang="en-US" sz="4300">
                <a:latin typeface="Arial" panose="020B0604020202020204" pitchFamily="34" charset="0"/>
                <a:cs typeface="Arial" panose="020B0604020202020204" pitchFamily="34" charset="0"/>
              </a:rPr>
              <a:t>b) Điểm M có là trung điểm của đoạn thẳng ON hay không? Vì sao?</a:t>
            </a:r>
          </a:p>
          <a:p>
            <a:pPr>
              <a:lnSpc>
                <a:spcPct val="120000"/>
              </a:lnSpc>
              <a:spcBef>
                <a:spcPts val="600"/>
              </a:spcBef>
              <a:spcAft>
                <a:spcPts val="600"/>
              </a:spcAft>
            </a:pPr>
            <a:r>
              <a:rPr lang="en-US" sz="4300">
                <a:latin typeface="Arial" panose="020B0604020202020204" pitchFamily="34" charset="0"/>
                <a:cs typeface="Arial" panose="020B0604020202020204" pitchFamily="34" charset="0"/>
              </a:rPr>
              <a:t>c) Lấy K là trung điểm của OM, H là trung điểm của MN. M có là trung điểm của KH không? Hãy giải </a:t>
            </a:r>
            <a:r>
              <a:rPr lang="en-US" sz="4300">
                <a:latin typeface="Arial" panose="020B0604020202020204" pitchFamily="34" charset="0"/>
                <a:cs typeface="Arial" panose="020B0604020202020204" pitchFamily="34" charset="0"/>
              </a:rPr>
              <a:t>thích</a:t>
            </a:r>
            <a:r>
              <a:rPr lang="en-US" sz="4300" smtClean="0">
                <a:latin typeface="Arial" panose="020B0604020202020204" pitchFamily="34" charset="0"/>
                <a:cs typeface="Arial" panose="020B0604020202020204" pitchFamily="34" charset="0"/>
              </a:rPr>
              <a:t>.</a:t>
            </a:r>
            <a:endParaRPr lang="en-US" sz="4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76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sp>
        <p:nvSpPr>
          <p:cNvPr id="36" name="TextBox 15"/>
          <p:cNvSpPr txBox="1"/>
          <p:nvPr/>
        </p:nvSpPr>
        <p:spPr>
          <a:xfrm>
            <a:off x="6607702" y="412738"/>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3886200" y="1790700"/>
            <a:ext cx="10676888" cy="1400723"/>
            <a:chOff x="3443492" y="1430352"/>
            <a:chExt cx="10676888" cy="1400723"/>
          </a:xfrm>
        </p:grpSpPr>
        <p:grpSp>
          <p:nvGrpSpPr>
            <p:cNvPr id="13" name="Group 12"/>
            <p:cNvGrpSpPr/>
            <p:nvPr/>
          </p:nvGrpSpPr>
          <p:grpSpPr>
            <a:xfrm>
              <a:off x="3443492" y="1461421"/>
              <a:ext cx="10676888" cy="1369654"/>
              <a:chOff x="2498505" y="1461421"/>
              <a:chExt cx="5098142" cy="1369654"/>
            </a:xfrm>
          </p:grpSpPr>
          <p:grpSp>
            <p:nvGrpSpPr>
              <p:cNvPr id="14" name="Group 13"/>
              <p:cNvGrpSpPr/>
              <p:nvPr/>
            </p:nvGrpSpPr>
            <p:grpSpPr>
              <a:xfrm>
                <a:off x="2498505" y="1461421"/>
                <a:ext cx="5098142" cy="1369654"/>
                <a:chOff x="10225545" y="6291706"/>
                <a:chExt cx="5098142" cy="1369654"/>
              </a:xfrm>
            </p:grpSpPr>
            <p:cxnSp>
              <p:nvCxnSpPr>
                <p:cNvPr id="17" name="Straight Connector 16"/>
                <p:cNvCxnSpPr/>
                <p:nvPr/>
              </p:nvCxnSpPr>
              <p:spPr>
                <a:xfrm flipH="1">
                  <a:off x="10364166" y="7243882"/>
                  <a:ext cx="46572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2CFBD7-EAF3-4CD2-AB8F-420462532F1F}"/>
                    </a:ext>
                  </a:extLst>
                </p:cNvPr>
                <p:cNvSpPr txBox="1"/>
                <p:nvPr/>
              </p:nvSpPr>
              <p:spPr>
                <a:xfrm>
                  <a:off x="10236155" y="686811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42CFBD7-EAF3-4CD2-AB8F-420462532F1F}"/>
                    </a:ext>
                  </a:extLst>
                </p:cNvPr>
                <p:cNvSpPr txBox="1"/>
                <p:nvPr/>
              </p:nvSpPr>
              <p:spPr>
                <a:xfrm>
                  <a:off x="13030045" y="686211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2CFBD7-EAF3-4CD2-AB8F-420462532F1F}"/>
                    </a:ext>
                  </a:extLst>
                </p:cNvPr>
                <p:cNvSpPr txBox="1"/>
                <p:nvPr/>
              </p:nvSpPr>
              <p:spPr>
                <a:xfrm>
                  <a:off x="13829966" y="6876530"/>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2F87412-107F-44E1-A048-F4EEBBD1BFCE}"/>
                    </a:ext>
                  </a:extLst>
                </p:cNvPr>
                <p:cNvSpPr txBox="1"/>
                <p:nvPr/>
              </p:nvSpPr>
              <p:spPr>
                <a:xfrm>
                  <a:off x="14447037" y="6424244"/>
                  <a:ext cx="876650"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x</a:t>
                  </a:r>
                  <a:endParaRPr lang="en-US" sz="4500" dirty="0">
                    <a:solidFill>
                      <a:schemeClr val="tx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2F87412-107F-44E1-A048-F4EEBBD1BFCE}"/>
                    </a:ext>
                  </a:extLst>
                </p:cNvPr>
                <p:cNvSpPr txBox="1"/>
                <p:nvPr/>
              </p:nvSpPr>
              <p:spPr>
                <a:xfrm>
                  <a:off x="10225545" y="6291706"/>
                  <a:ext cx="47841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O</a:t>
                  </a:r>
                  <a:endParaRPr lang="en-US" sz="4500" dirty="0">
                    <a:solidFill>
                      <a:schemeClr val="tx2"/>
                    </a:solidFill>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242CFBD7-EAF3-4CD2-AB8F-420462532F1F}"/>
                  </a:ext>
                </a:extLst>
              </p:cNvPr>
              <p:cNvSpPr txBox="1"/>
              <p:nvPr/>
            </p:nvSpPr>
            <p:spPr>
              <a:xfrm>
                <a:off x="3447688" y="2038688"/>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2CFBD7-EAF3-4CD2-AB8F-420462532F1F}"/>
                  </a:ext>
                </a:extLst>
              </p:cNvPr>
              <p:cNvSpPr txBox="1"/>
              <p:nvPr/>
            </p:nvSpPr>
            <p:spPr>
              <a:xfrm>
                <a:off x="4386150" y="204624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C2F87412-107F-44E1-A048-F4EEBBD1BFCE}"/>
                </a:ext>
              </a:extLst>
            </p:cNvPr>
            <p:cNvSpPr txBox="1"/>
            <p:nvPr/>
          </p:nvSpPr>
          <p:spPr>
            <a:xfrm>
              <a:off x="5412502" y="1430352"/>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K</a:t>
              </a:r>
              <a:endParaRPr lang="en-US" sz="4500" dirty="0">
                <a:solidFill>
                  <a:schemeClr val="tx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2F87412-107F-44E1-A048-F4EEBBD1BFCE}"/>
                </a:ext>
              </a:extLst>
            </p:cNvPr>
            <p:cNvSpPr txBox="1"/>
            <p:nvPr/>
          </p:nvSpPr>
          <p:spPr>
            <a:xfrm>
              <a:off x="9285558" y="1464156"/>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H</a:t>
              </a:r>
              <a:endParaRPr lang="en-US" sz="4500"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2F87412-107F-44E1-A048-F4EEBBD1BFCE}"/>
                </a:ext>
              </a:extLst>
            </p:cNvPr>
            <p:cNvSpPr txBox="1"/>
            <p:nvPr/>
          </p:nvSpPr>
          <p:spPr>
            <a:xfrm>
              <a:off x="7351480" y="1437884"/>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tx2"/>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2F87412-107F-44E1-A048-F4EEBBD1BFCE}"/>
                </a:ext>
              </a:extLst>
            </p:cNvPr>
            <p:cNvSpPr txBox="1"/>
            <p:nvPr/>
          </p:nvSpPr>
          <p:spPr>
            <a:xfrm>
              <a:off x="10907332" y="1464598"/>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N</a:t>
              </a:r>
              <a:endParaRPr lang="en-US" sz="4500" dirty="0">
                <a:solidFill>
                  <a:schemeClr val="tx2"/>
                </a:solidFill>
                <a:latin typeface="Arial" panose="020B0604020202020204" pitchFamily="34" charset="0"/>
                <a:cs typeface="Arial" panose="020B0604020202020204" pitchFamily="34" charset="0"/>
              </a:endParaRPr>
            </a:p>
          </p:txBody>
        </p:sp>
      </p:grpSp>
      <p:sp>
        <p:nvSpPr>
          <p:cNvPr id="5" name="Rectangle 4"/>
          <p:cNvSpPr/>
          <p:nvPr/>
        </p:nvSpPr>
        <p:spPr>
          <a:xfrm>
            <a:off x="2291981" y="5753100"/>
            <a:ext cx="14935200" cy="3724096"/>
          </a:xfrm>
          <a:prstGeom prst="rect">
            <a:avLst/>
          </a:prstGeom>
        </p:spPr>
        <p:txBody>
          <a:bodyPr wrap="square">
            <a:spAutoFit/>
          </a:bodyPr>
          <a:lstStyle/>
          <a:p>
            <a:pPr>
              <a:lnSpc>
                <a:spcPct val="120000"/>
              </a:lnSpc>
              <a:spcBef>
                <a:spcPts val="600"/>
              </a:spcBef>
              <a:spcAft>
                <a:spcPts val="600"/>
              </a:spcAft>
            </a:pPr>
            <a:r>
              <a:rPr lang="vi-VN" sz="4500" smtClean="0">
                <a:solidFill>
                  <a:srgbClr val="000000"/>
                </a:solidFill>
              </a:rPr>
              <a:t>b</a:t>
            </a:r>
            <a:r>
              <a:rPr lang="vi-VN" sz="4500">
                <a:solidFill>
                  <a:srgbClr val="000000"/>
                </a:solidFill>
              </a:rPr>
              <a:t>) Ta có điểm M nằm giữa hai điểm O </a:t>
            </a:r>
            <a:r>
              <a:rPr lang="vi-VN" sz="4500">
                <a:solidFill>
                  <a:srgbClr val="000000"/>
                </a:solidFill>
              </a:rPr>
              <a:t>và </a:t>
            </a:r>
            <a:r>
              <a:rPr lang="vi-VN" sz="4500" smtClean="0">
                <a:solidFill>
                  <a:srgbClr val="000000"/>
                </a:solidFill>
              </a:rPr>
              <a:t>N</a:t>
            </a:r>
            <a:r>
              <a:rPr lang="en-GB" sz="4500" smtClean="0">
                <a:solidFill>
                  <a:srgbClr val="000000"/>
                </a:solidFill>
              </a:rPr>
              <a:t>; </a:t>
            </a:r>
            <a:r>
              <a:rPr lang="vi-VN" sz="4500" smtClean="0">
                <a:solidFill>
                  <a:srgbClr val="000000"/>
                </a:solidFill>
              </a:rPr>
              <a:t>OM </a:t>
            </a:r>
            <a:r>
              <a:rPr lang="vi-VN" sz="4500">
                <a:solidFill>
                  <a:srgbClr val="000000"/>
                </a:solidFill>
              </a:rPr>
              <a:t>= 3 cm; OM + MN = ON nên MN = ON - OM = 6 - 3 = 3 (</a:t>
            </a:r>
            <a:r>
              <a:rPr lang="vi-VN" sz="4500">
                <a:solidFill>
                  <a:srgbClr val="000000"/>
                </a:solidFill>
              </a:rPr>
              <a:t>cm</a:t>
            </a:r>
            <a:r>
              <a:rPr lang="vi-VN" sz="4500" smtClean="0">
                <a:solidFill>
                  <a:srgbClr val="000000"/>
                </a:solidFill>
              </a:rPr>
              <a:t>)</a:t>
            </a:r>
            <a:r>
              <a:rPr lang="en-GB" sz="4500" smtClean="0">
                <a:solidFill>
                  <a:srgbClr val="000000"/>
                </a:solidFill>
              </a:rPr>
              <a:t>.</a:t>
            </a:r>
            <a:endParaRPr lang="vi-VN" sz="4500">
              <a:solidFill>
                <a:srgbClr val="000000"/>
              </a:solidFill>
            </a:endParaRPr>
          </a:p>
          <a:p>
            <a:pPr>
              <a:lnSpc>
                <a:spcPct val="120000"/>
              </a:lnSpc>
              <a:spcBef>
                <a:spcPts val="600"/>
              </a:spcBef>
              <a:spcAft>
                <a:spcPts val="600"/>
              </a:spcAft>
            </a:pPr>
            <a:r>
              <a:rPr lang="vi-VN" sz="4500">
                <a:solidFill>
                  <a:srgbClr val="000000"/>
                </a:solidFill>
              </a:rPr>
              <a:t>Do đó OM = MN.</a:t>
            </a:r>
          </a:p>
          <a:p>
            <a:pPr>
              <a:lnSpc>
                <a:spcPct val="120000"/>
              </a:lnSpc>
              <a:spcBef>
                <a:spcPts val="600"/>
              </a:spcBef>
              <a:spcAft>
                <a:spcPts val="600"/>
              </a:spcAft>
            </a:pPr>
            <a:r>
              <a:rPr lang="vi-VN" sz="4500">
                <a:solidFill>
                  <a:srgbClr val="000000"/>
                </a:solidFill>
              </a:rPr>
              <a:t>Vậy M là trung điểm của đoạn </a:t>
            </a:r>
            <a:r>
              <a:rPr lang="vi-VN" sz="4500">
                <a:solidFill>
                  <a:srgbClr val="000000"/>
                </a:solidFill>
              </a:rPr>
              <a:t>thẳng </a:t>
            </a:r>
            <a:r>
              <a:rPr lang="vi-VN" sz="4500" smtClean="0">
                <a:solidFill>
                  <a:srgbClr val="000000"/>
                </a:solidFill>
              </a:rPr>
              <a:t>ON</a:t>
            </a:r>
            <a:r>
              <a:rPr lang="en-GB" sz="4500" smtClean="0">
                <a:solidFill>
                  <a:srgbClr val="000000"/>
                </a:solidFill>
              </a:rPr>
              <a:t>.</a:t>
            </a:r>
            <a:endParaRPr lang="vi-VN" sz="4500" b="0" i="0">
              <a:solidFill>
                <a:srgbClr val="000000"/>
              </a:solidFill>
              <a:effectLst/>
            </a:endParaRPr>
          </a:p>
        </p:txBody>
      </p:sp>
      <p:sp>
        <p:nvSpPr>
          <p:cNvPr id="7" name="Rectangle 6"/>
          <p:cNvSpPr/>
          <p:nvPr/>
        </p:nvSpPr>
        <p:spPr>
          <a:xfrm>
            <a:off x="2291981" y="3706295"/>
            <a:ext cx="14557960" cy="1677895"/>
          </a:xfrm>
          <a:prstGeom prst="rect">
            <a:avLst/>
          </a:prstGeom>
        </p:spPr>
        <p:txBody>
          <a:bodyPr wrap="square">
            <a:spAutoFit/>
          </a:bodyPr>
          <a:lstStyle/>
          <a:p>
            <a:pPr algn="just">
              <a:lnSpc>
                <a:spcPct val="120000"/>
              </a:lnSpc>
              <a:spcBef>
                <a:spcPts val="600"/>
              </a:spcBef>
              <a:spcAft>
                <a:spcPts val="600"/>
              </a:spcAft>
            </a:pPr>
            <a:r>
              <a:rPr lang="vi-VN" sz="4500">
                <a:solidFill>
                  <a:srgbClr val="000000"/>
                </a:solidFill>
              </a:rPr>
              <a:t>a) Trong ba điểm O, M, N điểm M nằm giữa hai điểm còn lại, vì OM &lt; ON và M, N đều nằm trên tia Ox</a:t>
            </a:r>
            <a:endParaRPr lang="vi-VN" sz="4500">
              <a:solidFill>
                <a:srgbClr val="000000"/>
              </a:solidFill>
            </a:endParaRPr>
          </a:p>
        </p:txBody>
      </p:sp>
    </p:spTree>
    <p:extLst>
      <p:ext uri="{BB962C8B-B14F-4D97-AF65-F5344CB8AC3E}">
        <p14:creationId xmlns:p14="http://schemas.microsoft.com/office/powerpoint/2010/main" val="16020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82388" y="171599"/>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693053" y="9263714"/>
            <a:ext cx="1201860" cy="883367"/>
          </a:xfrm>
          <a:prstGeom prst="rect">
            <a:avLst/>
          </a:prstGeom>
        </p:spPr>
      </p:pic>
      <p:sp>
        <p:nvSpPr>
          <p:cNvPr id="36" name="TextBox 15"/>
          <p:cNvSpPr txBox="1"/>
          <p:nvPr/>
        </p:nvSpPr>
        <p:spPr>
          <a:xfrm>
            <a:off x="6607702" y="412738"/>
            <a:ext cx="4800600" cy="819199"/>
          </a:xfrm>
          <a:prstGeom prst="rect">
            <a:avLst/>
          </a:prstGeom>
        </p:spPr>
        <p:txBody>
          <a:bodyPr wrap="square" lIns="0" tIns="0" rIns="0" bIns="0" rtlCol="0" anchor="t">
            <a:spAutoFit/>
          </a:bodyPr>
          <a:lstStyle/>
          <a:p>
            <a:pPr algn="ctr">
              <a:lnSpc>
                <a:spcPts val="7040"/>
              </a:lnSpc>
            </a:pPr>
            <a:r>
              <a:rPr lang="en-US" sz="5000" b="1" smtClean="0">
                <a:solidFill>
                  <a:srgbClr val="C00000"/>
                </a:solidFill>
                <a:latin typeface="Arial" panose="020B0604020202020204" pitchFamily="34" charset="0"/>
                <a:cs typeface="Arial" panose="020B0604020202020204" pitchFamily="34" charset="0"/>
              </a:rPr>
              <a:t>Trả lời</a:t>
            </a:r>
            <a:endParaRPr lang="en-US" sz="5000" b="1">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4267200" y="1866900"/>
            <a:ext cx="10676888" cy="1400723"/>
            <a:chOff x="3443492" y="1430352"/>
            <a:chExt cx="10676888" cy="1400723"/>
          </a:xfrm>
        </p:grpSpPr>
        <p:grpSp>
          <p:nvGrpSpPr>
            <p:cNvPr id="13" name="Group 12"/>
            <p:cNvGrpSpPr/>
            <p:nvPr/>
          </p:nvGrpSpPr>
          <p:grpSpPr>
            <a:xfrm>
              <a:off x="3443492" y="1461421"/>
              <a:ext cx="10676888" cy="1369654"/>
              <a:chOff x="2498505" y="1461421"/>
              <a:chExt cx="5098142" cy="1369654"/>
            </a:xfrm>
          </p:grpSpPr>
          <p:grpSp>
            <p:nvGrpSpPr>
              <p:cNvPr id="14" name="Group 13"/>
              <p:cNvGrpSpPr/>
              <p:nvPr/>
            </p:nvGrpSpPr>
            <p:grpSpPr>
              <a:xfrm>
                <a:off x="2498505" y="1461421"/>
                <a:ext cx="5098142" cy="1369654"/>
                <a:chOff x="10225545" y="6291706"/>
                <a:chExt cx="5098142" cy="1369654"/>
              </a:xfrm>
            </p:grpSpPr>
            <p:cxnSp>
              <p:nvCxnSpPr>
                <p:cNvPr id="17" name="Straight Connector 16"/>
                <p:cNvCxnSpPr/>
                <p:nvPr/>
              </p:nvCxnSpPr>
              <p:spPr>
                <a:xfrm flipH="1">
                  <a:off x="10364166" y="7243882"/>
                  <a:ext cx="46572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2CFBD7-EAF3-4CD2-AB8F-420462532F1F}"/>
                    </a:ext>
                  </a:extLst>
                </p:cNvPr>
                <p:cNvSpPr txBox="1"/>
                <p:nvPr/>
              </p:nvSpPr>
              <p:spPr>
                <a:xfrm>
                  <a:off x="10236155" y="686811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42CFBD7-EAF3-4CD2-AB8F-420462532F1F}"/>
                    </a:ext>
                  </a:extLst>
                </p:cNvPr>
                <p:cNvSpPr txBox="1"/>
                <p:nvPr/>
              </p:nvSpPr>
              <p:spPr>
                <a:xfrm>
                  <a:off x="13030045" y="686211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2CFBD7-EAF3-4CD2-AB8F-420462532F1F}"/>
                    </a:ext>
                  </a:extLst>
                </p:cNvPr>
                <p:cNvSpPr txBox="1"/>
                <p:nvPr/>
              </p:nvSpPr>
              <p:spPr>
                <a:xfrm>
                  <a:off x="13829966" y="6876530"/>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2F87412-107F-44E1-A048-F4EEBBD1BFCE}"/>
                    </a:ext>
                  </a:extLst>
                </p:cNvPr>
                <p:cNvSpPr txBox="1"/>
                <p:nvPr/>
              </p:nvSpPr>
              <p:spPr>
                <a:xfrm>
                  <a:off x="14447037" y="6424244"/>
                  <a:ext cx="876650"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x</a:t>
                  </a:r>
                  <a:endParaRPr lang="en-US" sz="4500" dirty="0">
                    <a:solidFill>
                      <a:schemeClr val="tx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2F87412-107F-44E1-A048-F4EEBBD1BFCE}"/>
                    </a:ext>
                  </a:extLst>
                </p:cNvPr>
                <p:cNvSpPr txBox="1"/>
                <p:nvPr/>
              </p:nvSpPr>
              <p:spPr>
                <a:xfrm>
                  <a:off x="10225545" y="6291706"/>
                  <a:ext cx="47841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O</a:t>
                  </a:r>
                  <a:endParaRPr lang="en-US" sz="4500" dirty="0">
                    <a:solidFill>
                      <a:schemeClr val="tx2"/>
                    </a:solidFill>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242CFBD7-EAF3-4CD2-AB8F-420462532F1F}"/>
                  </a:ext>
                </a:extLst>
              </p:cNvPr>
              <p:cNvSpPr txBox="1"/>
              <p:nvPr/>
            </p:nvSpPr>
            <p:spPr>
              <a:xfrm>
                <a:off x="3447688" y="2038688"/>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2CFBD7-EAF3-4CD2-AB8F-420462532F1F}"/>
                  </a:ext>
                </a:extLst>
              </p:cNvPr>
              <p:cNvSpPr txBox="1"/>
              <p:nvPr/>
            </p:nvSpPr>
            <p:spPr>
              <a:xfrm>
                <a:off x="4386150" y="2046245"/>
                <a:ext cx="457200" cy="784830"/>
              </a:xfrm>
              <a:prstGeom prst="rect">
                <a:avLst/>
              </a:prstGeom>
              <a:solidFill>
                <a:schemeClr val="bg1">
                  <a:alpha val="2000"/>
                </a:schemeClr>
              </a:solidFill>
            </p:spPr>
            <p:txBody>
              <a:bodyPr wrap="square" rtlCol="0">
                <a:spAutoFit/>
              </a:bodyPr>
              <a:lstStyle/>
              <a:p>
                <a:r>
                  <a:rPr lang="en-US" sz="4500" dirty="0">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1"/>
                  </a:solidFill>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C2F87412-107F-44E1-A048-F4EEBBD1BFCE}"/>
                </a:ext>
              </a:extLst>
            </p:cNvPr>
            <p:cNvSpPr txBox="1"/>
            <p:nvPr/>
          </p:nvSpPr>
          <p:spPr>
            <a:xfrm>
              <a:off x="5412502" y="1430352"/>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K</a:t>
              </a:r>
              <a:endParaRPr lang="en-US" sz="4500" dirty="0">
                <a:solidFill>
                  <a:schemeClr val="tx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2F87412-107F-44E1-A048-F4EEBBD1BFCE}"/>
                </a:ext>
              </a:extLst>
            </p:cNvPr>
            <p:cNvSpPr txBox="1"/>
            <p:nvPr/>
          </p:nvSpPr>
          <p:spPr>
            <a:xfrm>
              <a:off x="9285558" y="1464156"/>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H</a:t>
              </a:r>
              <a:endParaRPr lang="en-US" sz="4500"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2F87412-107F-44E1-A048-F4EEBBD1BFCE}"/>
                </a:ext>
              </a:extLst>
            </p:cNvPr>
            <p:cNvSpPr txBox="1"/>
            <p:nvPr/>
          </p:nvSpPr>
          <p:spPr>
            <a:xfrm>
              <a:off x="7351480" y="1437884"/>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tx2"/>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2F87412-107F-44E1-A048-F4EEBBD1BFCE}"/>
                </a:ext>
              </a:extLst>
            </p:cNvPr>
            <p:cNvSpPr txBox="1"/>
            <p:nvPr/>
          </p:nvSpPr>
          <p:spPr>
            <a:xfrm>
              <a:off x="10907332" y="1464598"/>
              <a:ext cx="1001939" cy="784830"/>
            </a:xfrm>
            <a:prstGeom prst="rect">
              <a:avLst/>
            </a:prstGeom>
            <a:solidFill>
              <a:schemeClr val="bg1">
                <a:alpha val="2000"/>
              </a:schemeClr>
            </a:solidFill>
          </p:spPr>
          <p:txBody>
            <a:bodyPr wrap="square" rtlCol="0">
              <a:spAutoFit/>
            </a:bodyPr>
            <a:lstStyle/>
            <a:p>
              <a:r>
                <a:rPr lang="en-GB" sz="4500" smtClean="0">
                  <a:solidFill>
                    <a:schemeClr val="tx2"/>
                  </a:solidFill>
                  <a:latin typeface="Arial" panose="020B0604020202020204" pitchFamily="34" charset="0"/>
                  <a:cs typeface="Arial" panose="020B0604020202020204" pitchFamily="34" charset="0"/>
                  <a:sym typeface="Wingdings" panose="05000000000000000000" pitchFamily="2" charset="2"/>
                </a:rPr>
                <a:t>N</a:t>
              </a:r>
              <a:endParaRPr lang="en-US" sz="4500" dirty="0">
                <a:solidFill>
                  <a:schemeClr val="tx2"/>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609600" y="3268995"/>
                <a:ext cx="18007720" cy="65835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c) Vì K là trung điểm của OM nên OK = KM =</a:t>
                </a:r>
                <a:r>
                  <a:rPr kumimoji="0" lang="en-US" altLang="en-US" sz="4300" b="0" i="0" u="none" strike="noStrike" cap="none" normalizeH="0" baseline="0" smtClean="0">
                    <a:ln>
                      <a:noFill/>
                    </a:ln>
                    <a:solidFill>
                      <a:srgbClr val="000000"/>
                    </a:solidFill>
                    <a:effectLst/>
                    <a:cs typeface="Arial" panose="020B0604020202020204" pitchFamily="34" charset="0"/>
                  </a:rPr>
                  <a:t> </a:t>
                </a:r>
                <a14:m>
                  <m:oMath xmlns:m="http://schemas.openxmlformats.org/officeDocument/2006/math">
                    <m:f>
                      <m:fPr>
                        <m:ctrlPr>
                          <a:rPr kumimoji="0" lang="en-US" altLang="en-US" sz="50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ctrlPr>
                      </m:fPr>
                      <m:num>
                        <m:r>
                          <a:rPr kumimoji="0" lang="en-GB" altLang="en-US" sz="50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t>1</m:t>
                        </m:r>
                      </m:num>
                      <m:den>
                        <m:r>
                          <a:rPr kumimoji="0" lang="en-GB" altLang="en-US" sz="50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t>2</m:t>
                        </m:r>
                      </m:den>
                    </m:f>
                  </m:oMath>
                </a14:m>
                <a:r>
                  <a:rPr kumimoji="0" lang="en-US" altLang="en-US" sz="4300" b="0" i="0" u="none" strike="noStrike" cap="none" normalizeH="0" baseline="0" smtClean="0">
                    <a:ln>
                      <a:noFill/>
                    </a:ln>
                    <a:solidFill>
                      <a:srgbClr val="000000"/>
                    </a:solidFill>
                    <a:effectLst/>
                    <a:cs typeface="Arial" panose="020B0604020202020204" pitchFamily="34" charset="0"/>
                  </a:rPr>
                  <a:t>OM </a:t>
                </a:r>
                <a:r>
                  <a:rPr kumimoji="0" lang="en-US" altLang="en-US" sz="4300" b="0" i="0" u="none" strike="noStrike" cap="none" normalizeH="0" baseline="0" smtClean="0">
                    <a:ln>
                      <a:noFill/>
                    </a:ln>
                    <a:solidFill>
                      <a:srgbClr val="000000"/>
                    </a:solidFill>
                    <a:effectLst/>
                    <a:cs typeface="Arial" panose="020B0604020202020204" pitchFamily="34" charset="0"/>
                  </a:rPr>
                  <a:t>= 1,5 cm</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M là trung điểm của ON nên OM = MN = 3 cm</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lvl="0">
                  <a:lnSpc>
                    <a:spcPct val="110000"/>
                  </a:lnSpc>
                  <a:spcBef>
                    <a:spcPts val="300"/>
                  </a:spcBef>
                  <a:spcAft>
                    <a:spcPts val="300"/>
                  </a:spcAft>
                </a:pPr>
                <a:r>
                  <a:rPr kumimoji="0" lang="en-US" altLang="en-US" sz="4300" b="0" i="0" u="none" strike="noStrike" cap="none" normalizeH="0" baseline="0" smtClean="0">
                    <a:ln>
                      <a:noFill/>
                    </a:ln>
                    <a:solidFill>
                      <a:srgbClr val="000000"/>
                    </a:solidFill>
                    <a:effectLst/>
                    <a:cs typeface="Arial" panose="020B0604020202020204" pitchFamily="34" charset="0"/>
                  </a:rPr>
                  <a:t>H là trung điểm của MN nên MH = HN = </a:t>
                </a:r>
                <a14:m>
                  <m:oMath xmlns:m="http://schemas.openxmlformats.org/officeDocument/2006/math">
                    <m:f>
                      <m:fPr>
                        <m:ctrlPr>
                          <a:rPr lang="en-US" altLang="en-US" sz="5000" i="1">
                            <a:solidFill>
                              <a:srgbClr val="000000"/>
                            </a:solidFill>
                            <a:latin typeface="Cambria Math" panose="02040503050406030204" pitchFamily="18" charset="0"/>
                            <a:cs typeface="Arial" panose="020B0604020202020204" pitchFamily="34" charset="0"/>
                          </a:rPr>
                        </m:ctrlPr>
                      </m:fPr>
                      <m:num>
                        <m:r>
                          <a:rPr lang="en-GB" altLang="en-US" sz="5000" i="1">
                            <a:solidFill>
                              <a:srgbClr val="000000"/>
                            </a:solidFill>
                            <a:latin typeface="Cambria Math" panose="02040503050406030204" pitchFamily="18" charset="0"/>
                            <a:cs typeface="Arial" panose="020B0604020202020204" pitchFamily="34" charset="0"/>
                          </a:rPr>
                          <m:t>1</m:t>
                        </m:r>
                      </m:num>
                      <m:den>
                        <m:r>
                          <a:rPr lang="en-GB" altLang="en-US" sz="5000" i="1">
                            <a:solidFill>
                              <a:srgbClr val="000000"/>
                            </a:solidFill>
                            <a:latin typeface="Cambria Math" panose="02040503050406030204" pitchFamily="18" charset="0"/>
                            <a:cs typeface="Arial" panose="020B0604020202020204" pitchFamily="34" charset="0"/>
                          </a:rPr>
                          <m:t>2</m:t>
                        </m:r>
                      </m:den>
                    </m:f>
                  </m:oMath>
                </a14:m>
                <a:r>
                  <a:rPr kumimoji="0" lang="en-US" altLang="en-US" sz="4300" b="0" i="0" u="none" strike="noStrike" cap="none" normalizeH="0" baseline="0" smtClean="0">
                    <a:ln>
                      <a:noFill/>
                    </a:ln>
                    <a:solidFill>
                      <a:srgbClr val="000000"/>
                    </a:solidFill>
                    <a:effectLst/>
                    <a:cs typeface="Arial" panose="020B0604020202020204" pitchFamily="34" charset="0"/>
                  </a:rPr>
                  <a:t>MN = 1,5 cm</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Do đó, MH = MK = 1,5 cm</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Ta lại có OH = ON - NH = 6 - 1,5 = 4,5 (cm)</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K, M, H đều nằm trên tia Ox và OK &lt; OM &lt; OH nên M nằm giữa K và H.</a:t>
                </a:r>
                <a:endParaRPr kumimoji="0" lang="en-US" altLang="en-US" sz="4300" b="0" i="0" u="none" strike="noStrike" cap="none" normalizeH="0" baseline="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10000"/>
                  </a:lnSpc>
                  <a:spcBef>
                    <a:spcPts val="300"/>
                  </a:spcBef>
                  <a:spcAft>
                    <a:spcPts val="300"/>
                  </a:spcAft>
                  <a:buClrTx/>
                  <a:buSzTx/>
                  <a:buFontTx/>
                  <a:buNone/>
                  <a:tabLst/>
                </a:pPr>
                <a:r>
                  <a:rPr kumimoji="0" lang="en-US" altLang="en-US" sz="4300" b="0" i="0" u="none" strike="noStrike" cap="none" normalizeH="0" baseline="0" smtClean="0">
                    <a:ln>
                      <a:noFill/>
                    </a:ln>
                    <a:solidFill>
                      <a:srgbClr val="000000"/>
                    </a:solidFill>
                    <a:effectLst/>
                    <a:cs typeface="Arial" panose="020B0604020202020204" pitchFamily="34" charset="0"/>
                  </a:rPr>
                  <a:t>Vậy M là trung điểm </a:t>
                </a:r>
                <a:r>
                  <a:rPr kumimoji="0" lang="en-US" altLang="en-US" sz="4300" b="0" i="0" u="none" strike="noStrike" cap="none" normalizeH="0" baseline="0" smtClean="0">
                    <a:ln>
                      <a:noFill/>
                    </a:ln>
                    <a:solidFill>
                      <a:srgbClr val="000000"/>
                    </a:solidFill>
                    <a:effectLst/>
                    <a:cs typeface="Arial" panose="020B0604020202020204" pitchFamily="34" charset="0"/>
                  </a:rPr>
                  <a:t>của </a:t>
                </a:r>
                <a:r>
                  <a:rPr kumimoji="0" lang="en-US" altLang="en-US" sz="4300" b="0" i="0" u="none" strike="noStrike" cap="none" normalizeH="0" baseline="0" smtClean="0">
                    <a:ln>
                      <a:noFill/>
                    </a:ln>
                    <a:solidFill>
                      <a:srgbClr val="000000"/>
                    </a:solidFill>
                    <a:effectLst/>
                    <a:cs typeface="Arial" panose="020B0604020202020204" pitchFamily="34" charset="0"/>
                  </a:rPr>
                  <a:t>KH.</a:t>
                </a:r>
                <a:endParaRPr kumimoji="0" lang="en-US" altLang="en-US" sz="4300" b="0" i="0" u="none" strike="noStrike" cap="none" normalizeH="0" baseline="0" smtClean="0">
                  <a:ln>
                    <a:noFill/>
                  </a:ln>
                  <a:solidFill>
                    <a:schemeClr val="tx1"/>
                  </a:solidFill>
                  <a:effectLst/>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609600" y="3268995"/>
                <a:ext cx="18007720" cy="6583597"/>
              </a:xfrm>
              <a:prstGeom prst="rect">
                <a:avLst/>
              </a:prstGeom>
              <a:blipFill>
                <a:blip r:embed="rId8"/>
                <a:stretch>
                  <a:fillRect l="-1320" b="-30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113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sp>
        <p:nvSpPr>
          <p:cNvPr id="2" name="TextBox 2"/>
          <p:cNvSpPr txBox="1"/>
          <p:nvPr/>
        </p:nvSpPr>
        <p:spPr>
          <a:xfrm>
            <a:off x="3505200" y="342900"/>
            <a:ext cx="11811000" cy="1585562"/>
          </a:xfrm>
          <a:prstGeom prst="rect">
            <a:avLst/>
          </a:prstGeom>
        </p:spPr>
        <p:txBody>
          <a:bodyPr wrap="square" lIns="0" tIns="0" rIns="0" bIns="0" rtlCol="0" anchor="t">
            <a:spAutoFit/>
          </a:bodyPr>
          <a:lstStyle/>
          <a:p>
            <a:pPr marL="0" lvl="0" indent="0" algn="ctr">
              <a:lnSpc>
                <a:spcPct val="120000"/>
              </a:lnSpc>
              <a:spcBef>
                <a:spcPts val="600"/>
              </a:spcBef>
              <a:spcAft>
                <a:spcPts val="600"/>
              </a:spcAft>
            </a:pPr>
            <a:r>
              <a:rPr lang="en-GB" sz="4500" b="1" smtClean="0">
                <a:solidFill>
                  <a:srgbClr val="5F3329"/>
                </a:solidFill>
                <a:latin typeface="Arial" panose="020B0604020202020204" pitchFamily="34" charset="0"/>
                <a:cs typeface="Arial" panose="020B0604020202020204" pitchFamily="34" charset="0"/>
              </a:rPr>
              <a:t>Điểm nằm giữa hai điểm tô màu đỏ từ các bức tranh có gì đặc biệt?</a:t>
            </a:r>
            <a:endParaRPr lang="en-US" sz="4500" b="1" u="none">
              <a:solidFill>
                <a:srgbClr val="5F3329"/>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423002" y="8343924"/>
            <a:ext cx="1452444" cy="198964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7124">
            <a:off x="600902" y="570637"/>
            <a:ext cx="1420953" cy="1044400"/>
          </a:xfrm>
          <a:prstGeom prst="rect">
            <a:avLst/>
          </a:prstGeom>
        </p:spPr>
      </p:pic>
      <p:grpSp>
        <p:nvGrpSpPr>
          <p:cNvPr id="6" name="Group 5"/>
          <p:cNvGrpSpPr/>
          <p:nvPr/>
        </p:nvGrpSpPr>
        <p:grpSpPr>
          <a:xfrm>
            <a:off x="1760294" y="2336578"/>
            <a:ext cx="4755197" cy="3081113"/>
            <a:chOff x="1774826" y="946141"/>
            <a:chExt cx="3821113" cy="2382838"/>
          </a:xfrm>
        </p:grpSpPr>
        <p:pic>
          <p:nvPicPr>
            <p:cNvPr id="7" name="Picture 1" descr="Can thang bà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74826" y="946141"/>
              <a:ext cx="3821113"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5"/>
            <p:cNvSpPr>
              <a:spLocks noChangeArrowheads="1"/>
            </p:cNvSpPr>
            <p:nvPr/>
          </p:nvSpPr>
          <p:spPr bwMode="auto">
            <a:xfrm>
              <a:off x="2401426" y="1579911"/>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9" name="Oval 16"/>
            <p:cNvSpPr>
              <a:spLocks noChangeArrowheads="1"/>
            </p:cNvSpPr>
            <p:nvPr/>
          </p:nvSpPr>
          <p:spPr bwMode="auto">
            <a:xfrm>
              <a:off x="3737769" y="1362067"/>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10" name="Oval 17"/>
            <p:cNvSpPr>
              <a:spLocks noChangeArrowheads="1"/>
            </p:cNvSpPr>
            <p:nvPr/>
          </p:nvSpPr>
          <p:spPr bwMode="auto">
            <a:xfrm>
              <a:off x="4961694" y="1156229"/>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grpSp>
      <p:grpSp>
        <p:nvGrpSpPr>
          <p:cNvPr id="11" name="Group 10"/>
          <p:cNvGrpSpPr/>
          <p:nvPr/>
        </p:nvGrpSpPr>
        <p:grpSpPr>
          <a:xfrm>
            <a:off x="9997710" y="2336578"/>
            <a:ext cx="5350669" cy="3448619"/>
            <a:chOff x="1524000" y="3725854"/>
            <a:chExt cx="4427538" cy="2813050"/>
          </a:xfrm>
        </p:grpSpPr>
        <p:pic>
          <p:nvPicPr>
            <p:cNvPr id="12" name="Picture 17" descr="vach ng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725854"/>
              <a:ext cx="44275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9"/>
            <p:cNvSpPr>
              <a:spLocks noChangeArrowheads="1"/>
            </p:cNvSpPr>
            <p:nvPr/>
          </p:nvSpPr>
          <p:spPr bwMode="auto">
            <a:xfrm>
              <a:off x="1763252" y="4479455"/>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14" name="Oval 19"/>
            <p:cNvSpPr>
              <a:spLocks noChangeArrowheads="1"/>
            </p:cNvSpPr>
            <p:nvPr/>
          </p:nvSpPr>
          <p:spPr bwMode="auto">
            <a:xfrm>
              <a:off x="3007562" y="4638956"/>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15" name="Oval 19"/>
            <p:cNvSpPr>
              <a:spLocks noChangeArrowheads="1"/>
            </p:cNvSpPr>
            <p:nvPr/>
          </p:nvSpPr>
          <p:spPr bwMode="auto">
            <a:xfrm>
              <a:off x="4583113" y="4811704"/>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grpSp>
      <p:grpSp>
        <p:nvGrpSpPr>
          <p:cNvPr id="16" name="Group 15"/>
          <p:cNvGrpSpPr/>
          <p:nvPr/>
        </p:nvGrpSpPr>
        <p:grpSpPr>
          <a:xfrm>
            <a:off x="1272811" y="6454276"/>
            <a:ext cx="5981186" cy="3531308"/>
            <a:chOff x="5667376" y="735844"/>
            <a:chExt cx="5000625" cy="2928938"/>
          </a:xfrm>
        </p:grpSpPr>
        <p:pic>
          <p:nvPicPr>
            <p:cNvPr id="1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376" y="735844"/>
              <a:ext cx="50006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8"/>
            <p:cNvSpPr>
              <a:spLocks noChangeArrowheads="1"/>
            </p:cNvSpPr>
            <p:nvPr/>
          </p:nvSpPr>
          <p:spPr bwMode="auto">
            <a:xfrm>
              <a:off x="10422573" y="2995605"/>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19" name="Oval 19"/>
            <p:cNvSpPr>
              <a:spLocks noChangeArrowheads="1"/>
            </p:cNvSpPr>
            <p:nvPr/>
          </p:nvSpPr>
          <p:spPr bwMode="auto">
            <a:xfrm>
              <a:off x="5875338" y="2276466"/>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20" name="Oval 21"/>
            <p:cNvSpPr>
              <a:spLocks noChangeArrowheads="1"/>
            </p:cNvSpPr>
            <p:nvPr/>
          </p:nvSpPr>
          <p:spPr bwMode="auto">
            <a:xfrm>
              <a:off x="8348980" y="2652617"/>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grpSp>
      <p:grpSp>
        <p:nvGrpSpPr>
          <p:cNvPr id="21" name="Group 20"/>
          <p:cNvGrpSpPr/>
          <p:nvPr/>
        </p:nvGrpSpPr>
        <p:grpSpPr>
          <a:xfrm>
            <a:off x="10009702" y="6374890"/>
            <a:ext cx="5863856" cy="3690080"/>
            <a:chOff x="5664200" y="3681405"/>
            <a:chExt cx="5003800" cy="2822575"/>
          </a:xfrm>
        </p:grpSpPr>
        <p:pic>
          <p:nvPicPr>
            <p:cNvPr id="22" name="Picture 23" descr="Hình ảnh có liên qua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4200" y="3681405"/>
              <a:ext cx="5003800" cy="282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 name="Oval 19"/>
            <p:cNvSpPr>
              <a:spLocks noChangeArrowheads="1"/>
            </p:cNvSpPr>
            <p:nvPr/>
          </p:nvSpPr>
          <p:spPr bwMode="auto">
            <a:xfrm>
              <a:off x="7798639" y="5084379"/>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24" name="Oval 19"/>
            <p:cNvSpPr>
              <a:spLocks noChangeArrowheads="1"/>
            </p:cNvSpPr>
            <p:nvPr/>
          </p:nvSpPr>
          <p:spPr bwMode="auto">
            <a:xfrm>
              <a:off x="9112048" y="5016492"/>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sp>
          <p:nvSpPr>
            <p:cNvPr id="25" name="Oval 19"/>
            <p:cNvSpPr>
              <a:spLocks noChangeArrowheads="1"/>
            </p:cNvSpPr>
            <p:nvPr/>
          </p:nvSpPr>
          <p:spPr bwMode="auto">
            <a:xfrm>
              <a:off x="8580728" y="5047866"/>
              <a:ext cx="152400" cy="152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2400">
                <a:solidFill>
                  <a:srgbClr val="FFFF00"/>
                </a:solidFill>
                <a:latin typeface=".VnTime" panose="020B7200000000000000"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sp>
        <p:nvSpPr>
          <p:cNvPr id="25" name="TextBox 2"/>
          <p:cNvSpPr txBox="1"/>
          <p:nvPr/>
        </p:nvSpPr>
        <p:spPr>
          <a:xfrm>
            <a:off x="6384950" y="1814709"/>
            <a:ext cx="8108406" cy="838435"/>
          </a:xfrm>
          <a:prstGeom prst="rect">
            <a:avLst/>
          </a:prstGeom>
        </p:spPr>
        <p:txBody>
          <a:bodyPr wrap="square" lIns="0" tIns="0" rIns="0" bIns="0" rtlCol="0" anchor="t">
            <a:spAutoFit/>
          </a:bodyPr>
          <a:lstStyle/>
          <a:p>
            <a:pPr>
              <a:lnSpc>
                <a:spcPct val="120000"/>
              </a:lnSpc>
              <a:spcBef>
                <a:spcPts val="600"/>
              </a:spcBef>
              <a:spcAft>
                <a:spcPts val="600"/>
              </a:spcAft>
            </a:pPr>
            <a:r>
              <a:rPr lang="en-GB" sz="5000" b="1" smtClean="0">
                <a:solidFill>
                  <a:srgbClr val="C00000"/>
                </a:solidFill>
                <a:latin typeface="Arial" panose="020B0604020202020204" pitchFamily="34" charset="0"/>
                <a:cs typeface="Arial" panose="020B0604020202020204" pitchFamily="34" charset="0"/>
              </a:rPr>
              <a:t>Thảo luận nhóm (3 </a:t>
            </a:r>
            <a:r>
              <a:rPr lang="en-GB" sz="5000" b="1" smtClean="0">
                <a:solidFill>
                  <a:srgbClr val="C00000"/>
                </a:solidFill>
                <a:latin typeface="Arial" panose="020B0604020202020204" pitchFamily="34" charset="0"/>
                <a:cs typeface="Arial" panose="020B0604020202020204" pitchFamily="34" charset="0"/>
              </a:rPr>
              <a:t>phút)</a:t>
            </a:r>
            <a:endParaRPr lang="en-US" sz="5000" b="1">
              <a:solidFill>
                <a:srgbClr val="C00000"/>
              </a:solidFill>
              <a:latin typeface="Arial" panose="020B0604020202020204" pitchFamily="34" charset="0"/>
              <a:cs typeface="Arial" panose="020B0604020202020204" pitchFamily="34" charset="0"/>
            </a:endParaRPr>
          </a:p>
        </p:txBody>
      </p:sp>
      <p:pic>
        <p:nvPicPr>
          <p:cNvPr id="26"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74587" y="1643518"/>
            <a:ext cx="1242668" cy="1242668"/>
          </a:xfrm>
          <a:prstGeom prst="rect">
            <a:avLst/>
          </a:prstGeom>
        </p:spPr>
      </p:pic>
      <p:sp>
        <p:nvSpPr>
          <p:cNvPr id="5" name="Rectangle 4"/>
          <p:cNvSpPr/>
          <p:nvPr/>
        </p:nvSpPr>
        <p:spPr>
          <a:xfrm>
            <a:off x="1921807" y="3560381"/>
            <a:ext cx="16071368" cy="2585323"/>
          </a:xfrm>
          <a:prstGeom prst="rect">
            <a:avLst/>
          </a:prstGeom>
        </p:spPr>
        <p:txBody>
          <a:bodyPr wrap="square">
            <a:spAutoFit/>
          </a:bodyPr>
          <a:lstStyle/>
          <a:p>
            <a:pPr algn="just">
              <a:lnSpc>
                <a:spcPct val="120000"/>
              </a:lnSpc>
              <a:spcBef>
                <a:spcPts val="600"/>
              </a:spcBef>
              <a:spcAft>
                <a:spcPts val="600"/>
              </a:spcAft>
            </a:pP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3</a:t>
            </a: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5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GB" sz="4500" b="1">
                <a:solidFill>
                  <a:srgbClr val="000000"/>
                </a:solidFill>
                <a:latin typeface="Arial" panose="020B0604020202020204" pitchFamily="34" charset="0"/>
                <a:ea typeface="Times New Roman" panose="02020603050405020304" pitchFamily="18" charset="0"/>
                <a:cs typeface="Arial" panose="020B0604020202020204" pitchFamily="34" charset="0"/>
              </a:rPr>
              <a:t>SGK-tr84</a:t>
            </a: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a:solidFill>
                  <a:srgbClr val="000000"/>
                </a:solidFill>
                <a:latin typeface="Arial" panose="020B0604020202020204" pitchFamily="34" charset="0"/>
                <a:ea typeface="Times New Roman" panose="02020603050405020304" pitchFamily="18" charset="0"/>
                <a:cs typeface="Arial" panose="020B0604020202020204" pitchFamily="34" charset="0"/>
              </a:rPr>
              <a:t>Một người muốn cắt thanh gỗ như hình dưới đây thành hai phần bằng nhau, mỗi phần dài 9cm. Em hãy cùng các bạn trao đổi với nhau cách cắt thanh gỗ.</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a:blip r:embed="rId10"/>
          <a:stretch>
            <a:fillRect/>
          </a:stretch>
        </p:blipFill>
        <p:spPr>
          <a:xfrm>
            <a:off x="2346350" y="6819900"/>
            <a:ext cx="14409767" cy="2547938"/>
          </a:xfrm>
          <a:prstGeom prst="rect">
            <a:avLst/>
          </a:prstGeom>
        </p:spPr>
      </p:pic>
      <p:sp>
        <p:nvSpPr>
          <p:cNvPr id="39" name="TextBox 5"/>
          <p:cNvSpPr txBox="1"/>
          <p:nvPr/>
        </p:nvSpPr>
        <p:spPr>
          <a:xfrm>
            <a:off x="3875148" y="332093"/>
            <a:ext cx="10479694" cy="1006173"/>
          </a:xfrm>
          <a:prstGeom prst="rect">
            <a:avLst/>
          </a:prstGeom>
        </p:spPr>
        <p:txBody>
          <a:bodyPr lIns="0" tIns="0" rIns="0" bIns="0" rtlCol="0" anchor="t">
            <a:spAutoFit/>
          </a:bodyPr>
          <a:lstStyle/>
          <a:p>
            <a:pPr marL="0" lvl="0" indent="0" algn="ctr">
              <a:lnSpc>
                <a:spcPct val="120000"/>
              </a:lnSpc>
              <a:spcBef>
                <a:spcPts val="600"/>
              </a:spcBef>
              <a:spcAft>
                <a:spcPts val="600"/>
              </a:spcAft>
            </a:pPr>
            <a:r>
              <a:rPr lang="en-US" sz="6000" b="1" smtClean="0">
                <a:solidFill>
                  <a:srgbClr val="5F3329"/>
                </a:solidFill>
                <a:latin typeface="Arial" panose="020B0604020202020204" pitchFamily="34" charset="0"/>
                <a:cs typeface="Arial" panose="020B0604020202020204" pitchFamily="34" charset="0"/>
              </a:rPr>
              <a:t>VẬN DỤNG</a:t>
            </a:r>
            <a:endParaRPr lang="en-US" sz="6000" b="1">
              <a:solidFill>
                <a:srgbClr val="5F33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1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6606138" y="8510435"/>
            <a:ext cx="1303937" cy="1786215"/>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81000" y="342899"/>
            <a:ext cx="1285871" cy="945116"/>
          </a:xfrm>
          <a:prstGeom prst="rect">
            <a:avLst/>
          </a:prstGeom>
        </p:spPr>
      </p:pic>
      <p:pic>
        <p:nvPicPr>
          <p:cNvPr id="20" name="Picture 19"/>
          <p:cNvPicPr>
            <a:picLocks noChangeAspect="1"/>
          </p:cNvPicPr>
          <p:nvPr/>
        </p:nvPicPr>
        <p:blipFill>
          <a:blip r:embed="rId7"/>
          <a:stretch>
            <a:fillRect/>
          </a:stretch>
        </p:blipFill>
        <p:spPr>
          <a:xfrm>
            <a:off x="1955232" y="2365749"/>
            <a:ext cx="14409767" cy="2547938"/>
          </a:xfrm>
          <a:prstGeom prst="rect">
            <a:avLst/>
          </a:prstGeom>
        </p:spPr>
      </p:pic>
      <p:sp>
        <p:nvSpPr>
          <p:cNvPr id="21" name="Rectangle 20"/>
          <p:cNvSpPr/>
          <p:nvPr/>
        </p:nvSpPr>
        <p:spPr>
          <a:xfrm>
            <a:off x="1295400" y="5753100"/>
            <a:ext cx="16535400" cy="1754326"/>
          </a:xfrm>
          <a:prstGeom prst="rect">
            <a:avLst/>
          </a:prstGeom>
        </p:spPr>
        <p:txBody>
          <a:bodyPr wrap="square">
            <a:spAutoFit/>
          </a:bodyPr>
          <a:lstStyle/>
          <a:p>
            <a:pPr>
              <a:lnSpc>
                <a:spcPct val="120000"/>
              </a:lnSpc>
              <a:spcBef>
                <a:spcPts val="600"/>
              </a:spcBef>
              <a:spcAft>
                <a:spcPts val="600"/>
              </a:spcAft>
            </a:pPr>
            <a:r>
              <a:rPr lang="nl-NL" sz="4500">
                <a:solidFill>
                  <a:srgbClr val="000000"/>
                </a:solidFill>
                <a:latin typeface="Arial" panose="020B0604020202020204" pitchFamily="34" charset="0"/>
                <a:ea typeface="Arial" panose="020B0604020202020204" pitchFamily="34" charset="0"/>
                <a:cs typeface="Arial" panose="020B0604020202020204" pitchFamily="34" charset="0"/>
              </a:rPr>
              <a:t>Dùng thước đo từ điểm 0 cm đặt ở đầu thanh gỗ đến điểm 9cm. Đánh dấu điểm đó và dùng dụng cụ cắt tại điểm vừa </a:t>
            </a:r>
            <a:r>
              <a:rPr lang="nl-NL" sz="4500">
                <a:solidFill>
                  <a:srgbClr val="000000"/>
                </a:solidFill>
                <a:latin typeface="Arial" panose="020B0604020202020204" pitchFamily="34" charset="0"/>
                <a:ea typeface="Arial" panose="020B0604020202020204" pitchFamily="34" charset="0"/>
                <a:cs typeface="Arial" panose="020B0604020202020204" pitchFamily="34" charset="0"/>
              </a:rPr>
              <a:t>đánh </a:t>
            </a:r>
            <a:r>
              <a:rPr lang="nl-NL" sz="4500" smtClean="0">
                <a:solidFill>
                  <a:srgbClr val="000000"/>
                </a:solidFill>
                <a:latin typeface="Arial" panose="020B0604020202020204" pitchFamily="34" charset="0"/>
                <a:ea typeface="Arial" panose="020B0604020202020204" pitchFamily="34" charset="0"/>
                <a:cs typeface="Arial" panose="020B0604020202020204" pitchFamily="34" charset="0"/>
              </a:rPr>
              <a:t>dấu.</a:t>
            </a:r>
            <a:endParaRPr lang="en-US" sz="4500">
              <a:latin typeface="Arial" panose="020B0604020202020204" pitchFamily="34" charset="0"/>
              <a:cs typeface="Arial" panose="020B0604020202020204" pitchFamily="34" charset="0"/>
            </a:endParaRPr>
          </a:p>
        </p:txBody>
      </p:sp>
      <p:sp>
        <p:nvSpPr>
          <p:cNvPr id="22" name="TextBox 15"/>
          <p:cNvSpPr txBox="1"/>
          <p:nvPr/>
        </p:nvSpPr>
        <p:spPr>
          <a:xfrm>
            <a:off x="6400800" y="744699"/>
            <a:ext cx="4800600" cy="819199"/>
          </a:xfrm>
          <a:prstGeom prst="rect">
            <a:avLst/>
          </a:prstGeom>
        </p:spPr>
        <p:txBody>
          <a:bodyPr wrap="square" lIns="0" tIns="0" rIns="0" bIns="0" rtlCol="0" anchor="t">
            <a:spAutoFit/>
          </a:bodyPr>
          <a:lstStyle/>
          <a:p>
            <a:pPr algn="ctr">
              <a:lnSpc>
                <a:spcPts val="7040"/>
              </a:lnSpc>
            </a:pPr>
            <a:r>
              <a:rPr lang="en-US" sz="5000" b="1" smtClean="0">
                <a:solidFill>
                  <a:schemeClr val="accent5">
                    <a:lumMod val="50000"/>
                  </a:schemeClr>
                </a:solidFill>
                <a:latin typeface="Arial" panose="020B0604020202020204" pitchFamily="34" charset="0"/>
                <a:cs typeface="Arial" panose="020B0604020202020204" pitchFamily="34" charset="0"/>
              </a:rPr>
              <a:t>Trả lời</a:t>
            </a:r>
            <a:endParaRPr lang="en-US" sz="5000" b="1">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4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sp>
        <p:nvSpPr>
          <p:cNvPr id="7" name="Rectangle 6"/>
          <p:cNvSpPr/>
          <p:nvPr/>
        </p:nvSpPr>
        <p:spPr>
          <a:xfrm>
            <a:off x="1578429" y="3955197"/>
            <a:ext cx="15680393" cy="4247317"/>
          </a:xfrm>
          <a:prstGeom prst="rect">
            <a:avLst/>
          </a:prstGeom>
        </p:spPr>
        <p:txBody>
          <a:bodyPr wrap="square">
            <a:spAutoFit/>
          </a:bodyPr>
          <a:lstStyle/>
          <a:p>
            <a:pPr algn="just">
              <a:lnSpc>
                <a:spcPct val="150000"/>
              </a:lnSpc>
            </a:pPr>
            <a:r>
              <a:rPr lang="vi-VN" sz="4500" smtClean="0">
                <a:solidFill>
                  <a:srgbClr val="000000"/>
                </a:solidFill>
                <a:ea typeface="Times New Roman" panose="02020603050405020304" pitchFamily="18" charset="0"/>
                <a:cs typeface="Times New Roman" panose="02020603050405020304" pitchFamily="18" charset="0"/>
              </a:rPr>
              <a:t>a</a:t>
            </a:r>
            <a:r>
              <a:rPr lang="vi-VN" sz="4500">
                <a:solidFill>
                  <a:srgbClr val="000000"/>
                </a:solidFill>
                <a:ea typeface="Times New Roman" panose="02020603050405020304" pitchFamily="18" charset="0"/>
                <a:cs typeface="Times New Roman" panose="02020603050405020304" pitchFamily="18" charset="0"/>
              </a:rPr>
              <a:t>) Nêu cách vẽ trung điểm A của đoạn thẳng BC.</a:t>
            </a:r>
            <a:endParaRPr lang="en-US" sz="4500">
              <a:ea typeface="Times New Roman" panose="02020603050405020304" pitchFamily="18" charset="0"/>
            </a:endParaRPr>
          </a:p>
          <a:p>
            <a:pPr algn="just">
              <a:lnSpc>
                <a:spcPct val="150000"/>
              </a:lnSpc>
            </a:pPr>
            <a:r>
              <a:rPr lang="vi-VN" sz="4500">
                <a:solidFill>
                  <a:srgbClr val="000000"/>
                </a:solidFill>
                <a:ea typeface="Times New Roman" panose="02020603050405020304" pitchFamily="18" charset="0"/>
                <a:cs typeface="Times New Roman" panose="02020603050405020304" pitchFamily="18" charset="0"/>
              </a:rPr>
              <a:t>b) Nêu cách vẽ điểm M sao cho B là trung điểm của đoạn thẳng AM. Em có nhận xét gì về độ dài các đoạn thẳng AB, BM </a:t>
            </a:r>
            <a:r>
              <a:rPr lang="vi-VN" sz="4500">
                <a:solidFill>
                  <a:srgbClr val="000000"/>
                </a:solidFill>
                <a:ea typeface="Times New Roman" panose="02020603050405020304" pitchFamily="18" charset="0"/>
                <a:cs typeface="Times New Roman" panose="02020603050405020304" pitchFamily="18" charset="0"/>
              </a:rPr>
              <a:t>và </a:t>
            </a:r>
            <a:r>
              <a:rPr lang="vi-VN" sz="4500" smtClean="0">
                <a:solidFill>
                  <a:srgbClr val="000000"/>
                </a:solidFill>
                <a:ea typeface="Times New Roman" panose="02020603050405020304" pitchFamily="18" charset="0"/>
                <a:cs typeface="Times New Roman" panose="02020603050405020304" pitchFamily="18" charset="0"/>
              </a:rPr>
              <a:t>AC</a:t>
            </a:r>
            <a:r>
              <a:rPr lang="en-GB" sz="4500">
                <a:solidFill>
                  <a:srgbClr val="000000"/>
                </a:solidFill>
                <a:ea typeface="Times New Roman" panose="02020603050405020304" pitchFamily="18" charset="0"/>
                <a:cs typeface="Times New Roman" panose="02020603050405020304" pitchFamily="18" charset="0"/>
              </a:rPr>
              <a:t>?</a:t>
            </a:r>
            <a:endParaRPr lang="en-US" sz="4500">
              <a:effectLst/>
              <a:ea typeface="Times New Roman" panose="02020603050405020304" pitchFamily="18" charset="0"/>
            </a:endParaRPr>
          </a:p>
        </p:txBody>
      </p:sp>
      <p:sp>
        <p:nvSpPr>
          <p:cNvPr id="9" name="Rectangle 8"/>
          <p:cNvSpPr/>
          <p:nvPr/>
        </p:nvSpPr>
        <p:spPr>
          <a:xfrm>
            <a:off x="1600200" y="952500"/>
            <a:ext cx="9770623" cy="784830"/>
          </a:xfrm>
          <a:prstGeom prst="rect">
            <a:avLst/>
          </a:prstGeom>
        </p:spPr>
        <p:txBody>
          <a:bodyPr wrap="none">
            <a:spAutoFit/>
          </a:bodyPr>
          <a:lstStyle/>
          <a:p>
            <a:r>
              <a:rPr lang="en-GB" sz="4500" b="1">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vi-VN" sz="4500" b="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en-GB" sz="4500" b="1">
                <a:solidFill>
                  <a:srgbClr val="000000"/>
                </a:solidFill>
                <a:latin typeface="Arial" panose="020B0604020202020204" pitchFamily="34" charset="0"/>
                <a:ea typeface="Times New Roman" panose="02020603050405020304" pitchFamily="18" charset="0"/>
                <a:cs typeface="Arial" panose="020B0604020202020204" pitchFamily="34" charset="0"/>
              </a:rPr>
              <a:t>(SGK-tr84</a:t>
            </a:r>
            <a:r>
              <a:rPr lang="en-GB" sz="45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GB"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Cho hình vẽ sau:</a:t>
            </a:r>
            <a:r>
              <a:rPr lang="vi-VN"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a:latin typeface="Arial" panose="020B0604020202020204" pitchFamily="34" charset="0"/>
              <a:cs typeface="Arial" panose="020B0604020202020204" pitchFamily="34" charset="0"/>
            </a:endParaRPr>
          </a:p>
        </p:txBody>
      </p:sp>
      <p:grpSp>
        <p:nvGrpSpPr>
          <p:cNvPr id="17" name="Group 16"/>
          <p:cNvGrpSpPr/>
          <p:nvPr/>
        </p:nvGrpSpPr>
        <p:grpSpPr>
          <a:xfrm>
            <a:off x="3352800" y="2064276"/>
            <a:ext cx="11141797" cy="1354085"/>
            <a:chOff x="4406520" y="764245"/>
            <a:chExt cx="10894495" cy="1354085"/>
          </a:xfrm>
        </p:grpSpPr>
        <p:cxnSp>
          <p:nvCxnSpPr>
            <p:cNvPr id="20" name="Straight Connector 19"/>
            <p:cNvCxnSpPr/>
            <p:nvPr/>
          </p:nvCxnSpPr>
          <p:spPr>
            <a:xfrm flipV="1">
              <a:off x="4406520" y="1725915"/>
              <a:ext cx="10894495" cy="13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2F87412-107F-44E1-A048-F4EEBBD1BFCE}"/>
                </a:ext>
              </a:extLst>
            </p:cNvPr>
            <p:cNvSpPr txBox="1"/>
            <p:nvPr/>
          </p:nvSpPr>
          <p:spPr>
            <a:xfrm>
              <a:off x="12974303" y="764245"/>
              <a:ext cx="745801"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C</a:t>
              </a:r>
              <a:endParaRPr lang="en-US" sz="4500"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3467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49606" y="6208"/>
            <a:ext cx="1408590" cy="19295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9123394"/>
            <a:ext cx="1532968" cy="1126731"/>
          </a:xfrm>
          <a:prstGeom prst="rect">
            <a:avLst/>
          </a:prstGeom>
        </p:spPr>
      </p:pic>
      <p:sp>
        <p:nvSpPr>
          <p:cNvPr id="55" name="TextBox 15"/>
          <p:cNvSpPr txBox="1"/>
          <p:nvPr/>
        </p:nvSpPr>
        <p:spPr>
          <a:xfrm>
            <a:off x="6254827" y="456765"/>
            <a:ext cx="4800600" cy="819199"/>
          </a:xfrm>
          <a:prstGeom prst="rect">
            <a:avLst/>
          </a:prstGeom>
        </p:spPr>
        <p:txBody>
          <a:bodyPr wrap="square" lIns="0" tIns="0" rIns="0" bIns="0" rtlCol="0" anchor="t">
            <a:spAutoFit/>
          </a:bodyPr>
          <a:lstStyle/>
          <a:p>
            <a:pPr marL="0" marR="0" lvl="0" indent="0" algn="ctr" defTabSz="914400" rtl="0" eaLnBrk="1" fontAlgn="auto" latinLnBrk="0" hangingPunct="1">
              <a:lnSpc>
                <a:spcPts val="704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Trả lời</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600200" y="1504582"/>
            <a:ext cx="15248968" cy="4965462"/>
          </a:xfrm>
          <a:prstGeom prst="rect">
            <a:avLst/>
          </a:prstGeom>
        </p:spPr>
        <p:txBody>
          <a:bodyPr wrap="square">
            <a:spAutoFit/>
          </a:bodyPr>
          <a:lstStyle/>
          <a:p>
            <a:pPr algn="just">
              <a:lnSpc>
                <a:spcPct val="150000"/>
              </a:lnSpc>
              <a:spcAft>
                <a:spcPts val="1000"/>
              </a:spcAft>
            </a:pPr>
            <a:r>
              <a:rPr lang="vi-VN" sz="4000">
                <a:solidFill>
                  <a:srgbClr val="000000"/>
                </a:solidFill>
                <a:ea typeface="Times New Roman" panose="02020603050405020304" pitchFamily="18" charset="0"/>
                <a:cs typeface="Arial" panose="020B0604020202020204" pitchFamily="34" charset="0"/>
              </a:rPr>
              <a:t>a) Cách vẽ trung điểm A: </a:t>
            </a:r>
            <a:endParaRPr lang="en-US" sz="4000">
              <a:ea typeface="Arial" panose="020B0604020202020204" pitchFamily="34" charset="0"/>
              <a:cs typeface="Arial" panose="020B0604020202020204" pitchFamily="34" charset="0"/>
            </a:endParaRPr>
          </a:p>
          <a:p>
            <a:pPr algn="just">
              <a:lnSpc>
                <a:spcPct val="150000"/>
              </a:lnSpc>
              <a:spcAft>
                <a:spcPts val="1000"/>
              </a:spcAft>
            </a:pPr>
            <a:r>
              <a:rPr lang="vi-VN" sz="4000">
                <a:solidFill>
                  <a:srgbClr val="000000"/>
                </a:solidFill>
                <a:ea typeface="Times New Roman" panose="02020603050405020304" pitchFamily="18" charset="0"/>
                <a:cs typeface="Arial" panose="020B0604020202020204" pitchFamily="34" charset="0"/>
              </a:rPr>
              <a:t>- Đo độ dài </a:t>
            </a:r>
            <a:r>
              <a:rPr lang="vi-VN" sz="4000">
                <a:solidFill>
                  <a:srgbClr val="000000"/>
                </a:solidFill>
                <a:ea typeface="Times New Roman" panose="02020603050405020304" pitchFamily="18" charset="0"/>
                <a:cs typeface="Arial" panose="020B0604020202020204" pitchFamily="34" charset="0"/>
              </a:rPr>
              <a:t>đoạn </a:t>
            </a:r>
            <a:r>
              <a:rPr lang="vi-VN" sz="4000" smtClean="0">
                <a:solidFill>
                  <a:srgbClr val="000000"/>
                </a:solidFill>
                <a:ea typeface="Times New Roman" panose="02020603050405020304" pitchFamily="18" charset="0"/>
                <a:cs typeface="Arial" panose="020B0604020202020204" pitchFamily="34" charset="0"/>
              </a:rPr>
              <a:t>BC</a:t>
            </a:r>
            <a:r>
              <a:rPr lang="en-GB" sz="4000" smtClean="0">
                <a:solidFill>
                  <a:srgbClr val="000000"/>
                </a:solidFill>
                <a:ea typeface="Times New Roman" panose="02020603050405020304" pitchFamily="18" charset="0"/>
                <a:cs typeface="Arial" panose="020B0604020202020204" pitchFamily="34" charset="0"/>
              </a:rPr>
              <a:t>.</a:t>
            </a:r>
            <a:endParaRPr lang="en-US" sz="4000">
              <a:ea typeface="Arial" panose="020B0604020202020204" pitchFamily="34" charset="0"/>
              <a:cs typeface="Arial" panose="020B0604020202020204" pitchFamily="34" charset="0"/>
            </a:endParaRPr>
          </a:p>
          <a:p>
            <a:pPr algn="just">
              <a:lnSpc>
                <a:spcPct val="150000"/>
              </a:lnSpc>
              <a:spcAft>
                <a:spcPts val="1000"/>
              </a:spcAft>
            </a:pPr>
            <a:r>
              <a:rPr lang="vi-VN" sz="4000">
                <a:solidFill>
                  <a:srgbClr val="000000"/>
                </a:solidFill>
                <a:ea typeface="Times New Roman" panose="02020603050405020304" pitchFamily="18" charset="0"/>
                <a:cs typeface="Arial" panose="020B0604020202020204" pitchFamily="34" charset="0"/>
              </a:rPr>
              <a:t>- Đặt mép thước trùng với đoạn BC sao cho vạch 0 trùng với điểm B, khi đó điểm C trùng với vị trí bằng nửa độ dài BC. Đánh dấu điểm đó là A. Khi đó A là trung điểm </a:t>
            </a:r>
            <a:r>
              <a:rPr lang="vi-VN" sz="4000">
                <a:solidFill>
                  <a:srgbClr val="000000"/>
                </a:solidFill>
                <a:ea typeface="Times New Roman" panose="02020603050405020304" pitchFamily="18" charset="0"/>
                <a:cs typeface="Arial" panose="020B0604020202020204" pitchFamily="34" charset="0"/>
              </a:rPr>
              <a:t>của </a:t>
            </a:r>
            <a:r>
              <a:rPr lang="vi-VN" sz="4000" smtClean="0">
                <a:solidFill>
                  <a:srgbClr val="000000"/>
                </a:solidFill>
                <a:ea typeface="Times New Roman" panose="02020603050405020304" pitchFamily="18" charset="0"/>
                <a:cs typeface="Arial" panose="020B0604020202020204" pitchFamily="34" charset="0"/>
              </a:rPr>
              <a:t>BC</a:t>
            </a:r>
            <a:r>
              <a:rPr lang="en-GB" sz="4000" smtClean="0">
                <a:solidFill>
                  <a:srgbClr val="000000"/>
                </a:solidFill>
                <a:ea typeface="Times New Roman" panose="02020603050405020304" pitchFamily="18" charset="0"/>
                <a:cs typeface="Arial" panose="020B0604020202020204" pitchFamily="34" charset="0"/>
              </a:rPr>
              <a:t>.</a:t>
            </a:r>
            <a:endParaRPr lang="en-US" sz="4000">
              <a:effectLst/>
              <a:ea typeface="Arial" panose="020B0604020202020204" pitchFamily="34" charset="0"/>
              <a:cs typeface="Arial" panose="020B0604020202020204" pitchFamily="34" charset="0"/>
            </a:endParaRPr>
          </a:p>
        </p:txBody>
      </p:sp>
      <p:grpSp>
        <p:nvGrpSpPr>
          <p:cNvPr id="22" name="Group 21"/>
          <p:cNvGrpSpPr/>
          <p:nvPr/>
        </p:nvGrpSpPr>
        <p:grpSpPr>
          <a:xfrm>
            <a:off x="3084228" y="7049437"/>
            <a:ext cx="11141797" cy="1335531"/>
            <a:chOff x="4406520" y="782799"/>
            <a:chExt cx="10894495" cy="1335531"/>
          </a:xfrm>
        </p:grpSpPr>
        <p:cxnSp>
          <p:nvCxnSpPr>
            <p:cNvPr id="23" name="Straight Connector 22"/>
            <p:cNvCxnSpPr/>
            <p:nvPr/>
          </p:nvCxnSpPr>
          <p:spPr>
            <a:xfrm flipV="1">
              <a:off x="4406520" y="1725915"/>
              <a:ext cx="10894495" cy="13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2F87412-107F-44E1-A048-F4EEBBD1BFCE}"/>
                </a:ext>
              </a:extLst>
            </p:cNvPr>
            <p:cNvSpPr txBox="1"/>
            <p:nvPr/>
          </p:nvSpPr>
          <p:spPr>
            <a:xfrm>
              <a:off x="12917163" y="805951"/>
              <a:ext cx="745801"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C</a:t>
              </a:r>
              <a:endParaRPr lang="en-US" sz="4500"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pic>
        <p:nvPicPr>
          <p:cNvPr id="28" name="Picture 27"/>
          <p:cNvPicPr>
            <a:picLocks noChangeAspect="1"/>
          </p:cNvPicPr>
          <p:nvPr/>
        </p:nvPicPr>
        <p:blipFill>
          <a:blip r:embed="rId6"/>
          <a:stretch>
            <a:fillRect/>
          </a:stretch>
        </p:blipFill>
        <p:spPr>
          <a:xfrm>
            <a:off x="4227228" y="8109802"/>
            <a:ext cx="10163686" cy="1312989"/>
          </a:xfrm>
          <a:prstGeom prst="rect">
            <a:avLst/>
          </a:prstGeom>
        </p:spPr>
      </p:pic>
      <p:sp>
        <p:nvSpPr>
          <p:cNvPr id="29" name="TextBox 28">
            <a:extLst>
              <a:ext uri="{FF2B5EF4-FFF2-40B4-BE49-F238E27FC236}">
                <a16:creationId xmlns:a16="http://schemas.microsoft.com/office/drawing/2014/main" id="{242CFBD7-EAF3-4CD2-AB8F-420462532F1F}"/>
              </a:ext>
            </a:extLst>
          </p:cNvPr>
          <p:cNvSpPr txBox="1"/>
          <p:nvPr/>
        </p:nvSpPr>
        <p:spPr>
          <a:xfrm>
            <a:off x="8164448" y="7555222"/>
            <a:ext cx="9575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2F87412-107F-44E1-A048-F4EEBBD1BFCE}"/>
              </a:ext>
            </a:extLst>
          </p:cNvPr>
          <p:cNvSpPr txBox="1"/>
          <p:nvPr/>
        </p:nvSpPr>
        <p:spPr>
          <a:xfrm>
            <a:off x="8037463" y="6967581"/>
            <a:ext cx="1001939" cy="784830"/>
          </a:xfrm>
          <a:prstGeom prst="rect">
            <a:avLst/>
          </a:prstGeom>
          <a:solidFill>
            <a:schemeClr val="bg1">
              <a:alpha val="2000"/>
            </a:schemeClr>
          </a:solidFill>
        </p:spPr>
        <p:txBody>
          <a:bodyPr wrap="square" rtlCol="0">
            <a:spAutoFit/>
          </a:bodyPr>
          <a:lstStyle/>
          <a:p>
            <a:r>
              <a:rPr lang="en-GB" sz="4500" smtClean="0">
                <a:solidFill>
                  <a:srgbClr val="0070C0"/>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2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49606" y="6208"/>
            <a:ext cx="1408590" cy="19295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9123394"/>
            <a:ext cx="1532968" cy="1126731"/>
          </a:xfrm>
          <a:prstGeom prst="rect">
            <a:avLst/>
          </a:prstGeom>
        </p:spPr>
      </p:pic>
      <p:sp>
        <p:nvSpPr>
          <p:cNvPr id="55" name="TextBox 15"/>
          <p:cNvSpPr txBox="1"/>
          <p:nvPr/>
        </p:nvSpPr>
        <p:spPr>
          <a:xfrm>
            <a:off x="6254827" y="456765"/>
            <a:ext cx="4800600" cy="819199"/>
          </a:xfrm>
          <a:prstGeom prst="rect">
            <a:avLst/>
          </a:prstGeom>
        </p:spPr>
        <p:txBody>
          <a:bodyPr wrap="square" lIns="0" tIns="0" rIns="0" bIns="0" rtlCol="0" anchor="t">
            <a:spAutoFit/>
          </a:bodyPr>
          <a:lstStyle/>
          <a:p>
            <a:pPr marL="0" marR="0" lvl="0" indent="0" algn="ctr" defTabSz="914400" rtl="0" eaLnBrk="1" fontAlgn="auto" latinLnBrk="0" hangingPunct="1">
              <a:lnSpc>
                <a:spcPts val="7040"/>
              </a:lnSpc>
              <a:spcBef>
                <a:spcPts val="0"/>
              </a:spcBef>
              <a:spcAft>
                <a:spcPts val="0"/>
              </a:spcAft>
              <a:buClrTx/>
              <a:buSzTx/>
              <a:buFontTx/>
              <a:buNone/>
              <a:tabLst/>
              <a:defRPr/>
            </a:pPr>
            <a:r>
              <a:rPr kumimoji="0" lang="en-US" sz="5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Trả lời</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8" name="Picture 27"/>
          <p:cNvPicPr>
            <a:picLocks noChangeAspect="1"/>
          </p:cNvPicPr>
          <p:nvPr/>
        </p:nvPicPr>
        <p:blipFill>
          <a:blip r:embed="rId6"/>
          <a:stretch>
            <a:fillRect/>
          </a:stretch>
        </p:blipFill>
        <p:spPr>
          <a:xfrm>
            <a:off x="6775558" y="8148296"/>
            <a:ext cx="10163686" cy="1312989"/>
          </a:xfrm>
          <a:prstGeom prst="rect">
            <a:avLst/>
          </a:prstGeom>
        </p:spPr>
      </p:pic>
      <p:grpSp>
        <p:nvGrpSpPr>
          <p:cNvPr id="6" name="Group 5"/>
          <p:cNvGrpSpPr/>
          <p:nvPr/>
        </p:nvGrpSpPr>
        <p:grpSpPr>
          <a:xfrm>
            <a:off x="953901" y="7065915"/>
            <a:ext cx="15820454" cy="1423099"/>
            <a:chOff x="-1594429" y="6961869"/>
            <a:chExt cx="15820454" cy="1423099"/>
          </a:xfrm>
        </p:grpSpPr>
        <p:grpSp>
          <p:nvGrpSpPr>
            <p:cNvPr id="22" name="Group 21"/>
            <p:cNvGrpSpPr/>
            <p:nvPr/>
          </p:nvGrpSpPr>
          <p:grpSpPr>
            <a:xfrm>
              <a:off x="-1594429" y="7049437"/>
              <a:ext cx="15820454" cy="1335531"/>
              <a:chOff x="-168290" y="782799"/>
              <a:chExt cx="15469305" cy="1335531"/>
            </a:xfrm>
          </p:grpSpPr>
          <p:cxnSp>
            <p:nvCxnSpPr>
              <p:cNvPr id="23" name="Straight Connector 22"/>
              <p:cNvCxnSpPr/>
              <p:nvPr/>
            </p:nvCxnSpPr>
            <p:spPr>
              <a:xfrm>
                <a:off x="-168290" y="1725915"/>
                <a:ext cx="1546930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2F87412-107F-44E1-A048-F4EEBBD1BFCE}"/>
                  </a:ext>
                </a:extLst>
              </p:cNvPr>
              <p:cNvSpPr txBox="1"/>
              <p:nvPr/>
            </p:nvSpPr>
            <p:spPr>
              <a:xfrm>
                <a:off x="12917163" y="805951"/>
                <a:ext cx="745801"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C</a:t>
                </a:r>
                <a:endParaRPr lang="en-US" sz="4500"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242CFBD7-EAF3-4CD2-AB8F-420462532F1F}"/>
                </a:ext>
              </a:extLst>
            </p:cNvPr>
            <p:cNvSpPr txBox="1"/>
            <p:nvPr/>
          </p:nvSpPr>
          <p:spPr>
            <a:xfrm>
              <a:off x="8164448" y="7555222"/>
              <a:ext cx="957500"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2F87412-107F-44E1-A048-F4EEBBD1BFCE}"/>
                </a:ext>
              </a:extLst>
            </p:cNvPr>
            <p:cNvSpPr txBox="1"/>
            <p:nvPr/>
          </p:nvSpPr>
          <p:spPr>
            <a:xfrm>
              <a:off x="8128250" y="6961869"/>
              <a:ext cx="1001939" cy="784830"/>
            </a:xfrm>
            <a:prstGeom prst="rect">
              <a:avLst/>
            </a:prstGeom>
            <a:solidFill>
              <a:schemeClr val="bg1">
                <a:alpha val="2000"/>
              </a:schemeClr>
            </a:solidFill>
          </p:spPr>
          <p:txBody>
            <a:bodyPr wrap="square" rtlCol="0">
              <a:spAutoFit/>
            </a:bodyPr>
            <a:lstStyle/>
            <a:p>
              <a:r>
                <a:rPr lang="en-GB" sz="4500" smtClean="0">
                  <a:solidFill>
                    <a:srgbClr val="0070C0"/>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rgbClr val="0070C0"/>
                </a:solidFill>
                <a:latin typeface="Arial" panose="020B0604020202020204" pitchFamily="34" charset="0"/>
                <a:cs typeface="Arial" panose="020B0604020202020204" pitchFamily="34" charset="0"/>
              </a:endParaRPr>
            </a:p>
          </p:txBody>
        </p:sp>
      </p:grpSp>
      <p:sp>
        <p:nvSpPr>
          <p:cNvPr id="3" name="Rectangle 2"/>
          <p:cNvSpPr/>
          <p:nvPr/>
        </p:nvSpPr>
        <p:spPr>
          <a:xfrm>
            <a:off x="1929575" y="1713295"/>
            <a:ext cx="14844780" cy="5539978"/>
          </a:xfrm>
          <a:prstGeom prst="rect">
            <a:avLst/>
          </a:prstGeom>
        </p:spPr>
        <p:txBody>
          <a:bodyPr wrap="square">
            <a:spAutoFit/>
          </a:bodyPr>
          <a:lstStyle/>
          <a:p>
            <a:pPr algn="just">
              <a:lnSpc>
                <a:spcPct val="120000"/>
              </a:lnSpc>
              <a:spcBef>
                <a:spcPts val="600"/>
              </a:spcBef>
              <a:spcAft>
                <a:spcPts val="600"/>
              </a:spcAft>
            </a:pPr>
            <a:r>
              <a:rPr lang="vi-VN" sz="4500">
                <a:solidFill>
                  <a:srgbClr val="000000"/>
                </a:solidFill>
                <a:ea typeface="Times New Roman" panose="02020603050405020304" pitchFamily="18" charset="0"/>
                <a:cs typeface="Arial" panose="020B0604020202020204" pitchFamily="34" charset="0"/>
              </a:rPr>
              <a:t>b)</a:t>
            </a:r>
            <a:r>
              <a:rPr lang="vi-VN" sz="4500">
                <a:solidFill>
                  <a:srgbClr val="000000"/>
                </a:solidFill>
                <a:ea typeface="Times New Roman" panose="02020603050405020304" pitchFamily="18" charset="0"/>
                <a:cs typeface="Arial" panose="020B0604020202020204" pitchFamily="34" charset="0"/>
              </a:rPr>
              <a:t> </a:t>
            </a:r>
            <a:r>
              <a:rPr lang="vi-VN" sz="4500" smtClean="0">
                <a:solidFill>
                  <a:srgbClr val="000000"/>
                </a:solidFill>
                <a:ea typeface="Times New Roman" panose="02020603050405020304" pitchFamily="18" charset="0"/>
                <a:cs typeface="Arial" panose="020B0604020202020204" pitchFamily="34" charset="0"/>
              </a:rPr>
              <a:t>Kéo </a:t>
            </a:r>
            <a:r>
              <a:rPr lang="vi-VN" sz="4500">
                <a:solidFill>
                  <a:srgbClr val="000000"/>
                </a:solidFill>
                <a:ea typeface="Times New Roman" panose="02020603050405020304" pitchFamily="18" charset="0"/>
                <a:cs typeface="Arial" panose="020B0604020202020204" pitchFamily="34" charset="0"/>
              </a:rPr>
              <a:t>dài đường thẳng BC về </a:t>
            </a:r>
            <a:r>
              <a:rPr lang="vi-VN" sz="4500">
                <a:solidFill>
                  <a:srgbClr val="000000"/>
                </a:solidFill>
                <a:ea typeface="Times New Roman" panose="02020603050405020304" pitchFamily="18" charset="0"/>
                <a:cs typeface="Arial" panose="020B0604020202020204" pitchFamily="34" charset="0"/>
              </a:rPr>
              <a:t>phía </a:t>
            </a:r>
            <a:r>
              <a:rPr lang="vi-VN" sz="4500" smtClean="0">
                <a:solidFill>
                  <a:srgbClr val="000000"/>
                </a:solidFill>
                <a:ea typeface="Times New Roman" panose="02020603050405020304" pitchFamily="18" charset="0"/>
                <a:cs typeface="Arial" panose="020B0604020202020204" pitchFamily="34" charset="0"/>
              </a:rPr>
              <a:t>B</a:t>
            </a:r>
            <a:r>
              <a:rPr lang="en-GB" sz="4500" smtClean="0">
                <a:solidFill>
                  <a:srgbClr val="000000"/>
                </a:solidFill>
                <a:ea typeface="Times New Roman" panose="02020603050405020304" pitchFamily="18" charset="0"/>
                <a:cs typeface="Arial" panose="020B0604020202020204" pitchFamily="34" charset="0"/>
              </a:rPr>
              <a:t>.</a:t>
            </a:r>
            <a:endParaRPr lang="en-US" sz="4500">
              <a:ea typeface="Arial" panose="020B0604020202020204" pitchFamily="34" charset="0"/>
              <a:cs typeface="Arial" panose="020B0604020202020204" pitchFamily="34" charset="0"/>
            </a:endParaRPr>
          </a:p>
          <a:p>
            <a:pPr algn="just">
              <a:lnSpc>
                <a:spcPct val="120000"/>
              </a:lnSpc>
              <a:spcBef>
                <a:spcPts val="600"/>
              </a:spcBef>
              <a:spcAft>
                <a:spcPts val="600"/>
              </a:spcAft>
            </a:pPr>
            <a:r>
              <a:rPr lang="en-GB" sz="4500" smtClean="0">
                <a:solidFill>
                  <a:srgbClr val="000000"/>
                </a:solidFill>
                <a:ea typeface="Times New Roman" panose="02020603050405020304" pitchFamily="18" charset="0"/>
                <a:cs typeface="Arial" panose="020B0604020202020204" pitchFamily="34" charset="0"/>
              </a:rPr>
              <a:t>- </a:t>
            </a:r>
            <a:r>
              <a:rPr lang="vi-VN" sz="4500" smtClean="0">
                <a:solidFill>
                  <a:srgbClr val="000000"/>
                </a:solidFill>
                <a:ea typeface="Times New Roman" panose="02020603050405020304" pitchFamily="18" charset="0"/>
                <a:cs typeface="Arial" panose="020B0604020202020204" pitchFamily="34" charset="0"/>
              </a:rPr>
              <a:t>Đo </a:t>
            </a:r>
            <a:r>
              <a:rPr lang="vi-VN" sz="4500">
                <a:solidFill>
                  <a:srgbClr val="000000"/>
                </a:solidFill>
                <a:ea typeface="Times New Roman" panose="02020603050405020304" pitchFamily="18" charset="0"/>
                <a:cs typeface="Arial" panose="020B0604020202020204" pitchFamily="34" charset="0"/>
              </a:rPr>
              <a:t>độ </a:t>
            </a:r>
            <a:r>
              <a:rPr lang="vi-VN" sz="4500">
                <a:solidFill>
                  <a:srgbClr val="000000"/>
                </a:solidFill>
                <a:ea typeface="Times New Roman" panose="02020603050405020304" pitchFamily="18" charset="0"/>
                <a:cs typeface="Arial" panose="020B0604020202020204" pitchFamily="34" charset="0"/>
              </a:rPr>
              <a:t>dài </a:t>
            </a:r>
            <a:r>
              <a:rPr lang="vi-VN" sz="4500" smtClean="0">
                <a:solidFill>
                  <a:srgbClr val="000000"/>
                </a:solidFill>
                <a:ea typeface="Times New Roman" panose="02020603050405020304" pitchFamily="18" charset="0"/>
                <a:cs typeface="Arial" panose="020B0604020202020204" pitchFamily="34" charset="0"/>
              </a:rPr>
              <a:t>AB</a:t>
            </a:r>
            <a:r>
              <a:rPr lang="en-GB" sz="4500">
                <a:solidFill>
                  <a:srgbClr val="000000"/>
                </a:solidFill>
                <a:ea typeface="Times New Roman" panose="02020603050405020304" pitchFamily="18" charset="0"/>
                <a:cs typeface="Arial" panose="020B0604020202020204" pitchFamily="34" charset="0"/>
              </a:rPr>
              <a:t>.</a:t>
            </a:r>
            <a:endParaRPr lang="en-GB" sz="4500" smtClean="0">
              <a:solidFill>
                <a:srgbClr val="000000"/>
              </a:solidFill>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GB" sz="4500" smtClean="0">
                <a:solidFill>
                  <a:srgbClr val="000000"/>
                </a:solidFill>
                <a:ea typeface="Times New Roman" panose="02020603050405020304" pitchFamily="18" charset="0"/>
                <a:cs typeface="Arial" panose="020B0604020202020204" pitchFamily="34" charset="0"/>
              </a:rPr>
              <a:t>- </a:t>
            </a:r>
            <a:r>
              <a:rPr lang="vi-VN" sz="4500" smtClean="0">
                <a:solidFill>
                  <a:srgbClr val="000000"/>
                </a:solidFill>
                <a:ea typeface="Times New Roman" panose="02020603050405020304" pitchFamily="18" charset="0"/>
                <a:cs typeface="Arial" panose="020B0604020202020204" pitchFamily="34" charset="0"/>
              </a:rPr>
              <a:t>Đặt </a:t>
            </a:r>
            <a:r>
              <a:rPr lang="vi-VN" sz="4500">
                <a:solidFill>
                  <a:srgbClr val="000000"/>
                </a:solidFill>
                <a:ea typeface="Times New Roman" panose="02020603050405020304" pitchFamily="18" charset="0"/>
                <a:cs typeface="Arial" panose="020B0604020202020204" pitchFamily="34" charset="0"/>
              </a:rPr>
              <a:t>thước trùng với đoạn AB sao cho vạch 0 trùng với điểm B, khi đó điểm M nằm ở cùng phía với điểm B và BM có độ dài bằng với AB.</a:t>
            </a:r>
            <a:endParaRPr lang="en-US" sz="4500">
              <a:ea typeface="Arial" panose="020B0604020202020204" pitchFamily="34" charset="0"/>
              <a:cs typeface="Arial" panose="020B0604020202020204" pitchFamily="34" charset="0"/>
            </a:endParaRPr>
          </a:p>
          <a:p>
            <a:pPr algn="just">
              <a:lnSpc>
                <a:spcPct val="120000"/>
              </a:lnSpc>
              <a:spcBef>
                <a:spcPts val="600"/>
              </a:spcBef>
              <a:spcAft>
                <a:spcPts val="600"/>
              </a:spcAft>
            </a:pPr>
            <a:r>
              <a:rPr lang="vi-VN" sz="4500">
                <a:solidFill>
                  <a:srgbClr val="000000"/>
                </a:solidFill>
                <a:ea typeface="Times New Roman" panose="02020603050405020304" pitchFamily="18" charset="0"/>
                <a:cs typeface="Arial" panose="020B0604020202020204" pitchFamily="34" charset="0"/>
              </a:rPr>
              <a:t>Nhận xét: AB = BM </a:t>
            </a:r>
            <a:r>
              <a:rPr lang="vi-VN" sz="4500">
                <a:solidFill>
                  <a:srgbClr val="000000"/>
                </a:solidFill>
                <a:ea typeface="Times New Roman" panose="02020603050405020304" pitchFamily="18" charset="0"/>
                <a:cs typeface="Arial" panose="020B0604020202020204" pitchFamily="34" charset="0"/>
              </a:rPr>
              <a:t>= </a:t>
            </a:r>
            <a:r>
              <a:rPr lang="vi-VN" sz="4500" smtClean="0">
                <a:solidFill>
                  <a:srgbClr val="000000"/>
                </a:solidFill>
                <a:ea typeface="Times New Roman" panose="02020603050405020304" pitchFamily="18" charset="0"/>
                <a:cs typeface="Arial" panose="020B0604020202020204" pitchFamily="34" charset="0"/>
              </a:rPr>
              <a:t>AC</a:t>
            </a:r>
            <a:r>
              <a:rPr lang="en-GB" sz="4500" smtClean="0">
                <a:solidFill>
                  <a:srgbClr val="000000"/>
                </a:solidFill>
                <a:ea typeface="Times New Roman" panose="02020603050405020304" pitchFamily="18" charset="0"/>
                <a:cs typeface="Arial" panose="020B0604020202020204" pitchFamily="34" charset="0"/>
              </a:rPr>
              <a:t>.</a:t>
            </a:r>
            <a:endParaRPr lang="en-US" sz="4500">
              <a:effectLst/>
              <a:ea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2F87412-107F-44E1-A048-F4EEBBD1BFCE}"/>
              </a:ext>
            </a:extLst>
          </p:cNvPr>
          <p:cNvSpPr txBox="1"/>
          <p:nvPr/>
        </p:nvSpPr>
        <p:spPr>
          <a:xfrm>
            <a:off x="2966471" y="7126701"/>
            <a:ext cx="896550" cy="784830"/>
          </a:xfrm>
          <a:prstGeom prst="rect">
            <a:avLst/>
          </a:prstGeom>
          <a:solidFill>
            <a:schemeClr val="bg1">
              <a:alpha val="2000"/>
            </a:schemeClr>
          </a:solidFill>
        </p:spPr>
        <p:txBody>
          <a:bodyPr wrap="square" rtlCol="0">
            <a:spAutoFit/>
          </a:bodyPr>
          <a:lstStyle/>
          <a:p>
            <a:r>
              <a:rPr lang="en-US" sz="4500" smtClean="0">
                <a:solidFill>
                  <a:srgbClr val="0070C0"/>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42CFBD7-EAF3-4CD2-AB8F-420462532F1F}"/>
              </a:ext>
            </a:extLst>
          </p:cNvPr>
          <p:cNvSpPr txBox="1"/>
          <p:nvPr/>
        </p:nvSpPr>
        <p:spPr>
          <a:xfrm>
            <a:off x="3020886" y="7677402"/>
            <a:ext cx="467578" cy="784830"/>
          </a:xfrm>
          <a:prstGeom prst="rect">
            <a:avLst/>
          </a:prstGeom>
          <a:solidFill>
            <a:schemeClr val="bg1">
              <a:alpha val="2000"/>
            </a:schemeClr>
          </a:solidFill>
        </p:spPr>
        <p:txBody>
          <a:bodyPr wrap="square" rtlCol="0">
            <a:spAutoFit/>
          </a:bodyPr>
          <a:lstStyle/>
          <a:p>
            <a:r>
              <a:rPr lang="en-US" sz="4500"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0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6.94444E-7 -4.19753E-6 L -0.21085 0.00448 " pathEditMode="relative" rAng="0" ptsTypes="AA">
                                      <p:cBhvr>
                                        <p:cTn id="37" dur="2000" fill="hold"/>
                                        <p:tgtEl>
                                          <p:spTgt spid="28"/>
                                        </p:tgtEl>
                                        <p:attrNameLst>
                                          <p:attrName>ppt_x</p:attrName>
                                          <p:attrName>ppt_y</p:attrName>
                                        </p:attrNameLst>
                                      </p:cBhvr>
                                      <p:rCtr x="-10547" y="216"/>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sp>
        <p:nvSpPr>
          <p:cNvPr id="2" name="TextBox 2"/>
          <p:cNvSpPr txBox="1"/>
          <p:nvPr/>
        </p:nvSpPr>
        <p:spPr>
          <a:xfrm>
            <a:off x="3753703" y="723900"/>
            <a:ext cx="12838262" cy="1289458"/>
          </a:xfrm>
          <a:prstGeom prst="rect">
            <a:avLst/>
          </a:prstGeom>
        </p:spPr>
        <p:txBody>
          <a:bodyPr lIns="0" tIns="0" rIns="0" bIns="0" rtlCol="0" anchor="t">
            <a:spAutoFit/>
          </a:bodyPr>
          <a:lstStyle/>
          <a:p>
            <a:pPr marL="0" lvl="0" indent="0" algn="ctr">
              <a:lnSpc>
                <a:spcPts val="9899"/>
              </a:lnSpc>
            </a:pPr>
            <a:r>
              <a:rPr lang="en-US" sz="6000" b="1" smtClean="0">
                <a:solidFill>
                  <a:srgbClr val="5F3329"/>
                </a:solidFill>
                <a:latin typeface="Arial" panose="020B0604020202020204" pitchFamily="34" charset="0"/>
                <a:cs typeface="Arial" panose="020B0604020202020204" pitchFamily="34" charset="0"/>
              </a:rPr>
              <a:t>NHIỆM VỤ VỀ NHÀ</a:t>
            </a:r>
            <a:endParaRPr lang="en-US" sz="6000" b="1">
              <a:solidFill>
                <a:srgbClr val="5F3329"/>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922245" y="3668012"/>
            <a:ext cx="1144029" cy="1567164"/>
          </a:xfrm>
          <a:prstGeom prst="rect">
            <a:avLst/>
          </a:prstGeom>
        </p:spPr>
      </p:pic>
      <p:grpSp>
        <p:nvGrpSpPr>
          <p:cNvPr id="4" name="Group 4"/>
          <p:cNvGrpSpPr/>
          <p:nvPr/>
        </p:nvGrpSpPr>
        <p:grpSpPr>
          <a:xfrm>
            <a:off x="1843635" y="3314700"/>
            <a:ext cx="3953055" cy="5978447"/>
            <a:chOff x="0" y="0"/>
            <a:chExt cx="5270740" cy="7971263"/>
          </a:xfrm>
        </p:grpSpPr>
        <p:sp>
          <p:nvSpPr>
            <p:cNvPr id="5" name="TextBox 5"/>
            <p:cNvSpPr txBox="1"/>
            <p:nvPr/>
          </p:nvSpPr>
          <p:spPr>
            <a:xfrm>
              <a:off x="0" y="3539280"/>
              <a:ext cx="5270740" cy="4431983"/>
            </a:xfrm>
            <a:prstGeom prst="rect">
              <a:avLst/>
            </a:prstGeom>
          </p:spPr>
          <p:txBody>
            <a:bodyPr lIns="0" tIns="0" rIns="0" bIns="0" rtlCol="0" anchor="t">
              <a:spAutoFit/>
            </a:bodyPr>
            <a:lstStyle/>
            <a:p>
              <a:pPr lvl="0" algn="just">
                <a:lnSpc>
                  <a:spcPct val="120000"/>
                </a:lnSpc>
                <a:spcBef>
                  <a:spcPts val="600"/>
                </a:spcBef>
                <a:spcAft>
                  <a:spcPts val="600"/>
                </a:spcAft>
              </a:pPr>
              <a:r>
                <a:rPr lang="en-GB" sz="4500" spc="44">
                  <a:solidFill>
                    <a:schemeClr val="bg2">
                      <a:lumMod val="10000"/>
                    </a:schemeClr>
                  </a:solidFill>
                  <a:latin typeface="Arial" panose="020B0604020202020204" pitchFamily="34" charset="0"/>
                  <a:cs typeface="Arial" panose="020B0604020202020204" pitchFamily="34" charset="0"/>
                </a:rPr>
                <a:t>Ôn tập các kiến </a:t>
              </a:r>
              <a:r>
                <a:rPr lang="en-GB" sz="4500" spc="44">
                  <a:solidFill>
                    <a:schemeClr val="bg2">
                      <a:lumMod val="10000"/>
                    </a:schemeClr>
                  </a:solidFill>
                  <a:latin typeface="Arial" panose="020B0604020202020204" pitchFamily="34" charset="0"/>
                  <a:cs typeface="Arial" panose="020B0604020202020204" pitchFamily="34" charset="0"/>
                </a:rPr>
                <a:t>thức </a:t>
              </a:r>
              <a:r>
                <a:rPr lang="en-GB" sz="4500" spc="44" smtClean="0">
                  <a:solidFill>
                    <a:schemeClr val="bg2">
                      <a:lumMod val="10000"/>
                    </a:schemeClr>
                  </a:solidFill>
                  <a:latin typeface="Arial" panose="020B0604020202020204" pitchFamily="34" charset="0"/>
                  <a:cs typeface="Arial" panose="020B0604020202020204" pitchFamily="34" charset="0"/>
                </a:rPr>
                <a:t>về trung điểm của đoạn thẳng.</a:t>
              </a:r>
              <a:endParaRPr lang="en-US" sz="4500" spc="44">
                <a:solidFill>
                  <a:schemeClr val="bg2">
                    <a:lumMod val="10000"/>
                  </a:schemeClr>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71724" y="0"/>
              <a:ext cx="2527291" cy="2751754"/>
            </a:xfrm>
            <a:prstGeom prst="rect">
              <a:avLst/>
            </a:prstGeom>
          </p:spPr>
        </p:pic>
        <p:sp>
          <p:nvSpPr>
            <p:cNvPr id="8" name="TextBox 8"/>
            <p:cNvSpPr txBox="1"/>
            <p:nvPr/>
          </p:nvSpPr>
          <p:spPr>
            <a:xfrm>
              <a:off x="1854679" y="787968"/>
              <a:ext cx="1187571" cy="1021476"/>
            </a:xfrm>
            <a:prstGeom prst="rect">
              <a:avLst/>
            </a:prstGeom>
          </p:spPr>
          <p:txBody>
            <a:bodyPr lIns="0" tIns="0" rIns="0" bIns="0" rtlCol="0" anchor="t">
              <a:spAutoFit/>
            </a:bodyPr>
            <a:lstStyle/>
            <a:p>
              <a:pPr marL="0" lvl="0" indent="0" algn="ctr">
                <a:lnSpc>
                  <a:spcPts val="6600"/>
                </a:lnSpc>
              </a:pPr>
              <a:r>
                <a:rPr lang="en-US" sz="4500" b="1">
                  <a:solidFill>
                    <a:srgbClr val="FAF1D9"/>
                  </a:solidFill>
                  <a:latin typeface="Arial" panose="020B0604020202020204" pitchFamily="34" charset="0"/>
                  <a:cs typeface="Arial" panose="020B0604020202020204" pitchFamily="34" charset="0"/>
                </a:rPr>
                <a:t>1</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749759" y="3323719"/>
            <a:ext cx="1144029" cy="1567164"/>
          </a:xfrm>
          <a:prstGeom prst="rect">
            <a:avLst/>
          </a:prstGeom>
        </p:spPr>
      </p:pic>
      <p:grpSp>
        <p:nvGrpSpPr>
          <p:cNvPr id="10" name="Group 10"/>
          <p:cNvGrpSpPr/>
          <p:nvPr/>
        </p:nvGrpSpPr>
        <p:grpSpPr>
          <a:xfrm>
            <a:off x="7331916" y="3314700"/>
            <a:ext cx="3953055" cy="5902015"/>
            <a:chOff x="0" y="0"/>
            <a:chExt cx="5270740" cy="7869352"/>
          </a:xfrm>
        </p:grpSpPr>
        <p:sp>
          <p:nvSpPr>
            <p:cNvPr id="11" name="TextBox 11"/>
            <p:cNvSpPr txBox="1"/>
            <p:nvPr/>
          </p:nvSpPr>
          <p:spPr>
            <a:xfrm>
              <a:off x="0" y="3539278"/>
              <a:ext cx="5270740" cy="4330074"/>
            </a:xfrm>
            <a:prstGeom prst="rect">
              <a:avLst/>
            </a:prstGeom>
          </p:spPr>
          <p:txBody>
            <a:bodyPr lIns="0" tIns="0" rIns="0" bIns="0" rtlCol="0" anchor="t">
              <a:spAutoFit/>
            </a:bodyPr>
            <a:lstStyle/>
            <a:p>
              <a:pPr lvl="0" algn="just">
                <a:lnSpc>
                  <a:spcPct val="120000"/>
                </a:lnSpc>
                <a:spcBef>
                  <a:spcPts val="600"/>
                </a:spcBef>
                <a:spcAft>
                  <a:spcPts val="600"/>
                </a:spcAft>
              </a:pPr>
              <a:r>
                <a:rPr lang="en-US" sz="4500" spc="44">
                  <a:solidFill>
                    <a:schemeClr val="bg2">
                      <a:lumMod val="10000"/>
                    </a:schemeClr>
                  </a:solidFill>
                  <a:latin typeface="Arial" panose="020B0604020202020204" pitchFamily="34" charset="0"/>
                  <a:cs typeface="Arial" panose="020B0604020202020204" pitchFamily="34" charset="0"/>
                </a:rPr>
                <a:t>Hoàn thành các bài tập còn lại trong SGK và SBT.</a:t>
              </a:r>
              <a:endParaRPr lang="en-US" sz="4500" spc="44">
                <a:solidFill>
                  <a:schemeClr val="bg2">
                    <a:lumMod val="1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a:off x="1371724" y="0"/>
              <a:ext cx="2527291" cy="2751754"/>
            </a:xfrm>
            <a:prstGeom prst="rect">
              <a:avLst/>
            </a:prstGeom>
          </p:spPr>
        </p:pic>
        <p:sp>
          <p:nvSpPr>
            <p:cNvPr id="14" name="TextBox 14"/>
            <p:cNvSpPr txBox="1"/>
            <p:nvPr/>
          </p:nvSpPr>
          <p:spPr>
            <a:xfrm>
              <a:off x="1854679" y="787968"/>
              <a:ext cx="1187571" cy="1021476"/>
            </a:xfrm>
            <a:prstGeom prst="rect">
              <a:avLst/>
            </a:prstGeom>
          </p:spPr>
          <p:txBody>
            <a:bodyPr lIns="0" tIns="0" rIns="0" bIns="0" rtlCol="0" anchor="t">
              <a:spAutoFit/>
            </a:bodyPr>
            <a:lstStyle/>
            <a:p>
              <a:pPr marL="0" lvl="0" indent="0" algn="ctr">
                <a:lnSpc>
                  <a:spcPts val="6600"/>
                </a:lnSpc>
              </a:pPr>
              <a:r>
                <a:rPr lang="en-US" sz="4500" b="1">
                  <a:solidFill>
                    <a:srgbClr val="FAF1D9"/>
                  </a:solidFill>
                  <a:latin typeface="Arial" panose="020B0604020202020204" pitchFamily="34" charset="0"/>
                  <a:cs typeface="Arial" panose="020B0604020202020204" pitchFamily="34" charset="0"/>
                </a:rPr>
                <a:t>2</a:t>
              </a: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634773" y="3669553"/>
            <a:ext cx="1144029" cy="1567164"/>
          </a:xfrm>
          <a:prstGeom prst="rect">
            <a:avLst/>
          </a:prstGeom>
        </p:spPr>
      </p:pic>
      <p:grpSp>
        <p:nvGrpSpPr>
          <p:cNvPr id="16" name="Group 16"/>
          <p:cNvGrpSpPr/>
          <p:nvPr/>
        </p:nvGrpSpPr>
        <p:grpSpPr>
          <a:xfrm>
            <a:off x="12638910" y="3314700"/>
            <a:ext cx="3953055" cy="4437485"/>
            <a:chOff x="-1" y="0"/>
            <a:chExt cx="5270740" cy="5916645"/>
          </a:xfrm>
        </p:grpSpPr>
        <p:sp>
          <p:nvSpPr>
            <p:cNvPr id="17" name="TextBox 17"/>
            <p:cNvSpPr txBox="1"/>
            <p:nvPr/>
          </p:nvSpPr>
          <p:spPr>
            <a:xfrm>
              <a:off x="-1" y="3802563"/>
              <a:ext cx="5270740" cy="2114082"/>
            </a:xfrm>
            <a:prstGeom prst="rect">
              <a:avLst/>
            </a:prstGeom>
          </p:spPr>
          <p:txBody>
            <a:bodyPr lIns="0" tIns="0" rIns="0" bIns="0" rtlCol="0" anchor="t">
              <a:spAutoFit/>
            </a:bodyPr>
            <a:lstStyle/>
            <a:p>
              <a:pPr lvl="0" algn="just">
                <a:lnSpc>
                  <a:spcPct val="120000"/>
                </a:lnSpc>
                <a:spcBef>
                  <a:spcPts val="600"/>
                </a:spcBef>
                <a:spcAft>
                  <a:spcPts val="600"/>
                </a:spcAft>
              </a:pPr>
              <a:r>
                <a:rPr lang="en-US" sz="4500" spc="53">
                  <a:solidFill>
                    <a:schemeClr val="bg2">
                      <a:lumMod val="10000"/>
                    </a:schemeClr>
                  </a:solidFill>
                  <a:latin typeface="Arial" panose="020B0604020202020204" pitchFamily="34" charset="0"/>
                  <a:cs typeface="Arial" panose="020B0604020202020204" pitchFamily="34" charset="0"/>
                </a:rPr>
                <a:t>Chuẩn bị trước </a:t>
              </a:r>
              <a:r>
                <a:rPr lang="en-US" sz="4500" spc="53">
                  <a:solidFill>
                    <a:schemeClr val="bg2">
                      <a:lumMod val="10000"/>
                    </a:schemeClr>
                  </a:solidFill>
                  <a:latin typeface="Arial" panose="020B0604020202020204" pitchFamily="34" charset="0"/>
                  <a:cs typeface="Arial" panose="020B0604020202020204" pitchFamily="34" charset="0"/>
                </a:rPr>
                <a:t>bài </a:t>
              </a:r>
              <a:r>
                <a:rPr lang="en-US" sz="4500" spc="53" smtClean="0">
                  <a:solidFill>
                    <a:schemeClr val="bg2">
                      <a:lumMod val="10000"/>
                    </a:schemeClr>
                  </a:solidFill>
                  <a:latin typeface="Arial" panose="020B0604020202020204" pitchFamily="34" charset="0"/>
                  <a:cs typeface="Arial" panose="020B0604020202020204" pitchFamily="34" charset="0"/>
                </a:rPr>
                <a:t>6: Góc.</a:t>
              </a:r>
              <a:endParaRPr lang="en-US" sz="4500" spc="53">
                <a:solidFill>
                  <a:schemeClr val="bg2">
                    <a:lumMod val="10000"/>
                  </a:schemeClr>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371724" y="0"/>
              <a:ext cx="2527291" cy="2751754"/>
            </a:xfrm>
            <a:prstGeom prst="rect">
              <a:avLst/>
            </a:prstGeom>
          </p:spPr>
        </p:pic>
        <p:sp>
          <p:nvSpPr>
            <p:cNvPr id="20" name="TextBox 20"/>
            <p:cNvSpPr txBox="1"/>
            <p:nvPr/>
          </p:nvSpPr>
          <p:spPr>
            <a:xfrm>
              <a:off x="1854679" y="787968"/>
              <a:ext cx="1187571" cy="1021476"/>
            </a:xfrm>
            <a:prstGeom prst="rect">
              <a:avLst/>
            </a:prstGeom>
          </p:spPr>
          <p:txBody>
            <a:bodyPr lIns="0" tIns="0" rIns="0" bIns="0" rtlCol="0" anchor="t">
              <a:spAutoFit/>
            </a:bodyPr>
            <a:lstStyle/>
            <a:p>
              <a:pPr marL="0" lvl="0" indent="0" algn="ctr">
                <a:lnSpc>
                  <a:spcPts val="6600"/>
                </a:lnSpc>
              </a:pPr>
              <a:r>
                <a:rPr lang="en-US" sz="4500" b="1">
                  <a:solidFill>
                    <a:srgbClr val="FAF1D9"/>
                  </a:solidFill>
                  <a:latin typeface="Arial" panose="020B0604020202020204" pitchFamily="34" charset="0"/>
                  <a:cs typeface="Arial" panose="020B0604020202020204"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8812C"/>
        </a:solidFill>
        <a:effectLst/>
      </p:bgPr>
    </p:bg>
    <p:spTree>
      <p:nvGrpSpPr>
        <p:cNvPr id="1" name=""/>
        <p:cNvGrpSpPr/>
        <p:nvPr/>
      </p:nvGrpSpPr>
      <p:grpSpPr>
        <a:xfrm>
          <a:off x="0" y="0"/>
          <a:ext cx="0" cy="0"/>
          <a:chOff x="0" y="0"/>
          <a:chExt cx="0" cy="0"/>
        </a:xfrm>
      </p:grpSpPr>
      <p:sp>
        <p:nvSpPr>
          <p:cNvPr id="3" name="TextBox 3"/>
          <p:cNvSpPr txBox="1"/>
          <p:nvPr/>
        </p:nvSpPr>
        <p:spPr>
          <a:xfrm>
            <a:off x="2507474" y="3543300"/>
            <a:ext cx="14173200" cy="3170996"/>
          </a:xfrm>
          <a:prstGeom prst="rect">
            <a:avLst/>
          </a:prstGeom>
        </p:spPr>
        <p:txBody>
          <a:bodyPr wrap="square" lIns="0" tIns="0" rIns="0" bIns="0" rtlCol="0" anchor="t">
            <a:spAutoFit/>
          </a:bodyPr>
          <a:lstStyle/>
          <a:p>
            <a:pPr marL="0" lvl="0" indent="0" algn="ctr">
              <a:lnSpc>
                <a:spcPct val="120000"/>
              </a:lnSpc>
              <a:spcBef>
                <a:spcPts val="600"/>
              </a:spcBef>
              <a:spcAft>
                <a:spcPts val="600"/>
              </a:spcAft>
            </a:pPr>
            <a:r>
              <a:rPr lang="en-US" sz="8999" b="1" smtClean="0">
                <a:solidFill>
                  <a:schemeClr val="bg1"/>
                </a:solidFill>
                <a:latin typeface="Arial" panose="020B0604020202020204" pitchFamily="34" charset="0"/>
                <a:cs typeface="Arial" panose="020B0604020202020204" pitchFamily="34" charset="0"/>
              </a:rPr>
              <a:t>CẢM ƠN CÁC EM ĐÃ LẮNG NGHE BÀI GIẢNG!</a:t>
            </a:r>
            <a:endParaRPr lang="en-US" sz="8999" b="1">
              <a:solidFill>
                <a:schemeClr val="bg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890962" y="7833938"/>
            <a:ext cx="1521444" cy="208416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37573">
            <a:off x="16141974" y="816447"/>
            <a:ext cx="1077400" cy="7918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AF05"/>
        </a:solidFill>
        <a:effectLst/>
      </p:bgPr>
    </p:bg>
    <p:spTree>
      <p:nvGrpSpPr>
        <p:cNvPr id="1" name=""/>
        <p:cNvGrpSpPr/>
        <p:nvPr/>
      </p:nvGrpSpPr>
      <p:grpSpPr>
        <a:xfrm>
          <a:off x="0" y="0"/>
          <a:ext cx="0" cy="0"/>
          <a:chOff x="0" y="0"/>
          <a:chExt cx="0" cy="0"/>
        </a:xfrm>
      </p:grpSpPr>
      <p:sp>
        <p:nvSpPr>
          <p:cNvPr id="2" name="TextBox 2"/>
          <p:cNvSpPr txBox="1"/>
          <p:nvPr/>
        </p:nvSpPr>
        <p:spPr>
          <a:xfrm>
            <a:off x="2971800" y="2019300"/>
            <a:ext cx="12333514" cy="4986750"/>
          </a:xfrm>
          <a:prstGeom prst="rect">
            <a:avLst/>
          </a:prstGeom>
        </p:spPr>
        <p:txBody>
          <a:bodyPr wrap="square" lIns="0" tIns="0" rIns="0" bIns="0" rtlCol="0" anchor="t">
            <a:spAutoFit/>
          </a:bodyPr>
          <a:lstStyle/>
          <a:p>
            <a:pPr algn="ctr">
              <a:lnSpc>
                <a:spcPct val="120000"/>
              </a:lnSpc>
              <a:spcBef>
                <a:spcPts val="600"/>
              </a:spcBef>
              <a:spcAft>
                <a:spcPts val="600"/>
              </a:spcAft>
            </a:pPr>
            <a:r>
              <a:rPr lang="en-US" sz="8999" b="1" smtClean="0">
                <a:solidFill>
                  <a:srgbClr val="5F3329"/>
                </a:solidFill>
                <a:latin typeface="Arial" panose="020B0604020202020204" pitchFamily="34" charset="0"/>
                <a:cs typeface="Arial" panose="020B0604020202020204" pitchFamily="34" charset="0"/>
              </a:rPr>
              <a:t>BÀI 5</a:t>
            </a:r>
            <a:endParaRPr lang="en-GB" sz="8999" b="1" smtClean="0">
              <a:solidFill>
                <a:srgbClr val="5F3329"/>
              </a:solidFill>
              <a:latin typeface="Arial" panose="020B0604020202020204" pitchFamily="34" charset="0"/>
              <a:cs typeface="Arial" panose="020B0604020202020204" pitchFamily="34" charset="0"/>
            </a:endParaRPr>
          </a:p>
          <a:p>
            <a:pPr algn="ctr">
              <a:lnSpc>
                <a:spcPct val="120000"/>
              </a:lnSpc>
              <a:spcBef>
                <a:spcPts val="600"/>
              </a:spcBef>
              <a:spcAft>
                <a:spcPts val="600"/>
              </a:spcAft>
            </a:pPr>
            <a:r>
              <a:rPr lang="en-GB" sz="8999" b="1" smtClean="0">
                <a:solidFill>
                  <a:srgbClr val="5F3329"/>
                </a:solidFill>
                <a:latin typeface="Arial" panose="020B0604020202020204" pitchFamily="34" charset="0"/>
                <a:cs typeface="Arial" panose="020B0604020202020204" pitchFamily="34" charset="0"/>
              </a:rPr>
              <a:t>TRUNG ĐIỂM CỦA ĐOẠN THẲNG</a:t>
            </a:r>
            <a:endParaRPr lang="en-US" sz="8999" b="1">
              <a:solidFill>
                <a:srgbClr val="5F3329"/>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669393" y="7733627"/>
            <a:ext cx="1559459" cy="213624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73428" y="8329192"/>
            <a:ext cx="1285872" cy="94511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044349" y="46138"/>
            <a:ext cx="1144029" cy="15671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756993" y="7979307"/>
            <a:ext cx="1559459" cy="213624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75649" y="296450"/>
            <a:ext cx="1166926" cy="857690"/>
          </a:xfrm>
          <a:prstGeom prst="rect">
            <a:avLst/>
          </a:prstGeom>
        </p:spPr>
      </p:pic>
      <p:sp>
        <p:nvSpPr>
          <p:cNvPr id="5" name="TextBox 5"/>
          <p:cNvSpPr txBox="1"/>
          <p:nvPr/>
        </p:nvSpPr>
        <p:spPr>
          <a:xfrm>
            <a:off x="4556903" y="725295"/>
            <a:ext cx="10479694" cy="1006173"/>
          </a:xfrm>
          <a:prstGeom prst="rect">
            <a:avLst/>
          </a:prstGeom>
        </p:spPr>
        <p:txBody>
          <a:bodyPr lIns="0" tIns="0" rIns="0" bIns="0" rtlCol="0" anchor="t">
            <a:spAutoFit/>
          </a:bodyPr>
          <a:lstStyle/>
          <a:p>
            <a:pPr marL="0" lvl="0" indent="0" algn="ctr">
              <a:lnSpc>
                <a:spcPct val="120000"/>
              </a:lnSpc>
              <a:spcBef>
                <a:spcPts val="600"/>
              </a:spcBef>
              <a:spcAft>
                <a:spcPts val="600"/>
              </a:spcAft>
            </a:pPr>
            <a:r>
              <a:rPr lang="en-US" sz="6000" b="1" smtClean="0">
                <a:solidFill>
                  <a:srgbClr val="5F3329"/>
                </a:solidFill>
                <a:latin typeface="Arial" panose="020B0604020202020204" pitchFamily="34" charset="0"/>
                <a:cs typeface="Arial" panose="020B0604020202020204" pitchFamily="34" charset="0"/>
              </a:rPr>
              <a:t>NỘI DUNG BÀI HỌC</a:t>
            </a:r>
            <a:endParaRPr lang="en-US" sz="6000" b="1">
              <a:solidFill>
                <a:srgbClr val="5F332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4752" t="8277" r="1465" b="9850"/>
          <a:stretch>
            <a:fillRect/>
          </a:stretch>
        </p:blipFill>
        <p:spPr>
          <a:xfrm>
            <a:off x="475649" y="9628383"/>
            <a:ext cx="373640" cy="3975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4752" t="8277" r="1465" b="9850"/>
          <a:stretch>
            <a:fillRect/>
          </a:stretch>
        </p:blipFill>
        <p:spPr>
          <a:xfrm>
            <a:off x="17324444" y="327742"/>
            <a:ext cx="373640" cy="397553"/>
          </a:xfrm>
          <a:prstGeom prst="rect">
            <a:avLst/>
          </a:prstGeom>
        </p:spPr>
      </p:pic>
      <p:grpSp>
        <p:nvGrpSpPr>
          <p:cNvPr id="18" name="Group 17"/>
          <p:cNvGrpSpPr/>
          <p:nvPr/>
        </p:nvGrpSpPr>
        <p:grpSpPr>
          <a:xfrm>
            <a:off x="1905000" y="2849923"/>
            <a:ext cx="11762650" cy="2315464"/>
            <a:chOff x="1763445" y="3216750"/>
            <a:chExt cx="11762650" cy="2315464"/>
          </a:xfrm>
        </p:grpSpPr>
        <p:sp>
          <p:nvSpPr>
            <p:cNvPr id="12" name="Freeform 11"/>
            <p:cNvSpPr/>
            <p:nvPr/>
          </p:nvSpPr>
          <p:spPr>
            <a:xfrm>
              <a:off x="2286000" y="3566444"/>
              <a:ext cx="11240095" cy="1965770"/>
            </a:xfrm>
            <a:custGeom>
              <a:avLst/>
              <a:gdLst>
                <a:gd name="connsiteX0" fmla="*/ 0 w 8215312"/>
                <a:gd name="connsiteY0" fmla="*/ 0 h 2567285"/>
                <a:gd name="connsiteX1" fmla="*/ 8215312 w 8215312"/>
                <a:gd name="connsiteY1" fmla="*/ 0 h 2567285"/>
                <a:gd name="connsiteX2" fmla="*/ 8215312 w 8215312"/>
                <a:gd name="connsiteY2" fmla="*/ 2567285 h 2567285"/>
                <a:gd name="connsiteX3" fmla="*/ 0 w 8215312"/>
                <a:gd name="connsiteY3" fmla="*/ 2567285 h 2567285"/>
                <a:gd name="connsiteX4" fmla="*/ 0 w 8215312"/>
                <a:gd name="connsiteY4" fmla="*/ 0 h 256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2" h="2567285">
                  <a:moveTo>
                    <a:pt x="0" y="0"/>
                  </a:moveTo>
                  <a:lnTo>
                    <a:pt x="8215312" y="0"/>
                  </a:lnTo>
                  <a:lnTo>
                    <a:pt x="8215312" y="2567285"/>
                  </a:lnTo>
                  <a:lnTo>
                    <a:pt x="0" y="256728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738908" tIns="171450" rIns="171450" bIns="171450" numCol="1" spcCol="1270" anchor="ctr" anchorCtr="0">
              <a:noAutofit/>
            </a:bodyPr>
            <a:lstStyle/>
            <a:p>
              <a:pPr lvl="0" algn="l" defTabSz="2000250">
                <a:lnSpc>
                  <a:spcPct val="90000"/>
                </a:lnSpc>
                <a:spcBef>
                  <a:spcPct val="0"/>
                </a:spcBef>
                <a:spcAft>
                  <a:spcPct val="35000"/>
                </a:spcAft>
              </a:pPr>
              <a:r>
                <a:rPr lang="en-US" sz="4500" kern="1200" smtClean="0">
                  <a:latin typeface="Arial" panose="020B0604020202020204" pitchFamily="34" charset="0"/>
                  <a:cs typeface="Arial" panose="020B0604020202020204" pitchFamily="34" charset="0"/>
                </a:rPr>
                <a:t>Trung điểm của đoạn thẳng</a:t>
              </a:r>
              <a:endParaRPr lang="en-US" sz="4500" kern="1200"/>
            </a:p>
          </p:txBody>
        </p:sp>
        <p:sp>
          <p:nvSpPr>
            <p:cNvPr id="13" name="Rectangle 12"/>
            <p:cNvSpPr/>
            <p:nvPr/>
          </p:nvSpPr>
          <p:spPr>
            <a:xfrm>
              <a:off x="1763445" y="3216750"/>
              <a:ext cx="1638308" cy="1489925"/>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6" name="TextBox 8"/>
            <p:cNvSpPr txBox="1"/>
            <p:nvPr/>
          </p:nvSpPr>
          <p:spPr>
            <a:xfrm>
              <a:off x="2137260" y="3527924"/>
              <a:ext cx="890678" cy="780727"/>
            </a:xfrm>
            <a:prstGeom prst="rect">
              <a:avLst/>
            </a:prstGeom>
          </p:spPr>
          <p:txBody>
            <a:bodyPr lIns="0" tIns="0" rIns="0" bIns="0" rtlCol="0" anchor="t">
              <a:spAutoFit/>
            </a:bodyPr>
            <a:lstStyle/>
            <a:p>
              <a:pPr marL="0" lvl="0" indent="0" algn="ctr">
                <a:lnSpc>
                  <a:spcPts val="6600"/>
                </a:lnSpc>
              </a:pPr>
              <a:r>
                <a:rPr lang="en-US" sz="5000" b="1">
                  <a:latin typeface="Arial" panose="020B0604020202020204" pitchFamily="34" charset="0"/>
                  <a:cs typeface="Arial" panose="020B0604020202020204" pitchFamily="34" charset="0"/>
                </a:rPr>
                <a:t>1</a:t>
              </a:r>
            </a:p>
          </p:txBody>
        </p:sp>
      </p:grpSp>
      <p:grpSp>
        <p:nvGrpSpPr>
          <p:cNvPr id="19" name="Group 18"/>
          <p:cNvGrpSpPr/>
          <p:nvPr/>
        </p:nvGrpSpPr>
        <p:grpSpPr>
          <a:xfrm>
            <a:off x="3554194" y="6210300"/>
            <a:ext cx="11762650" cy="2315464"/>
            <a:chOff x="3848092" y="6340375"/>
            <a:chExt cx="11762650" cy="2315464"/>
          </a:xfrm>
        </p:grpSpPr>
        <p:sp>
          <p:nvSpPr>
            <p:cNvPr id="14" name="Freeform 13"/>
            <p:cNvSpPr/>
            <p:nvPr/>
          </p:nvSpPr>
          <p:spPr>
            <a:xfrm>
              <a:off x="4370647" y="6690069"/>
              <a:ext cx="11240095" cy="1965770"/>
            </a:xfrm>
            <a:custGeom>
              <a:avLst/>
              <a:gdLst>
                <a:gd name="connsiteX0" fmla="*/ 0 w 8215312"/>
                <a:gd name="connsiteY0" fmla="*/ 0 h 2567285"/>
                <a:gd name="connsiteX1" fmla="*/ 8215312 w 8215312"/>
                <a:gd name="connsiteY1" fmla="*/ 0 h 2567285"/>
                <a:gd name="connsiteX2" fmla="*/ 8215312 w 8215312"/>
                <a:gd name="connsiteY2" fmla="*/ 2567285 h 2567285"/>
                <a:gd name="connsiteX3" fmla="*/ 0 w 8215312"/>
                <a:gd name="connsiteY3" fmla="*/ 2567285 h 2567285"/>
                <a:gd name="connsiteX4" fmla="*/ 0 w 8215312"/>
                <a:gd name="connsiteY4" fmla="*/ 0 h 256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5312" h="2567285">
                  <a:moveTo>
                    <a:pt x="0" y="0"/>
                  </a:moveTo>
                  <a:lnTo>
                    <a:pt x="8215312" y="0"/>
                  </a:lnTo>
                  <a:lnTo>
                    <a:pt x="8215312" y="2567285"/>
                  </a:lnTo>
                  <a:lnTo>
                    <a:pt x="0" y="256728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738908" tIns="171450" rIns="171450" bIns="171450" numCol="1" spcCol="1270" anchor="ctr" anchorCtr="0">
              <a:noAutofit/>
            </a:bodyPr>
            <a:lstStyle/>
            <a:p>
              <a:pPr lvl="0" algn="l" defTabSz="2000250">
                <a:lnSpc>
                  <a:spcPct val="90000"/>
                </a:lnSpc>
                <a:spcBef>
                  <a:spcPct val="0"/>
                </a:spcBef>
                <a:spcAft>
                  <a:spcPct val="35000"/>
                </a:spcAft>
              </a:pPr>
              <a:r>
                <a:rPr lang="en-US" sz="4500" kern="1200" smtClean="0">
                  <a:latin typeface="Arial" panose="020B0604020202020204" pitchFamily="34" charset="0"/>
                  <a:cs typeface="Arial" panose="020B0604020202020204" pitchFamily="34" charset="0"/>
                </a:rPr>
                <a:t>Cách vẽ trung điểm của đoạn thẳng</a:t>
              </a:r>
              <a:endParaRPr lang="en-US" sz="4500" kern="1200"/>
            </a:p>
          </p:txBody>
        </p:sp>
        <p:sp>
          <p:nvSpPr>
            <p:cNvPr id="15" name="Rectangle 14"/>
            <p:cNvSpPr/>
            <p:nvPr/>
          </p:nvSpPr>
          <p:spPr>
            <a:xfrm>
              <a:off x="3848092" y="6340375"/>
              <a:ext cx="1638308" cy="1489925"/>
            </a:xfrm>
            <a:prstGeom prst="rect">
              <a:avLst/>
            </a:prstGeom>
          </p:spPr>
          <p:style>
            <a:lnRef idx="2">
              <a:schemeClr val="lt1">
                <a:hueOff val="0"/>
                <a:satOff val="0"/>
                <a:lumOff val="0"/>
                <a:alphaOff val="0"/>
              </a:schemeClr>
            </a:lnRef>
            <a:fillRef idx="1">
              <a:schemeClr val="accent3">
                <a:tint val="50000"/>
                <a:hueOff val="10752198"/>
                <a:satOff val="-14108"/>
                <a:lumOff val="-1388"/>
                <a:alphaOff val="0"/>
              </a:schemeClr>
            </a:fillRef>
            <a:effectRef idx="0">
              <a:schemeClr val="accent3">
                <a:tint val="50000"/>
                <a:hueOff val="10752198"/>
                <a:satOff val="-14108"/>
                <a:lumOff val="-1388"/>
                <a:alphaOff val="0"/>
              </a:schemeClr>
            </a:effectRef>
            <a:fontRef idx="minor">
              <a:schemeClr val="lt1">
                <a:hueOff val="0"/>
                <a:satOff val="0"/>
                <a:lumOff val="0"/>
                <a:alphaOff val="0"/>
              </a:schemeClr>
            </a:fontRef>
          </p:style>
        </p:sp>
        <p:sp>
          <p:nvSpPr>
            <p:cNvPr id="17" name="TextBox 8"/>
            <p:cNvSpPr txBox="1"/>
            <p:nvPr/>
          </p:nvSpPr>
          <p:spPr>
            <a:xfrm>
              <a:off x="4221907" y="6664226"/>
              <a:ext cx="890678" cy="780727"/>
            </a:xfrm>
            <a:prstGeom prst="rect">
              <a:avLst/>
            </a:prstGeom>
          </p:spPr>
          <p:txBody>
            <a:bodyPr lIns="0" tIns="0" rIns="0" bIns="0" rtlCol="0" anchor="t">
              <a:spAutoFit/>
            </a:bodyPr>
            <a:lstStyle/>
            <a:p>
              <a:pPr marL="0" lvl="0" indent="0" algn="ctr">
                <a:lnSpc>
                  <a:spcPts val="6600"/>
                </a:lnSpc>
              </a:pPr>
              <a:r>
                <a:rPr lang="en-US" sz="5000" b="1" smtClean="0">
                  <a:latin typeface="Arial" panose="020B0604020202020204" pitchFamily="34" charset="0"/>
                  <a:cs typeface="Arial" panose="020B0604020202020204" pitchFamily="34" charset="0"/>
                </a:rPr>
                <a:t>2</a:t>
              </a:r>
              <a:endParaRPr lang="en-US" sz="5000"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6606138" y="8510435"/>
            <a:ext cx="1303937" cy="1786215"/>
          </a:xfrm>
          <a:prstGeom prst="rect">
            <a:avLst/>
          </a:prstGeom>
        </p:spPr>
      </p:pic>
      <p:grpSp>
        <p:nvGrpSpPr>
          <p:cNvPr id="5" name="Group 5"/>
          <p:cNvGrpSpPr/>
          <p:nvPr/>
        </p:nvGrpSpPr>
        <p:grpSpPr>
          <a:xfrm>
            <a:off x="381000" y="300565"/>
            <a:ext cx="14787285" cy="987450"/>
            <a:chOff x="-609600" y="-56447"/>
            <a:chExt cx="19716378" cy="1316600"/>
          </a:xfrm>
        </p:grpSpPr>
        <p:sp>
          <p:nvSpPr>
            <p:cNvPr id="6" name="TextBox 6"/>
            <p:cNvSpPr txBox="1"/>
            <p:nvPr/>
          </p:nvSpPr>
          <p:spPr>
            <a:xfrm>
              <a:off x="1828800" y="-56447"/>
              <a:ext cx="17277978" cy="1182033"/>
            </a:xfrm>
            <a:prstGeom prst="rect">
              <a:avLst/>
            </a:prstGeom>
          </p:spPr>
          <p:txBody>
            <a:bodyPr wrap="square" lIns="0" tIns="0" rIns="0" bIns="0" rtlCol="0" anchor="t">
              <a:spAutoFit/>
            </a:bodyPr>
            <a:lstStyle/>
            <a:p>
              <a:pPr marL="0" lvl="0" indent="0">
                <a:lnSpc>
                  <a:spcPts val="7700"/>
                </a:lnSpc>
              </a:pPr>
              <a:r>
                <a:rPr lang="en-US" sz="5000" b="1" smtClean="0">
                  <a:solidFill>
                    <a:srgbClr val="5F3329"/>
                  </a:solidFill>
                  <a:latin typeface="Arial" panose="020B0604020202020204" pitchFamily="34" charset="0"/>
                  <a:cs typeface="Arial" panose="020B0604020202020204" pitchFamily="34" charset="0"/>
                </a:rPr>
                <a:t>1. Trung điểm của đoạn thẳng</a:t>
              </a:r>
              <a:endParaRPr lang="en-US" sz="5000" b="1">
                <a:solidFill>
                  <a:srgbClr val="5F3329"/>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9600" y="-2"/>
              <a:ext cx="1714495" cy="1260155"/>
            </a:xfrm>
            <a:prstGeom prst="rect">
              <a:avLst/>
            </a:prstGeom>
          </p:spPr>
        </p:pic>
      </p:grpSp>
      <p:pic>
        <p:nvPicPr>
          <p:cNvPr id="9" name="Picture 8"/>
          <p:cNvPicPr>
            <a:picLocks noChangeAspect="1"/>
          </p:cNvPicPr>
          <p:nvPr/>
        </p:nvPicPr>
        <p:blipFill>
          <a:blip r:embed="rId7"/>
          <a:stretch>
            <a:fillRect/>
          </a:stretch>
        </p:blipFill>
        <p:spPr>
          <a:xfrm>
            <a:off x="1061732" y="2124860"/>
            <a:ext cx="1210278" cy="1138238"/>
          </a:xfrm>
          <a:prstGeom prst="rect">
            <a:avLst/>
          </a:prstGeom>
        </p:spPr>
      </p:pic>
      <p:sp>
        <p:nvSpPr>
          <p:cNvPr id="10" name="Rectangle 9"/>
          <p:cNvSpPr/>
          <p:nvPr/>
        </p:nvSpPr>
        <p:spPr>
          <a:xfrm>
            <a:off x="2657072" y="1943100"/>
            <a:ext cx="15011400" cy="1501758"/>
          </a:xfrm>
          <a:prstGeom prst="rect">
            <a:avLst/>
          </a:prstGeom>
        </p:spPr>
        <p:txBody>
          <a:bodyPr wrap="square">
            <a:spAutoFit/>
          </a:bodyPr>
          <a:lstStyle/>
          <a:p>
            <a:pPr>
              <a:lnSpc>
                <a:spcPct val="120000"/>
              </a:lnSpc>
              <a:spcBef>
                <a:spcPts val="600"/>
              </a:spcBef>
              <a:spcAft>
                <a:spcPts val="600"/>
              </a:spcAft>
            </a:pPr>
            <a:r>
              <a:rPr lang="en-US" sz="4000">
                <a:latin typeface="Arial" panose="020B0604020202020204" pitchFamily="34" charset="0"/>
                <a:cs typeface="Arial" panose="020B0604020202020204" pitchFamily="34" charset="0"/>
              </a:rPr>
              <a:t>Vẽ đoạn thẳng AB = 6 cm, vẽ điểm M thuộc AB sao cho AM = MB (Hình </a:t>
            </a:r>
            <a:r>
              <a:rPr lang="en-US" sz="4000">
                <a:latin typeface="Arial" panose="020B0604020202020204" pitchFamily="34" charset="0"/>
                <a:cs typeface="Arial" panose="020B0604020202020204" pitchFamily="34" charset="0"/>
              </a:rPr>
              <a:t>1a</a:t>
            </a:r>
            <a:r>
              <a:rPr lang="en-US" sz="4000" smtClean="0">
                <a:latin typeface="Arial" panose="020B0604020202020204" pitchFamily="34" charset="0"/>
                <a:cs typeface="Arial" panose="020B0604020202020204" pitchFamily="34" charset="0"/>
              </a:rPr>
              <a:t>). Trên </a:t>
            </a:r>
            <a:r>
              <a:rPr lang="en-US" sz="4000">
                <a:latin typeface="Arial" panose="020B0604020202020204" pitchFamily="34" charset="0"/>
                <a:cs typeface="Arial" panose="020B0604020202020204" pitchFamily="34" charset="0"/>
              </a:rPr>
              <a:t>đoạn thẳng PQ cho điểm N (Hình 1b).</a:t>
            </a:r>
          </a:p>
        </p:txBody>
      </p:sp>
      <p:grpSp>
        <p:nvGrpSpPr>
          <p:cNvPr id="19" name="Group 18"/>
          <p:cNvGrpSpPr/>
          <p:nvPr/>
        </p:nvGrpSpPr>
        <p:grpSpPr>
          <a:xfrm>
            <a:off x="2500725" y="3694308"/>
            <a:ext cx="6003804" cy="1386465"/>
            <a:chOff x="1616197" y="4168297"/>
            <a:chExt cx="6003804" cy="1386465"/>
          </a:xfrm>
        </p:grpSpPr>
        <p:grpSp>
          <p:nvGrpSpPr>
            <p:cNvPr id="11" name="Group 10"/>
            <p:cNvGrpSpPr/>
            <p:nvPr/>
          </p:nvGrpSpPr>
          <p:grpSpPr>
            <a:xfrm>
              <a:off x="1616197" y="4168297"/>
              <a:ext cx="6003804" cy="1386465"/>
              <a:chOff x="5524150" y="742967"/>
              <a:chExt cx="8442001" cy="1386465"/>
            </a:xfrm>
          </p:grpSpPr>
          <p:cxnSp>
            <p:nvCxnSpPr>
              <p:cNvPr id="12" name="Straight Connector 11"/>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2CFBD7-EAF3-4CD2-AB8F-420462532F1F}"/>
                  </a:ext>
                </a:extLst>
              </p:cNvPr>
              <p:cNvSpPr txBox="1"/>
              <p:nvPr/>
            </p:nvSpPr>
            <p:spPr>
              <a:xfrm>
                <a:off x="5577356"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2F87412-107F-44E1-A048-F4EEBBD1BFCE}"/>
                  </a:ext>
                </a:extLst>
              </p:cNvPr>
              <p:cNvSpPr txBox="1"/>
              <p:nvPr/>
            </p:nvSpPr>
            <p:spPr>
              <a:xfrm>
                <a:off x="13220350" y="742967"/>
                <a:ext cx="745801" cy="809797"/>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2CFBD7-EAF3-4CD2-AB8F-420462532F1F}"/>
                  </a:ext>
                </a:extLst>
              </p:cNvPr>
              <p:cNvSpPr txBox="1"/>
              <p:nvPr/>
            </p:nvSpPr>
            <p:spPr>
              <a:xfrm>
                <a:off x="13220350" y="1319635"/>
                <a:ext cx="388958" cy="809797"/>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C2F87412-107F-44E1-A048-F4EEBBD1BFCE}"/>
                </a:ext>
              </a:extLst>
            </p:cNvPr>
            <p:cNvSpPr txBox="1"/>
            <p:nvPr/>
          </p:nvSpPr>
          <p:spPr>
            <a:xfrm>
              <a:off x="4401932" y="4168297"/>
              <a:ext cx="525391"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20" name="Group 19"/>
          <p:cNvGrpSpPr/>
          <p:nvPr/>
        </p:nvGrpSpPr>
        <p:grpSpPr>
          <a:xfrm>
            <a:off x="10405217" y="3592497"/>
            <a:ext cx="6852890" cy="1386465"/>
            <a:chOff x="1616197" y="4168297"/>
            <a:chExt cx="6003804" cy="1386465"/>
          </a:xfrm>
        </p:grpSpPr>
        <p:grpSp>
          <p:nvGrpSpPr>
            <p:cNvPr id="21" name="Group 20"/>
            <p:cNvGrpSpPr/>
            <p:nvPr/>
          </p:nvGrpSpPr>
          <p:grpSpPr>
            <a:xfrm>
              <a:off x="1616197" y="4168297"/>
              <a:ext cx="6003804" cy="1386465"/>
              <a:chOff x="5524150" y="742967"/>
              <a:chExt cx="8442001" cy="1386465"/>
            </a:xfrm>
          </p:grpSpPr>
          <p:cxnSp>
            <p:nvCxnSpPr>
              <p:cNvPr id="24" name="Straight Connector 23"/>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P</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42CFBD7-EAF3-4CD2-AB8F-420462532F1F}"/>
                  </a:ext>
                </a:extLst>
              </p:cNvPr>
              <p:cNvSpPr txBox="1"/>
              <p:nvPr/>
            </p:nvSpPr>
            <p:spPr>
              <a:xfrm>
                <a:off x="5577356"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2F87412-107F-44E1-A048-F4EEBBD1BFCE}"/>
                  </a:ext>
                </a:extLst>
              </p:cNvPr>
              <p:cNvSpPr txBox="1"/>
              <p:nvPr/>
            </p:nvSpPr>
            <p:spPr>
              <a:xfrm>
                <a:off x="13220350" y="742967"/>
                <a:ext cx="745801" cy="809797"/>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Q</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42CFBD7-EAF3-4CD2-AB8F-420462532F1F}"/>
                  </a:ext>
                </a:extLst>
              </p:cNvPr>
              <p:cNvSpPr txBox="1"/>
              <p:nvPr/>
            </p:nvSpPr>
            <p:spPr>
              <a:xfrm>
                <a:off x="13220350" y="1319635"/>
                <a:ext cx="388958" cy="809797"/>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2F87412-107F-44E1-A048-F4EEBBD1BFCE}"/>
                </a:ext>
              </a:extLst>
            </p:cNvPr>
            <p:cNvSpPr txBox="1"/>
            <p:nvPr/>
          </p:nvSpPr>
          <p:spPr>
            <a:xfrm>
              <a:off x="3648149" y="4193264"/>
              <a:ext cx="525391" cy="784830"/>
            </a:xfrm>
            <a:prstGeom prst="rect">
              <a:avLst/>
            </a:prstGeom>
            <a:solidFill>
              <a:schemeClr val="bg1">
                <a:alpha val="2000"/>
              </a:schemeClr>
            </a:solidFill>
          </p:spPr>
          <p:txBody>
            <a:bodyPr wrap="square" rtlCol="0">
              <a:spAutoFit/>
            </a:bodyPr>
            <a:lstStyle/>
            <a:p>
              <a:r>
                <a:rPr lang="en-GB" sz="45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N</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42CFBD7-EAF3-4CD2-AB8F-420462532F1F}"/>
                </a:ext>
              </a:extLst>
            </p:cNvPr>
            <p:cNvSpPr txBox="1"/>
            <p:nvPr/>
          </p:nvSpPr>
          <p:spPr>
            <a:xfrm>
              <a:off x="3648150" y="4769932"/>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29" name="Text Box 36"/>
          <p:cNvSpPr txBox="1">
            <a:spLocks noChangeArrowheads="1"/>
          </p:cNvSpPr>
          <p:nvPr/>
        </p:nvSpPr>
        <p:spPr bwMode="auto">
          <a:xfrm>
            <a:off x="8576316" y="5727097"/>
            <a:ext cx="25405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a:latin typeface="Arial" panose="020B0604020202020204" pitchFamily="34" charset="0"/>
                <a:cs typeface="Arial" panose="020B0604020202020204" pitchFamily="34" charset="0"/>
              </a:rPr>
              <a:t>Hình </a:t>
            </a:r>
            <a:r>
              <a:rPr lang="en-US" altLang="en-US" sz="4000" smtClean="0">
                <a:latin typeface="Arial" panose="020B0604020202020204" pitchFamily="34" charset="0"/>
                <a:cs typeface="Arial" panose="020B0604020202020204" pitchFamily="34" charset="0"/>
              </a:rPr>
              <a:t>1</a:t>
            </a:r>
            <a:endParaRPr lang="en-US" altLang="en-US" sz="4000">
              <a:latin typeface="Arial" panose="020B0604020202020204" pitchFamily="34" charset="0"/>
              <a:cs typeface="Arial" panose="020B0604020202020204" pitchFamily="34" charset="0"/>
            </a:endParaRPr>
          </a:p>
        </p:txBody>
      </p:sp>
      <p:sp>
        <p:nvSpPr>
          <p:cNvPr id="30" name="Text Box 36"/>
          <p:cNvSpPr txBox="1">
            <a:spLocks noChangeArrowheads="1"/>
          </p:cNvSpPr>
          <p:nvPr/>
        </p:nvSpPr>
        <p:spPr bwMode="auto">
          <a:xfrm>
            <a:off x="5144131" y="5115601"/>
            <a:ext cx="116664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smtClean="0">
                <a:latin typeface="Arial" panose="020B0604020202020204" pitchFamily="34" charset="0"/>
                <a:cs typeface="Arial" panose="020B0604020202020204" pitchFamily="34" charset="0"/>
              </a:rPr>
              <a:t>a)                                                        b) </a:t>
            </a:r>
            <a:endParaRPr lang="en-US" altLang="en-US" sz="4000">
              <a:latin typeface="Arial" panose="020B0604020202020204" pitchFamily="34" charset="0"/>
              <a:cs typeface="Arial" panose="020B0604020202020204" pitchFamily="34" charset="0"/>
            </a:endParaRPr>
          </a:p>
        </p:txBody>
      </p:sp>
      <p:sp>
        <p:nvSpPr>
          <p:cNvPr id="31" name="Rectangle 30"/>
          <p:cNvSpPr/>
          <p:nvPr/>
        </p:nvSpPr>
        <p:spPr>
          <a:xfrm>
            <a:off x="1981200" y="6638603"/>
            <a:ext cx="14406868" cy="3354765"/>
          </a:xfrm>
          <a:prstGeom prst="rect">
            <a:avLst/>
          </a:prstGeom>
        </p:spPr>
        <p:txBody>
          <a:bodyPr wrap="square">
            <a:spAutoFit/>
          </a:bodyPr>
          <a:lstStyle/>
          <a:p>
            <a:pPr>
              <a:lnSpc>
                <a:spcPct val="120000"/>
              </a:lnSpc>
              <a:spcBef>
                <a:spcPts val="600"/>
              </a:spcBef>
              <a:spcAft>
                <a:spcPts val="600"/>
              </a:spcAft>
            </a:pPr>
            <a:r>
              <a:rPr lang="en-US" sz="4000">
                <a:latin typeface="Arial" panose="020B0604020202020204" pitchFamily="34" charset="0"/>
                <a:cs typeface="Arial" panose="020B0604020202020204" pitchFamily="34" charset="0"/>
              </a:rPr>
              <a:t>- Ðo độ dài các đoạn thẳng NP và </a:t>
            </a:r>
            <a:r>
              <a:rPr lang="en-US" sz="4000">
                <a:latin typeface="Arial" panose="020B0604020202020204" pitchFamily="34" charset="0"/>
                <a:cs typeface="Arial" panose="020B0604020202020204" pitchFamily="34" charset="0"/>
              </a:rPr>
              <a:t>NQ</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000">
                <a:latin typeface="Arial" panose="020B0604020202020204" pitchFamily="34" charset="0"/>
                <a:cs typeface="Arial" panose="020B0604020202020204" pitchFamily="34" charset="0"/>
              </a:rPr>
              <a:t>- Hãy so sánh độ dài đoạn thẳng NP với </a:t>
            </a:r>
            <a:r>
              <a:rPr lang="en-US" sz="4000">
                <a:latin typeface="Arial" panose="020B0604020202020204" pitchFamily="34" charset="0"/>
                <a:cs typeface="Arial" panose="020B0604020202020204" pitchFamily="34" charset="0"/>
              </a:rPr>
              <a:t>NQ</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000">
                <a:latin typeface="Arial" panose="020B0604020202020204" pitchFamily="34" charset="0"/>
                <a:cs typeface="Arial" panose="020B0604020202020204" pitchFamily="34" charset="0"/>
              </a:rPr>
              <a:t>Em có nhận xét gì về vị trí của điểm M so với các điểm A và B; điểm N so </a:t>
            </a:r>
            <a:r>
              <a:rPr lang="en-US" sz="4000">
                <a:latin typeface="Arial" panose="020B0604020202020204" pitchFamily="34" charset="0"/>
                <a:cs typeface="Arial" panose="020B0604020202020204" pitchFamily="34" charset="0"/>
              </a:rPr>
              <a:t>với </a:t>
            </a:r>
            <a:r>
              <a:rPr lang="en-US" sz="4000" smtClean="0">
                <a:latin typeface="Arial" panose="020B0604020202020204" pitchFamily="34" charset="0"/>
                <a:cs typeface="Arial" panose="020B0604020202020204" pitchFamily="34" charset="0"/>
              </a:rPr>
              <a:t>các điểm </a:t>
            </a:r>
            <a:r>
              <a:rPr lang="en-US" sz="4000">
                <a:latin typeface="Arial" panose="020B0604020202020204" pitchFamily="34" charset="0"/>
                <a:cs typeface="Arial" panose="020B0604020202020204" pitchFamily="34" charset="0"/>
              </a:rPr>
              <a:t>P và 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6731" y="8407561"/>
            <a:ext cx="1303937" cy="178621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1146">
            <a:off x="16516790" y="111278"/>
            <a:ext cx="1201860" cy="883367"/>
          </a:xfrm>
          <a:prstGeom prst="rect">
            <a:avLst/>
          </a:prstGeom>
        </p:spPr>
      </p:pic>
      <p:grpSp>
        <p:nvGrpSpPr>
          <p:cNvPr id="9" name="Group 8"/>
          <p:cNvGrpSpPr/>
          <p:nvPr/>
        </p:nvGrpSpPr>
        <p:grpSpPr>
          <a:xfrm>
            <a:off x="838200" y="304606"/>
            <a:ext cx="6003804" cy="1386465"/>
            <a:chOff x="1616197" y="4168297"/>
            <a:chExt cx="6003804" cy="1386465"/>
          </a:xfrm>
        </p:grpSpPr>
        <p:grpSp>
          <p:nvGrpSpPr>
            <p:cNvPr id="10" name="Group 9"/>
            <p:cNvGrpSpPr/>
            <p:nvPr/>
          </p:nvGrpSpPr>
          <p:grpSpPr>
            <a:xfrm>
              <a:off x="1616197" y="4168297"/>
              <a:ext cx="6003804" cy="1386465"/>
              <a:chOff x="5524150" y="742967"/>
              <a:chExt cx="8442001" cy="1386465"/>
            </a:xfrm>
          </p:grpSpPr>
          <p:cxnSp>
            <p:nvCxnSpPr>
              <p:cNvPr id="13" name="Straight Connector 12"/>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2CFBD7-EAF3-4CD2-AB8F-420462532F1F}"/>
                  </a:ext>
                </a:extLst>
              </p:cNvPr>
              <p:cNvSpPr txBox="1"/>
              <p:nvPr/>
            </p:nvSpPr>
            <p:spPr>
              <a:xfrm>
                <a:off x="5577356"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2F87412-107F-44E1-A048-F4EEBBD1BFCE}"/>
                  </a:ext>
                </a:extLst>
              </p:cNvPr>
              <p:cNvSpPr txBox="1"/>
              <p:nvPr/>
            </p:nvSpPr>
            <p:spPr>
              <a:xfrm>
                <a:off x="13220350" y="742967"/>
                <a:ext cx="745801" cy="809797"/>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42CFBD7-EAF3-4CD2-AB8F-420462532F1F}"/>
                  </a:ext>
                </a:extLst>
              </p:cNvPr>
              <p:cNvSpPr txBox="1"/>
              <p:nvPr/>
            </p:nvSpPr>
            <p:spPr>
              <a:xfrm>
                <a:off x="13220350" y="1319635"/>
                <a:ext cx="388958" cy="809797"/>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C2F87412-107F-44E1-A048-F4EEBBD1BFCE}"/>
                </a:ext>
              </a:extLst>
            </p:cNvPr>
            <p:cNvSpPr txBox="1"/>
            <p:nvPr/>
          </p:nvSpPr>
          <p:spPr>
            <a:xfrm>
              <a:off x="4401932" y="4168297"/>
              <a:ext cx="525391"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8355159" y="280911"/>
            <a:ext cx="6852890" cy="1386465"/>
            <a:chOff x="1616197" y="4168297"/>
            <a:chExt cx="6003804" cy="1386465"/>
          </a:xfrm>
        </p:grpSpPr>
        <p:grpSp>
          <p:nvGrpSpPr>
            <p:cNvPr id="19" name="Group 18"/>
            <p:cNvGrpSpPr/>
            <p:nvPr/>
          </p:nvGrpSpPr>
          <p:grpSpPr>
            <a:xfrm>
              <a:off x="1616197" y="4168297"/>
              <a:ext cx="6003804" cy="1386465"/>
              <a:chOff x="5524150" y="742967"/>
              <a:chExt cx="8442001" cy="1386465"/>
            </a:xfrm>
          </p:grpSpPr>
          <p:cxnSp>
            <p:nvCxnSpPr>
              <p:cNvPr id="22" name="Straight Connector 21"/>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P</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42CFBD7-EAF3-4CD2-AB8F-420462532F1F}"/>
                  </a:ext>
                </a:extLst>
              </p:cNvPr>
              <p:cNvSpPr txBox="1"/>
              <p:nvPr/>
            </p:nvSpPr>
            <p:spPr>
              <a:xfrm>
                <a:off x="5577356"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2F87412-107F-44E1-A048-F4EEBBD1BFCE}"/>
                  </a:ext>
                </a:extLst>
              </p:cNvPr>
              <p:cNvSpPr txBox="1"/>
              <p:nvPr/>
            </p:nvSpPr>
            <p:spPr>
              <a:xfrm>
                <a:off x="13220350" y="742967"/>
                <a:ext cx="745801" cy="809797"/>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Q</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42CFBD7-EAF3-4CD2-AB8F-420462532F1F}"/>
                  </a:ext>
                </a:extLst>
              </p:cNvPr>
              <p:cNvSpPr txBox="1"/>
              <p:nvPr/>
            </p:nvSpPr>
            <p:spPr>
              <a:xfrm>
                <a:off x="13220350" y="1319635"/>
                <a:ext cx="388958" cy="809797"/>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C2F87412-107F-44E1-A048-F4EEBBD1BFCE}"/>
                </a:ext>
              </a:extLst>
            </p:cNvPr>
            <p:cNvSpPr txBox="1"/>
            <p:nvPr/>
          </p:nvSpPr>
          <p:spPr>
            <a:xfrm>
              <a:off x="3648149" y="4193264"/>
              <a:ext cx="525391" cy="784830"/>
            </a:xfrm>
            <a:prstGeom prst="rect">
              <a:avLst/>
            </a:prstGeom>
            <a:solidFill>
              <a:schemeClr val="bg1">
                <a:alpha val="2000"/>
              </a:schemeClr>
            </a:solidFill>
          </p:spPr>
          <p:txBody>
            <a:bodyPr wrap="square" rtlCol="0">
              <a:spAutoFit/>
            </a:bodyPr>
            <a:lstStyle/>
            <a:p>
              <a:r>
                <a:rPr lang="en-GB" sz="45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N</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2CFBD7-EAF3-4CD2-AB8F-420462532F1F}"/>
                </a:ext>
              </a:extLst>
            </p:cNvPr>
            <p:cNvSpPr txBox="1"/>
            <p:nvPr/>
          </p:nvSpPr>
          <p:spPr>
            <a:xfrm>
              <a:off x="3648150" y="4769932"/>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27" name="Text Box 36"/>
          <p:cNvSpPr txBox="1">
            <a:spLocks noChangeArrowheads="1"/>
          </p:cNvSpPr>
          <p:nvPr/>
        </p:nvSpPr>
        <p:spPr bwMode="auto">
          <a:xfrm>
            <a:off x="6631449" y="2289455"/>
            <a:ext cx="25405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a:latin typeface="Arial" panose="020B0604020202020204" pitchFamily="34" charset="0"/>
                <a:cs typeface="Arial" panose="020B0604020202020204" pitchFamily="34" charset="0"/>
              </a:rPr>
              <a:t>Hình </a:t>
            </a:r>
            <a:r>
              <a:rPr lang="en-US" altLang="en-US" sz="4000" smtClean="0">
                <a:latin typeface="Arial" panose="020B0604020202020204" pitchFamily="34" charset="0"/>
                <a:cs typeface="Arial" panose="020B0604020202020204" pitchFamily="34" charset="0"/>
              </a:rPr>
              <a:t>1</a:t>
            </a:r>
            <a:endParaRPr lang="en-US" altLang="en-US" sz="4000">
              <a:latin typeface="Arial" panose="020B0604020202020204" pitchFamily="34" charset="0"/>
              <a:cs typeface="Arial" panose="020B0604020202020204" pitchFamily="34" charset="0"/>
            </a:endParaRPr>
          </a:p>
        </p:txBody>
      </p:sp>
      <p:sp>
        <p:nvSpPr>
          <p:cNvPr id="28" name="Text Box 36"/>
          <p:cNvSpPr txBox="1">
            <a:spLocks noChangeArrowheads="1"/>
          </p:cNvSpPr>
          <p:nvPr/>
        </p:nvSpPr>
        <p:spPr bwMode="auto">
          <a:xfrm>
            <a:off x="3199264" y="1873455"/>
            <a:ext cx="116664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smtClean="0">
                <a:latin typeface="Arial" panose="020B0604020202020204" pitchFamily="34" charset="0"/>
                <a:cs typeface="Arial" panose="020B0604020202020204" pitchFamily="34" charset="0"/>
              </a:rPr>
              <a:t>a)                                                        b) </a:t>
            </a:r>
            <a:endParaRPr lang="en-US" altLang="en-US" sz="4000">
              <a:latin typeface="Arial" panose="020B0604020202020204" pitchFamily="34" charset="0"/>
              <a:cs typeface="Arial" panose="020B0604020202020204" pitchFamily="34" charset="0"/>
            </a:endParaRPr>
          </a:p>
        </p:txBody>
      </p:sp>
      <p:sp>
        <p:nvSpPr>
          <p:cNvPr id="29" name="TextBox 28"/>
          <p:cNvSpPr txBox="1"/>
          <p:nvPr/>
        </p:nvSpPr>
        <p:spPr>
          <a:xfrm>
            <a:off x="2522949" y="3810465"/>
            <a:ext cx="14616542" cy="1908215"/>
          </a:xfrm>
          <a:prstGeom prst="rect">
            <a:avLst/>
          </a:prstGeom>
          <a:noFill/>
        </p:spPr>
        <p:txBody>
          <a:bodyPr wrap="square" rtlCol="0">
            <a:spAutoFit/>
          </a:bodyPr>
          <a:lstStyle/>
          <a:p>
            <a:pPr>
              <a:lnSpc>
                <a:spcPct val="120000"/>
              </a:lnSpc>
              <a:spcBef>
                <a:spcPts val="600"/>
              </a:spcBef>
              <a:spcAft>
                <a:spcPts val="600"/>
              </a:spcAft>
            </a:pP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Điểm</a:t>
            </a:r>
            <a:r>
              <a:rPr lang="en-US" sz="4500" dirty="0" smtClean="0">
                <a:solidFill>
                  <a:srgbClr val="002060"/>
                </a:solidFill>
                <a:latin typeface="Arial" panose="020B0604020202020204" pitchFamily="34" charset="0"/>
                <a:cs typeface="Arial" panose="020B0604020202020204" pitchFamily="34" charset="0"/>
              </a:rPr>
              <a:t> M </a:t>
            </a:r>
            <a:r>
              <a:rPr lang="en-US" sz="4500" dirty="0" err="1" smtClean="0">
                <a:solidFill>
                  <a:srgbClr val="002060"/>
                </a:solidFill>
                <a:latin typeface="Arial" panose="020B0604020202020204" pitchFamily="34" charset="0"/>
                <a:cs typeface="Arial" panose="020B0604020202020204" pitchFamily="34" charset="0"/>
              </a:rPr>
              <a:t>nằm</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giữa</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và</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cách</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đều</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hai</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điểm</a:t>
            </a:r>
            <a:r>
              <a:rPr lang="en-US" sz="4500" dirty="0" smtClean="0">
                <a:solidFill>
                  <a:srgbClr val="002060"/>
                </a:solidFill>
                <a:latin typeface="Arial" panose="020B0604020202020204" pitchFamily="34" charset="0"/>
                <a:cs typeface="Arial" panose="020B0604020202020204" pitchFamily="34" charset="0"/>
              </a:rPr>
              <a:t> A </a:t>
            </a:r>
            <a:r>
              <a:rPr lang="en-US" sz="4500" err="1" smtClean="0">
                <a:solidFill>
                  <a:srgbClr val="002060"/>
                </a:solidFill>
                <a:latin typeface="Arial" panose="020B0604020202020204" pitchFamily="34" charset="0"/>
                <a:cs typeface="Arial" panose="020B0604020202020204" pitchFamily="34" charset="0"/>
              </a:rPr>
              <a:t>và</a:t>
            </a:r>
            <a:r>
              <a:rPr lang="en-US" sz="4500" smtClean="0">
                <a:solidFill>
                  <a:srgbClr val="002060"/>
                </a:solidFill>
                <a:latin typeface="Arial" panose="020B0604020202020204" pitchFamily="34" charset="0"/>
                <a:cs typeface="Arial" panose="020B0604020202020204" pitchFamily="34" charset="0"/>
              </a:rPr>
              <a:t> </a:t>
            </a:r>
            <a:r>
              <a:rPr lang="en-US" sz="4500" smtClean="0">
                <a:solidFill>
                  <a:srgbClr val="002060"/>
                </a:solidFill>
                <a:latin typeface="Arial" panose="020B0604020202020204" pitchFamily="34" charset="0"/>
                <a:cs typeface="Arial" panose="020B0604020202020204" pitchFamily="34" charset="0"/>
              </a:rPr>
              <a:t>B.</a:t>
            </a:r>
            <a:endParaRPr lang="en-US" sz="4500" dirty="0" smtClean="0">
              <a:solidFill>
                <a:srgbClr val="002060"/>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Điểm</a:t>
            </a:r>
            <a:r>
              <a:rPr lang="en-US" sz="4500" dirty="0" smtClean="0">
                <a:solidFill>
                  <a:srgbClr val="002060"/>
                </a:solidFill>
                <a:latin typeface="Arial" panose="020B0604020202020204" pitchFamily="34" charset="0"/>
                <a:cs typeface="Arial" panose="020B0604020202020204" pitchFamily="34" charset="0"/>
              </a:rPr>
              <a:t> N </a:t>
            </a:r>
            <a:r>
              <a:rPr lang="en-US" sz="4500" dirty="0" err="1" smtClean="0">
                <a:solidFill>
                  <a:srgbClr val="002060"/>
                </a:solidFill>
                <a:latin typeface="Arial" panose="020B0604020202020204" pitchFamily="34" charset="0"/>
                <a:cs typeface="Arial" panose="020B0604020202020204" pitchFamily="34" charset="0"/>
              </a:rPr>
              <a:t>nằm</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giữa</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không</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cách</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đều</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hai</a:t>
            </a:r>
            <a:r>
              <a:rPr lang="en-US" sz="4500" dirty="0" smtClean="0">
                <a:solidFill>
                  <a:srgbClr val="002060"/>
                </a:solidFill>
                <a:latin typeface="Arial" panose="020B0604020202020204" pitchFamily="34" charset="0"/>
                <a:cs typeface="Arial" panose="020B0604020202020204" pitchFamily="34" charset="0"/>
              </a:rPr>
              <a:t> </a:t>
            </a:r>
            <a:r>
              <a:rPr lang="en-US" sz="4500" dirty="0" err="1" smtClean="0">
                <a:solidFill>
                  <a:srgbClr val="002060"/>
                </a:solidFill>
                <a:latin typeface="Arial" panose="020B0604020202020204" pitchFamily="34" charset="0"/>
                <a:cs typeface="Arial" panose="020B0604020202020204" pitchFamily="34" charset="0"/>
              </a:rPr>
              <a:t>điểm</a:t>
            </a:r>
            <a:r>
              <a:rPr lang="en-US" sz="4500" dirty="0" smtClean="0">
                <a:solidFill>
                  <a:srgbClr val="002060"/>
                </a:solidFill>
                <a:latin typeface="Arial" panose="020B0604020202020204" pitchFamily="34" charset="0"/>
                <a:cs typeface="Arial" panose="020B0604020202020204" pitchFamily="34" charset="0"/>
              </a:rPr>
              <a:t> P </a:t>
            </a:r>
            <a:r>
              <a:rPr lang="en-US" sz="4500" err="1" smtClean="0">
                <a:solidFill>
                  <a:srgbClr val="002060"/>
                </a:solidFill>
                <a:latin typeface="Arial" panose="020B0604020202020204" pitchFamily="34" charset="0"/>
                <a:cs typeface="Arial" panose="020B0604020202020204" pitchFamily="34" charset="0"/>
              </a:rPr>
              <a:t>và</a:t>
            </a:r>
            <a:r>
              <a:rPr lang="en-US" sz="4500" smtClean="0">
                <a:solidFill>
                  <a:srgbClr val="002060"/>
                </a:solidFill>
                <a:latin typeface="Arial" panose="020B0604020202020204" pitchFamily="34" charset="0"/>
                <a:cs typeface="Arial" panose="020B0604020202020204" pitchFamily="34" charset="0"/>
              </a:rPr>
              <a:t> </a:t>
            </a:r>
            <a:r>
              <a:rPr lang="en-US" sz="4500" smtClean="0">
                <a:solidFill>
                  <a:srgbClr val="002060"/>
                </a:solidFill>
                <a:latin typeface="Arial" panose="020B0604020202020204" pitchFamily="34" charset="0"/>
                <a:cs typeface="Arial" panose="020B0604020202020204" pitchFamily="34" charset="0"/>
              </a:rPr>
              <a:t>Q.</a:t>
            </a:r>
            <a:endParaRPr lang="en-US" sz="4500" dirty="0">
              <a:solidFill>
                <a:srgbClr val="002060"/>
              </a:solidFill>
              <a:latin typeface="Arial" panose="020B0604020202020204" pitchFamily="34" charset="0"/>
              <a:cs typeface="Arial" panose="020B0604020202020204" pitchFamily="34" charset="0"/>
            </a:endParaRPr>
          </a:p>
        </p:txBody>
      </p:sp>
      <p:sp>
        <p:nvSpPr>
          <p:cNvPr id="30" name="TextBox 29"/>
          <p:cNvSpPr txBox="1"/>
          <p:nvPr/>
        </p:nvSpPr>
        <p:spPr>
          <a:xfrm>
            <a:off x="2490292" y="6134100"/>
            <a:ext cx="13631451" cy="3570208"/>
          </a:xfrm>
          <a:prstGeom prst="rect">
            <a:avLst/>
          </a:prstGeom>
          <a:noFill/>
        </p:spPr>
        <p:txBody>
          <a:bodyPr wrap="square" rtlCol="0">
            <a:spAutoFit/>
          </a:bodyPr>
          <a:lstStyle/>
          <a:p>
            <a:pPr algn="just">
              <a:lnSpc>
                <a:spcPct val="120000"/>
              </a:lnSpc>
              <a:spcBef>
                <a:spcPts val="600"/>
              </a:spcBef>
              <a:spcAft>
                <a:spcPts val="600"/>
              </a:spcAft>
            </a:pP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Trong</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hình</a:t>
            </a:r>
            <a:r>
              <a:rPr lang="en-US" sz="4500" dirty="0" smtClean="0">
                <a:solidFill>
                  <a:srgbClr val="C00000"/>
                </a:solidFill>
                <a:latin typeface="Arial" panose="020B0604020202020204" pitchFamily="34" charset="0"/>
                <a:cs typeface="Arial" panose="020B0604020202020204" pitchFamily="34" charset="0"/>
              </a:rPr>
              <a:t> 1a </a:t>
            </a:r>
            <a:r>
              <a:rPr lang="en-US" sz="4500" dirty="0" err="1" smtClean="0">
                <a:solidFill>
                  <a:srgbClr val="C00000"/>
                </a:solidFill>
                <a:latin typeface="Arial" panose="020B0604020202020204" pitchFamily="34" charset="0"/>
                <a:cs typeface="Arial" panose="020B0604020202020204" pitchFamily="34" charset="0"/>
              </a:rPr>
              <a:t>điểm</a:t>
            </a:r>
            <a:r>
              <a:rPr lang="en-US" sz="4500" dirty="0" smtClean="0">
                <a:solidFill>
                  <a:srgbClr val="C00000"/>
                </a:solidFill>
                <a:latin typeface="Arial" panose="020B0604020202020204" pitchFamily="34" charset="0"/>
                <a:cs typeface="Arial" panose="020B0604020202020204" pitchFamily="34" charset="0"/>
              </a:rPr>
              <a:t> M </a:t>
            </a:r>
            <a:r>
              <a:rPr lang="en-US" sz="4500" dirty="0" err="1" smtClean="0">
                <a:solidFill>
                  <a:srgbClr val="C00000"/>
                </a:solidFill>
                <a:latin typeface="Arial" panose="020B0604020202020204" pitchFamily="34" charset="0"/>
                <a:cs typeface="Arial" panose="020B0604020202020204" pitchFamily="34" charset="0"/>
              </a:rPr>
              <a:t>được</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gọi</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là</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trung</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điểm</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của</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đoạn</a:t>
            </a:r>
            <a:r>
              <a:rPr lang="en-US" sz="4500" dirty="0" smtClean="0">
                <a:solidFill>
                  <a:srgbClr val="C00000"/>
                </a:solidFill>
                <a:latin typeface="Arial" panose="020B0604020202020204" pitchFamily="34" charset="0"/>
                <a:cs typeface="Arial" panose="020B0604020202020204" pitchFamily="34" charset="0"/>
              </a:rPr>
              <a:t> </a:t>
            </a:r>
            <a:r>
              <a:rPr lang="en-US" sz="4500" err="1" smtClean="0">
                <a:solidFill>
                  <a:srgbClr val="C00000"/>
                </a:solidFill>
                <a:latin typeface="Arial" panose="020B0604020202020204" pitchFamily="34" charset="0"/>
                <a:cs typeface="Arial" panose="020B0604020202020204" pitchFamily="34" charset="0"/>
              </a:rPr>
              <a:t>thẳng</a:t>
            </a:r>
            <a:r>
              <a:rPr lang="en-US" sz="4500" smtClean="0">
                <a:solidFill>
                  <a:srgbClr val="C00000"/>
                </a:solidFill>
                <a:latin typeface="Arial" panose="020B0604020202020204" pitchFamily="34" charset="0"/>
                <a:cs typeface="Arial" panose="020B0604020202020204" pitchFamily="34" charset="0"/>
              </a:rPr>
              <a:t> </a:t>
            </a:r>
            <a:r>
              <a:rPr lang="en-US" sz="4500" smtClean="0">
                <a:solidFill>
                  <a:srgbClr val="C00000"/>
                </a:solidFill>
                <a:latin typeface="Arial" panose="020B0604020202020204" pitchFamily="34" charset="0"/>
                <a:cs typeface="Arial" panose="020B0604020202020204" pitchFamily="34" charset="0"/>
              </a:rPr>
              <a:t>AB.</a:t>
            </a:r>
            <a:endParaRPr lang="en-US" sz="4500" dirty="0" smtClean="0">
              <a:solidFill>
                <a:srgbClr val="C00000"/>
              </a:solidFill>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en-US" sz="4500" dirty="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Trong</a:t>
            </a:r>
            <a:r>
              <a:rPr lang="en-US" sz="4500" dirty="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hình</a:t>
            </a:r>
            <a:r>
              <a:rPr lang="en-US" sz="4500" dirty="0">
                <a:solidFill>
                  <a:srgbClr val="C00000"/>
                </a:solidFill>
                <a:latin typeface="Arial" panose="020B0604020202020204" pitchFamily="34" charset="0"/>
                <a:cs typeface="Arial" panose="020B0604020202020204" pitchFamily="34" charset="0"/>
              </a:rPr>
              <a:t> </a:t>
            </a:r>
            <a:r>
              <a:rPr lang="en-US" sz="4500" dirty="0" smtClean="0">
                <a:solidFill>
                  <a:srgbClr val="C00000"/>
                </a:solidFill>
                <a:latin typeface="Arial" panose="020B0604020202020204" pitchFamily="34" charset="0"/>
                <a:cs typeface="Arial" panose="020B0604020202020204" pitchFamily="34" charset="0"/>
              </a:rPr>
              <a:t>1b </a:t>
            </a:r>
            <a:r>
              <a:rPr lang="en-US" sz="4500" dirty="0" err="1">
                <a:solidFill>
                  <a:srgbClr val="C00000"/>
                </a:solidFill>
                <a:latin typeface="Arial" panose="020B0604020202020204" pitchFamily="34" charset="0"/>
                <a:cs typeface="Arial" panose="020B0604020202020204" pitchFamily="34" charset="0"/>
              </a:rPr>
              <a:t>điểm</a:t>
            </a:r>
            <a:r>
              <a:rPr lang="en-US" sz="4500" dirty="0">
                <a:solidFill>
                  <a:srgbClr val="C00000"/>
                </a:solidFill>
                <a:latin typeface="Arial" panose="020B0604020202020204" pitchFamily="34" charset="0"/>
                <a:cs typeface="Arial" panose="020B0604020202020204" pitchFamily="34" charset="0"/>
              </a:rPr>
              <a:t> N</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không</a:t>
            </a:r>
            <a:r>
              <a:rPr lang="en-US" sz="4500" dirty="0" smtClean="0">
                <a:solidFill>
                  <a:srgbClr val="C00000"/>
                </a:solidFill>
                <a:latin typeface="Arial" panose="020B0604020202020204" pitchFamily="34" charset="0"/>
                <a:cs typeface="Arial" panose="020B0604020202020204" pitchFamily="34" charset="0"/>
              </a:rPr>
              <a:t> </a:t>
            </a:r>
            <a:r>
              <a:rPr lang="en-US" sz="4500" dirty="0" err="1" smtClean="0">
                <a:solidFill>
                  <a:srgbClr val="C00000"/>
                </a:solidFill>
                <a:latin typeface="Arial" panose="020B0604020202020204" pitchFamily="34" charset="0"/>
                <a:cs typeface="Arial" panose="020B0604020202020204" pitchFamily="34" charset="0"/>
              </a:rPr>
              <a:t>là</a:t>
            </a:r>
            <a:r>
              <a:rPr lang="en-US" sz="4500" dirty="0" smtClean="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trung</a:t>
            </a:r>
            <a:r>
              <a:rPr lang="en-US" sz="4500" dirty="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điểm</a:t>
            </a:r>
            <a:r>
              <a:rPr lang="en-US" sz="4500" dirty="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của</a:t>
            </a:r>
            <a:r>
              <a:rPr lang="en-US" sz="4500" dirty="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đoạn</a:t>
            </a:r>
            <a:r>
              <a:rPr lang="en-US" sz="4500" dirty="0">
                <a:solidFill>
                  <a:srgbClr val="C00000"/>
                </a:solidFill>
                <a:latin typeface="Arial" panose="020B0604020202020204" pitchFamily="34" charset="0"/>
                <a:cs typeface="Arial" panose="020B0604020202020204" pitchFamily="34" charset="0"/>
              </a:rPr>
              <a:t> </a:t>
            </a:r>
            <a:r>
              <a:rPr lang="en-US" sz="4500" err="1">
                <a:solidFill>
                  <a:srgbClr val="C00000"/>
                </a:solidFill>
                <a:latin typeface="Arial" panose="020B0604020202020204" pitchFamily="34" charset="0"/>
                <a:cs typeface="Arial" panose="020B0604020202020204" pitchFamily="34" charset="0"/>
              </a:rPr>
              <a:t>thẳng</a:t>
            </a:r>
            <a:r>
              <a:rPr lang="en-US" sz="4500">
                <a:solidFill>
                  <a:srgbClr val="C00000"/>
                </a:solidFill>
                <a:latin typeface="Arial" panose="020B0604020202020204" pitchFamily="34" charset="0"/>
                <a:cs typeface="Arial" panose="020B0604020202020204" pitchFamily="34" charset="0"/>
              </a:rPr>
              <a:t> </a:t>
            </a:r>
            <a:r>
              <a:rPr lang="en-US" sz="4500" smtClean="0">
                <a:solidFill>
                  <a:srgbClr val="C00000"/>
                </a:solidFill>
                <a:latin typeface="Arial" panose="020B0604020202020204" pitchFamily="34" charset="0"/>
                <a:cs typeface="Arial" panose="020B0604020202020204" pitchFamily="34" charset="0"/>
              </a:rPr>
              <a:t>PQ.</a:t>
            </a:r>
            <a:endParaRPr lang="en-US" sz="4500"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arn(inVertical)">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812C"/>
        </a:solidFill>
        <a:effectLst/>
      </p:bgPr>
    </p:bg>
    <p:spTree>
      <p:nvGrpSpPr>
        <p:cNvPr id="1" name=""/>
        <p:cNvGrpSpPr/>
        <p:nvPr/>
      </p:nvGrpSpPr>
      <p:grpSpPr>
        <a:xfrm>
          <a:off x="0" y="0"/>
          <a:ext cx="0" cy="0"/>
          <a:chOff x="0" y="0"/>
          <a:chExt cx="0" cy="0"/>
        </a:xfrm>
      </p:grpSpPr>
      <p:sp>
        <p:nvSpPr>
          <p:cNvPr id="63" name="Rounded Rectangle 62"/>
          <p:cNvSpPr/>
          <p:nvPr/>
        </p:nvSpPr>
        <p:spPr>
          <a:xfrm>
            <a:off x="609600" y="5554263"/>
            <a:ext cx="17078707" cy="4331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2"/>
          <p:cNvSpPr txBox="1"/>
          <p:nvPr/>
        </p:nvSpPr>
        <p:spPr>
          <a:xfrm>
            <a:off x="2824225" y="433624"/>
            <a:ext cx="12471640" cy="915764"/>
          </a:xfrm>
          <a:prstGeom prst="rect">
            <a:avLst/>
          </a:prstGeom>
        </p:spPr>
        <p:txBody>
          <a:bodyPr lIns="0" tIns="0" rIns="0" bIns="0" rtlCol="0" anchor="t">
            <a:spAutoFit/>
          </a:bodyPr>
          <a:lstStyle/>
          <a:p>
            <a:pPr marL="0" lvl="0" indent="0" algn="ctr">
              <a:lnSpc>
                <a:spcPts val="7700"/>
              </a:lnSpc>
            </a:pPr>
            <a:r>
              <a:rPr lang="en-GB" sz="6000" b="1" smtClean="0">
                <a:solidFill>
                  <a:srgbClr val="FAF1D9"/>
                </a:solidFill>
                <a:latin typeface="Arial" panose="020B0604020202020204" pitchFamily="34" charset="0"/>
                <a:cs typeface="Arial" panose="020B0604020202020204" pitchFamily="34" charset="0"/>
              </a:rPr>
              <a:t>Định nghĩa</a:t>
            </a:r>
            <a:endParaRPr lang="en-US" sz="6000" b="1">
              <a:solidFill>
                <a:srgbClr val="FAF1D9"/>
              </a:solidFill>
              <a:latin typeface="Arial" panose="020B0604020202020204" pitchFamily="34" charset="0"/>
              <a:cs typeface="Arial" panose="020B0604020202020204" pitchFamily="34" charset="0"/>
            </a:endParaRPr>
          </a:p>
        </p:txBody>
      </p:sp>
      <p:grpSp>
        <p:nvGrpSpPr>
          <p:cNvPr id="12" name="Group 11"/>
          <p:cNvGrpSpPr/>
          <p:nvPr/>
        </p:nvGrpSpPr>
        <p:grpSpPr>
          <a:xfrm>
            <a:off x="609600" y="2031444"/>
            <a:ext cx="16914248" cy="2840763"/>
            <a:chOff x="1798808" y="7535643"/>
            <a:chExt cx="16914248" cy="2840763"/>
          </a:xfrm>
        </p:grpSpPr>
        <p:sp>
          <p:nvSpPr>
            <p:cNvPr id="13" name="Rounded Rectangle 12"/>
            <p:cNvSpPr/>
            <p:nvPr/>
          </p:nvSpPr>
          <p:spPr>
            <a:xfrm>
              <a:off x="1798808" y="7535643"/>
              <a:ext cx="16914248" cy="28407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1865101" y="7687161"/>
              <a:ext cx="1934908" cy="19349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3833645" y="7805542"/>
              <a:ext cx="146844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600"/>
                </a:spcBef>
                <a:spcAft>
                  <a:spcPts val="600"/>
                </a:spcAft>
                <a:buFontTx/>
                <a:buNone/>
              </a:pPr>
              <a:r>
                <a:rPr lang="vi-VN" altLang="en-US" sz="4000">
                  <a:latin typeface="Arial" panose="020B0604020202020204" pitchFamily="34" charset="0"/>
                  <a:cs typeface="Arial" panose="020B0604020202020204" pitchFamily="34" charset="0"/>
                </a:rPr>
                <a:t>Trung </a:t>
              </a:r>
              <a:r>
                <a:rPr lang="vi-VN" altLang="en-US" sz="4000" smtClean="0">
                  <a:latin typeface="Arial" panose="020B0604020202020204" pitchFamily="34" charset="0"/>
                  <a:cs typeface="Arial" panose="020B0604020202020204" pitchFamily="34" charset="0"/>
                </a:rPr>
                <a:t>đi</a:t>
              </a:r>
              <a:r>
                <a:rPr lang="en-GB" altLang="en-US" sz="4000" smtClean="0">
                  <a:latin typeface="Arial" panose="020B0604020202020204" pitchFamily="34" charset="0"/>
                  <a:cs typeface="Arial" panose="020B0604020202020204" pitchFamily="34" charset="0"/>
                </a:rPr>
                <a:t>ể</a:t>
              </a:r>
              <a:r>
                <a:rPr lang="vi-VN" altLang="en-US" sz="4000" smtClean="0">
                  <a:latin typeface="Arial" panose="020B0604020202020204" pitchFamily="34" charset="0"/>
                  <a:cs typeface="Arial" panose="020B0604020202020204" pitchFamily="34" charset="0"/>
                </a:rPr>
                <a:t>m </a:t>
              </a:r>
              <a:r>
                <a:rPr lang="vi-VN" altLang="en-US" sz="4000" b="0">
                  <a:latin typeface="Arial" panose="020B0604020202020204" pitchFamily="34" charset="0"/>
                  <a:cs typeface="Arial" panose="020B0604020202020204" pitchFamily="34" charset="0"/>
                </a:rPr>
                <a:t>của </a:t>
              </a:r>
              <a:r>
                <a:rPr lang="vi-VN" altLang="en-US" sz="4000" b="0">
                  <a:latin typeface="Arial" panose="020B0604020202020204" pitchFamily="34" charset="0"/>
                  <a:cs typeface="Arial" panose="020B0604020202020204" pitchFamily="34" charset="0"/>
                </a:rPr>
                <a:t>đoạn </a:t>
              </a:r>
              <a:r>
                <a:rPr lang="vi-VN" altLang="en-US" sz="4000" b="0" smtClean="0">
                  <a:latin typeface="Arial" panose="020B0604020202020204" pitchFamily="34" charset="0"/>
                  <a:cs typeface="Arial" panose="020B0604020202020204" pitchFamily="34" charset="0"/>
                </a:rPr>
                <a:t>th</a:t>
              </a:r>
              <a:r>
                <a:rPr lang="en-GB" altLang="en-US" sz="4000" b="0" smtClean="0">
                  <a:latin typeface="Arial" panose="020B0604020202020204" pitchFamily="34" charset="0"/>
                  <a:cs typeface="Arial" panose="020B0604020202020204" pitchFamily="34" charset="0"/>
                </a:rPr>
                <a:t>ẳ</a:t>
              </a:r>
              <a:r>
                <a:rPr lang="vi-VN" altLang="en-US" sz="4000" b="0" smtClean="0">
                  <a:latin typeface="Arial" panose="020B0604020202020204" pitchFamily="34" charset="0"/>
                  <a:cs typeface="Arial" panose="020B0604020202020204" pitchFamily="34" charset="0"/>
                </a:rPr>
                <a:t>ng </a:t>
              </a:r>
              <a:r>
                <a:rPr lang="vi-VN" altLang="en-US" sz="4000" b="0">
                  <a:latin typeface="Arial" panose="020B0604020202020204" pitchFamily="34" charset="0"/>
                  <a:cs typeface="Arial" panose="020B0604020202020204" pitchFamily="34" charset="0"/>
                </a:rPr>
                <a:t>là </a:t>
              </a:r>
              <a:r>
                <a:rPr lang="vi-VN" altLang="en-US" sz="4000" b="0">
                  <a:latin typeface="Arial" panose="020B0604020202020204" pitchFamily="34" charset="0"/>
                  <a:cs typeface="Arial" panose="020B0604020202020204" pitchFamily="34" charset="0"/>
                </a:rPr>
                <a:t>điểm </a:t>
              </a:r>
              <a:r>
                <a:rPr lang="vi-VN" altLang="en-US" sz="4000" b="0" smtClean="0">
                  <a:latin typeface="Arial" panose="020B0604020202020204" pitchFamily="34" charset="0"/>
                  <a:cs typeface="Arial" panose="020B0604020202020204" pitchFamily="34" charset="0"/>
                </a:rPr>
                <a:t>n</a:t>
              </a:r>
              <a:r>
                <a:rPr lang="en-GB" altLang="en-US" sz="4000" b="0" smtClean="0">
                  <a:latin typeface="Arial" panose="020B0604020202020204" pitchFamily="34" charset="0"/>
                  <a:cs typeface="Arial" panose="020B0604020202020204" pitchFamily="34" charset="0"/>
                </a:rPr>
                <a:t>ằ</a:t>
              </a:r>
              <a:r>
                <a:rPr lang="vi-VN" altLang="en-US" sz="4000" b="0" smtClean="0">
                  <a:latin typeface="Arial" panose="020B0604020202020204" pitchFamily="34" charset="0"/>
                  <a:cs typeface="Arial" panose="020B0604020202020204" pitchFamily="34" charset="0"/>
                </a:rPr>
                <a:t>m </a:t>
              </a:r>
              <a:r>
                <a:rPr lang="vi-VN" altLang="en-US" sz="4000" b="0">
                  <a:latin typeface="Arial" panose="020B0604020202020204" pitchFamily="34" charset="0"/>
                  <a:cs typeface="Arial" panose="020B0604020202020204" pitchFamily="34" charset="0"/>
                </a:rPr>
                <a:t>giữa hai đầu mút của </a:t>
              </a:r>
              <a:r>
                <a:rPr lang="vi-VN" altLang="en-US" sz="4000" b="0">
                  <a:latin typeface="Arial" panose="020B0604020202020204" pitchFamily="34" charset="0"/>
                  <a:cs typeface="Arial" panose="020B0604020202020204" pitchFamily="34" charset="0"/>
                </a:rPr>
                <a:t>đoạn </a:t>
              </a:r>
              <a:r>
                <a:rPr lang="vi-VN" altLang="en-US" sz="4000" b="0" smtClean="0">
                  <a:latin typeface="Arial" panose="020B0604020202020204" pitchFamily="34" charset="0"/>
                  <a:cs typeface="Arial" panose="020B0604020202020204" pitchFamily="34" charset="0"/>
                </a:rPr>
                <a:t>th</a:t>
              </a:r>
              <a:r>
                <a:rPr lang="en-GB" altLang="en-US" sz="4000" b="0" smtClean="0">
                  <a:latin typeface="Arial" panose="020B0604020202020204" pitchFamily="34" charset="0"/>
                  <a:cs typeface="Arial" panose="020B0604020202020204" pitchFamily="34" charset="0"/>
                </a:rPr>
                <a:t>ẳ</a:t>
              </a:r>
              <a:r>
                <a:rPr lang="vi-VN" altLang="en-US" sz="4000" b="0" smtClean="0">
                  <a:latin typeface="Arial" panose="020B0604020202020204" pitchFamily="34" charset="0"/>
                  <a:cs typeface="Arial" panose="020B0604020202020204" pitchFamily="34" charset="0"/>
                </a:rPr>
                <a:t>ng </a:t>
              </a:r>
              <a:r>
                <a:rPr lang="vi-VN" altLang="en-US" sz="4000" b="0">
                  <a:latin typeface="Arial" panose="020B0604020202020204" pitchFamily="34" charset="0"/>
                  <a:cs typeface="Arial" panose="020B0604020202020204" pitchFamily="34" charset="0"/>
                </a:rPr>
                <a:t>và </a:t>
              </a:r>
              <a:r>
                <a:rPr lang="vi-VN" altLang="en-US" sz="4000" b="0" smtClean="0">
                  <a:latin typeface="Arial" panose="020B0604020202020204" pitchFamily="34" charset="0"/>
                  <a:cs typeface="Arial" panose="020B0604020202020204" pitchFamily="34" charset="0"/>
                </a:rPr>
                <a:t>cách</a:t>
              </a:r>
              <a:r>
                <a:rPr lang="en-GB" altLang="en-US" sz="4000" b="0" smtClean="0">
                  <a:latin typeface="Arial" panose="020B0604020202020204" pitchFamily="34" charset="0"/>
                  <a:cs typeface="Arial" panose="020B0604020202020204" pitchFamily="34" charset="0"/>
                </a:rPr>
                <a:t> </a:t>
              </a:r>
              <a:r>
                <a:rPr lang="vi-VN" altLang="en-US" sz="4000" b="0" smtClean="0">
                  <a:latin typeface="Arial" panose="020B0604020202020204" pitchFamily="34" charset="0"/>
                  <a:cs typeface="Arial" panose="020B0604020202020204" pitchFamily="34" charset="0"/>
                </a:rPr>
                <a:t>đều </a:t>
              </a:r>
              <a:r>
                <a:rPr lang="vi-VN" altLang="en-US" sz="4000" b="0">
                  <a:latin typeface="Arial" panose="020B0604020202020204" pitchFamily="34" charset="0"/>
                  <a:cs typeface="Arial" panose="020B0604020202020204" pitchFamily="34" charset="0"/>
                </a:rPr>
                <a:t>hai </a:t>
              </a:r>
              <a:r>
                <a:rPr lang="vi-VN" altLang="en-US" sz="4000" b="0" smtClean="0">
                  <a:latin typeface="Arial" panose="020B0604020202020204" pitchFamily="34" charset="0"/>
                  <a:cs typeface="Arial" panose="020B0604020202020204" pitchFamily="34" charset="0"/>
                </a:rPr>
                <a:t>đ</a:t>
              </a:r>
              <a:r>
                <a:rPr lang="en-GB" altLang="en-US" sz="4000" b="0" smtClean="0">
                  <a:latin typeface="Arial" panose="020B0604020202020204" pitchFamily="34" charset="0"/>
                  <a:cs typeface="Arial" panose="020B0604020202020204" pitchFamily="34" charset="0"/>
                </a:rPr>
                <a:t>ầ</a:t>
              </a:r>
              <a:r>
                <a:rPr lang="vi-VN" altLang="en-US" sz="4000" b="0" smtClean="0">
                  <a:latin typeface="Arial" panose="020B0604020202020204" pitchFamily="34" charset="0"/>
                  <a:cs typeface="Arial" panose="020B0604020202020204" pitchFamily="34" charset="0"/>
                </a:rPr>
                <a:t>u </a:t>
              </a:r>
              <a:r>
                <a:rPr lang="vi-VN" altLang="en-US" sz="4000" b="0">
                  <a:latin typeface="Arial" panose="020B0604020202020204" pitchFamily="34" charset="0"/>
                  <a:cs typeface="Arial" panose="020B0604020202020204" pitchFamily="34" charset="0"/>
                </a:rPr>
                <a:t>mút </a:t>
              </a:r>
              <a:r>
                <a:rPr lang="vi-VN" altLang="en-US" sz="4000" b="0" smtClean="0">
                  <a:latin typeface="Arial" panose="020B0604020202020204" pitchFamily="34" charset="0"/>
                  <a:cs typeface="Arial" panose="020B0604020202020204" pitchFamily="34" charset="0"/>
                </a:rPr>
                <a:t>đó.</a:t>
              </a:r>
              <a:r>
                <a:rPr lang="en-GB" altLang="en-US" sz="4000" b="0" smtClean="0">
                  <a:latin typeface="Arial" panose="020B0604020202020204" pitchFamily="34" charset="0"/>
                  <a:cs typeface="Arial" panose="020B0604020202020204" pitchFamily="34" charset="0"/>
                </a:rPr>
                <a:t> </a:t>
              </a:r>
              <a:r>
                <a:rPr lang="vi-VN" altLang="en-US" sz="4000" b="0" smtClean="0">
                  <a:latin typeface="Arial" panose="020B0604020202020204" pitchFamily="34" charset="0"/>
                  <a:cs typeface="Arial" panose="020B0604020202020204" pitchFamily="34" charset="0"/>
                </a:rPr>
                <a:t>Trung </a:t>
              </a:r>
              <a:r>
                <a:rPr lang="vi-VN" altLang="en-US" sz="4000" b="0">
                  <a:latin typeface="Arial" panose="020B0604020202020204" pitchFamily="34" charset="0"/>
                  <a:cs typeface="Arial" panose="020B0604020202020204" pitchFamily="34" charset="0"/>
                </a:rPr>
                <a:t>điểm của </a:t>
              </a:r>
              <a:r>
                <a:rPr lang="vi-VN" altLang="en-US" sz="4000" b="0">
                  <a:latin typeface="Arial" panose="020B0604020202020204" pitchFamily="34" charset="0"/>
                  <a:cs typeface="Arial" panose="020B0604020202020204" pitchFamily="34" charset="0"/>
                </a:rPr>
                <a:t>đoạn </a:t>
              </a:r>
              <a:r>
                <a:rPr lang="vi-VN" altLang="en-US" sz="4000" b="0" smtClean="0">
                  <a:latin typeface="Arial" panose="020B0604020202020204" pitchFamily="34" charset="0"/>
                  <a:cs typeface="Arial" panose="020B0604020202020204" pitchFamily="34" charset="0"/>
                </a:rPr>
                <a:t>th</a:t>
              </a:r>
              <a:r>
                <a:rPr lang="en-GB" altLang="en-US" sz="4000" b="0" smtClean="0">
                  <a:latin typeface="Arial" panose="020B0604020202020204" pitchFamily="34" charset="0"/>
                  <a:cs typeface="Arial" panose="020B0604020202020204" pitchFamily="34" charset="0"/>
                </a:rPr>
                <a:t>ẳ</a:t>
              </a:r>
              <a:r>
                <a:rPr lang="vi-VN" altLang="en-US" sz="4000" b="0" smtClean="0">
                  <a:latin typeface="Arial" panose="020B0604020202020204" pitchFamily="34" charset="0"/>
                  <a:cs typeface="Arial" panose="020B0604020202020204" pitchFamily="34" charset="0"/>
                </a:rPr>
                <a:t>ng </a:t>
              </a:r>
              <a:r>
                <a:rPr lang="vi-VN" altLang="en-US" sz="4000" b="0">
                  <a:latin typeface="Arial" panose="020B0604020202020204" pitchFamily="34" charset="0"/>
                  <a:cs typeface="Arial" panose="020B0604020202020204" pitchFamily="34" charset="0"/>
                </a:rPr>
                <a:t>còn được gọi là </a:t>
              </a:r>
              <a:r>
                <a:rPr lang="vi-VN" altLang="en-US" sz="4000" b="0" i="1">
                  <a:latin typeface="Arial" panose="020B0604020202020204" pitchFamily="34" charset="0"/>
                  <a:cs typeface="Arial" panose="020B0604020202020204" pitchFamily="34" charset="0"/>
                </a:rPr>
                <a:t>điểm</a:t>
              </a:r>
              <a:r>
                <a:rPr lang="vi-VN" altLang="en-US" sz="4000" b="0">
                  <a:latin typeface="Arial" panose="020B0604020202020204" pitchFamily="34" charset="0"/>
                  <a:cs typeface="Arial" panose="020B0604020202020204" pitchFamily="34" charset="0"/>
                </a:rPr>
                <a:t> </a:t>
              </a:r>
              <a:r>
                <a:rPr lang="vi-VN" altLang="en-US" sz="4000" b="0" i="1">
                  <a:latin typeface="Arial" panose="020B0604020202020204" pitchFamily="34" charset="0"/>
                  <a:cs typeface="Arial" panose="020B0604020202020204" pitchFamily="34" charset="0"/>
                </a:rPr>
                <a:t>chính </a:t>
              </a:r>
              <a:r>
                <a:rPr lang="vi-VN" altLang="en-US" sz="4000" b="0" i="1">
                  <a:latin typeface="Arial" panose="020B0604020202020204" pitchFamily="34" charset="0"/>
                  <a:cs typeface="Arial" panose="020B0604020202020204" pitchFamily="34" charset="0"/>
                </a:rPr>
                <a:t>giữa </a:t>
              </a:r>
              <a:r>
                <a:rPr lang="vi-VN" altLang="en-US" sz="4000" b="0" smtClean="0">
                  <a:latin typeface="Arial" panose="020B0604020202020204" pitchFamily="34" charset="0"/>
                  <a:cs typeface="Arial" panose="020B0604020202020204" pitchFamily="34" charset="0"/>
                </a:rPr>
                <a:t>của</a:t>
              </a:r>
              <a:r>
                <a:rPr lang="en-GB" altLang="en-US" sz="4000" b="0" smtClean="0">
                  <a:latin typeface="Arial" panose="020B0604020202020204" pitchFamily="34" charset="0"/>
                  <a:cs typeface="Arial" panose="020B0604020202020204" pitchFamily="34" charset="0"/>
                </a:rPr>
                <a:t> </a:t>
              </a:r>
              <a:r>
                <a:rPr lang="vi-VN" altLang="en-US" sz="4000" b="0" smtClean="0">
                  <a:latin typeface="Arial" panose="020B0604020202020204" pitchFamily="34" charset="0"/>
                  <a:cs typeface="Arial" panose="020B0604020202020204" pitchFamily="34" charset="0"/>
                </a:rPr>
                <a:t>đoạn th</a:t>
              </a:r>
              <a:r>
                <a:rPr lang="en-GB" altLang="en-US" sz="4000" b="0" smtClean="0">
                  <a:latin typeface="Arial" panose="020B0604020202020204" pitchFamily="34" charset="0"/>
                  <a:cs typeface="Arial" panose="020B0604020202020204" pitchFamily="34" charset="0"/>
                </a:rPr>
                <a:t>ẳ</a:t>
              </a:r>
              <a:r>
                <a:rPr lang="vi-VN" altLang="en-US" sz="4000" b="0" smtClean="0">
                  <a:latin typeface="Arial" panose="020B0604020202020204" pitchFamily="34" charset="0"/>
                  <a:cs typeface="Arial" panose="020B0604020202020204" pitchFamily="34" charset="0"/>
                </a:rPr>
                <a:t>ng </a:t>
              </a:r>
              <a:r>
                <a:rPr lang="vi-VN" altLang="en-US" sz="4000" b="0">
                  <a:latin typeface="Arial" panose="020B0604020202020204" pitchFamily="34" charset="0"/>
                  <a:cs typeface="Arial" panose="020B0604020202020204" pitchFamily="34" charset="0"/>
                </a:rPr>
                <a:t>đó.</a:t>
              </a:r>
              <a:endParaRPr lang="en-US" altLang="en-US" sz="4000" b="0" i="1">
                <a:latin typeface="Arial" panose="020B0604020202020204" pitchFamily="34" charset="0"/>
                <a:cs typeface="Arial" panose="020B0604020202020204" pitchFamily="34" charset="0"/>
              </a:endParaRPr>
            </a:p>
          </p:txBody>
        </p:sp>
      </p:grpSp>
      <p:sp>
        <p:nvSpPr>
          <p:cNvPr id="16" name="TextBox 15"/>
          <p:cNvSpPr txBox="1"/>
          <p:nvPr/>
        </p:nvSpPr>
        <p:spPr>
          <a:xfrm>
            <a:off x="961058" y="5794839"/>
            <a:ext cx="16002000" cy="1569660"/>
          </a:xfrm>
          <a:prstGeom prst="rect">
            <a:avLst/>
          </a:prstGeom>
          <a:noFill/>
        </p:spPr>
        <p:txBody>
          <a:bodyPr wrap="square" rtlCol="0">
            <a:spAutoFit/>
          </a:bodyPr>
          <a:lstStyle/>
          <a:p>
            <a:pPr algn="just">
              <a:lnSpc>
                <a:spcPct val="120000"/>
              </a:lnSpc>
              <a:spcBef>
                <a:spcPts val="600"/>
              </a:spcBef>
              <a:spcAft>
                <a:spcPts val="600"/>
              </a:spcAft>
            </a:pP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t>
            </a:r>
            <a:r>
              <a:rPr lang="en-US" sz="4000" dirty="0" err="1" smtClean="0">
                <a:latin typeface="Arial" panose="020B0604020202020204" pitchFamily="34" charset="0"/>
                <a:cs typeface="Arial" panose="020B0604020202020204" pitchFamily="34" charset="0"/>
              </a:rPr>
              <a:t>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err="1" smtClean="0">
                <a:latin typeface="Arial" panose="020B0604020202020204" pitchFamily="34" charset="0"/>
                <a:cs typeface="Arial" panose="020B0604020202020204" pitchFamily="34" charset="0"/>
              </a:rPr>
              <a:t>hai</a:t>
            </a:r>
            <a:r>
              <a:rPr lang="en-US" sz="400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thẳng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AM = MB ta </a:t>
            </a:r>
            <a:r>
              <a:rPr lang="en-US" sz="4000" dirty="0" err="1" smtClean="0">
                <a:latin typeface="Arial" panose="020B0604020202020204" pitchFamily="34" charset="0"/>
                <a:cs typeface="Arial" panose="020B0604020202020204" pitchFamily="34" charset="0"/>
              </a:rPr>
              <a:t>thường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p:txBody>
      </p:sp>
      <p:grpSp>
        <p:nvGrpSpPr>
          <p:cNvPr id="60" name="Group 59"/>
          <p:cNvGrpSpPr/>
          <p:nvPr/>
        </p:nvGrpSpPr>
        <p:grpSpPr>
          <a:xfrm>
            <a:off x="1130583" y="8039100"/>
            <a:ext cx="4810196" cy="1298419"/>
            <a:chOff x="1111122" y="8256209"/>
            <a:chExt cx="4810196" cy="1298419"/>
          </a:xfrm>
        </p:grpSpPr>
        <p:grpSp>
          <p:nvGrpSpPr>
            <p:cNvPr id="20" name="Group 19"/>
            <p:cNvGrpSpPr/>
            <p:nvPr/>
          </p:nvGrpSpPr>
          <p:grpSpPr>
            <a:xfrm>
              <a:off x="1111122" y="8256209"/>
              <a:ext cx="4810196" cy="1298419"/>
              <a:chOff x="1616197" y="4168297"/>
              <a:chExt cx="5828820" cy="1298419"/>
            </a:xfrm>
          </p:grpSpPr>
          <p:grpSp>
            <p:nvGrpSpPr>
              <p:cNvPr id="21" name="Group 20"/>
              <p:cNvGrpSpPr/>
              <p:nvPr/>
            </p:nvGrpSpPr>
            <p:grpSpPr>
              <a:xfrm>
                <a:off x="1616197" y="4189575"/>
                <a:ext cx="5828820" cy="1277141"/>
                <a:chOff x="5524150" y="764245"/>
                <a:chExt cx="8195954" cy="1277141"/>
              </a:xfrm>
            </p:grpSpPr>
            <p:cxnSp>
              <p:nvCxnSpPr>
                <p:cNvPr id="24" name="Straight Connector 23"/>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F87412-107F-44E1-A048-F4EEBBD1BFCE}"/>
                    </a:ext>
                  </a:extLst>
                </p:cNvPr>
                <p:cNvSpPr txBox="1"/>
                <p:nvPr/>
              </p:nvSpPr>
              <p:spPr>
                <a:xfrm>
                  <a:off x="5524150" y="782799"/>
                  <a:ext cx="876650"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42CFBD7-EAF3-4CD2-AB8F-420462532F1F}"/>
                    </a:ext>
                  </a:extLst>
                </p:cNvPr>
                <p:cNvSpPr txBox="1"/>
                <p:nvPr/>
              </p:nvSpPr>
              <p:spPr>
                <a:xfrm>
                  <a:off x="5577357" y="1333500"/>
                  <a:ext cx="457200"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2F87412-107F-44E1-A048-F4EEBBD1BFCE}"/>
                    </a:ext>
                  </a:extLst>
                </p:cNvPr>
                <p:cNvSpPr txBox="1"/>
                <p:nvPr/>
              </p:nvSpPr>
              <p:spPr>
                <a:xfrm>
                  <a:off x="12974303" y="764245"/>
                  <a:ext cx="745801"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42CFBD7-EAF3-4CD2-AB8F-420462532F1F}"/>
                    </a:ext>
                  </a:extLst>
                </p:cNvPr>
                <p:cNvSpPr txBox="1"/>
                <p:nvPr/>
              </p:nvSpPr>
              <p:spPr>
                <a:xfrm>
                  <a:off x="13054156" y="1294668"/>
                  <a:ext cx="388956"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C2F87412-107F-44E1-A048-F4EEBBD1BFCE}"/>
                  </a:ext>
                </a:extLst>
              </p:cNvPr>
              <p:cNvSpPr txBox="1"/>
              <p:nvPr/>
            </p:nvSpPr>
            <p:spPr>
              <a:xfrm>
                <a:off x="4401932" y="4168297"/>
                <a:ext cx="525392"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42CFBD7-EAF3-4CD2-AB8F-420462532F1F}"/>
                  </a:ext>
                </a:extLst>
              </p:cNvPr>
              <p:cNvSpPr txBox="1"/>
              <p:nvPr/>
            </p:nvSpPr>
            <p:spPr>
              <a:xfrm>
                <a:off x="4401933" y="4744965"/>
                <a:ext cx="274008"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48" name="Straight Connector 47"/>
            <p:cNvCxnSpPr/>
            <p:nvPr/>
          </p:nvCxnSpPr>
          <p:spPr>
            <a:xfrm flipH="1">
              <a:off x="2355572" y="8992508"/>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403691" y="9032340"/>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960855" y="8017917"/>
            <a:ext cx="4762663" cy="1319602"/>
            <a:chOff x="6941394" y="8235026"/>
            <a:chExt cx="4762663" cy="1319602"/>
          </a:xfrm>
        </p:grpSpPr>
        <p:grpSp>
          <p:nvGrpSpPr>
            <p:cNvPr id="29" name="Group 28"/>
            <p:cNvGrpSpPr/>
            <p:nvPr/>
          </p:nvGrpSpPr>
          <p:grpSpPr>
            <a:xfrm>
              <a:off x="6941394" y="8235026"/>
              <a:ext cx="4762663" cy="1319602"/>
              <a:chOff x="1616197" y="4147114"/>
              <a:chExt cx="5771220" cy="1319602"/>
            </a:xfrm>
          </p:grpSpPr>
          <p:grpSp>
            <p:nvGrpSpPr>
              <p:cNvPr id="30" name="Group 29"/>
              <p:cNvGrpSpPr/>
              <p:nvPr/>
            </p:nvGrpSpPr>
            <p:grpSpPr>
              <a:xfrm>
                <a:off x="1616197" y="4147114"/>
                <a:ext cx="5771220" cy="1319602"/>
                <a:chOff x="5524150" y="721784"/>
                <a:chExt cx="8114963" cy="1319602"/>
              </a:xfrm>
            </p:grpSpPr>
            <p:cxnSp>
              <p:nvCxnSpPr>
                <p:cNvPr id="33" name="Straight Connector 32"/>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2F87412-107F-44E1-A048-F4EEBBD1BFCE}"/>
                    </a:ext>
                  </a:extLst>
                </p:cNvPr>
                <p:cNvSpPr txBox="1"/>
                <p:nvPr/>
              </p:nvSpPr>
              <p:spPr>
                <a:xfrm>
                  <a:off x="5524150" y="782799"/>
                  <a:ext cx="876650"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42CFBD7-EAF3-4CD2-AB8F-420462532F1F}"/>
                    </a:ext>
                  </a:extLst>
                </p:cNvPr>
                <p:cNvSpPr txBox="1"/>
                <p:nvPr/>
              </p:nvSpPr>
              <p:spPr>
                <a:xfrm>
                  <a:off x="5577357" y="1333500"/>
                  <a:ext cx="457200"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2F87412-107F-44E1-A048-F4EEBBD1BFCE}"/>
                    </a:ext>
                  </a:extLst>
                </p:cNvPr>
                <p:cNvSpPr txBox="1"/>
                <p:nvPr/>
              </p:nvSpPr>
              <p:spPr>
                <a:xfrm>
                  <a:off x="12893312" y="721784"/>
                  <a:ext cx="745801"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42CFBD7-EAF3-4CD2-AB8F-420462532F1F}"/>
                    </a:ext>
                  </a:extLst>
                </p:cNvPr>
                <p:cNvSpPr txBox="1"/>
                <p:nvPr/>
              </p:nvSpPr>
              <p:spPr>
                <a:xfrm>
                  <a:off x="13011347" y="1319635"/>
                  <a:ext cx="388956"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C2F87412-107F-44E1-A048-F4EEBBD1BFCE}"/>
                  </a:ext>
                </a:extLst>
              </p:cNvPr>
              <p:cNvSpPr txBox="1"/>
              <p:nvPr/>
            </p:nvSpPr>
            <p:spPr>
              <a:xfrm>
                <a:off x="4401932" y="4168297"/>
                <a:ext cx="525391"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2CFBD7-EAF3-4CD2-AB8F-420462532F1F}"/>
                  </a:ext>
                </a:extLst>
              </p:cNvPr>
              <p:cNvSpPr txBox="1"/>
              <p:nvPr/>
            </p:nvSpPr>
            <p:spPr>
              <a:xfrm>
                <a:off x="4401933" y="4744965"/>
                <a:ext cx="274008"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0" name="Straight Connector 49"/>
            <p:cNvCxnSpPr/>
            <p:nvPr/>
          </p:nvCxnSpPr>
          <p:spPr>
            <a:xfrm flipH="1">
              <a:off x="7928062" y="8990446"/>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050956" y="9032340"/>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0214062" y="8990446"/>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336956" y="9032340"/>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2504731" y="7990569"/>
            <a:ext cx="4784817" cy="1325494"/>
            <a:chOff x="12485270" y="8207678"/>
            <a:chExt cx="4784817" cy="1325494"/>
          </a:xfrm>
        </p:grpSpPr>
        <p:grpSp>
          <p:nvGrpSpPr>
            <p:cNvPr id="38" name="Group 37"/>
            <p:cNvGrpSpPr/>
            <p:nvPr/>
          </p:nvGrpSpPr>
          <p:grpSpPr>
            <a:xfrm>
              <a:off x="12485270" y="8207678"/>
              <a:ext cx="4784817" cy="1325494"/>
              <a:chOff x="1536235" y="4168297"/>
              <a:chExt cx="5798066" cy="1325494"/>
            </a:xfrm>
          </p:grpSpPr>
          <p:grpSp>
            <p:nvGrpSpPr>
              <p:cNvPr id="39" name="Group 38"/>
              <p:cNvGrpSpPr/>
              <p:nvPr/>
            </p:nvGrpSpPr>
            <p:grpSpPr>
              <a:xfrm>
                <a:off x="1536235" y="4208129"/>
                <a:ext cx="5798066" cy="1285662"/>
                <a:chOff x="5411714" y="782799"/>
                <a:chExt cx="8152711" cy="1285662"/>
              </a:xfrm>
            </p:grpSpPr>
            <p:cxnSp>
              <p:nvCxnSpPr>
                <p:cNvPr id="42" name="Straight Connector 41"/>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2F87412-107F-44E1-A048-F4EEBBD1BFCE}"/>
                    </a:ext>
                  </a:extLst>
                </p:cNvPr>
                <p:cNvSpPr txBox="1"/>
                <p:nvPr/>
              </p:nvSpPr>
              <p:spPr>
                <a:xfrm>
                  <a:off x="5524151" y="782799"/>
                  <a:ext cx="876650"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42CFBD7-EAF3-4CD2-AB8F-420462532F1F}"/>
                    </a:ext>
                  </a:extLst>
                </p:cNvPr>
                <p:cNvSpPr txBox="1"/>
                <p:nvPr/>
              </p:nvSpPr>
              <p:spPr>
                <a:xfrm>
                  <a:off x="5411714" y="1360574"/>
                  <a:ext cx="455637"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2F87412-107F-44E1-A048-F4EEBBD1BFCE}"/>
                    </a:ext>
                  </a:extLst>
                </p:cNvPr>
                <p:cNvSpPr txBox="1"/>
                <p:nvPr/>
              </p:nvSpPr>
              <p:spPr>
                <a:xfrm>
                  <a:off x="12818624" y="809816"/>
                  <a:ext cx="745801"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42CFBD7-EAF3-4CD2-AB8F-420462532F1F}"/>
                    </a:ext>
                  </a:extLst>
                </p:cNvPr>
                <p:cNvSpPr txBox="1"/>
                <p:nvPr/>
              </p:nvSpPr>
              <p:spPr>
                <a:xfrm>
                  <a:off x="13008128" y="1360575"/>
                  <a:ext cx="388956"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sp>
            <p:nvSpPr>
              <p:cNvPr id="40" name="TextBox 39">
                <a:extLst>
                  <a:ext uri="{FF2B5EF4-FFF2-40B4-BE49-F238E27FC236}">
                    <a16:creationId xmlns:a16="http://schemas.microsoft.com/office/drawing/2014/main" id="{C2F87412-107F-44E1-A048-F4EEBBD1BFCE}"/>
                  </a:ext>
                </a:extLst>
              </p:cNvPr>
              <p:cNvSpPr txBox="1"/>
              <p:nvPr/>
            </p:nvSpPr>
            <p:spPr>
              <a:xfrm>
                <a:off x="4401932" y="4168297"/>
                <a:ext cx="525392" cy="707886"/>
              </a:xfrm>
              <a:prstGeom prst="rect">
                <a:avLst/>
              </a:prstGeom>
              <a:solidFill>
                <a:schemeClr val="bg1">
                  <a:alpha val="2000"/>
                </a:schemeClr>
              </a:solidFill>
            </p:spPr>
            <p:txBody>
              <a:bodyPr wrap="square" rtlCol="0">
                <a:spAutoFit/>
              </a:bodyPr>
              <a:lstStyle/>
              <a:p>
                <a:r>
                  <a:rPr lang="en-US" sz="40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42CFBD7-EAF3-4CD2-AB8F-420462532F1F}"/>
                  </a:ext>
                </a:extLst>
              </p:cNvPr>
              <p:cNvSpPr txBox="1"/>
              <p:nvPr/>
            </p:nvSpPr>
            <p:spPr>
              <a:xfrm>
                <a:off x="4401933" y="4744965"/>
                <a:ext cx="274008" cy="707886"/>
              </a:xfrm>
              <a:prstGeom prst="rect">
                <a:avLst/>
              </a:prstGeom>
              <a:solidFill>
                <a:schemeClr val="bg1">
                  <a:alpha val="2000"/>
                </a:schemeClr>
              </a:solidFill>
            </p:spPr>
            <p:txBody>
              <a:bodyPr wrap="square" rtlCol="0">
                <a:spAutoFit/>
              </a:bodyPr>
              <a:lstStyle/>
              <a:p>
                <a:r>
                  <a:rPr lang="en-US" sz="40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4" name="Straight Connector 53"/>
            <p:cNvCxnSpPr/>
            <p:nvPr/>
          </p:nvCxnSpPr>
          <p:spPr>
            <a:xfrm flipH="1">
              <a:off x="13430208" y="8928625"/>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3553102" y="8970519"/>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5648805" y="8888055"/>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771699" y="8929949"/>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3695277" y="9012413"/>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5978954" y="8946876"/>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249606" y="6208"/>
            <a:ext cx="1408590" cy="1929575"/>
          </a:xfrm>
          <a:prstGeom prst="rect">
            <a:avLst/>
          </a:prstGeom>
        </p:spPr>
      </p:pic>
      <p:grpSp>
        <p:nvGrpSpPr>
          <p:cNvPr id="10" name="Group 9"/>
          <p:cNvGrpSpPr/>
          <p:nvPr/>
        </p:nvGrpSpPr>
        <p:grpSpPr>
          <a:xfrm>
            <a:off x="11228794" y="956944"/>
            <a:ext cx="7173686" cy="3418195"/>
            <a:chOff x="7543800" y="1561152"/>
            <a:chExt cx="7173686" cy="3418195"/>
          </a:xfrm>
        </p:grpSpPr>
        <p:sp>
          <p:nvSpPr>
            <p:cNvPr id="9" name="Cloud 8"/>
            <p:cNvSpPr/>
            <p:nvPr/>
          </p:nvSpPr>
          <p:spPr>
            <a:xfrm>
              <a:off x="7543800" y="1561152"/>
              <a:ext cx="7173686" cy="3418195"/>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7"/>
            <p:cNvSpPr txBox="1"/>
            <p:nvPr/>
          </p:nvSpPr>
          <p:spPr>
            <a:xfrm>
              <a:off x="8610600" y="2095500"/>
              <a:ext cx="5410200" cy="2492990"/>
            </a:xfrm>
            <a:prstGeom prst="rect">
              <a:avLst/>
            </a:prstGeom>
          </p:spPr>
          <p:txBody>
            <a:bodyPr wrap="square" lIns="0" tIns="0" rIns="0" bIns="0" rtlCol="0" anchor="t">
              <a:spAutoFit/>
            </a:bodyPr>
            <a:lstStyle/>
            <a:p>
              <a:pPr marL="0" lvl="0" indent="0" algn="ctr">
                <a:lnSpc>
                  <a:spcPct val="120000"/>
                </a:lnSpc>
                <a:spcBef>
                  <a:spcPts val="600"/>
                </a:spcBef>
                <a:spcAft>
                  <a:spcPts val="600"/>
                </a:spcAft>
              </a:pPr>
              <a:r>
                <a:rPr lang="en-GB" sz="4500" smtClean="0">
                  <a:solidFill>
                    <a:srgbClr val="5F3329"/>
                  </a:solidFill>
                  <a:latin typeface="Arial" panose="020B0604020202020204" pitchFamily="34" charset="0"/>
                  <a:cs typeface="Arial" panose="020B0604020202020204" pitchFamily="34" charset="0"/>
                </a:rPr>
                <a:t>Điểm M là trung điểm của đoạn thẳng AB khi nào?</a:t>
              </a:r>
              <a:endParaRPr lang="en-US" sz="4500">
                <a:solidFill>
                  <a:srgbClr val="5F3329"/>
                </a:solidFill>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9123394"/>
            <a:ext cx="1532968" cy="1126731"/>
          </a:xfrm>
          <a:prstGeom prst="rect">
            <a:avLst/>
          </a:prstGeom>
        </p:spPr>
      </p:pic>
      <p:pic>
        <p:nvPicPr>
          <p:cNvPr id="11" name="Picture 2"/>
          <p:cNvPicPr>
            <a:picLocks noChangeAspect="1"/>
          </p:cNvPicPr>
          <p:nvPr/>
        </p:nvPicPr>
        <p:blipFill>
          <a:blip r:embed="rId6"/>
          <a:srcRect/>
          <a:stretch>
            <a:fillRect/>
          </a:stretch>
        </p:blipFill>
        <p:spPr>
          <a:xfrm>
            <a:off x="13258800" y="4413299"/>
            <a:ext cx="3628160" cy="4319238"/>
          </a:xfrm>
          <a:prstGeom prst="rect">
            <a:avLst/>
          </a:prstGeom>
        </p:spPr>
      </p:pic>
      <p:grpSp>
        <p:nvGrpSpPr>
          <p:cNvPr id="12" name="Group 11"/>
          <p:cNvGrpSpPr/>
          <p:nvPr/>
        </p:nvGrpSpPr>
        <p:grpSpPr>
          <a:xfrm>
            <a:off x="3124200" y="2737787"/>
            <a:ext cx="4810196" cy="1375363"/>
            <a:chOff x="1111122" y="8256209"/>
            <a:chExt cx="4810196" cy="1375363"/>
          </a:xfrm>
        </p:grpSpPr>
        <p:grpSp>
          <p:nvGrpSpPr>
            <p:cNvPr id="13" name="Group 12"/>
            <p:cNvGrpSpPr/>
            <p:nvPr/>
          </p:nvGrpSpPr>
          <p:grpSpPr>
            <a:xfrm>
              <a:off x="1111122" y="8256209"/>
              <a:ext cx="4810196" cy="1375363"/>
              <a:chOff x="1616197" y="4168297"/>
              <a:chExt cx="5828820" cy="1375363"/>
            </a:xfrm>
          </p:grpSpPr>
          <p:grpSp>
            <p:nvGrpSpPr>
              <p:cNvPr id="16" name="Group 15"/>
              <p:cNvGrpSpPr/>
              <p:nvPr/>
            </p:nvGrpSpPr>
            <p:grpSpPr>
              <a:xfrm>
                <a:off x="1616197" y="4189575"/>
                <a:ext cx="5828820" cy="1354085"/>
                <a:chOff x="5524150" y="764245"/>
                <a:chExt cx="8195954" cy="1354085"/>
              </a:xfrm>
            </p:grpSpPr>
            <p:cxnSp>
              <p:nvCxnSpPr>
                <p:cNvPr id="19" name="Straight Connector 18"/>
                <p:cNvCxnSpPr/>
                <p:nvPr/>
              </p:nvCxnSpPr>
              <p:spPr>
                <a:xfrm flipV="1">
                  <a:off x="5805956" y="1724533"/>
                  <a:ext cx="7608873" cy="272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F87412-107F-44E1-A048-F4EEBBD1BFCE}"/>
                    </a:ext>
                  </a:extLst>
                </p:cNvPr>
                <p:cNvSpPr txBox="1"/>
                <p:nvPr/>
              </p:nvSpPr>
              <p:spPr>
                <a:xfrm>
                  <a:off x="5524150" y="782799"/>
                  <a:ext cx="87665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2CFBD7-EAF3-4CD2-AB8F-420462532F1F}"/>
                    </a:ext>
                  </a:extLst>
                </p:cNvPr>
                <p:cNvSpPr txBox="1"/>
                <p:nvPr/>
              </p:nvSpPr>
              <p:spPr>
                <a:xfrm>
                  <a:off x="5577357" y="1333500"/>
                  <a:ext cx="457200"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2F87412-107F-44E1-A048-F4EEBBD1BFCE}"/>
                    </a:ext>
                  </a:extLst>
                </p:cNvPr>
                <p:cNvSpPr txBox="1"/>
                <p:nvPr/>
              </p:nvSpPr>
              <p:spPr>
                <a:xfrm>
                  <a:off x="12974303" y="764245"/>
                  <a:ext cx="745801"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B</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42CFBD7-EAF3-4CD2-AB8F-420462532F1F}"/>
                    </a:ext>
                  </a:extLst>
                </p:cNvPr>
                <p:cNvSpPr txBox="1"/>
                <p:nvPr/>
              </p:nvSpPr>
              <p:spPr>
                <a:xfrm>
                  <a:off x="13095586" y="1319635"/>
                  <a:ext cx="388956"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C2F87412-107F-44E1-A048-F4EEBBD1BFCE}"/>
                  </a:ext>
                </a:extLst>
              </p:cNvPr>
              <p:cNvSpPr txBox="1"/>
              <p:nvPr/>
            </p:nvSpPr>
            <p:spPr>
              <a:xfrm>
                <a:off x="4401932" y="4168297"/>
                <a:ext cx="525392" cy="784830"/>
              </a:xfrm>
              <a:prstGeom prst="rect">
                <a:avLst/>
              </a:prstGeom>
              <a:solidFill>
                <a:schemeClr val="bg1">
                  <a:alpha val="2000"/>
                </a:schemeClr>
              </a:solidFill>
            </p:spPr>
            <p:txBody>
              <a:bodyPr wrap="square" rtlCol="0">
                <a:spAutoFit/>
              </a:bodyPr>
              <a:lstStyle/>
              <a:p>
                <a:r>
                  <a:rPr lang="en-US" sz="450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M</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42CFBD7-EAF3-4CD2-AB8F-420462532F1F}"/>
                  </a:ext>
                </a:extLst>
              </p:cNvPr>
              <p:cNvSpPr txBox="1"/>
              <p:nvPr/>
            </p:nvSpPr>
            <p:spPr>
              <a:xfrm>
                <a:off x="4401933" y="4744965"/>
                <a:ext cx="274008" cy="784830"/>
              </a:xfrm>
              <a:prstGeom prst="rect">
                <a:avLst/>
              </a:prstGeom>
              <a:solidFill>
                <a:schemeClr val="bg1">
                  <a:alpha val="2000"/>
                </a:schemeClr>
              </a:solidFill>
            </p:spPr>
            <p:txBody>
              <a:bodyPr wrap="square" rtlCol="0">
                <a:spAutoFit/>
              </a:bodyPr>
              <a:lstStyle/>
              <a:p>
                <a:r>
                  <a:rPr lang="en-US" sz="45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endParaRPr lang="en-US" sz="45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14" name="Straight Connector 13"/>
            <p:cNvCxnSpPr/>
            <p:nvPr/>
          </p:nvCxnSpPr>
          <p:spPr>
            <a:xfrm flipH="1">
              <a:off x="2355572" y="8992508"/>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03691" y="9032340"/>
              <a:ext cx="407244" cy="44472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59875" y="5144981"/>
            <a:ext cx="11616231" cy="3080202"/>
          </a:xfrm>
          <a:prstGeom prst="rect">
            <a:avLst/>
          </a:prstGeom>
          <a:noFill/>
        </p:spPr>
        <p:txBody>
          <a:bodyPr wrap="square">
            <a:spAutoFit/>
          </a:bodyPr>
          <a:lstStyle/>
          <a:p>
            <a:pPr marL="65088" indent="-65088" algn="just">
              <a:lnSpc>
                <a:spcPct val="150000"/>
              </a:lnSpc>
              <a:defRPr/>
            </a:pPr>
            <a:r>
              <a:rPr lang="en-US" sz="4500" dirty="0" err="1" smtClean="0">
                <a:solidFill>
                  <a:srgbClr val="C00000"/>
                </a:solidFill>
                <a:latin typeface="Arial" panose="020B0604020202020204" pitchFamily="34" charset="0"/>
                <a:cs typeface="Arial" panose="020B0604020202020204" pitchFamily="34" charset="0"/>
              </a:rPr>
              <a:t>Trung</a:t>
            </a:r>
            <a:r>
              <a:rPr lang="en-US" sz="4500" dirty="0" smtClean="0">
                <a:solidFill>
                  <a:srgbClr val="C00000"/>
                </a:solidFill>
                <a:latin typeface="Arial" panose="020B0604020202020204" pitchFamily="34" charset="0"/>
                <a:cs typeface="Arial" panose="020B0604020202020204" pitchFamily="34" charset="0"/>
              </a:rPr>
              <a:t> </a:t>
            </a:r>
            <a:r>
              <a:rPr lang="en-US" sz="4500" dirty="0" err="1">
                <a:solidFill>
                  <a:srgbClr val="C00000"/>
                </a:solidFill>
                <a:latin typeface="Arial" panose="020B0604020202020204" pitchFamily="34" charset="0"/>
                <a:cs typeface="Arial" panose="020B0604020202020204" pitchFamily="34" charset="0"/>
              </a:rPr>
              <a:t>điểm</a:t>
            </a:r>
            <a:r>
              <a:rPr lang="en-US" sz="4500" dirty="0">
                <a:solidFill>
                  <a:srgbClr val="C00000"/>
                </a:solidFill>
                <a:latin typeface="Arial" panose="020B0604020202020204" pitchFamily="34" charset="0"/>
                <a:cs typeface="Arial" panose="020B0604020202020204" pitchFamily="34" charset="0"/>
              </a:rPr>
              <a:t> M </a:t>
            </a:r>
            <a:r>
              <a:rPr lang="en-US" sz="4500" i="1" dirty="0" err="1">
                <a:solidFill>
                  <a:srgbClr val="C00000"/>
                </a:solidFill>
                <a:latin typeface="Arial" panose="020B0604020202020204" pitchFamily="34" charset="0"/>
                <a:cs typeface="Arial" panose="020B0604020202020204" pitchFamily="34" charset="0"/>
              </a:rPr>
              <a:t>của</a:t>
            </a:r>
            <a:r>
              <a:rPr lang="en-US" sz="4500" i="1" dirty="0">
                <a:solidFill>
                  <a:srgbClr val="C00000"/>
                </a:solidFill>
                <a:latin typeface="Arial" panose="020B0604020202020204" pitchFamily="34" charset="0"/>
                <a:cs typeface="Arial" panose="020B0604020202020204" pitchFamily="34" charset="0"/>
              </a:rPr>
              <a:t> </a:t>
            </a:r>
            <a:r>
              <a:rPr lang="en-US" sz="4500" i="1" dirty="0" err="1">
                <a:solidFill>
                  <a:srgbClr val="C00000"/>
                </a:solidFill>
                <a:latin typeface="Arial" panose="020B0604020202020204" pitchFamily="34" charset="0"/>
                <a:cs typeface="Arial" panose="020B0604020202020204" pitchFamily="34" charset="0"/>
              </a:rPr>
              <a:t>đoạn</a:t>
            </a:r>
            <a:r>
              <a:rPr lang="en-US" sz="4500" i="1" dirty="0">
                <a:solidFill>
                  <a:srgbClr val="C00000"/>
                </a:solidFill>
                <a:latin typeface="Arial" panose="020B0604020202020204" pitchFamily="34" charset="0"/>
                <a:cs typeface="Arial" panose="020B0604020202020204" pitchFamily="34" charset="0"/>
              </a:rPr>
              <a:t> </a:t>
            </a:r>
            <a:r>
              <a:rPr lang="en-US" sz="4500" i="1" dirty="0" err="1">
                <a:solidFill>
                  <a:srgbClr val="C00000"/>
                </a:solidFill>
                <a:latin typeface="Arial" panose="020B0604020202020204" pitchFamily="34" charset="0"/>
                <a:cs typeface="Arial" panose="020B0604020202020204" pitchFamily="34" charset="0"/>
              </a:rPr>
              <a:t>thẳng</a:t>
            </a:r>
            <a:r>
              <a:rPr lang="en-US" sz="4500" i="1" dirty="0">
                <a:solidFill>
                  <a:srgbClr val="C00000"/>
                </a:solidFill>
                <a:latin typeface="Arial" panose="020B0604020202020204" pitchFamily="34" charset="0"/>
                <a:cs typeface="Arial" panose="020B0604020202020204" pitchFamily="34" charset="0"/>
              </a:rPr>
              <a:t> </a:t>
            </a:r>
            <a:r>
              <a:rPr lang="en-US" sz="4500">
                <a:solidFill>
                  <a:srgbClr val="C00000"/>
                </a:solidFill>
                <a:latin typeface="Arial" panose="020B0604020202020204" pitchFamily="34" charset="0"/>
                <a:cs typeface="Arial" panose="020B0604020202020204" pitchFamily="34" charset="0"/>
              </a:rPr>
              <a:t>AB</a:t>
            </a:r>
            <a:r>
              <a:rPr lang="en-US" sz="4500" i="1">
                <a:solidFill>
                  <a:srgbClr val="C00000"/>
                </a:solidFill>
                <a:latin typeface="Arial" panose="020B0604020202020204" pitchFamily="34" charset="0"/>
                <a:cs typeface="Arial" panose="020B0604020202020204" pitchFamily="34" charset="0"/>
              </a:rPr>
              <a:t> </a:t>
            </a:r>
            <a:r>
              <a:rPr lang="en-US" sz="4500" i="1" smtClean="0">
                <a:solidFill>
                  <a:srgbClr val="C00000"/>
                </a:solidFill>
                <a:latin typeface="Arial" panose="020B0604020202020204" pitchFamily="34" charset="0"/>
                <a:cs typeface="Arial" panose="020B0604020202020204" pitchFamily="34" charset="0"/>
              </a:rPr>
              <a:t>là </a:t>
            </a:r>
            <a:r>
              <a:rPr lang="en-US" sz="4500" i="1" dirty="0" err="1" smtClean="0">
                <a:solidFill>
                  <a:srgbClr val="C00000"/>
                </a:solidFill>
                <a:latin typeface="Arial" panose="020B0604020202020204" pitchFamily="34" charset="0"/>
                <a:cs typeface="Arial" panose="020B0604020202020204" pitchFamily="34" charset="0"/>
              </a:rPr>
              <a:t>điểm</a:t>
            </a:r>
            <a:r>
              <a:rPr lang="en-US" sz="4500" i="1" dirty="0" smtClean="0">
                <a:solidFill>
                  <a:srgbClr val="C00000"/>
                </a:solidFill>
                <a:latin typeface="Arial" panose="020B0604020202020204" pitchFamily="34" charset="0"/>
                <a:cs typeface="Arial" panose="020B0604020202020204" pitchFamily="34" charset="0"/>
              </a:rPr>
              <a:t> </a:t>
            </a:r>
            <a:r>
              <a:rPr lang="en-US" sz="4500" i="1" dirty="0" err="1">
                <a:solidFill>
                  <a:srgbClr val="C00000"/>
                </a:solidFill>
                <a:latin typeface="Arial" panose="020B0604020202020204" pitchFamily="34" charset="0"/>
                <a:cs typeface="Arial" panose="020B0604020202020204" pitchFamily="34" charset="0"/>
              </a:rPr>
              <a:t>nằm</a:t>
            </a:r>
            <a:r>
              <a:rPr lang="en-US" sz="4500" i="1" dirty="0">
                <a:solidFill>
                  <a:srgbClr val="C00000"/>
                </a:solidFill>
                <a:latin typeface="Arial" panose="020B0604020202020204" pitchFamily="34" charset="0"/>
                <a:cs typeface="Arial" panose="020B0604020202020204" pitchFamily="34" charset="0"/>
              </a:rPr>
              <a:t> </a:t>
            </a:r>
            <a:r>
              <a:rPr lang="en-US" sz="4500" i="1" err="1">
                <a:solidFill>
                  <a:srgbClr val="C00000"/>
                </a:solidFill>
                <a:latin typeface="Arial" panose="020B0604020202020204" pitchFamily="34" charset="0"/>
                <a:cs typeface="Arial" panose="020B0604020202020204" pitchFamily="34" charset="0"/>
              </a:rPr>
              <a:t>giữa</a:t>
            </a:r>
            <a:r>
              <a:rPr lang="en-US" sz="4500" i="1">
                <a:solidFill>
                  <a:srgbClr val="C00000"/>
                </a:solidFill>
                <a:latin typeface="Arial" panose="020B0604020202020204" pitchFamily="34" charset="0"/>
                <a:cs typeface="Arial" panose="020B0604020202020204" pitchFamily="34" charset="0"/>
              </a:rPr>
              <a:t> </a:t>
            </a:r>
            <a:r>
              <a:rPr lang="en-US" sz="4500" smtClean="0">
                <a:solidFill>
                  <a:srgbClr val="C00000"/>
                </a:solidFill>
                <a:latin typeface="Arial" panose="020B0604020202020204" pitchFamily="34" charset="0"/>
                <a:cs typeface="Arial" panose="020B0604020202020204" pitchFamily="34" charset="0"/>
              </a:rPr>
              <a:t>A, B </a:t>
            </a:r>
            <a:r>
              <a:rPr lang="en-US" sz="4500" dirty="0" smtClean="0">
                <a:solidFill>
                  <a:srgbClr val="C00000"/>
                </a:solidFill>
                <a:latin typeface="Arial" panose="020B0604020202020204" pitchFamily="34" charset="0"/>
                <a:cs typeface="Arial" panose="020B0604020202020204" pitchFamily="34" charset="0"/>
              </a:rPr>
              <a:t>(AM + MB = AB</a:t>
            </a:r>
            <a:r>
              <a:rPr lang="en-US" sz="4500" smtClean="0">
                <a:solidFill>
                  <a:srgbClr val="C00000"/>
                </a:solidFill>
                <a:latin typeface="Arial" panose="020B0604020202020204" pitchFamily="34" charset="0"/>
                <a:cs typeface="Arial" panose="020B0604020202020204" pitchFamily="34" charset="0"/>
              </a:rPr>
              <a:t>) </a:t>
            </a:r>
            <a:r>
              <a:rPr lang="en-US" sz="4500" i="1" smtClean="0">
                <a:solidFill>
                  <a:srgbClr val="C00000"/>
                </a:solidFill>
                <a:latin typeface="Arial" panose="020B0604020202020204" pitchFamily="34" charset="0"/>
                <a:cs typeface="Arial" panose="020B0604020202020204" pitchFamily="34" charset="0"/>
              </a:rPr>
              <a:t>và</a:t>
            </a:r>
            <a:r>
              <a:rPr lang="en-US" sz="4500" i="1" dirty="0">
                <a:solidFill>
                  <a:srgbClr val="C00000"/>
                </a:solidFill>
                <a:latin typeface="Arial" panose="020B0604020202020204" pitchFamily="34" charset="0"/>
                <a:cs typeface="Arial" panose="020B0604020202020204" pitchFamily="34" charset="0"/>
              </a:rPr>
              <a:t> </a:t>
            </a:r>
            <a:r>
              <a:rPr lang="en-US" sz="4500" i="1" smtClean="0">
                <a:solidFill>
                  <a:srgbClr val="C00000"/>
                </a:solidFill>
                <a:latin typeface="Arial" panose="020B0604020202020204" pitchFamily="34" charset="0"/>
                <a:cs typeface="Arial" panose="020B0604020202020204" pitchFamily="34" charset="0"/>
              </a:rPr>
              <a:t>cách </a:t>
            </a:r>
            <a:r>
              <a:rPr lang="en-US" sz="4500" i="1" dirty="0" err="1">
                <a:solidFill>
                  <a:srgbClr val="C00000"/>
                </a:solidFill>
                <a:latin typeface="Arial" panose="020B0604020202020204" pitchFamily="34" charset="0"/>
                <a:cs typeface="Arial" panose="020B0604020202020204" pitchFamily="34" charset="0"/>
              </a:rPr>
              <a:t>đều</a:t>
            </a:r>
            <a:r>
              <a:rPr lang="en-US" sz="4500" i="1" dirty="0">
                <a:solidFill>
                  <a:srgbClr val="C00000"/>
                </a:solidFill>
                <a:latin typeface="Arial" panose="020B0604020202020204" pitchFamily="34" charset="0"/>
                <a:cs typeface="Arial" panose="020B0604020202020204" pitchFamily="34" charset="0"/>
              </a:rPr>
              <a:t> </a:t>
            </a:r>
            <a:r>
              <a:rPr lang="en-US" sz="4500" dirty="0">
                <a:solidFill>
                  <a:srgbClr val="C00000"/>
                </a:solidFill>
                <a:latin typeface="Arial" panose="020B0604020202020204" pitchFamily="34" charset="0"/>
                <a:cs typeface="Arial" panose="020B0604020202020204" pitchFamily="34" charset="0"/>
              </a:rPr>
              <a:t>A, B (MA = </a:t>
            </a:r>
            <a:r>
              <a:rPr lang="en-US" sz="4500">
                <a:solidFill>
                  <a:srgbClr val="C00000"/>
                </a:solidFill>
                <a:latin typeface="Arial" panose="020B0604020202020204" pitchFamily="34" charset="0"/>
                <a:cs typeface="Arial" panose="020B0604020202020204" pitchFamily="34" charset="0"/>
              </a:rPr>
              <a:t>MB</a:t>
            </a:r>
            <a:r>
              <a:rPr lang="en-US" sz="4500" smtClean="0">
                <a:solidFill>
                  <a:srgbClr val="C00000"/>
                </a:solidFill>
                <a:latin typeface="Arial" panose="020B0604020202020204" pitchFamily="34" charset="0"/>
                <a:cs typeface="Arial" panose="020B0604020202020204" pitchFamily="34" charset="0"/>
              </a:rPr>
              <a:t>).</a:t>
            </a:r>
            <a:endParaRPr lang="en-US" sz="4500"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1D9"/>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307980"/>
          </a:xfrm>
          <a:prstGeom prst="rect">
            <a:avLst/>
          </a:prstGeom>
          <a:solidFill>
            <a:srgbClr val="F3AF05"/>
          </a:solidFill>
        </p:spPr>
      </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173065" y="436765"/>
            <a:ext cx="975459" cy="1336246"/>
          </a:xfrm>
          <a:prstGeom prst="rect">
            <a:avLst/>
          </a:prstGeom>
        </p:spPr>
      </p:pic>
      <p:sp>
        <p:nvSpPr>
          <p:cNvPr id="22" name="TextBox 22"/>
          <p:cNvSpPr txBox="1"/>
          <p:nvPr/>
        </p:nvSpPr>
        <p:spPr>
          <a:xfrm>
            <a:off x="2895833" y="273893"/>
            <a:ext cx="14020800" cy="1661993"/>
          </a:xfrm>
          <a:prstGeom prst="rect">
            <a:avLst/>
          </a:prstGeom>
        </p:spPr>
        <p:txBody>
          <a:bodyPr wrap="square" lIns="0" tIns="0" rIns="0" bIns="0" rtlCol="0" anchor="t">
            <a:spAutoFit/>
          </a:bodyPr>
          <a:lstStyle/>
          <a:p>
            <a:pPr algn="ctr">
              <a:lnSpc>
                <a:spcPct val="120000"/>
              </a:lnSpc>
              <a:spcBef>
                <a:spcPts val="600"/>
              </a:spcBef>
              <a:spcAft>
                <a:spcPts val="600"/>
              </a:spcAft>
            </a:pPr>
            <a:r>
              <a:rPr lang="en-US" altLang="en-US" sz="4500" b="1">
                <a:latin typeface="Arial" panose="020B0604020202020204" pitchFamily="34" charset="0"/>
                <a:cs typeface="Arial" panose="020B0604020202020204" pitchFamily="34" charset="0"/>
              </a:rPr>
              <a:t>Quan sát các hình vẽ sau. Hãy cho biết, hình vẽ nào cho điểm M là trung điểm của đoạn thẳng AB?</a:t>
            </a:r>
            <a:endParaRPr lang="en-US" altLang="en-US" sz="4500" b="1" dirty="0">
              <a:latin typeface="Arial" panose="020B0604020202020204" pitchFamily="34" charset="0"/>
              <a:cs typeface="Arial" panose="020B0604020202020204" pitchFamily="34" charset="0"/>
            </a:endParaRPr>
          </a:p>
        </p:txBody>
      </p:sp>
      <p:grpSp>
        <p:nvGrpSpPr>
          <p:cNvPr id="23" name="Group 3"/>
          <p:cNvGrpSpPr>
            <a:grpSpLocks/>
          </p:cNvGrpSpPr>
          <p:nvPr/>
        </p:nvGrpSpPr>
        <p:grpSpPr bwMode="auto">
          <a:xfrm>
            <a:off x="561170" y="2640566"/>
            <a:ext cx="5214939" cy="2404459"/>
            <a:chOff x="432" y="1450"/>
            <a:chExt cx="1365" cy="1399"/>
          </a:xfrm>
        </p:grpSpPr>
        <p:grpSp>
          <p:nvGrpSpPr>
            <p:cNvPr id="24" name="Group 4"/>
            <p:cNvGrpSpPr>
              <a:grpSpLocks/>
            </p:cNvGrpSpPr>
            <p:nvPr/>
          </p:nvGrpSpPr>
          <p:grpSpPr bwMode="auto">
            <a:xfrm>
              <a:off x="432" y="1450"/>
              <a:ext cx="1365" cy="517"/>
              <a:chOff x="624" y="1489"/>
              <a:chExt cx="1883" cy="431"/>
            </a:xfrm>
          </p:grpSpPr>
          <p:sp>
            <p:nvSpPr>
              <p:cNvPr id="26" name="Line 5"/>
              <p:cNvSpPr>
                <a:spLocks noChangeShapeType="1"/>
              </p:cNvSpPr>
              <p:nvPr/>
            </p:nvSpPr>
            <p:spPr bwMode="auto">
              <a:xfrm>
                <a:off x="768" y="1920"/>
                <a:ext cx="384" cy="0"/>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27" name="Line 6"/>
              <p:cNvSpPr>
                <a:spLocks noChangeShapeType="1"/>
              </p:cNvSpPr>
              <p:nvPr/>
            </p:nvSpPr>
            <p:spPr bwMode="auto">
              <a:xfrm>
                <a:off x="1152" y="1920"/>
                <a:ext cx="968" cy="0"/>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28" name="Text Box 7"/>
              <p:cNvSpPr txBox="1">
                <a:spLocks noChangeArrowheads="1"/>
              </p:cNvSpPr>
              <p:nvPr/>
            </p:nvSpPr>
            <p:spPr bwMode="auto">
              <a:xfrm>
                <a:off x="624" y="1511"/>
                <a:ext cx="43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A</a:t>
                </a:r>
              </a:p>
            </p:txBody>
          </p:sp>
          <p:sp>
            <p:nvSpPr>
              <p:cNvPr id="29" name="Text Box 8"/>
              <p:cNvSpPr txBox="1">
                <a:spLocks noChangeArrowheads="1"/>
              </p:cNvSpPr>
              <p:nvPr/>
            </p:nvSpPr>
            <p:spPr bwMode="auto">
              <a:xfrm>
                <a:off x="2075" y="1489"/>
                <a:ext cx="43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B</a:t>
                </a:r>
              </a:p>
            </p:txBody>
          </p:sp>
          <p:sp>
            <p:nvSpPr>
              <p:cNvPr id="30" name="Text Box 9"/>
              <p:cNvSpPr txBox="1">
                <a:spLocks noChangeArrowheads="1"/>
              </p:cNvSpPr>
              <p:nvPr/>
            </p:nvSpPr>
            <p:spPr bwMode="auto">
              <a:xfrm>
                <a:off x="1088" y="1511"/>
                <a:ext cx="43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M</a:t>
                </a:r>
              </a:p>
            </p:txBody>
          </p:sp>
        </p:grpSp>
        <p:sp>
          <p:nvSpPr>
            <p:cNvPr id="25" name="Text Box 10"/>
            <p:cNvSpPr txBox="1">
              <a:spLocks noChangeArrowheads="1"/>
            </p:cNvSpPr>
            <p:nvPr/>
          </p:nvSpPr>
          <p:spPr bwMode="auto">
            <a:xfrm>
              <a:off x="636" y="2392"/>
              <a:ext cx="768" cy="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500" dirty="0" err="1">
                  <a:cs typeface="Arial" panose="020B0604020202020204" pitchFamily="34" charset="0"/>
                </a:rPr>
                <a:t>Hình</a:t>
              </a:r>
              <a:r>
                <a:rPr lang="en-US" altLang="en-US" sz="4500" dirty="0">
                  <a:cs typeface="Arial" panose="020B0604020202020204" pitchFamily="34" charset="0"/>
                </a:rPr>
                <a:t> 1</a:t>
              </a:r>
            </a:p>
          </p:txBody>
        </p:sp>
      </p:grpSp>
      <p:grpSp>
        <p:nvGrpSpPr>
          <p:cNvPr id="31" name="Group 11"/>
          <p:cNvGrpSpPr>
            <a:grpSpLocks/>
          </p:cNvGrpSpPr>
          <p:nvPr/>
        </p:nvGrpSpPr>
        <p:grpSpPr bwMode="auto">
          <a:xfrm>
            <a:off x="6726185" y="2526011"/>
            <a:ext cx="5236118" cy="3172768"/>
            <a:chOff x="1984" y="1714"/>
            <a:chExt cx="1818" cy="1453"/>
          </a:xfrm>
        </p:grpSpPr>
        <p:sp>
          <p:nvSpPr>
            <p:cNvPr id="32" name="Line 12"/>
            <p:cNvSpPr>
              <a:spLocks noChangeShapeType="1"/>
            </p:cNvSpPr>
            <p:nvPr/>
          </p:nvSpPr>
          <p:spPr bwMode="auto">
            <a:xfrm>
              <a:off x="2198" y="1955"/>
              <a:ext cx="585" cy="438"/>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33" name="Line 13"/>
            <p:cNvSpPr>
              <a:spLocks noChangeShapeType="1"/>
            </p:cNvSpPr>
            <p:nvPr/>
          </p:nvSpPr>
          <p:spPr bwMode="auto">
            <a:xfrm flipV="1">
              <a:off x="2786" y="1955"/>
              <a:ext cx="585" cy="438"/>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34" name="Text Box 14"/>
            <p:cNvSpPr txBox="1">
              <a:spLocks noChangeArrowheads="1"/>
            </p:cNvSpPr>
            <p:nvPr/>
          </p:nvSpPr>
          <p:spPr bwMode="auto">
            <a:xfrm>
              <a:off x="1984" y="1729"/>
              <a:ext cx="397"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A</a:t>
              </a:r>
            </a:p>
          </p:txBody>
        </p:sp>
        <p:sp>
          <p:nvSpPr>
            <p:cNvPr id="35" name="Text Box 15"/>
            <p:cNvSpPr txBox="1">
              <a:spLocks noChangeArrowheads="1"/>
            </p:cNvSpPr>
            <p:nvPr/>
          </p:nvSpPr>
          <p:spPr bwMode="auto">
            <a:xfrm>
              <a:off x="3405" y="1714"/>
              <a:ext cx="397"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B</a:t>
              </a:r>
            </a:p>
          </p:txBody>
        </p:sp>
        <p:sp>
          <p:nvSpPr>
            <p:cNvPr id="36" name="Text Box 16"/>
            <p:cNvSpPr txBox="1">
              <a:spLocks noChangeArrowheads="1"/>
            </p:cNvSpPr>
            <p:nvPr/>
          </p:nvSpPr>
          <p:spPr bwMode="auto">
            <a:xfrm>
              <a:off x="2696" y="2393"/>
              <a:ext cx="397"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M</a:t>
              </a:r>
            </a:p>
          </p:txBody>
        </p:sp>
        <p:sp>
          <p:nvSpPr>
            <p:cNvPr id="37" name="Line 17"/>
            <p:cNvSpPr>
              <a:spLocks noChangeShapeType="1"/>
            </p:cNvSpPr>
            <p:nvPr/>
          </p:nvSpPr>
          <p:spPr bwMode="auto">
            <a:xfrm flipH="1">
              <a:off x="2421" y="2117"/>
              <a:ext cx="61"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sp>
          <p:nvSpPr>
            <p:cNvPr id="38" name="Line 18"/>
            <p:cNvSpPr>
              <a:spLocks noChangeShapeType="1"/>
            </p:cNvSpPr>
            <p:nvPr/>
          </p:nvSpPr>
          <p:spPr bwMode="auto">
            <a:xfrm>
              <a:off x="3050" y="2150"/>
              <a:ext cx="6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sp>
          <p:nvSpPr>
            <p:cNvPr id="39" name="Text Box 19"/>
            <p:cNvSpPr txBox="1">
              <a:spLocks noChangeArrowheads="1"/>
            </p:cNvSpPr>
            <p:nvPr/>
          </p:nvSpPr>
          <p:spPr bwMode="auto">
            <a:xfrm>
              <a:off x="2377" y="2808"/>
              <a:ext cx="975"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500" dirty="0" err="1">
                  <a:cs typeface="Arial" panose="020B0604020202020204" pitchFamily="34" charset="0"/>
                </a:rPr>
                <a:t>Hình</a:t>
              </a:r>
              <a:r>
                <a:rPr lang="en-US" altLang="en-US" sz="4500" dirty="0">
                  <a:cs typeface="Arial" panose="020B0604020202020204" pitchFamily="34" charset="0"/>
                </a:rPr>
                <a:t> 2</a:t>
              </a:r>
            </a:p>
          </p:txBody>
        </p:sp>
        <p:sp>
          <p:nvSpPr>
            <p:cNvPr id="40" name="Line 20"/>
            <p:cNvSpPr>
              <a:spLocks noChangeShapeType="1"/>
            </p:cNvSpPr>
            <p:nvPr/>
          </p:nvSpPr>
          <p:spPr bwMode="auto">
            <a:xfrm>
              <a:off x="2198" y="1948"/>
              <a:ext cx="1157" cy="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grpSp>
      <p:grpSp>
        <p:nvGrpSpPr>
          <p:cNvPr id="41" name="Group 21"/>
          <p:cNvGrpSpPr>
            <a:grpSpLocks/>
          </p:cNvGrpSpPr>
          <p:nvPr/>
        </p:nvGrpSpPr>
        <p:grpSpPr bwMode="auto">
          <a:xfrm>
            <a:off x="13204501" y="2640566"/>
            <a:ext cx="4724400" cy="2904150"/>
            <a:chOff x="4060" y="1378"/>
            <a:chExt cx="1273" cy="1943"/>
          </a:xfrm>
        </p:grpSpPr>
        <p:grpSp>
          <p:nvGrpSpPr>
            <p:cNvPr id="42" name="Group 22"/>
            <p:cNvGrpSpPr>
              <a:grpSpLocks/>
            </p:cNvGrpSpPr>
            <p:nvPr/>
          </p:nvGrpSpPr>
          <p:grpSpPr bwMode="auto">
            <a:xfrm>
              <a:off x="4060" y="1378"/>
              <a:ext cx="1273" cy="638"/>
              <a:chOff x="4060" y="1378"/>
              <a:chExt cx="1273" cy="638"/>
            </a:xfrm>
          </p:grpSpPr>
          <p:sp>
            <p:nvSpPr>
              <p:cNvPr id="44" name="Line 23"/>
              <p:cNvSpPr>
                <a:spLocks noChangeShapeType="1"/>
              </p:cNvSpPr>
              <p:nvPr/>
            </p:nvSpPr>
            <p:spPr bwMode="auto">
              <a:xfrm>
                <a:off x="4159" y="1968"/>
                <a:ext cx="472" cy="0"/>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45" name="Text Box 24"/>
              <p:cNvSpPr txBox="1">
                <a:spLocks noChangeArrowheads="1"/>
              </p:cNvSpPr>
              <p:nvPr/>
            </p:nvSpPr>
            <p:spPr bwMode="auto">
              <a:xfrm>
                <a:off x="4060" y="1389"/>
                <a:ext cx="313"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A</a:t>
                </a:r>
              </a:p>
            </p:txBody>
          </p:sp>
          <p:sp>
            <p:nvSpPr>
              <p:cNvPr id="46" name="Text Box 25"/>
              <p:cNvSpPr txBox="1">
                <a:spLocks noChangeArrowheads="1"/>
              </p:cNvSpPr>
              <p:nvPr/>
            </p:nvSpPr>
            <p:spPr bwMode="auto">
              <a:xfrm>
                <a:off x="5020" y="1378"/>
                <a:ext cx="313"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B</a:t>
                </a:r>
              </a:p>
            </p:txBody>
          </p:sp>
          <p:sp>
            <p:nvSpPr>
              <p:cNvPr id="47" name="Text Box 26"/>
              <p:cNvSpPr txBox="1">
                <a:spLocks noChangeArrowheads="1"/>
              </p:cNvSpPr>
              <p:nvPr/>
            </p:nvSpPr>
            <p:spPr bwMode="auto">
              <a:xfrm>
                <a:off x="4515" y="1378"/>
                <a:ext cx="313"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500">
                    <a:cs typeface="Arial" panose="020B0604020202020204" pitchFamily="34" charset="0"/>
                  </a:rPr>
                  <a:t>M</a:t>
                </a:r>
              </a:p>
            </p:txBody>
          </p:sp>
          <p:sp>
            <p:nvSpPr>
              <p:cNvPr id="48" name="Line 27"/>
              <p:cNvSpPr>
                <a:spLocks noChangeShapeType="1"/>
              </p:cNvSpPr>
              <p:nvPr/>
            </p:nvSpPr>
            <p:spPr bwMode="auto">
              <a:xfrm>
                <a:off x="4631" y="1968"/>
                <a:ext cx="472" cy="0"/>
              </a:xfrm>
              <a:prstGeom prst="line">
                <a:avLst/>
              </a:prstGeom>
              <a:noFill/>
              <a:ln w="38100">
                <a:solidFill>
                  <a:schemeClr val="hlink"/>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500">
                  <a:latin typeface="Arial" panose="020B0604020202020204" pitchFamily="34" charset="0"/>
                  <a:cs typeface="Arial" panose="020B0604020202020204" pitchFamily="34" charset="0"/>
                </a:endParaRPr>
              </a:p>
            </p:txBody>
          </p:sp>
          <p:sp>
            <p:nvSpPr>
              <p:cNvPr id="49" name="Line 28"/>
              <p:cNvSpPr>
                <a:spLocks noChangeShapeType="1"/>
              </p:cNvSpPr>
              <p:nvPr/>
            </p:nvSpPr>
            <p:spPr bwMode="auto">
              <a:xfrm>
                <a:off x="4415" y="192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sp>
            <p:nvSpPr>
              <p:cNvPr id="50" name="Line 29"/>
              <p:cNvSpPr>
                <a:spLocks noChangeShapeType="1"/>
              </p:cNvSpPr>
              <p:nvPr/>
            </p:nvSpPr>
            <p:spPr bwMode="auto">
              <a:xfrm>
                <a:off x="4439" y="192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sp>
            <p:nvSpPr>
              <p:cNvPr id="51" name="Line 30"/>
              <p:cNvSpPr>
                <a:spLocks noChangeShapeType="1"/>
              </p:cNvSpPr>
              <p:nvPr/>
            </p:nvSpPr>
            <p:spPr bwMode="auto">
              <a:xfrm>
                <a:off x="4847" y="192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sp>
            <p:nvSpPr>
              <p:cNvPr id="52" name="Line 31"/>
              <p:cNvSpPr>
                <a:spLocks noChangeShapeType="1"/>
              </p:cNvSpPr>
              <p:nvPr/>
            </p:nvSpPr>
            <p:spPr bwMode="auto">
              <a:xfrm>
                <a:off x="4871" y="192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500">
                  <a:latin typeface="Arial" panose="020B0604020202020204" pitchFamily="34" charset="0"/>
                  <a:cs typeface="Arial" panose="020B0604020202020204" pitchFamily="34" charset="0"/>
                </a:endParaRPr>
              </a:p>
            </p:txBody>
          </p:sp>
        </p:grpSp>
        <p:sp>
          <p:nvSpPr>
            <p:cNvPr id="43" name="Text Box 32"/>
            <p:cNvSpPr txBox="1">
              <a:spLocks noChangeArrowheads="1"/>
            </p:cNvSpPr>
            <p:nvPr/>
          </p:nvSpPr>
          <p:spPr bwMode="auto">
            <a:xfrm>
              <a:off x="4285" y="2421"/>
              <a:ext cx="768"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500" dirty="0" err="1">
                  <a:cs typeface="Arial" panose="020B0604020202020204" pitchFamily="34" charset="0"/>
                </a:rPr>
                <a:t>Hình</a:t>
              </a:r>
              <a:r>
                <a:rPr lang="en-US" altLang="en-US" sz="4500" dirty="0">
                  <a:cs typeface="Arial" panose="020B0604020202020204" pitchFamily="34" charset="0"/>
                </a:rPr>
                <a:t> 3</a:t>
              </a:r>
            </a:p>
          </p:txBody>
        </p:sp>
      </p:grpSp>
      <p:sp>
        <p:nvSpPr>
          <p:cNvPr id="53" name="Rectangle 52"/>
          <p:cNvSpPr/>
          <p:nvPr/>
        </p:nvSpPr>
        <p:spPr>
          <a:xfrm>
            <a:off x="369015" y="5932608"/>
            <a:ext cx="5465757" cy="3785652"/>
          </a:xfrm>
          <a:prstGeom prst="rect">
            <a:avLst/>
          </a:prstGeom>
        </p:spPr>
        <p:txBody>
          <a:bodyPr wrap="square">
            <a:spAutoFit/>
          </a:bodyPr>
          <a:lstStyle/>
          <a:p>
            <a:pPr algn="just">
              <a:lnSpc>
                <a:spcPct val="120000"/>
              </a:lnSpc>
              <a:spcBef>
                <a:spcPts val="600"/>
              </a:spcBef>
              <a:spcAft>
                <a:spcPts val="600"/>
              </a:spcAft>
            </a:pPr>
            <a:r>
              <a:rPr lang="en-US" altLang="en-US" sz="4000">
                <a:solidFill>
                  <a:srgbClr val="C00000"/>
                </a:solidFill>
                <a:latin typeface="Arial" panose="020B0604020202020204" pitchFamily="34" charset="0"/>
                <a:cs typeface="Arial" panose="020B0604020202020204" pitchFamily="34" charset="0"/>
              </a:rPr>
              <a:t>Điểm M nằm giữa nhưng không cách đều hai điểm A và B nên </a:t>
            </a:r>
            <a:r>
              <a:rPr lang="en-US" altLang="en-US" sz="4000" b="1" i="1">
                <a:solidFill>
                  <a:srgbClr val="C00000"/>
                </a:solidFill>
                <a:latin typeface="Arial" panose="020B0604020202020204" pitchFamily="34" charset="0"/>
                <a:cs typeface="Arial" panose="020B0604020202020204" pitchFamily="34" charset="0"/>
              </a:rPr>
              <a:t>M không là trung điểm của đoạn </a:t>
            </a:r>
            <a:r>
              <a:rPr lang="en-US" altLang="en-US" sz="4000" b="1" i="1">
                <a:solidFill>
                  <a:srgbClr val="C00000"/>
                </a:solidFill>
                <a:latin typeface="Arial" panose="020B0604020202020204" pitchFamily="34" charset="0"/>
                <a:cs typeface="Arial" panose="020B0604020202020204" pitchFamily="34" charset="0"/>
              </a:rPr>
              <a:t>thẳng </a:t>
            </a:r>
            <a:r>
              <a:rPr lang="en-US" altLang="en-US" sz="4000" b="1" i="1" smtClean="0">
                <a:solidFill>
                  <a:srgbClr val="C00000"/>
                </a:solidFill>
                <a:latin typeface="Arial" panose="020B0604020202020204" pitchFamily="34" charset="0"/>
                <a:cs typeface="Arial" panose="020B0604020202020204" pitchFamily="34" charset="0"/>
              </a:rPr>
              <a:t>AB.</a:t>
            </a:r>
            <a:endParaRPr lang="en-US" altLang="en-US" sz="4000" b="1" i="1" dirty="0">
              <a:solidFill>
                <a:srgbClr val="C00000"/>
              </a:solidFill>
              <a:latin typeface="Arial" panose="020B0604020202020204" pitchFamily="34" charset="0"/>
              <a:cs typeface="Arial" panose="020B0604020202020204" pitchFamily="34" charset="0"/>
            </a:endParaRPr>
          </a:p>
        </p:txBody>
      </p:sp>
      <p:sp>
        <p:nvSpPr>
          <p:cNvPr id="54" name="Rectangle 53"/>
          <p:cNvSpPr/>
          <p:nvPr/>
        </p:nvSpPr>
        <p:spPr>
          <a:xfrm>
            <a:off x="6624005" y="5941549"/>
            <a:ext cx="5720395" cy="3785652"/>
          </a:xfrm>
          <a:prstGeom prst="rect">
            <a:avLst/>
          </a:prstGeom>
        </p:spPr>
        <p:txBody>
          <a:bodyPr wrap="square">
            <a:spAutoFit/>
          </a:bodyPr>
          <a:lstStyle/>
          <a:p>
            <a:pPr algn="just">
              <a:lnSpc>
                <a:spcPct val="120000"/>
              </a:lnSpc>
              <a:spcBef>
                <a:spcPts val="600"/>
              </a:spcBef>
              <a:spcAft>
                <a:spcPts val="600"/>
              </a:spcAft>
            </a:pPr>
            <a:r>
              <a:rPr lang="en-US" altLang="en-US" sz="4000">
                <a:solidFill>
                  <a:srgbClr val="C00000"/>
                </a:solidFill>
                <a:latin typeface="Arial" panose="020B0604020202020204" pitchFamily="34" charset="0"/>
                <a:cs typeface="Arial" panose="020B0604020202020204" pitchFamily="34" charset="0"/>
              </a:rPr>
              <a:t>Điểm M </a:t>
            </a:r>
            <a:r>
              <a:rPr lang="en-US" altLang="en-US" sz="4000">
                <a:solidFill>
                  <a:srgbClr val="C00000"/>
                </a:solidFill>
                <a:latin typeface="Arial" panose="020B0604020202020204" pitchFamily="34" charset="0"/>
                <a:cs typeface="Arial" panose="020B0604020202020204" pitchFamily="34" charset="0"/>
              </a:rPr>
              <a:t>cách </a:t>
            </a:r>
            <a:r>
              <a:rPr lang="en-US" altLang="en-US" sz="4000" smtClean="0">
                <a:solidFill>
                  <a:srgbClr val="C00000"/>
                </a:solidFill>
                <a:latin typeface="Arial" panose="020B0604020202020204" pitchFamily="34" charset="0"/>
                <a:cs typeface="Arial" panose="020B0604020202020204" pitchFamily="34" charset="0"/>
              </a:rPr>
              <a:t>đều. Nhưng </a:t>
            </a:r>
            <a:r>
              <a:rPr lang="en-US" altLang="en-US" sz="4000">
                <a:solidFill>
                  <a:srgbClr val="C00000"/>
                </a:solidFill>
                <a:latin typeface="Arial" panose="020B0604020202020204" pitchFamily="34" charset="0"/>
                <a:cs typeface="Arial" panose="020B0604020202020204" pitchFamily="34" charset="0"/>
              </a:rPr>
              <a:t>không nằm giữa hai điểm A và B nên </a:t>
            </a:r>
            <a:r>
              <a:rPr lang="en-US" altLang="en-US" sz="4000" b="1" i="1">
                <a:solidFill>
                  <a:srgbClr val="C00000"/>
                </a:solidFill>
                <a:latin typeface="Arial" panose="020B0604020202020204" pitchFamily="34" charset="0"/>
                <a:cs typeface="Arial" panose="020B0604020202020204" pitchFamily="34" charset="0"/>
              </a:rPr>
              <a:t>M không là trung điểm của đoạn </a:t>
            </a:r>
            <a:r>
              <a:rPr lang="en-US" altLang="en-US" sz="4000" b="1" i="1">
                <a:solidFill>
                  <a:srgbClr val="C00000"/>
                </a:solidFill>
                <a:latin typeface="Arial" panose="020B0604020202020204" pitchFamily="34" charset="0"/>
                <a:cs typeface="Arial" panose="020B0604020202020204" pitchFamily="34" charset="0"/>
              </a:rPr>
              <a:t>thẳng </a:t>
            </a:r>
            <a:r>
              <a:rPr lang="en-US" altLang="en-US" sz="4000" b="1" i="1" smtClean="0">
                <a:solidFill>
                  <a:srgbClr val="C00000"/>
                </a:solidFill>
                <a:latin typeface="Arial" panose="020B0604020202020204" pitchFamily="34" charset="0"/>
                <a:cs typeface="Arial" panose="020B0604020202020204" pitchFamily="34" charset="0"/>
              </a:rPr>
              <a:t>AB.</a:t>
            </a:r>
            <a:endParaRPr lang="en-US" altLang="en-US" sz="4000" b="1" i="1" dirty="0">
              <a:solidFill>
                <a:srgbClr val="C00000"/>
              </a:solidFill>
              <a:latin typeface="Arial" panose="020B0604020202020204" pitchFamily="34" charset="0"/>
              <a:cs typeface="Arial" panose="020B0604020202020204" pitchFamily="34" charset="0"/>
            </a:endParaRPr>
          </a:p>
        </p:txBody>
      </p:sp>
      <p:sp>
        <p:nvSpPr>
          <p:cNvPr id="55" name="Rectangle 54"/>
          <p:cNvSpPr/>
          <p:nvPr/>
        </p:nvSpPr>
        <p:spPr>
          <a:xfrm>
            <a:off x="13048142" y="5932608"/>
            <a:ext cx="4832998" cy="3785652"/>
          </a:xfrm>
          <a:prstGeom prst="rect">
            <a:avLst/>
          </a:prstGeom>
        </p:spPr>
        <p:txBody>
          <a:bodyPr wrap="square">
            <a:spAutoFit/>
          </a:bodyPr>
          <a:lstStyle/>
          <a:p>
            <a:pPr algn="just">
              <a:lnSpc>
                <a:spcPct val="120000"/>
              </a:lnSpc>
              <a:spcBef>
                <a:spcPts val="600"/>
              </a:spcBef>
              <a:spcAft>
                <a:spcPts val="600"/>
              </a:spcAft>
              <a:buNone/>
            </a:pPr>
            <a:r>
              <a:rPr lang="en-US" altLang="en-US" sz="4000">
                <a:solidFill>
                  <a:srgbClr val="C00000"/>
                </a:solidFill>
                <a:latin typeface="Arial" panose="020B0604020202020204" pitchFamily="34" charset="0"/>
                <a:cs typeface="Arial" panose="020B0604020202020204" pitchFamily="34" charset="0"/>
              </a:rPr>
              <a:t>Điểm M nằm giữa và cách đều hai điểm A và B nên </a:t>
            </a:r>
            <a:r>
              <a:rPr lang="en-US" altLang="en-US" sz="4000" b="1" i="1">
                <a:solidFill>
                  <a:srgbClr val="C00000"/>
                </a:solidFill>
                <a:latin typeface="Arial" panose="020B0604020202020204" pitchFamily="34" charset="0"/>
                <a:cs typeface="Arial" panose="020B0604020202020204" pitchFamily="34" charset="0"/>
              </a:rPr>
              <a:t>M là trung điểm của đoạn </a:t>
            </a:r>
            <a:r>
              <a:rPr lang="en-US" altLang="en-US" sz="4000" b="1" i="1">
                <a:solidFill>
                  <a:srgbClr val="C00000"/>
                </a:solidFill>
                <a:latin typeface="Arial" panose="020B0604020202020204" pitchFamily="34" charset="0"/>
                <a:cs typeface="Arial" panose="020B0604020202020204" pitchFamily="34" charset="0"/>
              </a:rPr>
              <a:t>thẳng </a:t>
            </a:r>
            <a:r>
              <a:rPr lang="en-US" altLang="en-US" sz="4000" b="1" i="1" smtClean="0">
                <a:solidFill>
                  <a:srgbClr val="C00000"/>
                </a:solidFill>
                <a:latin typeface="Arial" panose="020B0604020202020204" pitchFamily="34" charset="0"/>
                <a:cs typeface="Arial" panose="020B0604020202020204" pitchFamily="34" charset="0"/>
              </a:rPr>
              <a:t>AB.</a:t>
            </a:r>
            <a:endParaRPr lang="en-US" altLang="en-US" sz="4000" b="1" i="1"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1399</Words>
  <Application>Microsoft Office PowerPoint</Application>
  <PresentationFormat>Custom</PresentationFormat>
  <Paragraphs>238</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.VnTime</vt:lpstr>
      <vt:lpstr>Wingdings</vt:lpstr>
      <vt:lpstr>Calibri</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Science Lesson Education Presentation</dc:title>
  <cp:lastModifiedBy>Admin</cp:lastModifiedBy>
  <cp:revision>21</cp:revision>
  <dcterms:created xsi:type="dcterms:W3CDTF">2006-08-16T00:00:00Z</dcterms:created>
  <dcterms:modified xsi:type="dcterms:W3CDTF">2021-10-14T10:28:17Z</dcterms:modified>
  <dc:identifier>DAEop_tT4pM</dc:identifier>
</cp:coreProperties>
</file>