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76" r:id="rId5"/>
    <p:sldId id="259" r:id="rId6"/>
    <p:sldId id="260" r:id="rId7"/>
    <p:sldId id="283" r:id="rId8"/>
    <p:sldId id="284" r:id="rId9"/>
    <p:sldId id="285" r:id="rId10"/>
    <p:sldId id="286" r:id="rId11"/>
    <p:sldId id="287" r:id="rId12"/>
    <p:sldId id="288" r:id="rId13"/>
    <p:sldId id="261" r:id="rId14"/>
    <p:sldId id="263" r:id="rId15"/>
  </p:sldIdLst>
  <p:sldSz cx="18288000" cy="10287000"/>
  <p:notesSz cx="6858000" cy="9144000"/>
  <p:embeddedFontLst>
    <p:embeddedFont>
      <p:font typeface="微软雅黑" pitchFamily="34" charset="-122"/>
      <p:regular r:id="rId17"/>
      <p:bold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宋体" pitchFamily="2" charset="-122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4" d="100"/>
          <a:sy n="44" d="100"/>
        </p:scale>
        <p:origin x="-86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130FC-65F7-4343-909A-FF767686F474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5EF7F-84C1-4DD4-A080-5E8E954AE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20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20974-66D7-48CD-9810-AF62A4527D71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4725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2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2.png"/><Relationship Id="rId3" Type="http://schemas.openxmlformats.org/officeDocument/2006/relationships/image" Target="../media/image7.png"/><Relationship Id="rId25" Type="http://schemas.openxmlformats.org/officeDocument/2006/relationships/image" Target="../media/image66.svg"/><Relationship Id="rId7" Type="http://schemas.openxmlformats.org/officeDocument/2006/relationships/image" Target="../media/image52.svg"/><Relationship Id="rId2" Type="http://schemas.openxmlformats.org/officeDocument/2006/relationships/image" Target="../media/image40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6.svg"/><Relationship Id="rId4" Type="http://schemas.openxmlformats.org/officeDocument/2006/relationships/image" Target="../media/image41.png"/><Relationship Id="rId27" Type="http://schemas.openxmlformats.org/officeDocument/2006/relationships/image" Target="../media/image4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5" Type="http://schemas.openxmlformats.org/officeDocument/2006/relationships/image" Target="../media/image2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285" y="-568773"/>
            <a:ext cx="17309960" cy="13195812"/>
            <a:chOff x="0" y="0"/>
            <a:chExt cx="23079946" cy="1759441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-5794794">
              <a:off x="2512396" y="-786418"/>
              <a:ext cx="14225224" cy="1773679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5899663">
              <a:off x="5480370" y="-351786"/>
              <a:ext cx="14423765" cy="18885453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 rot="-66827">
            <a:off x="4792601" y="3574207"/>
            <a:ext cx="9658094" cy="2598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Chào mừng các em đến với tiết học hôm nay!</a:t>
            </a:r>
            <a:endParaRPr lang="en-US" sz="6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66904" y="1392324"/>
            <a:ext cx="1698655" cy="169865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358697" y="5942764"/>
            <a:ext cx="2273863" cy="233821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353892" y="8570405"/>
            <a:ext cx="1141737" cy="1122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Document 14"/>
          <p:cNvSpPr/>
          <p:nvPr/>
        </p:nvSpPr>
        <p:spPr>
          <a:xfrm>
            <a:off x="-21771" y="-1485900"/>
            <a:ext cx="18288000" cy="35814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55573" y="-16329"/>
            <a:ext cx="12061314" cy="16516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Hoạt động 2. Sử </a:t>
            </a:r>
            <a:r>
              <a:rPr lang="en-US" sz="3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dụng phần mềm GeoGebra Classic </a:t>
            </a:r>
            <a:r>
              <a:rPr lang="en-US" sz="3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 </a:t>
            </a:r>
            <a:endParaRPr lang="en-US" sz="3600" b="1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 </a:t>
            </a:r>
            <a:r>
              <a:rPr lang="en-US" sz="3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vẽ hình học cơ bản </a:t>
            </a:r>
            <a:endParaRPr lang="en-US" sz="36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257607"/>
            <a:ext cx="949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Thực hành 2. Vẽ và tính độ dài đoạn thẳng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6443" y="3199910"/>
            <a:ext cx="685800" cy="7419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Arial" pitchFamily="34" charset="0"/>
                <a:cs typeface="Arial" pitchFamily="34" charset="0"/>
              </a:rPr>
              <a:t>1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931939" y="3278483"/>
            <a:ext cx="685800" cy="7419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Arial" pitchFamily="34" charset="0"/>
                <a:cs typeface="Arial" pitchFamily="34" charset="0"/>
              </a:rPr>
              <a:t>2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2243" y="3278483"/>
            <a:ext cx="6856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 Vẽ hai điểm A, B như ở thực hành 1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43" y="4229099"/>
            <a:ext cx="8049986" cy="559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101726" y="3357057"/>
            <a:ext cx="3602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 Vẽ đoạn thẳng AB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838" y="4229098"/>
            <a:ext cx="7829397" cy="559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2559" y="220199"/>
            <a:ext cx="1999367" cy="1243243"/>
          </a:xfrm>
          <a:prstGeom prst="rect">
            <a:avLst/>
          </a:prstGeom>
        </p:spPr>
      </p:pic>
      <p:pic>
        <p:nvPicPr>
          <p:cNvPr id="1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87829" y="257224"/>
            <a:ext cx="1999367" cy="124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2" grpId="0" animBg="1"/>
      <p:bldP spid="3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Document 14"/>
          <p:cNvSpPr/>
          <p:nvPr/>
        </p:nvSpPr>
        <p:spPr>
          <a:xfrm>
            <a:off x="-21771" y="-1485900"/>
            <a:ext cx="18288000" cy="35814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55573" y="-16329"/>
            <a:ext cx="12061314" cy="16516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Hoạt động 2. Sử </a:t>
            </a:r>
            <a:r>
              <a:rPr lang="en-US" sz="3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dụng phần mềm GeoGebra Classic </a:t>
            </a:r>
            <a:r>
              <a:rPr lang="en-US" sz="3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 </a:t>
            </a:r>
            <a:endParaRPr lang="en-US" sz="3600" b="1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 </a:t>
            </a:r>
            <a:r>
              <a:rPr lang="en-US" sz="3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vẽ hình học cơ bản </a:t>
            </a:r>
            <a:endParaRPr lang="en-US" sz="36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257607"/>
            <a:ext cx="949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Thực hành 2. Vẽ và tính độ dài đoạn thẳng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6443" y="3199910"/>
            <a:ext cx="685800" cy="7419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Arial" pitchFamily="34" charset="0"/>
                <a:cs typeface="Arial" pitchFamily="34" charset="0"/>
              </a:rPr>
              <a:t>3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2243" y="3278483"/>
            <a:ext cx="6508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Arial" pitchFamily="34" charset="0"/>
                <a:cs typeface="Arial" pitchFamily="34" charset="0"/>
              </a:rPr>
              <a:t> 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Tính độ dài đoạn thẳng AB vừa vẽ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443" y="4492398"/>
            <a:ext cx="8212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smtClean="0">
                <a:latin typeface="Arial" pitchFamily="34" charset="0"/>
                <a:cs typeface="Arial" pitchFamily="34" charset="0"/>
              </a:rPr>
              <a:t>+ Chọn thẻ Khoảng cách trong hộp công cụ </a:t>
            </a:r>
            <a:endParaRPr lang="en-US" sz="3200" i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089" y="4269241"/>
            <a:ext cx="81570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6443" y="5524500"/>
            <a:ext cx="84360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smtClean="0">
                <a:latin typeface="Arial" pitchFamily="34" charset="0"/>
                <a:cs typeface="Arial" pitchFamily="34" charset="0"/>
              </a:rPr>
              <a:t>+ Nháy chuột vào vị trí đoạn thẳng AB vừa vẽ</a:t>
            </a:r>
          </a:p>
          <a:p>
            <a:pPr>
              <a:lnSpc>
                <a:spcPct val="150000"/>
              </a:lnSpc>
            </a:pPr>
            <a:r>
              <a:rPr lang="en-US" sz="3200" i="1">
                <a:latin typeface="Arial" pitchFamily="34" charset="0"/>
                <a:cs typeface="Arial" pitchFamily="34" charset="0"/>
              </a:rPr>
              <a:t>t</a:t>
            </a:r>
            <a:r>
              <a:rPr lang="en-US" sz="3200" i="1" smtClean="0">
                <a:latin typeface="Arial" pitchFamily="34" charset="0"/>
                <a:cs typeface="Arial" pitchFamily="34" charset="0"/>
              </a:rPr>
              <a:t>a có được kết quả độ dài đoạn thẳng AB</a:t>
            </a:r>
            <a:endParaRPr lang="en-US" sz="3200" i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033119"/>
            <a:ext cx="8522105" cy="498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loud Callout 15"/>
          <p:cNvSpPr/>
          <p:nvPr/>
        </p:nvSpPr>
        <p:spPr>
          <a:xfrm>
            <a:off x="-436606" y="8801100"/>
            <a:ext cx="19354800" cy="2438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19743" y="8959241"/>
            <a:ext cx="1999367" cy="1243243"/>
          </a:xfrm>
          <a:prstGeom prst="rect">
            <a:avLst/>
          </a:prstGeom>
        </p:spPr>
      </p:pic>
      <p:pic>
        <p:nvPicPr>
          <p:cNvPr id="1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29343" y="9049200"/>
            <a:ext cx="1999367" cy="124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8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Document 14"/>
          <p:cNvSpPr/>
          <p:nvPr/>
        </p:nvSpPr>
        <p:spPr>
          <a:xfrm>
            <a:off x="-21771" y="-1485900"/>
            <a:ext cx="18288000" cy="37338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33539" y="-5443"/>
            <a:ext cx="13377380" cy="18249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Hoạt động 2. Sử </a:t>
            </a:r>
            <a:r>
              <a:rPr lang="en-US" sz="40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dụng phần mềm GeoGebra Classic </a:t>
            </a:r>
            <a:r>
              <a:rPr lang="en-US" sz="40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 </a:t>
            </a:r>
            <a:endParaRPr lang="en-US" sz="4000" b="1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 </a:t>
            </a:r>
            <a:r>
              <a:rPr lang="en-US" sz="40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vẽ hình học cơ bản </a:t>
            </a:r>
            <a:endParaRPr lang="en-US" sz="40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7329" y="2296886"/>
            <a:ext cx="1744980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u="sng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Thực hành 3</a:t>
            </a:r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Vẽ các đoạn thẳng ở các vị trí </a:t>
            </a:r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khác </a:t>
            </a:r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nhau trên </a:t>
            </a:r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màn </a:t>
            </a:r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 </a:t>
            </a:r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 </a:t>
            </a:r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 độ dài của chúng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74382"/>
            <a:ext cx="11506200" cy="637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0" y="9039448"/>
            <a:ext cx="1999367" cy="1243243"/>
          </a:xfrm>
          <a:prstGeom prst="rect">
            <a:avLst/>
          </a:prstGeom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09600" y="9129407"/>
            <a:ext cx="1999367" cy="124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9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20663" y="-479893"/>
            <a:ext cx="10137003" cy="12463989"/>
            <a:chOff x="724617" y="1362612"/>
            <a:chExt cx="13516003" cy="1661865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-5740744">
              <a:off x="-175173" y="3565470"/>
              <a:ext cx="15315584" cy="13516003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235200" y="1362612"/>
              <a:ext cx="11064773" cy="14952396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638606" y="3679456"/>
            <a:ext cx="7124394" cy="1447800"/>
            <a:chOff x="0" y="0"/>
            <a:chExt cx="9499192" cy="1930400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9499192" cy="1930400"/>
            </a:xfrm>
            <a:prstGeom prst="rect">
              <a:avLst/>
            </a:prstGeom>
            <a:solidFill>
              <a:srgbClr val="0B0B0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583009"/>
              <a:ext cx="9249945" cy="10331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570"/>
                </a:lnSpc>
                <a:spcBef>
                  <a:spcPct val="0"/>
                </a:spcBef>
              </a:pPr>
              <a:r>
                <a:rPr lang="en-US" sz="4400" b="1" u="none" smtClean="0">
                  <a:solidFill>
                    <a:srgbClr val="F1F1EF"/>
                  </a:solidFill>
                  <a:latin typeface="Arial" pitchFamily="34" charset="0"/>
                  <a:cs typeface="Arial" pitchFamily="34" charset="0"/>
                </a:rPr>
                <a:t>HƯỚNG DẪN VỀ NHÀ</a:t>
              </a:r>
              <a:endParaRPr lang="en-US" sz="4400" b="1" u="none">
                <a:solidFill>
                  <a:srgbClr val="F1F1E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40967" y="1028700"/>
            <a:ext cx="1395278" cy="139527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276600" y="5477808"/>
            <a:ext cx="3834954" cy="3834954"/>
          </a:xfrm>
          <a:prstGeom prst="rect">
            <a:avLst/>
          </a:prstGeom>
        </p:spPr>
      </p:pic>
      <p:sp>
        <p:nvSpPr>
          <p:cNvPr id="14" name="Round Diagonal Corner Rectangle 13"/>
          <p:cNvSpPr/>
          <p:nvPr/>
        </p:nvSpPr>
        <p:spPr>
          <a:xfrm>
            <a:off x="10591800" y="3086100"/>
            <a:ext cx="7010400" cy="25146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 cách sử dụng và thao tác thành tạo với phần mềm GeoGebra Classic 5 </a:t>
            </a:r>
          </a:p>
        </p:txBody>
      </p:sp>
      <p:sp>
        <p:nvSpPr>
          <p:cNvPr id="15" name="Round Diagonal Corner Rectangle 14"/>
          <p:cNvSpPr/>
          <p:nvPr/>
        </p:nvSpPr>
        <p:spPr>
          <a:xfrm>
            <a:off x="10591800" y="6137985"/>
            <a:ext cx="7010400" cy="25146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 lại kiến thức chương 8, chuẩn bị cho bài Ôn tập chương</a:t>
            </a:r>
            <a:endParaRPr lang="en-US" sz="3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A8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04532" y="580764"/>
            <a:ext cx="12564067" cy="9125472"/>
            <a:chOff x="0" y="0"/>
            <a:chExt cx="15212942" cy="1216729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1951490" cy="1201506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425638" y="0"/>
              <a:ext cx="13787304" cy="12167296"/>
            </a:xfrm>
            <a:prstGeom prst="rect">
              <a:avLst/>
            </a:prstGeom>
          </p:spPr>
        </p:pic>
      </p:grpSp>
      <p:pic>
        <p:nvPicPr>
          <p:cNvPr id="12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35941" y="6008834"/>
            <a:ext cx="3859591" cy="4186933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697200" y="339936"/>
            <a:ext cx="2362200" cy="48297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20311" y="3577463"/>
            <a:ext cx="8109913" cy="2431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54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ĐÃ CHÚ Ý LẮNG NGHE!</a:t>
            </a:r>
            <a:endParaRPr lang="en-US" sz="5400" b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>
            <a:off x="2305006" y="310671"/>
            <a:ext cx="4324394" cy="3160739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706600" y="5992505"/>
            <a:ext cx="288036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1911" b="5978"/>
          <a:stretch>
            <a:fillRect/>
          </a:stretch>
        </p:blipFill>
        <p:spPr>
          <a:xfrm>
            <a:off x="914400" y="-15063"/>
            <a:ext cx="16402487" cy="104965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0341407">
            <a:off x="12875511" y="7348924"/>
            <a:ext cx="7253493" cy="941862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773226">
            <a:off x="-638460" y="-447392"/>
            <a:ext cx="4245274" cy="169280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798522">
            <a:off x="197405" y="11005"/>
            <a:ext cx="1977718" cy="194582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306020" y="989312"/>
            <a:ext cx="14173200" cy="141638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BÀI: HOẠT ĐỘNG THỰC HÀNH VÀ TRẢI NGHIỆM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72258" y="3624816"/>
            <a:ext cx="13182600" cy="1066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smtClean="0">
                <a:latin typeface="Arial" pitchFamily="34" charset="0"/>
                <a:cs typeface="Arial" pitchFamily="34" charset="0"/>
              </a:rPr>
              <a:t>Khám phá dụng cụ đo góc và thực hành đo góc trên mặt đất</a:t>
            </a:r>
            <a:endParaRPr lang="en-US" sz="3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15058" y="3167616"/>
            <a:ext cx="1066800" cy="914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36816" y="5479311"/>
            <a:ext cx="13182600" cy="1066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smtClean="0">
                <a:latin typeface="Arial" pitchFamily="34" charset="0"/>
                <a:cs typeface="Arial" pitchFamily="34" charset="0"/>
              </a:rPr>
              <a:t>Sử dụng phần mềm GeoGebra Classic 5 để vẽ hình học cơ bản </a:t>
            </a:r>
            <a:endParaRPr lang="en-US" sz="3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79616" y="5022111"/>
            <a:ext cx="1066800" cy="914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496800" y="7712131"/>
            <a:ext cx="4668884" cy="2380797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896600" y="7102549"/>
            <a:ext cx="2460931" cy="2968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" y="0"/>
            <a:ext cx="7651344" cy="100965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7803741" y="419099"/>
            <a:ext cx="10484255" cy="9677401"/>
          </a:xfrm>
          <a:prstGeom prst="rect">
            <a:avLst/>
          </a:prstGeom>
        </p:spPr>
      </p:pic>
      <p:sp>
        <p:nvSpPr>
          <p:cNvPr id="12" name="文本框 23"/>
          <p:cNvSpPr txBox="1"/>
          <p:nvPr/>
        </p:nvSpPr>
        <p:spPr>
          <a:xfrm>
            <a:off x="2699359" y="574161"/>
            <a:ext cx="3288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4000" b="1" u="sng">
                <a:solidFill>
                  <a:srgbClr val="FF0000"/>
                </a:solidFill>
                <a:ea typeface="微软雅黑" panose="020B0503020204020204" pitchFamily="34" charset="-122"/>
              </a:rPr>
              <a:t>Hoạt động 1.</a:t>
            </a:r>
            <a:endParaRPr lang="zh-CN" altLang="en-US" sz="4000" b="1" u="sng" dirty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文本框 23"/>
          <p:cNvSpPr txBox="1"/>
          <p:nvPr/>
        </p:nvSpPr>
        <p:spPr>
          <a:xfrm>
            <a:off x="370328" y="1264729"/>
            <a:ext cx="747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3600" b="1">
                <a:ea typeface="微软雅黑" panose="020B0503020204020204" pitchFamily="34" charset="-122"/>
                <a:cs typeface="Times New Roman" panose="02020603050405020304" pitchFamily="18" charset="0"/>
              </a:rPr>
              <a:t>Khám phá dụng cụ đo góc và thực hành </a:t>
            </a:r>
            <a:r>
              <a:rPr lang="vi-VN" altLang="zh-CN" sz="3600" b="1" smtClean="0">
                <a:ea typeface="微软雅黑" panose="020B0503020204020204" pitchFamily="34" charset="-122"/>
                <a:cs typeface="Times New Roman" panose="02020603050405020304" pitchFamily="18" charset="0"/>
              </a:rPr>
              <a:t>đo </a:t>
            </a:r>
            <a:r>
              <a:rPr lang="vi-VN" altLang="zh-CN" sz="3600" b="1">
                <a:ea typeface="微软雅黑" panose="020B0503020204020204" pitchFamily="34" charset="-122"/>
                <a:cs typeface="Times New Roman" panose="02020603050405020304" pitchFamily="18" charset="0"/>
              </a:rPr>
              <a:t>góc trên mặt đất</a:t>
            </a:r>
            <a:endParaRPr lang="zh-CN" altLang="en-US" sz="3600" b="1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5183" y="3189805"/>
            <a:ext cx="73885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 số dụng cụ đo góc thường gặp</a:t>
            </a:r>
            <a:endParaRPr lang="en-US" sz="3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Bộ Thước Đo Đạc Thực Hành - Giác Kế, Thước Cuộn, Thước Thẳng, Cọc Tiêu |  Shopee Việt N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2" r="12143"/>
          <a:stretch/>
        </p:blipFill>
        <p:spPr bwMode="auto">
          <a:xfrm>
            <a:off x="1693274" y="4066308"/>
            <a:ext cx="4273383" cy="4879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955366" y="9076957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Giác kế</a:t>
            </a:r>
          </a:p>
        </p:txBody>
      </p:sp>
      <p:pic>
        <p:nvPicPr>
          <p:cNvPr id="17" name="Picture 4" descr="Các bước Kiểm định máy toàn đạc điện tử ⋆ Máy trắc địa chính hã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233" y="1297143"/>
            <a:ext cx="3541579" cy="55599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774694" y="756897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Máy toàn đạc</a:t>
            </a:r>
          </a:p>
        </p:txBody>
      </p:sp>
      <p:pic>
        <p:nvPicPr>
          <p:cNvPr id="19" name="Picture 18" descr="Hộp đo góc nghiêng điện tử BB-180 S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1059" y="1264728"/>
            <a:ext cx="4024393" cy="5592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3973472" y="7372983"/>
            <a:ext cx="36231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Đồng hồ điện tử </a:t>
            </a:r>
          </a:p>
          <a:p>
            <a:pPr algn="ctr">
              <a:lnSpc>
                <a:spcPct val="150000"/>
              </a:lnSpc>
            </a:pPr>
            <a:r>
              <a:rPr lang="en-US" sz="3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 góc nghiêng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60430" y="234929"/>
            <a:ext cx="16696299" cy="2800767"/>
            <a:chOff x="1838549" y="122314"/>
            <a:chExt cx="9548706" cy="1867177"/>
          </a:xfrm>
        </p:grpSpPr>
        <p:sp>
          <p:nvSpPr>
            <p:cNvPr id="5" name="文本框 23"/>
            <p:cNvSpPr txBox="1"/>
            <p:nvPr/>
          </p:nvSpPr>
          <p:spPr>
            <a:xfrm>
              <a:off x="1838549" y="122314"/>
              <a:ext cx="9548706" cy="1867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altLang="zh-CN" sz="4400" b="1">
                  <a:solidFill>
                    <a:srgbClr val="FFFF00"/>
                  </a:solidFill>
                  <a:ea typeface="微软雅黑" panose="020B0503020204020204" pitchFamily="34" charset="-122"/>
                </a:rPr>
                <a:t>Hoạt động </a:t>
              </a:r>
              <a:r>
                <a:rPr lang="vi-VN" altLang="zh-CN" sz="4400" b="1">
                  <a:solidFill>
                    <a:srgbClr val="FFFF00"/>
                  </a:solidFill>
                  <a:ea typeface="微软雅黑" panose="020B0503020204020204" pitchFamily="34" charset="-122"/>
                </a:rPr>
                <a:t>1</a:t>
              </a:r>
              <a:r>
                <a:rPr lang="vi-VN" altLang="zh-CN" sz="4400" b="1" smtClean="0">
                  <a:solidFill>
                    <a:srgbClr val="FFFF00"/>
                  </a:solidFill>
                  <a:ea typeface="微软雅黑" panose="020B0503020204020204" pitchFamily="34" charset="-122"/>
                </a:rPr>
                <a:t>.</a:t>
              </a:r>
              <a:r>
                <a:rPr lang="vi-VN" altLang="zh-CN" sz="4400" b="1">
                  <a:solidFill>
                    <a:srgbClr val="FFFF0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 Khám phá dụng cụ đo góc và thực hành </a:t>
              </a:r>
              <a:endParaRPr lang="en-US" altLang="zh-CN" sz="4400" b="1">
                <a:solidFill>
                  <a:srgbClr val="FFFF00"/>
                </a:solidFill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vi-VN" altLang="zh-CN" sz="4400" b="1">
                  <a:solidFill>
                    <a:srgbClr val="FFFF0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đo góc trên mặt đất</a:t>
              </a:r>
              <a:endParaRPr lang="zh-CN" altLang="en-US" sz="4400" b="1">
                <a:solidFill>
                  <a:srgbClr val="FFFF00"/>
                </a:solidFill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endParaRPr lang="zh-CN" altLang="en-US" sz="4400" b="1" dirty="0">
                <a:solidFill>
                  <a:srgbClr val="FFFF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文本框 23"/>
            <p:cNvSpPr txBox="1"/>
            <p:nvPr/>
          </p:nvSpPr>
          <p:spPr>
            <a:xfrm>
              <a:off x="3892666" y="136061"/>
              <a:ext cx="105649" cy="668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4400" b="1" dirty="0">
                <a:solidFill>
                  <a:srgbClr val="FFFF00"/>
                </a:solidFill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63699" y="2604809"/>
            <a:ext cx="5641609" cy="861774"/>
          </a:xfrm>
          <a:prstGeom prst="rect">
            <a:avLst/>
          </a:prstGeom>
          <a:noFill/>
        </p:spPr>
        <p:txBody>
          <a:bodyPr wrap="none" lIns="182880" tIns="91440" rIns="182880" bIns="91440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Cấu tạo của giác kế</a:t>
            </a:r>
          </a:p>
        </p:txBody>
      </p:sp>
      <p:pic>
        <p:nvPicPr>
          <p:cNvPr id="12" name="Picture 4" descr="img00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0"/>
          <a:stretch/>
        </p:blipFill>
        <p:spPr bwMode="auto">
          <a:xfrm>
            <a:off x="1556772" y="4010143"/>
            <a:ext cx="6614864" cy="456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517512" y="4010142"/>
            <a:ext cx="3100849" cy="861774"/>
          </a:xfrm>
          <a:prstGeom prst="rect">
            <a:avLst/>
          </a:prstGeom>
        </p:spPr>
        <p:txBody>
          <a:bodyPr wrap="none" lIns="182880" tIns="91440" rIns="182880" bIns="91440">
            <a:spAutoFit/>
          </a:bodyPr>
          <a:lstStyle/>
          <a:p>
            <a:r>
              <a:rPr lang="en-US" altLang="en-US" sz="4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Khe ngắm </a:t>
            </a:r>
            <a:endParaRPr lang="en-US" sz="4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17512" y="5368008"/>
            <a:ext cx="4356001" cy="861774"/>
          </a:xfrm>
          <a:prstGeom prst="rect">
            <a:avLst/>
          </a:prstGeom>
        </p:spPr>
        <p:txBody>
          <a:bodyPr wrap="none" lIns="182880" tIns="91440" rIns="182880" bIns="91440">
            <a:spAutoFit/>
          </a:bodyPr>
          <a:lstStyle/>
          <a:p>
            <a:r>
              <a:rPr lang="en-US" altLang="en-US" sz="4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Đĩa tròn chia độ</a:t>
            </a:r>
            <a:endParaRPr lang="en-US" sz="4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17512" y="6725874"/>
            <a:ext cx="3509615" cy="861774"/>
          </a:xfrm>
          <a:prstGeom prst="rect">
            <a:avLst/>
          </a:prstGeom>
        </p:spPr>
        <p:txBody>
          <a:bodyPr wrap="none" lIns="182880" tIns="91440" rIns="182880" bIns="91440">
            <a:spAutoFit/>
          </a:bodyPr>
          <a:lstStyle/>
          <a:p>
            <a:r>
              <a:rPr lang="en-US" altLang="en-US" sz="4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Thanh quay </a:t>
            </a:r>
            <a:endParaRPr lang="en-US" sz="4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974555" y="4441029"/>
            <a:ext cx="6542958" cy="2207144"/>
            <a:chOff x="1487277" y="2220514"/>
            <a:chExt cx="3271479" cy="1103572"/>
          </a:xfrm>
        </p:grpSpPr>
        <p:cxnSp>
          <p:nvCxnSpPr>
            <p:cNvPr id="14" name="Straight Arrow Connector 13"/>
            <p:cNvCxnSpPr>
              <a:stCxn id="8" idx="1"/>
            </p:cNvCxnSpPr>
            <p:nvPr/>
          </p:nvCxnSpPr>
          <p:spPr>
            <a:xfrm flipH="1">
              <a:off x="3194892" y="2220514"/>
              <a:ext cx="1563864" cy="313368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8" idx="1"/>
            </p:cNvCxnSpPr>
            <p:nvPr/>
          </p:nvCxnSpPr>
          <p:spPr>
            <a:xfrm flipH="1">
              <a:off x="1487277" y="2220514"/>
              <a:ext cx="3271479" cy="1103572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/>
          <p:cNvCxnSpPr>
            <a:stCxn id="9" idx="1"/>
          </p:cNvCxnSpPr>
          <p:nvPr/>
        </p:nvCxnSpPr>
        <p:spPr>
          <a:xfrm flipH="1">
            <a:off x="6389784" y="5798895"/>
            <a:ext cx="3127728" cy="491737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1"/>
          </p:cNvCxnSpPr>
          <p:nvPr/>
        </p:nvCxnSpPr>
        <p:spPr>
          <a:xfrm flipH="1" flipV="1">
            <a:off x="4340648" y="6545751"/>
            <a:ext cx="5176864" cy="611010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owchart: Document 14"/>
          <p:cNvSpPr/>
          <p:nvPr/>
        </p:nvSpPr>
        <p:spPr>
          <a:xfrm rot="16200000">
            <a:off x="-6478571" y="4339309"/>
            <a:ext cx="12398829" cy="2057400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Document 16"/>
          <p:cNvSpPr/>
          <p:nvPr/>
        </p:nvSpPr>
        <p:spPr>
          <a:xfrm rot="16200000" flipV="1">
            <a:off x="12320651" y="3062008"/>
            <a:ext cx="12398829" cy="212667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 rot="10800000">
            <a:off x="628297" y="9258300"/>
            <a:ext cx="18723038" cy="2057400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25731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A8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81650" y="419100"/>
            <a:ext cx="12839749" cy="9601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681236">
            <a:off x="1856669" y="273780"/>
            <a:ext cx="9491447" cy="935487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4800" y="3464"/>
            <a:ext cx="17762861" cy="113409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4611277">
            <a:off x="-1501480" y="323029"/>
            <a:ext cx="4245274" cy="169280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078180" y="846264"/>
            <a:ext cx="6849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Arial" pitchFamily="34" charset="0"/>
                <a:cs typeface="Arial" pitchFamily="34" charset="0"/>
              </a:rPr>
              <a:t>Các bước sử dụng giác kế: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78180" y="2551775"/>
            <a:ext cx="152881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smtClean="0">
                <a:latin typeface="Arial" pitchFamily="34" charset="0"/>
                <a:cs typeface="Arial" pitchFamily="34" charset="0"/>
              </a:rPr>
              <a:t>Bước 1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. Đặt giác kế tại C sao cho mặt đĩa tròn nằm ngang và tâm của nó </a:t>
            </a:r>
          </a:p>
          <a:p>
            <a:pPr>
              <a:lnSpc>
                <a:spcPct val="150000"/>
              </a:lnSpc>
            </a:pPr>
            <a:r>
              <a:rPr lang="en-US" sz="3600" smtClean="0">
                <a:latin typeface="Arial" pitchFamily="34" charset="0"/>
                <a:cs typeface="Arial" pitchFamily="34" charset="0"/>
              </a:rPr>
              <a:t>nằm trên đường thẳng đứng đi qua đỉnh C của góc ABC.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28700" y="4342537"/>
            <a:ext cx="1600790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smtClean="0">
                <a:latin typeface="Arial" pitchFamily="34" charset="0"/>
                <a:cs typeface="Arial" pitchFamily="34" charset="0"/>
              </a:rPr>
              <a:t>Bước 2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. Đưa thanh quay về vị trí O độ và quay mặt địa đến vị trí sao cho cọc</a:t>
            </a:r>
          </a:p>
          <a:p>
            <a:pPr>
              <a:lnSpc>
                <a:spcPct val="150000"/>
              </a:lnSpc>
            </a:pPr>
            <a:r>
              <a:rPr lang="en-US" sz="3600" smtClean="0">
                <a:latin typeface="Arial" pitchFamily="34" charset="0"/>
                <a:cs typeface="Arial" pitchFamily="34" charset="0"/>
              </a:rPr>
              <a:t>tiêu A và hai khe hở thẳng hàng.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51443" y="6096863"/>
            <a:ext cx="164695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smtClean="0">
                <a:latin typeface="Arial" pitchFamily="34" charset="0"/>
                <a:cs typeface="Arial" pitchFamily="34" charset="0"/>
              </a:rPr>
              <a:t>Bước 3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. Cố định mặt đĩa và đưa thanh quay đến vị trí sao cho cọc tiêu B và hai</a:t>
            </a:r>
          </a:p>
          <a:p>
            <a:pPr>
              <a:lnSpc>
                <a:spcPct val="150000"/>
              </a:lnSpc>
            </a:pPr>
            <a:r>
              <a:rPr lang="en-US" sz="3600" smtClean="0">
                <a:latin typeface="Arial" pitchFamily="34" charset="0"/>
                <a:cs typeface="Arial" pitchFamily="34" charset="0"/>
              </a:rPr>
              <a:t>khe hở thẳng hàng.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18786" y="7851189"/>
            <a:ext cx="96457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smtClean="0">
                <a:latin typeface="Arial" pitchFamily="34" charset="0"/>
                <a:cs typeface="Arial" pitchFamily="34" charset="0"/>
              </a:rPr>
              <a:t>Bước 4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. Đọc số đo của hóc ACB trên mặt đất.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78180" y="1849903"/>
            <a:ext cx="9864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smtClean="0">
                <a:latin typeface="Arial" pitchFamily="34" charset="0"/>
                <a:cs typeface="Arial" pitchFamily="34" charset="0"/>
              </a:rPr>
              <a:t>Để đo góc ACB trên mặt đất ta làm như sau:</a:t>
            </a:r>
            <a:endParaRPr lang="en-US" sz="3600" b="1" i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939489" y="7277100"/>
            <a:ext cx="3448870" cy="3640842"/>
          </a:xfrm>
          <a:prstGeom prst="rect">
            <a:avLst/>
          </a:prstGeom>
        </p:spPr>
      </p:pic>
      <p:pic>
        <p:nvPicPr>
          <p:cNvPr id="4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727436" y="547808"/>
            <a:ext cx="1999367" cy="1243243"/>
          </a:xfrm>
          <a:prstGeom prst="rect">
            <a:avLst/>
          </a:prstGeom>
        </p:spPr>
      </p:pic>
      <p:pic>
        <p:nvPicPr>
          <p:cNvPr id="48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662121" y="3464"/>
            <a:ext cx="1999367" cy="1243243"/>
          </a:xfrm>
          <a:prstGeom prst="rect">
            <a:avLst/>
          </a:prstGeom>
        </p:spPr>
      </p:pic>
      <p:pic>
        <p:nvPicPr>
          <p:cNvPr id="49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288633" y="224642"/>
            <a:ext cx="1999367" cy="1243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Document 14"/>
          <p:cNvSpPr/>
          <p:nvPr/>
        </p:nvSpPr>
        <p:spPr>
          <a:xfrm>
            <a:off x="-21771" y="-1485900"/>
            <a:ext cx="18288000" cy="44958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Callout 15"/>
          <p:cNvSpPr/>
          <p:nvPr/>
        </p:nvSpPr>
        <p:spPr>
          <a:xfrm>
            <a:off x="-500743" y="9715500"/>
            <a:ext cx="19354800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30691" y="266700"/>
            <a:ext cx="14711078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Hoạt động 2. Sử </a:t>
            </a:r>
            <a:r>
              <a:rPr lang="en-US" sz="4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dụng phần mềm GeoGebra Classic </a:t>
            </a:r>
            <a:r>
              <a:rPr lang="en-US" sz="4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 </a:t>
            </a:r>
            <a:endParaRPr lang="en-US" sz="4400" b="1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 </a:t>
            </a:r>
            <a:r>
              <a:rPr lang="en-US" sz="4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vẽ hình học cơ bản </a:t>
            </a:r>
            <a:endParaRPr lang="en-US" sz="44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202232" y="7722102"/>
            <a:ext cx="3053111" cy="3223054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47" y="4457699"/>
            <a:ext cx="15687240" cy="3641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90246" y="1401503"/>
            <a:ext cx="1200150" cy="491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Document 14"/>
          <p:cNvSpPr/>
          <p:nvPr/>
        </p:nvSpPr>
        <p:spPr>
          <a:xfrm>
            <a:off x="-21771" y="-1485900"/>
            <a:ext cx="18288000" cy="35814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55573" y="-16329"/>
            <a:ext cx="12061314" cy="16516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Hoạt động 2. Sử </a:t>
            </a:r>
            <a:r>
              <a:rPr lang="en-US" sz="3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dụng phần mềm GeoGebra Classic </a:t>
            </a:r>
            <a:r>
              <a:rPr lang="en-US" sz="3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 </a:t>
            </a:r>
            <a:endParaRPr lang="en-US" sz="3600" b="1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 </a:t>
            </a:r>
            <a:r>
              <a:rPr lang="en-US" sz="3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vẽ hình học cơ bản </a:t>
            </a:r>
            <a:endParaRPr lang="en-US" sz="36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257607"/>
            <a:ext cx="7941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Thực hành 1. Vẽ điểm, đường thẳng, tia</a:t>
            </a:r>
            <a:endParaRPr lang="en-US" sz="3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006805"/>
            <a:ext cx="7336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smtClean="0">
                <a:latin typeface="Arial" pitchFamily="34" charset="0"/>
                <a:cs typeface="Arial" pitchFamily="34" charset="0"/>
              </a:rPr>
              <a:t>1. Vẽ hai điểm A, B  với công cụ Điểm mới</a:t>
            </a:r>
            <a:endParaRPr lang="en-US" sz="2800" b="1" i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73747"/>
            <a:ext cx="8196943" cy="330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921" y="2068286"/>
            <a:ext cx="8193965" cy="3436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846" y="5905500"/>
            <a:ext cx="815004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655" y="7911193"/>
            <a:ext cx="5486400" cy="219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3543" y="4584172"/>
            <a:ext cx="685800" cy="7419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Arial" pitchFamily="34" charset="0"/>
                <a:cs typeface="Arial" pitchFamily="34" charset="0"/>
              </a:rPr>
              <a:t>1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186230" y="2842382"/>
            <a:ext cx="685800" cy="7419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Arial" pitchFamily="34" charset="0"/>
                <a:cs typeface="Arial" pitchFamily="34" charset="0"/>
              </a:rPr>
              <a:t>2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262430" y="7204061"/>
            <a:ext cx="685800" cy="7419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Arial" pitchFamily="34" charset="0"/>
                <a:cs typeface="Arial" pitchFamily="34" charset="0"/>
              </a:rPr>
              <a:t>3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905000" y="8639529"/>
            <a:ext cx="685800" cy="7419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Arial" pitchFamily="34" charset="0"/>
                <a:cs typeface="Arial" pitchFamily="34" charset="0"/>
              </a:rPr>
              <a:t>4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00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Document 14"/>
          <p:cNvSpPr/>
          <p:nvPr/>
        </p:nvSpPr>
        <p:spPr>
          <a:xfrm>
            <a:off x="-21771" y="-1485900"/>
            <a:ext cx="18288000" cy="35814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55573" y="-16329"/>
            <a:ext cx="12061314" cy="16516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Hoạt động 2. Sử </a:t>
            </a:r>
            <a:r>
              <a:rPr lang="en-US" sz="3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dụng phần mềm GeoGebra Classic </a:t>
            </a:r>
            <a:r>
              <a:rPr lang="en-US" sz="3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 </a:t>
            </a:r>
            <a:endParaRPr lang="en-US" sz="3600" b="1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 </a:t>
            </a:r>
            <a:r>
              <a:rPr lang="en-US" sz="3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vẽ hình học cơ bản </a:t>
            </a:r>
            <a:endParaRPr lang="en-US" sz="36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182" y="2110650"/>
            <a:ext cx="8929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Thực hành 1. Vẽ điểm, đường thẳng, tia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9743" y="5011695"/>
            <a:ext cx="685800" cy="7419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Arial" pitchFamily="34" charset="0"/>
                <a:cs typeface="Arial" pitchFamily="34" charset="0"/>
              </a:rPr>
              <a:t>1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186230" y="2842382"/>
            <a:ext cx="685800" cy="7419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Arial" pitchFamily="34" charset="0"/>
                <a:cs typeface="Arial" pitchFamily="34" charset="0"/>
              </a:rPr>
              <a:t>2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262430" y="7204061"/>
            <a:ext cx="685800" cy="7419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Arial" pitchFamily="34" charset="0"/>
                <a:cs typeface="Arial" pitchFamily="34" charset="0"/>
              </a:rPr>
              <a:t>3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3006805"/>
            <a:ext cx="8287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smtClean="0">
                <a:latin typeface="Arial" pitchFamily="34" charset="0"/>
                <a:cs typeface="Arial" pitchFamily="34" charset="0"/>
              </a:rPr>
              <a:t>2. Vẽ đường thẳng đi qua hai điểm C và D</a:t>
            </a:r>
            <a:endParaRPr lang="en-US" sz="3200" b="1" i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04641"/>
            <a:ext cx="7825148" cy="404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599" y="1930480"/>
            <a:ext cx="8131629" cy="405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599" y="6677379"/>
            <a:ext cx="8131629" cy="360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0" y="9039448"/>
            <a:ext cx="1999367" cy="1243243"/>
          </a:xfrm>
          <a:prstGeom prst="rect">
            <a:avLst/>
          </a:prstGeom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09600" y="9129407"/>
            <a:ext cx="1999367" cy="1243243"/>
          </a:xfrm>
          <a:prstGeom prst="rect">
            <a:avLst/>
          </a:prstGeom>
        </p:spPr>
      </p:pic>
      <p:pic>
        <p:nvPicPr>
          <p:cNvPr id="2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156206" y="9129407"/>
            <a:ext cx="1999367" cy="124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9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Document 14"/>
          <p:cNvSpPr/>
          <p:nvPr/>
        </p:nvSpPr>
        <p:spPr>
          <a:xfrm>
            <a:off x="-21771" y="-1485900"/>
            <a:ext cx="18288000" cy="35814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55573" y="-16329"/>
            <a:ext cx="12061314" cy="16516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Hoạt động 2. Sử </a:t>
            </a:r>
            <a:r>
              <a:rPr lang="en-US" sz="3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dụng phần mềm GeoGebra Classic </a:t>
            </a:r>
            <a:r>
              <a:rPr lang="en-US" sz="3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 </a:t>
            </a:r>
            <a:endParaRPr lang="en-US" sz="3600" b="1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 </a:t>
            </a:r>
            <a:r>
              <a:rPr lang="en-US" sz="3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vẽ hình học cơ bản </a:t>
            </a:r>
            <a:endParaRPr lang="en-US" sz="36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514" y="2196051"/>
            <a:ext cx="8929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Thực hành 1. Vẽ điểm, đường thẳng, tia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3543" y="4584172"/>
            <a:ext cx="685800" cy="7419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Arial" pitchFamily="34" charset="0"/>
                <a:cs typeface="Arial" pitchFamily="34" charset="0"/>
              </a:rPr>
              <a:t>1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186230" y="2842382"/>
            <a:ext cx="685800" cy="7419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Arial" pitchFamily="34" charset="0"/>
                <a:cs typeface="Arial" pitchFamily="34" charset="0"/>
              </a:rPr>
              <a:t>2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162800" y="8639529"/>
            <a:ext cx="685800" cy="7419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Arial" pitchFamily="34" charset="0"/>
                <a:cs typeface="Arial" pitchFamily="34" charset="0"/>
              </a:rPr>
              <a:t>3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006805"/>
            <a:ext cx="7811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smtClean="0">
                <a:latin typeface="Arial" pitchFamily="34" charset="0"/>
                <a:cs typeface="Arial" pitchFamily="34" charset="0"/>
              </a:rPr>
              <a:t>3. Vẽ tia gốc là điểm E và đi qua điểm F</a:t>
            </a:r>
            <a:endParaRPr lang="en-US" sz="3200" b="1" i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3848101"/>
            <a:ext cx="6743700" cy="372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2095500"/>
            <a:ext cx="772885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554" y="6979541"/>
            <a:ext cx="6742446" cy="328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586</Words>
  <Application>Microsoft Office PowerPoint</Application>
  <PresentationFormat>Custom</PresentationFormat>
  <Paragraphs>76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微软雅黑</vt:lpstr>
      <vt:lpstr>Times New Roman</vt:lpstr>
      <vt:lpstr>Calibri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Hoai Ham Hap</dc:creator>
  <cp:lastModifiedBy>HDLAPTOP</cp:lastModifiedBy>
  <cp:revision>12</cp:revision>
  <dcterms:created xsi:type="dcterms:W3CDTF">2006-08-16T00:00:00Z</dcterms:created>
  <dcterms:modified xsi:type="dcterms:W3CDTF">2022-01-08T04:52:52Z</dcterms:modified>
  <dc:identifier>DAE00EBI4jA</dc:identifier>
</cp:coreProperties>
</file>