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57" r:id="rId3"/>
    <p:sldId id="263" r:id="rId4"/>
    <p:sldId id="259" r:id="rId5"/>
    <p:sldId id="271" r:id="rId6"/>
    <p:sldId id="260" r:id="rId7"/>
    <p:sldId id="274" r:id="rId8"/>
    <p:sldId id="272" r:id="rId9"/>
    <p:sldId id="275" r:id="rId10"/>
    <p:sldId id="276" r:id="rId11"/>
    <p:sldId id="258" r:id="rId12"/>
    <p:sldId id="261" r:id="rId13"/>
    <p:sldId id="264" r:id="rId14"/>
    <p:sldId id="262" r:id="rId15"/>
    <p:sldId id="265" r:id="rId16"/>
    <p:sldId id="266" r:id="rId17"/>
    <p:sldId id="267" r:id="rId18"/>
    <p:sldId id="277" r:id="rId19"/>
    <p:sldId id="278" r:id="rId20"/>
    <p:sldId id="279" r:id="rId21"/>
    <p:sldId id="280" r:id="rId22"/>
    <p:sldId id="283" r:id="rId23"/>
    <p:sldId id="282" r:id="rId24"/>
    <p:sldId id="284" r:id="rId25"/>
    <p:sldId id="281" r:id="rId26"/>
    <p:sldId id="285" r:id="rId27"/>
    <p:sldId id="286" r:id="rId28"/>
    <p:sldId id="287" r:id="rId29"/>
    <p:sldId id="288" r:id="rId30"/>
    <p:sldId id="289" r:id="rId31"/>
    <p:sldId id="270" r:id="rId32"/>
    <p:sldId id="268" r:id="rId33"/>
  </p:sldIdLst>
  <p:sldSz cx="18288000" cy="10287000"/>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2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A5EE7-975D-4B37-B0B8-21E1BA917E1A}"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17B47-96FE-40EB-BF58-A8E7BA55D083}" type="slidenum">
              <a:rPr lang="en-US" smtClean="0"/>
              <a:t>‹#›</a:t>
            </a:fld>
            <a:endParaRPr lang="en-US"/>
          </a:p>
        </p:txBody>
      </p:sp>
    </p:spTree>
    <p:extLst>
      <p:ext uri="{BB962C8B-B14F-4D97-AF65-F5344CB8AC3E}">
        <p14:creationId xmlns:p14="http://schemas.microsoft.com/office/powerpoint/2010/main" val="209363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17B47-96FE-40EB-BF58-A8E7BA55D083}" type="slidenum">
              <a:rPr lang="en-US" smtClean="0"/>
              <a:t>31</a:t>
            </a:fld>
            <a:endParaRPr lang="en-US"/>
          </a:p>
        </p:txBody>
      </p:sp>
    </p:spTree>
    <p:extLst>
      <p:ext uri="{BB962C8B-B14F-4D97-AF65-F5344CB8AC3E}">
        <p14:creationId xmlns:p14="http://schemas.microsoft.com/office/powerpoint/2010/main" val="167540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9" Type="http://schemas.openxmlformats.org/officeDocument/2006/relationships/image" Target="../media/image41.sv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7" Type="http://schemas.openxmlformats.org/officeDocument/2006/relationships/image" Target="../media/image26.svg"/><Relationship Id="rId2" Type="http://schemas.openxmlformats.org/officeDocument/2006/relationships/image" Target="../media/image6.png"/><Relationship Id="rId1" Type="http://schemas.openxmlformats.org/officeDocument/2006/relationships/slideLayout" Target="../slideLayouts/slideLayout7.xml"/><Relationship Id="rId10" Type="http://schemas.openxmlformats.org/officeDocument/2006/relationships/image" Target="../media/image9.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15" Type="http://schemas.openxmlformats.org/officeDocument/2006/relationships/image" Target="../media/image47.svg"/></Relationships>
</file>

<file path=ppt/slides/_rels/slide3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10" Type="http://schemas.openxmlformats.org/officeDocument/2006/relationships/image" Target="../media/image8.jpe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5473334" y="-437963"/>
            <a:ext cx="10946667" cy="1094666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482F4"/>
            </a:solidFill>
          </p:spPr>
        </p:sp>
      </p:grpSp>
      <p:sp>
        <p:nvSpPr>
          <p:cNvPr id="9" name="TextBox 9"/>
          <p:cNvSpPr txBox="1"/>
          <p:nvPr/>
        </p:nvSpPr>
        <p:spPr>
          <a:xfrm>
            <a:off x="5638800" y="2857500"/>
            <a:ext cx="12420600" cy="4985980"/>
          </a:xfrm>
          <a:prstGeom prst="rect">
            <a:avLst/>
          </a:prstGeom>
        </p:spPr>
        <p:txBody>
          <a:bodyPr wrap="square" lIns="0" tIns="0" rIns="0" bIns="0" rtlCol="0" anchor="t">
            <a:spAutoFit/>
          </a:bodyPr>
          <a:lstStyle/>
          <a:p>
            <a:pPr algn="ctr">
              <a:lnSpc>
                <a:spcPct val="120000"/>
              </a:lnSpc>
              <a:spcBef>
                <a:spcPts val="600"/>
              </a:spcBef>
              <a:spcAft>
                <a:spcPts val="600"/>
              </a:spcAft>
            </a:pPr>
            <a:r>
              <a:rPr lang="en-US" sz="9000" b="1" smtClean="0">
                <a:solidFill>
                  <a:srgbClr val="6482F4"/>
                </a:solidFill>
                <a:latin typeface="Arial" panose="020B0604020202020204" pitchFamily="34" charset="0"/>
                <a:cs typeface="Arial" panose="020B0604020202020204" pitchFamily="34" charset="0"/>
              </a:rPr>
              <a:t>CHÀO MỪNG CÁC EM ĐẾN VỚI BÀI HỌC HÔM NAY!</a:t>
            </a:r>
            <a:endParaRPr lang="en-US" sz="9000" b="1">
              <a:solidFill>
                <a:srgbClr val="6482F4"/>
              </a:solidFill>
              <a:latin typeface="Arial" panose="020B0604020202020204" pitchFamily="34" charset="0"/>
              <a:cs typeface="Arial" panose="020B0604020202020204" pitchFamily="34" charset="0"/>
            </a:endParaRPr>
          </a:p>
        </p:txBody>
      </p:sp>
      <p:grpSp>
        <p:nvGrpSpPr>
          <p:cNvPr id="11" name="Group 11"/>
          <p:cNvGrpSpPr/>
          <p:nvPr/>
        </p:nvGrpSpPr>
        <p:grpSpPr>
          <a:xfrm rot="8100000">
            <a:off x="16402123" y="8675023"/>
            <a:ext cx="785485" cy="528135"/>
            <a:chOff x="0" y="0"/>
            <a:chExt cx="1930400" cy="1297940"/>
          </a:xfrm>
        </p:grpSpPr>
        <p:sp>
          <p:nvSpPr>
            <p:cNvPr id="12" name="Freeform 12"/>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BBE28"/>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734132">
            <a:off x="11865168" y="-1148079"/>
            <a:ext cx="3237049" cy="3437022"/>
          </a:xfrm>
          <a:prstGeom prst="rect">
            <a:avLst/>
          </a:prstGeom>
        </p:spPr>
      </p:pic>
      <p:grpSp>
        <p:nvGrpSpPr>
          <p:cNvPr id="14" name="Group 14"/>
          <p:cNvGrpSpPr>
            <a:grpSpLocks noChangeAspect="1"/>
          </p:cNvGrpSpPr>
          <p:nvPr/>
        </p:nvGrpSpPr>
        <p:grpSpPr>
          <a:xfrm>
            <a:off x="5984952" y="937710"/>
            <a:ext cx="570367" cy="570367"/>
            <a:chOff x="0" y="0"/>
            <a:chExt cx="6355080" cy="6355080"/>
          </a:xfrm>
        </p:grpSpPr>
        <p:sp>
          <p:nvSpPr>
            <p:cNvPr id="15" name="Freeform 1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14400" y="1915981"/>
            <a:ext cx="2850642" cy="68690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6" name="TextBox 6"/>
          <p:cNvSpPr txBox="1"/>
          <p:nvPr/>
        </p:nvSpPr>
        <p:spPr>
          <a:xfrm>
            <a:off x="1752601" y="482430"/>
            <a:ext cx="6400800" cy="987450"/>
          </a:xfrm>
          <a:prstGeom prst="rect">
            <a:avLst/>
          </a:prstGeom>
        </p:spPr>
        <p:txBody>
          <a:bodyPr wrap="square" lIns="0" tIns="0" rIns="0" bIns="0" rtlCol="0" anchor="t">
            <a:spAutoFit/>
          </a:bodyPr>
          <a:lstStyle/>
          <a:p>
            <a:pPr algn="just">
              <a:lnSpc>
                <a:spcPts val="7679"/>
              </a:lnSpc>
            </a:pPr>
            <a:r>
              <a:rPr lang="en-US" sz="5000" b="1" smtClean="0">
                <a:solidFill>
                  <a:srgbClr val="000000"/>
                </a:solidFill>
                <a:latin typeface="Arial" panose="020B0604020202020204" pitchFamily="34" charset="0"/>
                <a:cs typeface="Arial" panose="020B0604020202020204" pitchFamily="34" charset="0"/>
              </a:rPr>
              <a:t>1. Phép thử nghiệm</a:t>
            </a:r>
            <a:endParaRPr lang="en-US" sz="5000" b="1">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304799" y="1652800"/>
            <a:ext cx="17460687" cy="3229524"/>
            <a:chOff x="0" y="0"/>
            <a:chExt cx="2159758" cy="1862254"/>
          </a:xfrm>
        </p:grpSpPr>
        <p:sp>
          <p:nvSpPr>
            <p:cNvPr id="8" name="Freeform 8"/>
            <p:cNvSpPr/>
            <p:nvPr/>
          </p:nvSpPr>
          <p:spPr>
            <a:xfrm>
              <a:off x="0" y="0"/>
              <a:ext cx="2159758" cy="1862254"/>
            </a:xfrm>
            <a:custGeom>
              <a:avLst/>
              <a:gdLst/>
              <a:ahLst/>
              <a:cxnLst/>
              <a:rect l="l" t="t" r="r" b="b"/>
              <a:pathLst>
                <a:path w="2159758" h="848187">
                  <a:moveTo>
                    <a:pt x="2035298" y="848186"/>
                  </a:moveTo>
                  <a:lnTo>
                    <a:pt x="124460" y="848186"/>
                  </a:lnTo>
                  <a:cubicBezTo>
                    <a:pt x="55880" y="848186"/>
                    <a:pt x="0" y="792306"/>
                    <a:pt x="0" y="723726"/>
                  </a:cubicBezTo>
                  <a:lnTo>
                    <a:pt x="0" y="124460"/>
                  </a:lnTo>
                  <a:cubicBezTo>
                    <a:pt x="0" y="55880"/>
                    <a:pt x="55880" y="0"/>
                    <a:pt x="124460" y="0"/>
                  </a:cubicBezTo>
                  <a:lnTo>
                    <a:pt x="2035298" y="0"/>
                  </a:lnTo>
                  <a:cubicBezTo>
                    <a:pt x="2103878" y="0"/>
                    <a:pt x="2159758" y="55880"/>
                    <a:pt x="2159758" y="124460"/>
                  </a:cubicBezTo>
                  <a:lnTo>
                    <a:pt x="2159758" y="723727"/>
                  </a:lnTo>
                  <a:cubicBezTo>
                    <a:pt x="2159758" y="792307"/>
                    <a:pt x="2103878" y="848187"/>
                    <a:pt x="2035298" y="848187"/>
                  </a:cubicBezTo>
                  <a:close/>
                </a:path>
              </a:pathLst>
            </a:custGeom>
            <a:solidFill>
              <a:srgbClr val="FFFFFF"/>
            </a:solidFill>
          </p:spPr>
        </p:sp>
      </p:grpSp>
      <p:grpSp>
        <p:nvGrpSpPr>
          <p:cNvPr id="17" name="Group 17"/>
          <p:cNvGrpSpPr>
            <a:grpSpLocks noChangeAspect="1"/>
          </p:cNvGrpSpPr>
          <p:nvPr/>
        </p:nvGrpSpPr>
        <p:grpSpPr>
          <a:xfrm>
            <a:off x="17517836" y="9497678"/>
            <a:ext cx="495300" cy="49530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4643">
            <a:off x="16605539" y="-301669"/>
            <a:ext cx="3136394" cy="1568197"/>
          </a:xfrm>
          <a:prstGeom prst="rect">
            <a:avLst/>
          </a:prstGeom>
        </p:spPr>
      </p:pic>
      <p:grpSp>
        <p:nvGrpSpPr>
          <p:cNvPr id="20" name="Group 20"/>
          <p:cNvGrpSpPr/>
          <p:nvPr/>
        </p:nvGrpSpPr>
        <p:grpSpPr>
          <a:xfrm rot="8100000">
            <a:off x="376492" y="604400"/>
            <a:ext cx="785485" cy="528135"/>
            <a:chOff x="0" y="0"/>
            <a:chExt cx="1930400" cy="1297940"/>
          </a:xfrm>
        </p:grpSpPr>
        <p:sp>
          <p:nvSpPr>
            <p:cNvPr id="21" name="Freeform 2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6482F4"/>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2570">
            <a:off x="-512494" y="8183321"/>
            <a:ext cx="2262981" cy="2402779"/>
          </a:xfrm>
          <a:prstGeom prst="rect">
            <a:avLst/>
          </a:prstGeom>
        </p:spPr>
      </p:pic>
      <p:pic>
        <p:nvPicPr>
          <p:cNvPr id="23" name="Picture 22"/>
          <p:cNvPicPr>
            <a:picLocks noChangeAspect="1"/>
          </p:cNvPicPr>
          <p:nvPr/>
        </p:nvPicPr>
        <p:blipFill>
          <a:blip r:embed="rId8"/>
          <a:stretch>
            <a:fillRect/>
          </a:stretch>
        </p:blipFill>
        <p:spPr>
          <a:xfrm>
            <a:off x="569641" y="1817714"/>
            <a:ext cx="1182959" cy="1242856"/>
          </a:xfrm>
          <a:prstGeom prst="rect">
            <a:avLst/>
          </a:prstGeom>
        </p:spPr>
      </p:pic>
      <p:sp>
        <p:nvSpPr>
          <p:cNvPr id="24" name="Rectangle 23"/>
          <p:cNvSpPr/>
          <p:nvPr/>
        </p:nvSpPr>
        <p:spPr>
          <a:xfrm>
            <a:off x="2139578" y="1790273"/>
            <a:ext cx="15316200" cy="3046988"/>
          </a:xfrm>
          <a:prstGeom prst="rect">
            <a:avLst/>
          </a:prstGeom>
        </p:spPr>
        <p:txBody>
          <a:bodyPr wrap="square">
            <a:spAutoFit/>
          </a:bodyPr>
          <a:lstStyle/>
          <a:p>
            <a:pPr algn="just">
              <a:lnSpc>
                <a:spcPct val="120000"/>
              </a:lnSpc>
              <a:spcBef>
                <a:spcPts val="600"/>
              </a:spcBef>
              <a:spcAft>
                <a:spcPts val="600"/>
              </a:spcAft>
            </a:pPr>
            <a:r>
              <a:rPr lang="en-US" sz="4000">
                <a:latin typeface="Arial" panose="020B0604020202020204" pitchFamily="34" charset="0"/>
                <a:cs typeface="Arial" panose="020B0604020202020204" pitchFamily="34" charset="0"/>
              </a:rPr>
              <a:t>b</a:t>
            </a:r>
            <a:r>
              <a:rPr lang="en-US" sz="4000" smtClean="0">
                <a:latin typeface="Arial" panose="020B0604020202020204" pitchFamily="34" charset="0"/>
                <a:cs typeface="Arial" panose="020B0604020202020204" pitchFamily="34" charset="0"/>
              </a:rPr>
              <a:t>) Trong </a:t>
            </a:r>
            <a:r>
              <a:rPr lang="en-US" sz="4000">
                <a:latin typeface="Arial" panose="020B0604020202020204" pitchFamily="34" charset="0"/>
                <a:cs typeface="Arial" panose="020B0604020202020204" pitchFamily="34" charset="0"/>
              </a:rPr>
              <a:t>hộp có 4 lá thăm bằng giấy có kích thước giống nhau được đánh số từ 1 đến 4. Đến lượt mình, mỗi bạn trong nhóm bốc 1 </a:t>
            </a:r>
            <a:r>
              <a:rPr lang="en-US" sz="4000">
                <a:latin typeface="Arial" panose="020B0604020202020204" pitchFamily="34" charset="0"/>
                <a:cs typeface="Arial" panose="020B0604020202020204" pitchFamily="34" charset="0"/>
              </a:rPr>
              <a:t>lá </a:t>
            </a:r>
            <a:r>
              <a:rPr lang="en-US" sz="4000" smtClean="0">
                <a:latin typeface="Arial" panose="020B0604020202020204" pitchFamily="34" charset="0"/>
                <a:cs typeface="Arial" panose="020B0604020202020204" pitchFamily="34" charset="0"/>
              </a:rPr>
              <a:t>thăm, </a:t>
            </a:r>
            <a:r>
              <a:rPr lang="en-US" sz="4000">
                <a:latin typeface="Arial" panose="020B0604020202020204" pitchFamily="34" charset="0"/>
                <a:cs typeface="Arial" panose="020B0604020202020204" pitchFamily="34" charset="0"/>
              </a:rPr>
              <a:t>xem số rồi trả lại hộp. Kết quả các lần bốc thăm được ghi lại ở bảng sau:</a:t>
            </a:r>
            <a:endParaRPr lang="en-US" sz="4000" dirty="0">
              <a:latin typeface="Arial" panose="020B0604020202020204" pitchFamily="34" charset="0"/>
              <a:cs typeface="Arial" panose="020B0604020202020204" pitchFamily="34" charset="0"/>
            </a:endParaRPr>
          </a:p>
        </p:txBody>
      </p:sp>
      <p:graphicFrame>
        <p:nvGraphicFramePr>
          <p:cNvPr id="27" name="Table 8">
            <a:extLst>
              <a:ext uri="{FF2B5EF4-FFF2-40B4-BE49-F238E27FC236}">
                <a16:creationId xmlns:a16="http://schemas.microsoft.com/office/drawing/2014/main" id="{9608CE8A-116B-4189-AE2B-7A71DC4875D4}"/>
              </a:ext>
            </a:extLst>
          </p:cNvPr>
          <p:cNvGraphicFramePr>
            <a:graphicFrameLocks noGrp="1"/>
          </p:cNvGraphicFramePr>
          <p:nvPr>
            <p:extLst>
              <p:ext uri="{D42A27DB-BD31-4B8C-83A1-F6EECF244321}">
                <p14:modId xmlns:p14="http://schemas.microsoft.com/office/powerpoint/2010/main" val="3489167753"/>
              </p:ext>
            </p:extLst>
          </p:nvPr>
        </p:nvGraphicFramePr>
        <p:xfrm>
          <a:off x="817291" y="5520084"/>
          <a:ext cx="17195845" cy="1764646"/>
        </p:xfrm>
        <a:graphic>
          <a:graphicData uri="http://schemas.openxmlformats.org/drawingml/2006/table">
            <a:tbl>
              <a:tblPr firstRow="1" bandRow="1">
                <a:tableStyleId>{5C22544A-7EE6-4342-B048-85BDC9FD1C3A}</a:tableStyleId>
              </a:tblPr>
              <a:tblGrid>
                <a:gridCol w="3148561">
                  <a:extLst>
                    <a:ext uri="{9D8B030D-6E8A-4147-A177-3AD203B41FA5}">
                      <a16:colId xmlns:a16="http://schemas.microsoft.com/office/drawing/2014/main" val="1180903291"/>
                    </a:ext>
                  </a:extLst>
                </a:gridCol>
                <a:gridCol w="1066800">
                  <a:extLst>
                    <a:ext uri="{9D8B030D-6E8A-4147-A177-3AD203B41FA5}">
                      <a16:colId xmlns:a16="http://schemas.microsoft.com/office/drawing/2014/main" val="2718988156"/>
                    </a:ext>
                  </a:extLst>
                </a:gridCol>
                <a:gridCol w="1143000">
                  <a:extLst>
                    <a:ext uri="{9D8B030D-6E8A-4147-A177-3AD203B41FA5}">
                      <a16:colId xmlns:a16="http://schemas.microsoft.com/office/drawing/2014/main" val="4047322625"/>
                    </a:ext>
                  </a:extLst>
                </a:gridCol>
                <a:gridCol w="1295400">
                  <a:extLst>
                    <a:ext uri="{9D8B030D-6E8A-4147-A177-3AD203B41FA5}">
                      <a16:colId xmlns:a16="http://schemas.microsoft.com/office/drawing/2014/main" val="1941398750"/>
                    </a:ext>
                  </a:extLst>
                </a:gridCol>
                <a:gridCol w="1143000">
                  <a:extLst>
                    <a:ext uri="{9D8B030D-6E8A-4147-A177-3AD203B41FA5}">
                      <a16:colId xmlns:a16="http://schemas.microsoft.com/office/drawing/2014/main" val="1958066282"/>
                    </a:ext>
                  </a:extLst>
                </a:gridCol>
                <a:gridCol w="1219200">
                  <a:extLst>
                    <a:ext uri="{9D8B030D-6E8A-4147-A177-3AD203B41FA5}">
                      <a16:colId xmlns:a16="http://schemas.microsoft.com/office/drawing/2014/main" val="3320879006"/>
                    </a:ext>
                  </a:extLst>
                </a:gridCol>
                <a:gridCol w="1066800">
                  <a:extLst>
                    <a:ext uri="{9D8B030D-6E8A-4147-A177-3AD203B41FA5}">
                      <a16:colId xmlns:a16="http://schemas.microsoft.com/office/drawing/2014/main" val="4251850656"/>
                    </a:ext>
                  </a:extLst>
                </a:gridCol>
                <a:gridCol w="1143000">
                  <a:extLst>
                    <a:ext uri="{9D8B030D-6E8A-4147-A177-3AD203B41FA5}">
                      <a16:colId xmlns:a16="http://schemas.microsoft.com/office/drawing/2014/main" val="1537235508"/>
                    </a:ext>
                  </a:extLst>
                </a:gridCol>
                <a:gridCol w="1295400">
                  <a:extLst>
                    <a:ext uri="{9D8B030D-6E8A-4147-A177-3AD203B41FA5}">
                      <a16:colId xmlns:a16="http://schemas.microsoft.com/office/drawing/2014/main" val="2773760323"/>
                    </a:ext>
                  </a:extLst>
                </a:gridCol>
                <a:gridCol w="1219200">
                  <a:extLst>
                    <a:ext uri="{9D8B030D-6E8A-4147-A177-3AD203B41FA5}">
                      <a16:colId xmlns:a16="http://schemas.microsoft.com/office/drawing/2014/main" val="1048486893"/>
                    </a:ext>
                  </a:extLst>
                </a:gridCol>
                <a:gridCol w="1143000">
                  <a:extLst>
                    <a:ext uri="{9D8B030D-6E8A-4147-A177-3AD203B41FA5}">
                      <a16:colId xmlns:a16="http://schemas.microsoft.com/office/drawing/2014/main" val="3167186118"/>
                    </a:ext>
                  </a:extLst>
                </a:gridCol>
                <a:gridCol w="1143000">
                  <a:extLst>
                    <a:ext uri="{9D8B030D-6E8A-4147-A177-3AD203B41FA5}">
                      <a16:colId xmlns:a16="http://schemas.microsoft.com/office/drawing/2014/main" val="3542201354"/>
                    </a:ext>
                  </a:extLst>
                </a:gridCol>
                <a:gridCol w="1169484">
                  <a:extLst>
                    <a:ext uri="{9D8B030D-6E8A-4147-A177-3AD203B41FA5}">
                      <a16:colId xmlns:a16="http://schemas.microsoft.com/office/drawing/2014/main" val="2772456000"/>
                    </a:ext>
                  </a:extLst>
                </a:gridCol>
              </a:tblGrid>
              <a:tr h="882323">
                <a:tc>
                  <a:txBody>
                    <a:bodyPr/>
                    <a:lstStyle/>
                    <a:p>
                      <a:pPr algn="ctr"/>
                      <a:r>
                        <a:rPr lang="en-US" sz="4000" smtClean="0">
                          <a:latin typeface="Arial" panose="020B0604020202020204" pitchFamily="34" charset="0"/>
                          <a:cs typeface="Arial" panose="020B0604020202020204" pitchFamily="34" charset="0"/>
                        </a:rPr>
                        <a:t>Lần</a:t>
                      </a:r>
                      <a:r>
                        <a:rPr lang="en-US" sz="4000" baseline="0">
                          <a:latin typeface="Arial" panose="020B0604020202020204" pitchFamily="34" charset="0"/>
                          <a:cs typeface="Arial" panose="020B0604020202020204" pitchFamily="34" charset="0"/>
                        </a:rPr>
                        <a:t> </a:t>
                      </a:r>
                      <a:r>
                        <a:rPr lang="en-US" sz="4000" baseline="0" smtClean="0">
                          <a:latin typeface="Arial" panose="020B0604020202020204" pitchFamily="34" charset="0"/>
                          <a:cs typeface="Arial" panose="020B0604020202020204" pitchFamily="34" charset="0"/>
                        </a:rPr>
                        <a:t>bốc </a:t>
                      </a:r>
                      <a:r>
                        <a:rPr lang="en-US" sz="4000" smtClean="0">
                          <a:latin typeface="Arial" panose="020B0604020202020204" pitchFamily="34" charset="0"/>
                          <a:cs typeface="Arial" panose="020B0604020202020204" pitchFamily="34" charset="0"/>
                        </a:rPr>
                        <a:t>thứ</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5</a:t>
                      </a:r>
                    </a:p>
                  </a:txBody>
                  <a:tcPr anchor="ctr"/>
                </a:tc>
                <a:tc>
                  <a:txBody>
                    <a:bodyPr/>
                    <a:lstStyle/>
                    <a:p>
                      <a:pPr algn="ctr"/>
                      <a:r>
                        <a:rPr lang="en-US" sz="4000" dirty="0">
                          <a:latin typeface="Arial" panose="020B0604020202020204" pitchFamily="34" charset="0"/>
                          <a:cs typeface="Arial" panose="020B0604020202020204" pitchFamily="34" charset="0"/>
                        </a:rPr>
                        <a:t>6</a:t>
                      </a:r>
                    </a:p>
                  </a:txBody>
                  <a:tcPr anchor="ctr"/>
                </a:tc>
                <a:tc>
                  <a:txBody>
                    <a:bodyPr/>
                    <a:lstStyle/>
                    <a:p>
                      <a:pPr algn="ctr"/>
                      <a:r>
                        <a:rPr lang="en-US" sz="4000" dirty="0">
                          <a:latin typeface="Arial" panose="020B0604020202020204" pitchFamily="34" charset="0"/>
                          <a:cs typeface="Arial" panose="020B0604020202020204" pitchFamily="34" charset="0"/>
                        </a:rPr>
                        <a:t>7</a:t>
                      </a:r>
                    </a:p>
                  </a:txBody>
                  <a:tcPr anchor="ctr"/>
                </a:tc>
                <a:tc>
                  <a:txBody>
                    <a:bodyPr/>
                    <a:lstStyle/>
                    <a:p>
                      <a:pPr algn="ctr"/>
                      <a:r>
                        <a:rPr lang="en-US" sz="4000" dirty="0">
                          <a:latin typeface="Arial" panose="020B0604020202020204" pitchFamily="34" charset="0"/>
                          <a:cs typeface="Arial" panose="020B0604020202020204" pitchFamily="34" charset="0"/>
                        </a:rPr>
                        <a:t>8</a:t>
                      </a:r>
                    </a:p>
                  </a:txBody>
                  <a:tcPr anchor="ctr"/>
                </a:tc>
                <a:tc>
                  <a:txBody>
                    <a:bodyPr/>
                    <a:lstStyle/>
                    <a:p>
                      <a:pPr algn="ctr"/>
                      <a:r>
                        <a:rPr lang="en-US" sz="4000" dirty="0">
                          <a:latin typeface="Arial" panose="020B0604020202020204" pitchFamily="34" charset="0"/>
                          <a:cs typeface="Arial" panose="020B0604020202020204" pitchFamily="34" charset="0"/>
                        </a:rPr>
                        <a:t>9</a:t>
                      </a:r>
                    </a:p>
                  </a:txBody>
                  <a:tcPr anchor="ctr"/>
                </a:tc>
                <a:tc>
                  <a:txBody>
                    <a:bodyPr/>
                    <a:lstStyle/>
                    <a:p>
                      <a:pPr algn="ctr"/>
                      <a:r>
                        <a:rPr lang="en-US" sz="4000" dirty="0">
                          <a:latin typeface="Arial" panose="020B0604020202020204" pitchFamily="34" charset="0"/>
                          <a:cs typeface="Arial" panose="020B0604020202020204" pitchFamily="34" charset="0"/>
                        </a:rPr>
                        <a:t>10</a:t>
                      </a:r>
                    </a:p>
                  </a:txBody>
                  <a:tcPr anchor="ctr"/>
                </a:tc>
                <a:tc>
                  <a:txBody>
                    <a:bodyPr/>
                    <a:lstStyle/>
                    <a:p>
                      <a:pPr algn="ctr"/>
                      <a:r>
                        <a:rPr lang="en-US" sz="4000" dirty="0">
                          <a:latin typeface="Arial" panose="020B0604020202020204" pitchFamily="34" charset="0"/>
                          <a:cs typeface="Arial" panose="020B0604020202020204" pitchFamily="34" charset="0"/>
                        </a:rPr>
                        <a:t>11</a:t>
                      </a:r>
                    </a:p>
                  </a:txBody>
                  <a:tcPr anchor="ctr"/>
                </a:tc>
                <a:tc>
                  <a:txBody>
                    <a:bodyPr/>
                    <a:lstStyle/>
                    <a:p>
                      <a:pPr algn="ctr"/>
                      <a:r>
                        <a:rPr lang="en-US" sz="4000" dirty="0">
                          <a:latin typeface="Arial" panose="020B0604020202020204" pitchFamily="34" charset="0"/>
                          <a:cs typeface="Arial" panose="020B0604020202020204" pitchFamily="34" charset="0"/>
                        </a:rPr>
                        <a:t>12</a:t>
                      </a:r>
                    </a:p>
                  </a:txBody>
                  <a:tcPr anchor="ctr"/>
                </a:tc>
                <a:extLst>
                  <a:ext uri="{0D108BD9-81ED-4DB2-BD59-A6C34878D82A}">
                    <a16:rowId xmlns:a16="http://schemas.microsoft.com/office/drawing/2014/main" val="483770043"/>
                  </a:ext>
                </a:extLst>
              </a:tr>
              <a:tr h="882323">
                <a:tc>
                  <a:txBody>
                    <a:bodyPr/>
                    <a:lstStyle/>
                    <a:p>
                      <a:pPr algn="ctr"/>
                      <a:r>
                        <a:rPr lang="en-US" sz="4000" smtClean="0">
                          <a:latin typeface="Arial" panose="020B0604020202020204" pitchFamily="34" charset="0"/>
                          <a:cs typeface="Arial" panose="020B0604020202020204" pitchFamily="34" charset="0"/>
                        </a:rPr>
                        <a:t>Số</a:t>
                      </a:r>
                      <a:r>
                        <a:rPr lang="en-US" sz="4000" baseline="0" smtClean="0">
                          <a:latin typeface="Arial" panose="020B0604020202020204" pitchFamily="34" charset="0"/>
                          <a:cs typeface="Arial" panose="020B0604020202020204" pitchFamily="34" charset="0"/>
                        </a:rPr>
                        <a:t> thăm</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439500619"/>
                  </a:ext>
                </a:extLst>
              </a:tr>
            </a:tbl>
          </a:graphicData>
        </a:graphic>
      </p:graphicFrame>
      <p:sp>
        <p:nvSpPr>
          <p:cNvPr id="26" name="TextBox 25">
            <a:extLst>
              <a:ext uri="{FF2B5EF4-FFF2-40B4-BE49-F238E27FC236}">
                <a16:creationId xmlns:a16="http://schemas.microsoft.com/office/drawing/2014/main" id="{74F5F70A-7978-482E-8A03-DA9595C5EA65}"/>
              </a:ext>
            </a:extLst>
          </p:cNvPr>
          <p:cNvSpPr txBox="1"/>
          <p:nvPr/>
        </p:nvSpPr>
        <p:spPr>
          <a:xfrm>
            <a:off x="2387125" y="8449019"/>
            <a:ext cx="15378361" cy="707886"/>
          </a:xfrm>
          <a:prstGeom prst="rect">
            <a:avLst/>
          </a:prstGeom>
          <a:noFill/>
        </p:spPr>
        <p:txBody>
          <a:bodyPr wrap="square">
            <a:spAutoFit/>
          </a:bodyPr>
          <a:lstStyle/>
          <a:p>
            <a:r>
              <a:rPr lang="en-US" sz="4000">
                <a:solidFill>
                  <a:srgbClr val="002060"/>
                </a:solidFill>
                <a:latin typeface="Arial" panose="020B0604020202020204" pitchFamily="34" charset="0"/>
                <a:cs typeface="Arial" panose="020B0604020202020204" pitchFamily="34" charset="0"/>
              </a:rPr>
              <a:t>Hãy thực hiện hoạt động trên và lập bảng ghi lại kết quả thu được.</a:t>
            </a:r>
            <a:endParaRPr 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9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E28"/>
        </a:solidFill>
        <a:effectLst/>
      </p:bgPr>
    </p:bg>
    <p:spTree>
      <p:nvGrpSpPr>
        <p:cNvPr id="1" name=""/>
        <p:cNvGrpSpPr/>
        <p:nvPr/>
      </p:nvGrpSpPr>
      <p:grpSpPr>
        <a:xfrm>
          <a:off x="0" y="0"/>
          <a:ext cx="0" cy="0"/>
          <a:chOff x="0" y="0"/>
          <a:chExt cx="0" cy="0"/>
        </a:xfrm>
      </p:grpSpPr>
      <p:grpSp>
        <p:nvGrpSpPr>
          <p:cNvPr id="2" name="Group 2"/>
          <p:cNvGrpSpPr/>
          <p:nvPr/>
        </p:nvGrpSpPr>
        <p:grpSpPr>
          <a:xfrm>
            <a:off x="914400" y="1377167"/>
            <a:ext cx="16687800" cy="7315200"/>
            <a:chOff x="0" y="0"/>
            <a:chExt cx="2664852" cy="848186"/>
          </a:xfrm>
        </p:grpSpPr>
        <p:sp>
          <p:nvSpPr>
            <p:cNvPr id="3" name="Freeform 3"/>
            <p:cNvSpPr/>
            <p:nvPr/>
          </p:nvSpPr>
          <p:spPr>
            <a:xfrm>
              <a:off x="0" y="0"/>
              <a:ext cx="2664852" cy="848187"/>
            </a:xfrm>
            <a:custGeom>
              <a:avLst/>
              <a:gdLst/>
              <a:ahLst/>
              <a:cxnLst/>
              <a:rect l="l" t="t" r="r" b="b"/>
              <a:pathLst>
                <a:path w="2664852" h="848187">
                  <a:moveTo>
                    <a:pt x="2540392" y="848186"/>
                  </a:moveTo>
                  <a:lnTo>
                    <a:pt x="124460" y="848186"/>
                  </a:lnTo>
                  <a:cubicBezTo>
                    <a:pt x="55880" y="848186"/>
                    <a:pt x="0" y="792306"/>
                    <a:pt x="0" y="723726"/>
                  </a:cubicBezTo>
                  <a:lnTo>
                    <a:pt x="0" y="124460"/>
                  </a:lnTo>
                  <a:cubicBezTo>
                    <a:pt x="0" y="55880"/>
                    <a:pt x="55880" y="0"/>
                    <a:pt x="124460" y="0"/>
                  </a:cubicBezTo>
                  <a:lnTo>
                    <a:pt x="2540392" y="0"/>
                  </a:lnTo>
                  <a:cubicBezTo>
                    <a:pt x="2608972" y="0"/>
                    <a:pt x="2664852" y="55880"/>
                    <a:pt x="2664852" y="124460"/>
                  </a:cubicBezTo>
                  <a:lnTo>
                    <a:pt x="2664852" y="723727"/>
                  </a:lnTo>
                  <a:cubicBezTo>
                    <a:pt x="2664852" y="792307"/>
                    <a:pt x="2608972" y="848187"/>
                    <a:pt x="2540392" y="848187"/>
                  </a:cubicBezTo>
                  <a:close/>
                </a:path>
              </a:pathLst>
            </a:custGeom>
            <a:solidFill>
              <a:srgbClr val="FFFFFF"/>
            </a:solidFill>
          </p:spPr>
        </p:sp>
      </p:grpSp>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23616">
            <a:off x="-1786925" y="5905265"/>
            <a:ext cx="12170269" cy="9644938"/>
          </a:xfrm>
          <a:prstGeom prst="rect">
            <a:avLst/>
          </a:prstGeom>
        </p:spPr>
      </p:pic>
      <p:sp>
        <p:nvSpPr>
          <p:cNvPr id="21" name="Content Placeholder 2">
            <a:extLst>
              <a:ext uri="{FF2B5EF4-FFF2-40B4-BE49-F238E27FC236}">
                <a16:creationId xmlns:a16="http://schemas.microsoft.com/office/drawing/2014/main" id="{C2D61711-9931-45D9-B789-EB369E2F51E2}"/>
              </a:ext>
            </a:extLst>
          </p:cNvPr>
          <p:cNvSpPr txBox="1">
            <a:spLocks/>
          </p:cNvSpPr>
          <p:nvPr/>
        </p:nvSpPr>
        <p:spPr>
          <a:xfrm>
            <a:off x="1724025" y="2046033"/>
            <a:ext cx="15068550" cy="6678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12763" algn="just">
              <a:lnSpc>
                <a:spcPct val="120000"/>
              </a:lnSpc>
              <a:spcBef>
                <a:spcPts val="600"/>
              </a:spcBef>
              <a:spcAft>
                <a:spcPts val="600"/>
              </a:spcAft>
              <a:buFont typeface="Arial" panose="020B0604020202020204" pitchFamily="34" charset="0"/>
              <a:buNone/>
            </a:pPr>
            <a:r>
              <a:rPr lang="en-US" sz="4500" smtClean="0">
                <a:latin typeface="Arial" panose="020B0604020202020204" pitchFamily="34" charset="0"/>
                <a:cs typeface="Arial" panose="020B0604020202020204" pitchFamily="34" charset="0"/>
              </a:rPr>
              <a:t>Trong </a:t>
            </a:r>
            <a:r>
              <a:rPr lang="en-US" sz="4500" err="1">
                <a:latin typeface="Arial" panose="020B0604020202020204" pitchFamily="34" charset="0"/>
                <a:cs typeface="Arial" panose="020B0604020202020204" pitchFamily="34" charset="0"/>
              </a:rPr>
              <a:t>các</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trò chơi </a:t>
            </a:r>
            <a:r>
              <a:rPr lang="en-US" sz="4500">
                <a:latin typeface="Arial" panose="020B0604020202020204" pitchFamily="34" charset="0"/>
                <a:cs typeface="Arial" panose="020B0604020202020204" pitchFamily="34" charset="0"/>
              </a:rPr>
              <a:t>(</a:t>
            </a:r>
            <a:r>
              <a:rPr lang="en-US" sz="4500" smtClean="0">
                <a:latin typeface="Arial" panose="020B0604020202020204" pitchFamily="34" charset="0"/>
                <a:cs typeface="Arial" panose="020B0604020202020204" pitchFamily="34" charset="0"/>
              </a:rPr>
              <a:t>thí </a:t>
            </a:r>
            <a:r>
              <a:rPr lang="en-US" sz="4500" dirty="0" err="1">
                <a:latin typeface="Arial" panose="020B0604020202020204" pitchFamily="34" charset="0"/>
                <a:cs typeface="Arial" panose="020B0604020202020204" pitchFamily="34" charset="0"/>
              </a:rPr>
              <a:t>nghiệm</a:t>
            </a:r>
            <a:r>
              <a:rPr lang="en-US" sz="4500" dirty="0">
                <a:latin typeface="Arial" panose="020B0604020202020204" pitchFamily="34" charset="0"/>
                <a:cs typeface="Arial" panose="020B0604020202020204" pitchFamily="34" charset="0"/>
              </a:rPr>
              <a:t>) tung </a:t>
            </a:r>
            <a:r>
              <a:rPr lang="en-US" sz="4500" dirty="0" err="1">
                <a:latin typeface="Arial" panose="020B0604020202020204" pitchFamily="34" charset="0"/>
                <a:cs typeface="Arial" panose="020B0604020202020204" pitchFamily="34" charset="0"/>
              </a:rPr>
              <a:t>đồng</a:t>
            </a:r>
            <a:r>
              <a:rPr lang="en-US" sz="4500" dirty="0">
                <a:latin typeface="Arial" panose="020B0604020202020204" pitchFamily="34" charset="0"/>
                <a:cs typeface="Arial" panose="020B0604020202020204" pitchFamily="34" charset="0"/>
              </a:rPr>
              <a:t> xu, </a:t>
            </a:r>
            <a:r>
              <a:rPr lang="en-US" sz="4500" dirty="0" err="1">
                <a:latin typeface="Arial" panose="020B0604020202020204" pitchFamily="34" charset="0"/>
                <a:cs typeface="Arial" panose="020B0604020202020204" pitchFamily="34" charset="0"/>
              </a:rPr>
              <a:t>gieo</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xúc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xắc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bốc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thăm</a:t>
            </a:r>
            <a:r>
              <a:rPr lang="en-US" sz="4500" dirty="0">
                <a:latin typeface="Arial" panose="020B0604020202020204" pitchFamily="34" charset="0"/>
                <a:cs typeface="Arial" panose="020B0604020202020204" pitchFamily="34" charset="0"/>
              </a:rPr>
              <a:t>, quay </a:t>
            </a:r>
            <a:r>
              <a:rPr lang="en-US" sz="4500" dirty="0" err="1">
                <a:latin typeface="Arial" panose="020B0604020202020204" pitchFamily="34" charset="0"/>
                <a:cs typeface="Arial" panose="020B0604020202020204" pitchFamily="34" charset="0"/>
              </a:rPr>
              <a:t>xô</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sô</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mỗi</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lần</a:t>
            </a:r>
            <a:r>
              <a:rPr lang="en-US" sz="4500" dirty="0">
                <a:latin typeface="Arial" panose="020B0604020202020204" pitchFamily="34" charset="0"/>
                <a:cs typeface="Arial" panose="020B0604020202020204" pitchFamily="34" charset="0"/>
              </a:rPr>
              <a:t> tung </a:t>
            </a:r>
            <a:r>
              <a:rPr lang="en-US" sz="4500" dirty="0" err="1">
                <a:latin typeface="Arial" panose="020B0604020202020204" pitchFamily="34" charset="0"/>
                <a:cs typeface="Arial" panose="020B0604020202020204" pitchFamily="34" charset="0"/>
              </a:rPr>
              <a:t>đồng</a:t>
            </a:r>
            <a:r>
              <a:rPr lang="en-US" sz="4500" dirty="0">
                <a:latin typeface="Arial" panose="020B0604020202020204" pitchFamily="34" charset="0"/>
                <a:cs typeface="Arial" panose="020B0604020202020204" pitchFamily="34" charset="0"/>
              </a:rPr>
              <a:t> xu hay </a:t>
            </a:r>
            <a:r>
              <a:rPr lang="en-US" sz="4500" dirty="0" err="1">
                <a:latin typeface="Arial" panose="020B0604020202020204" pitchFamily="34" charset="0"/>
                <a:cs typeface="Arial" panose="020B0604020202020204" pitchFamily="34" charset="0"/>
              </a:rPr>
              <a:t>bốc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thăm</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như</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trên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được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gọi</a:t>
            </a:r>
            <a:r>
              <a:rPr lang="en-US" sz="4500" dirty="0">
                <a:latin typeface="Arial" panose="020B0604020202020204" pitchFamily="34" charset="0"/>
                <a:cs typeface="Arial" panose="020B0604020202020204" pitchFamily="34" charset="0"/>
              </a:rPr>
              <a:t> là </a:t>
            </a:r>
            <a:r>
              <a:rPr lang="en-US" sz="4500" dirty="0" err="1">
                <a:latin typeface="Arial" panose="020B0604020202020204" pitchFamily="34" charset="0"/>
                <a:cs typeface="Arial" panose="020B0604020202020204" pitchFamily="34" charset="0"/>
              </a:rPr>
              <a:t>một</a:t>
            </a:r>
            <a:r>
              <a:rPr lang="en-US" sz="4500" dirty="0">
                <a:latin typeface="Arial" panose="020B0604020202020204" pitchFamily="34" charset="0"/>
                <a:cs typeface="Arial" panose="020B0604020202020204" pitchFamily="34" charset="0"/>
              </a:rPr>
              <a:t> </a:t>
            </a:r>
            <a:r>
              <a:rPr lang="en-US" sz="4500" b="1" err="1">
                <a:latin typeface="Arial" panose="020B0604020202020204" pitchFamily="34" charset="0"/>
                <a:cs typeface="Arial" panose="020B0604020202020204" pitchFamily="34" charset="0"/>
              </a:rPr>
              <a:t>phép</a:t>
            </a:r>
            <a:r>
              <a:rPr lang="en-US" sz="4500" b="1">
                <a:latin typeface="Arial" panose="020B0604020202020204" pitchFamily="34" charset="0"/>
                <a:cs typeface="Arial" panose="020B0604020202020204" pitchFamily="34" charset="0"/>
              </a:rPr>
              <a:t> </a:t>
            </a:r>
            <a:r>
              <a:rPr lang="en-US" sz="4500" b="1" smtClean="0">
                <a:latin typeface="Arial" panose="020B0604020202020204" pitchFamily="34" charset="0"/>
                <a:cs typeface="Arial" panose="020B0604020202020204" pitchFamily="34" charset="0"/>
              </a:rPr>
              <a:t>thử </a:t>
            </a:r>
            <a:r>
              <a:rPr lang="en-US" sz="4500" b="1" dirty="0" err="1">
                <a:latin typeface="Arial" panose="020B0604020202020204" pitchFamily="34" charset="0"/>
                <a:cs typeface="Arial" panose="020B0604020202020204" pitchFamily="34" charset="0"/>
              </a:rPr>
              <a:t>nghiệm</a:t>
            </a:r>
            <a:r>
              <a:rPr lang="en-US" sz="4500" dirty="0">
                <a:latin typeface="Arial" panose="020B0604020202020204" pitchFamily="34" charset="0"/>
                <a:cs typeface="Arial" panose="020B0604020202020204" pitchFamily="34" charset="0"/>
              </a:rPr>
              <a:t>.</a:t>
            </a:r>
          </a:p>
          <a:p>
            <a:pPr marL="0" indent="512763" algn="just">
              <a:lnSpc>
                <a:spcPct val="120000"/>
              </a:lnSpc>
              <a:spcBef>
                <a:spcPts val="600"/>
              </a:spcBef>
              <a:spcAft>
                <a:spcPts val="600"/>
              </a:spcAft>
              <a:buFont typeface="Arial" panose="020B0604020202020204" pitchFamily="34" charset="0"/>
              <a:buNone/>
            </a:pPr>
            <a:r>
              <a:rPr lang="en-US" sz="4500" smtClean="0">
                <a:latin typeface="Arial" panose="020B0604020202020204" pitchFamily="34" charset="0"/>
                <a:cs typeface="Arial" panose="020B0604020202020204" pitchFamily="34" charset="0"/>
              </a:rPr>
              <a:t>Khi </a:t>
            </a:r>
            <a:r>
              <a:rPr lang="en-US" sz="4500" dirty="0" err="1">
                <a:latin typeface="Arial" panose="020B0604020202020204" pitchFamily="34" charset="0"/>
                <a:cs typeface="Arial" panose="020B0604020202020204" pitchFamily="34" charset="0"/>
              </a:rPr>
              <a:t>thực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hiện</a:t>
            </a:r>
            <a:r>
              <a:rPr lang="en-US" sz="4500" dirty="0">
                <a:latin typeface="Arial" panose="020B0604020202020204" pitchFamily="34" charset="0"/>
                <a:cs typeface="Arial" panose="020B0604020202020204" pitchFamily="34" charset="0"/>
              </a:rPr>
              <a:t> </a:t>
            </a:r>
            <a:r>
              <a:rPr lang="en-US" sz="4500" err="1">
                <a:latin typeface="Arial" panose="020B0604020202020204" pitchFamily="34" charset="0"/>
                <a:cs typeface="Arial" panose="020B0604020202020204" pitchFamily="34" charset="0"/>
              </a:rPr>
              <a:t>phép</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thử </a:t>
            </a:r>
            <a:r>
              <a:rPr lang="en-US" sz="4500" dirty="0" err="1">
                <a:latin typeface="Arial" panose="020B0604020202020204" pitchFamily="34" charset="0"/>
                <a:cs typeface="Arial" panose="020B0604020202020204" pitchFamily="34" charset="0"/>
              </a:rPr>
              <a:t>nghiệm</a:t>
            </a:r>
            <a:r>
              <a:rPr lang="en-US" sz="4500" dirty="0">
                <a:latin typeface="Arial" panose="020B0604020202020204" pitchFamily="34" charset="0"/>
                <a:cs typeface="Arial" panose="020B0604020202020204" pitchFamily="34" charset="0"/>
              </a:rPr>
              <a:t>, ta </a:t>
            </a:r>
            <a:r>
              <a:rPr lang="en-US" sz="4500" err="1">
                <a:latin typeface="Arial" panose="020B0604020202020204" pitchFamily="34" charset="0"/>
                <a:cs typeface="Arial" panose="020B0604020202020204" pitchFamily="34" charset="0"/>
              </a:rPr>
              <a:t>rất</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khó </a:t>
            </a:r>
            <a:r>
              <a:rPr lang="en-US" sz="4500" dirty="0" err="1">
                <a:latin typeface="Arial" panose="020B0604020202020204" pitchFamily="34" charset="0"/>
                <a:cs typeface="Arial" panose="020B0604020202020204" pitchFamily="34" charset="0"/>
              </a:rPr>
              <a:t>dư</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đoán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chính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xác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kết</a:t>
            </a:r>
            <a:r>
              <a:rPr lang="en-US" sz="4500" dirty="0">
                <a:latin typeface="Arial" panose="020B0604020202020204" pitchFamily="34" charset="0"/>
                <a:cs typeface="Arial" panose="020B0604020202020204" pitchFamily="34" charset="0"/>
              </a:rPr>
              <a:t> quả </a:t>
            </a:r>
            <a:r>
              <a:rPr lang="en-US" sz="4500" dirty="0" err="1">
                <a:latin typeface="Arial" panose="020B0604020202020204" pitchFamily="34" charset="0"/>
                <a:cs typeface="Arial" panose="020B0604020202020204" pitchFamily="34" charset="0"/>
              </a:rPr>
              <a:t>của</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mỗi</a:t>
            </a:r>
            <a:r>
              <a:rPr lang="en-US" sz="4500" dirty="0">
                <a:latin typeface="Arial" panose="020B0604020202020204" pitchFamily="34" charset="0"/>
                <a:cs typeface="Arial" panose="020B0604020202020204" pitchFamily="34" charset="0"/>
              </a:rPr>
              <a:t> </a:t>
            </a:r>
            <a:r>
              <a:rPr lang="en-US" sz="4500" err="1">
                <a:latin typeface="Arial" panose="020B0604020202020204" pitchFamily="34" charset="0"/>
                <a:cs typeface="Arial" panose="020B0604020202020204" pitchFamily="34" charset="0"/>
              </a:rPr>
              <a:t>phép</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thử đó. </a:t>
            </a:r>
            <a:r>
              <a:rPr lang="en-US" sz="4500" dirty="0" err="1">
                <a:latin typeface="Arial" panose="020B0604020202020204" pitchFamily="34" charset="0"/>
                <a:cs typeface="Arial" panose="020B0604020202020204" pitchFamily="34" charset="0"/>
              </a:rPr>
              <a:t>Tuy</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nhiên</a:t>
            </a:r>
            <a:r>
              <a:rPr lang="en-US" sz="4500" dirty="0">
                <a:latin typeface="Arial" panose="020B0604020202020204" pitchFamily="34" charset="0"/>
                <a:cs typeface="Arial" panose="020B0604020202020204" pitchFamily="34" charset="0"/>
              </a:rPr>
              <a:t> ta có </a:t>
            </a:r>
            <a:r>
              <a:rPr lang="en-US" sz="4500" dirty="0" err="1">
                <a:latin typeface="Arial" panose="020B0604020202020204" pitchFamily="34" charset="0"/>
                <a:cs typeface="Arial" panose="020B0604020202020204" pitchFamily="34" charset="0"/>
              </a:rPr>
              <a:t>thê</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liệt</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kê</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được</a:t>
            </a:r>
            <a:r>
              <a:rPr lang="en-US" sz="4500"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tập</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hợp</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các</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kết</a:t>
            </a:r>
            <a:r>
              <a:rPr lang="en-US" sz="4500" b="1" dirty="0">
                <a:latin typeface="Arial" panose="020B0604020202020204" pitchFamily="34" charset="0"/>
                <a:cs typeface="Arial" panose="020B0604020202020204" pitchFamily="34" charset="0"/>
              </a:rPr>
              <a:t> quả </a:t>
            </a:r>
            <a:r>
              <a:rPr lang="en-US" sz="4500" dirty="0">
                <a:latin typeface="Arial" panose="020B0604020202020204" pitchFamily="34" charset="0"/>
                <a:cs typeface="Arial" panose="020B0604020202020204" pitchFamily="34" charset="0"/>
              </a:rPr>
              <a:t>có </a:t>
            </a:r>
            <a:r>
              <a:rPr lang="en-US" sz="4500" dirty="0" err="1">
                <a:latin typeface="Arial" panose="020B0604020202020204" pitchFamily="34" charset="0"/>
                <a:cs typeface="Arial" panose="020B0604020202020204" pitchFamily="34" charset="0"/>
              </a:rPr>
              <a:t>thê</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xảy</a:t>
            </a:r>
            <a:r>
              <a:rPr lang="en-US" sz="4500" dirty="0">
                <a:latin typeface="Arial" panose="020B0604020202020204" pitchFamily="34" charset="0"/>
                <a:cs typeface="Arial" panose="020B0604020202020204" pitchFamily="34" charset="0"/>
              </a:rPr>
              <a:t> ra </a:t>
            </a:r>
            <a:r>
              <a:rPr lang="en-US" sz="4500" dirty="0" err="1">
                <a:latin typeface="Arial" panose="020B0604020202020204" pitchFamily="34" charset="0"/>
                <a:cs typeface="Arial" panose="020B0604020202020204" pitchFamily="34" charset="0"/>
              </a:rPr>
              <a:t>của</a:t>
            </a:r>
            <a:r>
              <a:rPr lang="en-US" sz="4500" dirty="0">
                <a:latin typeface="Arial" panose="020B0604020202020204" pitchFamily="34" charset="0"/>
                <a:cs typeface="Arial" panose="020B0604020202020204" pitchFamily="34" charset="0"/>
              </a:rPr>
              <a:t> </a:t>
            </a:r>
            <a:r>
              <a:rPr lang="en-US" sz="4500" err="1">
                <a:latin typeface="Arial" panose="020B0604020202020204" pitchFamily="34" charset="0"/>
                <a:cs typeface="Arial" panose="020B0604020202020204" pitchFamily="34" charset="0"/>
              </a:rPr>
              <a:t>phép</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thử </a:t>
            </a:r>
            <a:r>
              <a:rPr lang="en-US" sz="4500" err="1">
                <a:latin typeface="Arial" panose="020B0604020202020204" pitchFamily="34" charset="0"/>
                <a:cs typeface="Arial" panose="020B0604020202020204" pitchFamily="34" charset="0"/>
              </a:rPr>
              <a:t>nghiệm</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đó. </a:t>
            </a:r>
            <a:endParaRPr lang="en-US" sz="4500" dirty="0">
              <a:latin typeface="Arial" panose="020B0604020202020204" pitchFamily="34" charset="0"/>
              <a:cs typeface="Arial" panose="020B0604020202020204" pitchFamily="34" charset="0"/>
            </a:endParaRPr>
          </a:p>
        </p:txBody>
      </p:sp>
      <p:pic>
        <p:nvPicPr>
          <p:cNvPr id="22"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5585" y="0"/>
            <a:ext cx="2219969" cy="2357110"/>
          </a:xfrm>
          <a:prstGeom prst="rect">
            <a:avLst/>
          </a:prstGeom>
        </p:spPr>
      </p:pic>
      <p:grpSp>
        <p:nvGrpSpPr>
          <p:cNvPr id="23" name="Group 4"/>
          <p:cNvGrpSpPr>
            <a:grpSpLocks noChangeAspect="1"/>
          </p:cNvGrpSpPr>
          <p:nvPr/>
        </p:nvGrpSpPr>
        <p:grpSpPr>
          <a:xfrm>
            <a:off x="16476727" y="7398398"/>
            <a:ext cx="782573" cy="782573"/>
            <a:chOff x="0" y="0"/>
            <a:chExt cx="6355080" cy="6355080"/>
          </a:xfrm>
        </p:grpSpPr>
        <p:sp>
          <p:nvSpPr>
            <p:cNvPr id="24"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BF4"/>
            </a:solidFill>
          </p:spPr>
        </p:sp>
      </p:grpSp>
      <p:grpSp>
        <p:nvGrpSpPr>
          <p:cNvPr id="25" name="Group 4"/>
          <p:cNvGrpSpPr>
            <a:grpSpLocks noChangeAspect="1"/>
          </p:cNvGrpSpPr>
          <p:nvPr/>
        </p:nvGrpSpPr>
        <p:grpSpPr>
          <a:xfrm>
            <a:off x="16868013" y="9286970"/>
            <a:ext cx="782573" cy="782573"/>
            <a:chOff x="0" y="0"/>
            <a:chExt cx="6355080" cy="6355080"/>
          </a:xfrm>
        </p:grpSpPr>
        <p:sp>
          <p:nvSpPr>
            <p:cNvPr id="26"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BF4"/>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482F4"/>
        </a:solidFill>
        <a:effectLst/>
      </p:bgPr>
    </p:bg>
    <p:spTree>
      <p:nvGrpSpPr>
        <p:cNvPr id="1" name=""/>
        <p:cNvGrpSpPr/>
        <p:nvPr/>
      </p:nvGrpSpPr>
      <p:grpSpPr>
        <a:xfrm>
          <a:off x="0" y="0"/>
          <a:ext cx="0" cy="0"/>
          <a:chOff x="0" y="0"/>
          <a:chExt cx="0" cy="0"/>
        </a:xfrm>
      </p:grpSpPr>
      <p:grpSp>
        <p:nvGrpSpPr>
          <p:cNvPr id="2" name="Group 2"/>
          <p:cNvGrpSpPr/>
          <p:nvPr/>
        </p:nvGrpSpPr>
        <p:grpSpPr>
          <a:xfrm>
            <a:off x="1828800" y="2857500"/>
            <a:ext cx="14668500" cy="6019800"/>
            <a:chOff x="0" y="0"/>
            <a:chExt cx="2777104" cy="2358029"/>
          </a:xfrm>
        </p:grpSpPr>
        <p:sp>
          <p:nvSpPr>
            <p:cNvPr id="3" name="Freeform 3"/>
            <p:cNvSpPr/>
            <p:nvPr/>
          </p:nvSpPr>
          <p:spPr>
            <a:xfrm>
              <a:off x="0" y="0"/>
              <a:ext cx="2777105" cy="2358029"/>
            </a:xfrm>
            <a:custGeom>
              <a:avLst/>
              <a:gdLst/>
              <a:ahLst/>
              <a:cxnLst/>
              <a:rect l="l" t="t" r="r" b="b"/>
              <a:pathLst>
                <a:path w="2777105" h="2358029">
                  <a:moveTo>
                    <a:pt x="2652644" y="2358029"/>
                  </a:moveTo>
                  <a:lnTo>
                    <a:pt x="124460" y="2358029"/>
                  </a:lnTo>
                  <a:cubicBezTo>
                    <a:pt x="55880" y="2358029"/>
                    <a:pt x="0" y="2302149"/>
                    <a:pt x="0" y="2233569"/>
                  </a:cubicBezTo>
                  <a:lnTo>
                    <a:pt x="0" y="124460"/>
                  </a:lnTo>
                  <a:cubicBezTo>
                    <a:pt x="0" y="55880"/>
                    <a:pt x="55880" y="0"/>
                    <a:pt x="124460" y="0"/>
                  </a:cubicBezTo>
                  <a:lnTo>
                    <a:pt x="2652644" y="0"/>
                  </a:lnTo>
                  <a:cubicBezTo>
                    <a:pt x="2721224" y="0"/>
                    <a:pt x="2777105" y="55880"/>
                    <a:pt x="2777105" y="124460"/>
                  </a:cubicBezTo>
                  <a:lnTo>
                    <a:pt x="2777105" y="2233569"/>
                  </a:lnTo>
                  <a:cubicBezTo>
                    <a:pt x="2777105" y="2302149"/>
                    <a:pt x="2721224" y="2358029"/>
                    <a:pt x="2652644" y="2358029"/>
                  </a:cubicBezTo>
                  <a:close/>
                </a:path>
              </a:pathLst>
            </a:custGeom>
            <a:solidFill>
              <a:srgbClr val="FFFFFF"/>
            </a:solidFill>
          </p:spPr>
        </p:sp>
      </p:grpSp>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5292"/>
          <a:stretch>
            <a:fillRect/>
          </a:stretch>
        </p:blipFill>
        <p:spPr>
          <a:xfrm rot="1913290">
            <a:off x="11152741" y="1869788"/>
            <a:ext cx="7785626" cy="12439129"/>
          </a:xfrm>
          <a:prstGeom prst="rect">
            <a:avLst/>
          </a:prstGeom>
        </p:spPr>
      </p:pic>
      <p:sp>
        <p:nvSpPr>
          <p:cNvPr id="7" name="TextBox 7"/>
          <p:cNvSpPr txBox="1"/>
          <p:nvPr/>
        </p:nvSpPr>
        <p:spPr>
          <a:xfrm>
            <a:off x="7420732" y="782464"/>
            <a:ext cx="2552700" cy="1069267"/>
          </a:xfrm>
          <a:prstGeom prst="rect">
            <a:avLst/>
          </a:prstGeom>
        </p:spPr>
        <p:txBody>
          <a:bodyPr wrap="square" lIns="0" tIns="0" rIns="0" bIns="0" rtlCol="0" anchor="t">
            <a:spAutoFit/>
          </a:bodyPr>
          <a:lstStyle/>
          <a:p>
            <a:pPr algn="ctr">
              <a:lnSpc>
                <a:spcPts val="9600"/>
              </a:lnSpc>
            </a:pPr>
            <a:r>
              <a:rPr lang="en-US" sz="5000" b="1" smtClean="0">
                <a:solidFill>
                  <a:srgbClr val="FFFFFF"/>
                </a:solidFill>
                <a:latin typeface="Arial" panose="020B0604020202020204" pitchFamily="34" charset="0"/>
                <a:cs typeface="Arial" panose="020B0604020202020204" pitchFamily="34" charset="0"/>
              </a:rPr>
              <a:t>Ví dụ 1</a:t>
            </a:r>
            <a:endParaRPr lang="en-US" sz="5000" b="1">
              <a:solidFill>
                <a:srgbClr val="FFFFFF"/>
              </a:solidFill>
              <a:latin typeface="Arial" panose="020B0604020202020204" pitchFamily="34" charset="0"/>
              <a:cs typeface="Arial" panose="020B0604020202020204" pitchFamily="34" charset="0"/>
            </a:endParaRPr>
          </a:p>
        </p:txBody>
      </p:sp>
      <p:sp>
        <p:nvSpPr>
          <p:cNvPr id="11" name="Rectangle 10"/>
          <p:cNvSpPr/>
          <p:nvPr/>
        </p:nvSpPr>
        <p:spPr>
          <a:xfrm>
            <a:off x="2190752" y="3097411"/>
            <a:ext cx="13944600" cy="5539978"/>
          </a:xfrm>
          <a:prstGeom prst="rect">
            <a:avLst/>
          </a:prstGeom>
        </p:spPr>
        <p:txBody>
          <a:bodyPr wrap="square">
            <a:spAutoFit/>
          </a:bodyPr>
          <a:lstStyle/>
          <a:p>
            <a:pPr indent="512763"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Phép </a:t>
            </a:r>
            <a:r>
              <a:rPr lang="en-US" sz="4500">
                <a:latin typeface="Arial" panose="020B0604020202020204" pitchFamily="34" charset="0"/>
                <a:cs typeface="Arial" panose="020B0604020202020204" pitchFamily="34" charset="0"/>
              </a:rPr>
              <a:t>thử nghiệm tung đồng xu, tập hợp kết quả có thể xảy ra là</a:t>
            </a:r>
            <a:r>
              <a:rPr lang="en-US" sz="4500">
                <a:latin typeface="Arial" panose="020B0604020202020204" pitchFamily="34" charset="0"/>
                <a:cs typeface="Arial" panose="020B0604020202020204" pitchFamily="34" charset="0"/>
              </a:rPr>
              <a:t>: </a:t>
            </a:r>
            <a:endParaRPr lang="en-US" sz="4500" smtClean="0">
              <a:latin typeface="Arial" panose="020B0604020202020204" pitchFamily="34" charset="0"/>
              <a:cs typeface="Arial" panose="020B0604020202020204" pitchFamily="34" charset="0"/>
            </a:endParaRPr>
          </a:p>
          <a:p>
            <a:pPr indent="66675" algn="ctr">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X </a:t>
            </a:r>
            <a:r>
              <a:rPr lang="en-US" sz="4500">
                <a:latin typeface="Arial" panose="020B0604020202020204" pitchFamily="34" charset="0"/>
                <a:cs typeface="Arial" panose="020B0604020202020204" pitchFamily="34" charset="0"/>
              </a:rPr>
              <a:t>= {S, N}.</a:t>
            </a:r>
          </a:p>
          <a:p>
            <a:pPr indent="468313" algn="just">
              <a:lnSpc>
                <a:spcPct val="120000"/>
              </a:lnSpc>
              <a:spcBef>
                <a:spcPts val="600"/>
              </a:spcBef>
              <a:spcAft>
                <a:spcPts val="600"/>
              </a:spcAft>
            </a:pPr>
            <a:r>
              <a:rPr lang="en-US" sz="4500">
                <a:latin typeface="Arial" panose="020B0604020202020204" pitchFamily="34" charset="0"/>
                <a:cs typeface="Arial" panose="020B0604020202020204" pitchFamily="34" charset="0"/>
              </a:rPr>
              <a:t>Phép thử nghiệm bốc thăm, tập hợp kết quả có thể xảy ra là: </a:t>
            </a:r>
          </a:p>
          <a:p>
            <a:pPr algn="ctr">
              <a:lnSpc>
                <a:spcPct val="120000"/>
              </a:lnSpc>
              <a:spcBef>
                <a:spcPts val="600"/>
              </a:spcBef>
              <a:spcAft>
                <a:spcPts val="600"/>
              </a:spcAft>
            </a:pPr>
            <a:r>
              <a:rPr lang="en-GB" sz="4500">
                <a:latin typeface="Arial" panose="020B0604020202020204" pitchFamily="34" charset="0"/>
                <a:cs typeface="Arial" panose="020B0604020202020204" pitchFamily="34" charset="0"/>
              </a:rPr>
              <a:t>X = {1, 2, 3, 4}.</a:t>
            </a:r>
            <a:endParaRPr lang="en-US" sz="4500" dirty="0">
              <a:latin typeface="Arial" panose="020B0604020202020204" pitchFamily="34" charset="0"/>
              <a:cs typeface="Arial" panose="020B0604020202020204" pitchFamily="34" charset="0"/>
            </a:endParaRPr>
          </a:p>
        </p:txBody>
      </p:sp>
      <p:grpSp>
        <p:nvGrpSpPr>
          <p:cNvPr id="12" name="Group 12"/>
          <p:cNvGrpSpPr/>
          <p:nvPr/>
        </p:nvGrpSpPr>
        <p:grpSpPr>
          <a:xfrm rot="-8248790">
            <a:off x="934081" y="653309"/>
            <a:ext cx="1017153" cy="750782"/>
            <a:chOff x="0" y="0"/>
            <a:chExt cx="2299175" cy="1697069"/>
          </a:xfrm>
        </p:grpSpPr>
        <p:sp>
          <p:nvSpPr>
            <p:cNvPr id="13" name="Freeform 13"/>
            <p:cNvSpPr/>
            <p:nvPr/>
          </p:nvSpPr>
          <p:spPr>
            <a:xfrm>
              <a:off x="0" y="0"/>
              <a:ext cx="2299175" cy="1697069"/>
            </a:xfrm>
            <a:custGeom>
              <a:avLst/>
              <a:gdLst/>
              <a:ahLst/>
              <a:cxnLst/>
              <a:rect l="l" t="t" r="r" b="b"/>
              <a:pathLst>
                <a:path w="2299175" h="1697069">
                  <a:moveTo>
                    <a:pt x="0" y="0"/>
                  </a:moveTo>
                  <a:lnTo>
                    <a:pt x="1149587" y="1697069"/>
                  </a:lnTo>
                  <a:lnTo>
                    <a:pt x="2299175" y="0"/>
                  </a:lnTo>
                  <a:close/>
                </a:path>
              </a:pathLst>
            </a:custGeom>
            <a:solidFill>
              <a:srgbClr val="FFFBF4"/>
            </a:solidFill>
          </p:spPr>
        </p:sp>
      </p:grpSp>
      <p:pic>
        <p:nvPicPr>
          <p:cNvPr id="14"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65980">
            <a:off x="16353085" y="153221"/>
            <a:ext cx="3253201" cy="34541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236275"/>
            <a:ext cx="16230600" cy="6022025"/>
            <a:chOff x="0" y="0"/>
            <a:chExt cx="5490351" cy="2037080"/>
          </a:xfrm>
        </p:grpSpPr>
        <p:sp>
          <p:nvSpPr>
            <p:cNvPr id="3" name="Freeform 3"/>
            <p:cNvSpPr/>
            <p:nvPr/>
          </p:nvSpPr>
          <p:spPr>
            <a:xfrm>
              <a:off x="0" y="0"/>
              <a:ext cx="5490351" cy="2037080"/>
            </a:xfrm>
            <a:custGeom>
              <a:avLst/>
              <a:gdLst/>
              <a:ahLst/>
              <a:cxnLst/>
              <a:rect l="l" t="t" r="r" b="b"/>
              <a:pathLst>
                <a:path w="5490351" h="2037080">
                  <a:moveTo>
                    <a:pt x="5365891" y="2037080"/>
                  </a:moveTo>
                  <a:lnTo>
                    <a:pt x="124460" y="2037080"/>
                  </a:lnTo>
                  <a:cubicBezTo>
                    <a:pt x="55880" y="2037080"/>
                    <a:pt x="0" y="1981200"/>
                    <a:pt x="0" y="1912620"/>
                  </a:cubicBezTo>
                  <a:lnTo>
                    <a:pt x="0" y="124460"/>
                  </a:lnTo>
                  <a:cubicBezTo>
                    <a:pt x="0" y="55880"/>
                    <a:pt x="55880" y="0"/>
                    <a:pt x="124460" y="0"/>
                  </a:cubicBezTo>
                  <a:lnTo>
                    <a:pt x="5365891" y="0"/>
                  </a:lnTo>
                  <a:cubicBezTo>
                    <a:pt x="5434471" y="0"/>
                    <a:pt x="5490351" y="55880"/>
                    <a:pt x="5490351" y="124460"/>
                  </a:cubicBezTo>
                  <a:lnTo>
                    <a:pt x="5490351" y="1912620"/>
                  </a:lnTo>
                  <a:cubicBezTo>
                    <a:pt x="5490351" y="1981200"/>
                    <a:pt x="5434471" y="2037080"/>
                    <a:pt x="5365891" y="2037080"/>
                  </a:cubicBezTo>
                  <a:close/>
                </a:path>
              </a:pathLst>
            </a:custGeom>
            <a:solidFill>
              <a:srgbClr val="FFFFFF"/>
            </a:solidFill>
          </p:spPr>
        </p:sp>
      </p:grpSp>
      <p:grpSp>
        <p:nvGrpSpPr>
          <p:cNvPr id="6" name="Group 5"/>
          <p:cNvGrpSpPr/>
          <p:nvPr/>
        </p:nvGrpSpPr>
        <p:grpSpPr>
          <a:xfrm>
            <a:off x="838200" y="647700"/>
            <a:ext cx="4948708" cy="1243930"/>
            <a:chOff x="2974101" y="4226489"/>
            <a:chExt cx="4948708" cy="1243930"/>
          </a:xfrm>
        </p:grpSpPr>
        <p:sp>
          <p:nvSpPr>
            <p:cNvPr id="7" name="Pentagon 6"/>
            <p:cNvSpPr/>
            <p:nvPr/>
          </p:nvSpPr>
          <p:spPr>
            <a:xfrm>
              <a:off x="2974101" y="4380538"/>
              <a:ext cx="4036300" cy="1053307"/>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TextBox 2"/>
            <p:cNvSpPr txBox="1"/>
            <p:nvPr/>
          </p:nvSpPr>
          <p:spPr>
            <a:xfrm>
              <a:off x="3084109" y="4226489"/>
              <a:ext cx="4838700" cy="1243930"/>
            </a:xfrm>
            <a:prstGeom prst="rect">
              <a:avLst/>
            </a:prstGeom>
          </p:spPr>
          <p:txBody>
            <a:bodyPr wrap="square" lIns="0" tIns="0" rIns="0" bIns="0" rtlCol="0" anchor="t">
              <a:spAutoFit/>
            </a:bodyPr>
            <a:lstStyle/>
            <a:p>
              <a:pPr>
                <a:lnSpc>
                  <a:spcPts val="9680"/>
                </a:lnSpc>
              </a:pPr>
              <a:r>
                <a:rPr lang="en-GB" sz="4500" b="1" smtClean="0">
                  <a:solidFill>
                    <a:schemeClr val="bg1"/>
                  </a:solidFill>
                  <a:latin typeface="Arial" panose="020B0604020202020204" pitchFamily="34" charset="0"/>
                  <a:cs typeface="Arial" panose="020B0604020202020204" pitchFamily="34" charset="0"/>
                </a:rPr>
                <a:t>Thực hành 1</a:t>
              </a:r>
              <a:endParaRPr lang="en-US" sz="4500" b="1">
                <a:solidFill>
                  <a:schemeClr val="bg1"/>
                </a:solidFill>
                <a:latin typeface="Arial" panose="020B0604020202020204" pitchFamily="34" charset="0"/>
                <a:cs typeface="Arial" panose="020B0604020202020204" pitchFamily="34" charset="0"/>
              </a:endParaRPr>
            </a:p>
          </p:txBody>
        </p:sp>
      </p:grpSp>
      <p:sp>
        <p:nvSpPr>
          <p:cNvPr id="9" name="Rectangle 8"/>
          <p:cNvSpPr/>
          <p:nvPr/>
        </p:nvSpPr>
        <p:spPr>
          <a:xfrm>
            <a:off x="5257800" y="647700"/>
            <a:ext cx="12188858" cy="1677895"/>
          </a:xfrm>
          <a:prstGeom prst="rect">
            <a:avLst/>
          </a:prstGeom>
        </p:spPr>
        <p:txBody>
          <a:bodyPr wrap="square">
            <a:spAutoFit/>
          </a:bodyPr>
          <a:lstStyle/>
          <a:p>
            <a:pPr>
              <a:lnSpc>
                <a:spcPct val="120000"/>
              </a:lnSpc>
              <a:spcBef>
                <a:spcPts val="600"/>
              </a:spcBef>
              <a:spcAft>
                <a:spcPts val="600"/>
              </a:spcAft>
            </a:pPr>
            <a:r>
              <a:rPr lang="en-US" sz="4500">
                <a:latin typeface="Arial" panose="020B0604020202020204" pitchFamily="34" charset="0"/>
                <a:cs typeface="Arial" panose="020B0604020202020204" pitchFamily="34" charset="0"/>
              </a:rPr>
              <a:t>Hãy liệt kê tập hợp tất cả các kết quả có thể xảy ra khi tung 1 con xúc xắc 6 mặt?</a:t>
            </a:r>
            <a:endParaRPr lang="en-US" sz="4500" dirty="0">
              <a:latin typeface="Arial" panose="020B0604020202020204" pitchFamily="34" charset="0"/>
              <a:cs typeface="Arial" panose="020B0604020202020204" pitchFamily="34" charset="0"/>
            </a:endParaRPr>
          </a:p>
        </p:txBody>
      </p:sp>
      <p:pic>
        <p:nvPicPr>
          <p:cNvPr id="2050" name="Picture 2" descr="Combo 10 Viên Xúc Xắc Xí Ngầu Chất Lượng Cao | Lazad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3821527"/>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4F5F70A-7978-482E-8A03-DA9595C5EA65}"/>
              </a:ext>
            </a:extLst>
          </p:cNvPr>
          <p:cNvSpPr txBox="1"/>
          <p:nvPr/>
        </p:nvSpPr>
        <p:spPr>
          <a:xfrm>
            <a:off x="2993577" y="5462457"/>
            <a:ext cx="5586661" cy="784830"/>
          </a:xfrm>
          <a:prstGeom prst="rect">
            <a:avLst/>
          </a:prstGeom>
          <a:noFill/>
        </p:spPr>
        <p:txBody>
          <a:bodyPr wrap="square">
            <a:spAutoFit/>
          </a:bodyPr>
          <a:lstStyle/>
          <a:p>
            <a:r>
              <a:rPr lang="en-US" sz="4500" b="1" smtClean="0">
                <a:solidFill>
                  <a:srgbClr val="C00000"/>
                </a:solidFill>
                <a:latin typeface="Arial" panose="020B0604020202020204" pitchFamily="34" charset="0"/>
                <a:cs typeface="Arial" panose="020B0604020202020204" pitchFamily="34" charset="0"/>
              </a:rPr>
              <a:t>X = {1, 2, 3, 4, 5, 6}</a:t>
            </a:r>
            <a:endParaRPr lang="en-US" sz="4500" b="1"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4" name="Group 4"/>
          <p:cNvGrpSpPr/>
          <p:nvPr/>
        </p:nvGrpSpPr>
        <p:grpSpPr>
          <a:xfrm>
            <a:off x="685800" y="1671287"/>
            <a:ext cx="16535400" cy="8044213"/>
            <a:chOff x="0" y="0"/>
            <a:chExt cx="5634206" cy="2217713"/>
          </a:xfrm>
        </p:grpSpPr>
        <p:sp>
          <p:nvSpPr>
            <p:cNvPr id="5" name="Freeform 5"/>
            <p:cNvSpPr/>
            <p:nvPr/>
          </p:nvSpPr>
          <p:spPr>
            <a:xfrm>
              <a:off x="0" y="0"/>
              <a:ext cx="5634206" cy="2217713"/>
            </a:xfrm>
            <a:custGeom>
              <a:avLst/>
              <a:gdLst/>
              <a:ahLst/>
              <a:cxnLst/>
              <a:rect l="l" t="t" r="r" b="b"/>
              <a:pathLst>
                <a:path w="5634206" h="2217713">
                  <a:moveTo>
                    <a:pt x="5509745" y="2217713"/>
                  </a:moveTo>
                  <a:lnTo>
                    <a:pt x="124460" y="2217713"/>
                  </a:lnTo>
                  <a:cubicBezTo>
                    <a:pt x="55880" y="2217713"/>
                    <a:pt x="0" y="2161833"/>
                    <a:pt x="0" y="2093253"/>
                  </a:cubicBezTo>
                  <a:lnTo>
                    <a:pt x="0" y="124460"/>
                  </a:lnTo>
                  <a:cubicBezTo>
                    <a:pt x="0" y="55880"/>
                    <a:pt x="55880" y="0"/>
                    <a:pt x="124460" y="0"/>
                  </a:cubicBezTo>
                  <a:lnTo>
                    <a:pt x="5509746" y="0"/>
                  </a:lnTo>
                  <a:cubicBezTo>
                    <a:pt x="5578326" y="0"/>
                    <a:pt x="5634206" y="55880"/>
                    <a:pt x="5634206" y="124460"/>
                  </a:cubicBezTo>
                  <a:lnTo>
                    <a:pt x="5634206" y="2093253"/>
                  </a:lnTo>
                  <a:cubicBezTo>
                    <a:pt x="5634206" y="2161834"/>
                    <a:pt x="5578326" y="2217713"/>
                    <a:pt x="5509746" y="2217713"/>
                  </a:cubicBezTo>
                  <a:close/>
                </a:path>
              </a:pathLst>
            </a:custGeom>
            <a:solidFill>
              <a:srgbClr val="FFFFFF"/>
            </a:solidFill>
          </p:spPr>
        </p:sp>
      </p:grpSp>
      <p:grpSp>
        <p:nvGrpSpPr>
          <p:cNvPr id="9" name="Group 9"/>
          <p:cNvGrpSpPr>
            <a:grpSpLocks noChangeAspect="1"/>
          </p:cNvGrpSpPr>
          <p:nvPr/>
        </p:nvGrpSpPr>
        <p:grpSpPr>
          <a:xfrm>
            <a:off x="17221200" y="558523"/>
            <a:ext cx="495300" cy="495300"/>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9051">
            <a:off x="-180337" y="7974574"/>
            <a:ext cx="2418073" cy="2567452"/>
          </a:xfrm>
          <a:prstGeom prst="rect">
            <a:avLst/>
          </a:prstGeom>
        </p:spPr>
      </p:pic>
      <p:sp>
        <p:nvSpPr>
          <p:cNvPr id="12" name="TextBox 6"/>
          <p:cNvSpPr txBox="1"/>
          <p:nvPr/>
        </p:nvSpPr>
        <p:spPr>
          <a:xfrm>
            <a:off x="533400" y="362910"/>
            <a:ext cx="12331555" cy="886525"/>
          </a:xfrm>
          <a:prstGeom prst="rect">
            <a:avLst/>
          </a:prstGeom>
        </p:spPr>
        <p:txBody>
          <a:bodyPr lIns="0" tIns="0" rIns="0" bIns="0" rtlCol="0" anchor="t">
            <a:spAutoFit/>
          </a:bodyPr>
          <a:lstStyle/>
          <a:p>
            <a:pPr algn="just">
              <a:lnSpc>
                <a:spcPts val="7679"/>
              </a:lnSpc>
            </a:pPr>
            <a:r>
              <a:rPr lang="en-US" sz="5000" b="1" smtClean="0">
                <a:solidFill>
                  <a:srgbClr val="000000"/>
                </a:solidFill>
                <a:latin typeface="Arial" panose="020B0604020202020204" pitchFamily="34" charset="0"/>
                <a:cs typeface="Arial" panose="020B0604020202020204" pitchFamily="34" charset="0"/>
              </a:rPr>
              <a:t>2. Sự kiện</a:t>
            </a:r>
            <a:endParaRPr lang="en-US" sz="5000" b="1">
              <a:solidFill>
                <a:srgbClr val="00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990600" y="1950430"/>
            <a:ext cx="1095375" cy="1204913"/>
          </a:xfrm>
          <a:prstGeom prst="rect">
            <a:avLst/>
          </a:prstGeom>
        </p:spPr>
      </p:pic>
      <p:sp>
        <p:nvSpPr>
          <p:cNvPr id="14" name="Rectangle 13"/>
          <p:cNvSpPr/>
          <p:nvPr/>
        </p:nvSpPr>
        <p:spPr>
          <a:xfrm>
            <a:off x="2599022" y="1879300"/>
            <a:ext cx="14297025" cy="1677895"/>
          </a:xfrm>
          <a:prstGeom prst="rect">
            <a:avLst/>
          </a:prstGeom>
        </p:spPr>
        <p:txBody>
          <a:bodyPr wrap="square">
            <a:spAutoFit/>
          </a:bodyPr>
          <a:lstStyle/>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Trong phép thử bốc thăm, các sự kiện sau có xảy ra hay </a:t>
            </a:r>
            <a:r>
              <a:rPr lang="en-US" sz="4500">
                <a:latin typeface="Arial" panose="020B0604020202020204" pitchFamily="34" charset="0"/>
                <a:cs typeface="Arial" panose="020B0604020202020204" pitchFamily="34" charset="0"/>
              </a:rPr>
              <a:t>không</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p:txBody>
      </p:sp>
      <p:sp>
        <p:nvSpPr>
          <p:cNvPr id="15" name="Rectangle 14"/>
          <p:cNvSpPr/>
          <p:nvPr/>
        </p:nvSpPr>
        <p:spPr>
          <a:xfrm>
            <a:off x="2257485" y="3765208"/>
            <a:ext cx="10956355" cy="846899"/>
          </a:xfrm>
          <a:prstGeom prst="rect">
            <a:avLst/>
          </a:prstGeom>
        </p:spPr>
        <p:txBody>
          <a:bodyPr wrap="square">
            <a:spAutoFit/>
          </a:bodyPr>
          <a:lstStyle/>
          <a:p>
            <a:pPr lvl="1" algn="just">
              <a:lnSpc>
                <a:spcPct val="120000"/>
              </a:lnSpc>
              <a:spcBef>
                <a:spcPts val="600"/>
              </a:spcBef>
              <a:spcAft>
                <a:spcPts val="600"/>
              </a:spcAft>
              <a:buFontTx/>
              <a:buChar char="-"/>
            </a:pPr>
            <a:r>
              <a:rPr lang="en-US" sz="4500">
                <a:latin typeface="Arial" panose="020B0604020202020204" pitchFamily="34" charset="0"/>
                <a:cs typeface="Arial" panose="020B0604020202020204" pitchFamily="34" charset="0"/>
              </a:rPr>
              <a:t> Bốc được lá thăm ghi số nhỏ hơn 5.</a:t>
            </a:r>
            <a:endParaRPr lang="en-US" sz="4500">
              <a:latin typeface="Arial" panose="020B0604020202020204" pitchFamily="34" charset="0"/>
              <a:cs typeface="Arial" panose="020B0604020202020204" pitchFamily="34" charset="0"/>
            </a:endParaRPr>
          </a:p>
        </p:txBody>
      </p:sp>
      <p:sp>
        <p:nvSpPr>
          <p:cNvPr id="16" name="Rectangle 15"/>
          <p:cNvSpPr/>
          <p:nvPr/>
        </p:nvSpPr>
        <p:spPr>
          <a:xfrm>
            <a:off x="2257485" y="5651115"/>
            <a:ext cx="8047396" cy="923330"/>
          </a:xfrm>
          <a:prstGeom prst="rect">
            <a:avLst/>
          </a:prstGeom>
        </p:spPr>
        <p:txBody>
          <a:bodyPr wrap="none">
            <a:spAutoFit/>
          </a:bodyPr>
          <a:lstStyle/>
          <a:p>
            <a:pPr lvl="1" algn="just">
              <a:lnSpc>
                <a:spcPct val="120000"/>
              </a:lnSpc>
              <a:spcBef>
                <a:spcPts val="600"/>
              </a:spcBef>
              <a:spcAft>
                <a:spcPts val="600"/>
              </a:spcAft>
              <a:buFontTx/>
              <a:buChar char="-"/>
            </a:pPr>
            <a:r>
              <a:rPr lang="en-US" sz="4500" smtClean="0">
                <a:latin typeface="Arial" panose="020B0604020202020204" pitchFamily="34" charset="0"/>
                <a:cs typeface="Arial" panose="020B0604020202020204" pitchFamily="34" charset="0"/>
              </a:rPr>
              <a:t> Bốc </a:t>
            </a:r>
            <a:r>
              <a:rPr lang="en-US" sz="4500">
                <a:latin typeface="Arial" panose="020B0604020202020204" pitchFamily="34" charset="0"/>
                <a:cs typeface="Arial" panose="020B0604020202020204" pitchFamily="34" charset="0"/>
              </a:rPr>
              <a:t>được lá thăm ghi số lẻ.</a:t>
            </a:r>
            <a:endParaRPr lang="en-US" sz="4500">
              <a:latin typeface="Arial" panose="020B0604020202020204" pitchFamily="34" charset="0"/>
              <a:cs typeface="Arial" panose="020B0604020202020204" pitchFamily="34" charset="0"/>
            </a:endParaRPr>
          </a:p>
        </p:txBody>
      </p:sp>
      <p:sp>
        <p:nvSpPr>
          <p:cNvPr id="17" name="Rectangle 16"/>
          <p:cNvSpPr/>
          <p:nvPr/>
        </p:nvSpPr>
        <p:spPr>
          <a:xfrm>
            <a:off x="2257485" y="7587310"/>
            <a:ext cx="11277601" cy="923330"/>
          </a:xfrm>
          <a:prstGeom prst="rect">
            <a:avLst/>
          </a:prstGeom>
        </p:spPr>
        <p:txBody>
          <a:bodyPr wrap="square">
            <a:spAutoFit/>
          </a:bodyPr>
          <a:lstStyle/>
          <a:p>
            <a:pPr lvl="1" algn="just">
              <a:lnSpc>
                <a:spcPct val="120000"/>
              </a:lnSpc>
              <a:spcBef>
                <a:spcPts val="600"/>
              </a:spcBef>
              <a:spcAft>
                <a:spcPts val="600"/>
              </a:spcAft>
              <a:buFontTx/>
              <a:buChar char="-"/>
            </a:pPr>
            <a:r>
              <a:rPr lang="en-US" sz="4500" smtClean="0">
                <a:latin typeface="Arial" panose="020B0604020202020204" pitchFamily="34" charset="0"/>
                <a:cs typeface="Arial" panose="020B0604020202020204" pitchFamily="34" charset="0"/>
              </a:rPr>
              <a:t> Bốc </a:t>
            </a:r>
            <a:r>
              <a:rPr lang="en-US" sz="4500">
                <a:latin typeface="Arial" panose="020B0604020202020204" pitchFamily="34" charset="0"/>
                <a:cs typeface="Arial" panose="020B0604020202020204" pitchFamily="34" charset="0"/>
              </a:rPr>
              <a:t>được lá thăm ghi số chia hết cho 5.</a:t>
            </a:r>
            <a:endParaRPr lang="en-US" sz="4500" dirty="0">
              <a:latin typeface="Arial" panose="020B0604020202020204" pitchFamily="34" charset="0"/>
              <a:cs typeface="Arial" panose="020B0604020202020204" pitchFamily="34" charset="0"/>
            </a:endParaRPr>
          </a:p>
        </p:txBody>
      </p:sp>
      <p:sp>
        <p:nvSpPr>
          <p:cNvPr id="18" name="Rectangle 17"/>
          <p:cNvSpPr/>
          <p:nvPr/>
        </p:nvSpPr>
        <p:spPr>
          <a:xfrm>
            <a:off x="5764841" y="4772495"/>
            <a:ext cx="3982693" cy="923330"/>
          </a:xfrm>
          <a:prstGeom prst="rect">
            <a:avLst/>
          </a:prstGeom>
        </p:spPr>
        <p:txBody>
          <a:bodyPr wrap="square">
            <a:spAutoFit/>
          </a:bodyPr>
          <a:lstStyle/>
          <a:p>
            <a:pPr marL="0" lvl="8" algn="just">
              <a:lnSpc>
                <a:spcPct val="120000"/>
              </a:lnSpc>
              <a:spcBef>
                <a:spcPts val="600"/>
              </a:spcBef>
              <a:spcAft>
                <a:spcPts val="600"/>
              </a:spcAft>
            </a:pPr>
            <a:r>
              <a:rPr lang="en-GB" sz="4500" smtClean="0">
                <a:solidFill>
                  <a:srgbClr val="C00000"/>
                </a:solidFill>
                <a:latin typeface="Arial" panose="020B0604020202020204" pitchFamily="34" charset="0"/>
                <a:cs typeface="Arial" panose="020B0604020202020204" pitchFamily="34" charset="0"/>
              </a:rPr>
              <a:t>Có thể xảy ra</a:t>
            </a:r>
            <a:endParaRPr lang="en-US" sz="450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5786612" y="6679840"/>
            <a:ext cx="3982693" cy="923330"/>
          </a:xfrm>
          <a:prstGeom prst="rect">
            <a:avLst/>
          </a:prstGeom>
        </p:spPr>
        <p:txBody>
          <a:bodyPr wrap="square">
            <a:spAutoFit/>
          </a:bodyPr>
          <a:lstStyle/>
          <a:p>
            <a:pPr marL="0" lvl="8" algn="just">
              <a:lnSpc>
                <a:spcPct val="120000"/>
              </a:lnSpc>
              <a:spcBef>
                <a:spcPts val="600"/>
              </a:spcBef>
              <a:spcAft>
                <a:spcPts val="600"/>
              </a:spcAft>
            </a:pPr>
            <a:r>
              <a:rPr lang="en-GB" sz="4500" smtClean="0">
                <a:solidFill>
                  <a:srgbClr val="C00000"/>
                </a:solidFill>
                <a:latin typeface="Arial" panose="020B0604020202020204" pitchFamily="34" charset="0"/>
                <a:cs typeface="Arial" panose="020B0604020202020204" pitchFamily="34" charset="0"/>
              </a:rPr>
              <a:t>Có thể xảy ra</a:t>
            </a:r>
            <a:endParaRPr lang="en-US" sz="4500">
              <a:solidFill>
                <a:srgbClr val="C00000"/>
              </a:solidFill>
              <a:latin typeface="Arial" panose="020B0604020202020204" pitchFamily="34" charset="0"/>
              <a:cs typeface="Arial" panose="020B0604020202020204" pitchFamily="34" charset="0"/>
            </a:endParaRPr>
          </a:p>
        </p:txBody>
      </p:sp>
      <p:sp>
        <p:nvSpPr>
          <p:cNvPr id="20" name="Rectangle 19"/>
          <p:cNvSpPr/>
          <p:nvPr/>
        </p:nvSpPr>
        <p:spPr>
          <a:xfrm>
            <a:off x="5786612" y="8572500"/>
            <a:ext cx="4805188" cy="923330"/>
          </a:xfrm>
          <a:prstGeom prst="rect">
            <a:avLst/>
          </a:prstGeom>
        </p:spPr>
        <p:txBody>
          <a:bodyPr wrap="square">
            <a:spAutoFit/>
          </a:bodyPr>
          <a:lstStyle/>
          <a:p>
            <a:pPr marL="0" lvl="8" algn="just">
              <a:lnSpc>
                <a:spcPct val="120000"/>
              </a:lnSpc>
              <a:spcBef>
                <a:spcPts val="600"/>
              </a:spcBef>
              <a:spcAft>
                <a:spcPts val="600"/>
              </a:spcAft>
            </a:pPr>
            <a:r>
              <a:rPr lang="en-GB" sz="4500" smtClean="0">
                <a:solidFill>
                  <a:srgbClr val="C00000"/>
                </a:solidFill>
                <a:latin typeface="Arial" panose="020B0604020202020204" pitchFamily="34" charset="0"/>
                <a:cs typeface="Arial" panose="020B0604020202020204" pitchFamily="34" charset="0"/>
              </a:rPr>
              <a:t>Không thể xảy ra</a:t>
            </a:r>
            <a:endParaRPr lang="en-US" sz="450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grpSp>
        <p:nvGrpSpPr>
          <p:cNvPr id="21" name="Group 21"/>
          <p:cNvGrpSpPr>
            <a:grpSpLocks noChangeAspect="1"/>
          </p:cNvGrpSpPr>
          <p:nvPr/>
        </p:nvGrpSpPr>
        <p:grpSpPr>
          <a:xfrm>
            <a:off x="16383000" y="9258298"/>
            <a:ext cx="495300" cy="495300"/>
            <a:chOff x="0" y="0"/>
            <a:chExt cx="6355080" cy="6355080"/>
          </a:xfrm>
        </p:grpSpPr>
        <p:sp>
          <p:nvSpPr>
            <p:cNvPr id="22" name="Freeform 2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4643">
            <a:off x="14438205" y="-6285"/>
            <a:ext cx="3136394" cy="1568197"/>
          </a:xfrm>
          <a:prstGeom prst="rect">
            <a:avLst/>
          </a:prstGeom>
        </p:spPr>
      </p:pic>
      <p:grpSp>
        <p:nvGrpSpPr>
          <p:cNvPr id="24" name="Group 24"/>
          <p:cNvGrpSpPr/>
          <p:nvPr/>
        </p:nvGrpSpPr>
        <p:grpSpPr>
          <a:xfrm rot="8100000">
            <a:off x="419687" y="3187715"/>
            <a:ext cx="785485" cy="528135"/>
            <a:chOff x="0" y="0"/>
            <a:chExt cx="1930400" cy="1297940"/>
          </a:xfrm>
        </p:grpSpPr>
        <p:sp>
          <p:nvSpPr>
            <p:cNvPr id="25" name="Freeform 2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BBE28"/>
            </a:solidFill>
          </p:spPr>
        </p:sp>
      </p:grpSp>
      <p:sp>
        <p:nvSpPr>
          <p:cNvPr id="26" name="Rectangle 25"/>
          <p:cNvSpPr/>
          <p:nvPr/>
        </p:nvSpPr>
        <p:spPr>
          <a:xfrm>
            <a:off x="1828800" y="1902438"/>
            <a:ext cx="15244347" cy="7355860"/>
          </a:xfrm>
          <a:prstGeom prst="rect">
            <a:avLst/>
          </a:prstGeom>
        </p:spPr>
        <p:txBody>
          <a:bodyPr wrap="square">
            <a:spAutoFit/>
          </a:bodyPr>
          <a:lstStyle/>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	Khi thực hiện phép thử nghiệm, có những sự kiện chắc chắn xảy ra, có những sự kiện không thể xảy ra và cũng có những sự kiện có thể xảy ra.</a:t>
            </a:r>
            <a:endParaRPr lang="en-US" sz="4500" b="1">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en-US" sz="4500" b="1">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Chẳng hạn như khi ta gieo 1 con xúc xắc 6 mặt và quan sát số chấm xuất hiện ở mặt phía trên </a:t>
            </a:r>
            <a:r>
              <a:rPr lang="en-US" sz="4500">
                <a:latin typeface="Arial" panose="020B0604020202020204" pitchFamily="34" charset="0"/>
                <a:cs typeface="Arial" panose="020B0604020202020204" pitchFamily="34" charset="0"/>
              </a:rPr>
              <a:t>thì</a:t>
            </a:r>
            <a:r>
              <a:rPr lang="en-US" sz="4500" smtClean="0">
                <a:latin typeface="Arial" panose="020B0604020202020204" pitchFamily="34" charset="0"/>
                <a:cs typeface="Arial" panose="020B0604020202020204" pitchFamily="34" charset="0"/>
              </a:rPr>
              <a:t>:</a:t>
            </a:r>
          </a:p>
          <a:p>
            <a:pPr indent="914400"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Sự </a:t>
            </a:r>
            <a:r>
              <a:rPr lang="en-US" sz="4500">
                <a:latin typeface="Arial" panose="020B0604020202020204" pitchFamily="34" charset="0"/>
                <a:cs typeface="Arial" panose="020B0604020202020204" pitchFamily="34" charset="0"/>
              </a:rPr>
              <a:t>kiện số chấm nhỏ hơn 7 chắc chắn xảy </a:t>
            </a:r>
            <a:r>
              <a:rPr lang="en-US" sz="4500">
                <a:latin typeface="Arial" panose="020B0604020202020204" pitchFamily="34" charset="0"/>
                <a:cs typeface="Arial" panose="020B0604020202020204" pitchFamily="34" charset="0"/>
              </a:rPr>
              <a:t>ra</a:t>
            </a:r>
            <a:r>
              <a:rPr lang="en-US" sz="4500" smtClean="0">
                <a:latin typeface="Arial" panose="020B0604020202020204" pitchFamily="34" charset="0"/>
                <a:cs typeface="Arial" panose="020B0604020202020204" pitchFamily="34" charset="0"/>
              </a:rPr>
              <a:t>.</a:t>
            </a:r>
          </a:p>
          <a:p>
            <a:pPr indent="914400"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Sự </a:t>
            </a:r>
            <a:r>
              <a:rPr lang="en-US" sz="4500">
                <a:latin typeface="Arial" panose="020B0604020202020204" pitchFamily="34" charset="0"/>
                <a:cs typeface="Arial" panose="020B0604020202020204" pitchFamily="34" charset="0"/>
              </a:rPr>
              <a:t>kiện số chấm lớn 7 không thể xảy </a:t>
            </a:r>
            <a:r>
              <a:rPr lang="en-US" sz="4500">
                <a:latin typeface="Arial" panose="020B0604020202020204" pitchFamily="34" charset="0"/>
                <a:cs typeface="Arial" panose="020B0604020202020204" pitchFamily="34" charset="0"/>
              </a:rPr>
              <a:t>ra</a:t>
            </a:r>
            <a:r>
              <a:rPr lang="en-US" sz="4500" smtClean="0">
                <a:latin typeface="Arial" panose="020B0604020202020204" pitchFamily="34" charset="0"/>
                <a:cs typeface="Arial" panose="020B0604020202020204" pitchFamily="34" charset="0"/>
              </a:rPr>
              <a:t>.</a:t>
            </a:r>
          </a:p>
          <a:p>
            <a:pPr indent="914400"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Sự kiện số chấm là số chẵn có thể xảy ra. </a:t>
            </a:r>
            <a:endParaRPr lang="en-US" sz="45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482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243046"/>
            <a:ext cx="4733381" cy="4196293"/>
            <a:chOff x="0" y="0"/>
            <a:chExt cx="1601168" cy="2475729"/>
          </a:xfrm>
        </p:grpSpPr>
        <p:sp>
          <p:nvSpPr>
            <p:cNvPr id="3" name="Freeform 3"/>
            <p:cNvSpPr/>
            <p:nvPr/>
          </p:nvSpPr>
          <p:spPr>
            <a:xfrm>
              <a:off x="0" y="0"/>
              <a:ext cx="1601168" cy="2475729"/>
            </a:xfrm>
            <a:custGeom>
              <a:avLst/>
              <a:gdLst/>
              <a:ahLst/>
              <a:cxnLst/>
              <a:rect l="l" t="t" r="r" b="b"/>
              <a:pathLst>
                <a:path w="1601168" h="2475729">
                  <a:moveTo>
                    <a:pt x="1476708" y="2475729"/>
                  </a:moveTo>
                  <a:lnTo>
                    <a:pt x="124460" y="2475729"/>
                  </a:lnTo>
                  <a:cubicBezTo>
                    <a:pt x="55880" y="2475729"/>
                    <a:pt x="0" y="2419849"/>
                    <a:pt x="0" y="2351269"/>
                  </a:cubicBezTo>
                  <a:lnTo>
                    <a:pt x="0" y="124460"/>
                  </a:lnTo>
                  <a:cubicBezTo>
                    <a:pt x="0" y="55880"/>
                    <a:pt x="55880" y="0"/>
                    <a:pt x="124460" y="0"/>
                  </a:cubicBezTo>
                  <a:lnTo>
                    <a:pt x="1476708" y="0"/>
                  </a:lnTo>
                  <a:cubicBezTo>
                    <a:pt x="1545288" y="0"/>
                    <a:pt x="1601168" y="55880"/>
                    <a:pt x="1601168" y="124460"/>
                  </a:cubicBezTo>
                  <a:lnTo>
                    <a:pt x="1601168" y="2351269"/>
                  </a:lnTo>
                  <a:cubicBezTo>
                    <a:pt x="1601168" y="2419849"/>
                    <a:pt x="1545288" y="2475729"/>
                    <a:pt x="1476708" y="2475729"/>
                  </a:cubicBezTo>
                  <a:close/>
                </a:path>
              </a:pathLst>
            </a:custGeom>
            <a:solidFill>
              <a:srgbClr val="FFFFFF"/>
            </a:solidFill>
          </p:spPr>
        </p:sp>
      </p:grpSp>
      <p:grpSp>
        <p:nvGrpSpPr>
          <p:cNvPr id="4" name="Group 4"/>
          <p:cNvGrpSpPr/>
          <p:nvPr/>
        </p:nvGrpSpPr>
        <p:grpSpPr>
          <a:xfrm>
            <a:off x="6777310" y="5219700"/>
            <a:ext cx="4733381" cy="4196294"/>
            <a:chOff x="0" y="0"/>
            <a:chExt cx="1601168" cy="2475729"/>
          </a:xfrm>
        </p:grpSpPr>
        <p:sp>
          <p:nvSpPr>
            <p:cNvPr id="5" name="Freeform 5"/>
            <p:cNvSpPr/>
            <p:nvPr/>
          </p:nvSpPr>
          <p:spPr>
            <a:xfrm>
              <a:off x="0" y="0"/>
              <a:ext cx="1601168" cy="2475729"/>
            </a:xfrm>
            <a:custGeom>
              <a:avLst/>
              <a:gdLst/>
              <a:ahLst/>
              <a:cxnLst/>
              <a:rect l="l" t="t" r="r" b="b"/>
              <a:pathLst>
                <a:path w="1601168" h="2475729">
                  <a:moveTo>
                    <a:pt x="1476708" y="2475729"/>
                  </a:moveTo>
                  <a:lnTo>
                    <a:pt x="124460" y="2475729"/>
                  </a:lnTo>
                  <a:cubicBezTo>
                    <a:pt x="55880" y="2475729"/>
                    <a:pt x="0" y="2419849"/>
                    <a:pt x="0" y="2351269"/>
                  </a:cubicBezTo>
                  <a:lnTo>
                    <a:pt x="0" y="124460"/>
                  </a:lnTo>
                  <a:cubicBezTo>
                    <a:pt x="0" y="55880"/>
                    <a:pt x="55880" y="0"/>
                    <a:pt x="124460" y="0"/>
                  </a:cubicBezTo>
                  <a:lnTo>
                    <a:pt x="1476708" y="0"/>
                  </a:lnTo>
                  <a:cubicBezTo>
                    <a:pt x="1545288" y="0"/>
                    <a:pt x="1601168" y="55880"/>
                    <a:pt x="1601168" y="124460"/>
                  </a:cubicBezTo>
                  <a:lnTo>
                    <a:pt x="1601168" y="2351269"/>
                  </a:lnTo>
                  <a:cubicBezTo>
                    <a:pt x="1601168" y="2419849"/>
                    <a:pt x="1545288" y="2475729"/>
                    <a:pt x="1476708" y="2475729"/>
                  </a:cubicBezTo>
                  <a:close/>
                </a:path>
              </a:pathLst>
            </a:custGeom>
            <a:solidFill>
              <a:srgbClr val="FFFFFF"/>
            </a:solidFill>
          </p:spPr>
        </p:sp>
      </p:grpSp>
      <p:grpSp>
        <p:nvGrpSpPr>
          <p:cNvPr id="6" name="Group 6"/>
          <p:cNvGrpSpPr/>
          <p:nvPr/>
        </p:nvGrpSpPr>
        <p:grpSpPr>
          <a:xfrm>
            <a:off x="12525919" y="5219700"/>
            <a:ext cx="4733381" cy="4267200"/>
            <a:chOff x="0" y="0"/>
            <a:chExt cx="1601168" cy="2475729"/>
          </a:xfrm>
        </p:grpSpPr>
        <p:sp>
          <p:nvSpPr>
            <p:cNvPr id="7" name="Freeform 7"/>
            <p:cNvSpPr/>
            <p:nvPr/>
          </p:nvSpPr>
          <p:spPr>
            <a:xfrm>
              <a:off x="0" y="0"/>
              <a:ext cx="1601168" cy="2475729"/>
            </a:xfrm>
            <a:custGeom>
              <a:avLst/>
              <a:gdLst/>
              <a:ahLst/>
              <a:cxnLst/>
              <a:rect l="l" t="t" r="r" b="b"/>
              <a:pathLst>
                <a:path w="1601168" h="2475729">
                  <a:moveTo>
                    <a:pt x="1476708" y="2475729"/>
                  </a:moveTo>
                  <a:lnTo>
                    <a:pt x="124460" y="2475729"/>
                  </a:lnTo>
                  <a:cubicBezTo>
                    <a:pt x="55880" y="2475729"/>
                    <a:pt x="0" y="2419849"/>
                    <a:pt x="0" y="2351269"/>
                  </a:cubicBezTo>
                  <a:lnTo>
                    <a:pt x="0" y="124460"/>
                  </a:lnTo>
                  <a:cubicBezTo>
                    <a:pt x="0" y="55880"/>
                    <a:pt x="55880" y="0"/>
                    <a:pt x="124460" y="0"/>
                  </a:cubicBezTo>
                  <a:lnTo>
                    <a:pt x="1476708" y="0"/>
                  </a:lnTo>
                  <a:cubicBezTo>
                    <a:pt x="1545288" y="0"/>
                    <a:pt x="1601168" y="55880"/>
                    <a:pt x="1601168" y="124460"/>
                  </a:cubicBezTo>
                  <a:lnTo>
                    <a:pt x="1601168" y="2351269"/>
                  </a:lnTo>
                  <a:cubicBezTo>
                    <a:pt x="1601168" y="2419849"/>
                    <a:pt x="1545288" y="2475729"/>
                    <a:pt x="1476708" y="2475729"/>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65980">
            <a:off x="16353085" y="153221"/>
            <a:ext cx="3253201" cy="3454171"/>
          </a:xfrm>
          <a:prstGeom prst="rect">
            <a:avLst/>
          </a:prstGeom>
        </p:spPr>
      </p:pic>
      <p:grpSp>
        <p:nvGrpSpPr>
          <p:cNvPr id="10" name="Group 10"/>
          <p:cNvGrpSpPr>
            <a:grpSpLocks noChangeAspect="1"/>
          </p:cNvGrpSpPr>
          <p:nvPr/>
        </p:nvGrpSpPr>
        <p:grpSpPr>
          <a:xfrm>
            <a:off x="5984208" y="9258300"/>
            <a:ext cx="572326" cy="572326"/>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BF4"/>
            </a:solidFill>
          </p:spPr>
        </p:sp>
      </p:grpSp>
      <p:grpSp>
        <p:nvGrpSpPr>
          <p:cNvPr id="12" name="Group 12"/>
          <p:cNvGrpSpPr/>
          <p:nvPr/>
        </p:nvGrpSpPr>
        <p:grpSpPr>
          <a:xfrm rot="-8248790">
            <a:off x="934081" y="653309"/>
            <a:ext cx="1017153" cy="750782"/>
            <a:chOff x="0" y="0"/>
            <a:chExt cx="2299175" cy="1697069"/>
          </a:xfrm>
        </p:grpSpPr>
        <p:sp>
          <p:nvSpPr>
            <p:cNvPr id="13" name="Freeform 13"/>
            <p:cNvSpPr/>
            <p:nvPr/>
          </p:nvSpPr>
          <p:spPr>
            <a:xfrm>
              <a:off x="0" y="0"/>
              <a:ext cx="2299175" cy="1697069"/>
            </a:xfrm>
            <a:custGeom>
              <a:avLst/>
              <a:gdLst/>
              <a:ahLst/>
              <a:cxnLst/>
              <a:rect l="l" t="t" r="r" b="b"/>
              <a:pathLst>
                <a:path w="2299175" h="1697069">
                  <a:moveTo>
                    <a:pt x="0" y="0"/>
                  </a:moveTo>
                  <a:lnTo>
                    <a:pt x="1149587" y="1697069"/>
                  </a:lnTo>
                  <a:lnTo>
                    <a:pt x="2299175" y="0"/>
                  </a:lnTo>
                  <a:close/>
                </a:path>
              </a:pathLst>
            </a:custGeom>
            <a:solidFill>
              <a:srgbClr val="FFFBF4"/>
            </a:solidFill>
          </p:spPr>
        </p:sp>
      </p:grpSp>
      <p:sp>
        <p:nvSpPr>
          <p:cNvPr id="50" name="Rectangle 49"/>
          <p:cNvSpPr/>
          <p:nvPr/>
        </p:nvSpPr>
        <p:spPr>
          <a:xfrm>
            <a:off x="2374594" y="709213"/>
            <a:ext cx="13106400" cy="3416320"/>
          </a:xfrm>
          <a:prstGeom prst="rect">
            <a:avLst/>
          </a:prstGeom>
        </p:spPr>
        <p:txBody>
          <a:bodyPr wrap="square">
            <a:spAutoFit/>
          </a:bodyPr>
          <a:lstStyle/>
          <a:p>
            <a:pPr algn="just">
              <a:lnSpc>
                <a:spcPct val="120000"/>
              </a:lnSpc>
              <a:spcBef>
                <a:spcPts val="600"/>
              </a:spcBef>
              <a:spcAft>
                <a:spcPts val="600"/>
              </a:spcAft>
            </a:pPr>
            <a:r>
              <a:rPr lang="en-US" sz="4500" b="1">
                <a:solidFill>
                  <a:schemeClr val="bg1"/>
                </a:solidFill>
                <a:latin typeface="Arial" panose="020B0604020202020204" pitchFamily="34" charset="0"/>
                <a:cs typeface="Arial" panose="020B0604020202020204" pitchFamily="34" charset="0"/>
              </a:rPr>
              <a:t>Ví dụ 2: </a:t>
            </a:r>
            <a:r>
              <a:rPr lang="en-US" sz="4500">
                <a:solidFill>
                  <a:schemeClr val="bg1"/>
                </a:solidFill>
                <a:latin typeface="Arial" panose="020B0604020202020204" pitchFamily="34" charset="0"/>
                <a:cs typeface="Arial" panose="020B0604020202020204" pitchFamily="34" charset="0"/>
              </a:rPr>
              <a:t>Trong hộp có 1 bóng màu xanh và 9 bóng màu đỏ có kích thước giống nhau. An lấy ra đồng thời 2 bóng từ hộp. Hỏi các sự kiện sau là chắc chắn, không thể hay có thể xảy ra?</a:t>
            </a:r>
            <a:endParaRPr lang="en-US" sz="4500" dirty="0">
              <a:solidFill>
                <a:schemeClr val="bg1"/>
              </a:solidFill>
              <a:latin typeface="Arial" panose="020B0604020202020204" pitchFamily="34" charset="0"/>
              <a:cs typeface="Arial" panose="020B0604020202020204" pitchFamily="34" charset="0"/>
            </a:endParaRPr>
          </a:p>
        </p:txBody>
      </p:sp>
      <p:sp>
        <p:nvSpPr>
          <p:cNvPr id="51" name="Rectangle 50"/>
          <p:cNvSpPr/>
          <p:nvPr/>
        </p:nvSpPr>
        <p:spPr>
          <a:xfrm>
            <a:off x="1109085" y="5435893"/>
            <a:ext cx="4492215" cy="1754326"/>
          </a:xfrm>
          <a:prstGeom prst="rect">
            <a:avLst/>
          </a:prstGeom>
        </p:spPr>
        <p:txBody>
          <a:bodyPr wrap="square">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An </a:t>
            </a:r>
            <a:r>
              <a:rPr lang="en-US" sz="4500">
                <a:latin typeface="Arial" panose="020B0604020202020204" pitchFamily="34" charset="0"/>
                <a:cs typeface="Arial" panose="020B0604020202020204" pitchFamily="34" charset="0"/>
              </a:rPr>
              <a:t>lấy được 2  bóng màu xanh?</a:t>
            </a:r>
          </a:p>
        </p:txBody>
      </p:sp>
      <p:sp>
        <p:nvSpPr>
          <p:cNvPr id="52" name="Rectangle 51"/>
          <p:cNvSpPr/>
          <p:nvPr/>
        </p:nvSpPr>
        <p:spPr>
          <a:xfrm>
            <a:off x="7048362" y="5321768"/>
            <a:ext cx="4325647" cy="2585323"/>
          </a:xfrm>
          <a:prstGeom prst="rect">
            <a:avLst/>
          </a:prstGeom>
        </p:spPr>
        <p:txBody>
          <a:bodyPr wrap="square">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An </a:t>
            </a:r>
            <a:r>
              <a:rPr lang="en-US" sz="4500">
                <a:latin typeface="Arial" panose="020B0604020202020204" pitchFamily="34" charset="0"/>
                <a:cs typeface="Arial" panose="020B0604020202020204" pitchFamily="34" charset="0"/>
              </a:rPr>
              <a:t>lấy </a:t>
            </a:r>
            <a:r>
              <a:rPr lang="en-US" sz="4500">
                <a:latin typeface="Arial" panose="020B0604020202020204" pitchFamily="34" charset="0"/>
                <a:cs typeface="Arial" panose="020B0604020202020204" pitchFamily="34" charset="0"/>
              </a:rPr>
              <a:t>được </a:t>
            </a:r>
            <a:r>
              <a:rPr lang="en-US" sz="4500" smtClean="0">
                <a:latin typeface="Arial" panose="020B0604020202020204" pitchFamily="34" charset="0"/>
                <a:cs typeface="Arial" panose="020B0604020202020204" pitchFamily="34" charset="0"/>
              </a:rPr>
              <a:t>ít nhất một  </a:t>
            </a:r>
            <a:r>
              <a:rPr lang="en-US" sz="4500">
                <a:latin typeface="Arial" panose="020B0604020202020204" pitchFamily="34" charset="0"/>
                <a:cs typeface="Arial" panose="020B0604020202020204" pitchFamily="34" charset="0"/>
              </a:rPr>
              <a:t>bóng </a:t>
            </a:r>
            <a:r>
              <a:rPr lang="en-US" sz="4500">
                <a:latin typeface="Arial" panose="020B0604020202020204" pitchFamily="34" charset="0"/>
                <a:cs typeface="Arial" panose="020B0604020202020204" pitchFamily="34" charset="0"/>
              </a:rPr>
              <a:t>màu </a:t>
            </a:r>
            <a:r>
              <a:rPr lang="en-US" sz="4500" smtClean="0">
                <a:latin typeface="Arial" panose="020B0604020202020204" pitchFamily="34" charset="0"/>
                <a:cs typeface="Arial" panose="020B0604020202020204" pitchFamily="34" charset="0"/>
              </a:rPr>
              <a:t>đỏ?</a:t>
            </a:r>
            <a:endParaRPr lang="en-US" sz="4500">
              <a:latin typeface="Arial" panose="020B0604020202020204" pitchFamily="34" charset="0"/>
              <a:cs typeface="Arial" panose="020B0604020202020204" pitchFamily="34" charset="0"/>
            </a:endParaRPr>
          </a:p>
        </p:txBody>
      </p:sp>
      <p:sp>
        <p:nvSpPr>
          <p:cNvPr id="53" name="Rectangle 52"/>
          <p:cNvSpPr/>
          <p:nvPr/>
        </p:nvSpPr>
        <p:spPr>
          <a:xfrm>
            <a:off x="12767085" y="5543236"/>
            <a:ext cx="4492215" cy="1754326"/>
          </a:xfrm>
          <a:prstGeom prst="rect">
            <a:avLst/>
          </a:prstGeom>
        </p:spPr>
        <p:txBody>
          <a:bodyPr wrap="square">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An </a:t>
            </a:r>
            <a:r>
              <a:rPr lang="en-US" sz="4500">
                <a:latin typeface="Arial" panose="020B0604020202020204" pitchFamily="34" charset="0"/>
                <a:cs typeface="Arial" panose="020B0604020202020204" pitchFamily="34" charset="0"/>
              </a:rPr>
              <a:t>lấy được 2  bóng </a:t>
            </a:r>
            <a:r>
              <a:rPr lang="en-US" sz="4500">
                <a:latin typeface="Arial" panose="020B0604020202020204" pitchFamily="34" charset="0"/>
                <a:cs typeface="Arial" panose="020B0604020202020204" pitchFamily="34" charset="0"/>
              </a:rPr>
              <a:t>màu </a:t>
            </a:r>
            <a:r>
              <a:rPr lang="en-US" sz="4500" smtClean="0">
                <a:latin typeface="Arial" panose="020B0604020202020204" pitchFamily="34" charset="0"/>
                <a:cs typeface="Arial" panose="020B0604020202020204" pitchFamily="34" charset="0"/>
              </a:rPr>
              <a:t>đỏ?</a:t>
            </a:r>
            <a:endParaRPr lang="en-US" sz="4500">
              <a:latin typeface="Arial" panose="020B0604020202020204" pitchFamily="34" charset="0"/>
              <a:cs typeface="Arial" panose="020B0604020202020204" pitchFamily="34" charset="0"/>
            </a:endParaRPr>
          </a:p>
        </p:txBody>
      </p:sp>
      <p:sp>
        <p:nvSpPr>
          <p:cNvPr id="54" name="AutoShape 11"/>
          <p:cNvSpPr/>
          <p:nvPr/>
        </p:nvSpPr>
        <p:spPr>
          <a:xfrm>
            <a:off x="1300186" y="7658100"/>
            <a:ext cx="4110014" cy="0"/>
          </a:xfrm>
          <a:prstGeom prst="line">
            <a:avLst/>
          </a:prstGeom>
          <a:ln w="12700" cap="rnd">
            <a:solidFill>
              <a:srgbClr val="000000"/>
            </a:solidFill>
            <a:prstDash val="solid"/>
            <a:headEnd type="none" w="sm" len="sm"/>
            <a:tailEnd type="none" w="sm" len="sm"/>
          </a:ln>
        </p:spPr>
      </p:sp>
      <p:sp>
        <p:nvSpPr>
          <p:cNvPr id="55" name="AutoShape 11"/>
          <p:cNvSpPr/>
          <p:nvPr/>
        </p:nvSpPr>
        <p:spPr>
          <a:xfrm>
            <a:off x="7053938" y="8040960"/>
            <a:ext cx="4110014" cy="0"/>
          </a:xfrm>
          <a:prstGeom prst="line">
            <a:avLst/>
          </a:prstGeom>
          <a:ln w="12700" cap="rnd">
            <a:solidFill>
              <a:srgbClr val="000000"/>
            </a:solidFill>
            <a:prstDash val="solid"/>
            <a:headEnd type="none" w="sm" len="sm"/>
            <a:tailEnd type="none" w="sm" len="sm"/>
          </a:ln>
        </p:spPr>
      </p:sp>
      <p:sp>
        <p:nvSpPr>
          <p:cNvPr id="56" name="AutoShape 11"/>
          <p:cNvSpPr/>
          <p:nvPr/>
        </p:nvSpPr>
        <p:spPr>
          <a:xfrm>
            <a:off x="12865689" y="7621097"/>
            <a:ext cx="4110014" cy="0"/>
          </a:xfrm>
          <a:prstGeom prst="line">
            <a:avLst/>
          </a:prstGeom>
          <a:ln w="12700" cap="rnd">
            <a:solidFill>
              <a:srgbClr val="000000"/>
            </a:solidFill>
            <a:prstDash val="solid"/>
            <a:headEnd type="none" w="sm" len="sm"/>
            <a:tailEnd type="none" w="sm" len="sm"/>
          </a:ln>
        </p:spPr>
      </p:sp>
      <p:sp>
        <p:nvSpPr>
          <p:cNvPr id="57" name="TextBox 56">
            <a:extLst>
              <a:ext uri="{FF2B5EF4-FFF2-40B4-BE49-F238E27FC236}">
                <a16:creationId xmlns:a16="http://schemas.microsoft.com/office/drawing/2014/main" id="{46A98EC3-F8D5-413A-B8D1-D68FE49D718A}"/>
              </a:ext>
            </a:extLst>
          </p:cNvPr>
          <p:cNvSpPr txBox="1"/>
          <p:nvPr/>
        </p:nvSpPr>
        <p:spPr>
          <a:xfrm>
            <a:off x="1102722" y="8123782"/>
            <a:ext cx="4880135" cy="784830"/>
          </a:xfrm>
          <a:prstGeom prst="rect">
            <a:avLst/>
          </a:prstGeom>
          <a:noFill/>
        </p:spPr>
        <p:txBody>
          <a:bodyPr wrap="square">
            <a:spAutoFit/>
          </a:bodyPr>
          <a:lstStyle/>
          <a:p>
            <a:r>
              <a:rPr lang="en-US" sz="4500">
                <a:solidFill>
                  <a:srgbClr val="FF0000"/>
                </a:solidFill>
                <a:latin typeface="Arial" panose="020B0604020202020204" pitchFamily="34" charset="0"/>
                <a:cs typeface="Arial" panose="020B0604020202020204" pitchFamily="34" charset="0"/>
              </a:rPr>
              <a:t>K</a:t>
            </a:r>
            <a:r>
              <a:rPr lang="en-US" sz="4500" smtClean="0">
                <a:solidFill>
                  <a:srgbClr val="FF0000"/>
                </a:solidFill>
                <a:latin typeface="Arial" panose="020B0604020202020204" pitchFamily="34" charset="0"/>
                <a:cs typeface="Arial" panose="020B0604020202020204" pitchFamily="34" charset="0"/>
              </a:rPr>
              <a:t>hông thể xảy ra</a:t>
            </a:r>
            <a:endParaRPr lang="en-US" sz="4500" dirty="0">
              <a:solidFill>
                <a:srgbClr val="FF0000"/>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46A98EC3-F8D5-413A-B8D1-D68FE49D718A}"/>
              </a:ext>
            </a:extLst>
          </p:cNvPr>
          <p:cNvSpPr txBox="1"/>
          <p:nvPr/>
        </p:nvSpPr>
        <p:spPr>
          <a:xfrm>
            <a:off x="6858000" y="8367523"/>
            <a:ext cx="4880135" cy="784830"/>
          </a:xfrm>
          <a:prstGeom prst="rect">
            <a:avLst/>
          </a:prstGeom>
          <a:noFill/>
        </p:spPr>
        <p:txBody>
          <a:bodyPr wrap="square">
            <a:spAutoFit/>
          </a:bodyPr>
          <a:lstStyle/>
          <a:p>
            <a:r>
              <a:rPr lang="en-US" sz="4500" smtClean="0">
                <a:solidFill>
                  <a:srgbClr val="FF0000"/>
                </a:solidFill>
                <a:latin typeface="Arial" panose="020B0604020202020204" pitchFamily="34" charset="0"/>
                <a:cs typeface="Arial" panose="020B0604020202020204" pitchFamily="34" charset="0"/>
              </a:rPr>
              <a:t>Chắc chắn </a:t>
            </a:r>
            <a:r>
              <a:rPr lang="en-US" sz="4500" smtClean="0">
                <a:solidFill>
                  <a:srgbClr val="FF0000"/>
                </a:solidFill>
                <a:latin typeface="Arial" panose="020B0604020202020204" pitchFamily="34" charset="0"/>
                <a:cs typeface="Arial" panose="020B0604020202020204" pitchFamily="34" charset="0"/>
              </a:rPr>
              <a:t>xảy ra</a:t>
            </a:r>
            <a:endParaRPr lang="en-US" sz="4500" dirty="0">
              <a:solidFill>
                <a:srgbClr val="FF0000"/>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46A98EC3-F8D5-413A-B8D1-D68FE49D718A}"/>
              </a:ext>
            </a:extLst>
          </p:cNvPr>
          <p:cNvSpPr txBox="1"/>
          <p:nvPr/>
        </p:nvSpPr>
        <p:spPr>
          <a:xfrm>
            <a:off x="13040926" y="8161584"/>
            <a:ext cx="4880135" cy="784830"/>
          </a:xfrm>
          <a:prstGeom prst="rect">
            <a:avLst/>
          </a:prstGeom>
          <a:noFill/>
        </p:spPr>
        <p:txBody>
          <a:bodyPr wrap="square">
            <a:spAutoFit/>
          </a:bodyPr>
          <a:lstStyle/>
          <a:p>
            <a:r>
              <a:rPr lang="en-US" sz="4500" smtClean="0">
                <a:solidFill>
                  <a:srgbClr val="FF0000"/>
                </a:solidFill>
                <a:latin typeface="Arial" panose="020B0604020202020204" pitchFamily="34" charset="0"/>
                <a:cs typeface="Arial" panose="020B0604020202020204" pitchFamily="34" charset="0"/>
              </a:rPr>
              <a:t>Có thể </a:t>
            </a:r>
            <a:r>
              <a:rPr lang="en-US" sz="4500" smtClean="0">
                <a:solidFill>
                  <a:srgbClr val="FF0000"/>
                </a:solidFill>
                <a:latin typeface="Arial" panose="020B0604020202020204" pitchFamily="34" charset="0"/>
                <a:cs typeface="Arial" panose="020B0604020202020204" pitchFamily="34" charset="0"/>
              </a:rPr>
              <a:t>xảy ra</a:t>
            </a:r>
            <a:endParaRPr lang="en-US" sz="45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1000" fill="hold"/>
                                        <p:tgtEl>
                                          <p:spTgt spid="5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anim calcmode="lin" valueType="num">
                                      <p:cBhvr>
                                        <p:cTn id="42" dur="1000" fill="hold"/>
                                        <p:tgtEl>
                                          <p:spTgt spid="53"/>
                                        </p:tgtEl>
                                        <p:attrNameLst>
                                          <p:attrName>ppt_x</p:attrName>
                                        </p:attrNameLst>
                                      </p:cBhvr>
                                      <p:tavLst>
                                        <p:tav tm="0">
                                          <p:val>
                                            <p:strVal val="#ppt_x"/>
                                          </p:val>
                                        </p:tav>
                                        <p:tav tm="100000">
                                          <p:val>
                                            <p:strVal val="#ppt_x"/>
                                          </p:val>
                                        </p:tav>
                                      </p:tavLst>
                                    </p:anim>
                                    <p:anim calcmode="lin" valueType="num">
                                      <p:cBhvr>
                                        <p:cTn id="43" dur="1000" fill="hold"/>
                                        <p:tgtEl>
                                          <p:spTgt spid="5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barn(inVertical)">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barn(inVertical)">
                                      <p:cBhvr>
                                        <p:cTn id="63" dur="500"/>
                                        <p:tgtEl>
                                          <p:spTgt spid="5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barn(inVertical)">
                                      <p:cBhvr>
                                        <p:cTn id="6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7"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65980">
            <a:off x="-22083" y="8798485"/>
            <a:ext cx="2053139" cy="2179974"/>
          </a:xfrm>
          <a:prstGeom prst="rect">
            <a:avLst/>
          </a:prstGeom>
        </p:spPr>
      </p:pic>
      <p:grpSp>
        <p:nvGrpSpPr>
          <p:cNvPr id="22" name="Group 22"/>
          <p:cNvGrpSpPr>
            <a:grpSpLocks noChangeAspect="1"/>
          </p:cNvGrpSpPr>
          <p:nvPr/>
        </p:nvGrpSpPr>
        <p:grpSpPr>
          <a:xfrm>
            <a:off x="16531682" y="9105900"/>
            <a:ext cx="782573" cy="782573"/>
            <a:chOff x="0" y="0"/>
            <a:chExt cx="6355080" cy="6355080"/>
          </a:xfrm>
        </p:grpSpPr>
        <p:sp>
          <p:nvSpPr>
            <p:cNvPr id="23" name="Freeform 2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grpSp>
        <p:nvGrpSpPr>
          <p:cNvPr id="24" name="Group 24"/>
          <p:cNvGrpSpPr/>
          <p:nvPr/>
        </p:nvGrpSpPr>
        <p:grpSpPr>
          <a:xfrm rot="-2978346">
            <a:off x="16965913" y="665446"/>
            <a:ext cx="769606" cy="468649"/>
            <a:chOff x="0" y="0"/>
            <a:chExt cx="2131452" cy="1297940"/>
          </a:xfrm>
        </p:grpSpPr>
        <p:sp>
          <p:nvSpPr>
            <p:cNvPr id="25" name="Freeform 25"/>
            <p:cNvSpPr/>
            <p:nvPr/>
          </p:nvSpPr>
          <p:spPr>
            <a:xfrm>
              <a:off x="0" y="0"/>
              <a:ext cx="2131452" cy="1297940"/>
            </a:xfrm>
            <a:custGeom>
              <a:avLst/>
              <a:gdLst/>
              <a:ahLst/>
              <a:cxnLst/>
              <a:rect l="l" t="t" r="r" b="b"/>
              <a:pathLst>
                <a:path w="2131452" h="1297940">
                  <a:moveTo>
                    <a:pt x="0" y="0"/>
                  </a:moveTo>
                  <a:lnTo>
                    <a:pt x="1065726" y="1297940"/>
                  </a:lnTo>
                  <a:lnTo>
                    <a:pt x="2131452" y="0"/>
                  </a:lnTo>
                  <a:close/>
                </a:path>
              </a:pathLst>
            </a:custGeom>
            <a:solidFill>
              <a:srgbClr val="6482F4"/>
            </a:solidFill>
          </p:spPr>
        </p:sp>
      </p:grpSp>
      <p:grpSp>
        <p:nvGrpSpPr>
          <p:cNvPr id="26" name="Group 25"/>
          <p:cNvGrpSpPr/>
          <p:nvPr/>
        </p:nvGrpSpPr>
        <p:grpSpPr>
          <a:xfrm>
            <a:off x="525964" y="826422"/>
            <a:ext cx="4948708" cy="1207356"/>
            <a:chOff x="2974101" y="4226489"/>
            <a:chExt cx="4948708" cy="1207356"/>
          </a:xfrm>
        </p:grpSpPr>
        <p:sp>
          <p:nvSpPr>
            <p:cNvPr id="27" name="Pentagon 26"/>
            <p:cNvSpPr/>
            <p:nvPr/>
          </p:nvSpPr>
          <p:spPr>
            <a:xfrm>
              <a:off x="2974101" y="4380538"/>
              <a:ext cx="4036300" cy="1053307"/>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TextBox 2"/>
            <p:cNvSpPr txBox="1"/>
            <p:nvPr/>
          </p:nvSpPr>
          <p:spPr>
            <a:xfrm>
              <a:off x="3084109" y="4226489"/>
              <a:ext cx="4838700" cy="1064266"/>
            </a:xfrm>
            <a:prstGeom prst="rect">
              <a:avLst/>
            </a:prstGeom>
          </p:spPr>
          <p:txBody>
            <a:bodyPr wrap="square" lIns="0" tIns="0" rIns="0" bIns="0" rtlCol="0" anchor="t">
              <a:spAutoFit/>
            </a:bodyPr>
            <a:lstStyle/>
            <a:p>
              <a:pPr>
                <a:lnSpc>
                  <a:spcPts val="9680"/>
                </a:lnSpc>
              </a:pPr>
              <a:r>
                <a:rPr lang="en-GB" sz="4500" b="1" smtClean="0">
                  <a:solidFill>
                    <a:schemeClr val="bg1"/>
                  </a:solidFill>
                  <a:latin typeface="Arial" panose="020B0604020202020204" pitchFamily="34" charset="0"/>
                  <a:cs typeface="Arial" panose="020B0604020202020204" pitchFamily="34" charset="0"/>
                </a:rPr>
                <a:t>Thực hành </a:t>
              </a:r>
              <a:r>
                <a:rPr lang="en-GB" sz="4500" b="1" smtClean="0">
                  <a:solidFill>
                    <a:schemeClr val="bg1"/>
                  </a:solidFill>
                  <a:latin typeface="Arial" panose="020B0604020202020204" pitchFamily="34" charset="0"/>
                  <a:cs typeface="Arial" panose="020B0604020202020204" pitchFamily="34" charset="0"/>
                </a:rPr>
                <a:t>2</a:t>
              </a:r>
              <a:endParaRPr lang="en-US" sz="4500" b="1">
                <a:solidFill>
                  <a:schemeClr val="bg1"/>
                </a:solidFill>
                <a:latin typeface="Arial" panose="020B0604020202020204" pitchFamily="34" charset="0"/>
                <a:cs typeface="Arial" panose="020B0604020202020204" pitchFamily="34" charset="0"/>
              </a:endParaRPr>
            </a:p>
          </p:txBody>
        </p:sp>
      </p:grpSp>
      <p:sp>
        <p:nvSpPr>
          <p:cNvPr id="29" name="Rectangle 28"/>
          <p:cNvSpPr/>
          <p:nvPr/>
        </p:nvSpPr>
        <p:spPr>
          <a:xfrm>
            <a:off x="4800600" y="952500"/>
            <a:ext cx="11574963" cy="7355860"/>
          </a:xfrm>
          <a:prstGeom prst="rect">
            <a:avLst/>
          </a:prstGeom>
        </p:spPr>
        <p:txBody>
          <a:bodyPr wrap="square">
            <a:spAutoFit/>
          </a:bodyPr>
          <a:lstStyle/>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Trong hộp có 9 tấm thẻ giống nhau được đánh số từ 1 đến 9. Lấy ra 1 thẻ từ hộp. Hỏi mỗi sự kiện sau là chắc chắn, không thể hay có thể xảy ra?</a:t>
            </a:r>
          </a:p>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Số của thẻ lấy ra là số chẵn.</a:t>
            </a:r>
          </a:p>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Số của thẻ lấy ra là số lẻ.</a:t>
            </a:r>
          </a:p>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Số của thẻ lấy ra chia hết cho 10.</a:t>
            </a:r>
          </a:p>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Số của thẻ lấy ra nhỏ hơn 10.</a:t>
            </a:r>
            <a:endParaRPr lang="en-US" sz="45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4554093-71DB-4BF8-921A-0C84F14DB2C5}"/>
              </a:ext>
            </a:extLst>
          </p:cNvPr>
          <p:cNvSpPr txBox="1"/>
          <p:nvPr/>
        </p:nvSpPr>
        <p:spPr>
          <a:xfrm>
            <a:off x="12738808" y="4393294"/>
            <a:ext cx="2975796" cy="784830"/>
          </a:xfrm>
          <a:prstGeom prst="rect">
            <a:avLst/>
          </a:prstGeom>
          <a:noFill/>
        </p:spPr>
        <p:txBody>
          <a:bodyPr wrap="square">
            <a:spAutoFit/>
          </a:bodyPr>
          <a:lstStyle/>
          <a:p>
            <a:r>
              <a:rPr lang="en-US" sz="4500" dirty="0">
                <a:solidFill>
                  <a:srgbClr val="FF0000"/>
                </a:solidFill>
                <a:latin typeface="Arial" panose="020B0604020202020204" pitchFamily="34" charset="0"/>
                <a:cs typeface="Arial" panose="020B0604020202020204" pitchFamily="34" charset="0"/>
              </a:rPr>
              <a:t>(có </a:t>
            </a:r>
            <a:r>
              <a:rPr lang="en-US" sz="4500" dirty="0" err="1">
                <a:solidFill>
                  <a:srgbClr val="FF0000"/>
                </a:solidFill>
                <a:latin typeface="Arial" panose="020B0604020202020204" pitchFamily="34" charset="0"/>
                <a:cs typeface="Arial" panose="020B0604020202020204" pitchFamily="34" charset="0"/>
              </a:rPr>
              <a:t>thê</a:t>
            </a:r>
            <a:r>
              <a:rPr lang="en-US" sz="4500" dirty="0">
                <a:solidFill>
                  <a:srgbClr val="FF0000"/>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88839674-15A0-4C0B-BEFC-D021FB89F0C4}"/>
              </a:ext>
            </a:extLst>
          </p:cNvPr>
          <p:cNvSpPr txBox="1"/>
          <p:nvPr/>
        </p:nvSpPr>
        <p:spPr>
          <a:xfrm>
            <a:off x="12877800" y="5430238"/>
            <a:ext cx="2697813" cy="784830"/>
          </a:xfrm>
          <a:prstGeom prst="rect">
            <a:avLst/>
          </a:prstGeom>
          <a:noFill/>
        </p:spPr>
        <p:txBody>
          <a:bodyPr wrap="square">
            <a:spAutoFit/>
          </a:bodyPr>
          <a:lstStyle/>
          <a:p>
            <a:r>
              <a:rPr lang="en-US" sz="4500" dirty="0">
                <a:solidFill>
                  <a:srgbClr val="FF0000"/>
                </a:solidFill>
                <a:latin typeface="Arial" panose="020B0604020202020204" pitchFamily="34" charset="0"/>
                <a:cs typeface="Arial" panose="020B0604020202020204" pitchFamily="34" charset="0"/>
              </a:rPr>
              <a:t>(có </a:t>
            </a:r>
            <a:r>
              <a:rPr lang="en-US" sz="4500" dirty="0" err="1">
                <a:solidFill>
                  <a:srgbClr val="FF0000"/>
                </a:solidFill>
                <a:latin typeface="Arial" panose="020B0604020202020204" pitchFamily="34" charset="0"/>
                <a:cs typeface="Arial" panose="020B0604020202020204" pitchFamily="34" charset="0"/>
              </a:rPr>
              <a:t>thê</a:t>
            </a:r>
            <a:r>
              <a:rPr lang="en-US" sz="4500" dirty="0">
                <a:solidFill>
                  <a:srgbClr val="FF0000"/>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67C874E2-DD55-40BC-A373-377943EFB692}"/>
              </a:ext>
            </a:extLst>
          </p:cNvPr>
          <p:cNvSpPr txBox="1"/>
          <p:nvPr/>
        </p:nvSpPr>
        <p:spPr>
          <a:xfrm>
            <a:off x="13186184" y="7370726"/>
            <a:ext cx="3757666" cy="784830"/>
          </a:xfrm>
          <a:prstGeom prst="rect">
            <a:avLst/>
          </a:prstGeom>
          <a:noFill/>
        </p:spPr>
        <p:txBody>
          <a:bodyPr wrap="square">
            <a:spAutoFit/>
          </a:bodyPr>
          <a:lstStyle/>
          <a:p>
            <a:r>
              <a:rPr lang="en-US" sz="4500" dirty="0">
                <a:solidFill>
                  <a:srgbClr val="FF0000"/>
                </a:solidFill>
                <a:latin typeface="Arial" panose="020B0604020202020204" pitchFamily="34" charset="0"/>
                <a:cs typeface="Arial" panose="020B0604020202020204" pitchFamily="34" charset="0"/>
              </a:rPr>
              <a:t>(</a:t>
            </a:r>
            <a:r>
              <a:rPr lang="en-US" sz="4500" dirty="0" err="1">
                <a:solidFill>
                  <a:srgbClr val="FF0000"/>
                </a:solidFill>
                <a:latin typeface="Arial" panose="020B0604020202020204" pitchFamily="34" charset="0"/>
                <a:cs typeface="Arial" panose="020B0604020202020204" pitchFamily="34" charset="0"/>
              </a:rPr>
              <a:t>chắc</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chắn</a:t>
            </a:r>
            <a:r>
              <a:rPr lang="en-US" sz="4500" dirty="0">
                <a:solidFill>
                  <a:srgbClr val="FF0000"/>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28E9519-112F-4223-90D0-3D92A57F4B38}"/>
              </a:ext>
            </a:extLst>
          </p:cNvPr>
          <p:cNvSpPr txBox="1"/>
          <p:nvPr/>
        </p:nvSpPr>
        <p:spPr>
          <a:xfrm>
            <a:off x="14055901" y="6400482"/>
            <a:ext cx="3258354" cy="784830"/>
          </a:xfrm>
          <a:prstGeom prst="rect">
            <a:avLst/>
          </a:prstGeom>
          <a:noFill/>
        </p:spPr>
        <p:txBody>
          <a:bodyPr wrap="square">
            <a:spAutoFit/>
          </a:bodyPr>
          <a:lstStyle/>
          <a:p>
            <a:r>
              <a:rPr lang="en-US" sz="4500" dirty="0">
                <a:solidFill>
                  <a:srgbClr val="FF0000"/>
                </a:solidFill>
                <a:latin typeface="Arial" panose="020B0604020202020204" pitchFamily="34" charset="0"/>
                <a:cs typeface="Arial" panose="020B0604020202020204" pitchFamily="34" charset="0"/>
              </a:rPr>
              <a:t>(</a:t>
            </a:r>
            <a:r>
              <a:rPr lang="en-US" sz="4500" dirty="0" err="1">
                <a:solidFill>
                  <a:srgbClr val="FF0000"/>
                </a:solidFill>
                <a:latin typeface="Arial" panose="020B0604020202020204" pitchFamily="34" charset="0"/>
                <a:cs typeface="Arial" panose="020B0604020202020204" pitchFamily="34" charset="0"/>
              </a:rPr>
              <a:t>không</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thê</a:t>
            </a:r>
            <a:r>
              <a:rPr lang="en-US" sz="4500" dirty="0">
                <a:solidFill>
                  <a:srgbClr val="FF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4241818" y="825771"/>
            <a:ext cx="9547650" cy="1098506"/>
          </a:xfrm>
          <a:prstGeom prst="rect">
            <a:avLst/>
          </a:prstGeom>
        </p:spPr>
        <p:txBody>
          <a:bodyPr lIns="0" tIns="0" rIns="0" bIns="0" rtlCol="0" anchor="t">
            <a:spAutoFit/>
          </a:bodyPr>
          <a:lstStyle/>
          <a:p>
            <a:pPr algn="ctr">
              <a:lnSpc>
                <a:spcPts val="9600"/>
              </a:lnSpc>
            </a:pPr>
            <a:r>
              <a:rPr lang="en-US" sz="6000" b="1" smtClean="0">
                <a:solidFill>
                  <a:srgbClr val="000000"/>
                </a:solidFill>
                <a:latin typeface="Arial" panose="020B0604020202020204" pitchFamily="34" charset="0"/>
                <a:cs typeface="Arial" panose="020B0604020202020204" pitchFamily="34" charset="0"/>
              </a:rPr>
              <a:t>LUYỆN TẬP</a:t>
            </a:r>
            <a:endParaRPr lang="en-US" sz="6000" b="1">
              <a:solidFill>
                <a:srgbClr val="000000"/>
              </a:solidFill>
              <a:latin typeface="Arial" panose="020B0604020202020204" pitchFamily="34" charset="0"/>
              <a:cs typeface="Arial" panose="020B0604020202020204" pitchFamily="34" charset="0"/>
            </a:endParaRPr>
          </a:p>
        </p:txBody>
      </p:sp>
      <p:grpSp>
        <p:nvGrpSpPr>
          <p:cNvPr id="12" name="Group 12"/>
          <p:cNvGrpSpPr>
            <a:grpSpLocks noChangeAspect="1"/>
          </p:cNvGrpSpPr>
          <p:nvPr/>
        </p:nvGrpSpPr>
        <p:grpSpPr>
          <a:xfrm>
            <a:off x="845328" y="825771"/>
            <a:ext cx="782573" cy="782573"/>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06439">
            <a:off x="-610124" y="8670396"/>
            <a:ext cx="2910904" cy="1455452"/>
          </a:xfrm>
          <a:prstGeom prst="rect">
            <a:avLst/>
          </a:prstGeom>
        </p:spPr>
      </p:pic>
      <p:grpSp>
        <p:nvGrpSpPr>
          <p:cNvPr id="15" name="Group 15"/>
          <p:cNvGrpSpPr/>
          <p:nvPr/>
        </p:nvGrpSpPr>
        <p:grpSpPr>
          <a:xfrm rot="8100000">
            <a:off x="15736996" y="304548"/>
            <a:ext cx="2105763" cy="1415848"/>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BBE28"/>
            </a:solid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02570">
            <a:off x="15524068" y="7932207"/>
            <a:ext cx="2002337" cy="2126034"/>
          </a:xfrm>
          <a:prstGeom prst="rect">
            <a:avLst/>
          </a:prstGeom>
        </p:spPr>
      </p:pic>
      <p:sp>
        <p:nvSpPr>
          <p:cNvPr id="7" name="Rectangle 6"/>
          <p:cNvSpPr/>
          <p:nvPr/>
        </p:nvSpPr>
        <p:spPr>
          <a:xfrm>
            <a:off x="1533248" y="4222058"/>
            <a:ext cx="15256629" cy="3724096"/>
          </a:xfrm>
          <a:prstGeom prst="rect">
            <a:avLst/>
          </a:prstGeom>
        </p:spPr>
        <p:txBody>
          <a:bodyPr wrap="square">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Hãy </a:t>
            </a:r>
            <a:r>
              <a:rPr lang="en-US" sz="4500">
                <a:latin typeface="Arial" panose="020B0604020202020204" pitchFamily="34" charset="0"/>
                <a:cs typeface="Arial" panose="020B0604020202020204" pitchFamily="34" charset="0"/>
              </a:rPr>
              <a:t>liệt kê tất cả các kết quả có thể xảy ra của mỗi phép thử nghiệm sau:</a:t>
            </a:r>
          </a:p>
          <a:p>
            <a:pPr marL="514350" indent="-514350" algn="just">
              <a:lnSpc>
                <a:spcPct val="120000"/>
              </a:lnSpc>
              <a:spcBef>
                <a:spcPts val="600"/>
              </a:spcBef>
              <a:spcAft>
                <a:spcPts val="600"/>
              </a:spcAft>
              <a:buFont typeface="Arial" panose="020B0604020202020204" pitchFamily="34" charset="0"/>
              <a:buAutoNum type="alphaLcParenR"/>
            </a:pPr>
            <a:r>
              <a:rPr lang="en-US" sz="4500" smtClean="0">
                <a:latin typeface="Arial" panose="020B0604020202020204" pitchFamily="34" charset="0"/>
                <a:cs typeface="Arial" panose="020B0604020202020204" pitchFamily="34" charset="0"/>
              </a:rPr>
              <a:t> Lấy </a:t>
            </a:r>
            <a:r>
              <a:rPr lang="en-US" sz="4500">
                <a:latin typeface="Arial" panose="020B0604020202020204" pitchFamily="34" charset="0"/>
                <a:cs typeface="Arial" panose="020B0604020202020204" pitchFamily="34" charset="0"/>
              </a:rPr>
              <a:t>ra 1 bút từ hộp có 1 bút chì và 1 bút bi.</a:t>
            </a:r>
          </a:p>
          <a:p>
            <a:pPr marL="514350" indent="-514350" algn="just">
              <a:lnSpc>
                <a:spcPct val="120000"/>
              </a:lnSpc>
              <a:spcBef>
                <a:spcPts val="600"/>
              </a:spcBef>
              <a:spcAft>
                <a:spcPts val="600"/>
              </a:spcAft>
              <a:buFont typeface="Arial" panose="020B0604020202020204" pitchFamily="34" charset="0"/>
              <a:buAutoNum type="alphaLcParenR"/>
            </a:pPr>
            <a:r>
              <a:rPr lang="en-US" sz="4500" smtClean="0">
                <a:latin typeface="Arial" panose="020B0604020202020204" pitchFamily="34" charset="0"/>
                <a:cs typeface="Arial" panose="020B0604020202020204" pitchFamily="34" charset="0"/>
              </a:rPr>
              <a:t> Bạn </a:t>
            </a:r>
            <a:r>
              <a:rPr lang="en-US" sz="4500">
                <a:latin typeface="Arial" panose="020B0604020202020204" pitchFamily="34" charset="0"/>
                <a:cs typeface="Arial" panose="020B0604020202020204" pitchFamily="34" charset="0"/>
              </a:rPr>
              <a:t>Lan chọn một ngày trong tuần để học bơi.</a:t>
            </a:r>
            <a:endParaRPr lang="en-US" sz="4500" dirty="0">
              <a:latin typeface="Arial" panose="020B0604020202020204" pitchFamily="34" charset="0"/>
              <a:cs typeface="Arial" panose="020B0604020202020204" pitchFamily="34" charset="0"/>
            </a:endParaRPr>
          </a:p>
        </p:txBody>
      </p:sp>
      <p:sp>
        <p:nvSpPr>
          <p:cNvPr id="8" name="Rectangle 7"/>
          <p:cNvSpPr/>
          <p:nvPr/>
        </p:nvSpPr>
        <p:spPr>
          <a:xfrm>
            <a:off x="1493077" y="2943750"/>
            <a:ext cx="5731056" cy="784830"/>
          </a:xfrm>
          <a:prstGeom prst="rect">
            <a:avLst/>
          </a:prstGeom>
        </p:spPr>
        <p:txBody>
          <a:bodyPr wrap="none">
            <a:spAutoFit/>
          </a:bodyPr>
          <a:lstStyle/>
          <a:p>
            <a:r>
              <a:rPr lang="en-US" sz="4500" b="1">
                <a:latin typeface="Arial" panose="020B0604020202020204" pitchFamily="34" charset="0"/>
                <a:cs typeface="Arial" panose="020B0604020202020204" pitchFamily="34" charset="0"/>
              </a:rPr>
              <a:t>Bài 1 (SGK – tr102): </a:t>
            </a:r>
            <a:endParaRPr lang="en-US" sz="4500"/>
          </a:p>
        </p:txBody>
      </p:sp>
    </p:spTree>
    <p:extLst>
      <p:ext uri="{BB962C8B-B14F-4D97-AF65-F5344CB8AC3E}">
        <p14:creationId xmlns:p14="http://schemas.microsoft.com/office/powerpoint/2010/main" val="404368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4" name="Group 4"/>
          <p:cNvGrpSpPr/>
          <p:nvPr/>
        </p:nvGrpSpPr>
        <p:grpSpPr>
          <a:xfrm>
            <a:off x="944336" y="2046844"/>
            <a:ext cx="16535400" cy="7206013"/>
            <a:chOff x="0" y="0"/>
            <a:chExt cx="5634206" cy="2217713"/>
          </a:xfrm>
        </p:grpSpPr>
        <p:sp>
          <p:nvSpPr>
            <p:cNvPr id="5" name="Freeform 5"/>
            <p:cNvSpPr/>
            <p:nvPr/>
          </p:nvSpPr>
          <p:spPr>
            <a:xfrm>
              <a:off x="0" y="0"/>
              <a:ext cx="5634206" cy="2217713"/>
            </a:xfrm>
            <a:custGeom>
              <a:avLst/>
              <a:gdLst/>
              <a:ahLst/>
              <a:cxnLst/>
              <a:rect l="l" t="t" r="r" b="b"/>
              <a:pathLst>
                <a:path w="5634206" h="2217713">
                  <a:moveTo>
                    <a:pt x="5509745" y="2217713"/>
                  </a:moveTo>
                  <a:lnTo>
                    <a:pt x="124460" y="2217713"/>
                  </a:lnTo>
                  <a:cubicBezTo>
                    <a:pt x="55880" y="2217713"/>
                    <a:pt x="0" y="2161833"/>
                    <a:pt x="0" y="2093253"/>
                  </a:cubicBezTo>
                  <a:lnTo>
                    <a:pt x="0" y="124460"/>
                  </a:lnTo>
                  <a:cubicBezTo>
                    <a:pt x="0" y="55880"/>
                    <a:pt x="55880" y="0"/>
                    <a:pt x="124460" y="0"/>
                  </a:cubicBezTo>
                  <a:lnTo>
                    <a:pt x="5509746" y="0"/>
                  </a:lnTo>
                  <a:cubicBezTo>
                    <a:pt x="5578326" y="0"/>
                    <a:pt x="5634206" y="55880"/>
                    <a:pt x="5634206" y="124460"/>
                  </a:cubicBezTo>
                  <a:lnTo>
                    <a:pt x="5634206" y="2093253"/>
                  </a:lnTo>
                  <a:cubicBezTo>
                    <a:pt x="5634206" y="2161834"/>
                    <a:pt x="5578326" y="2217713"/>
                    <a:pt x="5509746" y="2217713"/>
                  </a:cubicBezTo>
                  <a:close/>
                </a:path>
              </a:pathLst>
            </a:custGeom>
            <a:solidFill>
              <a:srgbClr val="FFFFFF"/>
            </a:solidFill>
          </p:spPr>
        </p:sp>
      </p:grpSp>
      <p:grpSp>
        <p:nvGrpSpPr>
          <p:cNvPr id="9" name="Group 9"/>
          <p:cNvGrpSpPr>
            <a:grpSpLocks noChangeAspect="1"/>
          </p:cNvGrpSpPr>
          <p:nvPr/>
        </p:nvGrpSpPr>
        <p:grpSpPr>
          <a:xfrm>
            <a:off x="17221200" y="558523"/>
            <a:ext cx="495300" cy="495300"/>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9051">
            <a:off x="-180337" y="7974574"/>
            <a:ext cx="2418073" cy="2567452"/>
          </a:xfrm>
          <a:prstGeom prst="rect">
            <a:avLst/>
          </a:prstGeom>
        </p:spPr>
      </p:pic>
      <p:sp>
        <p:nvSpPr>
          <p:cNvPr id="12" name="TextBox 6"/>
          <p:cNvSpPr txBox="1"/>
          <p:nvPr/>
        </p:nvSpPr>
        <p:spPr>
          <a:xfrm>
            <a:off x="7391400" y="558523"/>
            <a:ext cx="2286000" cy="886525"/>
          </a:xfrm>
          <a:prstGeom prst="rect">
            <a:avLst/>
          </a:prstGeom>
        </p:spPr>
        <p:txBody>
          <a:bodyPr wrap="square" lIns="0" tIns="0" rIns="0" bIns="0" rtlCol="0" anchor="t">
            <a:spAutoFit/>
          </a:bodyPr>
          <a:lstStyle/>
          <a:p>
            <a:pPr algn="just">
              <a:lnSpc>
                <a:spcPts val="7679"/>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1782536" y="2995277"/>
            <a:ext cx="14859000" cy="5309146"/>
          </a:xfrm>
          <a:prstGeom prst="rect">
            <a:avLst/>
          </a:prstGeom>
        </p:spPr>
        <p:txBody>
          <a:bodyPr wrap="square">
            <a:spAutoFit/>
          </a:bodyPr>
          <a:lstStyle/>
          <a:p>
            <a:pPr marR="0" lvl="0" algn="just">
              <a:lnSpc>
                <a:spcPct val="120000"/>
              </a:lnSpc>
              <a:spcBef>
                <a:spcPts val="300"/>
              </a:spcBef>
              <a:spcAft>
                <a:spcPts val="300"/>
              </a:spcAft>
            </a:pPr>
            <a:r>
              <a:rPr lang="en-US" sz="4500" smtClean="0">
                <a:latin typeface="Arial" panose="020B0604020202020204" pitchFamily="34" charset="0"/>
                <a:ea typeface="Arial" panose="020B0604020202020204" pitchFamily="34" charset="0"/>
                <a:cs typeface="Arial" panose="020B0604020202020204" pitchFamily="34" charset="0"/>
              </a:rPr>
              <a:t>a) Có </a:t>
            </a:r>
            <a:r>
              <a:rPr lang="en-US" sz="4500">
                <a:latin typeface="Arial" panose="020B0604020202020204" pitchFamily="34" charset="0"/>
                <a:ea typeface="Arial" panose="020B0604020202020204" pitchFamily="34" charset="0"/>
                <a:cs typeface="Arial" panose="020B0604020202020204" pitchFamily="34" charset="0"/>
              </a:rPr>
              <a:t>hai kết quả có thể xảy ra là</a:t>
            </a:r>
            <a:r>
              <a:rPr lang="en-US" sz="4500">
                <a:latin typeface="Arial" panose="020B0604020202020204" pitchFamily="34" charset="0"/>
                <a:ea typeface="Arial" panose="020B0604020202020204" pitchFamily="34" charset="0"/>
                <a:cs typeface="Arial" panose="020B0604020202020204" pitchFamily="34" charset="0"/>
              </a:rPr>
              <a:t>: </a:t>
            </a:r>
            <a:endParaRPr lang="en-US" sz="4500" smtClean="0">
              <a:latin typeface="Arial" panose="020B0604020202020204" pitchFamily="34" charset="0"/>
              <a:ea typeface="Arial" panose="020B0604020202020204" pitchFamily="34" charset="0"/>
              <a:cs typeface="Arial" panose="020B0604020202020204" pitchFamily="34" charset="0"/>
            </a:endParaRPr>
          </a:p>
          <a:p>
            <a:pPr marR="0" lvl="0" algn="just">
              <a:lnSpc>
                <a:spcPct val="120000"/>
              </a:lnSpc>
              <a:spcBef>
                <a:spcPts val="300"/>
              </a:spcBef>
              <a:spcAft>
                <a:spcPts val="300"/>
              </a:spcAft>
            </a:pPr>
            <a:r>
              <a:rPr lang="en-US" sz="4500" smtClean="0">
                <a:latin typeface="Arial" panose="020B0604020202020204" pitchFamily="34" charset="0"/>
                <a:ea typeface="Arial" panose="020B0604020202020204" pitchFamily="34" charset="0"/>
                <a:cs typeface="Arial" panose="020B0604020202020204" pitchFamily="34" charset="0"/>
              </a:rPr>
              <a:t>1</a:t>
            </a:r>
            <a:r>
              <a:rPr lang="en-US" sz="4500">
                <a:latin typeface="Arial" panose="020B0604020202020204" pitchFamily="34" charset="0"/>
                <a:ea typeface="Arial" panose="020B0604020202020204" pitchFamily="34" charset="0"/>
                <a:cs typeface="Arial" panose="020B0604020202020204" pitchFamily="34" charset="0"/>
              </a:rPr>
              <a:t>) Lấy được bút chì.</a:t>
            </a:r>
          </a:p>
          <a:p>
            <a:pPr marR="0" indent="0" algn="just">
              <a:lnSpc>
                <a:spcPct val="120000"/>
              </a:lnSpc>
              <a:spcBef>
                <a:spcPts val="300"/>
              </a:spcBef>
              <a:spcAft>
                <a:spcPts val="300"/>
              </a:spcAft>
              <a:buNone/>
            </a:pPr>
            <a:r>
              <a:rPr lang="en-US" sz="4500" smtClean="0">
                <a:latin typeface="Arial" panose="020B0604020202020204" pitchFamily="34" charset="0"/>
                <a:ea typeface="Arial" panose="020B0604020202020204" pitchFamily="34" charset="0"/>
                <a:cs typeface="Arial" panose="020B0604020202020204" pitchFamily="34" charset="0"/>
              </a:rPr>
              <a:t>2</a:t>
            </a:r>
            <a:r>
              <a:rPr lang="en-US" sz="4500">
                <a:latin typeface="Arial" panose="020B0604020202020204" pitchFamily="34" charset="0"/>
                <a:ea typeface="Arial" panose="020B0604020202020204" pitchFamily="34" charset="0"/>
                <a:cs typeface="Arial" panose="020B0604020202020204" pitchFamily="34" charset="0"/>
              </a:rPr>
              <a:t>) Lấy được bút bi.</a:t>
            </a:r>
          </a:p>
          <a:p>
            <a:pPr lvl="0" algn="just">
              <a:lnSpc>
                <a:spcPct val="120000"/>
              </a:lnSpc>
              <a:spcBef>
                <a:spcPts val="300"/>
              </a:spcBef>
              <a:spcAft>
                <a:spcPts val="300"/>
              </a:spcAft>
            </a:pPr>
            <a:r>
              <a:rPr lang="en-US" sz="4500">
                <a:latin typeface="Arial" panose="020B0604020202020204" pitchFamily="34" charset="0"/>
                <a:ea typeface="Arial" panose="020B0604020202020204" pitchFamily="34" charset="0"/>
                <a:cs typeface="Arial" panose="020B0604020202020204" pitchFamily="34" charset="0"/>
              </a:rPr>
              <a:t>b) Có 7 kết quả có thể xảy ra khi bạn Lan chọn 1 ngày trong tuần để học bơi đó là: Thứ Hai, thứ Ba, thứ Tư, thứ Năm, thứ Sáu, thứ Bảy, Chủ Nhật.</a:t>
            </a:r>
            <a:endParaRPr lang="en-US" sz="45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35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6" name="TextBox 6"/>
          <p:cNvSpPr txBox="1"/>
          <p:nvPr/>
        </p:nvSpPr>
        <p:spPr>
          <a:xfrm>
            <a:off x="1006929" y="345970"/>
            <a:ext cx="14592300" cy="3108543"/>
          </a:xfrm>
          <a:prstGeom prst="rect">
            <a:avLst/>
          </a:prstGeom>
        </p:spPr>
        <p:txBody>
          <a:bodyPr wrap="square" lIns="0" tIns="0" rIns="0" bIns="0" rtlCol="0" anchor="t">
            <a:spAutoFit/>
          </a:bodyPr>
          <a:lstStyle/>
          <a:p>
            <a:pPr algn="ctr">
              <a:lnSpc>
                <a:spcPct val="120000"/>
              </a:lnSpc>
              <a:spcBef>
                <a:spcPts val="600"/>
              </a:spcBef>
              <a:spcAft>
                <a:spcPts val="600"/>
              </a:spcAft>
            </a:pPr>
            <a:r>
              <a:rPr lang="en-US" sz="8000" b="1" smtClean="0">
                <a:solidFill>
                  <a:schemeClr val="accent5">
                    <a:lumMod val="50000"/>
                  </a:schemeClr>
                </a:solidFill>
                <a:latin typeface="Arial" panose="020B0604020202020204" pitchFamily="34" charset="0"/>
                <a:cs typeface="Arial" panose="020B0604020202020204" pitchFamily="34" charset="0"/>
              </a:rPr>
              <a:t>CHƯƠNG 9</a:t>
            </a:r>
          </a:p>
          <a:p>
            <a:pPr algn="ctr">
              <a:lnSpc>
                <a:spcPct val="120000"/>
              </a:lnSpc>
              <a:spcBef>
                <a:spcPts val="600"/>
              </a:spcBef>
              <a:spcAft>
                <a:spcPts val="600"/>
              </a:spcAft>
            </a:pPr>
            <a:r>
              <a:rPr lang="en-GB" sz="8000" b="1" smtClean="0">
                <a:solidFill>
                  <a:schemeClr val="accent5">
                    <a:lumMod val="50000"/>
                  </a:schemeClr>
                </a:solidFill>
                <a:latin typeface="Arial" panose="020B0604020202020204" pitchFamily="34" charset="0"/>
                <a:cs typeface="Arial" panose="020B0604020202020204" pitchFamily="34" charset="0"/>
              </a:rPr>
              <a:t>MỘT SỐ YẾU TỐ XÁC SUẤT</a:t>
            </a:r>
            <a:endParaRPr lang="en-US" sz="8000" b="1">
              <a:solidFill>
                <a:schemeClr val="accent5">
                  <a:lumMod val="50000"/>
                </a:schemeClr>
              </a:solidFill>
              <a:latin typeface="Arial" panose="020B0604020202020204" pitchFamily="34" charset="0"/>
              <a:cs typeface="Arial" panose="020B0604020202020204" pitchFamily="34" charset="0"/>
            </a:endParaRPr>
          </a:p>
        </p:txBody>
      </p:sp>
      <p:sp>
        <p:nvSpPr>
          <p:cNvPr id="7" name="TextBox 7"/>
          <p:cNvSpPr txBox="1"/>
          <p:nvPr/>
        </p:nvSpPr>
        <p:spPr>
          <a:xfrm>
            <a:off x="1524000" y="4243255"/>
            <a:ext cx="16383000" cy="900246"/>
          </a:xfrm>
          <a:prstGeom prst="rect">
            <a:avLst/>
          </a:prstGeom>
        </p:spPr>
        <p:txBody>
          <a:bodyPr wrap="square" lIns="0" tIns="0" rIns="0" bIns="0" rtlCol="0" anchor="t">
            <a:spAutoFit/>
          </a:bodyPr>
          <a:lstStyle/>
          <a:p>
            <a:pPr>
              <a:lnSpc>
                <a:spcPct val="130000"/>
              </a:lnSpc>
              <a:spcBef>
                <a:spcPts val="600"/>
              </a:spcBef>
              <a:spcAft>
                <a:spcPts val="600"/>
              </a:spcAft>
            </a:pPr>
            <a:r>
              <a:rPr lang="en-US" sz="4500" smtClean="0">
                <a:solidFill>
                  <a:srgbClr val="000000"/>
                </a:solidFill>
                <a:latin typeface="Arial" panose="020B0604020202020204" pitchFamily="34" charset="0"/>
                <a:cs typeface="Arial" panose="020B0604020202020204" pitchFamily="34" charset="0"/>
              </a:rPr>
              <a:t>Khi gieo con xúc xắc thì có những kết quả nào có thể xảy ra?</a:t>
            </a:r>
            <a:endParaRPr lang="en-US" sz="4500">
              <a:solidFill>
                <a:srgbClr val="00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94643">
            <a:off x="13188756" y="-124976"/>
            <a:ext cx="3136394" cy="1568197"/>
          </a:xfrm>
          <a:prstGeom prst="rect">
            <a:avLst/>
          </a:prstGeom>
        </p:spPr>
      </p:pic>
      <p:grpSp>
        <p:nvGrpSpPr>
          <p:cNvPr id="10" name="Group 10"/>
          <p:cNvGrpSpPr/>
          <p:nvPr/>
        </p:nvGrpSpPr>
        <p:grpSpPr>
          <a:xfrm rot="8100000">
            <a:off x="171523" y="4414998"/>
            <a:ext cx="785485" cy="528135"/>
            <a:chOff x="0" y="0"/>
            <a:chExt cx="1930400" cy="1297940"/>
          </a:xfrm>
        </p:grpSpPr>
        <p:sp>
          <p:nvSpPr>
            <p:cNvPr id="11" name="Freeform 1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BBE28"/>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02570">
            <a:off x="15695384" y="7852115"/>
            <a:ext cx="3237049" cy="3437022"/>
          </a:xfrm>
          <a:prstGeom prst="rect">
            <a:avLst/>
          </a:prstGeom>
        </p:spPr>
      </p:pic>
      <p:pic>
        <p:nvPicPr>
          <p:cNvPr id="13" name="Picture 12"/>
          <p:cNvPicPr>
            <a:picLocks noChangeAspect="1"/>
          </p:cNvPicPr>
          <p:nvPr/>
        </p:nvPicPr>
        <p:blipFill>
          <a:blip r:embed="rId6"/>
          <a:stretch>
            <a:fillRect/>
          </a:stretch>
        </p:blipFill>
        <p:spPr>
          <a:xfrm>
            <a:off x="6553200" y="5959457"/>
            <a:ext cx="6590584" cy="3971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17" name="Group 17"/>
          <p:cNvGrpSpPr>
            <a:grpSpLocks noChangeAspect="1"/>
          </p:cNvGrpSpPr>
          <p:nvPr/>
        </p:nvGrpSpPr>
        <p:grpSpPr>
          <a:xfrm>
            <a:off x="17517836" y="9497678"/>
            <a:ext cx="495300" cy="49530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4643">
            <a:off x="16605539" y="-301669"/>
            <a:ext cx="3136394" cy="1568197"/>
          </a:xfrm>
          <a:prstGeom prst="rect">
            <a:avLst/>
          </a:prstGeom>
        </p:spPr>
      </p:pic>
      <p:grpSp>
        <p:nvGrpSpPr>
          <p:cNvPr id="20" name="Group 20"/>
          <p:cNvGrpSpPr/>
          <p:nvPr/>
        </p:nvGrpSpPr>
        <p:grpSpPr>
          <a:xfrm rot="8100000">
            <a:off x="386423" y="990719"/>
            <a:ext cx="785485" cy="528135"/>
            <a:chOff x="0" y="0"/>
            <a:chExt cx="1930400" cy="1297940"/>
          </a:xfrm>
        </p:grpSpPr>
        <p:sp>
          <p:nvSpPr>
            <p:cNvPr id="21" name="Freeform 2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6482F4"/>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2570">
            <a:off x="-512494" y="8183321"/>
            <a:ext cx="2262981" cy="2402779"/>
          </a:xfrm>
          <a:prstGeom prst="rect">
            <a:avLst/>
          </a:prstGeom>
        </p:spPr>
      </p:pic>
      <p:sp>
        <p:nvSpPr>
          <p:cNvPr id="15" name="Title 1">
            <a:extLst>
              <a:ext uri="{FF2B5EF4-FFF2-40B4-BE49-F238E27FC236}">
                <a16:creationId xmlns:a16="http://schemas.microsoft.com/office/drawing/2014/main" id="{33980A4A-B77F-4303-9B7C-40B076F58A83}"/>
              </a:ext>
            </a:extLst>
          </p:cNvPr>
          <p:cNvSpPr txBox="1">
            <a:spLocks/>
          </p:cNvSpPr>
          <p:nvPr/>
        </p:nvSpPr>
        <p:spPr>
          <a:xfrm>
            <a:off x="1974460" y="711304"/>
            <a:ext cx="144467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500" b="1" dirty="0" err="1">
                <a:latin typeface="Arial" panose="020B0604020202020204" pitchFamily="34" charset="0"/>
                <a:cs typeface="Arial" panose="020B0604020202020204" pitchFamily="34" charset="0"/>
              </a:rPr>
              <a:t>Bài</a:t>
            </a:r>
            <a:r>
              <a:rPr lang="en-US" sz="4500" b="1" dirty="0">
                <a:latin typeface="Arial" panose="020B0604020202020204" pitchFamily="34" charset="0"/>
                <a:cs typeface="Arial" panose="020B0604020202020204" pitchFamily="34" charset="0"/>
              </a:rPr>
              <a:t> 2 (SGK </a:t>
            </a:r>
            <a:r>
              <a:rPr lang="en-US" sz="4500" b="1" err="1">
                <a:latin typeface="Arial" panose="020B0604020202020204" pitchFamily="34" charset="0"/>
                <a:cs typeface="Arial" panose="020B0604020202020204" pitchFamily="34" charset="0"/>
              </a:rPr>
              <a:t>trang</a:t>
            </a:r>
            <a:r>
              <a:rPr lang="en-US" sz="4500" b="1">
                <a:latin typeface="Arial" panose="020B0604020202020204" pitchFamily="34" charset="0"/>
                <a:cs typeface="Arial" panose="020B0604020202020204" pitchFamily="34" charset="0"/>
              </a:rPr>
              <a:t> </a:t>
            </a:r>
            <a:r>
              <a:rPr lang="en-US" sz="4500" b="1" smtClean="0">
                <a:latin typeface="Arial" panose="020B0604020202020204" pitchFamily="34" charset="0"/>
                <a:cs typeface="Arial" panose="020B0604020202020204" pitchFamily="34" charset="0"/>
              </a:rPr>
              <a:t>102):</a:t>
            </a:r>
            <a:endParaRPr lang="en-US" sz="45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D801B8C-6BD3-4AC5-838D-418799B7E578}"/>
              </a:ext>
            </a:extLst>
          </p:cNvPr>
          <p:cNvSpPr txBox="1"/>
          <p:nvPr/>
        </p:nvSpPr>
        <p:spPr>
          <a:xfrm>
            <a:off x="1013899" y="2819781"/>
            <a:ext cx="16779465" cy="5232202"/>
          </a:xfrm>
          <a:prstGeom prst="rect">
            <a:avLst/>
          </a:prstGeom>
          <a:noFill/>
        </p:spPr>
        <p:txBody>
          <a:bodyPr wrap="square">
            <a:spAutoFit/>
          </a:bodyPr>
          <a:lstStyle/>
          <a:p>
            <a:pPr algn="just">
              <a:lnSpc>
                <a:spcPct val="120000"/>
              </a:lnSpc>
              <a:spcBef>
                <a:spcPts val="600"/>
              </a:spcBef>
              <a:spcAft>
                <a:spcPts val="600"/>
              </a:spcAft>
            </a:pPr>
            <a:r>
              <a:rPr lang="en-US" sz="4500" b="0" i="0" dirty="0">
                <a:effectLst/>
                <a:latin typeface="Arial" panose="020B0604020202020204" pitchFamily="34" charset="0"/>
                <a:cs typeface="Arial" panose="020B0604020202020204" pitchFamily="34" charset="0"/>
              </a:rPr>
              <a:t>	</a:t>
            </a:r>
            <a:r>
              <a:rPr lang="vi-VN" sz="4500" b="0" i="0" dirty="0">
                <a:effectLst/>
                <a:latin typeface="Arial" panose="020B0604020202020204" pitchFamily="34" charset="0"/>
                <a:cs typeface="Arial" panose="020B0604020202020204" pitchFamily="34" charset="0"/>
              </a:rPr>
              <a:t>Một lồng quay xổ số có chứa 10 quả bóng có cùng kích thước được đánh số từ 0 đến 9. Sau mỗi lần quay chỉ có đúng một quả bóng lọt xuống lỗ. Sau khi ghi lại số của quả bóng này, bóng được trả lại lồng để thực hiện lần quay tiếp theo. </a:t>
            </a:r>
            <a:endParaRPr lang="en-US" sz="4500" b="0" i="0" dirty="0">
              <a:effectLst/>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vi-VN" sz="4500" b="0" i="0" dirty="0">
                <a:effectLst/>
                <a:latin typeface="Arial" panose="020B0604020202020204" pitchFamily="34" charset="0"/>
                <a:cs typeface="Arial" panose="020B0604020202020204" pitchFamily="34" charset="0"/>
              </a:rPr>
              <a:t>Em hãy liệt kê tập hợp tất cả các kết quả có thể xảy ra trong mỗi lần </a:t>
            </a:r>
            <a:r>
              <a:rPr lang="vi-VN" sz="4500" b="0" i="0">
                <a:effectLst/>
                <a:latin typeface="Arial" panose="020B0604020202020204" pitchFamily="34" charset="0"/>
                <a:cs typeface="Arial" panose="020B0604020202020204" pitchFamily="34" charset="0"/>
              </a:rPr>
              <a:t>quay</a:t>
            </a:r>
            <a:r>
              <a:rPr lang="vi-VN" sz="4500" b="0" i="0" smtClean="0">
                <a:effectLst/>
                <a:latin typeface="Arial" panose="020B0604020202020204" pitchFamily="34" charset="0"/>
                <a:cs typeface="Arial" panose="020B0604020202020204" pitchFamily="34" charset="0"/>
              </a:rPr>
              <a:t>.</a:t>
            </a:r>
            <a:endParaRPr lang="en-US" sz="45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51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barn(inVertical)">
                                      <p:cBhvr>
                                        <p:cTn id="1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4" name="Group 4"/>
          <p:cNvGrpSpPr/>
          <p:nvPr/>
        </p:nvGrpSpPr>
        <p:grpSpPr>
          <a:xfrm>
            <a:off x="944336" y="2046845"/>
            <a:ext cx="16535400" cy="6754256"/>
            <a:chOff x="0" y="0"/>
            <a:chExt cx="5634206" cy="2217713"/>
          </a:xfrm>
        </p:grpSpPr>
        <p:sp>
          <p:nvSpPr>
            <p:cNvPr id="5" name="Freeform 5"/>
            <p:cNvSpPr/>
            <p:nvPr/>
          </p:nvSpPr>
          <p:spPr>
            <a:xfrm>
              <a:off x="0" y="0"/>
              <a:ext cx="5634206" cy="2217713"/>
            </a:xfrm>
            <a:custGeom>
              <a:avLst/>
              <a:gdLst/>
              <a:ahLst/>
              <a:cxnLst/>
              <a:rect l="l" t="t" r="r" b="b"/>
              <a:pathLst>
                <a:path w="5634206" h="2217713">
                  <a:moveTo>
                    <a:pt x="5509745" y="2217713"/>
                  </a:moveTo>
                  <a:lnTo>
                    <a:pt x="124460" y="2217713"/>
                  </a:lnTo>
                  <a:cubicBezTo>
                    <a:pt x="55880" y="2217713"/>
                    <a:pt x="0" y="2161833"/>
                    <a:pt x="0" y="2093253"/>
                  </a:cubicBezTo>
                  <a:lnTo>
                    <a:pt x="0" y="124460"/>
                  </a:lnTo>
                  <a:cubicBezTo>
                    <a:pt x="0" y="55880"/>
                    <a:pt x="55880" y="0"/>
                    <a:pt x="124460" y="0"/>
                  </a:cubicBezTo>
                  <a:lnTo>
                    <a:pt x="5509746" y="0"/>
                  </a:lnTo>
                  <a:cubicBezTo>
                    <a:pt x="5578326" y="0"/>
                    <a:pt x="5634206" y="55880"/>
                    <a:pt x="5634206" y="124460"/>
                  </a:cubicBezTo>
                  <a:lnTo>
                    <a:pt x="5634206" y="2093253"/>
                  </a:lnTo>
                  <a:cubicBezTo>
                    <a:pt x="5634206" y="2161834"/>
                    <a:pt x="5578326" y="2217713"/>
                    <a:pt x="5509746" y="2217713"/>
                  </a:cubicBezTo>
                  <a:close/>
                </a:path>
              </a:pathLst>
            </a:custGeom>
            <a:solidFill>
              <a:srgbClr val="FFFFFF"/>
            </a:solidFill>
          </p:spPr>
        </p:sp>
      </p:grpSp>
      <p:grpSp>
        <p:nvGrpSpPr>
          <p:cNvPr id="9" name="Group 9"/>
          <p:cNvGrpSpPr>
            <a:grpSpLocks noChangeAspect="1"/>
          </p:cNvGrpSpPr>
          <p:nvPr/>
        </p:nvGrpSpPr>
        <p:grpSpPr>
          <a:xfrm>
            <a:off x="17389929" y="9699028"/>
            <a:ext cx="495300" cy="495300"/>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9051">
            <a:off x="-180337" y="7974574"/>
            <a:ext cx="2418073" cy="2567452"/>
          </a:xfrm>
          <a:prstGeom prst="rect">
            <a:avLst/>
          </a:prstGeom>
        </p:spPr>
      </p:pic>
      <p:sp>
        <p:nvSpPr>
          <p:cNvPr id="12" name="TextBox 6"/>
          <p:cNvSpPr txBox="1"/>
          <p:nvPr/>
        </p:nvSpPr>
        <p:spPr>
          <a:xfrm>
            <a:off x="7772400" y="578700"/>
            <a:ext cx="2286000" cy="886525"/>
          </a:xfrm>
          <a:prstGeom prst="rect">
            <a:avLst/>
          </a:prstGeom>
        </p:spPr>
        <p:txBody>
          <a:bodyPr wrap="square" lIns="0" tIns="0" rIns="0" bIns="0" rtlCol="0" anchor="t">
            <a:spAutoFit/>
          </a:bodyPr>
          <a:lstStyle/>
          <a:p>
            <a:pPr algn="just">
              <a:lnSpc>
                <a:spcPts val="7679"/>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grpSp>
        <p:nvGrpSpPr>
          <p:cNvPr id="13" name="Group 24"/>
          <p:cNvGrpSpPr/>
          <p:nvPr/>
        </p:nvGrpSpPr>
        <p:grpSpPr>
          <a:xfrm rot="-2978346">
            <a:off x="17072677" y="663237"/>
            <a:ext cx="769606" cy="468649"/>
            <a:chOff x="0" y="0"/>
            <a:chExt cx="2131452" cy="1297940"/>
          </a:xfrm>
        </p:grpSpPr>
        <p:sp>
          <p:nvSpPr>
            <p:cNvPr id="14" name="Freeform 25"/>
            <p:cNvSpPr/>
            <p:nvPr/>
          </p:nvSpPr>
          <p:spPr>
            <a:xfrm>
              <a:off x="0" y="0"/>
              <a:ext cx="2131452" cy="1297940"/>
            </a:xfrm>
            <a:custGeom>
              <a:avLst/>
              <a:gdLst/>
              <a:ahLst/>
              <a:cxnLst/>
              <a:rect l="l" t="t" r="r" b="b"/>
              <a:pathLst>
                <a:path w="2131452" h="1297940">
                  <a:moveTo>
                    <a:pt x="0" y="0"/>
                  </a:moveTo>
                  <a:lnTo>
                    <a:pt x="1065726" y="1297940"/>
                  </a:lnTo>
                  <a:lnTo>
                    <a:pt x="2131452" y="0"/>
                  </a:lnTo>
                  <a:close/>
                </a:path>
              </a:pathLst>
            </a:custGeom>
            <a:solidFill>
              <a:srgbClr val="6482F4"/>
            </a:solidFill>
          </p:spPr>
        </p:sp>
      </p:grpSp>
      <p:sp>
        <p:nvSpPr>
          <p:cNvPr id="3" name="Rectangle 2"/>
          <p:cNvSpPr/>
          <p:nvPr/>
        </p:nvSpPr>
        <p:spPr>
          <a:xfrm>
            <a:off x="1829245" y="3238500"/>
            <a:ext cx="14765581" cy="784830"/>
          </a:xfrm>
          <a:prstGeom prst="rect">
            <a:avLst/>
          </a:prstGeom>
        </p:spPr>
        <p:txBody>
          <a:bodyPr wrap="none">
            <a:spAutoFit/>
          </a:bodyPr>
          <a:lstStyle/>
          <a:p>
            <a:r>
              <a:rPr lang="en-US" altLang="en-US" sz="4500">
                <a:latin typeface="Arial" panose="020B0604020202020204" pitchFamily="34" charset="0"/>
                <a:ea typeface="Calibri" panose="020F0502020204030204" pitchFamily="34" charset="0"/>
                <a:cs typeface="Arial" panose="020B0604020202020204" pitchFamily="34" charset="0"/>
              </a:rPr>
              <a:t>Tập hợp các kết quả có thể xảy ra trong mỗi lần quay là: </a:t>
            </a:r>
            <a:endParaRPr lang="en-US" altLang="en-US" sz="45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4F5F70A-7978-482E-8A03-DA9595C5EA65}"/>
              </a:ext>
            </a:extLst>
          </p:cNvPr>
          <p:cNvSpPr txBox="1"/>
          <p:nvPr/>
        </p:nvSpPr>
        <p:spPr>
          <a:xfrm>
            <a:off x="5410200" y="5048212"/>
            <a:ext cx="8001000" cy="784830"/>
          </a:xfrm>
          <a:prstGeom prst="rect">
            <a:avLst/>
          </a:prstGeom>
          <a:noFill/>
        </p:spPr>
        <p:txBody>
          <a:bodyPr wrap="square">
            <a:spAutoFit/>
          </a:bodyPr>
          <a:lstStyle/>
          <a:p>
            <a:r>
              <a:rPr lang="en-US" sz="4500" smtClean="0">
                <a:latin typeface="Arial" panose="020B0604020202020204" pitchFamily="34" charset="0"/>
                <a:cs typeface="Arial" panose="020B0604020202020204" pitchFamily="34" charset="0"/>
              </a:rPr>
              <a:t>{0; 1; 2; 3; 4; 5; 6; 7; 8; 9}</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38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12" name="Group 12"/>
          <p:cNvGrpSpPr>
            <a:grpSpLocks noChangeAspect="1"/>
          </p:cNvGrpSpPr>
          <p:nvPr/>
        </p:nvGrpSpPr>
        <p:grpSpPr>
          <a:xfrm>
            <a:off x="535358" y="523997"/>
            <a:ext cx="782573" cy="782573"/>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06439">
            <a:off x="-1455452" y="8664953"/>
            <a:ext cx="2910904" cy="1455452"/>
          </a:xfrm>
          <a:prstGeom prst="rect">
            <a:avLst/>
          </a:prstGeom>
        </p:spPr>
      </p:pic>
      <p:grpSp>
        <p:nvGrpSpPr>
          <p:cNvPr id="15" name="Group 15"/>
          <p:cNvGrpSpPr/>
          <p:nvPr/>
        </p:nvGrpSpPr>
        <p:grpSpPr>
          <a:xfrm rot="8100000">
            <a:off x="15736996" y="304548"/>
            <a:ext cx="2105763" cy="1415848"/>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BBE28"/>
            </a:solid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02570">
            <a:off x="16443760" y="7899550"/>
            <a:ext cx="2002337" cy="2126034"/>
          </a:xfrm>
          <a:prstGeom prst="rect">
            <a:avLst/>
          </a:prstGeom>
        </p:spPr>
      </p:pic>
      <p:sp>
        <p:nvSpPr>
          <p:cNvPr id="8" name="Rectangle 7"/>
          <p:cNvSpPr/>
          <p:nvPr/>
        </p:nvSpPr>
        <p:spPr>
          <a:xfrm>
            <a:off x="1823630" y="563403"/>
            <a:ext cx="5731056" cy="784830"/>
          </a:xfrm>
          <a:prstGeom prst="rect">
            <a:avLst/>
          </a:prstGeom>
        </p:spPr>
        <p:txBody>
          <a:bodyPr wrap="none">
            <a:spAutoFit/>
          </a:bodyPr>
          <a:lstStyle/>
          <a:p>
            <a:r>
              <a:rPr lang="en-US" sz="4500" b="1">
                <a:latin typeface="Arial" panose="020B0604020202020204" pitchFamily="34" charset="0"/>
                <a:cs typeface="Arial" panose="020B0604020202020204" pitchFamily="34" charset="0"/>
              </a:rPr>
              <a:t>Bài </a:t>
            </a:r>
            <a:r>
              <a:rPr lang="en-US" sz="4500" b="1" smtClean="0">
                <a:latin typeface="Arial" panose="020B0604020202020204" pitchFamily="34" charset="0"/>
                <a:cs typeface="Arial" panose="020B0604020202020204" pitchFamily="34" charset="0"/>
              </a:rPr>
              <a:t>3 </a:t>
            </a:r>
            <a:r>
              <a:rPr lang="en-US" sz="4500" b="1">
                <a:latin typeface="Arial" panose="020B0604020202020204" pitchFamily="34" charset="0"/>
                <a:cs typeface="Arial" panose="020B0604020202020204" pitchFamily="34" charset="0"/>
              </a:rPr>
              <a:t>(SGK – tr102): </a:t>
            </a:r>
            <a:endParaRPr lang="en-US" sz="4500"/>
          </a:p>
        </p:txBody>
      </p:sp>
      <p:sp>
        <p:nvSpPr>
          <p:cNvPr id="4" name="Rectangle 3"/>
          <p:cNvSpPr/>
          <p:nvPr/>
        </p:nvSpPr>
        <p:spPr>
          <a:xfrm>
            <a:off x="1823630" y="1542100"/>
            <a:ext cx="14308185" cy="1754326"/>
          </a:xfrm>
          <a:prstGeom prst="rect">
            <a:avLst/>
          </a:prstGeom>
        </p:spPr>
        <p:txBody>
          <a:bodyPr wrap="square">
            <a:spAutoFit/>
          </a:bodyPr>
          <a:lstStyle/>
          <a:p>
            <a:pPr algn="just">
              <a:lnSpc>
                <a:spcPct val="120000"/>
              </a:lnSpc>
              <a:spcBef>
                <a:spcPts val="600"/>
              </a:spcBef>
              <a:spcAft>
                <a:spcPts val="600"/>
              </a:spcAft>
            </a:pPr>
            <a:r>
              <a:rPr lang="nl-NL" sz="4500">
                <a:solidFill>
                  <a:srgbClr val="000000"/>
                </a:solidFill>
                <a:latin typeface="Arial" panose="020B0604020202020204" pitchFamily="34" charset="0"/>
                <a:ea typeface="Arial" panose="020B0604020202020204" pitchFamily="34" charset="0"/>
                <a:cs typeface="Arial" panose="020B0604020202020204" pitchFamily="34" charset="0"/>
              </a:rPr>
              <a:t>Hãy liệt kê các kết quả có thể xảy ra của hoạt động tung 1 đồng xu hai lần liên tiếp?</a:t>
            </a:r>
            <a:endParaRPr lang="en-US" sz="4500">
              <a:latin typeface="Arial" panose="020B0604020202020204" pitchFamily="34" charset="0"/>
              <a:cs typeface="Arial" panose="020B0604020202020204" pitchFamily="34" charset="0"/>
            </a:endParaRPr>
          </a:p>
        </p:txBody>
      </p:sp>
      <p:sp>
        <p:nvSpPr>
          <p:cNvPr id="18" name="TextBox 6"/>
          <p:cNvSpPr txBox="1"/>
          <p:nvPr/>
        </p:nvSpPr>
        <p:spPr>
          <a:xfrm>
            <a:off x="8153400" y="3296426"/>
            <a:ext cx="2286000" cy="886525"/>
          </a:xfrm>
          <a:prstGeom prst="rect">
            <a:avLst/>
          </a:prstGeom>
        </p:spPr>
        <p:txBody>
          <a:bodyPr wrap="square" lIns="0" tIns="0" rIns="0" bIns="0" rtlCol="0" anchor="t">
            <a:spAutoFit/>
          </a:bodyPr>
          <a:lstStyle/>
          <a:p>
            <a:pPr algn="just">
              <a:lnSpc>
                <a:spcPts val="7679"/>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1823630" y="4457700"/>
            <a:ext cx="15143474" cy="5386090"/>
          </a:xfrm>
          <a:prstGeom prst="rect">
            <a:avLst/>
          </a:prstGeom>
        </p:spPr>
        <p:txBody>
          <a:bodyPr wrap="square">
            <a:spAutoFit/>
          </a:bodyPr>
          <a:lstStyle/>
          <a:p>
            <a:pPr>
              <a:lnSpc>
                <a:spcPct val="120000"/>
              </a:lnSpc>
              <a:spcBef>
                <a:spcPts val="300"/>
              </a:spcBef>
              <a:spcAft>
                <a:spcPts val="300"/>
              </a:spcAft>
            </a:pPr>
            <a:r>
              <a:rPr lang="en-US" sz="4500">
                <a:latin typeface="Arial" panose="020B0604020202020204" pitchFamily="34" charset="0"/>
                <a:cs typeface="Arial" panose="020B0604020202020204" pitchFamily="34" charset="0"/>
              </a:rPr>
              <a:t>Có nhiều phương pháp khác nhau để liệt kê tất cả các kết quả </a:t>
            </a:r>
            <a:r>
              <a:rPr lang="en-US" sz="4500">
                <a:latin typeface="Arial" panose="020B0604020202020204" pitchFamily="34" charset="0"/>
                <a:cs typeface="Arial" panose="020B0604020202020204" pitchFamily="34" charset="0"/>
              </a:rPr>
              <a:t>có </a:t>
            </a:r>
            <a:r>
              <a:rPr lang="en-US" sz="4500" smtClean="0">
                <a:latin typeface="Arial" panose="020B0604020202020204" pitchFamily="34" charset="0"/>
                <a:cs typeface="Arial" panose="020B0604020202020204" pitchFamily="34" charset="0"/>
              </a:rPr>
              <a:t>thể </a:t>
            </a:r>
            <a:r>
              <a:rPr lang="en-US" sz="4500">
                <a:latin typeface="Arial" panose="020B0604020202020204" pitchFamily="34" charset="0"/>
                <a:cs typeface="Arial" panose="020B0604020202020204" pitchFamily="34" charset="0"/>
              </a:rPr>
              <a:t>xảy </a:t>
            </a:r>
            <a:r>
              <a:rPr lang="en-US" sz="4500" smtClean="0">
                <a:latin typeface="Arial" panose="020B0604020202020204" pitchFamily="34" charset="0"/>
                <a:cs typeface="Arial" panose="020B0604020202020204" pitchFamily="34" charset="0"/>
              </a:rPr>
              <a:t>ra</a:t>
            </a:r>
            <a:r>
              <a:rPr lang="en-US" sz="4500">
                <a:latin typeface="Arial" panose="020B0604020202020204" pitchFamily="34" charset="0"/>
                <a:cs typeface="Arial" panose="020B0604020202020204" pitchFamily="34" charset="0"/>
              </a:rPr>
              <a:t>:</a:t>
            </a:r>
          </a:p>
          <a:p>
            <a:pPr>
              <a:lnSpc>
                <a:spcPct val="120000"/>
              </a:lnSpc>
              <a:spcBef>
                <a:spcPts val="300"/>
              </a:spcBef>
              <a:spcAft>
                <a:spcPts val="300"/>
              </a:spcAft>
            </a:pPr>
            <a:r>
              <a:rPr lang="en-US" sz="4500">
                <a:latin typeface="Arial" panose="020B0604020202020204" pitchFamily="34" charset="0"/>
                <a:cs typeface="Arial" panose="020B0604020202020204" pitchFamily="34" charset="0"/>
              </a:rPr>
              <a:t>a) Phương pháp liệt kê trực </a:t>
            </a:r>
            <a:r>
              <a:rPr lang="en-US" sz="4500">
                <a:latin typeface="Arial" panose="020B0604020202020204" pitchFamily="34" charset="0"/>
                <a:cs typeface="Arial" panose="020B0604020202020204" pitchFamily="34" charset="0"/>
              </a:rPr>
              <a:t>tiếp</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a:p>
            <a:pPr>
              <a:lnSpc>
                <a:spcPct val="120000"/>
              </a:lnSpc>
              <a:spcBef>
                <a:spcPts val="300"/>
              </a:spcBef>
              <a:spcAft>
                <a:spcPts val="300"/>
              </a:spcAft>
            </a:pPr>
            <a:r>
              <a:rPr lang="en-US" sz="4500">
                <a:latin typeface="Arial" panose="020B0604020202020204" pitchFamily="34" charset="0"/>
                <a:cs typeface="Arial" panose="020B0604020202020204" pitchFamily="34" charset="0"/>
              </a:rPr>
              <a:t>Có 4 kết quả </a:t>
            </a:r>
            <a:r>
              <a:rPr lang="en-US" sz="4500">
                <a:latin typeface="Arial" panose="020B0604020202020204" pitchFamily="34" charset="0"/>
                <a:cs typeface="Arial" panose="020B0604020202020204" pitchFamily="34" charset="0"/>
              </a:rPr>
              <a:t>có </a:t>
            </a:r>
            <a:r>
              <a:rPr lang="en-US" sz="4500" smtClean="0">
                <a:latin typeface="Arial" panose="020B0604020202020204" pitchFamily="34" charset="0"/>
                <a:cs typeface="Arial" panose="020B0604020202020204" pitchFamily="34" charset="0"/>
              </a:rPr>
              <a:t>thể xảy </a:t>
            </a:r>
            <a:r>
              <a:rPr lang="en-US" sz="4500">
                <a:latin typeface="Arial" panose="020B0604020202020204" pitchFamily="34" charset="0"/>
                <a:cs typeface="Arial" panose="020B0604020202020204" pitchFamily="34" charset="0"/>
              </a:rPr>
              <a:t>ra </a:t>
            </a:r>
            <a:r>
              <a:rPr lang="en-US" sz="4500">
                <a:latin typeface="Arial" panose="020B0604020202020204" pitchFamily="34" charset="0"/>
                <a:cs typeface="Arial" panose="020B0604020202020204" pitchFamily="34" charset="0"/>
              </a:rPr>
              <a:t>là</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a:p>
            <a:pPr>
              <a:lnSpc>
                <a:spcPct val="120000"/>
              </a:lnSpc>
              <a:spcBef>
                <a:spcPts val="300"/>
              </a:spcBef>
              <a:spcAft>
                <a:spcPts val="300"/>
              </a:spcAft>
            </a:pPr>
            <a:r>
              <a:rPr lang="en-US" sz="4500" smtClean="0">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Lần 1 sắp, lần </a:t>
            </a:r>
            <a:r>
              <a:rPr lang="en-US" sz="4500">
                <a:latin typeface="Arial" panose="020B0604020202020204" pitchFamily="34" charset="0"/>
                <a:cs typeface="Arial" panose="020B0604020202020204" pitchFamily="34" charset="0"/>
              </a:rPr>
              <a:t>2 </a:t>
            </a:r>
            <a:r>
              <a:rPr lang="en-US" sz="4500" smtClean="0">
                <a:latin typeface="Arial" panose="020B0604020202020204" pitchFamily="34" charset="0"/>
                <a:cs typeface="Arial" panose="020B0604020202020204" pitchFamily="34" charset="0"/>
              </a:rPr>
              <a:t>sấp;        - </a:t>
            </a:r>
            <a:r>
              <a:rPr lang="en-US" sz="4500">
                <a:latin typeface="Arial" panose="020B0604020202020204" pitchFamily="34" charset="0"/>
                <a:cs typeface="Arial" panose="020B0604020202020204" pitchFamily="34" charset="0"/>
              </a:rPr>
              <a:t>Lần </a:t>
            </a:r>
            <a:r>
              <a:rPr lang="en-US" sz="4500">
                <a:latin typeface="Arial" panose="020B0604020202020204" pitchFamily="34" charset="0"/>
                <a:cs typeface="Arial" panose="020B0604020202020204" pitchFamily="34" charset="0"/>
              </a:rPr>
              <a:t>1 </a:t>
            </a:r>
            <a:r>
              <a:rPr lang="en-US" sz="4500" smtClean="0">
                <a:latin typeface="Arial" panose="020B0604020202020204" pitchFamily="34" charset="0"/>
                <a:cs typeface="Arial" panose="020B0604020202020204" pitchFamily="34" charset="0"/>
              </a:rPr>
              <a:t>sấp</a:t>
            </a:r>
            <a:r>
              <a:rPr lang="en-US" sz="4500">
                <a:latin typeface="Arial" panose="020B0604020202020204" pitchFamily="34" charset="0"/>
                <a:cs typeface="Arial" panose="020B0604020202020204" pitchFamily="34" charset="0"/>
              </a:rPr>
              <a:t>, lần 2 </a:t>
            </a:r>
            <a:r>
              <a:rPr lang="en-US" sz="4500">
                <a:latin typeface="Arial" panose="020B0604020202020204" pitchFamily="34" charset="0"/>
                <a:cs typeface="Arial" panose="020B0604020202020204" pitchFamily="34" charset="0"/>
              </a:rPr>
              <a:t>ngửa</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a:p>
            <a:pPr>
              <a:lnSpc>
                <a:spcPct val="120000"/>
              </a:lnSpc>
              <a:spcBef>
                <a:spcPts val="300"/>
              </a:spcBef>
              <a:spcAft>
                <a:spcPts val="300"/>
              </a:spcAft>
            </a:pPr>
            <a:r>
              <a:rPr lang="en-US" sz="4500" smtClean="0">
                <a:latin typeface="Arial" panose="020B0604020202020204" pitchFamily="34" charset="0"/>
                <a:cs typeface="Arial" panose="020B0604020202020204" pitchFamily="34" charset="0"/>
              </a:rPr>
              <a:t>- Lần </a:t>
            </a:r>
            <a:r>
              <a:rPr lang="en-US" sz="4500">
                <a:latin typeface="Arial" panose="020B0604020202020204" pitchFamily="34" charset="0"/>
                <a:cs typeface="Arial" panose="020B0604020202020204" pitchFamily="34" charset="0"/>
              </a:rPr>
              <a:t>1 ngửa</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lần </a:t>
            </a:r>
            <a:r>
              <a:rPr lang="en-US" sz="4500">
                <a:latin typeface="Arial" panose="020B0604020202020204" pitchFamily="34" charset="0"/>
                <a:cs typeface="Arial" panose="020B0604020202020204" pitchFamily="34" charset="0"/>
              </a:rPr>
              <a:t>2 </a:t>
            </a:r>
            <a:r>
              <a:rPr lang="en-US" sz="4500" smtClean="0">
                <a:latin typeface="Arial" panose="020B0604020202020204" pitchFamily="34" charset="0"/>
                <a:cs typeface="Arial" panose="020B0604020202020204" pitchFamily="34" charset="0"/>
              </a:rPr>
              <a:t>sấp,     - Lần </a:t>
            </a:r>
            <a:r>
              <a:rPr lang="en-US" sz="4500">
                <a:latin typeface="Arial" panose="020B0604020202020204" pitchFamily="34" charset="0"/>
                <a:cs typeface="Arial" panose="020B0604020202020204" pitchFamily="34" charset="0"/>
              </a:rPr>
              <a:t>1 ngửa, lần 2 ngửa.</a:t>
            </a:r>
          </a:p>
        </p:txBody>
      </p:sp>
    </p:spTree>
    <p:extLst>
      <p:ext uri="{BB962C8B-B14F-4D97-AF65-F5344CB8AC3E}">
        <p14:creationId xmlns:p14="http://schemas.microsoft.com/office/powerpoint/2010/main" val="290792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arn(inVertical)">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barn(inVertical)">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arn(inVertical)">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barn(inVertical)">
                                      <p:cBhvr>
                                        <p:cTn id="4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12" name="Group 12"/>
          <p:cNvGrpSpPr>
            <a:grpSpLocks noChangeAspect="1"/>
          </p:cNvGrpSpPr>
          <p:nvPr/>
        </p:nvGrpSpPr>
        <p:grpSpPr>
          <a:xfrm>
            <a:off x="535358" y="523997"/>
            <a:ext cx="782573" cy="782573"/>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06439">
            <a:off x="-1455452" y="8664953"/>
            <a:ext cx="2910904" cy="1455452"/>
          </a:xfrm>
          <a:prstGeom prst="rect">
            <a:avLst/>
          </a:prstGeom>
        </p:spPr>
      </p:pic>
      <p:grpSp>
        <p:nvGrpSpPr>
          <p:cNvPr id="15" name="Group 15"/>
          <p:cNvGrpSpPr/>
          <p:nvPr/>
        </p:nvGrpSpPr>
        <p:grpSpPr>
          <a:xfrm rot="8100000">
            <a:off x="15736996" y="304548"/>
            <a:ext cx="2105763" cy="1415848"/>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BBE28"/>
            </a:solid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02570">
            <a:off x="16443760" y="7899550"/>
            <a:ext cx="2002337" cy="2126034"/>
          </a:xfrm>
          <a:prstGeom prst="rect">
            <a:avLst/>
          </a:prstGeom>
        </p:spPr>
      </p:pic>
      <p:sp>
        <p:nvSpPr>
          <p:cNvPr id="18" name="TextBox 6"/>
          <p:cNvSpPr txBox="1"/>
          <p:nvPr/>
        </p:nvSpPr>
        <p:spPr>
          <a:xfrm>
            <a:off x="8001000" y="472020"/>
            <a:ext cx="2286000" cy="886525"/>
          </a:xfrm>
          <a:prstGeom prst="rect">
            <a:avLst/>
          </a:prstGeom>
        </p:spPr>
        <p:txBody>
          <a:bodyPr wrap="square" lIns="0" tIns="0" rIns="0" bIns="0" rtlCol="0" anchor="t">
            <a:spAutoFit/>
          </a:bodyPr>
          <a:lstStyle/>
          <a:p>
            <a:pPr algn="just">
              <a:lnSpc>
                <a:spcPts val="7679"/>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1752600" y="2019300"/>
            <a:ext cx="10461474" cy="923330"/>
          </a:xfrm>
          <a:prstGeom prst="rect">
            <a:avLst/>
          </a:prstGeom>
        </p:spPr>
        <p:txBody>
          <a:bodyPr wrap="square">
            <a:spAutoFit/>
          </a:bodyPr>
          <a:lstStyle/>
          <a:p>
            <a:pPr>
              <a:lnSpc>
                <a:spcPct val="120000"/>
              </a:lnSpc>
              <a:spcBef>
                <a:spcPts val="300"/>
              </a:spcBef>
              <a:spcAft>
                <a:spcPts val="300"/>
              </a:spcAft>
            </a:pPr>
            <a:r>
              <a:rPr lang="en-US" sz="4500" smtClean="0">
                <a:latin typeface="Arial" panose="020B0604020202020204" pitchFamily="34" charset="0"/>
                <a:cs typeface="Arial" panose="020B0604020202020204" pitchFamily="34" charset="0"/>
              </a:rPr>
              <a:t>b) </a:t>
            </a:r>
            <a:r>
              <a:rPr lang="en-US" sz="4500">
                <a:latin typeface="Arial" panose="020B0604020202020204" pitchFamily="34" charset="0"/>
                <a:cs typeface="Arial" panose="020B0604020202020204" pitchFamily="34" charset="0"/>
              </a:rPr>
              <a:t>Phương </a:t>
            </a:r>
            <a:r>
              <a:rPr lang="en-US" sz="4500">
                <a:latin typeface="Arial" panose="020B0604020202020204" pitchFamily="34" charset="0"/>
                <a:cs typeface="Arial" panose="020B0604020202020204" pitchFamily="34" charset="0"/>
              </a:rPr>
              <a:t>pháp </a:t>
            </a:r>
            <a:r>
              <a:rPr lang="en-US" sz="4500" smtClean="0">
                <a:latin typeface="Arial" panose="020B0604020202020204" pitchFamily="34" charset="0"/>
                <a:cs typeface="Arial" panose="020B0604020202020204" pitchFamily="34" charset="0"/>
              </a:rPr>
              <a:t>dùng bảng:</a:t>
            </a:r>
            <a:endParaRPr lang="en-US" sz="450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93965493"/>
              </p:ext>
            </p:extLst>
          </p:nvPr>
        </p:nvGraphicFramePr>
        <p:xfrm>
          <a:off x="1529271" y="3603385"/>
          <a:ext cx="15163800" cy="3657600"/>
        </p:xfrm>
        <a:graphic>
          <a:graphicData uri="http://schemas.openxmlformats.org/drawingml/2006/table">
            <a:tbl>
              <a:tblPr firstRow="1" bandRow="1">
                <a:tableStyleId>{BDBED569-4797-4DF1-A0F4-6AAB3CD982D8}</a:tableStyleId>
              </a:tblPr>
              <a:tblGrid>
                <a:gridCol w="4800601">
                  <a:extLst>
                    <a:ext uri="{9D8B030D-6E8A-4147-A177-3AD203B41FA5}">
                      <a16:colId xmlns:a16="http://schemas.microsoft.com/office/drawing/2014/main" val="2803700599"/>
                    </a:ext>
                  </a:extLst>
                </a:gridCol>
                <a:gridCol w="2661728">
                  <a:extLst>
                    <a:ext uri="{9D8B030D-6E8A-4147-A177-3AD203B41FA5}">
                      <a16:colId xmlns:a16="http://schemas.microsoft.com/office/drawing/2014/main" val="3342411725"/>
                    </a:ext>
                  </a:extLst>
                </a:gridCol>
                <a:gridCol w="2743200">
                  <a:extLst>
                    <a:ext uri="{9D8B030D-6E8A-4147-A177-3AD203B41FA5}">
                      <a16:colId xmlns:a16="http://schemas.microsoft.com/office/drawing/2014/main" val="2478916569"/>
                    </a:ext>
                  </a:extLst>
                </a:gridCol>
                <a:gridCol w="2514600">
                  <a:extLst>
                    <a:ext uri="{9D8B030D-6E8A-4147-A177-3AD203B41FA5}">
                      <a16:colId xmlns:a16="http://schemas.microsoft.com/office/drawing/2014/main" val="1105595124"/>
                    </a:ext>
                  </a:extLst>
                </a:gridCol>
                <a:gridCol w="2443671">
                  <a:extLst>
                    <a:ext uri="{9D8B030D-6E8A-4147-A177-3AD203B41FA5}">
                      <a16:colId xmlns:a16="http://schemas.microsoft.com/office/drawing/2014/main" val="3715626470"/>
                    </a:ext>
                  </a:extLst>
                </a:gridCol>
              </a:tblGrid>
              <a:tr h="1219200">
                <a:tc>
                  <a:txBody>
                    <a:bodyPr/>
                    <a:lstStyle/>
                    <a:p>
                      <a:pPr algn="ctr"/>
                      <a:r>
                        <a:rPr lang="en-GB" sz="4500" smtClean="0">
                          <a:latin typeface="Arial" panose="020B0604020202020204" pitchFamily="34" charset="0"/>
                          <a:cs typeface="Arial" panose="020B0604020202020204" pitchFamily="34" charset="0"/>
                        </a:rPr>
                        <a:t>Kết</a:t>
                      </a:r>
                      <a:r>
                        <a:rPr lang="en-GB" sz="4500" baseline="0" smtClean="0">
                          <a:latin typeface="Arial" panose="020B0604020202020204" pitchFamily="34" charset="0"/>
                          <a:cs typeface="Arial" panose="020B0604020202020204" pitchFamily="34" charset="0"/>
                        </a:rPr>
                        <a:t> quả</a:t>
                      </a:r>
                      <a:endParaRPr lang="en-US" sz="4500">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r>
                        <a:rPr lang="en-GB" sz="4500" smtClean="0">
                          <a:latin typeface="Arial" panose="020B0604020202020204" pitchFamily="34" charset="0"/>
                          <a:cs typeface="Arial" panose="020B0604020202020204" pitchFamily="34" charset="0"/>
                        </a:rPr>
                        <a:t>1</a:t>
                      </a:r>
                      <a:endParaRPr lang="en-US" sz="4500">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r>
                        <a:rPr lang="en-GB" sz="4500" smtClean="0">
                          <a:latin typeface="Arial" panose="020B0604020202020204" pitchFamily="34" charset="0"/>
                          <a:cs typeface="Arial" panose="020B0604020202020204" pitchFamily="34" charset="0"/>
                        </a:rPr>
                        <a:t>2</a:t>
                      </a:r>
                      <a:endParaRPr lang="en-US" sz="4500">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r>
                        <a:rPr lang="en-GB" sz="4500" smtClean="0">
                          <a:latin typeface="Arial" panose="020B0604020202020204" pitchFamily="34" charset="0"/>
                          <a:cs typeface="Arial" panose="020B0604020202020204" pitchFamily="34" charset="0"/>
                        </a:rPr>
                        <a:t>3</a:t>
                      </a:r>
                      <a:endParaRPr lang="en-US" sz="4500">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r>
                        <a:rPr lang="en-GB" sz="4500" smtClean="0">
                          <a:latin typeface="Arial" panose="020B0604020202020204" pitchFamily="34" charset="0"/>
                          <a:cs typeface="Arial" panose="020B0604020202020204" pitchFamily="34" charset="0"/>
                        </a:rPr>
                        <a:t>4</a:t>
                      </a:r>
                      <a:endParaRPr lang="en-US" sz="4500">
                        <a:latin typeface="Arial" panose="020B0604020202020204" pitchFamily="34" charset="0"/>
                        <a:cs typeface="Arial" panose="020B0604020202020204" pitchFamily="34" charset="0"/>
                      </a:endParaRPr>
                    </a:p>
                  </a:txBody>
                  <a:tcPr anchor="ctr">
                    <a:solidFill>
                      <a:schemeClr val="accent6"/>
                    </a:solidFill>
                  </a:tcPr>
                </a:tc>
                <a:extLst>
                  <a:ext uri="{0D108BD9-81ED-4DB2-BD59-A6C34878D82A}">
                    <a16:rowId xmlns:a16="http://schemas.microsoft.com/office/drawing/2014/main" val="1573665032"/>
                  </a:ext>
                </a:extLst>
              </a:tr>
              <a:tr h="1219200">
                <a:tc>
                  <a:txBody>
                    <a:bodyPr/>
                    <a:lstStyle/>
                    <a:p>
                      <a:pPr algn="ctr"/>
                      <a:r>
                        <a:rPr lang="en-GB" sz="4500" smtClean="0">
                          <a:latin typeface="Arial" panose="020B0604020202020204" pitchFamily="34" charset="0"/>
                          <a:cs typeface="Arial" panose="020B0604020202020204" pitchFamily="34" charset="0"/>
                        </a:rPr>
                        <a:t>Lần</a:t>
                      </a:r>
                      <a:r>
                        <a:rPr lang="en-GB" sz="4500" baseline="0" smtClean="0">
                          <a:latin typeface="Arial" panose="020B0604020202020204" pitchFamily="34" charset="0"/>
                          <a:cs typeface="Arial" panose="020B0604020202020204" pitchFamily="34" charset="0"/>
                        </a:rPr>
                        <a:t> gieo thứ nhất</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4500" smtClean="0">
                          <a:latin typeface="Arial" panose="020B0604020202020204" pitchFamily="34" charset="0"/>
                          <a:cs typeface="Arial" panose="020B0604020202020204" pitchFamily="34" charset="0"/>
                        </a:rPr>
                        <a:t>Sấp</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4500" smtClean="0">
                          <a:latin typeface="Arial" panose="020B0604020202020204" pitchFamily="34" charset="0"/>
                          <a:cs typeface="Arial" panose="020B0604020202020204" pitchFamily="34" charset="0"/>
                        </a:rPr>
                        <a:t>Sấp</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4500" smtClean="0">
                          <a:latin typeface="Arial" panose="020B0604020202020204" pitchFamily="34" charset="0"/>
                          <a:cs typeface="Arial" panose="020B0604020202020204" pitchFamily="34" charset="0"/>
                        </a:rPr>
                        <a:t>Ngửa</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4500" smtClean="0">
                          <a:latin typeface="Arial" panose="020B0604020202020204" pitchFamily="34" charset="0"/>
                          <a:cs typeface="Arial" panose="020B0604020202020204" pitchFamily="34" charset="0"/>
                        </a:rPr>
                        <a:t>Ngửa</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256073849"/>
                  </a:ext>
                </a:extLst>
              </a:tr>
              <a:tr h="1219200">
                <a:tc>
                  <a:txBody>
                    <a:bodyPr/>
                    <a:lstStyle/>
                    <a:p>
                      <a:pPr algn="ctr"/>
                      <a:r>
                        <a:rPr lang="en-GB" sz="4500" smtClean="0">
                          <a:latin typeface="Arial" panose="020B0604020202020204" pitchFamily="34" charset="0"/>
                          <a:cs typeface="Arial" panose="020B0604020202020204" pitchFamily="34" charset="0"/>
                        </a:rPr>
                        <a:t>Lần</a:t>
                      </a:r>
                      <a:r>
                        <a:rPr lang="en-GB" sz="4500" baseline="0" smtClean="0">
                          <a:latin typeface="Arial" panose="020B0604020202020204" pitchFamily="34" charset="0"/>
                          <a:cs typeface="Arial" panose="020B0604020202020204" pitchFamily="34" charset="0"/>
                        </a:rPr>
                        <a:t> gieo thứ hai</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4500" smtClean="0">
                          <a:latin typeface="Arial" panose="020B0604020202020204" pitchFamily="34" charset="0"/>
                          <a:cs typeface="Arial" panose="020B0604020202020204" pitchFamily="34" charset="0"/>
                        </a:rPr>
                        <a:t>Sấp</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4500" smtClean="0">
                          <a:latin typeface="Arial" panose="020B0604020202020204" pitchFamily="34" charset="0"/>
                          <a:cs typeface="Arial" panose="020B0604020202020204" pitchFamily="34" charset="0"/>
                        </a:rPr>
                        <a:t>Ngửa</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4500" smtClean="0">
                          <a:latin typeface="Arial" panose="020B0604020202020204" pitchFamily="34" charset="0"/>
                          <a:cs typeface="Arial" panose="020B0604020202020204" pitchFamily="34" charset="0"/>
                        </a:rPr>
                        <a:t>Sấp</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4500" smtClean="0">
                          <a:latin typeface="Arial" panose="020B0604020202020204" pitchFamily="34" charset="0"/>
                          <a:cs typeface="Arial" panose="020B0604020202020204" pitchFamily="34" charset="0"/>
                        </a:rPr>
                        <a:t>Ngửa</a:t>
                      </a:r>
                      <a:endParaRPr lang="en-US" sz="450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751107486"/>
                  </a:ext>
                </a:extLst>
              </a:tr>
            </a:tbl>
          </a:graphicData>
        </a:graphic>
      </p:graphicFrame>
    </p:spTree>
    <p:extLst>
      <p:ext uri="{BB962C8B-B14F-4D97-AF65-F5344CB8AC3E}">
        <p14:creationId xmlns:p14="http://schemas.microsoft.com/office/powerpoint/2010/main" val="42226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12" name="Group 12"/>
          <p:cNvGrpSpPr>
            <a:grpSpLocks noChangeAspect="1"/>
          </p:cNvGrpSpPr>
          <p:nvPr/>
        </p:nvGrpSpPr>
        <p:grpSpPr>
          <a:xfrm>
            <a:off x="535358" y="523997"/>
            <a:ext cx="782573" cy="782573"/>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06439">
            <a:off x="-1455452" y="8664953"/>
            <a:ext cx="2910904" cy="1455452"/>
          </a:xfrm>
          <a:prstGeom prst="rect">
            <a:avLst/>
          </a:prstGeom>
        </p:spPr>
      </p:pic>
      <p:grpSp>
        <p:nvGrpSpPr>
          <p:cNvPr id="15" name="Group 15"/>
          <p:cNvGrpSpPr/>
          <p:nvPr/>
        </p:nvGrpSpPr>
        <p:grpSpPr>
          <a:xfrm rot="8100000">
            <a:off x="15736996" y="304548"/>
            <a:ext cx="2105763" cy="1415848"/>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BBE28"/>
            </a:solid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02570">
            <a:off x="16443760" y="7899550"/>
            <a:ext cx="2002337" cy="2126034"/>
          </a:xfrm>
          <a:prstGeom prst="rect">
            <a:avLst/>
          </a:prstGeom>
        </p:spPr>
      </p:pic>
      <p:sp>
        <p:nvSpPr>
          <p:cNvPr id="18" name="TextBox 6"/>
          <p:cNvSpPr txBox="1"/>
          <p:nvPr/>
        </p:nvSpPr>
        <p:spPr>
          <a:xfrm>
            <a:off x="7288365" y="569209"/>
            <a:ext cx="2286000" cy="886525"/>
          </a:xfrm>
          <a:prstGeom prst="rect">
            <a:avLst/>
          </a:prstGeom>
        </p:spPr>
        <p:txBody>
          <a:bodyPr wrap="square" lIns="0" tIns="0" rIns="0" bIns="0" rtlCol="0" anchor="t">
            <a:spAutoFit/>
          </a:bodyPr>
          <a:lstStyle/>
          <a:p>
            <a:pPr algn="just">
              <a:lnSpc>
                <a:spcPts val="7679"/>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1752600" y="2019300"/>
            <a:ext cx="10461474" cy="923330"/>
          </a:xfrm>
          <a:prstGeom prst="rect">
            <a:avLst/>
          </a:prstGeom>
        </p:spPr>
        <p:txBody>
          <a:bodyPr wrap="square">
            <a:spAutoFit/>
          </a:bodyPr>
          <a:lstStyle/>
          <a:p>
            <a:pPr>
              <a:lnSpc>
                <a:spcPct val="120000"/>
              </a:lnSpc>
              <a:spcBef>
                <a:spcPts val="300"/>
              </a:spcBef>
              <a:spcAft>
                <a:spcPts val="300"/>
              </a:spcAft>
            </a:pPr>
            <a:r>
              <a:rPr lang="en-US" sz="4500" smtClean="0">
                <a:latin typeface="Arial" panose="020B0604020202020204" pitchFamily="34" charset="0"/>
                <a:cs typeface="Arial" panose="020B0604020202020204" pitchFamily="34" charset="0"/>
              </a:rPr>
              <a:t>c) </a:t>
            </a:r>
            <a:r>
              <a:rPr lang="en-US" sz="4500">
                <a:latin typeface="Arial" panose="020B0604020202020204" pitchFamily="34" charset="0"/>
                <a:cs typeface="Arial" panose="020B0604020202020204" pitchFamily="34" charset="0"/>
              </a:rPr>
              <a:t>Phương </a:t>
            </a:r>
            <a:r>
              <a:rPr lang="en-US" sz="4500">
                <a:latin typeface="Arial" panose="020B0604020202020204" pitchFamily="34" charset="0"/>
                <a:cs typeface="Arial" panose="020B0604020202020204" pitchFamily="34" charset="0"/>
              </a:rPr>
              <a:t>pháp </a:t>
            </a:r>
            <a:r>
              <a:rPr lang="en-US" sz="4500" smtClean="0">
                <a:latin typeface="Arial" panose="020B0604020202020204" pitchFamily="34" charset="0"/>
                <a:cs typeface="Arial" panose="020B0604020202020204" pitchFamily="34" charset="0"/>
              </a:rPr>
              <a:t>dùng kí hiệu:</a:t>
            </a:r>
            <a:endParaRPr lang="en-US" sz="4500">
              <a:latin typeface="Arial" panose="020B0604020202020204" pitchFamily="34" charset="0"/>
              <a:cs typeface="Arial" panose="020B0604020202020204" pitchFamily="34" charset="0"/>
            </a:endParaRPr>
          </a:p>
        </p:txBody>
      </p:sp>
      <p:sp>
        <p:nvSpPr>
          <p:cNvPr id="2" name="Rectangle 1"/>
          <p:cNvSpPr/>
          <p:nvPr/>
        </p:nvSpPr>
        <p:spPr>
          <a:xfrm>
            <a:off x="1780478" y="3265913"/>
            <a:ext cx="14771649" cy="5693866"/>
          </a:xfrm>
          <a:prstGeom prst="rect">
            <a:avLst/>
          </a:prstGeom>
        </p:spPr>
        <p:txBody>
          <a:bodyPr wrap="square">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Có </a:t>
            </a:r>
            <a:r>
              <a:rPr lang="en-US" sz="4500">
                <a:latin typeface="Arial" panose="020B0604020202020204" pitchFamily="34" charset="0"/>
                <a:cs typeface="Arial" panose="020B0604020202020204" pitchFamily="34" charset="0"/>
              </a:rPr>
              <a:t>4 kết quả </a:t>
            </a:r>
            <a:r>
              <a:rPr lang="en-US" sz="4500">
                <a:latin typeface="Arial" panose="020B0604020202020204" pitchFamily="34" charset="0"/>
                <a:cs typeface="Arial" panose="020B0604020202020204" pitchFamily="34" charset="0"/>
              </a:rPr>
              <a:t>có </a:t>
            </a:r>
            <a:r>
              <a:rPr lang="en-US" sz="4500" smtClean="0">
                <a:latin typeface="Arial" panose="020B0604020202020204" pitchFamily="34" charset="0"/>
                <a:cs typeface="Arial" panose="020B0604020202020204" pitchFamily="34" charset="0"/>
              </a:rPr>
              <a:t>thể </a:t>
            </a:r>
            <a:r>
              <a:rPr lang="en-US" sz="4500">
                <a:latin typeface="Arial" panose="020B0604020202020204" pitchFamily="34" charset="0"/>
                <a:cs typeface="Arial" panose="020B0604020202020204" pitchFamily="34" charset="0"/>
              </a:rPr>
              <a:t>xảy ra là SS, SN, NS, </a:t>
            </a:r>
            <a:r>
              <a:rPr lang="en-US" sz="4500">
                <a:latin typeface="Arial" panose="020B0604020202020204" pitchFamily="34" charset="0"/>
                <a:cs typeface="Arial" panose="020B0604020202020204" pitchFamily="34" charset="0"/>
              </a:rPr>
              <a:t>NN</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Trong đó ta quy ước SN có nghĩa là lần gieo </a:t>
            </a:r>
            <a:r>
              <a:rPr lang="en-US" sz="4500">
                <a:latin typeface="Arial" panose="020B0604020202020204" pitchFamily="34" charset="0"/>
                <a:cs typeface="Arial" panose="020B0604020202020204" pitchFamily="34" charset="0"/>
              </a:rPr>
              <a:t>thứ </a:t>
            </a:r>
            <a:r>
              <a:rPr lang="en-US" sz="4500" smtClean="0">
                <a:latin typeface="Arial" panose="020B0604020202020204" pitchFamily="34" charset="0"/>
                <a:cs typeface="Arial" panose="020B0604020202020204" pitchFamily="34" charset="0"/>
              </a:rPr>
              <a:t>nhất </a:t>
            </a:r>
            <a:r>
              <a:rPr lang="en-US" sz="4500">
                <a:latin typeface="Arial" panose="020B0604020202020204" pitchFamily="34" charset="0"/>
                <a:cs typeface="Arial" panose="020B0604020202020204" pitchFamily="34" charset="0"/>
              </a:rPr>
              <a:t>được mặt sắp, lần gieo thứ </a:t>
            </a:r>
            <a:r>
              <a:rPr lang="en-US" sz="4500">
                <a:latin typeface="Arial" panose="020B0604020202020204" pitchFamily="34" charset="0"/>
                <a:cs typeface="Arial" panose="020B0604020202020204" pitchFamily="34" charset="0"/>
              </a:rPr>
              <a:t>hai </a:t>
            </a:r>
            <a:r>
              <a:rPr lang="en-US" sz="4500" smtClean="0">
                <a:latin typeface="Arial" panose="020B0604020202020204" pitchFamily="34" charset="0"/>
                <a:cs typeface="Arial" panose="020B0604020202020204" pitchFamily="34" charset="0"/>
              </a:rPr>
              <a:t>được mặt </a:t>
            </a:r>
            <a:r>
              <a:rPr lang="en-US" sz="4500">
                <a:latin typeface="Arial" panose="020B0604020202020204" pitchFamily="34" charset="0"/>
                <a:cs typeface="Arial" panose="020B0604020202020204" pitchFamily="34" charset="0"/>
              </a:rPr>
              <a:t>ngửa</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Hoặc ta có thể viết:</a:t>
            </a:r>
          </a:p>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Tập </a:t>
            </a:r>
            <a:r>
              <a:rPr lang="en-US" sz="4500">
                <a:latin typeface="Arial" panose="020B0604020202020204" pitchFamily="34" charset="0"/>
                <a:cs typeface="Arial" panose="020B0604020202020204" pitchFamily="34" charset="0"/>
              </a:rPr>
              <a:t>hợp tất cả các khả năng có thể xảy </a:t>
            </a:r>
            <a:r>
              <a:rPr lang="en-US" sz="4500">
                <a:latin typeface="Arial" panose="020B0604020202020204" pitchFamily="34" charset="0"/>
                <a:cs typeface="Arial" panose="020B0604020202020204" pitchFamily="34" charset="0"/>
              </a:rPr>
              <a:t>ra </a:t>
            </a:r>
            <a:r>
              <a:rPr lang="en-US" sz="4500" smtClean="0">
                <a:latin typeface="Arial" panose="020B0604020202020204" pitchFamily="34" charset="0"/>
                <a:cs typeface="Arial" panose="020B0604020202020204" pitchFamily="34" charset="0"/>
              </a:rPr>
              <a:t>là:</a:t>
            </a:r>
          </a:p>
          <a:p>
            <a:pPr algn="ctr">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a:t>
            </a:r>
            <a:r>
              <a:rPr lang="en-US" sz="4500">
                <a:latin typeface="Arial" panose="020B0604020202020204" pitchFamily="34" charset="0"/>
                <a:cs typeface="Arial" panose="020B0604020202020204" pitchFamily="34" charset="0"/>
              </a:rPr>
              <a:t>{SS, SN, NS, NN}.</a:t>
            </a:r>
          </a:p>
        </p:txBody>
      </p:sp>
    </p:spTree>
    <p:extLst>
      <p:ext uri="{BB962C8B-B14F-4D97-AF65-F5344CB8AC3E}">
        <p14:creationId xmlns:p14="http://schemas.microsoft.com/office/powerpoint/2010/main" val="208851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17" name="Group 17"/>
          <p:cNvGrpSpPr>
            <a:grpSpLocks noChangeAspect="1"/>
          </p:cNvGrpSpPr>
          <p:nvPr/>
        </p:nvGrpSpPr>
        <p:grpSpPr>
          <a:xfrm>
            <a:off x="16421191" y="9137061"/>
            <a:ext cx="495300" cy="49530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4643">
            <a:off x="16605539" y="-301669"/>
            <a:ext cx="3136394" cy="1568197"/>
          </a:xfrm>
          <a:prstGeom prst="rect">
            <a:avLst/>
          </a:prstGeom>
        </p:spPr>
      </p:pic>
      <p:grpSp>
        <p:nvGrpSpPr>
          <p:cNvPr id="20" name="Group 20"/>
          <p:cNvGrpSpPr/>
          <p:nvPr/>
        </p:nvGrpSpPr>
        <p:grpSpPr>
          <a:xfrm rot="8100000">
            <a:off x="226252" y="1096249"/>
            <a:ext cx="785485" cy="528135"/>
            <a:chOff x="0" y="0"/>
            <a:chExt cx="1930400" cy="1297940"/>
          </a:xfrm>
        </p:grpSpPr>
        <p:sp>
          <p:nvSpPr>
            <p:cNvPr id="21" name="Freeform 2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6482F4"/>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2570">
            <a:off x="-512494" y="8183321"/>
            <a:ext cx="2262981" cy="2402779"/>
          </a:xfrm>
          <a:prstGeom prst="rect">
            <a:avLst/>
          </a:prstGeom>
        </p:spPr>
      </p:pic>
      <p:sp>
        <p:nvSpPr>
          <p:cNvPr id="28" name="TextBox 2"/>
          <p:cNvSpPr txBox="1"/>
          <p:nvPr/>
        </p:nvSpPr>
        <p:spPr>
          <a:xfrm>
            <a:off x="4241818" y="825771"/>
            <a:ext cx="9547650" cy="1098506"/>
          </a:xfrm>
          <a:prstGeom prst="rect">
            <a:avLst/>
          </a:prstGeom>
        </p:spPr>
        <p:txBody>
          <a:bodyPr lIns="0" tIns="0" rIns="0" bIns="0" rtlCol="0" anchor="t">
            <a:spAutoFit/>
          </a:bodyPr>
          <a:lstStyle/>
          <a:p>
            <a:pPr algn="ctr">
              <a:lnSpc>
                <a:spcPts val="9600"/>
              </a:lnSpc>
            </a:pPr>
            <a:r>
              <a:rPr lang="en-GB" sz="6000" b="1" smtClean="0">
                <a:solidFill>
                  <a:srgbClr val="000000"/>
                </a:solidFill>
                <a:latin typeface="Arial" panose="020B0604020202020204" pitchFamily="34" charset="0"/>
                <a:cs typeface="Arial" panose="020B0604020202020204" pitchFamily="34" charset="0"/>
              </a:rPr>
              <a:t>VẬN DỤNG</a:t>
            </a:r>
            <a:endParaRPr lang="en-US" sz="6000" b="1">
              <a:solidFill>
                <a:srgbClr val="000000"/>
              </a:solidFill>
              <a:latin typeface="Arial" panose="020B0604020202020204" pitchFamily="34" charset="0"/>
              <a:cs typeface="Arial" panose="020B0604020202020204" pitchFamily="34" charset="0"/>
            </a:endParaRPr>
          </a:p>
        </p:txBody>
      </p:sp>
      <p:sp>
        <p:nvSpPr>
          <p:cNvPr id="29" name="Title 1">
            <a:extLst>
              <a:ext uri="{FF2B5EF4-FFF2-40B4-BE49-F238E27FC236}">
                <a16:creationId xmlns:a16="http://schemas.microsoft.com/office/drawing/2014/main" id="{33980A4A-B77F-4303-9B7C-40B076F58A83}"/>
              </a:ext>
            </a:extLst>
          </p:cNvPr>
          <p:cNvSpPr txBox="1">
            <a:spLocks/>
          </p:cNvSpPr>
          <p:nvPr/>
        </p:nvSpPr>
        <p:spPr>
          <a:xfrm>
            <a:off x="1524000" y="2552700"/>
            <a:ext cx="71702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500" b="1" err="1">
                <a:latin typeface="Arial" panose="020B0604020202020204" pitchFamily="34" charset="0"/>
                <a:cs typeface="Arial" panose="020B0604020202020204" pitchFamily="34" charset="0"/>
              </a:rPr>
              <a:t>Bài</a:t>
            </a:r>
            <a:r>
              <a:rPr lang="en-US" sz="4500" b="1">
                <a:latin typeface="Arial" panose="020B0604020202020204" pitchFamily="34" charset="0"/>
                <a:cs typeface="Arial" panose="020B0604020202020204" pitchFamily="34" charset="0"/>
              </a:rPr>
              <a:t> </a:t>
            </a:r>
            <a:r>
              <a:rPr lang="en-US" sz="4500" b="1" smtClean="0">
                <a:latin typeface="Arial" panose="020B0604020202020204" pitchFamily="34" charset="0"/>
                <a:cs typeface="Arial" panose="020B0604020202020204" pitchFamily="34" charset="0"/>
              </a:rPr>
              <a:t>4 </a:t>
            </a:r>
            <a:r>
              <a:rPr lang="en-US" sz="4500" b="1" dirty="0">
                <a:latin typeface="Arial" panose="020B0604020202020204" pitchFamily="34" charset="0"/>
                <a:cs typeface="Arial" panose="020B0604020202020204" pitchFamily="34" charset="0"/>
              </a:rPr>
              <a:t>(SGK </a:t>
            </a:r>
            <a:r>
              <a:rPr lang="en-US" sz="4500" b="1" err="1">
                <a:latin typeface="Arial" panose="020B0604020202020204" pitchFamily="34" charset="0"/>
                <a:cs typeface="Arial" panose="020B0604020202020204" pitchFamily="34" charset="0"/>
              </a:rPr>
              <a:t>trang</a:t>
            </a:r>
            <a:r>
              <a:rPr lang="en-US" sz="4500" b="1">
                <a:latin typeface="Arial" panose="020B0604020202020204" pitchFamily="34" charset="0"/>
                <a:cs typeface="Arial" panose="020B0604020202020204" pitchFamily="34" charset="0"/>
              </a:rPr>
              <a:t> </a:t>
            </a:r>
            <a:r>
              <a:rPr lang="en-US" sz="4500" b="1" smtClean="0">
                <a:latin typeface="Arial" panose="020B0604020202020204" pitchFamily="34" charset="0"/>
                <a:cs typeface="Arial" panose="020B0604020202020204" pitchFamily="34" charset="0"/>
              </a:rPr>
              <a:t>102):</a:t>
            </a:r>
            <a:endParaRPr lang="en-US" sz="4500" b="1" dirty="0">
              <a:latin typeface="Arial" panose="020B0604020202020204" pitchFamily="34" charset="0"/>
              <a:cs typeface="Arial" panose="020B0604020202020204" pitchFamily="34" charset="0"/>
            </a:endParaRPr>
          </a:p>
        </p:txBody>
      </p:sp>
      <p:sp>
        <p:nvSpPr>
          <p:cNvPr id="4" name="Rectangle 3"/>
          <p:cNvSpPr/>
          <p:nvPr/>
        </p:nvSpPr>
        <p:spPr>
          <a:xfrm>
            <a:off x="1524000" y="4060608"/>
            <a:ext cx="16383000" cy="5539978"/>
          </a:xfrm>
          <a:prstGeom prst="rect">
            <a:avLst/>
          </a:prstGeom>
        </p:spPr>
        <p:txBody>
          <a:bodyPr wrap="square">
            <a:spAutoFit/>
          </a:bodyPr>
          <a:lstStyle/>
          <a:p>
            <a:pPr algn="just">
              <a:lnSpc>
                <a:spcPct val="120000"/>
              </a:lnSpc>
              <a:spcBef>
                <a:spcPts val="600"/>
              </a:spcBef>
              <a:spcAft>
                <a:spcPts val="600"/>
              </a:spcAft>
              <a:tabLst>
                <a:tab pos="510540" algn="l"/>
              </a:tabLst>
            </a:pPr>
            <a:r>
              <a:rPr lang="en-US" sz="4500">
                <a:latin typeface="Arial" panose="020B0604020202020204" pitchFamily="34" charset="0"/>
                <a:ea typeface="Calibri" panose="020F0502020204030204" pitchFamily="34" charset="0"/>
                <a:cs typeface="Arial" panose="020B0604020202020204" pitchFamily="34" charset="0"/>
              </a:rPr>
              <a:t>Hộp bút của Ngọc có 1 cái bút mực, 1 cái bút chì và </a:t>
            </a:r>
            <a:r>
              <a:rPr lang="en-US" sz="4500">
                <a:latin typeface="Arial" panose="020B0604020202020204" pitchFamily="34" charset="0"/>
                <a:ea typeface="Calibri" panose="020F0502020204030204" pitchFamily="34" charset="0"/>
                <a:cs typeface="Arial" panose="020B0604020202020204" pitchFamily="34" charset="0"/>
              </a:rPr>
              <a:t>1 </a:t>
            </a:r>
            <a:r>
              <a:rPr lang="en-US" sz="4500" smtClean="0">
                <a:latin typeface="Arial" panose="020B0604020202020204" pitchFamily="34" charset="0"/>
                <a:ea typeface="Calibri" panose="020F0502020204030204" pitchFamily="34" charset="0"/>
                <a:cs typeface="Arial" panose="020B0604020202020204" pitchFamily="34" charset="0"/>
              </a:rPr>
              <a:t>thước </a:t>
            </a:r>
            <a:r>
              <a:rPr lang="en-US" sz="4500">
                <a:latin typeface="Arial" panose="020B0604020202020204" pitchFamily="34" charset="0"/>
                <a:ea typeface="Calibri" panose="020F0502020204030204" pitchFamily="34" charset="0"/>
                <a:cs typeface="Arial" panose="020B0604020202020204" pitchFamily="34" charset="0"/>
              </a:rPr>
              <a:t>kẻ. Ngọc lấy ra 2 dụng cụ học tập từ hộp. Hỏi các sự kiện sau là chắc chắn, không thể hay có thể xảy ra?</a:t>
            </a:r>
          </a:p>
          <a:p>
            <a:pPr marL="1204913" marR="0" indent="-692150" algn="just">
              <a:lnSpc>
                <a:spcPct val="120000"/>
              </a:lnSpc>
              <a:spcBef>
                <a:spcPts val="600"/>
              </a:spcBef>
              <a:spcAft>
                <a:spcPts val="600"/>
              </a:spcAft>
              <a:buAutoNum type="alphaLcParenR"/>
              <a:tabLst>
                <a:tab pos="510540" algn="l"/>
              </a:tabLst>
            </a:pPr>
            <a:r>
              <a:rPr lang="en-US" sz="4500" smtClean="0">
                <a:latin typeface="Arial" panose="020B0604020202020204" pitchFamily="34" charset="0"/>
                <a:cs typeface="Arial" panose="020B0604020202020204" pitchFamily="34" charset="0"/>
              </a:rPr>
              <a:t> Ngọc </a:t>
            </a:r>
            <a:r>
              <a:rPr lang="en-US" sz="4500">
                <a:latin typeface="Arial" panose="020B0604020202020204" pitchFamily="34" charset="0"/>
                <a:cs typeface="Arial" panose="020B0604020202020204" pitchFamily="34" charset="0"/>
              </a:rPr>
              <a:t>lấy được 1 cái bút và 1 </a:t>
            </a:r>
            <a:r>
              <a:rPr lang="en-US" sz="4500">
                <a:latin typeface="Arial" panose="020B0604020202020204" pitchFamily="34" charset="0"/>
                <a:cs typeface="Arial" panose="020B0604020202020204" pitchFamily="34" charset="0"/>
              </a:rPr>
              <a:t>cái </a:t>
            </a:r>
            <a:r>
              <a:rPr lang="en-US" sz="4500" smtClean="0">
                <a:latin typeface="Arial" panose="020B0604020202020204" pitchFamily="34" charset="0"/>
                <a:cs typeface="Arial" panose="020B0604020202020204" pitchFamily="34" charset="0"/>
              </a:rPr>
              <a:t>thước </a:t>
            </a:r>
            <a:r>
              <a:rPr lang="en-US" sz="4500">
                <a:latin typeface="Arial" panose="020B0604020202020204" pitchFamily="34" charset="0"/>
                <a:cs typeface="Arial" panose="020B0604020202020204" pitchFamily="34" charset="0"/>
              </a:rPr>
              <a:t>kẻ.</a:t>
            </a:r>
          </a:p>
          <a:p>
            <a:pPr marL="1204913" marR="0" indent="-692150" algn="just">
              <a:lnSpc>
                <a:spcPct val="120000"/>
              </a:lnSpc>
              <a:spcBef>
                <a:spcPts val="600"/>
              </a:spcBef>
              <a:spcAft>
                <a:spcPts val="600"/>
              </a:spcAft>
              <a:buAutoNum type="alphaLcParenR"/>
              <a:tabLst>
                <a:tab pos="510540" algn="l"/>
              </a:tabLst>
            </a:pPr>
            <a:r>
              <a:rPr lang="en-US" sz="4500" smtClean="0">
                <a:latin typeface="Arial" panose="020B0604020202020204" pitchFamily="34" charset="0"/>
                <a:cs typeface="Arial" panose="020B0604020202020204" pitchFamily="34" charset="0"/>
              </a:rPr>
              <a:t> Ngọc </a:t>
            </a:r>
            <a:r>
              <a:rPr lang="en-US" sz="4500">
                <a:latin typeface="Arial" panose="020B0604020202020204" pitchFamily="34" charset="0"/>
                <a:cs typeface="Arial" panose="020B0604020202020204" pitchFamily="34" charset="0"/>
              </a:rPr>
              <a:t>lấy được ít nhất 1 cái bút.</a:t>
            </a:r>
          </a:p>
          <a:p>
            <a:pPr marL="1204913" marR="0" indent="-692150" algn="just">
              <a:lnSpc>
                <a:spcPct val="120000"/>
              </a:lnSpc>
              <a:spcBef>
                <a:spcPts val="600"/>
              </a:spcBef>
              <a:spcAft>
                <a:spcPts val="600"/>
              </a:spcAft>
              <a:buAutoNum type="alphaLcParenR"/>
              <a:tabLst>
                <a:tab pos="510540" algn="l"/>
              </a:tabLst>
            </a:pPr>
            <a:r>
              <a:rPr lang="en-US" sz="4500" smtClean="0">
                <a:latin typeface="Arial" panose="020B0604020202020204" pitchFamily="34" charset="0"/>
                <a:cs typeface="Arial" panose="020B0604020202020204" pitchFamily="34" charset="0"/>
              </a:rPr>
              <a:t> Ngọc </a:t>
            </a:r>
            <a:r>
              <a:rPr lang="en-US" sz="4500">
                <a:latin typeface="Arial" panose="020B0604020202020204" pitchFamily="34" charset="0"/>
                <a:cs typeface="Arial" panose="020B0604020202020204" pitchFamily="34" charset="0"/>
              </a:rPr>
              <a:t>lấy được 2 </a:t>
            </a:r>
            <a:r>
              <a:rPr lang="en-US" sz="4500">
                <a:latin typeface="Arial" panose="020B0604020202020204" pitchFamily="34" charset="0"/>
                <a:cs typeface="Arial" panose="020B0604020202020204" pitchFamily="34" charset="0"/>
              </a:rPr>
              <a:t>cái </a:t>
            </a:r>
            <a:r>
              <a:rPr lang="en-US" sz="4500" smtClean="0">
                <a:latin typeface="Arial" panose="020B0604020202020204" pitchFamily="34" charset="0"/>
                <a:cs typeface="Arial" panose="020B0604020202020204" pitchFamily="34" charset="0"/>
              </a:rPr>
              <a:t>thước </a:t>
            </a:r>
            <a:r>
              <a:rPr lang="en-US" sz="4500">
                <a:latin typeface="Arial" panose="020B0604020202020204" pitchFamily="34" charset="0"/>
                <a:cs typeface="Arial" panose="020B0604020202020204" pitchFamily="34" charset="0"/>
              </a:rPr>
              <a:t>kẻ.</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2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4" name="Group 4"/>
          <p:cNvGrpSpPr/>
          <p:nvPr/>
        </p:nvGrpSpPr>
        <p:grpSpPr>
          <a:xfrm>
            <a:off x="1048187" y="2019300"/>
            <a:ext cx="16445593" cy="7363855"/>
            <a:chOff x="0" y="0"/>
            <a:chExt cx="5634206" cy="2217713"/>
          </a:xfrm>
        </p:grpSpPr>
        <p:sp>
          <p:nvSpPr>
            <p:cNvPr id="5" name="Freeform 5"/>
            <p:cNvSpPr/>
            <p:nvPr/>
          </p:nvSpPr>
          <p:spPr>
            <a:xfrm>
              <a:off x="0" y="0"/>
              <a:ext cx="5634206" cy="2217713"/>
            </a:xfrm>
            <a:custGeom>
              <a:avLst/>
              <a:gdLst/>
              <a:ahLst/>
              <a:cxnLst/>
              <a:rect l="l" t="t" r="r" b="b"/>
              <a:pathLst>
                <a:path w="5634206" h="2217713">
                  <a:moveTo>
                    <a:pt x="5509745" y="2217713"/>
                  </a:moveTo>
                  <a:lnTo>
                    <a:pt x="124460" y="2217713"/>
                  </a:lnTo>
                  <a:cubicBezTo>
                    <a:pt x="55880" y="2217713"/>
                    <a:pt x="0" y="2161833"/>
                    <a:pt x="0" y="2093253"/>
                  </a:cubicBezTo>
                  <a:lnTo>
                    <a:pt x="0" y="124460"/>
                  </a:lnTo>
                  <a:cubicBezTo>
                    <a:pt x="0" y="55880"/>
                    <a:pt x="55880" y="0"/>
                    <a:pt x="124460" y="0"/>
                  </a:cubicBezTo>
                  <a:lnTo>
                    <a:pt x="5509746" y="0"/>
                  </a:lnTo>
                  <a:cubicBezTo>
                    <a:pt x="5578326" y="0"/>
                    <a:pt x="5634206" y="55880"/>
                    <a:pt x="5634206" y="124460"/>
                  </a:cubicBezTo>
                  <a:lnTo>
                    <a:pt x="5634206" y="2093253"/>
                  </a:lnTo>
                  <a:cubicBezTo>
                    <a:pt x="5634206" y="2161834"/>
                    <a:pt x="5578326" y="2217713"/>
                    <a:pt x="5509746" y="2217713"/>
                  </a:cubicBezTo>
                  <a:close/>
                </a:path>
              </a:pathLst>
            </a:custGeom>
            <a:solidFill>
              <a:srgbClr val="FFFFFF"/>
            </a:solidFill>
          </p:spPr>
        </p:sp>
      </p:grpSp>
      <p:grpSp>
        <p:nvGrpSpPr>
          <p:cNvPr id="9" name="Group 9"/>
          <p:cNvGrpSpPr>
            <a:grpSpLocks noChangeAspect="1"/>
          </p:cNvGrpSpPr>
          <p:nvPr/>
        </p:nvGrpSpPr>
        <p:grpSpPr>
          <a:xfrm>
            <a:off x="17389929" y="9699028"/>
            <a:ext cx="495300" cy="495300"/>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9051">
            <a:off x="-149963" y="8415301"/>
            <a:ext cx="2418073" cy="2567452"/>
          </a:xfrm>
          <a:prstGeom prst="rect">
            <a:avLst/>
          </a:prstGeom>
        </p:spPr>
      </p:pic>
      <p:sp>
        <p:nvSpPr>
          <p:cNvPr id="12" name="TextBox 6"/>
          <p:cNvSpPr txBox="1"/>
          <p:nvPr/>
        </p:nvSpPr>
        <p:spPr>
          <a:xfrm>
            <a:off x="7772400" y="578700"/>
            <a:ext cx="2286000" cy="886525"/>
          </a:xfrm>
          <a:prstGeom prst="rect">
            <a:avLst/>
          </a:prstGeom>
        </p:spPr>
        <p:txBody>
          <a:bodyPr wrap="square" lIns="0" tIns="0" rIns="0" bIns="0" rtlCol="0" anchor="t">
            <a:spAutoFit/>
          </a:bodyPr>
          <a:lstStyle/>
          <a:p>
            <a:pPr algn="just">
              <a:lnSpc>
                <a:spcPts val="7679"/>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grpSp>
        <p:nvGrpSpPr>
          <p:cNvPr id="13" name="Group 24"/>
          <p:cNvGrpSpPr/>
          <p:nvPr/>
        </p:nvGrpSpPr>
        <p:grpSpPr>
          <a:xfrm rot="-2978346">
            <a:off x="17072677" y="663237"/>
            <a:ext cx="769606" cy="468649"/>
            <a:chOff x="0" y="0"/>
            <a:chExt cx="2131452" cy="1297940"/>
          </a:xfrm>
        </p:grpSpPr>
        <p:sp>
          <p:nvSpPr>
            <p:cNvPr id="14" name="Freeform 25"/>
            <p:cNvSpPr/>
            <p:nvPr/>
          </p:nvSpPr>
          <p:spPr>
            <a:xfrm>
              <a:off x="0" y="0"/>
              <a:ext cx="2131452" cy="1297940"/>
            </a:xfrm>
            <a:custGeom>
              <a:avLst/>
              <a:gdLst/>
              <a:ahLst/>
              <a:cxnLst/>
              <a:rect l="l" t="t" r="r" b="b"/>
              <a:pathLst>
                <a:path w="2131452" h="1297940">
                  <a:moveTo>
                    <a:pt x="0" y="0"/>
                  </a:moveTo>
                  <a:lnTo>
                    <a:pt x="1065726" y="1297940"/>
                  </a:lnTo>
                  <a:lnTo>
                    <a:pt x="2131452" y="0"/>
                  </a:lnTo>
                  <a:close/>
                </a:path>
              </a:pathLst>
            </a:custGeom>
            <a:solidFill>
              <a:srgbClr val="6482F4"/>
            </a:solidFill>
          </p:spPr>
        </p:sp>
      </p:grpSp>
      <p:sp>
        <p:nvSpPr>
          <p:cNvPr id="2" name="Rectangle 1"/>
          <p:cNvSpPr/>
          <p:nvPr/>
        </p:nvSpPr>
        <p:spPr>
          <a:xfrm>
            <a:off x="1173811" y="2412232"/>
            <a:ext cx="15986642" cy="6217087"/>
          </a:xfrm>
          <a:prstGeom prst="rect">
            <a:avLst/>
          </a:prstGeom>
        </p:spPr>
        <p:txBody>
          <a:bodyPr wrap="square">
            <a:spAutoFit/>
          </a:bodyPr>
          <a:lstStyle/>
          <a:p>
            <a:pPr algn="just">
              <a:lnSpc>
                <a:spcPct val="120000"/>
              </a:lnSpc>
              <a:spcBef>
                <a:spcPts val="300"/>
              </a:spcBef>
              <a:spcAft>
                <a:spcPts val="300"/>
              </a:spcAft>
            </a:pPr>
            <a:r>
              <a:rPr lang="vi-VN" sz="4500">
                <a:latin typeface="Arial" panose="020B0604020202020204" pitchFamily="34" charset="0"/>
                <a:ea typeface="Calibri" panose="020F0502020204030204" pitchFamily="34" charset="0"/>
                <a:cs typeface="Arial" panose="020B0604020202020204" pitchFamily="34" charset="0"/>
              </a:rPr>
              <a:t>Các khả năng có thể xảy </a:t>
            </a:r>
            <a:r>
              <a:rPr lang="vi-VN" sz="4500">
                <a:latin typeface="Arial" panose="020B0604020202020204" pitchFamily="34" charset="0"/>
                <a:ea typeface="Calibri" panose="020F0502020204030204" pitchFamily="34" charset="0"/>
                <a:cs typeface="Arial" panose="020B0604020202020204" pitchFamily="34" charset="0"/>
              </a:rPr>
              <a:t>ra </a:t>
            </a:r>
            <a:r>
              <a:rPr lang="vi-VN" sz="4500" smtClean="0">
                <a:latin typeface="Arial" panose="020B0604020202020204" pitchFamily="34" charset="0"/>
                <a:ea typeface="Calibri" panose="020F0502020204030204" pitchFamily="34" charset="0"/>
                <a:cs typeface="Arial" panose="020B0604020202020204" pitchFamily="34" charset="0"/>
              </a:rPr>
              <a:t>là: </a:t>
            </a:r>
            <a:r>
              <a:rPr lang="vi-VN" sz="4500">
                <a:latin typeface="Arial" panose="020B0604020202020204" pitchFamily="34" charset="0"/>
                <a:ea typeface="Calibri" panose="020F0502020204030204" pitchFamily="34" charset="0"/>
                <a:cs typeface="Arial" panose="020B0604020202020204" pitchFamily="34" charset="0"/>
              </a:rPr>
              <a:t>1 bút mực và 1 bút chì; 1 bút mực và 1 thước kẻ</a:t>
            </a:r>
            <a:r>
              <a:rPr lang="vi-VN" sz="4500">
                <a:latin typeface="Arial" panose="020B0604020202020204" pitchFamily="34" charset="0"/>
                <a:ea typeface="Calibri" panose="020F0502020204030204" pitchFamily="34" charset="0"/>
                <a:cs typeface="Arial" panose="020B0604020202020204" pitchFamily="34" charset="0"/>
              </a:rPr>
              <a:t>; </a:t>
            </a:r>
            <a:r>
              <a:rPr lang="vi-VN" sz="4500" smtClean="0">
                <a:latin typeface="Arial" panose="020B0604020202020204" pitchFamily="34" charset="0"/>
                <a:ea typeface="Calibri" panose="020F0502020204030204" pitchFamily="34" charset="0"/>
                <a:cs typeface="Arial" panose="020B0604020202020204" pitchFamily="34" charset="0"/>
              </a:rPr>
              <a:t>1 </a:t>
            </a:r>
            <a:r>
              <a:rPr lang="vi-VN" sz="4500">
                <a:latin typeface="Arial" panose="020B0604020202020204" pitchFamily="34" charset="0"/>
                <a:ea typeface="Calibri" panose="020F0502020204030204" pitchFamily="34" charset="0"/>
                <a:cs typeface="Arial" panose="020B0604020202020204" pitchFamily="34" charset="0"/>
              </a:rPr>
              <a:t>bút chì và 1 thước kẻ.</a:t>
            </a:r>
            <a:endParaRPr lang="en-US" sz="450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300"/>
              </a:spcBef>
              <a:spcAft>
                <a:spcPts val="300"/>
              </a:spcAft>
            </a:pPr>
            <a:r>
              <a:rPr lang="vi-VN" sz="4500">
                <a:latin typeface="Arial" panose="020B0604020202020204" pitchFamily="34" charset="0"/>
                <a:ea typeface="Calibri" panose="020F0502020204030204" pitchFamily="34" charset="0"/>
                <a:cs typeface="Arial" panose="020B0604020202020204" pitchFamily="34" charset="0"/>
              </a:rPr>
              <a:t>Như vậy</a:t>
            </a:r>
            <a:r>
              <a:rPr lang="en-US" sz="4500">
                <a:latin typeface="Arial" panose="020B0604020202020204" pitchFamily="34" charset="0"/>
                <a:ea typeface="Calibri" panose="020F0502020204030204" pitchFamily="34" charset="0"/>
                <a:cs typeface="Arial" panose="020B0604020202020204" pitchFamily="34" charset="0"/>
              </a:rPr>
              <a:t>: </a:t>
            </a:r>
            <a:endParaRPr lang="en-US" sz="4500" smtClean="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300"/>
              </a:spcBef>
              <a:spcAft>
                <a:spcPts val="300"/>
              </a:spcAft>
            </a:pPr>
            <a:r>
              <a:rPr lang="vi-VN" sz="4500" smtClean="0">
                <a:latin typeface="Arial" panose="020B0604020202020204" pitchFamily="34" charset="0"/>
                <a:ea typeface="Calibri" panose="020F0502020204030204" pitchFamily="34" charset="0"/>
                <a:cs typeface="Arial" panose="020B0604020202020204" pitchFamily="34" charset="0"/>
              </a:rPr>
              <a:t>a</a:t>
            </a:r>
            <a:r>
              <a:rPr lang="vi-VN" sz="4500">
                <a:latin typeface="Arial" panose="020B0604020202020204" pitchFamily="34" charset="0"/>
                <a:ea typeface="Calibri" panose="020F0502020204030204" pitchFamily="34" charset="0"/>
                <a:cs typeface="Arial" panose="020B0604020202020204" pitchFamily="34" charset="0"/>
              </a:rPr>
              <a:t>) Ngọc lấy được 1 các bút và 1 cái thước kẻ là sự kiện có thể xảy ra.</a:t>
            </a:r>
            <a:endParaRPr lang="en-US" sz="450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300"/>
              </a:spcBef>
              <a:spcAft>
                <a:spcPts val="300"/>
              </a:spcAft>
            </a:pPr>
            <a:r>
              <a:rPr lang="vi-VN" sz="4500" smtClean="0">
                <a:latin typeface="Arial" panose="020B0604020202020204" pitchFamily="34" charset="0"/>
                <a:ea typeface="Calibri" panose="020F0502020204030204" pitchFamily="34" charset="0"/>
                <a:cs typeface="Arial" panose="020B0604020202020204" pitchFamily="34" charset="0"/>
              </a:rPr>
              <a:t>b</a:t>
            </a:r>
            <a:r>
              <a:rPr lang="vi-VN" sz="4500">
                <a:latin typeface="Arial" panose="020B0604020202020204" pitchFamily="34" charset="0"/>
                <a:ea typeface="Calibri" panose="020F0502020204030204" pitchFamily="34" charset="0"/>
                <a:cs typeface="Arial" panose="020B0604020202020204" pitchFamily="34" charset="0"/>
              </a:rPr>
              <a:t>) Ngọc lấy được ít nhất 1 cái bút là sự kiện chắc chắn</a:t>
            </a:r>
            <a:r>
              <a:rPr lang="en-US" sz="4500">
                <a:latin typeface="Arial" panose="020B0604020202020204" pitchFamily="34" charset="0"/>
                <a:ea typeface="Calibri" panose="020F0502020204030204" pitchFamily="34" charset="0"/>
                <a:cs typeface="Arial" panose="020B0604020202020204" pitchFamily="34" charset="0"/>
              </a:rPr>
              <a:t> xảy ra</a:t>
            </a:r>
            <a:r>
              <a:rPr lang="vi-VN" sz="4500">
                <a:latin typeface="Arial" panose="020B0604020202020204" pitchFamily="34" charset="0"/>
                <a:ea typeface="Calibri" panose="020F0502020204030204" pitchFamily="34" charset="0"/>
                <a:cs typeface="Arial" panose="020B0604020202020204" pitchFamily="34" charset="0"/>
              </a:rPr>
              <a:t>.</a:t>
            </a:r>
            <a:endParaRPr lang="en-US" sz="450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300"/>
              </a:spcBef>
              <a:spcAft>
                <a:spcPts val="300"/>
              </a:spcAft>
            </a:pPr>
            <a:r>
              <a:rPr lang="vi-VN" sz="4500" smtClean="0">
                <a:latin typeface="Arial" panose="020B0604020202020204" pitchFamily="34" charset="0"/>
                <a:ea typeface="Calibri" panose="020F0502020204030204" pitchFamily="34" charset="0"/>
                <a:cs typeface="Arial" panose="020B0604020202020204" pitchFamily="34" charset="0"/>
              </a:rPr>
              <a:t>c</a:t>
            </a:r>
            <a:r>
              <a:rPr lang="vi-VN" sz="4500">
                <a:latin typeface="Arial" panose="020B0604020202020204" pitchFamily="34" charset="0"/>
                <a:ea typeface="Calibri" panose="020F0502020204030204" pitchFamily="34" charset="0"/>
                <a:cs typeface="Arial" panose="020B0604020202020204" pitchFamily="34" charset="0"/>
              </a:rPr>
              <a:t>) Ngọc lấy được 2 cái thước kẻ là sự kiện không thể xảy ra.</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058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67176" y="6006506"/>
            <a:ext cx="7411290" cy="2476500"/>
          </a:xfrm>
          <a:prstGeom prst="rect">
            <a:avLst/>
          </a:prstGeom>
        </p:spPr>
      </p:pic>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65980">
            <a:off x="-22083" y="8798485"/>
            <a:ext cx="2053139" cy="2179974"/>
          </a:xfrm>
          <a:prstGeom prst="rect">
            <a:avLst/>
          </a:prstGeom>
        </p:spPr>
      </p:pic>
      <p:grpSp>
        <p:nvGrpSpPr>
          <p:cNvPr id="22" name="Group 22"/>
          <p:cNvGrpSpPr>
            <a:grpSpLocks noChangeAspect="1"/>
          </p:cNvGrpSpPr>
          <p:nvPr/>
        </p:nvGrpSpPr>
        <p:grpSpPr>
          <a:xfrm>
            <a:off x="16531682" y="9105900"/>
            <a:ext cx="782573" cy="782573"/>
            <a:chOff x="0" y="0"/>
            <a:chExt cx="6355080" cy="6355080"/>
          </a:xfrm>
        </p:grpSpPr>
        <p:sp>
          <p:nvSpPr>
            <p:cNvPr id="23" name="Freeform 2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grpSp>
        <p:nvGrpSpPr>
          <p:cNvPr id="24" name="Group 24"/>
          <p:cNvGrpSpPr/>
          <p:nvPr/>
        </p:nvGrpSpPr>
        <p:grpSpPr>
          <a:xfrm rot="-2978346">
            <a:off x="16965913" y="665446"/>
            <a:ext cx="769606" cy="468649"/>
            <a:chOff x="0" y="0"/>
            <a:chExt cx="2131452" cy="1297940"/>
          </a:xfrm>
        </p:grpSpPr>
        <p:sp>
          <p:nvSpPr>
            <p:cNvPr id="25" name="Freeform 25"/>
            <p:cNvSpPr/>
            <p:nvPr/>
          </p:nvSpPr>
          <p:spPr>
            <a:xfrm>
              <a:off x="0" y="0"/>
              <a:ext cx="2131452" cy="1297940"/>
            </a:xfrm>
            <a:custGeom>
              <a:avLst/>
              <a:gdLst/>
              <a:ahLst/>
              <a:cxnLst/>
              <a:rect l="l" t="t" r="r" b="b"/>
              <a:pathLst>
                <a:path w="2131452" h="1297940">
                  <a:moveTo>
                    <a:pt x="0" y="0"/>
                  </a:moveTo>
                  <a:lnTo>
                    <a:pt x="1065726" y="1297940"/>
                  </a:lnTo>
                  <a:lnTo>
                    <a:pt x="2131452" y="0"/>
                  </a:lnTo>
                  <a:close/>
                </a:path>
              </a:pathLst>
            </a:custGeom>
            <a:solidFill>
              <a:srgbClr val="6482F4"/>
            </a:solidFill>
          </p:spPr>
        </p:sp>
      </p:grpSp>
      <p:sp>
        <p:nvSpPr>
          <p:cNvPr id="15" name="Title 1">
            <a:extLst>
              <a:ext uri="{FF2B5EF4-FFF2-40B4-BE49-F238E27FC236}">
                <a16:creationId xmlns:a16="http://schemas.microsoft.com/office/drawing/2014/main" id="{33980A4A-B77F-4303-9B7C-40B076F58A83}"/>
              </a:ext>
            </a:extLst>
          </p:cNvPr>
          <p:cNvSpPr txBox="1">
            <a:spLocks/>
          </p:cNvSpPr>
          <p:nvPr/>
        </p:nvSpPr>
        <p:spPr>
          <a:xfrm>
            <a:off x="1015372" y="681950"/>
            <a:ext cx="71702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500" b="1" err="1">
                <a:latin typeface="Arial" panose="020B0604020202020204" pitchFamily="34" charset="0"/>
                <a:cs typeface="Arial" panose="020B0604020202020204" pitchFamily="34" charset="0"/>
              </a:rPr>
              <a:t>Bài</a:t>
            </a:r>
            <a:r>
              <a:rPr lang="en-US" sz="4500" b="1">
                <a:latin typeface="Arial" panose="020B0604020202020204" pitchFamily="34" charset="0"/>
                <a:cs typeface="Arial" panose="020B0604020202020204" pitchFamily="34" charset="0"/>
              </a:rPr>
              <a:t> </a:t>
            </a:r>
            <a:r>
              <a:rPr lang="en-US" sz="4500" b="1" smtClean="0">
                <a:latin typeface="Arial" panose="020B0604020202020204" pitchFamily="34" charset="0"/>
                <a:cs typeface="Arial" panose="020B0604020202020204" pitchFamily="34" charset="0"/>
              </a:rPr>
              <a:t>8 (SBT </a:t>
            </a:r>
            <a:r>
              <a:rPr lang="en-US" sz="4500" b="1" err="1">
                <a:latin typeface="Arial" panose="020B0604020202020204" pitchFamily="34" charset="0"/>
                <a:cs typeface="Arial" panose="020B0604020202020204" pitchFamily="34" charset="0"/>
              </a:rPr>
              <a:t>trang</a:t>
            </a:r>
            <a:r>
              <a:rPr lang="en-US" sz="4500" b="1">
                <a:latin typeface="Arial" panose="020B0604020202020204" pitchFamily="34" charset="0"/>
                <a:cs typeface="Arial" panose="020B0604020202020204" pitchFamily="34" charset="0"/>
              </a:rPr>
              <a:t> </a:t>
            </a:r>
            <a:r>
              <a:rPr lang="en-US" sz="4500" b="1" smtClean="0">
                <a:latin typeface="Arial" panose="020B0604020202020204" pitchFamily="34" charset="0"/>
                <a:cs typeface="Arial" panose="020B0604020202020204" pitchFamily="34" charset="0"/>
              </a:rPr>
              <a:t>120):</a:t>
            </a:r>
            <a:endParaRPr lang="en-US" sz="4500" b="1" dirty="0">
              <a:latin typeface="Arial" panose="020B0604020202020204" pitchFamily="34" charset="0"/>
              <a:cs typeface="Arial" panose="020B0604020202020204" pitchFamily="34" charset="0"/>
            </a:endParaRPr>
          </a:p>
        </p:txBody>
      </p:sp>
      <p:sp>
        <p:nvSpPr>
          <p:cNvPr id="2" name="Rectangle 1"/>
          <p:cNvSpPr/>
          <p:nvPr/>
        </p:nvSpPr>
        <p:spPr>
          <a:xfrm>
            <a:off x="762000" y="2033826"/>
            <a:ext cx="16730437" cy="5539978"/>
          </a:xfrm>
          <a:prstGeom prst="rect">
            <a:avLst/>
          </a:prstGeom>
        </p:spPr>
        <p:txBody>
          <a:bodyPr wrap="square">
            <a:spAutoFit/>
          </a:bodyPr>
          <a:lstStyle/>
          <a:p>
            <a:pPr algn="just">
              <a:lnSpc>
                <a:spcPct val="120000"/>
              </a:lnSpc>
              <a:spcBef>
                <a:spcPts val="600"/>
              </a:spcBef>
              <a:spcAft>
                <a:spcPts val="600"/>
              </a:spcAft>
            </a:pPr>
            <a:r>
              <a:rPr lang="vi-VN" sz="4500">
                <a:solidFill>
                  <a:srgbClr val="000000"/>
                </a:solidFill>
              </a:rPr>
              <a:t>Có các tuyến đường với độ dài như hình vẽ để nối các điểm du lịch A, B và C. Bạn Dương đi từ A qua B rồi đến C. Hãy đánh giá xem các sự kiện sau là chắc chắn, có thể hay không thể xảy ra.</a:t>
            </a:r>
          </a:p>
          <a:p>
            <a:pPr algn="just">
              <a:lnSpc>
                <a:spcPct val="120000"/>
              </a:lnSpc>
              <a:spcBef>
                <a:spcPts val="600"/>
              </a:spcBef>
              <a:spcAft>
                <a:spcPts val="600"/>
              </a:spcAft>
            </a:pPr>
            <a:r>
              <a:rPr lang="vi-VN" sz="4500">
                <a:solidFill>
                  <a:srgbClr val="000000"/>
                </a:solidFill>
              </a:rPr>
              <a:t>a) Quãng đường Dương đi không vượt quá </a:t>
            </a:r>
            <a:r>
              <a:rPr lang="vi-VN" sz="4500">
                <a:solidFill>
                  <a:srgbClr val="000000"/>
                </a:solidFill>
              </a:rPr>
              <a:t>15 </a:t>
            </a:r>
            <a:r>
              <a:rPr lang="vi-VN" sz="4500" smtClean="0">
                <a:solidFill>
                  <a:srgbClr val="000000"/>
                </a:solidFill>
              </a:rPr>
              <a:t>km</a:t>
            </a:r>
            <a:r>
              <a:rPr lang="en-GB" sz="4500" smtClean="0">
                <a:solidFill>
                  <a:srgbClr val="000000"/>
                </a:solidFill>
              </a:rPr>
              <a:t>.</a:t>
            </a:r>
            <a:endParaRPr lang="vi-VN" sz="4500">
              <a:solidFill>
                <a:srgbClr val="000000"/>
              </a:solidFill>
            </a:endParaRPr>
          </a:p>
          <a:p>
            <a:pPr algn="just">
              <a:lnSpc>
                <a:spcPct val="120000"/>
              </a:lnSpc>
              <a:spcBef>
                <a:spcPts val="600"/>
              </a:spcBef>
              <a:spcAft>
                <a:spcPts val="600"/>
              </a:spcAft>
            </a:pPr>
            <a:r>
              <a:rPr lang="vi-VN" sz="4500">
                <a:solidFill>
                  <a:srgbClr val="000000"/>
                </a:solidFill>
              </a:rPr>
              <a:t>b) Quãng đường Dương đi dài </a:t>
            </a:r>
            <a:r>
              <a:rPr lang="vi-VN" sz="4500">
                <a:solidFill>
                  <a:srgbClr val="000000"/>
                </a:solidFill>
              </a:rPr>
              <a:t>11 </a:t>
            </a:r>
            <a:r>
              <a:rPr lang="vi-VN" sz="4500" smtClean="0">
                <a:solidFill>
                  <a:srgbClr val="000000"/>
                </a:solidFill>
              </a:rPr>
              <a:t>km</a:t>
            </a:r>
            <a:r>
              <a:rPr lang="en-GB" sz="4500" smtClean="0">
                <a:solidFill>
                  <a:srgbClr val="000000"/>
                </a:solidFill>
              </a:rPr>
              <a:t>.</a:t>
            </a:r>
            <a:endParaRPr lang="vi-VN" sz="4500">
              <a:solidFill>
                <a:srgbClr val="000000"/>
              </a:solidFill>
            </a:endParaRPr>
          </a:p>
          <a:p>
            <a:pPr algn="just">
              <a:lnSpc>
                <a:spcPct val="120000"/>
              </a:lnSpc>
              <a:spcBef>
                <a:spcPts val="600"/>
              </a:spcBef>
              <a:spcAft>
                <a:spcPts val="600"/>
              </a:spcAft>
            </a:pPr>
            <a:r>
              <a:rPr lang="vi-VN" sz="4500">
                <a:solidFill>
                  <a:srgbClr val="000000"/>
                </a:solidFill>
              </a:rPr>
              <a:t>c) Quãng đường Dương đi dài </a:t>
            </a:r>
            <a:r>
              <a:rPr lang="vi-VN" sz="4500">
                <a:solidFill>
                  <a:srgbClr val="000000"/>
                </a:solidFill>
              </a:rPr>
              <a:t>14 </a:t>
            </a:r>
            <a:r>
              <a:rPr lang="vi-VN" sz="4500" smtClean="0">
                <a:solidFill>
                  <a:srgbClr val="000000"/>
                </a:solidFill>
              </a:rPr>
              <a:t>km</a:t>
            </a:r>
            <a:r>
              <a:rPr lang="en-GB" sz="4500" smtClean="0">
                <a:solidFill>
                  <a:srgbClr val="000000"/>
                </a:solidFill>
              </a:rPr>
              <a:t>.</a:t>
            </a:r>
            <a:endParaRPr lang="vi-VN" sz="4500" b="0" i="0">
              <a:solidFill>
                <a:srgbClr val="000000"/>
              </a:solidFill>
              <a:effectLst/>
            </a:endParaRPr>
          </a:p>
        </p:txBody>
      </p:sp>
    </p:spTree>
    <p:extLst>
      <p:ext uri="{BB962C8B-B14F-4D97-AF65-F5344CB8AC3E}">
        <p14:creationId xmlns:p14="http://schemas.microsoft.com/office/powerpoint/2010/main" val="30057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4" name="Group 4"/>
          <p:cNvGrpSpPr/>
          <p:nvPr/>
        </p:nvGrpSpPr>
        <p:grpSpPr>
          <a:xfrm>
            <a:off x="1048187" y="2019300"/>
            <a:ext cx="16445593" cy="7363855"/>
            <a:chOff x="0" y="0"/>
            <a:chExt cx="5634206" cy="2217713"/>
          </a:xfrm>
        </p:grpSpPr>
        <p:sp>
          <p:nvSpPr>
            <p:cNvPr id="5" name="Freeform 5"/>
            <p:cNvSpPr/>
            <p:nvPr/>
          </p:nvSpPr>
          <p:spPr>
            <a:xfrm>
              <a:off x="0" y="0"/>
              <a:ext cx="5634206" cy="2217713"/>
            </a:xfrm>
            <a:custGeom>
              <a:avLst/>
              <a:gdLst/>
              <a:ahLst/>
              <a:cxnLst/>
              <a:rect l="l" t="t" r="r" b="b"/>
              <a:pathLst>
                <a:path w="5634206" h="2217713">
                  <a:moveTo>
                    <a:pt x="5509745" y="2217713"/>
                  </a:moveTo>
                  <a:lnTo>
                    <a:pt x="124460" y="2217713"/>
                  </a:lnTo>
                  <a:cubicBezTo>
                    <a:pt x="55880" y="2217713"/>
                    <a:pt x="0" y="2161833"/>
                    <a:pt x="0" y="2093253"/>
                  </a:cubicBezTo>
                  <a:lnTo>
                    <a:pt x="0" y="124460"/>
                  </a:lnTo>
                  <a:cubicBezTo>
                    <a:pt x="0" y="55880"/>
                    <a:pt x="55880" y="0"/>
                    <a:pt x="124460" y="0"/>
                  </a:cubicBezTo>
                  <a:lnTo>
                    <a:pt x="5509746" y="0"/>
                  </a:lnTo>
                  <a:cubicBezTo>
                    <a:pt x="5578326" y="0"/>
                    <a:pt x="5634206" y="55880"/>
                    <a:pt x="5634206" y="124460"/>
                  </a:cubicBezTo>
                  <a:lnTo>
                    <a:pt x="5634206" y="2093253"/>
                  </a:lnTo>
                  <a:cubicBezTo>
                    <a:pt x="5634206" y="2161834"/>
                    <a:pt x="5578326" y="2217713"/>
                    <a:pt x="5509746" y="2217713"/>
                  </a:cubicBezTo>
                  <a:close/>
                </a:path>
              </a:pathLst>
            </a:custGeom>
            <a:solidFill>
              <a:srgbClr val="FFFFFF"/>
            </a:solidFill>
          </p:spPr>
        </p:sp>
      </p:grpSp>
      <p:grpSp>
        <p:nvGrpSpPr>
          <p:cNvPr id="9" name="Group 9"/>
          <p:cNvGrpSpPr>
            <a:grpSpLocks noChangeAspect="1"/>
          </p:cNvGrpSpPr>
          <p:nvPr/>
        </p:nvGrpSpPr>
        <p:grpSpPr>
          <a:xfrm>
            <a:off x="17389929" y="9699028"/>
            <a:ext cx="495300" cy="495300"/>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9051">
            <a:off x="-149963" y="8415301"/>
            <a:ext cx="2418073" cy="2567452"/>
          </a:xfrm>
          <a:prstGeom prst="rect">
            <a:avLst/>
          </a:prstGeom>
        </p:spPr>
      </p:pic>
      <p:sp>
        <p:nvSpPr>
          <p:cNvPr id="12" name="TextBox 6"/>
          <p:cNvSpPr txBox="1"/>
          <p:nvPr/>
        </p:nvSpPr>
        <p:spPr>
          <a:xfrm>
            <a:off x="7772400" y="578700"/>
            <a:ext cx="2286000" cy="886525"/>
          </a:xfrm>
          <a:prstGeom prst="rect">
            <a:avLst/>
          </a:prstGeom>
        </p:spPr>
        <p:txBody>
          <a:bodyPr wrap="square" lIns="0" tIns="0" rIns="0" bIns="0" rtlCol="0" anchor="t">
            <a:spAutoFit/>
          </a:bodyPr>
          <a:lstStyle/>
          <a:p>
            <a:pPr algn="just">
              <a:lnSpc>
                <a:spcPts val="7679"/>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grpSp>
        <p:nvGrpSpPr>
          <p:cNvPr id="13" name="Group 24"/>
          <p:cNvGrpSpPr/>
          <p:nvPr/>
        </p:nvGrpSpPr>
        <p:grpSpPr>
          <a:xfrm rot="-2978346">
            <a:off x="17072677" y="663237"/>
            <a:ext cx="769606" cy="468649"/>
            <a:chOff x="0" y="0"/>
            <a:chExt cx="2131452" cy="1297940"/>
          </a:xfrm>
        </p:grpSpPr>
        <p:sp>
          <p:nvSpPr>
            <p:cNvPr id="14" name="Freeform 25"/>
            <p:cNvSpPr/>
            <p:nvPr/>
          </p:nvSpPr>
          <p:spPr>
            <a:xfrm>
              <a:off x="0" y="0"/>
              <a:ext cx="2131452" cy="1297940"/>
            </a:xfrm>
            <a:custGeom>
              <a:avLst/>
              <a:gdLst/>
              <a:ahLst/>
              <a:cxnLst/>
              <a:rect l="l" t="t" r="r" b="b"/>
              <a:pathLst>
                <a:path w="2131452" h="1297940">
                  <a:moveTo>
                    <a:pt x="0" y="0"/>
                  </a:moveTo>
                  <a:lnTo>
                    <a:pt x="1065726" y="1297940"/>
                  </a:lnTo>
                  <a:lnTo>
                    <a:pt x="2131452" y="0"/>
                  </a:lnTo>
                  <a:close/>
                </a:path>
              </a:pathLst>
            </a:custGeom>
            <a:solidFill>
              <a:srgbClr val="6482F4"/>
            </a:solidFill>
          </p:spPr>
        </p:sp>
      </p:grpSp>
      <p:pic>
        <p:nvPicPr>
          <p:cNvPr id="15" name="Picture 14"/>
          <p:cNvPicPr>
            <a:picLocks noChangeAspect="1"/>
          </p:cNvPicPr>
          <p:nvPr/>
        </p:nvPicPr>
        <p:blipFill>
          <a:blip r:embed="rId6"/>
          <a:stretch>
            <a:fillRect/>
          </a:stretch>
        </p:blipFill>
        <p:spPr>
          <a:xfrm>
            <a:off x="5209755" y="2400300"/>
            <a:ext cx="7411290" cy="2476500"/>
          </a:xfrm>
          <a:prstGeom prst="rect">
            <a:avLst/>
          </a:prstGeom>
        </p:spPr>
      </p:pic>
      <p:sp>
        <p:nvSpPr>
          <p:cNvPr id="16" name="TextBox 15">
            <a:extLst>
              <a:ext uri="{FF2B5EF4-FFF2-40B4-BE49-F238E27FC236}">
                <a16:creationId xmlns:a16="http://schemas.microsoft.com/office/drawing/2014/main" id="{32EB6201-7C86-45BF-A2F1-613AA5F2AA58}"/>
              </a:ext>
            </a:extLst>
          </p:cNvPr>
          <p:cNvSpPr txBox="1"/>
          <p:nvPr/>
        </p:nvSpPr>
        <p:spPr>
          <a:xfrm>
            <a:off x="2057400" y="5548134"/>
            <a:ext cx="14972330" cy="3570208"/>
          </a:xfrm>
          <a:prstGeom prst="rect">
            <a:avLst/>
          </a:prstGeom>
          <a:noFill/>
        </p:spPr>
        <p:txBody>
          <a:bodyPr wrap="square">
            <a:spAutoFit/>
          </a:bodyPr>
          <a:lstStyle/>
          <a:p>
            <a:pPr>
              <a:lnSpc>
                <a:spcPct val="120000"/>
              </a:lnSpc>
              <a:spcBef>
                <a:spcPts val="600"/>
              </a:spcBef>
              <a:spcAft>
                <a:spcPts val="600"/>
              </a:spcAft>
            </a:pPr>
            <a:r>
              <a:rPr lang="en-US" sz="4500" dirty="0">
                <a:latin typeface="Arial" panose="020B0604020202020204" pitchFamily="34" charset="0"/>
                <a:cs typeface="Arial" panose="020B0604020202020204" pitchFamily="34" charset="0"/>
              </a:rPr>
              <a:t>a) Quan </a:t>
            </a:r>
            <a:r>
              <a:rPr lang="en-US" sz="4500" dirty="0" err="1">
                <a:latin typeface="Arial" panose="020B0604020202020204" pitchFamily="34" charset="0"/>
                <a:cs typeface="Arial" panose="020B0604020202020204" pitchFamily="34" charset="0"/>
              </a:rPr>
              <a:t>sát</a:t>
            </a:r>
            <a:r>
              <a:rPr lang="en-US" sz="4500" dirty="0">
                <a:latin typeface="Arial" panose="020B0604020202020204" pitchFamily="34" charset="0"/>
                <a:cs typeface="Arial" panose="020B0604020202020204" pitchFamily="34" charset="0"/>
              </a:rPr>
              <a:t> </a:t>
            </a:r>
            <a:r>
              <a:rPr lang="en-US" sz="4500" err="1">
                <a:latin typeface="Arial" panose="020B0604020202020204" pitchFamily="34" charset="0"/>
                <a:cs typeface="Arial" panose="020B0604020202020204" pitchFamily="34" charset="0"/>
              </a:rPr>
              <a:t>hình</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vẽ </a:t>
            </a:r>
            <a:r>
              <a:rPr lang="en-US" sz="4500" dirty="0">
                <a:latin typeface="Arial" panose="020B0604020202020204" pitchFamily="34" charset="0"/>
                <a:cs typeface="Arial" panose="020B0604020202020204" pitchFamily="34" charset="0"/>
              </a:rPr>
              <a:t>ta </a:t>
            </a:r>
            <a:r>
              <a:rPr lang="en-US" sz="4500" dirty="0" err="1">
                <a:latin typeface="Arial" panose="020B0604020202020204" pitchFamily="34" charset="0"/>
                <a:cs typeface="Arial" panose="020B0604020202020204" pitchFamily="34" charset="0"/>
              </a:rPr>
              <a:t>thấy</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quãng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đường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dài</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nhất</a:t>
            </a:r>
            <a:r>
              <a:rPr lang="en-US" sz="4500" dirty="0">
                <a:latin typeface="Arial" panose="020B0604020202020204" pitchFamily="34" charset="0"/>
                <a:cs typeface="Arial" panose="020B0604020202020204" pitchFamily="34" charset="0"/>
              </a:rPr>
              <a:t> </a:t>
            </a:r>
            <a:r>
              <a:rPr lang="en-US" sz="4500" err="1">
                <a:latin typeface="Arial" panose="020B0604020202020204" pitchFamily="34" charset="0"/>
                <a:cs typeface="Arial" panose="020B0604020202020204" pitchFamily="34" charset="0"/>
              </a:rPr>
              <a:t>đi</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từ </a:t>
            </a:r>
            <a:r>
              <a:rPr lang="en-US" sz="4500" dirty="0">
                <a:latin typeface="Arial" panose="020B0604020202020204" pitchFamily="34" charset="0"/>
                <a:cs typeface="Arial" panose="020B0604020202020204" pitchFamily="34" charset="0"/>
              </a:rPr>
              <a:t>A </a:t>
            </a:r>
            <a:r>
              <a:rPr lang="en-US" sz="4500" dirty="0" err="1">
                <a:latin typeface="Arial" panose="020B0604020202020204" pitchFamily="34" charset="0"/>
                <a:cs typeface="Arial" panose="020B0604020202020204" pitchFamily="34" charset="0"/>
              </a:rPr>
              <a:t>đến</a:t>
            </a:r>
            <a:r>
              <a:rPr lang="en-US" sz="4500" dirty="0">
                <a:latin typeface="Arial" panose="020B0604020202020204" pitchFamily="34" charset="0"/>
                <a:cs typeface="Arial" panose="020B0604020202020204" pitchFamily="34" charset="0"/>
              </a:rPr>
              <a:t> C là 15km.</a:t>
            </a:r>
          </a:p>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Do </a:t>
            </a:r>
            <a:r>
              <a:rPr lang="en-US" sz="4500" smtClean="0">
                <a:latin typeface="Arial" panose="020B0604020202020204" pitchFamily="34" charset="0"/>
                <a:cs typeface="Arial" panose="020B0604020202020204" pitchFamily="34" charset="0"/>
              </a:rPr>
              <a:t>đó </a:t>
            </a:r>
            <a:r>
              <a:rPr lang="en-US" sz="4500" dirty="0" err="1">
                <a:latin typeface="Arial" panose="020B0604020202020204" pitchFamily="34" charset="0"/>
                <a:cs typeface="Arial" panose="020B0604020202020204" pitchFamily="34" charset="0"/>
              </a:rPr>
              <a:t>sư</a:t>
            </a:r>
            <a:r>
              <a:rPr lang="en-US" sz="4500" dirty="0">
                <a:latin typeface="Arial" panose="020B0604020202020204" pitchFamily="34" charset="0"/>
                <a:cs typeface="Arial" panose="020B0604020202020204" pitchFamily="34" charset="0"/>
              </a:rPr>
              <a:t>̣ </a:t>
            </a:r>
            <a:r>
              <a:rPr lang="en-US" sz="4500" err="1">
                <a:latin typeface="Arial" panose="020B0604020202020204" pitchFamily="34" charset="0"/>
                <a:cs typeface="Arial" panose="020B0604020202020204" pitchFamily="34" charset="0"/>
              </a:rPr>
              <a:t>kiện</a:t>
            </a:r>
            <a:r>
              <a:rPr lang="en-US" sz="450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“Quãng </a:t>
            </a:r>
            <a:r>
              <a:rPr lang="en-US" sz="4500" dirty="0" err="1">
                <a:latin typeface="Arial" panose="020B0604020202020204" pitchFamily="34" charset="0"/>
                <a:cs typeface="Arial" panose="020B0604020202020204" pitchFamily="34" charset="0"/>
              </a:rPr>
              <a:t>đường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Dương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đi</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không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vượt</a:t>
            </a:r>
            <a:r>
              <a:rPr lang="en-US" sz="4500" dirty="0">
                <a:latin typeface="Arial" panose="020B0604020202020204" pitchFamily="34" charset="0"/>
                <a:cs typeface="Arial" panose="020B0604020202020204" pitchFamily="34" charset="0"/>
              </a:rPr>
              <a:t> quá 15km” là </a:t>
            </a:r>
            <a:r>
              <a:rPr lang="en-US" sz="4500" b="1" dirty="0" err="1">
                <a:latin typeface="Arial" panose="020B0604020202020204" pitchFamily="34" charset="0"/>
                <a:cs typeface="Arial" panose="020B0604020202020204" pitchFamily="34" charset="0"/>
              </a:rPr>
              <a:t>chắc</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chắn</a:t>
            </a:r>
            <a:r>
              <a:rPr lang="en-US" sz="4500" b="1"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xảy</a:t>
            </a:r>
            <a:r>
              <a:rPr lang="en-US" sz="4500" dirty="0">
                <a:latin typeface="Arial" panose="020B0604020202020204" pitchFamily="34" charset="0"/>
                <a:cs typeface="Arial" panose="020B0604020202020204" pitchFamily="34" charset="0"/>
              </a:rPr>
              <a:t> ra.</a:t>
            </a:r>
          </a:p>
        </p:txBody>
      </p:sp>
    </p:spTree>
    <p:extLst>
      <p:ext uri="{BB962C8B-B14F-4D97-AF65-F5344CB8AC3E}">
        <p14:creationId xmlns:p14="http://schemas.microsoft.com/office/powerpoint/2010/main" val="17776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4" name="Group 4"/>
          <p:cNvGrpSpPr/>
          <p:nvPr/>
        </p:nvGrpSpPr>
        <p:grpSpPr>
          <a:xfrm>
            <a:off x="1048187" y="2019300"/>
            <a:ext cx="16445593" cy="7363855"/>
            <a:chOff x="0" y="0"/>
            <a:chExt cx="5634206" cy="2217713"/>
          </a:xfrm>
        </p:grpSpPr>
        <p:sp>
          <p:nvSpPr>
            <p:cNvPr id="5" name="Freeform 5"/>
            <p:cNvSpPr/>
            <p:nvPr/>
          </p:nvSpPr>
          <p:spPr>
            <a:xfrm>
              <a:off x="0" y="0"/>
              <a:ext cx="5634206" cy="2217713"/>
            </a:xfrm>
            <a:custGeom>
              <a:avLst/>
              <a:gdLst/>
              <a:ahLst/>
              <a:cxnLst/>
              <a:rect l="l" t="t" r="r" b="b"/>
              <a:pathLst>
                <a:path w="5634206" h="2217713">
                  <a:moveTo>
                    <a:pt x="5509745" y="2217713"/>
                  </a:moveTo>
                  <a:lnTo>
                    <a:pt x="124460" y="2217713"/>
                  </a:lnTo>
                  <a:cubicBezTo>
                    <a:pt x="55880" y="2217713"/>
                    <a:pt x="0" y="2161833"/>
                    <a:pt x="0" y="2093253"/>
                  </a:cubicBezTo>
                  <a:lnTo>
                    <a:pt x="0" y="124460"/>
                  </a:lnTo>
                  <a:cubicBezTo>
                    <a:pt x="0" y="55880"/>
                    <a:pt x="55880" y="0"/>
                    <a:pt x="124460" y="0"/>
                  </a:cubicBezTo>
                  <a:lnTo>
                    <a:pt x="5509746" y="0"/>
                  </a:lnTo>
                  <a:cubicBezTo>
                    <a:pt x="5578326" y="0"/>
                    <a:pt x="5634206" y="55880"/>
                    <a:pt x="5634206" y="124460"/>
                  </a:cubicBezTo>
                  <a:lnTo>
                    <a:pt x="5634206" y="2093253"/>
                  </a:lnTo>
                  <a:cubicBezTo>
                    <a:pt x="5634206" y="2161834"/>
                    <a:pt x="5578326" y="2217713"/>
                    <a:pt x="5509746" y="2217713"/>
                  </a:cubicBezTo>
                  <a:close/>
                </a:path>
              </a:pathLst>
            </a:custGeom>
            <a:solidFill>
              <a:srgbClr val="FFFFFF"/>
            </a:solidFill>
          </p:spPr>
        </p:sp>
      </p:grpSp>
      <p:grpSp>
        <p:nvGrpSpPr>
          <p:cNvPr id="9" name="Group 9"/>
          <p:cNvGrpSpPr>
            <a:grpSpLocks noChangeAspect="1"/>
          </p:cNvGrpSpPr>
          <p:nvPr/>
        </p:nvGrpSpPr>
        <p:grpSpPr>
          <a:xfrm>
            <a:off x="17389929" y="9699028"/>
            <a:ext cx="495300" cy="495300"/>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9051">
            <a:off x="-149963" y="8415301"/>
            <a:ext cx="2418073" cy="2567452"/>
          </a:xfrm>
          <a:prstGeom prst="rect">
            <a:avLst/>
          </a:prstGeom>
        </p:spPr>
      </p:pic>
      <p:sp>
        <p:nvSpPr>
          <p:cNvPr id="12" name="TextBox 6"/>
          <p:cNvSpPr txBox="1"/>
          <p:nvPr/>
        </p:nvSpPr>
        <p:spPr>
          <a:xfrm>
            <a:off x="7772400" y="578700"/>
            <a:ext cx="2286000" cy="886525"/>
          </a:xfrm>
          <a:prstGeom prst="rect">
            <a:avLst/>
          </a:prstGeom>
        </p:spPr>
        <p:txBody>
          <a:bodyPr wrap="square" lIns="0" tIns="0" rIns="0" bIns="0" rtlCol="0" anchor="t">
            <a:spAutoFit/>
          </a:bodyPr>
          <a:lstStyle/>
          <a:p>
            <a:pPr algn="just">
              <a:lnSpc>
                <a:spcPts val="7679"/>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grpSp>
        <p:nvGrpSpPr>
          <p:cNvPr id="13" name="Group 24"/>
          <p:cNvGrpSpPr/>
          <p:nvPr/>
        </p:nvGrpSpPr>
        <p:grpSpPr>
          <a:xfrm rot="-2978346">
            <a:off x="17072677" y="663237"/>
            <a:ext cx="769606" cy="468649"/>
            <a:chOff x="0" y="0"/>
            <a:chExt cx="2131452" cy="1297940"/>
          </a:xfrm>
        </p:grpSpPr>
        <p:sp>
          <p:nvSpPr>
            <p:cNvPr id="14" name="Freeform 25"/>
            <p:cNvSpPr/>
            <p:nvPr/>
          </p:nvSpPr>
          <p:spPr>
            <a:xfrm>
              <a:off x="0" y="0"/>
              <a:ext cx="2131452" cy="1297940"/>
            </a:xfrm>
            <a:custGeom>
              <a:avLst/>
              <a:gdLst/>
              <a:ahLst/>
              <a:cxnLst/>
              <a:rect l="l" t="t" r="r" b="b"/>
              <a:pathLst>
                <a:path w="2131452" h="1297940">
                  <a:moveTo>
                    <a:pt x="0" y="0"/>
                  </a:moveTo>
                  <a:lnTo>
                    <a:pt x="1065726" y="1297940"/>
                  </a:lnTo>
                  <a:lnTo>
                    <a:pt x="2131452" y="0"/>
                  </a:lnTo>
                  <a:close/>
                </a:path>
              </a:pathLst>
            </a:custGeom>
            <a:solidFill>
              <a:srgbClr val="6482F4"/>
            </a:solidFill>
          </p:spPr>
        </p:sp>
      </p:grpSp>
      <p:pic>
        <p:nvPicPr>
          <p:cNvPr id="15" name="Picture 14"/>
          <p:cNvPicPr>
            <a:picLocks noChangeAspect="1"/>
          </p:cNvPicPr>
          <p:nvPr/>
        </p:nvPicPr>
        <p:blipFill>
          <a:blip r:embed="rId6"/>
          <a:stretch>
            <a:fillRect/>
          </a:stretch>
        </p:blipFill>
        <p:spPr>
          <a:xfrm>
            <a:off x="5209755" y="2400300"/>
            <a:ext cx="7411290" cy="2476500"/>
          </a:xfrm>
          <a:prstGeom prst="rect">
            <a:avLst/>
          </a:prstGeom>
        </p:spPr>
      </p:pic>
      <p:sp>
        <p:nvSpPr>
          <p:cNvPr id="16" name="TextBox 15">
            <a:extLst>
              <a:ext uri="{FF2B5EF4-FFF2-40B4-BE49-F238E27FC236}">
                <a16:creationId xmlns:a16="http://schemas.microsoft.com/office/drawing/2014/main" id="{32EB6201-7C86-45BF-A2F1-613AA5F2AA58}"/>
              </a:ext>
            </a:extLst>
          </p:cNvPr>
          <p:cNvSpPr txBox="1"/>
          <p:nvPr/>
        </p:nvSpPr>
        <p:spPr>
          <a:xfrm>
            <a:off x="2780330" y="5580791"/>
            <a:ext cx="14249400" cy="3570208"/>
          </a:xfrm>
          <a:prstGeom prst="rect">
            <a:avLst/>
          </a:prstGeom>
          <a:noFill/>
        </p:spPr>
        <p:txBody>
          <a:bodyPr wrap="square">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b) </a:t>
            </a:r>
            <a:r>
              <a:rPr lang="en-US" sz="4500">
                <a:latin typeface="Arial" panose="020B0604020202020204" pitchFamily="34" charset="0"/>
                <a:cs typeface="Arial" panose="020B0604020202020204" pitchFamily="34" charset="0"/>
              </a:rPr>
              <a:t>Quan sát hình vẽ ta thấy quãng đường ngắn nhất đi từ A đến C là 12km.</a:t>
            </a:r>
          </a:p>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Do đó sự </a:t>
            </a:r>
            <a:r>
              <a:rPr lang="en-US" sz="4500">
                <a:latin typeface="Arial" panose="020B0604020202020204" pitchFamily="34" charset="0"/>
                <a:cs typeface="Arial" panose="020B0604020202020204" pitchFamily="34" charset="0"/>
              </a:rPr>
              <a:t>kiện </a:t>
            </a:r>
            <a:r>
              <a:rPr lang="en-US" sz="4500" smtClean="0">
                <a:latin typeface="Arial" panose="020B0604020202020204" pitchFamily="34" charset="0"/>
                <a:cs typeface="Arial" panose="020B0604020202020204" pitchFamily="34" charset="0"/>
              </a:rPr>
              <a:t>“Quãng </a:t>
            </a:r>
            <a:r>
              <a:rPr lang="en-US" sz="4500">
                <a:latin typeface="Arial" panose="020B0604020202020204" pitchFamily="34" charset="0"/>
                <a:cs typeface="Arial" panose="020B0604020202020204" pitchFamily="34" charset="0"/>
              </a:rPr>
              <a:t>đường Dương đi dài 11 km” là </a:t>
            </a:r>
            <a:r>
              <a:rPr lang="en-US" sz="4500" b="1">
                <a:latin typeface="Arial" panose="020B0604020202020204" pitchFamily="34" charset="0"/>
                <a:cs typeface="Arial" panose="020B0604020202020204" pitchFamily="34" charset="0"/>
              </a:rPr>
              <a:t>không thể </a:t>
            </a:r>
            <a:r>
              <a:rPr lang="en-US" sz="4500">
                <a:latin typeface="Arial" panose="020B0604020202020204" pitchFamily="34" charset="0"/>
                <a:cs typeface="Arial" panose="020B0604020202020204" pitchFamily="34" charset="0"/>
              </a:rPr>
              <a:t>xảy ra.</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09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482F4"/>
        </a:solidFill>
        <a:effectLst/>
      </p:bgPr>
    </p:bg>
    <p:spTree>
      <p:nvGrpSpPr>
        <p:cNvPr id="1" name=""/>
        <p:cNvGrpSpPr/>
        <p:nvPr/>
      </p:nvGrpSpPr>
      <p:grpSpPr>
        <a:xfrm>
          <a:off x="0" y="0"/>
          <a:ext cx="0" cy="0"/>
          <a:chOff x="0" y="0"/>
          <a:chExt cx="0" cy="0"/>
        </a:xfrm>
      </p:grpSpPr>
      <p:sp>
        <p:nvSpPr>
          <p:cNvPr id="3" name="TextBox 3"/>
          <p:cNvSpPr txBox="1"/>
          <p:nvPr/>
        </p:nvSpPr>
        <p:spPr>
          <a:xfrm>
            <a:off x="3484627" y="821666"/>
            <a:ext cx="12115475" cy="5139869"/>
          </a:xfrm>
          <a:prstGeom prst="rect">
            <a:avLst/>
          </a:prstGeom>
        </p:spPr>
        <p:txBody>
          <a:bodyPr wrap="square" lIns="0" tIns="0" rIns="0" bIns="0" rtlCol="0" anchor="t">
            <a:spAutoFit/>
          </a:bodyPr>
          <a:lstStyle/>
          <a:p>
            <a:pPr algn="ctr">
              <a:lnSpc>
                <a:spcPct val="120000"/>
              </a:lnSpc>
              <a:spcBef>
                <a:spcPts val="600"/>
              </a:spcBef>
              <a:spcAft>
                <a:spcPts val="600"/>
              </a:spcAft>
            </a:pPr>
            <a:r>
              <a:rPr lang="en-US" sz="9000" b="1" smtClean="0">
                <a:solidFill>
                  <a:srgbClr val="FFFFFF"/>
                </a:solidFill>
                <a:latin typeface="Arial" panose="020B0604020202020204" pitchFamily="34" charset="0"/>
                <a:cs typeface="Arial" panose="020B0604020202020204" pitchFamily="34" charset="0"/>
              </a:rPr>
              <a:t>BÀI 1</a:t>
            </a:r>
          </a:p>
          <a:p>
            <a:pPr algn="ctr">
              <a:lnSpc>
                <a:spcPct val="120000"/>
              </a:lnSpc>
              <a:spcBef>
                <a:spcPts val="600"/>
              </a:spcBef>
              <a:spcAft>
                <a:spcPts val="600"/>
              </a:spcAft>
            </a:pPr>
            <a:r>
              <a:rPr lang="en-GB" sz="9000" b="1" smtClean="0">
                <a:solidFill>
                  <a:srgbClr val="FFFFFF"/>
                </a:solidFill>
                <a:latin typeface="Arial" panose="020B0604020202020204" pitchFamily="34" charset="0"/>
                <a:cs typeface="Arial" panose="020B0604020202020204" pitchFamily="34" charset="0"/>
              </a:rPr>
              <a:t>PHÉP THỬ NGHIỆM – SỰ KIỆN</a:t>
            </a:r>
            <a:endParaRPr lang="en-US" sz="9000" b="1">
              <a:solidFill>
                <a:srgbClr val="FFFFF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65980">
            <a:off x="-760228" y="4764889"/>
            <a:ext cx="3253201" cy="3454171"/>
          </a:xfrm>
          <a:prstGeom prst="rect">
            <a:avLst/>
          </a:prstGeom>
        </p:spPr>
      </p:pic>
      <p:grpSp>
        <p:nvGrpSpPr>
          <p:cNvPr id="6" name="Group 6"/>
          <p:cNvGrpSpPr>
            <a:grpSpLocks noChangeAspect="1"/>
          </p:cNvGrpSpPr>
          <p:nvPr/>
        </p:nvGrpSpPr>
        <p:grpSpPr>
          <a:xfrm>
            <a:off x="16426761" y="7666598"/>
            <a:ext cx="782573" cy="782573"/>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BF4"/>
            </a:solidFill>
          </p:spPr>
        </p:sp>
      </p:grpSp>
      <p:grpSp>
        <p:nvGrpSpPr>
          <p:cNvPr id="8" name="Group 8"/>
          <p:cNvGrpSpPr/>
          <p:nvPr/>
        </p:nvGrpSpPr>
        <p:grpSpPr>
          <a:xfrm rot="8440709">
            <a:off x="15161724" y="-178647"/>
            <a:ext cx="878757" cy="814039"/>
            <a:chOff x="0" y="0"/>
            <a:chExt cx="1401129" cy="1297940"/>
          </a:xfrm>
        </p:grpSpPr>
        <p:sp>
          <p:nvSpPr>
            <p:cNvPr id="9" name="Freeform 9"/>
            <p:cNvSpPr/>
            <p:nvPr/>
          </p:nvSpPr>
          <p:spPr>
            <a:xfrm>
              <a:off x="0" y="0"/>
              <a:ext cx="1401129" cy="1297940"/>
            </a:xfrm>
            <a:custGeom>
              <a:avLst/>
              <a:gdLst/>
              <a:ahLst/>
              <a:cxnLst/>
              <a:rect l="l" t="t" r="r" b="b"/>
              <a:pathLst>
                <a:path w="1401129" h="1297940">
                  <a:moveTo>
                    <a:pt x="0" y="0"/>
                  </a:moveTo>
                  <a:lnTo>
                    <a:pt x="700565" y="1297940"/>
                  </a:lnTo>
                  <a:lnTo>
                    <a:pt x="1401129" y="0"/>
                  </a:lnTo>
                  <a:close/>
                </a:path>
              </a:pathLst>
            </a:custGeom>
            <a:solidFill>
              <a:srgbClr val="FFFBF4"/>
            </a:solidFill>
          </p:spPr>
        </p:sp>
      </p:grpSp>
      <p:pic>
        <p:nvPicPr>
          <p:cNvPr id="1026" name="Picture 2" descr="NGUYÊN TẮC XÁC ĐỊNH TÍNH ÂM DƯƠNG KHI DÙNG TIỀN XU - Simphongthuyvietnam.vn  - TOP 1 Việt Nam về SIM Phong Thủ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7197" y="6521215"/>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xác định tính mặt âm và mặt dương của đồng x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3400" y="6453874"/>
            <a:ext cx="2950029" cy="29500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a:stretch>
            <a:fillRect/>
          </a:stretch>
        </p:blipFill>
        <p:spPr>
          <a:xfrm>
            <a:off x="11214032" y="6504886"/>
            <a:ext cx="3797368" cy="310599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4" name="Group 4"/>
          <p:cNvGrpSpPr/>
          <p:nvPr/>
        </p:nvGrpSpPr>
        <p:grpSpPr>
          <a:xfrm>
            <a:off x="1048187" y="2019300"/>
            <a:ext cx="16445593" cy="7363855"/>
            <a:chOff x="0" y="0"/>
            <a:chExt cx="5634206" cy="2217713"/>
          </a:xfrm>
        </p:grpSpPr>
        <p:sp>
          <p:nvSpPr>
            <p:cNvPr id="5" name="Freeform 5"/>
            <p:cNvSpPr/>
            <p:nvPr/>
          </p:nvSpPr>
          <p:spPr>
            <a:xfrm>
              <a:off x="0" y="0"/>
              <a:ext cx="5634206" cy="2217713"/>
            </a:xfrm>
            <a:custGeom>
              <a:avLst/>
              <a:gdLst/>
              <a:ahLst/>
              <a:cxnLst/>
              <a:rect l="l" t="t" r="r" b="b"/>
              <a:pathLst>
                <a:path w="5634206" h="2217713">
                  <a:moveTo>
                    <a:pt x="5509745" y="2217713"/>
                  </a:moveTo>
                  <a:lnTo>
                    <a:pt x="124460" y="2217713"/>
                  </a:lnTo>
                  <a:cubicBezTo>
                    <a:pt x="55880" y="2217713"/>
                    <a:pt x="0" y="2161833"/>
                    <a:pt x="0" y="2093253"/>
                  </a:cubicBezTo>
                  <a:lnTo>
                    <a:pt x="0" y="124460"/>
                  </a:lnTo>
                  <a:cubicBezTo>
                    <a:pt x="0" y="55880"/>
                    <a:pt x="55880" y="0"/>
                    <a:pt x="124460" y="0"/>
                  </a:cubicBezTo>
                  <a:lnTo>
                    <a:pt x="5509746" y="0"/>
                  </a:lnTo>
                  <a:cubicBezTo>
                    <a:pt x="5578326" y="0"/>
                    <a:pt x="5634206" y="55880"/>
                    <a:pt x="5634206" y="124460"/>
                  </a:cubicBezTo>
                  <a:lnTo>
                    <a:pt x="5634206" y="2093253"/>
                  </a:lnTo>
                  <a:cubicBezTo>
                    <a:pt x="5634206" y="2161834"/>
                    <a:pt x="5578326" y="2217713"/>
                    <a:pt x="5509746" y="2217713"/>
                  </a:cubicBezTo>
                  <a:close/>
                </a:path>
              </a:pathLst>
            </a:custGeom>
            <a:solidFill>
              <a:srgbClr val="FFFFFF"/>
            </a:solidFill>
          </p:spPr>
        </p:sp>
      </p:grpSp>
      <p:grpSp>
        <p:nvGrpSpPr>
          <p:cNvPr id="9" name="Group 9"/>
          <p:cNvGrpSpPr>
            <a:grpSpLocks noChangeAspect="1"/>
          </p:cNvGrpSpPr>
          <p:nvPr/>
        </p:nvGrpSpPr>
        <p:grpSpPr>
          <a:xfrm>
            <a:off x="17389929" y="9699028"/>
            <a:ext cx="495300" cy="495300"/>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9051">
            <a:off x="-149963" y="8415301"/>
            <a:ext cx="2418073" cy="2567452"/>
          </a:xfrm>
          <a:prstGeom prst="rect">
            <a:avLst/>
          </a:prstGeom>
        </p:spPr>
      </p:pic>
      <p:sp>
        <p:nvSpPr>
          <p:cNvPr id="12" name="TextBox 6"/>
          <p:cNvSpPr txBox="1"/>
          <p:nvPr/>
        </p:nvSpPr>
        <p:spPr>
          <a:xfrm>
            <a:off x="7772400" y="578700"/>
            <a:ext cx="2286000" cy="886525"/>
          </a:xfrm>
          <a:prstGeom prst="rect">
            <a:avLst/>
          </a:prstGeom>
        </p:spPr>
        <p:txBody>
          <a:bodyPr wrap="square" lIns="0" tIns="0" rIns="0" bIns="0" rtlCol="0" anchor="t">
            <a:spAutoFit/>
          </a:bodyPr>
          <a:lstStyle/>
          <a:p>
            <a:pPr algn="just">
              <a:lnSpc>
                <a:spcPts val="7679"/>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grpSp>
        <p:nvGrpSpPr>
          <p:cNvPr id="13" name="Group 24"/>
          <p:cNvGrpSpPr/>
          <p:nvPr/>
        </p:nvGrpSpPr>
        <p:grpSpPr>
          <a:xfrm rot="-2978346">
            <a:off x="17072677" y="663237"/>
            <a:ext cx="769606" cy="468649"/>
            <a:chOff x="0" y="0"/>
            <a:chExt cx="2131452" cy="1297940"/>
          </a:xfrm>
        </p:grpSpPr>
        <p:sp>
          <p:nvSpPr>
            <p:cNvPr id="14" name="Freeform 25"/>
            <p:cNvSpPr/>
            <p:nvPr/>
          </p:nvSpPr>
          <p:spPr>
            <a:xfrm>
              <a:off x="0" y="0"/>
              <a:ext cx="2131452" cy="1297940"/>
            </a:xfrm>
            <a:custGeom>
              <a:avLst/>
              <a:gdLst/>
              <a:ahLst/>
              <a:cxnLst/>
              <a:rect l="l" t="t" r="r" b="b"/>
              <a:pathLst>
                <a:path w="2131452" h="1297940">
                  <a:moveTo>
                    <a:pt x="0" y="0"/>
                  </a:moveTo>
                  <a:lnTo>
                    <a:pt x="1065726" y="1297940"/>
                  </a:lnTo>
                  <a:lnTo>
                    <a:pt x="2131452" y="0"/>
                  </a:lnTo>
                  <a:close/>
                </a:path>
              </a:pathLst>
            </a:custGeom>
            <a:solidFill>
              <a:srgbClr val="6482F4"/>
            </a:solidFill>
          </p:spPr>
        </p:sp>
      </p:grpSp>
      <p:pic>
        <p:nvPicPr>
          <p:cNvPr id="15" name="Picture 14"/>
          <p:cNvPicPr>
            <a:picLocks noChangeAspect="1"/>
          </p:cNvPicPr>
          <p:nvPr/>
        </p:nvPicPr>
        <p:blipFill>
          <a:blip r:embed="rId6"/>
          <a:stretch>
            <a:fillRect/>
          </a:stretch>
        </p:blipFill>
        <p:spPr>
          <a:xfrm>
            <a:off x="5209755" y="2400300"/>
            <a:ext cx="7411290" cy="2476500"/>
          </a:xfrm>
          <a:prstGeom prst="rect">
            <a:avLst/>
          </a:prstGeom>
        </p:spPr>
      </p:pic>
      <p:sp>
        <p:nvSpPr>
          <p:cNvPr id="16" name="TextBox 15">
            <a:extLst>
              <a:ext uri="{FF2B5EF4-FFF2-40B4-BE49-F238E27FC236}">
                <a16:creationId xmlns:a16="http://schemas.microsoft.com/office/drawing/2014/main" id="{32EB6201-7C86-45BF-A2F1-613AA5F2AA58}"/>
              </a:ext>
            </a:extLst>
          </p:cNvPr>
          <p:cNvSpPr txBox="1"/>
          <p:nvPr/>
        </p:nvSpPr>
        <p:spPr>
          <a:xfrm>
            <a:off x="2057400" y="5344873"/>
            <a:ext cx="14972330" cy="3570208"/>
          </a:xfrm>
          <a:prstGeom prst="rect">
            <a:avLst/>
          </a:prstGeom>
          <a:noFill/>
        </p:spPr>
        <p:txBody>
          <a:bodyPr wrap="square">
            <a:spAutoFit/>
          </a:bodyPr>
          <a:lstStyle/>
          <a:p>
            <a:pPr>
              <a:lnSpc>
                <a:spcPct val="120000"/>
              </a:lnSpc>
              <a:spcBef>
                <a:spcPts val="600"/>
              </a:spcBef>
              <a:spcAft>
                <a:spcPts val="600"/>
              </a:spcAft>
            </a:pPr>
            <a:r>
              <a:rPr lang="en-US" sz="4500">
                <a:latin typeface="Arial" panose="020B0604020202020204" pitchFamily="34" charset="0"/>
                <a:cs typeface="Arial" panose="020B0604020202020204" pitchFamily="34" charset="0"/>
              </a:rPr>
              <a:t>c) Sự </a:t>
            </a:r>
            <a:r>
              <a:rPr lang="en-US" sz="4500">
                <a:latin typeface="Arial" panose="020B0604020202020204" pitchFamily="34" charset="0"/>
                <a:cs typeface="Arial" panose="020B0604020202020204" pitchFamily="34" charset="0"/>
              </a:rPr>
              <a:t>kiện </a:t>
            </a:r>
            <a:r>
              <a:rPr lang="en-US" sz="4500" smtClean="0">
                <a:latin typeface="Arial" panose="020B0604020202020204" pitchFamily="34" charset="0"/>
                <a:cs typeface="Arial" panose="020B0604020202020204" pitchFamily="34" charset="0"/>
              </a:rPr>
              <a:t>“Quãng </a:t>
            </a:r>
            <a:r>
              <a:rPr lang="en-US" sz="4500">
                <a:latin typeface="Arial" panose="020B0604020202020204" pitchFamily="34" charset="0"/>
                <a:cs typeface="Arial" panose="020B0604020202020204" pitchFamily="34" charset="0"/>
              </a:rPr>
              <a:t>đường Dương đi dài 14 km” xảy ra khi Dương đi tuyến đường dài 5km và 9km, không xảy ra khi Dương đi tuyến đường khác.</a:t>
            </a:r>
          </a:p>
          <a:p>
            <a:pPr>
              <a:lnSpc>
                <a:spcPct val="120000"/>
              </a:lnSpc>
              <a:spcBef>
                <a:spcPts val="600"/>
              </a:spcBef>
              <a:spcAft>
                <a:spcPts val="600"/>
              </a:spcAft>
            </a:pPr>
            <a:r>
              <a:rPr lang="en-US" sz="4500">
                <a:latin typeface="Arial" panose="020B0604020202020204" pitchFamily="34" charset="0"/>
                <a:cs typeface="Arial" panose="020B0604020202020204" pitchFamily="34" charset="0"/>
              </a:rPr>
              <a:t>Do đó, sự kiện này </a:t>
            </a:r>
            <a:r>
              <a:rPr lang="en-US" sz="4500" b="1">
                <a:latin typeface="Arial" panose="020B0604020202020204" pitchFamily="34" charset="0"/>
                <a:cs typeface="Arial" panose="020B0604020202020204" pitchFamily="34" charset="0"/>
              </a:rPr>
              <a:t>có thể </a:t>
            </a:r>
            <a:r>
              <a:rPr lang="en-US" sz="4500">
                <a:latin typeface="Arial" panose="020B0604020202020204" pitchFamily="34" charset="0"/>
                <a:cs typeface="Arial" panose="020B0604020202020204" pitchFamily="34" charset="0"/>
              </a:rPr>
              <a:t>xảy ra.</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3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4" name="TextBox 4"/>
          <p:cNvSpPr txBox="1"/>
          <p:nvPr/>
        </p:nvSpPr>
        <p:spPr>
          <a:xfrm>
            <a:off x="6629400" y="607996"/>
            <a:ext cx="7467600" cy="987450"/>
          </a:xfrm>
          <a:prstGeom prst="rect">
            <a:avLst/>
          </a:prstGeom>
        </p:spPr>
        <p:txBody>
          <a:bodyPr wrap="square" lIns="0" tIns="0" rIns="0" bIns="0" rtlCol="0" anchor="t">
            <a:spAutoFit/>
          </a:bodyPr>
          <a:lstStyle/>
          <a:p>
            <a:pPr>
              <a:lnSpc>
                <a:spcPts val="7679"/>
              </a:lnSpc>
            </a:pPr>
            <a:r>
              <a:rPr lang="en-US" sz="6000" b="1" smtClean="0">
                <a:solidFill>
                  <a:srgbClr val="000000"/>
                </a:solidFill>
                <a:latin typeface="Arial" panose="020B0604020202020204" pitchFamily="34" charset="0"/>
                <a:cs typeface="Arial" panose="020B0604020202020204" pitchFamily="34" charset="0"/>
              </a:rPr>
              <a:t>NHIỆM VỤ VỀ NHÀ</a:t>
            </a:r>
            <a:endParaRPr lang="en-US" sz="6000" b="1">
              <a:solidFill>
                <a:srgbClr val="000000"/>
              </a:solidFill>
              <a:latin typeface="Arial" panose="020B0604020202020204" pitchFamily="34" charset="0"/>
              <a:cs typeface="Arial" panose="020B0604020202020204" pitchFamily="34" charset="0"/>
            </a:endParaRPr>
          </a:p>
        </p:txBody>
      </p:sp>
      <p:grpSp>
        <p:nvGrpSpPr>
          <p:cNvPr id="5" name="Group 5"/>
          <p:cNvGrpSpPr/>
          <p:nvPr/>
        </p:nvGrpSpPr>
        <p:grpSpPr>
          <a:xfrm>
            <a:off x="7318064" y="4850193"/>
            <a:ext cx="8991601" cy="1926989"/>
            <a:chOff x="-2" y="-675102"/>
            <a:chExt cx="11988802" cy="2569316"/>
          </a:xfrm>
        </p:grpSpPr>
        <p:grpSp>
          <p:nvGrpSpPr>
            <p:cNvPr id="6" name="Group 6"/>
            <p:cNvGrpSpPr/>
            <p:nvPr/>
          </p:nvGrpSpPr>
          <p:grpSpPr>
            <a:xfrm>
              <a:off x="-2" y="-675102"/>
              <a:ext cx="11988802" cy="2569316"/>
              <a:chOff x="-1" y="-397072"/>
              <a:chExt cx="7051399" cy="1511184"/>
            </a:xfrm>
          </p:grpSpPr>
          <p:sp>
            <p:nvSpPr>
              <p:cNvPr id="7" name="Freeform 7"/>
              <p:cNvSpPr/>
              <p:nvPr/>
            </p:nvSpPr>
            <p:spPr>
              <a:xfrm>
                <a:off x="-1" y="-397072"/>
                <a:ext cx="7051399" cy="1511184"/>
              </a:xfrm>
              <a:custGeom>
                <a:avLst/>
                <a:gdLst/>
                <a:ahLst/>
                <a:cxnLst/>
                <a:rect l="l" t="t" r="r" b="b"/>
                <a:pathLst>
                  <a:path w="3406307" h="673481">
                    <a:moveTo>
                      <a:pt x="3281847" y="673481"/>
                    </a:moveTo>
                    <a:lnTo>
                      <a:pt x="124460" y="673481"/>
                    </a:lnTo>
                    <a:cubicBezTo>
                      <a:pt x="55880" y="673481"/>
                      <a:pt x="0" y="617601"/>
                      <a:pt x="0" y="549021"/>
                    </a:cubicBezTo>
                    <a:lnTo>
                      <a:pt x="0" y="124460"/>
                    </a:lnTo>
                    <a:cubicBezTo>
                      <a:pt x="0" y="55880"/>
                      <a:pt x="55880" y="0"/>
                      <a:pt x="124460" y="0"/>
                    </a:cubicBezTo>
                    <a:lnTo>
                      <a:pt x="3281847" y="0"/>
                    </a:lnTo>
                    <a:cubicBezTo>
                      <a:pt x="3350427" y="0"/>
                      <a:pt x="3406307" y="55880"/>
                      <a:pt x="3406307" y="124460"/>
                    </a:cubicBezTo>
                    <a:lnTo>
                      <a:pt x="3406307" y="549021"/>
                    </a:lnTo>
                    <a:cubicBezTo>
                      <a:pt x="3406307" y="617601"/>
                      <a:pt x="3350427" y="673481"/>
                      <a:pt x="3281847" y="673481"/>
                    </a:cubicBezTo>
                    <a:close/>
                  </a:path>
                </a:pathLst>
              </a:custGeom>
              <a:solidFill>
                <a:srgbClr val="6482F4"/>
              </a:solidFill>
            </p:spPr>
          </p:sp>
        </p:grpSp>
        <p:sp>
          <p:nvSpPr>
            <p:cNvPr id="8" name="TextBox 8"/>
            <p:cNvSpPr txBox="1"/>
            <p:nvPr/>
          </p:nvSpPr>
          <p:spPr>
            <a:xfrm>
              <a:off x="296567" y="-501914"/>
              <a:ext cx="11184233" cy="2215988"/>
            </a:xfrm>
            <a:prstGeom prst="rect">
              <a:avLst/>
            </a:prstGeom>
          </p:spPr>
          <p:txBody>
            <a:bodyPr wrap="square" lIns="0" tIns="0" rIns="0" bIns="0" rtlCol="0" anchor="t">
              <a:spAutoFit/>
            </a:bodyPr>
            <a:lstStyle/>
            <a:p>
              <a:pPr marL="0" lvl="0" indent="0" algn="just">
                <a:lnSpc>
                  <a:spcPct val="120000"/>
                </a:lnSpc>
                <a:spcBef>
                  <a:spcPts val="600"/>
                </a:spcBef>
                <a:spcAft>
                  <a:spcPts val="600"/>
                </a:spcAft>
              </a:pPr>
              <a:r>
                <a:rPr lang="en-US" sz="4500" u="none" smtClean="0">
                  <a:solidFill>
                    <a:srgbClr val="FFFFFF"/>
                  </a:solidFill>
                  <a:latin typeface="Arial" panose="020B0604020202020204" pitchFamily="34" charset="0"/>
                  <a:cs typeface="Arial" panose="020B0604020202020204" pitchFamily="34" charset="0"/>
                </a:rPr>
                <a:t>Hoàn thành các bài tập còn lại trong SGK và SBT</a:t>
              </a:r>
              <a:endParaRPr lang="en-US" sz="4500" u="none">
                <a:solidFill>
                  <a:srgbClr val="FFFFFF"/>
                </a:solidFill>
                <a:latin typeface="Arial" panose="020B0604020202020204" pitchFamily="34" charset="0"/>
                <a:cs typeface="Arial" panose="020B0604020202020204" pitchFamily="34" charset="0"/>
              </a:endParaRPr>
            </a:p>
          </p:txBody>
        </p:sp>
      </p:grpSp>
      <p:grpSp>
        <p:nvGrpSpPr>
          <p:cNvPr id="9" name="Group 9"/>
          <p:cNvGrpSpPr/>
          <p:nvPr/>
        </p:nvGrpSpPr>
        <p:grpSpPr>
          <a:xfrm>
            <a:off x="7304312" y="2490946"/>
            <a:ext cx="8991601" cy="1748774"/>
            <a:chOff x="0" y="-544000"/>
            <a:chExt cx="11988802" cy="2331696"/>
          </a:xfrm>
        </p:grpSpPr>
        <p:grpSp>
          <p:nvGrpSpPr>
            <p:cNvPr id="10" name="Group 10"/>
            <p:cNvGrpSpPr/>
            <p:nvPr/>
          </p:nvGrpSpPr>
          <p:grpSpPr>
            <a:xfrm>
              <a:off x="0" y="-544000"/>
              <a:ext cx="11988802" cy="2331696"/>
              <a:chOff x="0" y="-319962"/>
              <a:chExt cx="7051398" cy="1371424"/>
            </a:xfrm>
          </p:grpSpPr>
          <p:sp>
            <p:nvSpPr>
              <p:cNvPr id="11" name="Freeform 11"/>
              <p:cNvSpPr/>
              <p:nvPr/>
            </p:nvSpPr>
            <p:spPr>
              <a:xfrm>
                <a:off x="0" y="-319962"/>
                <a:ext cx="7051398" cy="1371424"/>
              </a:xfrm>
              <a:custGeom>
                <a:avLst/>
                <a:gdLst/>
                <a:ahLst/>
                <a:cxnLst/>
                <a:rect l="l" t="t" r="r" b="b"/>
                <a:pathLst>
                  <a:path w="3406307" h="673481">
                    <a:moveTo>
                      <a:pt x="3281847" y="673481"/>
                    </a:moveTo>
                    <a:lnTo>
                      <a:pt x="124460" y="673481"/>
                    </a:lnTo>
                    <a:cubicBezTo>
                      <a:pt x="55880" y="673481"/>
                      <a:pt x="0" y="617601"/>
                      <a:pt x="0" y="549021"/>
                    </a:cubicBezTo>
                    <a:lnTo>
                      <a:pt x="0" y="124460"/>
                    </a:lnTo>
                    <a:cubicBezTo>
                      <a:pt x="0" y="55880"/>
                      <a:pt x="55880" y="0"/>
                      <a:pt x="124460" y="0"/>
                    </a:cubicBezTo>
                    <a:lnTo>
                      <a:pt x="3281847" y="0"/>
                    </a:lnTo>
                    <a:cubicBezTo>
                      <a:pt x="3350427" y="0"/>
                      <a:pt x="3406307" y="55880"/>
                      <a:pt x="3406307" y="124460"/>
                    </a:cubicBezTo>
                    <a:lnTo>
                      <a:pt x="3406307" y="549021"/>
                    </a:lnTo>
                    <a:cubicBezTo>
                      <a:pt x="3406307" y="617601"/>
                      <a:pt x="3350427" y="673481"/>
                      <a:pt x="3281847" y="673481"/>
                    </a:cubicBezTo>
                    <a:close/>
                  </a:path>
                </a:pathLst>
              </a:custGeom>
              <a:solidFill>
                <a:srgbClr val="6482F4"/>
              </a:solidFill>
            </p:spPr>
          </p:sp>
        </p:grpSp>
        <p:sp>
          <p:nvSpPr>
            <p:cNvPr id="12" name="TextBox 12"/>
            <p:cNvSpPr txBox="1"/>
            <p:nvPr/>
          </p:nvSpPr>
          <p:spPr>
            <a:xfrm>
              <a:off x="542371" y="67850"/>
              <a:ext cx="10904057" cy="1107995"/>
            </a:xfrm>
            <a:prstGeom prst="rect">
              <a:avLst/>
            </a:prstGeom>
          </p:spPr>
          <p:txBody>
            <a:bodyPr wrap="square" lIns="0" tIns="0" rIns="0" bIns="0" rtlCol="0" anchor="t">
              <a:spAutoFit/>
            </a:bodyPr>
            <a:lstStyle/>
            <a:p>
              <a:pPr marL="0" lvl="0" indent="0" algn="just">
                <a:lnSpc>
                  <a:spcPct val="120000"/>
                </a:lnSpc>
                <a:spcBef>
                  <a:spcPts val="600"/>
                </a:spcBef>
                <a:spcAft>
                  <a:spcPts val="600"/>
                </a:spcAft>
              </a:pPr>
              <a:r>
                <a:rPr lang="en-US" sz="4500" smtClean="0">
                  <a:solidFill>
                    <a:srgbClr val="FFFFFF"/>
                  </a:solidFill>
                  <a:latin typeface="Arial" panose="020B0604020202020204" pitchFamily="34" charset="0"/>
                  <a:cs typeface="Arial" panose="020B0604020202020204" pitchFamily="34" charset="0"/>
                </a:rPr>
                <a:t>Ghi nhớ các kiến thức đã học.</a:t>
              </a:r>
              <a:endParaRPr lang="en-US" sz="4500">
                <a:solidFill>
                  <a:srgbClr val="FFFFFF"/>
                </a:solidFill>
                <a:latin typeface="Arial" panose="020B0604020202020204" pitchFamily="34" charset="0"/>
                <a:cs typeface="Arial" panose="020B0604020202020204" pitchFamily="34" charset="0"/>
              </a:endParaRPr>
            </a:p>
          </p:txBody>
        </p:sp>
      </p:grpSp>
      <p:grpSp>
        <p:nvGrpSpPr>
          <p:cNvPr id="21" name="Group 21"/>
          <p:cNvGrpSpPr/>
          <p:nvPr/>
        </p:nvGrpSpPr>
        <p:grpSpPr>
          <a:xfrm>
            <a:off x="7282541" y="7382213"/>
            <a:ext cx="8969829" cy="1948017"/>
            <a:chOff x="167592" y="0"/>
            <a:chExt cx="11959773" cy="2597352"/>
          </a:xfrm>
        </p:grpSpPr>
        <p:grpSp>
          <p:nvGrpSpPr>
            <p:cNvPr id="22" name="Group 22"/>
            <p:cNvGrpSpPr/>
            <p:nvPr/>
          </p:nvGrpSpPr>
          <p:grpSpPr>
            <a:xfrm>
              <a:off x="167592" y="0"/>
              <a:ext cx="11959773" cy="2597352"/>
              <a:chOff x="98572" y="0"/>
              <a:chExt cx="7034325" cy="1527674"/>
            </a:xfrm>
          </p:grpSpPr>
          <p:sp>
            <p:nvSpPr>
              <p:cNvPr id="23" name="Freeform 23"/>
              <p:cNvSpPr/>
              <p:nvPr/>
            </p:nvSpPr>
            <p:spPr>
              <a:xfrm>
                <a:off x="98572" y="0"/>
                <a:ext cx="7034325" cy="1527674"/>
              </a:xfrm>
              <a:custGeom>
                <a:avLst/>
                <a:gdLst/>
                <a:ahLst/>
                <a:cxnLst/>
                <a:rect l="l" t="t" r="r" b="b"/>
                <a:pathLst>
                  <a:path w="3406307" h="673481">
                    <a:moveTo>
                      <a:pt x="3281847" y="673481"/>
                    </a:moveTo>
                    <a:lnTo>
                      <a:pt x="124460" y="673481"/>
                    </a:lnTo>
                    <a:cubicBezTo>
                      <a:pt x="55880" y="673481"/>
                      <a:pt x="0" y="617601"/>
                      <a:pt x="0" y="549021"/>
                    </a:cubicBezTo>
                    <a:lnTo>
                      <a:pt x="0" y="124460"/>
                    </a:lnTo>
                    <a:cubicBezTo>
                      <a:pt x="0" y="55880"/>
                      <a:pt x="55880" y="0"/>
                      <a:pt x="124460" y="0"/>
                    </a:cubicBezTo>
                    <a:lnTo>
                      <a:pt x="3281847" y="0"/>
                    </a:lnTo>
                    <a:cubicBezTo>
                      <a:pt x="3350427" y="0"/>
                      <a:pt x="3406307" y="55880"/>
                      <a:pt x="3406307" y="124460"/>
                    </a:cubicBezTo>
                    <a:lnTo>
                      <a:pt x="3406307" y="549021"/>
                    </a:lnTo>
                    <a:cubicBezTo>
                      <a:pt x="3406307" y="617601"/>
                      <a:pt x="3350427" y="673481"/>
                      <a:pt x="3281847" y="673481"/>
                    </a:cubicBezTo>
                    <a:close/>
                  </a:path>
                </a:pathLst>
              </a:custGeom>
              <a:solidFill>
                <a:srgbClr val="6482F4"/>
              </a:solidFill>
            </p:spPr>
          </p:sp>
        </p:grpSp>
        <p:sp>
          <p:nvSpPr>
            <p:cNvPr id="24" name="TextBox 24"/>
            <p:cNvSpPr txBox="1"/>
            <p:nvPr/>
          </p:nvSpPr>
          <p:spPr>
            <a:xfrm>
              <a:off x="589735" y="381365"/>
              <a:ext cx="10875029" cy="2215987"/>
            </a:xfrm>
            <a:prstGeom prst="rect">
              <a:avLst/>
            </a:prstGeom>
          </p:spPr>
          <p:txBody>
            <a:bodyPr wrap="square" lIns="0" tIns="0" rIns="0" bIns="0" rtlCol="0" anchor="t">
              <a:spAutoFit/>
            </a:bodyPr>
            <a:lstStyle/>
            <a:p>
              <a:pPr marL="0" lvl="0" indent="0" algn="just">
                <a:lnSpc>
                  <a:spcPct val="120000"/>
                </a:lnSpc>
                <a:spcBef>
                  <a:spcPts val="600"/>
                </a:spcBef>
                <a:spcAft>
                  <a:spcPts val="600"/>
                </a:spcAft>
              </a:pPr>
              <a:r>
                <a:rPr lang="en-US" sz="4500" smtClean="0">
                  <a:solidFill>
                    <a:srgbClr val="FFFFFF"/>
                  </a:solidFill>
                  <a:latin typeface="Arial" panose="020B0604020202020204" pitchFamily="34" charset="0"/>
                  <a:cs typeface="Arial" panose="020B0604020202020204" pitchFamily="34" charset="0"/>
                </a:rPr>
                <a:t>Chuẩn bị bài mới: “Xác xuất thực nghiệm”</a:t>
              </a:r>
              <a:endParaRPr lang="en-US" sz="4500">
                <a:solidFill>
                  <a:srgbClr val="FFFFFF"/>
                </a:solidFill>
                <a:latin typeface="Arial" panose="020B0604020202020204" pitchFamily="34" charset="0"/>
                <a:cs typeface="Arial" panose="020B0604020202020204" pitchFamily="34" charset="0"/>
              </a:endParaRPr>
            </a:p>
          </p:txBody>
        </p:sp>
      </p:grpSp>
      <p:pic>
        <p:nvPicPr>
          <p:cNvPr id="33"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19200" y="3294627"/>
            <a:ext cx="3734181"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BE2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5292"/>
          <a:stretch>
            <a:fillRect/>
          </a:stretch>
        </p:blipFill>
        <p:spPr>
          <a:xfrm rot="5658904">
            <a:off x="143377" y="2258153"/>
            <a:ext cx="12648684" cy="202088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601" y="526818"/>
            <a:ext cx="2219969" cy="2357110"/>
          </a:xfrm>
          <a:prstGeom prst="rect">
            <a:avLst/>
          </a:prstGeom>
        </p:spPr>
      </p:pic>
      <p:grpSp>
        <p:nvGrpSpPr>
          <p:cNvPr id="4" name="Group 4"/>
          <p:cNvGrpSpPr>
            <a:grpSpLocks noChangeAspect="1"/>
          </p:cNvGrpSpPr>
          <p:nvPr/>
        </p:nvGrpSpPr>
        <p:grpSpPr>
          <a:xfrm>
            <a:off x="16476727" y="7398398"/>
            <a:ext cx="782573" cy="782573"/>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BF4"/>
            </a:solidFill>
          </p:spPr>
        </p:sp>
      </p:grpSp>
      <p:sp>
        <p:nvSpPr>
          <p:cNvPr id="7" name="TextBox 7"/>
          <p:cNvSpPr txBox="1"/>
          <p:nvPr/>
        </p:nvSpPr>
        <p:spPr>
          <a:xfrm>
            <a:off x="2731856" y="3175960"/>
            <a:ext cx="14287500" cy="3171189"/>
          </a:xfrm>
          <a:prstGeom prst="rect">
            <a:avLst/>
          </a:prstGeom>
        </p:spPr>
        <p:txBody>
          <a:bodyPr wrap="square" lIns="0" tIns="0" rIns="0" bIns="0" rtlCol="0" anchor="t">
            <a:spAutoFit/>
          </a:bodyPr>
          <a:lstStyle/>
          <a:p>
            <a:pPr algn="ctr">
              <a:lnSpc>
                <a:spcPct val="120000"/>
              </a:lnSpc>
              <a:spcBef>
                <a:spcPts val="600"/>
              </a:spcBef>
              <a:spcAft>
                <a:spcPts val="600"/>
              </a:spcAft>
            </a:pPr>
            <a:r>
              <a:rPr lang="en-US" sz="9000" b="1" smtClean="0">
                <a:solidFill>
                  <a:srgbClr val="FFFFFF"/>
                </a:solidFill>
                <a:latin typeface="Arial" panose="020B0604020202020204" pitchFamily="34" charset="0"/>
                <a:cs typeface="Arial" panose="020B0604020202020204" pitchFamily="34" charset="0"/>
              </a:rPr>
              <a:t>CẢM ƠN CÁC EM ĐÃ LẮNG NGHE BÀI GIẢNG!</a:t>
            </a:r>
            <a:endParaRPr lang="en-US" sz="9000" b="1">
              <a:solidFill>
                <a:srgbClr val="FFFFFF"/>
              </a:solidFill>
              <a:latin typeface="Arial" panose="020B0604020202020204" pitchFamily="34" charset="0"/>
              <a:cs typeface="Arial" panose="020B0604020202020204" pitchFamily="34" charset="0"/>
            </a:endParaRPr>
          </a:p>
        </p:txBody>
      </p:sp>
      <p:pic>
        <p:nvPicPr>
          <p:cNvPr id="1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599869" flipH="1">
            <a:off x="-488779" y="8439890"/>
            <a:ext cx="3136394" cy="1568197"/>
          </a:xfrm>
          <a:prstGeom prst="rect">
            <a:avLst/>
          </a:prstGeom>
        </p:spPr>
      </p:pic>
      <p:grpSp>
        <p:nvGrpSpPr>
          <p:cNvPr id="14" name="Group 24"/>
          <p:cNvGrpSpPr/>
          <p:nvPr/>
        </p:nvGrpSpPr>
        <p:grpSpPr>
          <a:xfrm rot="-2978346">
            <a:off x="17072677" y="663237"/>
            <a:ext cx="769606" cy="468649"/>
            <a:chOff x="0" y="0"/>
            <a:chExt cx="2131452" cy="1297940"/>
          </a:xfrm>
        </p:grpSpPr>
        <p:sp>
          <p:nvSpPr>
            <p:cNvPr id="15" name="Freeform 25"/>
            <p:cNvSpPr/>
            <p:nvPr/>
          </p:nvSpPr>
          <p:spPr>
            <a:xfrm>
              <a:off x="0" y="0"/>
              <a:ext cx="2131452" cy="1297940"/>
            </a:xfrm>
            <a:custGeom>
              <a:avLst/>
              <a:gdLst/>
              <a:ahLst/>
              <a:cxnLst/>
              <a:rect l="l" t="t" r="r" b="b"/>
              <a:pathLst>
                <a:path w="2131452" h="1297940">
                  <a:moveTo>
                    <a:pt x="0" y="0"/>
                  </a:moveTo>
                  <a:lnTo>
                    <a:pt x="1065726" y="1297940"/>
                  </a:lnTo>
                  <a:lnTo>
                    <a:pt x="2131452" y="0"/>
                  </a:lnTo>
                  <a:close/>
                </a:path>
              </a:pathLst>
            </a:custGeom>
            <a:solidFill>
              <a:srgbClr val="6482F4"/>
            </a:solidFill>
          </p:spPr>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4368315" y="1186256"/>
            <a:ext cx="9547650" cy="1098506"/>
          </a:xfrm>
          <a:prstGeom prst="rect">
            <a:avLst/>
          </a:prstGeom>
        </p:spPr>
        <p:txBody>
          <a:bodyPr lIns="0" tIns="0" rIns="0" bIns="0" rtlCol="0" anchor="t">
            <a:spAutoFit/>
          </a:bodyPr>
          <a:lstStyle/>
          <a:p>
            <a:pPr algn="ctr">
              <a:lnSpc>
                <a:spcPts val="9600"/>
              </a:lnSpc>
            </a:pPr>
            <a:r>
              <a:rPr lang="en-US" sz="6000" b="1" smtClean="0">
                <a:solidFill>
                  <a:srgbClr val="000000"/>
                </a:solidFill>
                <a:latin typeface="Arial" panose="020B0604020202020204" pitchFamily="34" charset="0"/>
                <a:cs typeface="Arial" panose="020B0604020202020204" pitchFamily="34" charset="0"/>
              </a:rPr>
              <a:t>NỘI DUNG BÀI HỌC</a:t>
            </a:r>
            <a:endParaRPr lang="en-US" sz="6000" b="1">
              <a:solidFill>
                <a:srgbClr val="000000"/>
              </a:solidFill>
              <a:latin typeface="Arial" panose="020B0604020202020204" pitchFamily="34" charset="0"/>
              <a:cs typeface="Arial" panose="020B0604020202020204" pitchFamily="34" charset="0"/>
            </a:endParaRPr>
          </a:p>
        </p:txBody>
      </p:sp>
      <p:grpSp>
        <p:nvGrpSpPr>
          <p:cNvPr id="3" name="Group 3"/>
          <p:cNvGrpSpPr/>
          <p:nvPr/>
        </p:nvGrpSpPr>
        <p:grpSpPr>
          <a:xfrm>
            <a:off x="8430321" y="3861945"/>
            <a:ext cx="5946400" cy="1948096"/>
            <a:chOff x="0" y="0"/>
            <a:chExt cx="2777105" cy="2914288"/>
          </a:xfrm>
        </p:grpSpPr>
        <p:sp>
          <p:nvSpPr>
            <p:cNvPr id="4" name="Freeform 4"/>
            <p:cNvSpPr/>
            <p:nvPr/>
          </p:nvSpPr>
          <p:spPr>
            <a:xfrm>
              <a:off x="0" y="0"/>
              <a:ext cx="2777105" cy="2914288"/>
            </a:xfrm>
            <a:custGeom>
              <a:avLst/>
              <a:gdLst/>
              <a:ahLst/>
              <a:cxnLst/>
              <a:rect l="l" t="t" r="r" b="b"/>
              <a:pathLst>
                <a:path w="2777105" h="2358029">
                  <a:moveTo>
                    <a:pt x="2652644" y="2358029"/>
                  </a:moveTo>
                  <a:lnTo>
                    <a:pt x="124460" y="2358029"/>
                  </a:lnTo>
                  <a:cubicBezTo>
                    <a:pt x="55880" y="2358029"/>
                    <a:pt x="0" y="2302149"/>
                    <a:pt x="0" y="2233569"/>
                  </a:cubicBezTo>
                  <a:lnTo>
                    <a:pt x="0" y="124460"/>
                  </a:lnTo>
                  <a:cubicBezTo>
                    <a:pt x="0" y="55880"/>
                    <a:pt x="55880" y="0"/>
                    <a:pt x="124460" y="0"/>
                  </a:cubicBezTo>
                  <a:lnTo>
                    <a:pt x="2652644" y="0"/>
                  </a:lnTo>
                  <a:cubicBezTo>
                    <a:pt x="2721224" y="0"/>
                    <a:pt x="2777105" y="55880"/>
                    <a:pt x="2777105" y="124460"/>
                  </a:cubicBezTo>
                  <a:lnTo>
                    <a:pt x="2777105" y="2233569"/>
                  </a:lnTo>
                  <a:cubicBezTo>
                    <a:pt x="2777105" y="2302149"/>
                    <a:pt x="2721224" y="2358029"/>
                    <a:pt x="2652644" y="2358029"/>
                  </a:cubicBezTo>
                  <a:close/>
                </a:path>
              </a:pathLst>
            </a:custGeom>
            <a:solidFill>
              <a:srgbClr val="FFFFFF"/>
            </a:solidFill>
          </p:spPr>
        </p:sp>
      </p:grpSp>
      <p:grpSp>
        <p:nvGrpSpPr>
          <p:cNvPr id="5" name="Group 5"/>
          <p:cNvGrpSpPr/>
          <p:nvPr/>
        </p:nvGrpSpPr>
        <p:grpSpPr>
          <a:xfrm>
            <a:off x="8454483" y="6682109"/>
            <a:ext cx="5940824" cy="1835848"/>
            <a:chOff x="0" y="0"/>
            <a:chExt cx="2777104" cy="2358029"/>
          </a:xfrm>
        </p:grpSpPr>
        <p:sp>
          <p:nvSpPr>
            <p:cNvPr id="6" name="Freeform 6"/>
            <p:cNvSpPr/>
            <p:nvPr/>
          </p:nvSpPr>
          <p:spPr>
            <a:xfrm>
              <a:off x="0" y="0"/>
              <a:ext cx="2777105" cy="2358029"/>
            </a:xfrm>
            <a:custGeom>
              <a:avLst/>
              <a:gdLst/>
              <a:ahLst/>
              <a:cxnLst/>
              <a:rect l="l" t="t" r="r" b="b"/>
              <a:pathLst>
                <a:path w="2777105" h="2358029">
                  <a:moveTo>
                    <a:pt x="2652644" y="2358029"/>
                  </a:moveTo>
                  <a:lnTo>
                    <a:pt x="124460" y="2358029"/>
                  </a:lnTo>
                  <a:cubicBezTo>
                    <a:pt x="55880" y="2358029"/>
                    <a:pt x="0" y="2302149"/>
                    <a:pt x="0" y="2233569"/>
                  </a:cubicBezTo>
                  <a:lnTo>
                    <a:pt x="0" y="124460"/>
                  </a:lnTo>
                  <a:cubicBezTo>
                    <a:pt x="0" y="55880"/>
                    <a:pt x="55880" y="0"/>
                    <a:pt x="124460" y="0"/>
                  </a:cubicBezTo>
                  <a:lnTo>
                    <a:pt x="2652644" y="0"/>
                  </a:lnTo>
                  <a:cubicBezTo>
                    <a:pt x="2721224" y="0"/>
                    <a:pt x="2777105" y="55880"/>
                    <a:pt x="2777105" y="124460"/>
                  </a:cubicBezTo>
                  <a:lnTo>
                    <a:pt x="2777105" y="2233569"/>
                  </a:lnTo>
                  <a:cubicBezTo>
                    <a:pt x="2777105" y="2302149"/>
                    <a:pt x="2721224" y="2358029"/>
                    <a:pt x="2652644" y="2358029"/>
                  </a:cubicBezTo>
                  <a:close/>
                </a:path>
              </a:pathLst>
            </a:custGeom>
            <a:solidFill>
              <a:srgbClr val="FFFFFF"/>
            </a:solidFill>
          </p:spPr>
        </p:sp>
      </p:grpSp>
      <p:grpSp>
        <p:nvGrpSpPr>
          <p:cNvPr id="12" name="Group 12"/>
          <p:cNvGrpSpPr>
            <a:grpSpLocks noChangeAspect="1"/>
          </p:cNvGrpSpPr>
          <p:nvPr/>
        </p:nvGrpSpPr>
        <p:grpSpPr>
          <a:xfrm>
            <a:off x="1980293" y="1893476"/>
            <a:ext cx="782573" cy="782573"/>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BE28"/>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06439">
            <a:off x="-426752" y="7944917"/>
            <a:ext cx="2910904" cy="1455452"/>
          </a:xfrm>
          <a:prstGeom prst="rect">
            <a:avLst/>
          </a:prstGeom>
        </p:spPr>
      </p:pic>
      <p:grpSp>
        <p:nvGrpSpPr>
          <p:cNvPr id="15" name="Group 15"/>
          <p:cNvGrpSpPr/>
          <p:nvPr/>
        </p:nvGrpSpPr>
        <p:grpSpPr>
          <a:xfrm rot="8100000">
            <a:off x="15724764" y="723049"/>
            <a:ext cx="2105763" cy="1415848"/>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BBE28"/>
            </a:solid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02570">
            <a:off x="15441403" y="7861450"/>
            <a:ext cx="2002337" cy="2126034"/>
          </a:xfrm>
          <a:prstGeom prst="rect">
            <a:avLst/>
          </a:prstGeom>
        </p:spPr>
      </p:pic>
      <p:sp>
        <p:nvSpPr>
          <p:cNvPr id="18" name="TextBox 13"/>
          <p:cNvSpPr txBox="1"/>
          <p:nvPr/>
        </p:nvSpPr>
        <p:spPr>
          <a:xfrm>
            <a:off x="8887521" y="4420494"/>
            <a:ext cx="4665143" cy="830997"/>
          </a:xfrm>
          <a:prstGeom prst="rect">
            <a:avLst/>
          </a:prstGeom>
        </p:spPr>
        <p:txBody>
          <a:bodyPr wrap="square" lIns="0" tIns="0" rIns="0" bIns="0" rtlCol="0" anchor="t">
            <a:spAutoFit/>
          </a:bodyPr>
          <a:lstStyle/>
          <a:p>
            <a:pPr>
              <a:lnSpc>
                <a:spcPct val="120000"/>
              </a:lnSpc>
              <a:spcBef>
                <a:spcPts val="600"/>
              </a:spcBef>
              <a:spcAft>
                <a:spcPts val="600"/>
              </a:spcAft>
            </a:pPr>
            <a:r>
              <a:rPr lang="en-US" sz="4500" smtClean="0">
                <a:solidFill>
                  <a:srgbClr val="000000"/>
                </a:solidFill>
                <a:latin typeface="Arial" panose="020B0604020202020204" pitchFamily="34" charset="0"/>
                <a:cs typeface="Arial" panose="020B0604020202020204" pitchFamily="34" charset="0"/>
              </a:rPr>
              <a:t>Phép thử nghiệm</a:t>
            </a:r>
            <a:endParaRPr lang="en-US" sz="4500">
              <a:solidFill>
                <a:srgbClr val="000000"/>
              </a:solidFill>
              <a:latin typeface="Arial" panose="020B0604020202020204" pitchFamily="34" charset="0"/>
              <a:cs typeface="Arial" panose="020B0604020202020204" pitchFamily="34" charset="0"/>
            </a:endParaRPr>
          </a:p>
        </p:txBody>
      </p:sp>
      <p:sp>
        <p:nvSpPr>
          <p:cNvPr id="19" name="TextBox 13"/>
          <p:cNvSpPr txBox="1"/>
          <p:nvPr/>
        </p:nvSpPr>
        <p:spPr>
          <a:xfrm>
            <a:off x="8426604" y="7134532"/>
            <a:ext cx="3188281" cy="754566"/>
          </a:xfrm>
          <a:prstGeom prst="rect">
            <a:avLst/>
          </a:prstGeom>
        </p:spPr>
        <p:txBody>
          <a:bodyPr wrap="square" lIns="0" tIns="0" rIns="0" bIns="0" rtlCol="0" anchor="t">
            <a:spAutoFit/>
          </a:bodyPr>
          <a:lstStyle/>
          <a:p>
            <a:pPr algn="ctr">
              <a:lnSpc>
                <a:spcPct val="120000"/>
              </a:lnSpc>
              <a:spcBef>
                <a:spcPts val="600"/>
              </a:spcBef>
              <a:spcAft>
                <a:spcPts val="600"/>
              </a:spcAft>
            </a:pPr>
            <a:r>
              <a:rPr lang="en-US" sz="4500" smtClean="0">
                <a:solidFill>
                  <a:srgbClr val="000000"/>
                </a:solidFill>
                <a:latin typeface="Arial" panose="020B0604020202020204" pitchFamily="34" charset="0"/>
                <a:cs typeface="Arial" panose="020B0604020202020204" pitchFamily="34" charset="0"/>
              </a:rPr>
              <a:t>Sự kiện</a:t>
            </a:r>
            <a:endParaRPr lang="en-US" sz="4500">
              <a:solidFill>
                <a:srgbClr val="000000"/>
              </a:solidFill>
              <a:latin typeface="Arial" panose="020B0604020202020204" pitchFamily="34" charset="0"/>
              <a:cs typeface="Arial" panose="020B0604020202020204" pitchFamily="34" charset="0"/>
            </a:endParaRPr>
          </a:p>
        </p:txBody>
      </p:sp>
      <p:pic>
        <p:nvPicPr>
          <p:cNvPr id="2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3733800" y="3782216"/>
            <a:ext cx="2689908" cy="57847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6" name="TextBox 6"/>
          <p:cNvSpPr txBox="1"/>
          <p:nvPr/>
        </p:nvSpPr>
        <p:spPr>
          <a:xfrm>
            <a:off x="1752600" y="482430"/>
            <a:ext cx="12331555" cy="886525"/>
          </a:xfrm>
          <a:prstGeom prst="rect">
            <a:avLst/>
          </a:prstGeom>
        </p:spPr>
        <p:txBody>
          <a:bodyPr lIns="0" tIns="0" rIns="0" bIns="0" rtlCol="0" anchor="t">
            <a:spAutoFit/>
          </a:bodyPr>
          <a:lstStyle/>
          <a:p>
            <a:pPr algn="just">
              <a:lnSpc>
                <a:spcPts val="7679"/>
              </a:lnSpc>
            </a:pPr>
            <a:r>
              <a:rPr lang="en-US" sz="5000" b="1" smtClean="0">
                <a:solidFill>
                  <a:srgbClr val="000000"/>
                </a:solidFill>
                <a:latin typeface="Arial" panose="020B0604020202020204" pitchFamily="34" charset="0"/>
                <a:cs typeface="Arial" panose="020B0604020202020204" pitchFamily="34" charset="0"/>
              </a:rPr>
              <a:t>1. Phép thử nghiệm</a:t>
            </a:r>
            <a:endParaRPr lang="en-US" sz="5000" b="1">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293912" y="1812585"/>
            <a:ext cx="17460687" cy="2645115"/>
            <a:chOff x="0" y="0"/>
            <a:chExt cx="2159758" cy="1041929"/>
          </a:xfrm>
        </p:grpSpPr>
        <p:sp>
          <p:nvSpPr>
            <p:cNvPr id="8" name="Freeform 8"/>
            <p:cNvSpPr/>
            <p:nvPr/>
          </p:nvSpPr>
          <p:spPr>
            <a:xfrm>
              <a:off x="0" y="0"/>
              <a:ext cx="2159758" cy="1041929"/>
            </a:xfrm>
            <a:custGeom>
              <a:avLst/>
              <a:gdLst/>
              <a:ahLst/>
              <a:cxnLst/>
              <a:rect l="l" t="t" r="r" b="b"/>
              <a:pathLst>
                <a:path w="2159758" h="848187">
                  <a:moveTo>
                    <a:pt x="2035298" y="848186"/>
                  </a:moveTo>
                  <a:lnTo>
                    <a:pt x="124460" y="848186"/>
                  </a:lnTo>
                  <a:cubicBezTo>
                    <a:pt x="55880" y="848186"/>
                    <a:pt x="0" y="792306"/>
                    <a:pt x="0" y="723726"/>
                  </a:cubicBezTo>
                  <a:lnTo>
                    <a:pt x="0" y="124460"/>
                  </a:lnTo>
                  <a:cubicBezTo>
                    <a:pt x="0" y="55880"/>
                    <a:pt x="55880" y="0"/>
                    <a:pt x="124460" y="0"/>
                  </a:cubicBezTo>
                  <a:lnTo>
                    <a:pt x="2035298" y="0"/>
                  </a:lnTo>
                  <a:cubicBezTo>
                    <a:pt x="2103878" y="0"/>
                    <a:pt x="2159758" y="55880"/>
                    <a:pt x="2159758" y="124460"/>
                  </a:cubicBezTo>
                  <a:lnTo>
                    <a:pt x="2159758" y="723727"/>
                  </a:lnTo>
                  <a:cubicBezTo>
                    <a:pt x="2159758" y="792307"/>
                    <a:pt x="2103878" y="848187"/>
                    <a:pt x="2035298" y="848187"/>
                  </a:cubicBezTo>
                  <a:close/>
                </a:path>
              </a:pathLst>
            </a:custGeom>
            <a:solidFill>
              <a:srgbClr val="FFFFFF"/>
            </a:solidFill>
          </p:spPr>
        </p:sp>
      </p:grpSp>
      <p:grpSp>
        <p:nvGrpSpPr>
          <p:cNvPr id="17" name="Group 17"/>
          <p:cNvGrpSpPr>
            <a:grpSpLocks noChangeAspect="1"/>
          </p:cNvGrpSpPr>
          <p:nvPr/>
        </p:nvGrpSpPr>
        <p:grpSpPr>
          <a:xfrm>
            <a:off x="16421191" y="9137061"/>
            <a:ext cx="495300" cy="49530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4643">
            <a:off x="16605539" y="-301669"/>
            <a:ext cx="3136394" cy="1568197"/>
          </a:xfrm>
          <a:prstGeom prst="rect">
            <a:avLst/>
          </a:prstGeom>
        </p:spPr>
      </p:pic>
      <p:grpSp>
        <p:nvGrpSpPr>
          <p:cNvPr id="20" name="Group 20"/>
          <p:cNvGrpSpPr/>
          <p:nvPr/>
        </p:nvGrpSpPr>
        <p:grpSpPr>
          <a:xfrm rot="8100000">
            <a:off x="376492" y="604400"/>
            <a:ext cx="785485" cy="528135"/>
            <a:chOff x="0" y="0"/>
            <a:chExt cx="1930400" cy="1297940"/>
          </a:xfrm>
        </p:grpSpPr>
        <p:sp>
          <p:nvSpPr>
            <p:cNvPr id="21" name="Freeform 2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6482F4"/>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2570">
            <a:off x="-512494" y="8183321"/>
            <a:ext cx="2262981" cy="2402779"/>
          </a:xfrm>
          <a:prstGeom prst="rect">
            <a:avLst/>
          </a:prstGeom>
        </p:spPr>
      </p:pic>
      <p:pic>
        <p:nvPicPr>
          <p:cNvPr id="23" name="Picture 22"/>
          <p:cNvPicPr>
            <a:picLocks noChangeAspect="1"/>
          </p:cNvPicPr>
          <p:nvPr/>
        </p:nvPicPr>
        <p:blipFill>
          <a:blip r:embed="rId8"/>
          <a:stretch>
            <a:fillRect/>
          </a:stretch>
        </p:blipFill>
        <p:spPr>
          <a:xfrm>
            <a:off x="569641" y="2020442"/>
            <a:ext cx="1182959" cy="1242856"/>
          </a:xfrm>
          <a:prstGeom prst="rect">
            <a:avLst/>
          </a:prstGeom>
        </p:spPr>
      </p:pic>
      <p:sp>
        <p:nvSpPr>
          <p:cNvPr id="24" name="Rectangle 23"/>
          <p:cNvSpPr/>
          <p:nvPr/>
        </p:nvSpPr>
        <p:spPr>
          <a:xfrm>
            <a:off x="2050099" y="2020442"/>
            <a:ext cx="15316200" cy="2240422"/>
          </a:xfrm>
          <a:prstGeom prst="rect">
            <a:avLst/>
          </a:prstGeom>
        </p:spPr>
        <p:txBody>
          <a:bodyPr wrap="square">
            <a:spAutoFit/>
          </a:bodyPr>
          <a:lstStyle/>
          <a:p>
            <a:pPr algn="just">
              <a:lnSpc>
                <a:spcPct val="120000"/>
              </a:lnSpc>
              <a:spcBef>
                <a:spcPts val="600"/>
              </a:spcBef>
              <a:spcAft>
                <a:spcPts val="600"/>
              </a:spcAft>
            </a:pPr>
            <a:r>
              <a:rPr lang="en-US" sz="4000">
                <a:latin typeface="Arial" panose="020B0604020202020204" pitchFamily="34" charset="0"/>
                <a:cs typeface="Arial" panose="020B0604020202020204" pitchFamily="34" charset="0"/>
              </a:rPr>
              <a:t>a) Mỗi đồng xu có hai mặt, một mặt có in giá trị bằng tiền của đồng xu, </a:t>
            </a:r>
            <a:r>
              <a:rPr lang="en-US" sz="4000">
                <a:latin typeface="Arial" panose="020B0604020202020204" pitchFamily="34" charset="0"/>
                <a:cs typeface="Arial" panose="020B0604020202020204" pitchFamily="34" charset="0"/>
              </a:rPr>
              <a:t>thường </a:t>
            </a:r>
            <a:r>
              <a:rPr lang="en-US" sz="4000" smtClean="0">
                <a:latin typeface="Arial" panose="020B0604020202020204" pitchFamily="34" charset="0"/>
                <a:cs typeface="Arial" panose="020B0604020202020204" pitchFamily="34" charset="0"/>
              </a:rPr>
              <a:t>gọi là </a:t>
            </a:r>
            <a:r>
              <a:rPr lang="en-US" sz="4000">
                <a:latin typeface="Arial" panose="020B0604020202020204" pitchFamily="34" charset="0"/>
                <a:cs typeface="Arial" panose="020B0604020202020204" pitchFamily="34" charset="0"/>
              </a:rPr>
              <a:t>mặt sấp (S). Mặt còn lại thường được gọi là mặt ngửa (</a:t>
            </a:r>
            <a:r>
              <a:rPr lang="en-US" sz="4000">
                <a:latin typeface="Arial" panose="020B0604020202020204" pitchFamily="34" charset="0"/>
                <a:cs typeface="Arial" panose="020B0604020202020204" pitchFamily="34" charset="0"/>
              </a:rPr>
              <a:t>N</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25" name="Picture 2" descr="NGUYÊN TẮC XÁC ĐỊNH TÍNH ÂM DƯƠNG KHI DÙNG TIỀN XU - Simphongthuyvietnam.vn  - TOP 1 Việt Nam về SIM Phong Thủ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96600" y="5402202"/>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ách xác định tính mặt âm và mặt dương của đồng x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9052" y="5347773"/>
            <a:ext cx="2950029" cy="29500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FB7E40A-0552-4148-9CCC-787077BCB2BA}"/>
              </a:ext>
            </a:extLst>
          </p:cNvPr>
          <p:cNvSpPr txBox="1"/>
          <p:nvPr/>
        </p:nvSpPr>
        <p:spPr>
          <a:xfrm>
            <a:off x="10896600" y="8675017"/>
            <a:ext cx="2872076" cy="784830"/>
          </a:xfrm>
          <a:prstGeom prst="rect">
            <a:avLst/>
          </a:prstGeom>
          <a:noFill/>
        </p:spPr>
        <p:txBody>
          <a:bodyPr wrap="square">
            <a:spAutoFit/>
          </a:bodyPr>
          <a:lstStyle/>
          <a:p>
            <a:pPr algn="ctr"/>
            <a:r>
              <a:rPr lang="en-US" sz="4500" smtClean="0">
                <a:latin typeface="Arial" panose="020B0604020202020204" pitchFamily="34" charset="0"/>
                <a:cs typeface="Arial" panose="020B0604020202020204" pitchFamily="34" charset="0"/>
              </a:rPr>
              <a:t>Mặt sấp</a:t>
            </a:r>
            <a:endParaRPr lang="en-US" sz="45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98798B0-8903-48B5-80E3-1DBE98B3D825}"/>
              </a:ext>
            </a:extLst>
          </p:cNvPr>
          <p:cNvSpPr txBox="1"/>
          <p:nvPr/>
        </p:nvSpPr>
        <p:spPr>
          <a:xfrm>
            <a:off x="5130685" y="8658688"/>
            <a:ext cx="2743201" cy="784830"/>
          </a:xfrm>
          <a:prstGeom prst="rect">
            <a:avLst/>
          </a:prstGeom>
          <a:noFill/>
        </p:spPr>
        <p:txBody>
          <a:bodyPr wrap="square">
            <a:spAutoFit/>
          </a:bodyPr>
          <a:lstStyle/>
          <a:p>
            <a:pPr algn="ctr"/>
            <a:r>
              <a:rPr lang="en-US" sz="4500" smtClean="0">
                <a:latin typeface="Arial" panose="020B0604020202020204" pitchFamily="34" charset="0"/>
                <a:cs typeface="Arial" panose="020B0604020202020204" pitchFamily="34" charset="0"/>
              </a:rPr>
              <a:t>Mặt ngửa</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4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6" name="TextBox 6"/>
          <p:cNvSpPr txBox="1"/>
          <p:nvPr/>
        </p:nvSpPr>
        <p:spPr>
          <a:xfrm>
            <a:off x="1752600" y="482430"/>
            <a:ext cx="12331555" cy="886525"/>
          </a:xfrm>
          <a:prstGeom prst="rect">
            <a:avLst/>
          </a:prstGeom>
        </p:spPr>
        <p:txBody>
          <a:bodyPr lIns="0" tIns="0" rIns="0" bIns="0" rtlCol="0" anchor="t">
            <a:spAutoFit/>
          </a:bodyPr>
          <a:lstStyle/>
          <a:p>
            <a:pPr algn="just">
              <a:lnSpc>
                <a:spcPts val="7679"/>
              </a:lnSpc>
            </a:pPr>
            <a:r>
              <a:rPr lang="en-US" sz="5000" b="1" smtClean="0">
                <a:solidFill>
                  <a:srgbClr val="000000"/>
                </a:solidFill>
                <a:latin typeface="Arial" panose="020B0604020202020204" pitchFamily="34" charset="0"/>
                <a:cs typeface="Arial" panose="020B0604020202020204" pitchFamily="34" charset="0"/>
              </a:rPr>
              <a:t>1. Phép thử nghiệm</a:t>
            </a:r>
            <a:endParaRPr lang="en-US" sz="5000" b="1">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304799" y="1652800"/>
            <a:ext cx="17460687" cy="1806915"/>
            <a:chOff x="0" y="0"/>
            <a:chExt cx="2159758" cy="1041929"/>
          </a:xfrm>
        </p:grpSpPr>
        <p:sp>
          <p:nvSpPr>
            <p:cNvPr id="8" name="Freeform 8"/>
            <p:cNvSpPr/>
            <p:nvPr/>
          </p:nvSpPr>
          <p:spPr>
            <a:xfrm>
              <a:off x="0" y="0"/>
              <a:ext cx="2159758" cy="1041929"/>
            </a:xfrm>
            <a:custGeom>
              <a:avLst/>
              <a:gdLst/>
              <a:ahLst/>
              <a:cxnLst/>
              <a:rect l="l" t="t" r="r" b="b"/>
              <a:pathLst>
                <a:path w="2159758" h="848187">
                  <a:moveTo>
                    <a:pt x="2035298" y="848186"/>
                  </a:moveTo>
                  <a:lnTo>
                    <a:pt x="124460" y="848186"/>
                  </a:lnTo>
                  <a:cubicBezTo>
                    <a:pt x="55880" y="848186"/>
                    <a:pt x="0" y="792306"/>
                    <a:pt x="0" y="723726"/>
                  </a:cubicBezTo>
                  <a:lnTo>
                    <a:pt x="0" y="124460"/>
                  </a:lnTo>
                  <a:cubicBezTo>
                    <a:pt x="0" y="55880"/>
                    <a:pt x="55880" y="0"/>
                    <a:pt x="124460" y="0"/>
                  </a:cubicBezTo>
                  <a:lnTo>
                    <a:pt x="2035298" y="0"/>
                  </a:lnTo>
                  <a:cubicBezTo>
                    <a:pt x="2103878" y="0"/>
                    <a:pt x="2159758" y="55880"/>
                    <a:pt x="2159758" y="124460"/>
                  </a:cubicBezTo>
                  <a:lnTo>
                    <a:pt x="2159758" y="723727"/>
                  </a:lnTo>
                  <a:cubicBezTo>
                    <a:pt x="2159758" y="792307"/>
                    <a:pt x="2103878" y="848187"/>
                    <a:pt x="2035298" y="848187"/>
                  </a:cubicBezTo>
                  <a:close/>
                </a:path>
              </a:pathLst>
            </a:custGeom>
            <a:solidFill>
              <a:srgbClr val="FFFFFF"/>
            </a:solidFill>
          </p:spPr>
        </p:sp>
      </p:grpSp>
      <p:grpSp>
        <p:nvGrpSpPr>
          <p:cNvPr id="17" name="Group 17"/>
          <p:cNvGrpSpPr>
            <a:grpSpLocks noChangeAspect="1"/>
          </p:cNvGrpSpPr>
          <p:nvPr/>
        </p:nvGrpSpPr>
        <p:grpSpPr>
          <a:xfrm>
            <a:off x="17517836" y="9497678"/>
            <a:ext cx="495300" cy="49530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4643">
            <a:off x="16605539" y="-301669"/>
            <a:ext cx="3136394" cy="1568197"/>
          </a:xfrm>
          <a:prstGeom prst="rect">
            <a:avLst/>
          </a:prstGeom>
        </p:spPr>
      </p:pic>
      <p:grpSp>
        <p:nvGrpSpPr>
          <p:cNvPr id="20" name="Group 20"/>
          <p:cNvGrpSpPr/>
          <p:nvPr/>
        </p:nvGrpSpPr>
        <p:grpSpPr>
          <a:xfrm rot="8100000">
            <a:off x="376492" y="604400"/>
            <a:ext cx="785485" cy="528135"/>
            <a:chOff x="0" y="0"/>
            <a:chExt cx="1930400" cy="1297940"/>
          </a:xfrm>
        </p:grpSpPr>
        <p:sp>
          <p:nvSpPr>
            <p:cNvPr id="21" name="Freeform 2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6482F4"/>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2570">
            <a:off x="-512494" y="8183321"/>
            <a:ext cx="2262981" cy="2402779"/>
          </a:xfrm>
          <a:prstGeom prst="rect">
            <a:avLst/>
          </a:prstGeom>
        </p:spPr>
      </p:pic>
      <p:pic>
        <p:nvPicPr>
          <p:cNvPr id="23" name="Picture 22"/>
          <p:cNvPicPr>
            <a:picLocks noChangeAspect="1"/>
          </p:cNvPicPr>
          <p:nvPr/>
        </p:nvPicPr>
        <p:blipFill>
          <a:blip r:embed="rId8"/>
          <a:stretch>
            <a:fillRect/>
          </a:stretch>
        </p:blipFill>
        <p:spPr>
          <a:xfrm>
            <a:off x="569641" y="1817714"/>
            <a:ext cx="1182959" cy="1242856"/>
          </a:xfrm>
          <a:prstGeom prst="rect">
            <a:avLst/>
          </a:prstGeom>
        </p:spPr>
      </p:pic>
      <p:sp>
        <p:nvSpPr>
          <p:cNvPr id="24" name="Rectangle 23"/>
          <p:cNvSpPr/>
          <p:nvPr/>
        </p:nvSpPr>
        <p:spPr>
          <a:xfrm>
            <a:off x="2139578" y="2057595"/>
            <a:ext cx="15316200" cy="763094"/>
          </a:xfrm>
          <a:prstGeom prst="rect">
            <a:avLst/>
          </a:prstGeom>
        </p:spPr>
        <p:txBody>
          <a:bodyPr wrap="square">
            <a:spAutoFit/>
          </a:bodyPr>
          <a:lstStyle/>
          <a:p>
            <a:pPr algn="just">
              <a:lnSpc>
                <a:spcPct val="120000"/>
              </a:lnSpc>
              <a:spcBef>
                <a:spcPts val="600"/>
              </a:spcBef>
              <a:spcAft>
                <a:spcPts val="600"/>
              </a:spcAft>
            </a:pPr>
            <a:r>
              <a:rPr lang="en-US" sz="4000" smtClean="0">
                <a:latin typeface="Arial" panose="020B0604020202020204" pitchFamily="34" charset="0"/>
                <a:cs typeface="Arial" panose="020B0604020202020204" pitchFamily="34" charset="0"/>
              </a:rPr>
              <a:t>Bạn </a:t>
            </a:r>
            <a:r>
              <a:rPr lang="en-US" sz="4000">
                <a:latin typeface="Arial" panose="020B0604020202020204" pitchFamily="34" charset="0"/>
                <a:cs typeface="Arial" panose="020B0604020202020204" pitchFamily="34" charset="0"/>
              </a:rPr>
              <a:t>Hùng tung đồng xu một số lần và ghi lại kết quả vào bảng sau:</a:t>
            </a:r>
          </a:p>
        </p:txBody>
      </p:sp>
      <p:graphicFrame>
        <p:nvGraphicFramePr>
          <p:cNvPr id="27" name="Table 8">
            <a:extLst>
              <a:ext uri="{FF2B5EF4-FFF2-40B4-BE49-F238E27FC236}">
                <a16:creationId xmlns:a16="http://schemas.microsoft.com/office/drawing/2014/main" id="{9608CE8A-116B-4189-AE2B-7A71DC4875D4}"/>
              </a:ext>
            </a:extLst>
          </p:cNvPr>
          <p:cNvGraphicFramePr>
            <a:graphicFrameLocks noGrp="1"/>
          </p:cNvGraphicFramePr>
          <p:nvPr>
            <p:extLst>
              <p:ext uri="{D42A27DB-BD31-4B8C-83A1-F6EECF244321}">
                <p14:modId xmlns:p14="http://schemas.microsoft.com/office/powerpoint/2010/main" val="3881230429"/>
              </p:ext>
            </p:extLst>
          </p:nvPr>
        </p:nvGraphicFramePr>
        <p:xfrm>
          <a:off x="897676" y="3847664"/>
          <a:ext cx="16558102" cy="2064856"/>
        </p:xfrm>
        <a:graphic>
          <a:graphicData uri="http://schemas.openxmlformats.org/drawingml/2006/table">
            <a:tbl>
              <a:tblPr firstRow="1" bandRow="1">
                <a:tableStyleId>{F5AB1C69-6EDB-4FF4-983F-18BD219EF322}</a:tableStyleId>
              </a:tblPr>
              <a:tblGrid>
                <a:gridCol w="2507366">
                  <a:extLst>
                    <a:ext uri="{9D8B030D-6E8A-4147-A177-3AD203B41FA5}">
                      <a16:colId xmlns:a16="http://schemas.microsoft.com/office/drawing/2014/main" val="1180903291"/>
                    </a:ext>
                  </a:extLst>
                </a:gridCol>
                <a:gridCol w="1524000">
                  <a:extLst>
                    <a:ext uri="{9D8B030D-6E8A-4147-A177-3AD203B41FA5}">
                      <a16:colId xmlns:a16="http://schemas.microsoft.com/office/drawing/2014/main" val="2718988156"/>
                    </a:ext>
                  </a:extLst>
                </a:gridCol>
                <a:gridCol w="1371600">
                  <a:extLst>
                    <a:ext uri="{9D8B030D-6E8A-4147-A177-3AD203B41FA5}">
                      <a16:colId xmlns:a16="http://schemas.microsoft.com/office/drawing/2014/main" val="4047322625"/>
                    </a:ext>
                  </a:extLst>
                </a:gridCol>
                <a:gridCol w="1447800">
                  <a:extLst>
                    <a:ext uri="{9D8B030D-6E8A-4147-A177-3AD203B41FA5}">
                      <a16:colId xmlns:a16="http://schemas.microsoft.com/office/drawing/2014/main" val="1941398750"/>
                    </a:ext>
                  </a:extLst>
                </a:gridCol>
                <a:gridCol w="1524000">
                  <a:extLst>
                    <a:ext uri="{9D8B030D-6E8A-4147-A177-3AD203B41FA5}">
                      <a16:colId xmlns:a16="http://schemas.microsoft.com/office/drawing/2014/main" val="1958066282"/>
                    </a:ext>
                  </a:extLst>
                </a:gridCol>
                <a:gridCol w="1371600">
                  <a:extLst>
                    <a:ext uri="{9D8B030D-6E8A-4147-A177-3AD203B41FA5}">
                      <a16:colId xmlns:a16="http://schemas.microsoft.com/office/drawing/2014/main" val="3320879006"/>
                    </a:ext>
                  </a:extLst>
                </a:gridCol>
                <a:gridCol w="1371600">
                  <a:extLst>
                    <a:ext uri="{9D8B030D-6E8A-4147-A177-3AD203B41FA5}">
                      <a16:colId xmlns:a16="http://schemas.microsoft.com/office/drawing/2014/main" val="4251850656"/>
                    </a:ext>
                  </a:extLst>
                </a:gridCol>
                <a:gridCol w="1447800">
                  <a:extLst>
                    <a:ext uri="{9D8B030D-6E8A-4147-A177-3AD203B41FA5}">
                      <a16:colId xmlns:a16="http://schemas.microsoft.com/office/drawing/2014/main" val="1537235508"/>
                    </a:ext>
                  </a:extLst>
                </a:gridCol>
                <a:gridCol w="1371600">
                  <a:extLst>
                    <a:ext uri="{9D8B030D-6E8A-4147-A177-3AD203B41FA5}">
                      <a16:colId xmlns:a16="http://schemas.microsoft.com/office/drawing/2014/main" val="2773760323"/>
                    </a:ext>
                  </a:extLst>
                </a:gridCol>
                <a:gridCol w="1295400">
                  <a:extLst>
                    <a:ext uri="{9D8B030D-6E8A-4147-A177-3AD203B41FA5}">
                      <a16:colId xmlns:a16="http://schemas.microsoft.com/office/drawing/2014/main" val="1048486893"/>
                    </a:ext>
                  </a:extLst>
                </a:gridCol>
                <a:gridCol w="1325336">
                  <a:extLst>
                    <a:ext uri="{9D8B030D-6E8A-4147-A177-3AD203B41FA5}">
                      <a16:colId xmlns:a16="http://schemas.microsoft.com/office/drawing/2014/main" val="2772456000"/>
                    </a:ext>
                  </a:extLst>
                </a:gridCol>
              </a:tblGrid>
              <a:tr h="1032428">
                <a:tc>
                  <a:txBody>
                    <a:bodyPr/>
                    <a:lstStyle/>
                    <a:p>
                      <a:r>
                        <a:rPr lang="en-US" sz="4000" smtClean="0">
                          <a:latin typeface="Arial" panose="020B0604020202020204" pitchFamily="34" charset="0"/>
                          <a:cs typeface="Arial" panose="020B0604020202020204" pitchFamily="34" charset="0"/>
                        </a:rPr>
                        <a:t>Lần</a:t>
                      </a:r>
                      <a:r>
                        <a:rPr lang="en-US" sz="4000" baseline="0" dirty="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thứ</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5</a:t>
                      </a:r>
                    </a:p>
                  </a:txBody>
                  <a:tcPr anchor="ctr"/>
                </a:tc>
                <a:tc>
                  <a:txBody>
                    <a:bodyPr/>
                    <a:lstStyle/>
                    <a:p>
                      <a:pPr algn="ctr"/>
                      <a:r>
                        <a:rPr lang="en-US" sz="4000" dirty="0">
                          <a:latin typeface="Arial" panose="020B0604020202020204" pitchFamily="34" charset="0"/>
                          <a:cs typeface="Arial" panose="020B0604020202020204" pitchFamily="34" charset="0"/>
                        </a:rPr>
                        <a:t>6</a:t>
                      </a:r>
                    </a:p>
                  </a:txBody>
                  <a:tcPr anchor="ctr"/>
                </a:tc>
                <a:tc>
                  <a:txBody>
                    <a:bodyPr/>
                    <a:lstStyle/>
                    <a:p>
                      <a:pPr algn="ctr"/>
                      <a:r>
                        <a:rPr lang="en-US" sz="4000" dirty="0">
                          <a:latin typeface="Arial" panose="020B0604020202020204" pitchFamily="34" charset="0"/>
                          <a:cs typeface="Arial" panose="020B0604020202020204" pitchFamily="34" charset="0"/>
                        </a:rPr>
                        <a:t>7</a:t>
                      </a:r>
                    </a:p>
                  </a:txBody>
                  <a:tcPr anchor="ctr"/>
                </a:tc>
                <a:tc>
                  <a:txBody>
                    <a:bodyPr/>
                    <a:lstStyle/>
                    <a:p>
                      <a:pPr algn="ctr"/>
                      <a:r>
                        <a:rPr lang="en-US" sz="4000" dirty="0">
                          <a:latin typeface="Arial" panose="020B0604020202020204" pitchFamily="34" charset="0"/>
                          <a:cs typeface="Arial" panose="020B0604020202020204" pitchFamily="34" charset="0"/>
                        </a:rPr>
                        <a:t>8</a:t>
                      </a:r>
                    </a:p>
                  </a:txBody>
                  <a:tcPr anchor="ctr"/>
                </a:tc>
                <a:tc>
                  <a:txBody>
                    <a:bodyPr/>
                    <a:lstStyle/>
                    <a:p>
                      <a:pPr algn="ctr"/>
                      <a:r>
                        <a:rPr lang="en-US" sz="4000" dirty="0">
                          <a:latin typeface="Arial" panose="020B0604020202020204" pitchFamily="34" charset="0"/>
                          <a:cs typeface="Arial" panose="020B0604020202020204" pitchFamily="34" charset="0"/>
                        </a:rPr>
                        <a:t>9</a:t>
                      </a:r>
                    </a:p>
                  </a:txBody>
                  <a:tcPr anchor="ctr"/>
                </a:tc>
                <a:tc>
                  <a:txBody>
                    <a:bodyPr/>
                    <a:lstStyle/>
                    <a:p>
                      <a:pPr algn="ctr"/>
                      <a:r>
                        <a:rPr lang="en-US" sz="4000" dirty="0">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483770043"/>
                  </a:ext>
                </a:extLst>
              </a:tr>
              <a:tr h="1032428">
                <a:tc>
                  <a:txBody>
                    <a:bodyPr/>
                    <a:lstStyle/>
                    <a:p>
                      <a:r>
                        <a:rPr lang="en-US" sz="4000" dirty="0" err="1">
                          <a:latin typeface="Arial" panose="020B0604020202020204" pitchFamily="34" charset="0"/>
                          <a:cs typeface="Arial" panose="020B0604020202020204" pitchFamily="34" charset="0"/>
                        </a:rPr>
                        <a:t>Kết</a:t>
                      </a:r>
                      <a:r>
                        <a:rPr lang="en-US" sz="4000" dirty="0">
                          <a:latin typeface="Arial" panose="020B0604020202020204" pitchFamily="34" charset="0"/>
                          <a:cs typeface="Arial" panose="020B0604020202020204" pitchFamily="34" charset="0"/>
                        </a:rPr>
                        <a:t> quả</a:t>
                      </a: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39500619"/>
                  </a:ext>
                </a:extLst>
              </a:tr>
            </a:tbl>
          </a:graphicData>
        </a:graphic>
      </p:graphicFrame>
      <p:sp>
        <p:nvSpPr>
          <p:cNvPr id="28" name="Rectangle 27"/>
          <p:cNvSpPr/>
          <p:nvPr/>
        </p:nvSpPr>
        <p:spPr>
          <a:xfrm>
            <a:off x="1524000" y="6192311"/>
            <a:ext cx="4288353" cy="707886"/>
          </a:xfrm>
          <a:prstGeom prst="rect">
            <a:avLst/>
          </a:prstGeom>
        </p:spPr>
        <p:txBody>
          <a:bodyPr wrap="none">
            <a:spAutoFit/>
          </a:bodyPr>
          <a:lstStyle/>
          <a:p>
            <a:pPr algn="ctr"/>
            <a:r>
              <a:rPr lang="en-US" sz="4000" b="1">
                <a:solidFill>
                  <a:srgbClr val="002060"/>
                </a:solidFill>
                <a:latin typeface="Arial" panose="020B0604020202020204" pitchFamily="34" charset="0"/>
                <a:cs typeface="Arial" panose="020B0604020202020204" pitchFamily="34" charset="0"/>
              </a:rPr>
              <a:t>Em hãy cho </a:t>
            </a:r>
            <a:r>
              <a:rPr lang="en-US" sz="4000" b="1">
                <a:solidFill>
                  <a:srgbClr val="002060"/>
                </a:solidFill>
                <a:latin typeface="Arial" panose="020B0604020202020204" pitchFamily="34" charset="0"/>
                <a:cs typeface="Arial" panose="020B0604020202020204" pitchFamily="34" charset="0"/>
              </a:rPr>
              <a:t>biết</a:t>
            </a:r>
            <a:r>
              <a:rPr lang="en-US" sz="4000" b="1" smtClean="0">
                <a:solidFill>
                  <a:srgbClr val="002060"/>
                </a:solidFill>
                <a:latin typeface="Arial" panose="020B0604020202020204" pitchFamily="34" charset="0"/>
                <a:cs typeface="Arial" panose="020B0604020202020204" pitchFamily="34" charset="0"/>
              </a:rPr>
              <a:t>:</a:t>
            </a:r>
            <a:endParaRPr lang="en-US" sz="4000" b="1"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4CA4D0C-0B3C-4A78-A66F-D98325CBA11F}"/>
              </a:ext>
            </a:extLst>
          </p:cNvPr>
          <p:cNvSpPr txBox="1"/>
          <p:nvPr/>
        </p:nvSpPr>
        <p:spPr>
          <a:xfrm>
            <a:off x="2256325" y="7136996"/>
            <a:ext cx="14431475" cy="1569660"/>
          </a:xfrm>
          <a:prstGeom prst="rect">
            <a:avLst/>
          </a:prstGeom>
          <a:noFill/>
        </p:spPr>
        <p:txBody>
          <a:bodyPr wrap="square">
            <a:spAutoFit/>
          </a:bodyPr>
          <a:lstStyle/>
          <a:p>
            <a:pPr algn="just">
              <a:lnSpc>
                <a:spcPct val="120000"/>
              </a:lnSpc>
              <a:spcBef>
                <a:spcPts val="600"/>
              </a:spcBef>
              <a:spcAft>
                <a:spcPts val="600"/>
              </a:spcAft>
            </a:pPr>
            <a:r>
              <a:rPr lang="en-US" sz="4000" smtClean="0">
                <a:solidFill>
                  <a:srgbClr val="002060"/>
                </a:solidFill>
                <a:latin typeface="Arial" panose="020B0604020202020204" pitchFamily="34" charset="0"/>
                <a:cs typeface="Arial" panose="020B0604020202020204" pitchFamily="34" charset="0"/>
              </a:rPr>
              <a:t>- Bạn </a:t>
            </a:r>
            <a:r>
              <a:rPr lang="en-US" sz="4000">
                <a:solidFill>
                  <a:srgbClr val="002060"/>
                </a:solidFill>
                <a:latin typeface="Arial" panose="020B0604020202020204" pitchFamily="34" charset="0"/>
                <a:cs typeface="Arial" panose="020B0604020202020204" pitchFamily="34" charset="0"/>
              </a:rPr>
              <a:t>Hùng đã tung đồng xu bao </a:t>
            </a:r>
            <a:r>
              <a:rPr lang="en-US" sz="4000">
                <a:solidFill>
                  <a:srgbClr val="002060"/>
                </a:solidFill>
                <a:latin typeface="Arial" panose="020B0604020202020204" pitchFamily="34" charset="0"/>
                <a:cs typeface="Arial" panose="020B0604020202020204" pitchFamily="34" charset="0"/>
              </a:rPr>
              <a:t>nhiêu </a:t>
            </a:r>
            <a:r>
              <a:rPr lang="en-US" sz="4000" smtClean="0">
                <a:solidFill>
                  <a:srgbClr val="002060"/>
                </a:solidFill>
                <a:latin typeface="Arial" panose="020B0604020202020204" pitchFamily="34" charset="0"/>
                <a:cs typeface="Arial" panose="020B0604020202020204" pitchFamily="34" charset="0"/>
              </a:rPr>
              <a:t>lần và</a:t>
            </a:r>
            <a:r>
              <a:rPr lang="en-US" sz="4000">
                <a:solidFill>
                  <a:srgbClr val="002060"/>
                </a:solidFill>
                <a:latin typeface="Arial" panose="020B0604020202020204" pitchFamily="34" charset="0"/>
                <a:cs typeface="Arial" panose="020B0604020202020204" pitchFamily="34" charset="0"/>
              </a:rPr>
              <a:t> </a:t>
            </a:r>
            <a:r>
              <a:rPr lang="en-US" sz="4000" smtClean="0">
                <a:solidFill>
                  <a:srgbClr val="002060"/>
                </a:solidFill>
                <a:latin typeface="Arial" panose="020B0604020202020204" pitchFamily="34" charset="0"/>
                <a:cs typeface="Arial" panose="020B0604020202020204" pitchFamily="34" charset="0"/>
              </a:rPr>
              <a:t>k</a:t>
            </a:r>
            <a:r>
              <a:rPr lang="en-US" sz="4000" smtClean="0">
                <a:solidFill>
                  <a:srgbClr val="002060"/>
                </a:solidFill>
                <a:latin typeface="Arial" panose="020B0604020202020204" pitchFamily="34" charset="0"/>
                <a:cs typeface="Arial" panose="020B0604020202020204" pitchFamily="34" charset="0"/>
              </a:rPr>
              <a:t>ết </a:t>
            </a:r>
            <a:r>
              <a:rPr lang="en-US" sz="4000" dirty="0">
                <a:solidFill>
                  <a:srgbClr val="002060"/>
                </a:solidFill>
                <a:latin typeface="Arial" panose="020B0604020202020204" pitchFamily="34" charset="0"/>
                <a:cs typeface="Arial" panose="020B0604020202020204" pitchFamily="34" charset="0"/>
              </a:rPr>
              <a:t>quả </a:t>
            </a:r>
            <a:r>
              <a:rPr lang="en-US" sz="4000" dirty="0" err="1">
                <a:solidFill>
                  <a:srgbClr val="002060"/>
                </a:solidFill>
                <a:latin typeface="Arial" panose="020B0604020202020204" pitchFamily="34" charset="0"/>
                <a:cs typeface="Arial" panose="020B0604020202020204" pitchFamily="34" charset="0"/>
              </a:rPr>
              <a:t>của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lần</a:t>
            </a:r>
            <a:r>
              <a:rPr lang="en-US" sz="4000" dirty="0">
                <a:solidFill>
                  <a:srgbClr val="002060"/>
                </a:solidFill>
                <a:latin typeface="Arial" panose="020B0604020202020204" pitchFamily="34" charset="0"/>
                <a:cs typeface="Arial" panose="020B0604020202020204" pitchFamily="34" charset="0"/>
              </a:rPr>
              <a:t> </a:t>
            </a:r>
            <a:r>
              <a:rPr lang="en-US" sz="4000">
                <a:solidFill>
                  <a:srgbClr val="002060"/>
                </a:solidFill>
                <a:latin typeface="Arial" panose="020B0604020202020204" pitchFamily="34" charset="0"/>
                <a:cs typeface="Arial" panose="020B0604020202020204" pitchFamily="34" charset="0"/>
              </a:rPr>
              <a:t>tung </a:t>
            </a:r>
            <a:r>
              <a:rPr lang="en-US" sz="4000" smtClean="0">
                <a:solidFill>
                  <a:srgbClr val="002060"/>
                </a:solidFill>
                <a:latin typeface="Arial" panose="020B0604020202020204" pitchFamily="34" charset="0"/>
                <a:cs typeface="Arial" panose="020B0604020202020204" pitchFamily="34" charset="0"/>
              </a:rPr>
              <a:t>thứ </a:t>
            </a:r>
            <a:r>
              <a:rPr lang="en-US" sz="4000" err="1">
                <a:solidFill>
                  <a:srgbClr val="002060"/>
                </a:solidFill>
                <a:latin typeface="Arial" panose="020B0604020202020204" pitchFamily="34" charset="0"/>
                <a:cs typeface="Arial" panose="020B0604020202020204" pitchFamily="34" charset="0"/>
              </a:rPr>
              <a:t>nhất</a:t>
            </a:r>
            <a:r>
              <a:rPr lang="en-US" sz="4000">
                <a:solidFill>
                  <a:srgbClr val="002060"/>
                </a:solidFill>
                <a:latin typeface="Arial" panose="020B0604020202020204" pitchFamily="34" charset="0"/>
                <a:cs typeface="Arial" panose="020B0604020202020204" pitchFamily="34" charset="0"/>
              </a:rPr>
              <a:t> </a:t>
            </a:r>
            <a:r>
              <a:rPr lang="en-US" sz="4000" smtClean="0">
                <a:solidFill>
                  <a:srgbClr val="002060"/>
                </a:solidFill>
                <a:latin typeface="Arial" panose="020B0604020202020204" pitchFamily="34" charset="0"/>
                <a:cs typeface="Arial" panose="020B0604020202020204" pitchFamily="34" charset="0"/>
              </a:rPr>
              <a:t>và thứ </a:t>
            </a:r>
            <a:r>
              <a:rPr lang="en-US" sz="4000" dirty="0" err="1">
                <a:solidFill>
                  <a:srgbClr val="002060"/>
                </a:solidFill>
                <a:latin typeface="Arial" panose="020B0604020202020204" pitchFamily="34" charset="0"/>
                <a:cs typeface="Arial" panose="020B0604020202020204" pitchFamily="34" charset="0"/>
              </a:rPr>
              <a:t>năm</a:t>
            </a:r>
            <a:r>
              <a:rPr lang="en-US" sz="4000" dirty="0">
                <a:solidFill>
                  <a:srgbClr val="002060"/>
                </a:solidFill>
                <a:latin typeface="Arial" panose="020B0604020202020204" pitchFamily="34" charset="0"/>
                <a:cs typeface="Arial" panose="020B0604020202020204" pitchFamily="34" charset="0"/>
              </a:rPr>
              <a:t>?</a:t>
            </a:r>
          </a:p>
        </p:txBody>
      </p:sp>
      <p:sp>
        <p:nvSpPr>
          <p:cNvPr id="30" name="TextBox 29">
            <a:extLst>
              <a:ext uri="{FF2B5EF4-FFF2-40B4-BE49-F238E27FC236}">
                <a16:creationId xmlns:a16="http://schemas.microsoft.com/office/drawing/2014/main" id="{74F5F70A-7978-482E-8A03-DA9595C5EA65}"/>
              </a:ext>
            </a:extLst>
          </p:cNvPr>
          <p:cNvSpPr txBox="1"/>
          <p:nvPr/>
        </p:nvSpPr>
        <p:spPr>
          <a:xfrm>
            <a:off x="2263760" y="8748347"/>
            <a:ext cx="14431474" cy="1569660"/>
          </a:xfrm>
          <a:prstGeom prst="rect">
            <a:avLst/>
          </a:prstGeom>
          <a:noFill/>
        </p:spPr>
        <p:txBody>
          <a:bodyPr wrap="square">
            <a:spAutoFit/>
          </a:bodyPr>
          <a:lstStyle/>
          <a:p>
            <a:pPr algn="just">
              <a:lnSpc>
                <a:spcPct val="120000"/>
              </a:lnSpc>
              <a:spcBef>
                <a:spcPts val="600"/>
              </a:spcBef>
              <a:spcAft>
                <a:spcPts val="600"/>
              </a:spcAft>
            </a:pPr>
            <a:r>
              <a:rPr lang="en-US" sz="4000" smtClean="0">
                <a:solidFill>
                  <a:srgbClr val="C00000"/>
                </a:solidFill>
                <a:latin typeface="Arial" panose="020B0604020202020204" pitchFamily="34" charset="0"/>
                <a:cs typeface="Arial" panose="020B0604020202020204" pitchFamily="34" charset="0"/>
              </a:rPr>
              <a:t>Bạn Hùng tung 10 lần. Kết quả lần thứ nhất là mặt sấp, kết quả lần thứ năm là mặt ngửa.</a:t>
            </a:r>
            <a:endParaRPr lang="en-US" sz="4000"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6" name="TextBox 6"/>
          <p:cNvSpPr txBox="1"/>
          <p:nvPr/>
        </p:nvSpPr>
        <p:spPr>
          <a:xfrm>
            <a:off x="1752600" y="482430"/>
            <a:ext cx="12331555" cy="886525"/>
          </a:xfrm>
          <a:prstGeom prst="rect">
            <a:avLst/>
          </a:prstGeom>
        </p:spPr>
        <p:txBody>
          <a:bodyPr lIns="0" tIns="0" rIns="0" bIns="0" rtlCol="0" anchor="t">
            <a:spAutoFit/>
          </a:bodyPr>
          <a:lstStyle/>
          <a:p>
            <a:pPr algn="just">
              <a:lnSpc>
                <a:spcPts val="7679"/>
              </a:lnSpc>
            </a:pPr>
            <a:r>
              <a:rPr lang="en-US" sz="5000" b="1" smtClean="0">
                <a:solidFill>
                  <a:srgbClr val="000000"/>
                </a:solidFill>
                <a:latin typeface="Arial" panose="020B0604020202020204" pitchFamily="34" charset="0"/>
                <a:cs typeface="Arial" panose="020B0604020202020204" pitchFamily="34" charset="0"/>
              </a:rPr>
              <a:t>1. Phép thử nghiệm</a:t>
            </a:r>
            <a:endParaRPr lang="en-US" sz="5000" b="1">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304799" y="1652800"/>
            <a:ext cx="17460687" cy="1806915"/>
            <a:chOff x="0" y="0"/>
            <a:chExt cx="2159758" cy="1041929"/>
          </a:xfrm>
        </p:grpSpPr>
        <p:sp>
          <p:nvSpPr>
            <p:cNvPr id="8" name="Freeform 8"/>
            <p:cNvSpPr/>
            <p:nvPr/>
          </p:nvSpPr>
          <p:spPr>
            <a:xfrm>
              <a:off x="0" y="0"/>
              <a:ext cx="2159758" cy="1041929"/>
            </a:xfrm>
            <a:custGeom>
              <a:avLst/>
              <a:gdLst/>
              <a:ahLst/>
              <a:cxnLst/>
              <a:rect l="l" t="t" r="r" b="b"/>
              <a:pathLst>
                <a:path w="2159758" h="848187">
                  <a:moveTo>
                    <a:pt x="2035298" y="848186"/>
                  </a:moveTo>
                  <a:lnTo>
                    <a:pt x="124460" y="848186"/>
                  </a:lnTo>
                  <a:cubicBezTo>
                    <a:pt x="55880" y="848186"/>
                    <a:pt x="0" y="792306"/>
                    <a:pt x="0" y="723726"/>
                  </a:cubicBezTo>
                  <a:lnTo>
                    <a:pt x="0" y="124460"/>
                  </a:lnTo>
                  <a:cubicBezTo>
                    <a:pt x="0" y="55880"/>
                    <a:pt x="55880" y="0"/>
                    <a:pt x="124460" y="0"/>
                  </a:cubicBezTo>
                  <a:lnTo>
                    <a:pt x="2035298" y="0"/>
                  </a:lnTo>
                  <a:cubicBezTo>
                    <a:pt x="2103878" y="0"/>
                    <a:pt x="2159758" y="55880"/>
                    <a:pt x="2159758" y="124460"/>
                  </a:cubicBezTo>
                  <a:lnTo>
                    <a:pt x="2159758" y="723727"/>
                  </a:lnTo>
                  <a:cubicBezTo>
                    <a:pt x="2159758" y="792307"/>
                    <a:pt x="2103878" y="848187"/>
                    <a:pt x="2035298" y="848187"/>
                  </a:cubicBezTo>
                  <a:close/>
                </a:path>
              </a:pathLst>
            </a:custGeom>
            <a:solidFill>
              <a:srgbClr val="FFFFFF"/>
            </a:solidFill>
          </p:spPr>
        </p:sp>
      </p:grpSp>
      <p:grpSp>
        <p:nvGrpSpPr>
          <p:cNvPr id="17" name="Group 17"/>
          <p:cNvGrpSpPr>
            <a:grpSpLocks noChangeAspect="1"/>
          </p:cNvGrpSpPr>
          <p:nvPr/>
        </p:nvGrpSpPr>
        <p:grpSpPr>
          <a:xfrm>
            <a:off x="17517836" y="9497678"/>
            <a:ext cx="495300" cy="49530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4643">
            <a:off x="16605539" y="-301669"/>
            <a:ext cx="3136394" cy="1568197"/>
          </a:xfrm>
          <a:prstGeom prst="rect">
            <a:avLst/>
          </a:prstGeom>
        </p:spPr>
      </p:pic>
      <p:grpSp>
        <p:nvGrpSpPr>
          <p:cNvPr id="20" name="Group 20"/>
          <p:cNvGrpSpPr/>
          <p:nvPr/>
        </p:nvGrpSpPr>
        <p:grpSpPr>
          <a:xfrm rot="8100000">
            <a:off x="376492" y="604400"/>
            <a:ext cx="785485" cy="528135"/>
            <a:chOff x="0" y="0"/>
            <a:chExt cx="1930400" cy="1297940"/>
          </a:xfrm>
        </p:grpSpPr>
        <p:sp>
          <p:nvSpPr>
            <p:cNvPr id="21" name="Freeform 2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6482F4"/>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2570">
            <a:off x="-512494" y="8183321"/>
            <a:ext cx="2262981" cy="2402779"/>
          </a:xfrm>
          <a:prstGeom prst="rect">
            <a:avLst/>
          </a:prstGeom>
        </p:spPr>
      </p:pic>
      <p:pic>
        <p:nvPicPr>
          <p:cNvPr id="23" name="Picture 22"/>
          <p:cNvPicPr>
            <a:picLocks noChangeAspect="1"/>
          </p:cNvPicPr>
          <p:nvPr/>
        </p:nvPicPr>
        <p:blipFill>
          <a:blip r:embed="rId8"/>
          <a:stretch>
            <a:fillRect/>
          </a:stretch>
        </p:blipFill>
        <p:spPr>
          <a:xfrm>
            <a:off x="569641" y="1817714"/>
            <a:ext cx="1182959" cy="1242856"/>
          </a:xfrm>
          <a:prstGeom prst="rect">
            <a:avLst/>
          </a:prstGeom>
        </p:spPr>
      </p:pic>
      <p:sp>
        <p:nvSpPr>
          <p:cNvPr id="24" name="Rectangle 23"/>
          <p:cNvSpPr/>
          <p:nvPr/>
        </p:nvSpPr>
        <p:spPr>
          <a:xfrm>
            <a:off x="2139578" y="2057595"/>
            <a:ext cx="15316200" cy="763094"/>
          </a:xfrm>
          <a:prstGeom prst="rect">
            <a:avLst/>
          </a:prstGeom>
        </p:spPr>
        <p:txBody>
          <a:bodyPr wrap="square">
            <a:spAutoFit/>
          </a:bodyPr>
          <a:lstStyle/>
          <a:p>
            <a:pPr algn="just">
              <a:lnSpc>
                <a:spcPct val="120000"/>
              </a:lnSpc>
              <a:spcBef>
                <a:spcPts val="600"/>
              </a:spcBef>
              <a:spcAft>
                <a:spcPts val="600"/>
              </a:spcAft>
            </a:pPr>
            <a:r>
              <a:rPr lang="en-US" sz="4000" smtClean="0">
                <a:latin typeface="Arial" panose="020B0604020202020204" pitchFamily="34" charset="0"/>
                <a:cs typeface="Arial" panose="020B0604020202020204" pitchFamily="34" charset="0"/>
              </a:rPr>
              <a:t>Bạn </a:t>
            </a:r>
            <a:r>
              <a:rPr lang="en-US" sz="4000">
                <a:latin typeface="Arial" panose="020B0604020202020204" pitchFamily="34" charset="0"/>
                <a:cs typeface="Arial" panose="020B0604020202020204" pitchFamily="34" charset="0"/>
              </a:rPr>
              <a:t>Hùng tung đồng xu một số lần và ghi lại kết quả vào bảng sau:</a:t>
            </a:r>
          </a:p>
        </p:txBody>
      </p:sp>
      <p:graphicFrame>
        <p:nvGraphicFramePr>
          <p:cNvPr id="27" name="Table 8">
            <a:extLst>
              <a:ext uri="{FF2B5EF4-FFF2-40B4-BE49-F238E27FC236}">
                <a16:creationId xmlns:a16="http://schemas.microsoft.com/office/drawing/2014/main" id="{9608CE8A-116B-4189-AE2B-7A71DC4875D4}"/>
              </a:ext>
            </a:extLst>
          </p:cNvPr>
          <p:cNvGraphicFramePr>
            <a:graphicFrameLocks noGrp="1"/>
          </p:cNvGraphicFramePr>
          <p:nvPr>
            <p:extLst>
              <p:ext uri="{D42A27DB-BD31-4B8C-83A1-F6EECF244321}">
                <p14:modId xmlns:p14="http://schemas.microsoft.com/office/powerpoint/2010/main" val="3881230429"/>
              </p:ext>
            </p:extLst>
          </p:nvPr>
        </p:nvGraphicFramePr>
        <p:xfrm>
          <a:off x="897676" y="3847664"/>
          <a:ext cx="16558102" cy="2064856"/>
        </p:xfrm>
        <a:graphic>
          <a:graphicData uri="http://schemas.openxmlformats.org/drawingml/2006/table">
            <a:tbl>
              <a:tblPr firstRow="1" bandRow="1">
                <a:tableStyleId>{F5AB1C69-6EDB-4FF4-983F-18BD219EF322}</a:tableStyleId>
              </a:tblPr>
              <a:tblGrid>
                <a:gridCol w="2507366">
                  <a:extLst>
                    <a:ext uri="{9D8B030D-6E8A-4147-A177-3AD203B41FA5}">
                      <a16:colId xmlns:a16="http://schemas.microsoft.com/office/drawing/2014/main" val="1180903291"/>
                    </a:ext>
                  </a:extLst>
                </a:gridCol>
                <a:gridCol w="1524000">
                  <a:extLst>
                    <a:ext uri="{9D8B030D-6E8A-4147-A177-3AD203B41FA5}">
                      <a16:colId xmlns:a16="http://schemas.microsoft.com/office/drawing/2014/main" val="2718988156"/>
                    </a:ext>
                  </a:extLst>
                </a:gridCol>
                <a:gridCol w="1371600">
                  <a:extLst>
                    <a:ext uri="{9D8B030D-6E8A-4147-A177-3AD203B41FA5}">
                      <a16:colId xmlns:a16="http://schemas.microsoft.com/office/drawing/2014/main" val="4047322625"/>
                    </a:ext>
                  </a:extLst>
                </a:gridCol>
                <a:gridCol w="1447800">
                  <a:extLst>
                    <a:ext uri="{9D8B030D-6E8A-4147-A177-3AD203B41FA5}">
                      <a16:colId xmlns:a16="http://schemas.microsoft.com/office/drawing/2014/main" val="1941398750"/>
                    </a:ext>
                  </a:extLst>
                </a:gridCol>
                <a:gridCol w="1524000">
                  <a:extLst>
                    <a:ext uri="{9D8B030D-6E8A-4147-A177-3AD203B41FA5}">
                      <a16:colId xmlns:a16="http://schemas.microsoft.com/office/drawing/2014/main" val="1958066282"/>
                    </a:ext>
                  </a:extLst>
                </a:gridCol>
                <a:gridCol w="1371600">
                  <a:extLst>
                    <a:ext uri="{9D8B030D-6E8A-4147-A177-3AD203B41FA5}">
                      <a16:colId xmlns:a16="http://schemas.microsoft.com/office/drawing/2014/main" val="3320879006"/>
                    </a:ext>
                  </a:extLst>
                </a:gridCol>
                <a:gridCol w="1371600">
                  <a:extLst>
                    <a:ext uri="{9D8B030D-6E8A-4147-A177-3AD203B41FA5}">
                      <a16:colId xmlns:a16="http://schemas.microsoft.com/office/drawing/2014/main" val="4251850656"/>
                    </a:ext>
                  </a:extLst>
                </a:gridCol>
                <a:gridCol w="1447800">
                  <a:extLst>
                    <a:ext uri="{9D8B030D-6E8A-4147-A177-3AD203B41FA5}">
                      <a16:colId xmlns:a16="http://schemas.microsoft.com/office/drawing/2014/main" val="1537235508"/>
                    </a:ext>
                  </a:extLst>
                </a:gridCol>
                <a:gridCol w="1371600">
                  <a:extLst>
                    <a:ext uri="{9D8B030D-6E8A-4147-A177-3AD203B41FA5}">
                      <a16:colId xmlns:a16="http://schemas.microsoft.com/office/drawing/2014/main" val="2773760323"/>
                    </a:ext>
                  </a:extLst>
                </a:gridCol>
                <a:gridCol w="1295400">
                  <a:extLst>
                    <a:ext uri="{9D8B030D-6E8A-4147-A177-3AD203B41FA5}">
                      <a16:colId xmlns:a16="http://schemas.microsoft.com/office/drawing/2014/main" val="1048486893"/>
                    </a:ext>
                  </a:extLst>
                </a:gridCol>
                <a:gridCol w="1325336">
                  <a:extLst>
                    <a:ext uri="{9D8B030D-6E8A-4147-A177-3AD203B41FA5}">
                      <a16:colId xmlns:a16="http://schemas.microsoft.com/office/drawing/2014/main" val="2772456000"/>
                    </a:ext>
                  </a:extLst>
                </a:gridCol>
              </a:tblGrid>
              <a:tr h="1032428">
                <a:tc>
                  <a:txBody>
                    <a:bodyPr/>
                    <a:lstStyle/>
                    <a:p>
                      <a:r>
                        <a:rPr lang="en-US" sz="4000" smtClean="0">
                          <a:latin typeface="Arial" panose="020B0604020202020204" pitchFamily="34" charset="0"/>
                          <a:cs typeface="Arial" panose="020B0604020202020204" pitchFamily="34" charset="0"/>
                        </a:rPr>
                        <a:t>Lần</a:t>
                      </a:r>
                      <a:r>
                        <a:rPr lang="en-US" sz="4000" baseline="0" dirty="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thứ</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5</a:t>
                      </a:r>
                    </a:p>
                  </a:txBody>
                  <a:tcPr anchor="ctr"/>
                </a:tc>
                <a:tc>
                  <a:txBody>
                    <a:bodyPr/>
                    <a:lstStyle/>
                    <a:p>
                      <a:pPr algn="ctr"/>
                      <a:r>
                        <a:rPr lang="en-US" sz="4000" dirty="0">
                          <a:latin typeface="Arial" panose="020B0604020202020204" pitchFamily="34" charset="0"/>
                          <a:cs typeface="Arial" panose="020B0604020202020204" pitchFamily="34" charset="0"/>
                        </a:rPr>
                        <a:t>6</a:t>
                      </a:r>
                    </a:p>
                  </a:txBody>
                  <a:tcPr anchor="ctr"/>
                </a:tc>
                <a:tc>
                  <a:txBody>
                    <a:bodyPr/>
                    <a:lstStyle/>
                    <a:p>
                      <a:pPr algn="ctr"/>
                      <a:r>
                        <a:rPr lang="en-US" sz="4000" dirty="0">
                          <a:latin typeface="Arial" panose="020B0604020202020204" pitchFamily="34" charset="0"/>
                          <a:cs typeface="Arial" panose="020B0604020202020204" pitchFamily="34" charset="0"/>
                        </a:rPr>
                        <a:t>7</a:t>
                      </a:r>
                    </a:p>
                  </a:txBody>
                  <a:tcPr anchor="ctr"/>
                </a:tc>
                <a:tc>
                  <a:txBody>
                    <a:bodyPr/>
                    <a:lstStyle/>
                    <a:p>
                      <a:pPr algn="ctr"/>
                      <a:r>
                        <a:rPr lang="en-US" sz="4000" dirty="0">
                          <a:latin typeface="Arial" panose="020B0604020202020204" pitchFamily="34" charset="0"/>
                          <a:cs typeface="Arial" panose="020B0604020202020204" pitchFamily="34" charset="0"/>
                        </a:rPr>
                        <a:t>8</a:t>
                      </a:r>
                    </a:p>
                  </a:txBody>
                  <a:tcPr anchor="ctr"/>
                </a:tc>
                <a:tc>
                  <a:txBody>
                    <a:bodyPr/>
                    <a:lstStyle/>
                    <a:p>
                      <a:pPr algn="ctr"/>
                      <a:r>
                        <a:rPr lang="en-US" sz="4000" dirty="0">
                          <a:latin typeface="Arial" panose="020B0604020202020204" pitchFamily="34" charset="0"/>
                          <a:cs typeface="Arial" panose="020B0604020202020204" pitchFamily="34" charset="0"/>
                        </a:rPr>
                        <a:t>9</a:t>
                      </a:r>
                    </a:p>
                  </a:txBody>
                  <a:tcPr anchor="ctr"/>
                </a:tc>
                <a:tc>
                  <a:txBody>
                    <a:bodyPr/>
                    <a:lstStyle/>
                    <a:p>
                      <a:pPr algn="ctr"/>
                      <a:r>
                        <a:rPr lang="en-US" sz="4000" dirty="0">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483770043"/>
                  </a:ext>
                </a:extLst>
              </a:tr>
              <a:tr h="1032428">
                <a:tc>
                  <a:txBody>
                    <a:bodyPr/>
                    <a:lstStyle/>
                    <a:p>
                      <a:r>
                        <a:rPr lang="en-US" sz="4000" dirty="0" err="1">
                          <a:latin typeface="Arial" panose="020B0604020202020204" pitchFamily="34" charset="0"/>
                          <a:cs typeface="Arial" panose="020B0604020202020204" pitchFamily="34" charset="0"/>
                        </a:rPr>
                        <a:t>Kết</a:t>
                      </a:r>
                      <a:r>
                        <a:rPr lang="en-US" sz="4000" dirty="0">
                          <a:latin typeface="Arial" panose="020B0604020202020204" pitchFamily="34" charset="0"/>
                          <a:cs typeface="Arial" panose="020B0604020202020204" pitchFamily="34" charset="0"/>
                        </a:rPr>
                        <a:t> quả</a:t>
                      </a: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N</a:t>
                      </a:r>
                    </a:p>
                  </a:txBody>
                  <a:tcPr anchor="ctr"/>
                </a:tc>
                <a:tc>
                  <a:txBody>
                    <a:bodyPr/>
                    <a:lstStyle/>
                    <a:p>
                      <a:pPr algn="ctr"/>
                      <a:r>
                        <a:rPr lang="en-US" sz="4000" dirty="0">
                          <a:latin typeface="Arial" panose="020B0604020202020204" pitchFamily="34" charset="0"/>
                          <a:cs typeface="Arial" panose="020B0604020202020204" pitchFamily="34" charset="0"/>
                        </a:rPr>
                        <a:t>S</a:t>
                      </a:r>
                      <a:endParaRPr lang="en-US" sz="4000" dirty="0">
                        <a:solidFill>
                          <a:schemeClr val="accent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39500619"/>
                  </a:ext>
                </a:extLst>
              </a:tr>
            </a:tbl>
          </a:graphicData>
        </a:graphic>
      </p:graphicFrame>
      <p:sp>
        <p:nvSpPr>
          <p:cNvPr id="28" name="Rectangle 27"/>
          <p:cNvSpPr/>
          <p:nvPr/>
        </p:nvSpPr>
        <p:spPr>
          <a:xfrm>
            <a:off x="1524000" y="6192311"/>
            <a:ext cx="4288353" cy="707886"/>
          </a:xfrm>
          <a:prstGeom prst="rect">
            <a:avLst/>
          </a:prstGeom>
        </p:spPr>
        <p:txBody>
          <a:bodyPr wrap="none">
            <a:spAutoFit/>
          </a:bodyPr>
          <a:lstStyle/>
          <a:p>
            <a:pPr algn="ctr"/>
            <a:r>
              <a:rPr lang="en-US" sz="4000" b="1">
                <a:solidFill>
                  <a:srgbClr val="002060"/>
                </a:solidFill>
                <a:latin typeface="Arial" panose="020B0604020202020204" pitchFamily="34" charset="0"/>
                <a:cs typeface="Arial" panose="020B0604020202020204" pitchFamily="34" charset="0"/>
              </a:rPr>
              <a:t>Em hãy cho </a:t>
            </a:r>
            <a:r>
              <a:rPr lang="en-US" sz="4000" b="1">
                <a:solidFill>
                  <a:srgbClr val="002060"/>
                </a:solidFill>
                <a:latin typeface="Arial" panose="020B0604020202020204" pitchFamily="34" charset="0"/>
                <a:cs typeface="Arial" panose="020B0604020202020204" pitchFamily="34" charset="0"/>
              </a:rPr>
              <a:t>biết</a:t>
            </a:r>
            <a:r>
              <a:rPr lang="en-US" sz="4000" b="1" smtClean="0">
                <a:solidFill>
                  <a:srgbClr val="002060"/>
                </a:solidFill>
                <a:latin typeface="Arial" panose="020B0604020202020204" pitchFamily="34" charset="0"/>
                <a:cs typeface="Arial" panose="020B0604020202020204" pitchFamily="34" charset="0"/>
              </a:rPr>
              <a:t>:</a:t>
            </a:r>
            <a:endParaRPr lang="en-US" sz="4000" b="1" dirty="0">
              <a:solidFill>
                <a:srgbClr val="00206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F5F70A-7978-482E-8A03-DA9595C5EA65}"/>
              </a:ext>
            </a:extLst>
          </p:cNvPr>
          <p:cNvSpPr txBox="1"/>
          <p:nvPr/>
        </p:nvSpPr>
        <p:spPr>
          <a:xfrm>
            <a:off x="2169315" y="7188351"/>
            <a:ext cx="14431474" cy="1569660"/>
          </a:xfrm>
          <a:prstGeom prst="rect">
            <a:avLst/>
          </a:prstGeom>
          <a:noFill/>
        </p:spPr>
        <p:txBody>
          <a:bodyPr wrap="square">
            <a:spAutoFit/>
          </a:bodyPr>
          <a:lstStyle/>
          <a:p>
            <a:pPr algn="just">
              <a:lnSpc>
                <a:spcPct val="120000"/>
              </a:lnSpc>
              <a:spcBef>
                <a:spcPts val="600"/>
              </a:spcBef>
              <a:spcAft>
                <a:spcPts val="600"/>
              </a:spcAft>
            </a:pPr>
            <a:r>
              <a:rPr lang="en-US" sz="4000" smtClean="0">
                <a:solidFill>
                  <a:srgbClr val="002060"/>
                </a:solidFill>
                <a:latin typeface="Arial" panose="020B0604020202020204" pitchFamily="34" charset="0"/>
                <a:cs typeface="Arial" panose="020B0604020202020204" pitchFamily="34" charset="0"/>
              </a:rPr>
              <a:t>- Có </a:t>
            </a:r>
            <a:r>
              <a:rPr lang="en-US" sz="4000" dirty="0">
                <a:solidFill>
                  <a:srgbClr val="002060"/>
                </a:solidFill>
                <a:latin typeface="Arial" panose="020B0604020202020204" pitchFamily="34" charset="0"/>
                <a:cs typeface="Arial" panose="020B0604020202020204" pitchFamily="34" charset="0"/>
              </a:rPr>
              <a:t>bao </a:t>
            </a:r>
            <a:r>
              <a:rPr lang="en-US" sz="4000" dirty="0" err="1">
                <a:solidFill>
                  <a:srgbClr val="002060"/>
                </a:solidFill>
                <a:latin typeface="Arial" panose="020B0604020202020204" pitchFamily="34" charset="0"/>
                <a:cs typeface="Arial" panose="020B0604020202020204" pitchFamily="34" charset="0"/>
              </a:rPr>
              <a:t>nhiêu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kết</a:t>
            </a:r>
            <a:r>
              <a:rPr lang="en-US" sz="4000" dirty="0">
                <a:solidFill>
                  <a:srgbClr val="002060"/>
                </a:solidFill>
                <a:latin typeface="Arial" panose="020B0604020202020204" pitchFamily="34" charset="0"/>
                <a:cs typeface="Arial" panose="020B0604020202020204" pitchFamily="34" charset="0"/>
              </a:rPr>
              <a:t> quả </a:t>
            </a:r>
            <a:r>
              <a:rPr lang="en-US" sz="4000" dirty="0" err="1">
                <a:solidFill>
                  <a:srgbClr val="002060"/>
                </a:solidFill>
                <a:latin typeface="Arial" panose="020B0604020202020204" pitchFamily="34" charset="0"/>
                <a:cs typeface="Arial" panose="020B0604020202020204" pitchFamily="34" charset="0"/>
              </a:rPr>
              <a:t>khác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xảy</a:t>
            </a:r>
            <a:r>
              <a:rPr lang="en-US" sz="4000" dirty="0">
                <a:solidFill>
                  <a:srgbClr val="002060"/>
                </a:solidFill>
                <a:latin typeface="Arial" panose="020B0604020202020204" pitchFamily="34" charset="0"/>
                <a:cs typeface="Arial" panose="020B0604020202020204" pitchFamily="34" charset="0"/>
              </a:rPr>
              <a:t> ra </a:t>
            </a:r>
            <a:r>
              <a:rPr lang="en-US" sz="4000" dirty="0" err="1">
                <a:solidFill>
                  <a:srgbClr val="002060"/>
                </a:solidFill>
                <a:latin typeface="Arial" panose="020B0604020202020204" pitchFamily="34" charset="0"/>
                <a:cs typeface="Arial" panose="020B0604020202020204" pitchFamily="34" charset="0"/>
              </a:rPr>
              <a:t>khi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bạn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Hùng</a:t>
            </a:r>
            <a:r>
              <a:rPr lang="en-US" sz="4000" dirty="0">
                <a:solidFill>
                  <a:srgbClr val="002060"/>
                </a:solidFill>
                <a:latin typeface="Arial" panose="020B0604020202020204" pitchFamily="34" charset="0"/>
                <a:cs typeface="Arial" panose="020B0604020202020204" pitchFamily="34" charset="0"/>
              </a:rPr>
              <a:t> tung </a:t>
            </a:r>
            <a:r>
              <a:rPr lang="en-US" sz="4000" dirty="0" err="1">
                <a:solidFill>
                  <a:srgbClr val="002060"/>
                </a:solidFill>
                <a:latin typeface="Arial" panose="020B0604020202020204" pitchFamily="34" charset="0"/>
                <a:cs typeface="Arial" panose="020B0604020202020204" pitchFamily="34" charset="0"/>
              </a:rPr>
              <a:t>đồng</a:t>
            </a:r>
            <a:r>
              <a:rPr lang="en-US" sz="4000" dirty="0">
                <a:solidFill>
                  <a:srgbClr val="002060"/>
                </a:solidFill>
                <a:latin typeface="Arial" panose="020B0604020202020204" pitchFamily="34" charset="0"/>
                <a:cs typeface="Arial" panose="020B0604020202020204" pitchFamily="34" charset="0"/>
              </a:rPr>
              <a:t> xu</a:t>
            </a:r>
            <a:r>
              <a:rPr lang="en-US" sz="4000">
                <a:solidFill>
                  <a:srgbClr val="002060"/>
                </a:solidFill>
                <a:latin typeface="Arial" panose="020B0604020202020204" pitchFamily="34" charset="0"/>
                <a:cs typeface="Arial" panose="020B0604020202020204" pitchFamily="34" charset="0"/>
              </a:rPr>
              <a:t>? </a:t>
            </a:r>
            <a:r>
              <a:rPr lang="en-US" sz="4000" smtClean="0">
                <a:solidFill>
                  <a:srgbClr val="002060"/>
                </a:solidFill>
                <a:latin typeface="Arial" panose="020B0604020202020204" pitchFamily="34" charset="0"/>
                <a:cs typeface="Arial" panose="020B0604020202020204" pitchFamily="34" charset="0"/>
              </a:rPr>
              <a:t>Đó </a:t>
            </a:r>
            <a:r>
              <a:rPr lang="en-US" sz="4000" dirty="0">
                <a:solidFill>
                  <a:srgbClr val="002060"/>
                </a:solidFill>
                <a:latin typeface="Arial" panose="020B0604020202020204" pitchFamily="34" charset="0"/>
                <a:cs typeface="Arial" panose="020B0604020202020204" pitchFamily="34" charset="0"/>
              </a:rPr>
              <a:t>là </a:t>
            </a:r>
            <a:r>
              <a:rPr lang="en-US" sz="4000" dirty="0" err="1">
                <a:solidFill>
                  <a:srgbClr val="002060"/>
                </a:solidFill>
                <a:latin typeface="Arial" panose="020B0604020202020204" pitchFamily="34" charset="0"/>
                <a:cs typeface="Arial" panose="020B0604020202020204" pitchFamily="34" charset="0"/>
              </a:rPr>
              <a:t>các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kết</a:t>
            </a:r>
            <a:r>
              <a:rPr lang="en-US" sz="4000" dirty="0">
                <a:solidFill>
                  <a:srgbClr val="002060"/>
                </a:solidFill>
                <a:latin typeface="Arial" panose="020B0604020202020204" pitchFamily="34" charset="0"/>
                <a:cs typeface="Arial" panose="020B0604020202020204" pitchFamily="34" charset="0"/>
              </a:rPr>
              <a:t> quả </a:t>
            </a:r>
            <a:r>
              <a:rPr lang="en-US" sz="4000" dirty="0" err="1">
                <a:solidFill>
                  <a:srgbClr val="002060"/>
                </a:solidFill>
                <a:latin typeface="Arial" panose="020B0604020202020204" pitchFamily="34" charset="0"/>
                <a:cs typeface="Arial" panose="020B0604020202020204" pitchFamily="34" charset="0"/>
              </a:rPr>
              <a:t>nào</a:t>
            </a:r>
            <a:r>
              <a:rPr lang="en-US" sz="4000" dirty="0">
                <a:solidFill>
                  <a:srgbClr val="002060"/>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74F5F70A-7978-482E-8A03-DA9595C5EA65}"/>
              </a:ext>
            </a:extLst>
          </p:cNvPr>
          <p:cNvSpPr txBox="1"/>
          <p:nvPr/>
        </p:nvSpPr>
        <p:spPr>
          <a:xfrm>
            <a:off x="2317296" y="8982234"/>
            <a:ext cx="14431474" cy="763094"/>
          </a:xfrm>
          <a:prstGeom prst="rect">
            <a:avLst/>
          </a:prstGeom>
          <a:noFill/>
        </p:spPr>
        <p:txBody>
          <a:bodyPr wrap="square">
            <a:spAutoFit/>
          </a:bodyPr>
          <a:lstStyle/>
          <a:p>
            <a:pPr algn="just">
              <a:lnSpc>
                <a:spcPct val="120000"/>
              </a:lnSpc>
              <a:spcBef>
                <a:spcPts val="600"/>
              </a:spcBef>
              <a:spcAft>
                <a:spcPts val="600"/>
              </a:spcAft>
            </a:pPr>
            <a:r>
              <a:rPr lang="en-US" sz="4000" smtClean="0">
                <a:solidFill>
                  <a:srgbClr val="C00000"/>
                </a:solidFill>
                <a:latin typeface="Arial" panose="020B0604020202020204" pitchFamily="34" charset="0"/>
                <a:cs typeface="Arial" panose="020B0604020202020204" pitchFamily="34" charset="0"/>
              </a:rPr>
              <a:t>Có hai kết quả khác nhau là: mặt sấp và mặt ngửa.</a:t>
            </a:r>
            <a:endParaRPr lang="en-US" sz="4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81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6" name="TextBox 6"/>
          <p:cNvSpPr txBox="1"/>
          <p:nvPr/>
        </p:nvSpPr>
        <p:spPr>
          <a:xfrm>
            <a:off x="1752601" y="482430"/>
            <a:ext cx="6400800" cy="987450"/>
          </a:xfrm>
          <a:prstGeom prst="rect">
            <a:avLst/>
          </a:prstGeom>
        </p:spPr>
        <p:txBody>
          <a:bodyPr wrap="square" lIns="0" tIns="0" rIns="0" bIns="0" rtlCol="0" anchor="t">
            <a:spAutoFit/>
          </a:bodyPr>
          <a:lstStyle/>
          <a:p>
            <a:pPr algn="just">
              <a:lnSpc>
                <a:spcPts val="7679"/>
              </a:lnSpc>
            </a:pPr>
            <a:r>
              <a:rPr lang="en-US" sz="5000" b="1" smtClean="0">
                <a:solidFill>
                  <a:srgbClr val="000000"/>
                </a:solidFill>
                <a:latin typeface="Arial" panose="020B0604020202020204" pitchFamily="34" charset="0"/>
                <a:cs typeface="Arial" panose="020B0604020202020204" pitchFamily="34" charset="0"/>
              </a:rPr>
              <a:t>1. Phép thử nghiệm</a:t>
            </a:r>
            <a:endParaRPr lang="en-US" sz="5000" b="1">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304799" y="1652800"/>
            <a:ext cx="17460687" cy="3229524"/>
            <a:chOff x="0" y="0"/>
            <a:chExt cx="2159758" cy="1862254"/>
          </a:xfrm>
        </p:grpSpPr>
        <p:sp>
          <p:nvSpPr>
            <p:cNvPr id="8" name="Freeform 8"/>
            <p:cNvSpPr/>
            <p:nvPr/>
          </p:nvSpPr>
          <p:spPr>
            <a:xfrm>
              <a:off x="0" y="0"/>
              <a:ext cx="2159758" cy="1862254"/>
            </a:xfrm>
            <a:custGeom>
              <a:avLst/>
              <a:gdLst/>
              <a:ahLst/>
              <a:cxnLst/>
              <a:rect l="l" t="t" r="r" b="b"/>
              <a:pathLst>
                <a:path w="2159758" h="848187">
                  <a:moveTo>
                    <a:pt x="2035298" y="848186"/>
                  </a:moveTo>
                  <a:lnTo>
                    <a:pt x="124460" y="848186"/>
                  </a:lnTo>
                  <a:cubicBezTo>
                    <a:pt x="55880" y="848186"/>
                    <a:pt x="0" y="792306"/>
                    <a:pt x="0" y="723726"/>
                  </a:cubicBezTo>
                  <a:lnTo>
                    <a:pt x="0" y="124460"/>
                  </a:lnTo>
                  <a:cubicBezTo>
                    <a:pt x="0" y="55880"/>
                    <a:pt x="55880" y="0"/>
                    <a:pt x="124460" y="0"/>
                  </a:cubicBezTo>
                  <a:lnTo>
                    <a:pt x="2035298" y="0"/>
                  </a:lnTo>
                  <a:cubicBezTo>
                    <a:pt x="2103878" y="0"/>
                    <a:pt x="2159758" y="55880"/>
                    <a:pt x="2159758" y="124460"/>
                  </a:cubicBezTo>
                  <a:lnTo>
                    <a:pt x="2159758" y="723727"/>
                  </a:lnTo>
                  <a:cubicBezTo>
                    <a:pt x="2159758" y="792307"/>
                    <a:pt x="2103878" y="848187"/>
                    <a:pt x="2035298" y="848187"/>
                  </a:cubicBezTo>
                  <a:close/>
                </a:path>
              </a:pathLst>
            </a:custGeom>
            <a:solidFill>
              <a:srgbClr val="FFFFFF"/>
            </a:solidFill>
          </p:spPr>
        </p:sp>
      </p:grpSp>
      <p:grpSp>
        <p:nvGrpSpPr>
          <p:cNvPr id="17" name="Group 17"/>
          <p:cNvGrpSpPr>
            <a:grpSpLocks noChangeAspect="1"/>
          </p:cNvGrpSpPr>
          <p:nvPr/>
        </p:nvGrpSpPr>
        <p:grpSpPr>
          <a:xfrm>
            <a:off x="17517836" y="9497678"/>
            <a:ext cx="495300" cy="49530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4643">
            <a:off x="16605539" y="-301669"/>
            <a:ext cx="3136394" cy="1568197"/>
          </a:xfrm>
          <a:prstGeom prst="rect">
            <a:avLst/>
          </a:prstGeom>
        </p:spPr>
      </p:pic>
      <p:grpSp>
        <p:nvGrpSpPr>
          <p:cNvPr id="20" name="Group 20"/>
          <p:cNvGrpSpPr/>
          <p:nvPr/>
        </p:nvGrpSpPr>
        <p:grpSpPr>
          <a:xfrm rot="8100000">
            <a:off x="376492" y="604400"/>
            <a:ext cx="785485" cy="528135"/>
            <a:chOff x="0" y="0"/>
            <a:chExt cx="1930400" cy="1297940"/>
          </a:xfrm>
        </p:grpSpPr>
        <p:sp>
          <p:nvSpPr>
            <p:cNvPr id="21" name="Freeform 2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6482F4"/>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2570">
            <a:off x="-512494" y="8183321"/>
            <a:ext cx="2262981" cy="2402779"/>
          </a:xfrm>
          <a:prstGeom prst="rect">
            <a:avLst/>
          </a:prstGeom>
        </p:spPr>
      </p:pic>
      <p:pic>
        <p:nvPicPr>
          <p:cNvPr id="23" name="Picture 22"/>
          <p:cNvPicPr>
            <a:picLocks noChangeAspect="1"/>
          </p:cNvPicPr>
          <p:nvPr/>
        </p:nvPicPr>
        <p:blipFill>
          <a:blip r:embed="rId8"/>
          <a:stretch>
            <a:fillRect/>
          </a:stretch>
        </p:blipFill>
        <p:spPr>
          <a:xfrm>
            <a:off x="569641" y="1817714"/>
            <a:ext cx="1182959" cy="1242856"/>
          </a:xfrm>
          <a:prstGeom prst="rect">
            <a:avLst/>
          </a:prstGeom>
        </p:spPr>
      </p:pic>
      <p:sp>
        <p:nvSpPr>
          <p:cNvPr id="24" name="Rectangle 23"/>
          <p:cNvSpPr/>
          <p:nvPr/>
        </p:nvSpPr>
        <p:spPr>
          <a:xfrm>
            <a:off x="2139578" y="1790273"/>
            <a:ext cx="15316200" cy="3046988"/>
          </a:xfrm>
          <a:prstGeom prst="rect">
            <a:avLst/>
          </a:prstGeom>
        </p:spPr>
        <p:txBody>
          <a:bodyPr wrap="square">
            <a:spAutoFit/>
          </a:bodyPr>
          <a:lstStyle/>
          <a:p>
            <a:pPr algn="just">
              <a:lnSpc>
                <a:spcPct val="120000"/>
              </a:lnSpc>
              <a:spcBef>
                <a:spcPts val="600"/>
              </a:spcBef>
              <a:spcAft>
                <a:spcPts val="600"/>
              </a:spcAft>
            </a:pPr>
            <a:r>
              <a:rPr lang="en-US" sz="4000">
                <a:latin typeface="Arial" panose="020B0604020202020204" pitchFamily="34" charset="0"/>
                <a:cs typeface="Arial" panose="020B0604020202020204" pitchFamily="34" charset="0"/>
              </a:rPr>
              <a:t>b</a:t>
            </a:r>
            <a:r>
              <a:rPr lang="en-US" sz="4000" smtClean="0">
                <a:latin typeface="Arial" panose="020B0604020202020204" pitchFamily="34" charset="0"/>
                <a:cs typeface="Arial" panose="020B0604020202020204" pitchFamily="34" charset="0"/>
              </a:rPr>
              <a:t>) Trong </a:t>
            </a:r>
            <a:r>
              <a:rPr lang="en-US" sz="4000">
                <a:latin typeface="Arial" panose="020B0604020202020204" pitchFamily="34" charset="0"/>
                <a:cs typeface="Arial" panose="020B0604020202020204" pitchFamily="34" charset="0"/>
              </a:rPr>
              <a:t>hộp có 4 lá thăm bằng giấy có kích thước giống nhau được đánh số từ 1 đến 4. Đến lượt mình, mỗi bạn trong nhóm bốc 1 </a:t>
            </a:r>
            <a:r>
              <a:rPr lang="en-US" sz="4000">
                <a:latin typeface="Arial" panose="020B0604020202020204" pitchFamily="34" charset="0"/>
                <a:cs typeface="Arial" panose="020B0604020202020204" pitchFamily="34" charset="0"/>
              </a:rPr>
              <a:t>lá </a:t>
            </a:r>
            <a:r>
              <a:rPr lang="en-US" sz="4000" smtClean="0">
                <a:latin typeface="Arial" panose="020B0604020202020204" pitchFamily="34" charset="0"/>
                <a:cs typeface="Arial" panose="020B0604020202020204" pitchFamily="34" charset="0"/>
              </a:rPr>
              <a:t>thăm, </a:t>
            </a:r>
            <a:r>
              <a:rPr lang="en-US" sz="4000">
                <a:latin typeface="Arial" panose="020B0604020202020204" pitchFamily="34" charset="0"/>
                <a:cs typeface="Arial" panose="020B0604020202020204" pitchFamily="34" charset="0"/>
              </a:rPr>
              <a:t>xem số rồi trả lại hộp. Kết quả các lần bốc thăm được ghi lại ở bảng sau:</a:t>
            </a:r>
            <a:endParaRPr lang="en-US" sz="4000" dirty="0">
              <a:latin typeface="Arial" panose="020B0604020202020204" pitchFamily="34" charset="0"/>
              <a:cs typeface="Arial" panose="020B0604020202020204" pitchFamily="34" charset="0"/>
            </a:endParaRPr>
          </a:p>
        </p:txBody>
      </p:sp>
      <p:graphicFrame>
        <p:nvGraphicFramePr>
          <p:cNvPr id="27" name="Table 8">
            <a:extLst>
              <a:ext uri="{FF2B5EF4-FFF2-40B4-BE49-F238E27FC236}">
                <a16:creationId xmlns:a16="http://schemas.microsoft.com/office/drawing/2014/main" id="{9608CE8A-116B-4189-AE2B-7A71DC4875D4}"/>
              </a:ext>
            </a:extLst>
          </p:cNvPr>
          <p:cNvGraphicFramePr>
            <a:graphicFrameLocks noGrp="1"/>
          </p:cNvGraphicFramePr>
          <p:nvPr>
            <p:extLst>
              <p:ext uri="{D42A27DB-BD31-4B8C-83A1-F6EECF244321}">
                <p14:modId xmlns:p14="http://schemas.microsoft.com/office/powerpoint/2010/main" val="2078291162"/>
              </p:ext>
            </p:extLst>
          </p:nvPr>
        </p:nvGraphicFramePr>
        <p:xfrm>
          <a:off x="769234" y="5170865"/>
          <a:ext cx="17195845" cy="1764646"/>
        </p:xfrm>
        <a:graphic>
          <a:graphicData uri="http://schemas.openxmlformats.org/drawingml/2006/table">
            <a:tbl>
              <a:tblPr firstRow="1" bandRow="1">
                <a:tableStyleId>{5C22544A-7EE6-4342-B048-85BDC9FD1C3A}</a:tableStyleId>
              </a:tblPr>
              <a:tblGrid>
                <a:gridCol w="3148561">
                  <a:extLst>
                    <a:ext uri="{9D8B030D-6E8A-4147-A177-3AD203B41FA5}">
                      <a16:colId xmlns:a16="http://schemas.microsoft.com/office/drawing/2014/main" val="1180903291"/>
                    </a:ext>
                  </a:extLst>
                </a:gridCol>
                <a:gridCol w="1066800">
                  <a:extLst>
                    <a:ext uri="{9D8B030D-6E8A-4147-A177-3AD203B41FA5}">
                      <a16:colId xmlns:a16="http://schemas.microsoft.com/office/drawing/2014/main" val="2718988156"/>
                    </a:ext>
                  </a:extLst>
                </a:gridCol>
                <a:gridCol w="1143000">
                  <a:extLst>
                    <a:ext uri="{9D8B030D-6E8A-4147-A177-3AD203B41FA5}">
                      <a16:colId xmlns:a16="http://schemas.microsoft.com/office/drawing/2014/main" val="4047322625"/>
                    </a:ext>
                  </a:extLst>
                </a:gridCol>
                <a:gridCol w="1295400">
                  <a:extLst>
                    <a:ext uri="{9D8B030D-6E8A-4147-A177-3AD203B41FA5}">
                      <a16:colId xmlns:a16="http://schemas.microsoft.com/office/drawing/2014/main" val="1941398750"/>
                    </a:ext>
                  </a:extLst>
                </a:gridCol>
                <a:gridCol w="1143000">
                  <a:extLst>
                    <a:ext uri="{9D8B030D-6E8A-4147-A177-3AD203B41FA5}">
                      <a16:colId xmlns:a16="http://schemas.microsoft.com/office/drawing/2014/main" val="1958066282"/>
                    </a:ext>
                  </a:extLst>
                </a:gridCol>
                <a:gridCol w="1219200">
                  <a:extLst>
                    <a:ext uri="{9D8B030D-6E8A-4147-A177-3AD203B41FA5}">
                      <a16:colId xmlns:a16="http://schemas.microsoft.com/office/drawing/2014/main" val="3320879006"/>
                    </a:ext>
                  </a:extLst>
                </a:gridCol>
                <a:gridCol w="1066800">
                  <a:extLst>
                    <a:ext uri="{9D8B030D-6E8A-4147-A177-3AD203B41FA5}">
                      <a16:colId xmlns:a16="http://schemas.microsoft.com/office/drawing/2014/main" val="4251850656"/>
                    </a:ext>
                  </a:extLst>
                </a:gridCol>
                <a:gridCol w="1143000">
                  <a:extLst>
                    <a:ext uri="{9D8B030D-6E8A-4147-A177-3AD203B41FA5}">
                      <a16:colId xmlns:a16="http://schemas.microsoft.com/office/drawing/2014/main" val="1537235508"/>
                    </a:ext>
                  </a:extLst>
                </a:gridCol>
                <a:gridCol w="1295400">
                  <a:extLst>
                    <a:ext uri="{9D8B030D-6E8A-4147-A177-3AD203B41FA5}">
                      <a16:colId xmlns:a16="http://schemas.microsoft.com/office/drawing/2014/main" val="2773760323"/>
                    </a:ext>
                  </a:extLst>
                </a:gridCol>
                <a:gridCol w="1219200">
                  <a:extLst>
                    <a:ext uri="{9D8B030D-6E8A-4147-A177-3AD203B41FA5}">
                      <a16:colId xmlns:a16="http://schemas.microsoft.com/office/drawing/2014/main" val="1048486893"/>
                    </a:ext>
                  </a:extLst>
                </a:gridCol>
                <a:gridCol w="1143000">
                  <a:extLst>
                    <a:ext uri="{9D8B030D-6E8A-4147-A177-3AD203B41FA5}">
                      <a16:colId xmlns:a16="http://schemas.microsoft.com/office/drawing/2014/main" val="3167186118"/>
                    </a:ext>
                  </a:extLst>
                </a:gridCol>
                <a:gridCol w="1143000">
                  <a:extLst>
                    <a:ext uri="{9D8B030D-6E8A-4147-A177-3AD203B41FA5}">
                      <a16:colId xmlns:a16="http://schemas.microsoft.com/office/drawing/2014/main" val="3542201354"/>
                    </a:ext>
                  </a:extLst>
                </a:gridCol>
                <a:gridCol w="1169484">
                  <a:extLst>
                    <a:ext uri="{9D8B030D-6E8A-4147-A177-3AD203B41FA5}">
                      <a16:colId xmlns:a16="http://schemas.microsoft.com/office/drawing/2014/main" val="2772456000"/>
                    </a:ext>
                  </a:extLst>
                </a:gridCol>
              </a:tblGrid>
              <a:tr h="882323">
                <a:tc>
                  <a:txBody>
                    <a:bodyPr/>
                    <a:lstStyle/>
                    <a:p>
                      <a:pPr algn="ctr"/>
                      <a:r>
                        <a:rPr lang="en-US" sz="4000" smtClean="0">
                          <a:latin typeface="Arial" panose="020B0604020202020204" pitchFamily="34" charset="0"/>
                          <a:cs typeface="Arial" panose="020B0604020202020204" pitchFamily="34" charset="0"/>
                        </a:rPr>
                        <a:t>Lần</a:t>
                      </a:r>
                      <a:r>
                        <a:rPr lang="en-US" sz="4000" baseline="0">
                          <a:latin typeface="Arial" panose="020B0604020202020204" pitchFamily="34" charset="0"/>
                          <a:cs typeface="Arial" panose="020B0604020202020204" pitchFamily="34" charset="0"/>
                        </a:rPr>
                        <a:t> </a:t>
                      </a:r>
                      <a:r>
                        <a:rPr lang="en-US" sz="4000" baseline="0" smtClean="0">
                          <a:latin typeface="Arial" panose="020B0604020202020204" pitchFamily="34" charset="0"/>
                          <a:cs typeface="Arial" panose="020B0604020202020204" pitchFamily="34" charset="0"/>
                        </a:rPr>
                        <a:t>bốc </a:t>
                      </a:r>
                      <a:r>
                        <a:rPr lang="en-US" sz="4000" smtClean="0">
                          <a:latin typeface="Arial" panose="020B0604020202020204" pitchFamily="34" charset="0"/>
                          <a:cs typeface="Arial" panose="020B0604020202020204" pitchFamily="34" charset="0"/>
                        </a:rPr>
                        <a:t>thứ</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5</a:t>
                      </a:r>
                    </a:p>
                  </a:txBody>
                  <a:tcPr anchor="ctr"/>
                </a:tc>
                <a:tc>
                  <a:txBody>
                    <a:bodyPr/>
                    <a:lstStyle/>
                    <a:p>
                      <a:pPr algn="ctr"/>
                      <a:r>
                        <a:rPr lang="en-US" sz="4000" dirty="0">
                          <a:latin typeface="Arial" panose="020B0604020202020204" pitchFamily="34" charset="0"/>
                          <a:cs typeface="Arial" panose="020B0604020202020204" pitchFamily="34" charset="0"/>
                        </a:rPr>
                        <a:t>6</a:t>
                      </a:r>
                    </a:p>
                  </a:txBody>
                  <a:tcPr anchor="ctr"/>
                </a:tc>
                <a:tc>
                  <a:txBody>
                    <a:bodyPr/>
                    <a:lstStyle/>
                    <a:p>
                      <a:pPr algn="ctr"/>
                      <a:r>
                        <a:rPr lang="en-US" sz="4000" dirty="0">
                          <a:latin typeface="Arial" panose="020B0604020202020204" pitchFamily="34" charset="0"/>
                          <a:cs typeface="Arial" panose="020B0604020202020204" pitchFamily="34" charset="0"/>
                        </a:rPr>
                        <a:t>7</a:t>
                      </a:r>
                    </a:p>
                  </a:txBody>
                  <a:tcPr anchor="ctr"/>
                </a:tc>
                <a:tc>
                  <a:txBody>
                    <a:bodyPr/>
                    <a:lstStyle/>
                    <a:p>
                      <a:pPr algn="ctr"/>
                      <a:r>
                        <a:rPr lang="en-US" sz="4000" dirty="0">
                          <a:latin typeface="Arial" panose="020B0604020202020204" pitchFamily="34" charset="0"/>
                          <a:cs typeface="Arial" panose="020B0604020202020204" pitchFamily="34" charset="0"/>
                        </a:rPr>
                        <a:t>8</a:t>
                      </a:r>
                    </a:p>
                  </a:txBody>
                  <a:tcPr anchor="ctr"/>
                </a:tc>
                <a:tc>
                  <a:txBody>
                    <a:bodyPr/>
                    <a:lstStyle/>
                    <a:p>
                      <a:pPr algn="ctr"/>
                      <a:r>
                        <a:rPr lang="en-US" sz="4000" dirty="0">
                          <a:latin typeface="Arial" panose="020B0604020202020204" pitchFamily="34" charset="0"/>
                          <a:cs typeface="Arial" panose="020B0604020202020204" pitchFamily="34" charset="0"/>
                        </a:rPr>
                        <a:t>9</a:t>
                      </a:r>
                    </a:p>
                  </a:txBody>
                  <a:tcPr anchor="ctr"/>
                </a:tc>
                <a:tc>
                  <a:txBody>
                    <a:bodyPr/>
                    <a:lstStyle/>
                    <a:p>
                      <a:pPr algn="ctr"/>
                      <a:r>
                        <a:rPr lang="en-US" sz="4000" dirty="0">
                          <a:latin typeface="Arial" panose="020B0604020202020204" pitchFamily="34" charset="0"/>
                          <a:cs typeface="Arial" panose="020B0604020202020204" pitchFamily="34" charset="0"/>
                        </a:rPr>
                        <a:t>10</a:t>
                      </a:r>
                    </a:p>
                  </a:txBody>
                  <a:tcPr anchor="ctr"/>
                </a:tc>
                <a:tc>
                  <a:txBody>
                    <a:bodyPr/>
                    <a:lstStyle/>
                    <a:p>
                      <a:pPr algn="ctr"/>
                      <a:r>
                        <a:rPr lang="en-US" sz="4000" dirty="0">
                          <a:latin typeface="Arial" panose="020B0604020202020204" pitchFamily="34" charset="0"/>
                          <a:cs typeface="Arial" panose="020B0604020202020204" pitchFamily="34" charset="0"/>
                        </a:rPr>
                        <a:t>11</a:t>
                      </a:r>
                    </a:p>
                  </a:txBody>
                  <a:tcPr anchor="ctr"/>
                </a:tc>
                <a:tc>
                  <a:txBody>
                    <a:bodyPr/>
                    <a:lstStyle/>
                    <a:p>
                      <a:pPr algn="ctr"/>
                      <a:r>
                        <a:rPr lang="en-US" sz="4000" dirty="0">
                          <a:latin typeface="Arial" panose="020B0604020202020204" pitchFamily="34" charset="0"/>
                          <a:cs typeface="Arial" panose="020B0604020202020204" pitchFamily="34" charset="0"/>
                        </a:rPr>
                        <a:t>12</a:t>
                      </a:r>
                    </a:p>
                  </a:txBody>
                  <a:tcPr anchor="ctr"/>
                </a:tc>
                <a:extLst>
                  <a:ext uri="{0D108BD9-81ED-4DB2-BD59-A6C34878D82A}">
                    <a16:rowId xmlns:a16="http://schemas.microsoft.com/office/drawing/2014/main" val="483770043"/>
                  </a:ext>
                </a:extLst>
              </a:tr>
              <a:tr h="882323">
                <a:tc>
                  <a:txBody>
                    <a:bodyPr/>
                    <a:lstStyle/>
                    <a:p>
                      <a:pPr algn="ctr"/>
                      <a:r>
                        <a:rPr lang="en-US" sz="4000" smtClean="0">
                          <a:latin typeface="Arial" panose="020B0604020202020204" pitchFamily="34" charset="0"/>
                          <a:cs typeface="Arial" panose="020B0604020202020204" pitchFamily="34" charset="0"/>
                        </a:rPr>
                        <a:t>Số</a:t>
                      </a:r>
                      <a:r>
                        <a:rPr lang="en-US" sz="4000" baseline="0" smtClean="0">
                          <a:latin typeface="Arial" panose="020B0604020202020204" pitchFamily="34" charset="0"/>
                          <a:cs typeface="Arial" panose="020B0604020202020204" pitchFamily="34" charset="0"/>
                        </a:rPr>
                        <a:t> thăm</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439500619"/>
                  </a:ext>
                </a:extLst>
              </a:tr>
            </a:tbl>
          </a:graphicData>
        </a:graphic>
      </p:graphicFrame>
      <p:sp>
        <p:nvSpPr>
          <p:cNvPr id="25" name="Rectangle 24"/>
          <p:cNvSpPr/>
          <p:nvPr/>
        </p:nvSpPr>
        <p:spPr>
          <a:xfrm>
            <a:off x="2381549" y="7131611"/>
            <a:ext cx="4288353" cy="707886"/>
          </a:xfrm>
          <a:prstGeom prst="rect">
            <a:avLst/>
          </a:prstGeom>
        </p:spPr>
        <p:txBody>
          <a:bodyPr wrap="none">
            <a:spAutoFit/>
          </a:bodyPr>
          <a:lstStyle/>
          <a:p>
            <a:pPr algn="ctr"/>
            <a:r>
              <a:rPr lang="en-US" sz="4000" b="1">
                <a:solidFill>
                  <a:srgbClr val="002060"/>
                </a:solidFill>
                <a:latin typeface="Arial" panose="020B0604020202020204" pitchFamily="34" charset="0"/>
                <a:cs typeface="Arial" panose="020B0604020202020204" pitchFamily="34" charset="0"/>
              </a:rPr>
              <a:t>Em hãy cho </a:t>
            </a:r>
            <a:r>
              <a:rPr lang="en-US" sz="4000" b="1">
                <a:solidFill>
                  <a:srgbClr val="002060"/>
                </a:solidFill>
                <a:latin typeface="Arial" panose="020B0604020202020204" pitchFamily="34" charset="0"/>
                <a:cs typeface="Arial" panose="020B0604020202020204" pitchFamily="34" charset="0"/>
              </a:rPr>
              <a:t>biết</a:t>
            </a:r>
            <a:r>
              <a:rPr lang="en-US" sz="4000" b="1" smtClean="0">
                <a:solidFill>
                  <a:srgbClr val="002060"/>
                </a:solidFill>
                <a:latin typeface="Arial" panose="020B0604020202020204" pitchFamily="34" charset="0"/>
                <a:cs typeface="Arial" panose="020B0604020202020204" pitchFamily="34" charset="0"/>
              </a:rPr>
              <a:t>:</a:t>
            </a:r>
            <a:endParaRPr lang="en-US" sz="4000" b="1" dirty="0">
              <a:solidFill>
                <a:srgbClr val="00206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4F5F70A-7978-482E-8A03-DA9595C5EA65}"/>
              </a:ext>
            </a:extLst>
          </p:cNvPr>
          <p:cNvSpPr txBox="1"/>
          <p:nvPr/>
        </p:nvSpPr>
        <p:spPr>
          <a:xfrm>
            <a:off x="2387125" y="8032649"/>
            <a:ext cx="11532552" cy="707886"/>
          </a:xfrm>
          <a:prstGeom prst="rect">
            <a:avLst/>
          </a:prstGeom>
          <a:noFill/>
        </p:spPr>
        <p:txBody>
          <a:bodyPr wrap="square">
            <a:spAutoFit/>
          </a:bodyPr>
          <a:lstStyle/>
          <a:p>
            <a:pPr algn="just"/>
            <a:r>
              <a:rPr lang="en-US" sz="4000" smtClean="0">
                <a:solidFill>
                  <a:srgbClr val="002060"/>
                </a:solidFill>
                <a:latin typeface="Arial" panose="020B0604020202020204" pitchFamily="34" charset="0"/>
                <a:cs typeface="Arial" panose="020B0604020202020204" pitchFamily="34" charset="0"/>
              </a:rPr>
              <a:t>- Kết </a:t>
            </a:r>
            <a:r>
              <a:rPr lang="en-US" sz="4000">
                <a:solidFill>
                  <a:srgbClr val="002060"/>
                </a:solidFill>
                <a:latin typeface="Arial" panose="020B0604020202020204" pitchFamily="34" charset="0"/>
                <a:cs typeface="Arial" panose="020B0604020202020204" pitchFamily="34" charset="0"/>
              </a:rPr>
              <a:t>quả của lần bốc thăm thứ năm và thứ sáu?</a:t>
            </a:r>
            <a:endParaRPr lang="en-US" sz="40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4F5F70A-7978-482E-8A03-DA9595C5EA65}"/>
              </a:ext>
            </a:extLst>
          </p:cNvPr>
          <p:cNvSpPr txBox="1"/>
          <p:nvPr/>
        </p:nvSpPr>
        <p:spPr>
          <a:xfrm>
            <a:off x="2677418" y="8740535"/>
            <a:ext cx="14249400" cy="1569660"/>
          </a:xfrm>
          <a:prstGeom prst="rect">
            <a:avLst/>
          </a:prstGeom>
          <a:noFill/>
        </p:spPr>
        <p:txBody>
          <a:bodyPr wrap="square">
            <a:spAutoFit/>
          </a:bodyPr>
          <a:lstStyle/>
          <a:p>
            <a:pPr algn="just">
              <a:lnSpc>
                <a:spcPct val="120000"/>
              </a:lnSpc>
              <a:spcBef>
                <a:spcPts val="600"/>
              </a:spcBef>
              <a:spcAft>
                <a:spcPts val="600"/>
              </a:spcAft>
            </a:pPr>
            <a:r>
              <a:rPr lang="en-US" sz="4000" smtClean="0">
                <a:solidFill>
                  <a:srgbClr val="C00000"/>
                </a:solidFill>
                <a:latin typeface="Arial" panose="020B0604020202020204" pitchFamily="34" charset="0"/>
                <a:cs typeface="Arial" panose="020B0604020202020204" pitchFamily="34" charset="0"/>
              </a:rPr>
              <a:t>Kết </a:t>
            </a:r>
            <a:r>
              <a:rPr lang="en-US" sz="4000">
                <a:solidFill>
                  <a:srgbClr val="C00000"/>
                </a:solidFill>
                <a:latin typeface="Arial" panose="020B0604020202020204" pitchFamily="34" charset="0"/>
                <a:cs typeface="Arial" panose="020B0604020202020204" pitchFamily="34" charset="0"/>
              </a:rPr>
              <a:t>quả của lần bốc thăm thứ </a:t>
            </a:r>
            <a:r>
              <a:rPr lang="en-US" sz="4000">
                <a:solidFill>
                  <a:srgbClr val="C00000"/>
                </a:solidFill>
                <a:latin typeface="Arial" panose="020B0604020202020204" pitchFamily="34" charset="0"/>
                <a:cs typeface="Arial" panose="020B0604020202020204" pitchFamily="34" charset="0"/>
              </a:rPr>
              <a:t>năm </a:t>
            </a:r>
            <a:r>
              <a:rPr lang="en-US" sz="4000" smtClean="0">
                <a:solidFill>
                  <a:srgbClr val="C00000"/>
                </a:solidFill>
                <a:latin typeface="Arial" panose="020B0604020202020204" pitchFamily="34" charset="0"/>
                <a:cs typeface="Arial" panose="020B0604020202020204" pitchFamily="34" charset="0"/>
              </a:rPr>
              <a:t>là lá thăm số 4 và lần thứ sáu là lá thăm số 1.</a:t>
            </a:r>
            <a:endParaRPr lang="en-US" sz="4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9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6" name="TextBox 6"/>
          <p:cNvSpPr txBox="1"/>
          <p:nvPr/>
        </p:nvSpPr>
        <p:spPr>
          <a:xfrm>
            <a:off x="1752601" y="482430"/>
            <a:ext cx="6400800" cy="987450"/>
          </a:xfrm>
          <a:prstGeom prst="rect">
            <a:avLst/>
          </a:prstGeom>
        </p:spPr>
        <p:txBody>
          <a:bodyPr wrap="square" lIns="0" tIns="0" rIns="0" bIns="0" rtlCol="0" anchor="t">
            <a:spAutoFit/>
          </a:bodyPr>
          <a:lstStyle/>
          <a:p>
            <a:pPr algn="just">
              <a:lnSpc>
                <a:spcPts val="7679"/>
              </a:lnSpc>
            </a:pPr>
            <a:r>
              <a:rPr lang="en-US" sz="5000" b="1" smtClean="0">
                <a:solidFill>
                  <a:srgbClr val="000000"/>
                </a:solidFill>
                <a:latin typeface="Arial" panose="020B0604020202020204" pitchFamily="34" charset="0"/>
                <a:cs typeface="Arial" panose="020B0604020202020204" pitchFamily="34" charset="0"/>
              </a:rPr>
              <a:t>1. Phép thử nghiệm</a:t>
            </a:r>
            <a:endParaRPr lang="en-US" sz="5000" b="1">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304799" y="1652800"/>
            <a:ext cx="17460687" cy="3229524"/>
            <a:chOff x="0" y="0"/>
            <a:chExt cx="2159758" cy="1862254"/>
          </a:xfrm>
        </p:grpSpPr>
        <p:sp>
          <p:nvSpPr>
            <p:cNvPr id="8" name="Freeform 8"/>
            <p:cNvSpPr/>
            <p:nvPr/>
          </p:nvSpPr>
          <p:spPr>
            <a:xfrm>
              <a:off x="0" y="0"/>
              <a:ext cx="2159758" cy="1862254"/>
            </a:xfrm>
            <a:custGeom>
              <a:avLst/>
              <a:gdLst/>
              <a:ahLst/>
              <a:cxnLst/>
              <a:rect l="l" t="t" r="r" b="b"/>
              <a:pathLst>
                <a:path w="2159758" h="848187">
                  <a:moveTo>
                    <a:pt x="2035298" y="848186"/>
                  </a:moveTo>
                  <a:lnTo>
                    <a:pt x="124460" y="848186"/>
                  </a:lnTo>
                  <a:cubicBezTo>
                    <a:pt x="55880" y="848186"/>
                    <a:pt x="0" y="792306"/>
                    <a:pt x="0" y="723726"/>
                  </a:cubicBezTo>
                  <a:lnTo>
                    <a:pt x="0" y="124460"/>
                  </a:lnTo>
                  <a:cubicBezTo>
                    <a:pt x="0" y="55880"/>
                    <a:pt x="55880" y="0"/>
                    <a:pt x="124460" y="0"/>
                  </a:cubicBezTo>
                  <a:lnTo>
                    <a:pt x="2035298" y="0"/>
                  </a:lnTo>
                  <a:cubicBezTo>
                    <a:pt x="2103878" y="0"/>
                    <a:pt x="2159758" y="55880"/>
                    <a:pt x="2159758" y="124460"/>
                  </a:cubicBezTo>
                  <a:lnTo>
                    <a:pt x="2159758" y="723727"/>
                  </a:lnTo>
                  <a:cubicBezTo>
                    <a:pt x="2159758" y="792307"/>
                    <a:pt x="2103878" y="848187"/>
                    <a:pt x="2035298" y="848187"/>
                  </a:cubicBezTo>
                  <a:close/>
                </a:path>
              </a:pathLst>
            </a:custGeom>
            <a:solidFill>
              <a:srgbClr val="FFFFFF"/>
            </a:solidFill>
          </p:spPr>
        </p:sp>
      </p:grpSp>
      <p:grpSp>
        <p:nvGrpSpPr>
          <p:cNvPr id="17" name="Group 17"/>
          <p:cNvGrpSpPr>
            <a:grpSpLocks noChangeAspect="1"/>
          </p:cNvGrpSpPr>
          <p:nvPr/>
        </p:nvGrpSpPr>
        <p:grpSpPr>
          <a:xfrm>
            <a:off x="17517836" y="9497678"/>
            <a:ext cx="495300" cy="49530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6482F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4643">
            <a:off x="16605539" y="-301669"/>
            <a:ext cx="3136394" cy="1568197"/>
          </a:xfrm>
          <a:prstGeom prst="rect">
            <a:avLst/>
          </a:prstGeom>
        </p:spPr>
      </p:pic>
      <p:grpSp>
        <p:nvGrpSpPr>
          <p:cNvPr id="20" name="Group 20"/>
          <p:cNvGrpSpPr/>
          <p:nvPr/>
        </p:nvGrpSpPr>
        <p:grpSpPr>
          <a:xfrm rot="8100000">
            <a:off x="376492" y="604400"/>
            <a:ext cx="785485" cy="528135"/>
            <a:chOff x="0" y="0"/>
            <a:chExt cx="1930400" cy="1297940"/>
          </a:xfrm>
        </p:grpSpPr>
        <p:sp>
          <p:nvSpPr>
            <p:cNvPr id="21" name="Freeform 2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6482F4"/>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2570">
            <a:off x="-512494" y="8183321"/>
            <a:ext cx="2262981" cy="2402779"/>
          </a:xfrm>
          <a:prstGeom prst="rect">
            <a:avLst/>
          </a:prstGeom>
        </p:spPr>
      </p:pic>
      <p:pic>
        <p:nvPicPr>
          <p:cNvPr id="23" name="Picture 22"/>
          <p:cNvPicPr>
            <a:picLocks noChangeAspect="1"/>
          </p:cNvPicPr>
          <p:nvPr/>
        </p:nvPicPr>
        <p:blipFill>
          <a:blip r:embed="rId8"/>
          <a:stretch>
            <a:fillRect/>
          </a:stretch>
        </p:blipFill>
        <p:spPr>
          <a:xfrm>
            <a:off x="569641" y="1817714"/>
            <a:ext cx="1182959" cy="1242856"/>
          </a:xfrm>
          <a:prstGeom prst="rect">
            <a:avLst/>
          </a:prstGeom>
        </p:spPr>
      </p:pic>
      <p:sp>
        <p:nvSpPr>
          <p:cNvPr id="24" name="Rectangle 23"/>
          <p:cNvSpPr/>
          <p:nvPr/>
        </p:nvSpPr>
        <p:spPr>
          <a:xfrm>
            <a:off x="2139578" y="1790273"/>
            <a:ext cx="15316200" cy="3046988"/>
          </a:xfrm>
          <a:prstGeom prst="rect">
            <a:avLst/>
          </a:prstGeom>
        </p:spPr>
        <p:txBody>
          <a:bodyPr wrap="square">
            <a:spAutoFit/>
          </a:bodyPr>
          <a:lstStyle/>
          <a:p>
            <a:pPr algn="just">
              <a:lnSpc>
                <a:spcPct val="120000"/>
              </a:lnSpc>
              <a:spcBef>
                <a:spcPts val="600"/>
              </a:spcBef>
              <a:spcAft>
                <a:spcPts val="600"/>
              </a:spcAft>
            </a:pPr>
            <a:r>
              <a:rPr lang="en-US" sz="4000">
                <a:latin typeface="Arial" panose="020B0604020202020204" pitchFamily="34" charset="0"/>
                <a:cs typeface="Arial" panose="020B0604020202020204" pitchFamily="34" charset="0"/>
              </a:rPr>
              <a:t>b</a:t>
            </a:r>
            <a:r>
              <a:rPr lang="en-US" sz="4000" smtClean="0">
                <a:latin typeface="Arial" panose="020B0604020202020204" pitchFamily="34" charset="0"/>
                <a:cs typeface="Arial" panose="020B0604020202020204" pitchFamily="34" charset="0"/>
              </a:rPr>
              <a:t>) Trong </a:t>
            </a:r>
            <a:r>
              <a:rPr lang="en-US" sz="4000">
                <a:latin typeface="Arial" panose="020B0604020202020204" pitchFamily="34" charset="0"/>
                <a:cs typeface="Arial" panose="020B0604020202020204" pitchFamily="34" charset="0"/>
              </a:rPr>
              <a:t>hộp có 4 lá thăm bằng giấy có kích thước giống nhau được đánh số từ 1 đến 4. Đến lượt mình, mỗi bạn trong nhóm bốc 1 </a:t>
            </a:r>
            <a:r>
              <a:rPr lang="en-US" sz="4000">
                <a:latin typeface="Arial" panose="020B0604020202020204" pitchFamily="34" charset="0"/>
                <a:cs typeface="Arial" panose="020B0604020202020204" pitchFamily="34" charset="0"/>
              </a:rPr>
              <a:t>lá </a:t>
            </a:r>
            <a:r>
              <a:rPr lang="en-US" sz="4000" smtClean="0">
                <a:latin typeface="Arial" panose="020B0604020202020204" pitchFamily="34" charset="0"/>
                <a:cs typeface="Arial" panose="020B0604020202020204" pitchFamily="34" charset="0"/>
              </a:rPr>
              <a:t>thăm, </a:t>
            </a:r>
            <a:r>
              <a:rPr lang="en-US" sz="4000">
                <a:latin typeface="Arial" panose="020B0604020202020204" pitchFamily="34" charset="0"/>
                <a:cs typeface="Arial" panose="020B0604020202020204" pitchFamily="34" charset="0"/>
              </a:rPr>
              <a:t>xem số rồi trả lại hộp. Kết quả các lần bốc thăm được ghi lại ở bảng sau:</a:t>
            </a:r>
            <a:endParaRPr lang="en-US" sz="4000" dirty="0">
              <a:latin typeface="Arial" panose="020B0604020202020204" pitchFamily="34" charset="0"/>
              <a:cs typeface="Arial" panose="020B0604020202020204" pitchFamily="34" charset="0"/>
            </a:endParaRPr>
          </a:p>
        </p:txBody>
      </p:sp>
      <p:graphicFrame>
        <p:nvGraphicFramePr>
          <p:cNvPr id="27" name="Table 8">
            <a:extLst>
              <a:ext uri="{FF2B5EF4-FFF2-40B4-BE49-F238E27FC236}">
                <a16:creationId xmlns:a16="http://schemas.microsoft.com/office/drawing/2014/main" id="{9608CE8A-116B-4189-AE2B-7A71DC4875D4}"/>
              </a:ext>
            </a:extLst>
          </p:cNvPr>
          <p:cNvGraphicFramePr>
            <a:graphicFrameLocks noGrp="1"/>
          </p:cNvGraphicFramePr>
          <p:nvPr>
            <p:extLst>
              <p:ext uri="{D42A27DB-BD31-4B8C-83A1-F6EECF244321}">
                <p14:modId xmlns:p14="http://schemas.microsoft.com/office/powerpoint/2010/main" val="2078291162"/>
              </p:ext>
            </p:extLst>
          </p:nvPr>
        </p:nvGraphicFramePr>
        <p:xfrm>
          <a:off x="769234" y="5170865"/>
          <a:ext cx="17195845" cy="1764646"/>
        </p:xfrm>
        <a:graphic>
          <a:graphicData uri="http://schemas.openxmlformats.org/drawingml/2006/table">
            <a:tbl>
              <a:tblPr firstRow="1" bandRow="1">
                <a:tableStyleId>{5C22544A-7EE6-4342-B048-85BDC9FD1C3A}</a:tableStyleId>
              </a:tblPr>
              <a:tblGrid>
                <a:gridCol w="3148561">
                  <a:extLst>
                    <a:ext uri="{9D8B030D-6E8A-4147-A177-3AD203B41FA5}">
                      <a16:colId xmlns:a16="http://schemas.microsoft.com/office/drawing/2014/main" val="1180903291"/>
                    </a:ext>
                  </a:extLst>
                </a:gridCol>
                <a:gridCol w="1066800">
                  <a:extLst>
                    <a:ext uri="{9D8B030D-6E8A-4147-A177-3AD203B41FA5}">
                      <a16:colId xmlns:a16="http://schemas.microsoft.com/office/drawing/2014/main" val="2718988156"/>
                    </a:ext>
                  </a:extLst>
                </a:gridCol>
                <a:gridCol w="1143000">
                  <a:extLst>
                    <a:ext uri="{9D8B030D-6E8A-4147-A177-3AD203B41FA5}">
                      <a16:colId xmlns:a16="http://schemas.microsoft.com/office/drawing/2014/main" val="4047322625"/>
                    </a:ext>
                  </a:extLst>
                </a:gridCol>
                <a:gridCol w="1295400">
                  <a:extLst>
                    <a:ext uri="{9D8B030D-6E8A-4147-A177-3AD203B41FA5}">
                      <a16:colId xmlns:a16="http://schemas.microsoft.com/office/drawing/2014/main" val="1941398750"/>
                    </a:ext>
                  </a:extLst>
                </a:gridCol>
                <a:gridCol w="1143000">
                  <a:extLst>
                    <a:ext uri="{9D8B030D-6E8A-4147-A177-3AD203B41FA5}">
                      <a16:colId xmlns:a16="http://schemas.microsoft.com/office/drawing/2014/main" val="1958066282"/>
                    </a:ext>
                  </a:extLst>
                </a:gridCol>
                <a:gridCol w="1219200">
                  <a:extLst>
                    <a:ext uri="{9D8B030D-6E8A-4147-A177-3AD203B41FA5}">
                      <a16:colId xmlns:a16="http://schemas.microsoft.com/office/drawing/2014/main" val="3320879006"/>
                    </a:ext>
                  </a:extLst>
                </a:gridCol>
                <a:gridCol w="1066800">
                  <a:extLst>
                    <a:ext uri="{9D8B030D-6E8A-4147-A177-3AD203B41FA5}">
                      <a16:colId xmlns:a16="http://schemas.microsoft.com/office/drawing/2014/main" val="4251850656"/>
                    </a:ext>
                  </a:extLst>
                </a:gridCol>
                <a:gridCol w="1143000">
                  <a:extLst>
                    <a:ext uri="{9D8B030D-6E8A-4147-A177-3AD203B41FA5}">
                      <a16:colId xmlns:a16="http://schemas.microsoft.com/office/drawing/2014/main" val="1537235508"/>
                    </a:ext>
                  </a:extLst>
                </a:gridCol>
                <a:gridCol w="1295400">
                  <a:extLst>
                    <a:ext uri="{9D8B030D-6E8A-4147-A177-3AD203B41FA5}">
                      <a16:colId xmlns:a16="http://schemas.microsoft.com/office/drawing/2014/main" val="2773760323"/>
                    </a:ext>
                  </a:extLst>
                </a:gridCol>
                <a:gridCol w="1219200">
                  <a:extLst>
                    <a:ext uri="{9D8B030D-6E8A-4147-A177-3AD203B41FA5}">
                      <a16:colId xmlns:a16="http://schemas.microsoft.com/office/drawing/2014/main" val="1048486893"/>
                    </a:ext>
                  </a:extLst>
                </a:gridCol>
                <a:gridCol w="1143000">
                  <a:extLst>
                    <a:ext uri="{9D8B030D-6E8A-4147-A177-3AD203B41FA5}">
                      <a16:colId xmlns:a16="http://schemas.microsoft.com/office/drawing/2014/main" val="3167186118"/>
                    </a:ext>
                  </a:extLst>
                </a:gridCol>
                <a:gridCol w="1143000">
                  <a:extLst>
                    <a:ext uri="{9D8B030D-6E8A-4147-A177-3AD203B41FA5}">
                      <a16:colId xmlns:a16="http://schemas.microsoft.com/office/drawing/2014/main" val="3542201354"/>
                    </a:ext>
                  </a:extLst>
                </a:gridCol>
                <a:gridCol w="1169484">
                  <a:extLst>
                    <a:ext uri="{9D8B030D-6E8A-4147-A177-3AD203B41FA5}">
                      <a16:colId xmlns:a16="http://schemas.microsoft.com/office/drawing/2014/main" val="2772456000"/>
                    </a:ext>
                  </a:extLst>
                </a:gridCol>
              </a:tblGrid>
              <a:tr h="882323">
                <a:tc>
                  <a:txBody>
                    <a:bodyPr/>
                    <a:lstStyle/>
                    <a:p>
                      <a:pPr algn="ctr"/>
                      <a:r>
                        <a:rPr lang="en-US" sz="4000" smtClean="0">
                          <a:latin typeface="Arial" panose="020B0604020202020204" pitchFamily="34" charset="0"/>
                          <a:cs typeface="Arial" panose="020B0604020202020204" pitchFamily="34" charset="0"/>
                        </a:rPr>
                        <a:t>Lần</a:t>
                      </a:r>
                      <a:r>
                        <a:rPr lang="en-US" sz="4000" baseline="0">
                          <a:latin typeface="Arial" panose="020B0604020202020204" pitchFamily="34" charset="0"/>
                          <a:cs typeface="Arial" panose="020B0604020202020204" pitchFamily="34" charset="0"/>
                        </a:rPr>
                        <a:t> </a:t>
                      </a:r>
                      <a:r>
                        <a:rPr lang="en-US" sz="4000" baseline="0" smtClean="0">
                          <a:latin typeface="Arial" panose="020B0604020202020204" pitchFamily="34" charset="0"/>
                          <a:cs typeface="Arial" panose="020B0604020202020204" pitchFamily="34" charset="0"/>
                        </a:rPr>
                        <a:t>bốc </a:t>
                      </a:r>
                      <a:r>
                        <a:rPr lang="en-US" sz="4000" smtClean="0">
                          <a:latin typeface="Arial" panose="020B0604020202020204" pitchFamily="34" charset="0"/>
                          <a:cs typeface="Arial" panose="020B0604020202020204" pitchFamily="34" charset="0"/>
                        </a:rPr>
                        <a:t>thứ</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5</a:t>
                      </a:r>
                    </a:p>
                  </a:txBody>
                  <a:tcPr anchor="ctr"/>
                </a:tc>
                <a:tc>
                  <a:txBody>
                    <a:bodyPr/>
                    <a:lstStyle/>
                    <a:p>
                      <a:pPr algn="ctr"/>
                      <a:r>
                        <a:rPr lang="en-US" sz="4000" dirty="0">
                          <a:latin typeface="Arial" panose="020B0604020202020204" pitchFamily="34" charset="0"/>
                          <a:cs typeface="Arial" panose="020B0604020202020204" pitchFamily="34" charset="0"/>
                        </a:rPr>
                        <a:t>6</a:t>
                      </a:r>
                    </a:p>
                  </a:txBody>
                  <a:tcPr anchor="ctr"/>
                </a:tc>
                <a:tc>
                  <a:txBody>
                    <a:bodyPr/>
                    <a:lstStyle/>
                    <a:p>
                      <a:pPr algn="ctr"/>
                      <a:r>
                        <a:rPr lang="en-US" sz="4000" dirty="0">
                          <a:latin typeface="Arial" panose="020B0604020202020204" pitchFamily="34" charset="0"/>
                          <a:cs typeface="Arial" panose="020B0604020202020204" pitchFamily="34" charset="0"/>
                        </a:rPr>
                        <a:t>7</a:t>
                      </a:r>
                    </a:p>
                  </a:txBody>
                  <a:tcPr anchor="ctr"/>
                </a:tc>
                <a:tc>
                  <a:txBody>
                    <a:bodyPr/>
                    <a:lstStyle/>
                    <a:p>
                      <a:pPr algn="ctr"/>
                      <a:r>
                        <a:rPr lang="en-US" sz="4000" dirty="0">
                          <a:latin typeface="Arial" panose="020B0604020202020204" pitchFamily="34" charset="0"/>
                          <a:cs typeface="Arial" panose="020B0604020202020204" pitchFamily="34" charset="0"/>
                        </a:rPr>
                        <a:t>8</a:t>
                      </a:r>
                    </a:p>
                  </a:txBody>
                  <a:tcPr anchor="ctr"/>
                </a:tc>
                <a:tc>
                  <a:txBody>
                    <a:bodyPr/>
                    <a:lstStyle/>
                    <a:p>
                      <a:pPr algn="ctr"/>
                      <a:r>
                        <a:rPr lang="en-US" sz="4000" dirty="0">
                          <a:latin typeface="Arial" panose="020B0604020202020204" pitchFamily="34" charset="0"/>
                          <a:cs typeface="Arial" panose="020B0604020202020204" pitchFamily="34" charset="0"/>
                        </a:rPr>
                        <a:t>9</a:t>
                      </a:r>
                    </a:p>
                  </a:txBody>
                  <a:tcPr anchor="ctr"/>
                </a:tc>
                <a:tc>
                  <a:txBody>
                    <a:bodyPr/>
                    <a:lstStyle/>
                    <a:p>
                      <a:pPr algn="ctr"/>
                      <a:r>
                        <a:rPr lang="en-US" sz="4000" dirty="0">
                          <a:latin typeface="Arial" panose="020B0604020202020204" pitchFamily="34" charset="0"/>
                          <a:cs typeface="Arial" panose="020B0604020202020204" pitchFamily="34" charset="0"/>
                        </a:rPr>
                        <a:t>10</a:t>
                      </a:r>
                    </a:p>
                  </a:txBody>
                  <a:tcPr anchor="ctr"/>
                </a:tc>
                <a:tc>
                  <a:txBody>
                    <a:bodyPr/>
                    <a:lstStyle/>
                    <a:p>
                      <a:pPr algn="ctr"/>
                      <a:r>
                        <a:rPr lang="en-US" sz="4000" dirty="0">
                          <a:latin typeface="Arial" panose="020B0604020202020204" pitchFamily="34" charset="0"/>
                          <a:cs typeface="Arial" panose="020B0604020202020204" pitchFamily="34" charset="0"/>
                        </a:rPr>
                        <a:t>11</a:t>
                      </a:r>
                    </a:p>
                  </a:txBody>
                  <a:tcPr anchor="ctr"/>
                </a:tc>
                <a:tc>
                  <a:txBody>
                    <a:bodyPr/>
                    <a:lstStyle/>
                    <a:p>
                      <a:pPr algn="ctr"/>
                      <a:r>
                        <a:rPr lang="en-US" sz="4000" dirty="0">
                          <a:latin typeface="Arial" panose="020B0604020202020204" pitchFamily="34" charset="0"/>
                          <a:cs typeface="Arial" panose="020B0604020202020204" pitchFamily="34" charset="0"/>
                        </a:rPr>
                        <a:t>12</a:t>
                      </a:r>
                    </a:p>
                  </a:txBody>
                  <a:tcPr anchor="ctr"/>
                </a:tc>
                <a:extLst>
                  <a:ext uri="{0D108BD9-81ED-4DB2-BD59-A6C34878D82A}">
                    <a16:rowId xmlns:a16="http://schemas.microsoft.com/office/drawing/2014/main" val="483770043"/>
                  </a:ext>
                </a:extLst>
              </a:tr>
              <a:tr h="882323">
                <a:tc>
                  <a:txBody>
                    <a:bodyPr/>
                    <a:lstStyle/>
                    <a:p>
                      <a:pPr algn="ctr"/>
                      <a:r>
                        <a:rPr lang="en-US" sz="4000" smtClean="0">
                          <a:latin typeface="Arial" panose="020B0604020202020204" pitchFamily="34" charset="0"/>
                          <a:cs typeface="Arial" panose="020B0604020202020204" pitchFamily="34" charset="0"/>
                        </a:rPr>
                        <a:t>Số</a:t>
                      </a:r>
                      <a:r>
                        <a:rPr lang="en-US" sz="4000" baseline="0" smtClean="0">
                          <a:latin typeface="Arial" panose="020B0604020202020204" pitchFamily="34" charset="0"/>
                          <a:cs typeface="Arial" panose="020B0604020202020204" pitchFamily="34" charset="0"/>
                        </a:rPr>
                        <a:t> thăm</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tc>
                  <a:txBody>
                    <a:bodyPr/>
                    <a:lstStyle/>
                    <a:p>
                      <a:pPr algn="ctr"/>
                      <a:r>
                        <a:rPr lang="en-US" sz="4000" dirty="0">
                          <a:latin typeface="Arial" panose="020B0604020202020204" pitchFamily="34" charset="0"/>
                          <a:cs typeface="Arial" panose="020B0604020202020204" pitchFamily="34" charset="0"/>
                        </a:rPr>
                        <a:t>4</a:t>
                      </a:r>
                    </a:p>
                  </a:txBody>
                  <a:tcPr anchor="ctr"/>
                </a:tc>
                <a:tc>
                  <a:txBody>
                    <a:bodyPr/>
                    <a:lstStyle/>
                    <a:p>
                      <a:pPr algn="ctr"/>
                      <a:r>
                        <a:rPr lang="en-US" sz="4000" dirty="0">
                          <a:latin typeface="Arial" panose="020B0604020202020204" pitchFamily="34" charset="0"/>
                          <a:cs typeface="Arial" panose="020B0604020202020204" pitchFamily="34" charset="0"/>
                        </a:rPr>
                        <a:t>1</a:t>
                      </a:r>
                    </a:p>
                  </a:txBody>
                  <a:tcPr anchor="ctr"/>
                </a:tc>
                <a:tc>
                  <a:txBody>
                    <a:bodyPr/>
                    <a:lstStyle/>
                    <a:p>
                      <a:pPr algn="ctr"/>
                      <a:r>
                        <a:rPr lang="en-US" sz="4000" dirty="0">
                          <a:latin typeface="Arial" panose="020B0604020202020204" pitchFamily="34" charset="0"/>
                          <a:cs typeface="Arial" panose="020B0604020202020204" pitchFamily="34" charset="0"/>
                        </a:rPr>
                        <a:t>3</a:t>
                      </a:r>
                    </a:p>
                  </a:txBody>
                  <a:tcPr anchor="ctr"/>
                </a:tc>
                <a:tc>
                  <a:txBody>
                    <a:bodyPr/>
                    <a:lstStyle/>
                    <a:p>
                      <a:pPr algn="ctr"/>
                      <a:r>
                        <a:rPr lang="en-US" sz="40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439500619"/>
                  </a:ext>
                </a:extLst>
              </a:tr>
            </a:tbl>
          </a:graphicData>
        </a:graphic>
      </p:graphicFrame>
      <p:sp>
        <p:nvSpPr>
          <p:cNvPr id="25" name="Rectangle 24"/>
          <p:cNvSpPr/>
          <p:nvPr/>
        </p:nvSpPr>
        <p:spPr>
          <a:xfrm>
            <a:off x="2381549" y="7131611"/>
            <a:ext cx="4288353" cy="707886"/>
          </a:xfrm>
          <a:prstGeom prst="rect">
            <a:avLst/>
          </a:prstGeom>
        </p:spPr>
        <p:txBody>
          <a:bodyPr wrap="none">
            <a:spAutoFit/>
          </a:bodyPr>
          <a:lstStyle/>
          <a:p>
            <a:pPr algn="ctr"/>
            <a:r>
              <a:rPr lang="en-US" sz="4000" b="1">
                <a:solidFill>
                  <a:srgbClr val="002060"/>
                </a:solidFill>
                <a:latin typeface="Arial" panose="020B0604020202020204" pitchFamily="34" charset="0"/>
                <a:cs typeface="Arial" panose="020B0604020202020204" pitchFamily="34" charset="0"/>
              </a:rPr>
              <a:t>Em hãy cho </a:t>
            </a:r>
            <a:r>
              <a:rPr lang="en-US" sz="4000" b="1">
                <a:solidFill>
                  <a:srgbClr val="002060"/>
                </a:solidFill>
                <a:latin typeface="Arial" panose="020B0604020202020204" pitchFamily="34" charset="0"/>
                <a:cs typeface="Arial" panose="020B0604020202020204" pitchFamily="34" charset="0"/>
              </a:rPr>
              <a:t>biết</a:t>
            </a:r>
            <a:r>
              <a:rPr lang="en-US" sz="4000" b="1" smtClean="0">
                <a:solidFill>
                  <a:srgbClr val="002060"/>
                </a:solidFill>
                <a:latin typeface="Arial" panose="020B0604020202020204" pitchFamily="34" charset="0"/>
                <a:cs typeface="Arial" panose="020B0604020202020204" pitchFamily="34" charset="0"/>
              </a:rPr>
              <a:t>:</a:t>
            </a:r>
            <a:endParaRPr lang="en-US" sz="4000" b="1" dirty="0">
              <a:solidFill>
                <a:srgbClr val="00206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4F5F70A-7978-482E-8A03-DA9595C5EA65}"/>
              </a:ext>
            </a:extLst>
          </p:cNvPr>
          <p:cNvSpPr txBox="1"/>
          <p:nvPr/>
        </p:nvSpPr>
        <p:spPr>
          <a:xfrm>
            <a:off x="2387125" y="7934367"/>
            <a:ext cx="15378361" cy="1501758"/>
          </a:xfrm>
          <a:prstGeom prst="rect">
            <a:avLst/>
          </a:prstGeom>
          <a:noFill/>
        </p:spPr>
        <p:txBody>
          <a:bodyPr wrap="square">
            <a:spAutoFit/>
          </a:bodyPr>
          <a:lstStyle/>
          <a:p>
            <a:pPr algn="just">
              <a:lnSpc>
                <a:spcPct val="120000"/>
              </a:lnSpc>
              <a:spcBef>
                <a:spcPts val="600"/>
              </a:spcBef>
              <a:spcAft>
                <a:spcPts val="600"/>
              </a:spcAft>
            </a:pPr>
            <a:r>
              <a:rPr lang="en-US" sz="4000" smtClean="0">
                <a:solidFill>
                  <a:srgbClr val="002060"/>
                </a:solidFill>
                <a:latin typeface="Arial" panose="020B0604020202020204" pitchFamily="34" charset="0"/>
                <a:cs typeface="Arial" panose="020B0604020202020204" pitchFamily="34" charset="0"/>
              </a:rPr>
              <a:t>- </a:t>
            </a:r>
            <a:r>
              <a:rPr lang="en-US" sz="4000">
                <a:solidFill>
                  <a:srgbClr val="002060"/>
                </a:solidFill>
                <a:latin typeface="Arial" panose="020B0604020202020204" pitchFamily="34" charset="0"/>
                <a:cs typeface="Arial" panose="020B0604020202020204" pitchFamily="34" charset="0"/>
              </a:rPr>
              <a:t>Có bao nhiêu kết quả khác nhau xảy ra trong mỗi lần bốc thăm? Đó là các kết quả nào?</a:t>
            </a:r>
            <a:endParaRPr lang="en-US" sz="40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4F5F70A-7978-482E-8A03-DA9595C5EA65}"/>
              </a:ext>
            </a:extLst>
          </p:cNvPr>
          <p:cNvSpPr txBox="1"/>
          <p:nvPr/>
        </p:nvSpPr>
        <p:spPr>
          <a:xfrm>
            <a:off x="2381549" y="9453811"/>
            <a:ext cx="14249400" cy="830997"/>
          </a:xfrm>
          <a:prstGeom prst="rect">
            <a:avLst/>
          </a:prstGeom>
          <a:noFill/>
        </p:spPr>
        <p:txBody>
          <a:bodyPr wrap="square">
            <a:spAutoFit/>
          </a:bodyPr>
          <a:lstStyle/>
          <a:p>
            <a:pPr algn="just">
              <a:lnSpc>
                <a:spcPct val="120000"/>
              </a:lnSpc>
              <a:spcBef>
                <a:spcPts val="600"/>
              </a:spcBef>
              <a:spcAft>
                <a:spcPts val="600"/>
              </a:spcAft>
            </a:pPr>
            <a:r>
              <a:rPr lang="en-US" sz="4000" smtClean="0">
                <a:solidFill>
                  <a:srgbClr val="C00000"/>
                </a:solidFill>
                <a:latin typeface="Arial" panose="020B0604020202020204" pitchFamily="34" charset="0"/>
                <a:cs typeface="Arial" panose="020B0604020202020204" pitchFamily="34" charset="0"/>
              </a:rPr>
              <a:t>Có 4 kết quả khác nhau. Đó là lá thăm số 1, số 2, số 3, số 4.</a:t>
            </a:r>
            <a:endParaRPr lang="en-US" sz="4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1942</Words>
  <Application>Microsoft Office PowerPoint</Application>
  <PresentationFormat>Custom</PresentationFormat>
  <Paragraphs>278</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and White Playful Mathematics Class Education Presentation</dc:title>
  <cp:lastModifiedBy>Admin</cp:lastModifiedBy>
  <cp:revision>20</cp:revision>
  <dcterms:created xsi:type="dcterms:W3CDTF">2006-08-16T00:00:00Z</dcterms:created>
  <dcterms:modified xsi:type="dcterms:W3CDTF">2021-10-18T10:45:54Z</dcterms:modified>
  <dc:identifier>DAEqV37c6xw</dc:identifier>
</cp:coreProperties>
</file>