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9" r:id="rId4"/>
    <p:sldId id="261" r:id="rId5"/>
    <p:sldId id="262" r:id="rId6"/>
    <p:sldId id="276" r:id="rId7"/>
    <p:sldId id="272" r:id="rId8"/>
    <p:sldId id="263" r:id="rId9"/>
    <p:sldId id="260" r:id="rId10"/>
    <p:sldId id="271" r:id="rId11"/>
    <p:sldId id="264" r:id="rId12"/>
    <p:sldId id="266" r:id="rId13"/>
    <p:sldId id="274" r:id="rId14"/>
    <p:sldId id="265" r:id="rId15"/>
    <p:sldId id="275" r:id="rId16"/>
    <p:sldId id="258" r:id="rId17"/>
    <p:sldId id="277" r:id="rId18"/>
    <p:sldId id="268" r:id="rId19"/>
    <p:sldId id="278" r:id="rId20"/>
    <p:sldId id="267" r:id="rId21"/>
    <p:sldId id="279" r:id="rId22"/>
    <p:sldId id="269" r:id="rId23"/>
    <p:sldId id="280" r:id="rId24"/>
    <p:sldId id="281" r:id="rId25"/>
    <p:sldId id="282" r:id="rId26"/>
    <p:sldId id="283" r:id="rId27"/>
    <p:sldId id="284" r:id="rId28"/>
    <p:sldId id="285" r:id="rId29"/>
    <p:sldId id="286" r:id="rId30"/>
    <p:sldId id="287" r:id="rId31"/>
    <p:sldId id="288" r:id="rId32"/>
    <p:sldId id="289" r:id="rId33"/>
    <p:sldId id="290" r:id="rId34"/>
    <p:sldId id="273" r:id="rId35"/>
    <p:sldId id="270" r:id="rId36"/>
  </p:sldIdLst>
  <p:sldSz cx="18288000" cy="10287000"/>
  <p:notesSz cx="6858000" cy="9144000"/>
  <p:embeddedFontLst>
    <p:embeddedFont>
      <p:font typeface="Comic Relief" panose="020B0604020202020204" charset="0"/>
      <p:regular r:id="rId38"/>
    </p:embeddedFont>
    <p:embeddedFont>
      <p:font typeface="Cambria Math" panose="02040503050406030204" pitchFamily="18" charset="0"/>
      <p:regular r:id="rId39"/>
    </p:embeddedFont>
    <p:embeddedFont>
      <p:font typeface="Nexa Script Bold" panose="020B0604020202020204" charset="0"/>
      <p:regular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25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8B5AA-8049-4D81-958B-B3DD50D7EBFE}"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7B309-91B2-49DD-A0E0-B0814D051B04}" type="slidenum">
              <a:rPr lang="en-US" smtClean="0"/>
              <a:t>‹#›</a:t>
            </a:fld>
            <a:endParaRPr lang="en-US"/>
          </a:p>
        </p:txBody>
      </p:sp>
    </p:spTree>
    <p:extLst>
      <p:ext uri="{BB962C8B-B14F-4D97-AF65-F5344CB8AC3E}">
        <p14:creationId xmlns:p14="http://schemas.microsoft.com/office/powerpoint/2010/main" val="40560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37B309-91B2-49DD-A0E0-B0814D051B04}" type="slidenum">
              <a:rPr lang="en-US" smtClean="0"/>
              <a:t>20</a:t>
            </a:fld>
            <a:endParaRPr lang="en-US"/>
          </a:p>
        </p:txBody>
      </p:sp>
    </p:spTree>
    <p:extLst>
      <p:ext uri="{BB962C8B-B14F-4D97-AF65-F5344CB8AC3E}">
        <p14:creationId xmlns:p14="http://schemas.microsoft.com/office/powerpoint/2010/main" val="228953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37B309-91B2-49DD-A0E0-B0814D051B04}" type="slidenum">
              <a:rPr lang="en-US" smtClean="0"/>
              <a:t>28</a:t>
            </a:fld>
            <a:endParaRPr lang="en-US"/>
          </a:p>
        </p:txBody>
      </p:sp>
    </p:spTree>
    <p:extLst>
      <p:ext uri="{BB962C8B-B14F-4D97-AF65-F5344CB8AC3E}">
        <p14:creationId xmlns:p14="http://schemas.microsoft.com/office/powerpoint/2010/main" val="53762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41.svg"/><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9.png"/><Relationship Id="rId9" Type="http://schemas.openxmlformats.org/officeDocument/2006/relationships/image" Target="../media/image4.svg"/><Relationship Id="rId1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12" Type="http://schemas.openxmlformats.org/officeDocument/2006/relationships/image" Target="../media/image440.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90.svg"/><Relationship Id="rId7" Type="http://schemas.openxmlformats.org/officeDocument/2006/relationships/image" Target="../media/image34.png"/><Relationship Id="rId12" Type="http://schemas.openxmlformats.org/officeDocument/2006/relationships/image" Target="../media/image9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37.png"/><Relationship Id="rId10" Type="http://schemas.openxmlformats.org/officeDocument/2006/relationships/image" Target="../media/image17.sv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17.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90.svg"/><Relationship Id="rId7" Type="http://schemas.openxmlformats.org/officeDocument/2006/relationships/image" Target="../media/image34.png"/><Relationship Id="rId12" Type="http://schemas.openxmlformats.org/officeDocument/2006/relationships/image" Target="../media/image9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1.sv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9.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13" Type="http://schemas.openxmlformats.org/officeDocument/2006/relationships/image" Target="../media/image40.png"/><Relationship Id="rId12" Type="http://schemas.openxmlformats.org/officeDocument/2006/relationships/image" Target="../media/image64.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58.svg"/></Relationships>
</file>

<file path=ppt/slides/_rels/slide19.xml.rels><?xml version="1.0" encoding="UTF-8" standalone="yes"?>
<Relationships xmlns="http://schemas.openxmlformats.org/package/2006/relationships"><Relationship Id="rId13" Type="http://schemas.openxmlformats.org/officeDocument/2006/relationships/image" Target="../media/image41.png"/><Relationship Id="rId12" Type="http://schemas.openxmlformats.org/officeDocument/2006/relationships/image" Target="../media/image64.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58.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0.jpe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42.png"/><Relationship Id="rId1" Type="http://schemas.openxmlformats.org/officeDocument/2006/relationships/slideLayout" Target="../slideLayouts/slideLayout7.xml"/><Relationship Id="rId15" Type="http://schemas.openxmlformats.org/officeDocument/2006/relationships/image" Target="../media/image49.svg"/><Relationship Id="rId10" Type="http://schemas.openxmlformats.org/officeDocument/2006/relationships/image" Target="../media/image30.png"/><Relationship Id="rId9" Type="http://schemas.openxmlformats.org/officeDocument/2006/relationships/image" Target="../media/image58.svg"/></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8" Type="http://schemas.openxmlformats.org/officeDocument/2006/relationships/image" Target="../media/image94.svg"/><Relationship Id="rId17" Type="http://schemas.openxmlformats.org/officeDocument/2006/relationships/image" Target="../media/image35.png"/><Relationship Id="rId2" Type="http://schemas.openxmlformats.org/officeDocument/2006/relationships/image" Target="../media/image45.png"/><Relationship Id="rId16" Type="http://schemas.openxmlformats.org/officeDocument/2006/relationships/image" Target="../media/image68.sv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46.png"/><Relationship Id="rId10" Type="http://schemas.openxmlformats.org/officeDocument/2006/relationships/image" Target="../media/image17.sv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0" Type="http://schemas.openxmlformats.org/officeDocument/2006/relationships/image" Target="../media/image17.sv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90.svg"/><Relationship Id="rId12" Type="http://schemas.openxmlformats.org/officeDocument/2006/relationships/image" Target="../media/image94.svg"/><Relationship Id="rId2" Type="http://schemas.openxmlformats.org/officeDocument/2006/relationships/image" Target="../media/image34.png"/><Relationship Id="rId1" Type="http://schemas.openxmlformats.org/officeDocument/2006/relationships/slideLayout" Target="../slideLayouts/slideLayout7.xm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15" Type="http://schemas.openxmlformats.org/officeDocument/2006/relationships/image" Target="../media/image49.svg"/><Relationship Id="rId10" Type="http://schemas.openxmlformats.org/officeDocument/2006/relationships/image" Target="../media/image30.png"/><Relationship Id="rId9" Type="http://schemas.openxmlformats.org/officeDocument/2006/relationships/image" Target="../media/image58.svg"/></Relationships>
</file>

<file path=ppt/slides/_rels/slide29.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49.png"/><Relationship Id="rId10" Type="http://schemas.openxmlformats.org/officeDocument/2006/relationships/image" Target="../media/image17.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svg"/><Relationship Id="rId5" Type="http://schemas.openxmlformats.org/officeDocument/2006/relationships/image" Target="../media/image37.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31.svg"/></Relationships>
</file>

<file path=ppt/slides/_rels/slide30.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0.png"/><Relationship Id="rId10" Type="http://schemas.openxmlformats.org/officeDocument/2006/relationships/image" Target="../media/image17.sv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9.png"/><Relationship Id="rId9"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1.png"/><Relationship Id="rId10" Type="http://schemas.openxmlformats.org/officeDocument/2006/relationships/image" Target="../media/image17.sv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2.png"/><Relationship Id="rId10" Type="http://schemas.openxmlformats.org/officeDocument/2006/relationships/image" Target="../media/image17.sv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55.png"/><Relationship Id="rId12" Type="http://schemas.openxmlformats.org/officeDocument/2006/relationships/image" Target="../media/image85.svg"/><Relationship Id="rId2"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54.png"/><Relationship Id="rId6" Type="http://schemas.openxmlformats.org/officeDocument/2006/relationships/image" Target="../media/image56.svg"/><Relationship Id="rId5" Type="http://schemas.openxmlformats.org/officeDocument/2006/relationships/image" Target="../media/image36.png"/><Relationship Id="rId15" Type="http://schemas.openxmlformats.org/officeDocument/2006/relationships/image" Target="../media/image80.svg"/><Relationship Id="rId10" Type="http://schemas.openxmlformats.org/officeDocument/2006/relationships/image" Target="../media/image17.svg"/><Relationship Id="rId4" Type="http://schemas.openxmlformats.org/officeDocument/2006/relationships/image" Target="../media/image83.svg"/><Relationship Id="rId9" Type="http://schemas.openxmlformats.org/officeDocument/2006/relationships/image" Target="../media/image8.png"/><Relationship Id="rId1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1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92.svg"/><Relationship Id="rId4" Type="http://schemas.openxmlformats.org/officeDocument/2006/relationships/image" Target="../media/image57.png"/><Relationship Id="rId9"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image" Target="../media/image54.svg"/><Relationship Id="rId7" Type="http://schemas.openxmlformats.org/officeDocument/2006/relationships/image" Target="../media/image37.svg"/><Relationship Id="rId12"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9.svg"/><Relationship Id="rId15" Type="http://schemas.openxmlformats.org/officeDocument/2006/relationships/image" Target="../media/image18.png"/><Relationship Id="rId5" Type="http://schemas.openxmlformats.org/officeDocument/2006/relationships/image" Target="../media/image56.svg"/><Relationship Id="rId10" Type="http://schemas.openxmlformats.org/officeDocument/2006/relationships/image" Target="../media/image13.png"/><Relationship Id="rId9" Type="http://schemas.openxmlformats.org/officeDocument/2006/relationships/image" Target="../media/image58.svg"/><Relationship Id="rId14" Type="http://schemas.openxmlformats.org/officeDocument/2006/relationships/image" Target="../media/image60.svg"/></Relationships>
</file>

<file path=ppt/slides/_rels/slide5.xml.rels><?xml version="1.0" encoding="UTF-8" standalone="yes"?>
<Relationships xmlns="http://schemas.openxmlformats.org/package/2006/relationships"><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9.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1.svg"/></Relationships>
</file>

<file path=ppt/slides/_rels/slide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22.png"/><Relationship Id="rId1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66.svg"/><Relationship Id="rId5" Type="http://schemas.openxmlformats.org/officeDocument/2006/relationships/image" Target="../media/image40.svg"/><Relationship Id="rId10" Type="http://schemas.openxmlformats.org/officeDocument/2006/relationships/image" Target="../media/image19.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0.sv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1.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8" Type="http://schemas.openxmlformats.org/officeDocument/2006/relationships/image" Target="../media/image28.png"/><Relationship Id="rId3" Type="http://schemas.openxmlformats.org/officeDocument/2006/relationships/image" Target="../media/image41.svg"/><Relationship Id="rId12" Type="http://schemas.openxmlformats.org/officeDocument/2006/relationships/image" Target="../media/image25.png"/><Relationship Id="rId17" Type="http://schemas.openxmlformats.org/officeDocument/2006/relationships/image" Target="../media/image37.svg"/><Relationship Id="rId2" Type="http://schemas.openxmlformats.org/officeDocument/2006/relationships/image" Target="../media/image29.png"/><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49.svg"/><Relationship Id="rId15" Type="http://schemas.openxmlformats.org/officeDocument/2006/relationships/image" Target="../media/image51.svg"/><Relationship Id="rId19"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707" r="25038"/>
          <a:stretch>
            <a:fillRect/>
          </a:stretch>
        </p:blipFill>
        <p:spPr>
          <a:xfrm>
            <a:off x="15544800" y="76779"/>
            <a:ext cx="2564478" cy="228909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7590" r="40536" b="7692"/>
          <a:stretch>
            <a:fillRect/>
          </a:stretch>
        </p:blipFill>
        <p:spPr>
          <a:xfrm rot="5400000">
            <a:off x="8395869" y="379265"/>
            <a:ext cx="1496262" cy="183192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2849" r="290" b="27111"/>
          <a:stretch>
            <a:fillRect/>
          </a:stretch>
        </p:blipFill>
        <p:spPr>
          <a:xfrm>
            <a:off x="0" y="6739157"/>
            <a:ext cx="4114800" cy="3547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41945" b="17569"/>
          <a:stretch>
            <a:fillRect/>
          </a:stretch>
        </p:blipFill>
        <p:spPr>
          <a:xfrm>
            <a:off x="15544800" y="5922805"/>
            <a:ext cx="2743200" cy="43641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8782" y="293664"/>
            <a:ext cx="5623067" cy="1293305"/>
          </a:xfrm>
          <a:prstGeom prst="rect">
            <a:avLst/>
          </a:prstGeom>
        </p:spPr>
      </p:pic>
      <p:sp>
        <p:nvSpPr>
          <p:cNvPr id="7" name="TextBox 7"/>
          <p:cNvSpPr txBox="1"/>
          <p:nvPr/>
        </p:nvSpPr>
        <p:spPr>
          <a:xfrm>
            <a:off x="1282239" y="2991835"/>
            <a:ext cx="15544800" cy="3171189"/>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4A3933"/>
                </a:solidFill>
                <a:latin typeface="Arial" panose="020B0604020202020204" pitchFamily="34" charset="0"/>
                <a:cs typeface="Arial" panose="020B0604020202020204" pitchFamily="34" charset="0"/>
              </a:rPr>
              <a:t>CHÀO MỪNG CÁC EM ĐẾN VỚI BÀI HỌC HÔM NAY!</a:t>
            </a:r>
            <a:endParaRPr lang="en-US" sz="9000" b="1">
              <a:solidFill>
                <a:srgbClr val="4A3933"/>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590" r="40536" b="7692"/>
          <a:stretch>
            <a:fillRect/>
          </a:stretch>
        </p:blipFill>
        <p:spPr>
          <a:xfrm rot="-10800000">
            <a:off x="0" y="0"/>
            <a:ext cx="840214" cy="10287000"/>
          </a:xfrm>
          <a:prstGeom prst="rect">
            <a:avLst/>
          </a:prstGeom>
        </p:spPr>
      </p:pic>
      <p:grpSp>
        <p:nvGrpSpPr>
          <p:cNvPr id="17" name="Group 16"/>
          <p:cNvGrpSpPr/>
          <p:nvPr/>
        </p:nvGrpSpPr>
        <p:grpSpPr>
          <a:xfrm>
            <a:off x="2006877" y="800100"/>
            <a:ext cx="3756422" cy="1243930"/>
            <a:chOff x="2974101" y="4226489"/>
            <a:chExt cx="4036300" cy="1243930"/>
          </a:xfrm>
        </p:grpSpPr>
        <p:sp>
          <p:nvSpPr>
            <p:cNvPr id="25" name="Pentagon 24"/>
            <p:cNvSpPr/>
            <p:nvPr/>
          </p:nvSpPr>
          <p:spPr>
            <a:xfrm>
              <a:off x="2974101" y="4380538"/>
              <a:ext cx="4036300" cy="105330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TextBox 2"/>
            <p:cNvSpPr txBox="1"/>
            <p:nvPr/>
          </p:nvSpPr>
          <p:spPr>
            <a:xfrm>
              <a:off x="3084109" y="4226489"/>
              <a:ext cx="3341614"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a:t>
              </a:r>
              <a:r>
                <a:rPr lang="en-GB" sz="4500" b="1" smtClean="0">
                  <a:solidFill>
                    <a:schemeClr val="bg1"/>
                  </a:solidFill>
                  <a:latin typeface="Arial" panose="020B0604020202020204" pitchFamily="34" charset="0"/>
                  <a:cs typeface="Arial" panose="020B0604020202020204" pitchFamily="34" charset="0"/>
                </a:rPr>
                <a:t>hành</a:t>
              </a:r>
              <a:endParaRPr lang="en-US" sz="4500" b="1">
                <a:solidFill>
                  <a:schemeClr val="bg1"/>
                </a:solidFill>
                <a:latin typeface="Arial" panose="020B0604020202020204" pitchFamily="34" charset="0"/>
                <a:cs typeface="Arial" panose="020B0604020202020204" pitchFamily="34" charset="0"/>
              </a:endParaRPr>
            </a:p>
          </p:txBody>
        </p:sp>
      </p:grpSp>
      <p:sp>
        <p:nvSpPr>
          <p:cNvPr id="27" name="TextBox 2"/>
          <p:cNvSpPr txBox="1"/>
          <p:nvPr/>
        </p:nvSpPr>
        <p:spPr>
          <a:xfrm>
            <a:off x="6248400" y="800100"/>
            <a:ext cx="10259100" cy="1661993"/>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Tìm xác suất thực nghiệm của sự kiện ghim chỉ vào ô màu xám, màu đen.</a:t>
            </a:r>
          </a:p>
        </p:txBody>
      </p:sp>
      <p:pic>
        <p:nvPicPr>
          <p:cNvPr id="28"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24200" y="3390900"/>
            <a:ext cx="13383300" cy="3429000"/>
          </a:xfrm>
          <a:prstGeom prst="rect">
            <a:avLst/>
          </a:prstGeom>
        </p:spPr>
      </p:pic>
      <p:pic>
        <p:nvPicPr>
          <p:cNvPr id="31"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229600" y="7355374"/>
            <a:ext cx="2697716" cy="2596552"/>
          </a:xfrm>
          <a:prstGeom prst="rect">
            <a:avLst/>
          </a:prstGeom>
        </p:spPr>
      </p:pic>
      <p:sp>
        <p:nvSpPr>
          <p:cNvPr id="3" name="Rectangle 2"/>
          <p:cNvSpPr/>
          <p:nvPr/>
        </p:nvSpPr>
        <p:spPr>
          <a:xfrm>
            <a:off x="3581400" y="3924300"/>
            <a:ext cx="12420599" cy="2508892"/>
          </a:xfrm>
          <a:prstGeom prst="rect">
            <a:avLst/>
          </a:prstGeom>
        </p:spPr>
        <p:txBody>
          <a:bodyPr wrap="square">
            <a:spAutoFit/>
          </a:bodyPr>
          <a:lstStyle/>
          <a:p>
            <a:pPr algn="ctr">
              <a:lnSpc>
                <a:spcPct val="120000"/>
              </a:lnSpc>
              <a:spcBef>
                <a:spcPts val="600"/>
              </a:spcBef>
              <a:spcAft>
                <a:spcPts val="600"/>
              </a:spcAft>
            </a:pPr>
            <a:r>
              <a:rPr lang="en-US" sz="4500">
                <a:latin typeface="Arial" panose="020B0604020202020204" pitchFamily="34" charset="0"/>
                <a:cs typeface="Arial" panose="020B0604020202020204" pitchFamily="34" charset="0"/>
              </a:rPr>
              <a:t>Hãy so sánh số lần ghim chỉ vào ô trắng so với số lần nó chỉ vào hai </a:t>
            </a:r>
            <a:r>
              <a:rPr lang="en-US" sz="4500">
                <a:latin typeface="Arial" panose="020B0604020202020204" pitchFamily="34" charset="0"/>
                <a:cs typeface="Arial" panose="020B0604020202020204" pitchFamily="34" charset="0"/>
              </a:rPr>
              <a:t>ô </a:t>
            </a:r>
            <a:r>
              <a:rPr lang="en-US" sz="4500" smtClean="0">
                <a:latin typeface="Arial" panose="020B0604020202020204" pitchFamily="34" charset="0"/>
                <a:cs typeface="Arial" panose="020B0604020202020204" pitchFamily="34" charset="0"/>
              </a:rPr>
              <a:t>còn lại </a:t>
            </a:r>
            <a:r>
              <a:rPr lang="en-US" sz="4500">
                <a:latin typeface="Arial" panose="020B0604020202020204" pitchFamily="34" charset="0"/>
                <a:cs typeface="Arial" panose="020B0604020202020204" pitchFamily="34" charset="0"/>
              </a:rPr>
              <a:t>khi thực hiện lặp đi lặp lại phép thử này rất nhiều lần.</a:t>
            </a:r>
          </a:p>
        </p:txBody>
      </p:sp>
    </p:spTree>
    <p:extLst>
      <p:ext uri="{BB962C8B-B14F-4D97-AF65-F5344CB8AC3E}">
        <p14:creationId xmlns:p14="http://schemas.microsoft.com/office/powerpoint/2010/main" val="12361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1371600" y="1211376"/>
            <a:ext cx="16230600" cy="8199323"/>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727079" flipH="1">
            <a:off x="-966814" y="-844759"/>
            <a:ext cx="3731076" cy="3124776"/>
          </a:xfrm>
          <a:prstGeom prst="rect">
            <a:avLst/>
          </a:prstGeom>
        </p:spPr>
      </p:pic>
      <p:grpSp>
        <p:nvGrpSpPr>
          <p:cNvPr id="19" name="Group 19"/>
          <p:cNvGrpSpPr>
            <a:grpSpLocks noChangeAspect="1"/>
          </p:cNvGrpSpPr>
          <p:nvPr/>
        </p:nvGrpSpPr>
        <p:grpSpPr>
          <a:xfrm rot="511215">
            <a:off x="9347217" y="3214484"/>
            <a:ext cx="2210951" cy="2128060"/>
            <a:chOff x="30480" y="591820"/>
            <a:chExt cx="12736830" cy="12259310"/>
          </a:xfrm>
        </p:grpSpPr>
        <p:sp>
          <p:nvSpPr>
            <p:cNvPr id="20" name="Freeform 20"/>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25" name="Group 25"/>
          <p:cNvGrpSpPr>
            <a:grpSpLocks noChangeAspect="1"/>
          </p:cNvGrpSpPr>
          <p:nvPr/>
        </p:nvGrpSpPr>
        <p:grpSpPr>
          <a:xfrm rot="511215">
            <a:off x="9347217" y="5997659"/>
            <a:ext cx="2210951" cy="2128060"/>
            <a:chOff x="30480" y="591820"/>
            <a:chExt cx="12736830" cy="12259310"/>
          </a:xfrm>
        </p:grpSpPr>
        <p:sp>
          <p:nvSpPr>
            <p:cNvPr id="26" name="Freeform 2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sp>
        <p:nvSpPr>
          <p:cNvPr id="29" name="TextBox 29"/>
          <p:cNvSpPr txBox="1"/>
          <p:nvPr/>
        </p:nvSpPr>
        <p:spPr>
          <a:xfrm>
            <a:off x="11891997" y="6620681"/>
            <a:ext cx="3665794" cy="820738"/>
          </a:xfrm>
          <a:prstGeom prst="rect">
            <a:avLst/>
          </a:prstGeom>
        </p:spPr>
        <p:txBody>
          <a:bodyPr lIns="0" tIns="0" rIns="0" bIns="0" rtlCol="0" anchor="t">
            <a:spAutoFit/>
          </a:bodyPr>
          <a:lstStyle/>
          <a:p>
            <a:pPr>
              <a:lnSpc>
                <a:spcPts val="3240"/>
              </a:lnSpc>
            </a:pPr>
            <a:r>
              <a:rPr lang="en-US" sz="1800" smtClean="0">
                <a:solidFill>
                  <a:srgbClr val="FFFFFF"/>
                </a:solidFill>
                <a:latin typeface="Comic Relief"/>
              </a:rPr>
              <a:t>Presentaton </a:t>
            </a:r>
            <a:r>
              <a:rPr lang="en-US" sz="1800">
                <a:solidFill>
                  <a:srgbClr val="FFFFFF"/>
                </a:solidFill>
                <a:latin typeface="Comic Relief"/>
              </a:rPr>
              <a:t>are communication tools that can be used as lectures</a:t>
            </a:r>
          </a:p>
        </p:txBody>
      </p:sp>
      <p:pic>
        <p:nvPicPr>
          <p:cNvPr id="32"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076364" y="1601575"/>
            <a:ext cx="1490020" cy="1789325"/>
          </a:xfrm>
          <a:prstGeom prst="rect">
            <a:avLst/>
          </a:prstGeom>
        </p:spPr>
      </p:pic>
      <p:sp>
        <p:nvSpPr>
          <p:cNvPr id="33" name="TextBox 2"/>
          <p:cNvSpPr txBox="1"/>
          <p:nvPr/>
        </p:nvSpPr>
        <p:spPr>
          <a:xfrm>
            <a:off x="4026068" y="1779555"/>
            <a:ext cx="12890331" cy="2492990"/>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Thực hiện lặp đi lặp lại một sự kiện nào đó n lần. Gọi n(A) là số lần sự kiện A xảy ra trong n lần đó. Tỉ số </a:t>
            </a:r>
          </a:p>
        </p:txBody>
      </p:sp>
      <p:grpSp>
        <p:nvGrpSpPr>
          <p:cNvPr id="44" name="Group 43"/>
          <p:cNvGrpSpPr/>
          <p:nvPr/>
        </p:nvGrpSpPr>
        <p:grpSpPr>
          <a:xfrm>
            <a:off x="4572000" y="4650408"/>
            <a:ext cx="11271216" cy="1910082"/>
            <a:chOff x="5257800" y="3500050"/>
            <a:chExt cx="11271216" cy="1910082"/>
          </a:xfrm>
        </p:grpSpPr>
        <p:sp>
          <p:nvSpPr>
            <p:cNvPr id="34" name="Rectangle 33"/>
            <p:cNvSpPr/>
            <p:nvPr/>
          </p:nvSpPr>
          <p:spPr>
            <a:xfrm>
              <a:off x="5310251" y="3566281"/>
              <a:ext cx="1435008" cy="784830"/>
            </a:xfrm>
            <a:prstGeom prst="rect">
              <a:avLst/>
            </a:prstGeom>
          </p:spPr>
          <p:txBody>
            <a:bodyPr wrap="none">
              <a:spAutoFit/>
            </a:bodyPr>
            <a:lstStyle/>
            <a:p>
              <a:r>
                <a:rPr lang="en-US" sz="4500">
                  <a:latin typeface="Arial" panose="020B0604020202020204" pitchFamily="34" charset="0"/>
                  <a:cs typeface="Arial" panose="020B0604020202020204" pitchFamily="34" charset="0"/>
                </a:rPr>
                <a:t>n(A) </a:t>
              </a:r>
              <a:endParaRPr lang="en-US" sz="4500"/>
            </a:p>
          </p:txBody>
        </p:sp>
        <p:sp>
          <p:nvSpPr>
            <p:cNvPr id="35" name="Rectangle 34"/>
            <p:cNvSpPr/>
            <p:nvPr/>
          </p:nvSpPr>
          <p:spPr>
            <a:xfrm>
              <a:off x="5694971" y="4463556"/>
              <a:ext cx="665567" cy="784830"/>
            </a:xfrm>
            <a:prstGeom prst="rect">
              <a:avLst/>
            </a:prstGeom>
          </p:spPr>
          <p:txBody>
            <a:bodyPr wrap="none">
              <a:spAutoFit/>
            </a:bodyPr>
            <a:lstStyle/>
            <a:p>
              <a:r>
                <a:rPr lang="en-US" sz="4500" smtClean="0">
                  <a:latin typeface="Arial" panose="020B0604020202020204" pitchFamily="34" charset="0"/>
                  <a:cs typeface="Arial" panose="020B0604020202020204" pitchFamily="34" charset="0"/>
                </a:rPr>
                <a:t>n </a:t>
              </a:r>
              <a:endParaRPr lang="en-US" sz="4500"/>
            </a:p>
          </p:txBody>
        </p:sp>
        <p:sp>
          <p:nvSpPr>
            <p:cNvPr id="36" name="Rectangle 35"/>
            <p:cNvSpPr/>
            <p:nvPr/>
          </p:nvSpPr>
          <p:spPr>
            <a:xfrm>
              <a:off x="6925959" y="4034726"/>
              <a:ext cx="681597" cy="784830"/>
            </a:xfrm>
            <a:prstGeom prst="rect">
              <a:avLst/>
            </a:prstGeom>
          </p:spPr>
          <p:txBody>
            <a:bodyPr wrap="none">
              <a:spAutoFit/>
            </a:bodyPr>
            <a:lstStyle/>
            <a:p>
              <a:r>
                <a:rPr lang="en-US" sz="4500" smtClean="0">
                  <a:latin typeface="Arial" panose="020B0604020202020204" pitchFamily="34" charset="0"/>
                  <a:cs typeface="Arial" panose="020B0604020202020204" pitchFamily="34" charset="0"/>
                </a:rPr>
                <a:t>= </a:t>
              </a:r>
              <a:endParaRPr lang="en-US" sz="4500"/>
            </a:p>
          </p:txBody>
        </p:sp>
        <p:sp>
          <p:nvSpPr>
            <p:cNvPr id="37" name="Rectangle 36"/>
            <p:cNvSpPr/>
            <p:nvPr/>
          </p:nvSpPr>
          <p:spPr>
            <a:xfrm>
              <a:off x="8991600" y="3500050"/>
              <a:ext cx="6924799" cy="784830"/>
            </a:xfrm>
            <a:prstGeom prst="rect">
              <a:avLst/>
            </a:prstGeom>
          </p:spPr>
          <p:txBody>
            <a:bodyPr wrap="square">
              <a:spAutoFit/>
            </a:bodyPr>
            <a:lstStyle/>
            <a:p>
              <a:r>
                <a:rPr lang="en-US" sz="4500" smtClean="0">
                  <a:latin typeface="Arial" panose="020B0604020202020204" pitchFamily="34" charset="0"/>
                  <a:cs typeface="Arial" panose="020B0604020202020204" pitchFamily="34" charset="0"/>
                </a:rPr>
                <a:t>Số lần sự kiện A xảy ra </a:t>
              </a:r>
              <a:endParaRPr lang="en-US" sz="4500"/>
            </a:p>
          </p:txBody>
        </p:sp>
        <p:sp>
          <p:nvSpPr>
            <p:cNvPr id="38" name="Rectangle 37"/>
            <p:cNvSpPr/>
            <p:nvPr/>
          </p:nvSpPr>
          <p:spPr>
            <a:xfrm>
              <a:off x="7813613" y="4625302"/>
              <a:ext cx="8715403" cy="784830"/>
            </a:xfrm>
            <a:prstGeom prst="rect">
              <a:avLst/>
            </a:prstGeom>
          </p:spPr>
          <p:txBody>
            <a:bodyPr wrap="square">
              <a:spAutoFit/>
            </a:bodyPr>
            <a:lstStyle/>
            <a:p>
              <a:r>
                <a:rPr lang="en-US" sz="4500" smtClean="0">
                  <a:latin typeface="Arial" panose="020B0604020202020204" pitchFamily="34" charset="0"/>
                  <a:cs typeface="Arial" panose="020B0604020202020204" pitchFamily="34" charset="0"/>
                </a:rPr>
                <a:t>Tổng số lần thực hiện hoạt động</a:t>
              </a:r>
              <a:endParaRPr lang="en-US" sz="4500"/>
            </a:p>
          </p:txBody>
        </p:sp>
        <p:cxnSp>
          <p:nvCxnSpPr>
            <p:cNvPr id="40" name="Straight Connector 39"/>
            <p:cNvCxnSpPr/>
            <p:nvPr/>
          </p:nvCxnSpPr>
          <p:spPr>
            <a:xfrm>
              <a:off x="5257800" y="4427141"/>
              <a:ext cx="143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70371" y="4391139"/>
              <a:ext cx="82840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2"/>
          <p:cNvSpPr txBox="1"/>
          <p:nvPr/>
        </p:nvSpPr>
        <p:spPr>
          <a:xfrm>
            <a:off x="4184733" y="6837493"/>
            <a:ext cx="12573000" cy="1661993"/>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đ</a:t>
            </a:r>
            <a:r>
              <a:rPr lang="en-US" sz="4500" smtClean="0">
                <a:latin typeface="Arial" panose="020B0604020202020204" pitchFamily="34" charset="0"/>
                <a:cs typeface="Arial" panose="020B0604020202020204" pitchFamily="34" charset="0"/>
              </a:rPr>
              <a:t>ược gọi là </a:t>
            </a:r>
            <a:r>
              <a:rPr lang="en-US" sz="4500" i="1" smtClean="0">
                <a:latin typeface="Arial" panose="020B0604020202020204" pitchFamily="34" charset="0"/>
                <a:cs typeface="Arial" panose="020B0604020202020204" pitchFamily="34" charset="0"/>
              </a:rPr>
              <a:t>xác suất thực nghiệm </a:t>
            </a:r>
            <a:r>
              <a:rPr lang="en-US" sz="4500" smtClean="0">
                <a:latin typeface="Arial" panose="020B0604020202020204" pitchFamily="34" charset="0"/>
                <a:cs typeface="Arial" panose="020B0604020202020204" pitchFamily="34" charset="0"/>
              </a:rPr>
              <a:t>của</a:t>
            </a:r>
            <a:r>
              <a:rPr lang="en-US" sz="4500" smtClean="0">
                <a:latin typeface="Arial" panose="020B0604020202020204" pitchFamily="34" charset="0"/>
                <a:cs typeface="Arial" panose="020B0604020202020204" pitchFamily="34" charset="0"/>
              </a:rPr>
              <a:t> sự kiện A sau n hoạt động vừa thực hiện.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4" name="TextBox 14"/>
          <p:cNvSpPr txBox="1"/>
          <p:nvPr/>
        </p:nvSpPr>
        <p:spPr>
          <a:xfrm>
            <a:off x="6235757" y="615493"/>
            <a:ext cx="47732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Ví dụ 1</a:t>
            </a:r>
            <a:endParaRPr lang="en-US" sz="6000" b="1">
              <a:solidFill>
                <a:srgbClr val="B6614E"/>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7590" r="40536" b="7692"/>
          <a:stretch>
            <a:fillRect/>
          </a:stretch>
        </p:blipFill>
        <p:spPr>
          <a:xfrm rot="5400000">
            <a:off x="8395869" y="379265"/>
            <a:ext cx="1496262" cy="18319207"/>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43985">
            <a:off x="295583" y="641427"/>
            <a:ext cx="671882" cy="63408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t="7707" r="25038"/>
          <a:stretch>
            <a:fillRect/>
          </a:stretch>
        </p:blipFill>
        <p:spPr>
          <a:xfrm>
            <a:off x="15952907" y="35153"/>
            <a:ext cx="2259199" cy="2016601"/>
          </a:xfrm>
          <a:prstGeom prst="rect">
            <a:avLst/>
          </a:prstGeom>
        </p:spPr>
      </p:pic>
      <p:sp>
        <p:nvSpPr>
          <p:cNvPr id="30" name="TextBox 2"/>
          <p:cNvSpPr txBox="1"/>
          <p:nvPr/>
        </p:nvSpPr>
        <p:spPr>
          <a:xfrm>
            <a:off x="1034449" y="2051754"/>
            <a:ext cx="15697200" cy="830997"/>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Tung hai đồng xu cân đối 50 lần ta được kết quả như sau: </a:t>
            </a:r>
            <a:endParaRPr lang="en-US" sz="4500" smtClean="0">
              <a:latin typeface="Arial" panose="020B0604020202020204" pitchFamily="34" charset="0"/>
              <a:cs typeface="Arial" panose="020B0604020202020204"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2067642818"/>
              </p:ext>
            </p:extLst>
          </p:nvPr>
        </p:nvGraphicFramePr>
        <p:xfrm>
          <a:off x="892475" y="3282425"/>
          <a:ext cx="16503049" cy="2160240"/>
        </p:xfrm>
        <a:graphic>
          <a:graphicData uri="http://schemas.openxmlformats.org/drawingml/2006/table">
            <a:tbl>
              <a:tblPr firstRow="1" bandRow="1">
                <a:tableStyleId>{BDBED569-4797-4DF1-A0F4-6AAB3CD982D8}</a:tableStyleId>
              </a:tblPr>
              <a:tblGrid>
                <a:gridCol w="2133600">
                  <a:extLst>
                    <a:ext uri="{9D8B030D-6E8A-4147-A177-3AD203B41FA5}">
                      <a16:colId xmlns:a16="http://schemas.microsoft.com/office/drawing/2014/main" val="1128525921"/>
                    </a:ext>
                  </a:extLst>
                </a:gridCol>
                <a:gridCol w="3352800">
                  <a:extLst>
                    <a:ext uri="{9D8B030D-6E8A-4147-A177-3AD203B41FA5}">
                      <a16:colId xmlns:a16="http://schemas.microsoft.com/office/drawing/2014/main" val="955505687"/>
                    </a:ext>
                  </a:extLst>
                </a:gridCol>
                <a:gridCol w="7280110">
                  <a:extLst>
                    <a:ext uri="{9D8B030D-6E8A-4147-A177-3AD203B41FA5}">
                      <a16:colId xmlns:a16="http://schemas.microsoft.com/office/drawing/2014/main" val="632794536"/>
                    </a:ext>
                  </a:extLst>
                </a:gridCol>
                <a:gridCol w="3736539">
                  <a:extLst>
                    <a:ext uri="{9D8B030D-6E8A-4147-A177-3AD203B41FA5}">
                      <a16:colId xmlns:a16="http://schemas.microsoft.com/office/drawing/2014/main" val="1440953063"/>
                    </a:ext>
                  </a:extLst>
                </a:gridCol>
              </a:tblGrid>
              <a:tr h="1080120">
                <a:tc>
                  <a:txBody>
                    <a:bodyPr/>
                    <a:lstStyle/>
                    <a:p>
                      <a:pPr algn="ctr"/>
                      <a:r>
                        <a:rPr lang="en-GB" sz="4000" b="0" smtClean="0">
                          <a:latin typeface="Arial" panose="020B0604020202020204" pitchFamily="34" charset="0"/>
                          <a:cs typeface="Arial" panose="020B0604020202020204" pitchFamily="34" charset="0"/>
                        </a:rPr>
                        <a:t>Sự</a:t>
                      </a:r>
                      <a:r>
                        <a:rPr lang="en-GB" sz="4000" b="0" baseline="0" smtClean="0">
                          <a:latin typeface="Arial" panose="020B0604020202020204" pitchFamily="34" charset="0"/>
                          <a:cs typeface="Arial" panose="020B0604020202020204" pitchFamily="34" charset="0"/>
                        </a:rPr>
                        <a:t> kiện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sấp</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Một</a:t>
                      </a:r>
                      <a:r>
                        <a:rPr lang="en-GB" sz="4000" b="0" baseline="0" smtClean="0">
                          <a:latin typeface="Arial" panose="020B0604020202020204" pitchFamily="34" charset="0"/>
                          <a:cs typeface="Arial" panose="020B0604020202020204" pitchFamily="34" charset="0"/>
                        </a:rPr>
                        <a:t> đồng sấp, một đồng ngửa</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ngửa</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824044834"/>
                  </a:ext>
                </a:extLst>
              </a:tr>
              <a:tr h="10801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721879692"/>
                  </a:ext>
                </a:extLst>
              </a:tr>
            </a:tbl>
          </a:graphicData>
        </a:graphic>
      </p:graphicFrame>
      <p:sp>
        <p:nvSpPr>
          <p:cNvPr id="32" name="Rectangle 31"/>
          <p:cNvSpPr/>
          <p:nvPr/>
        </p:nvSpPr>
        <p:spPr>
          <a:xfrm>
            <a:off x="1034449" y="5897637"/>
            <a:ext cx="14074922" cy="2893100"/>
          </a:xfrm>
          <a:prstGeom prst="rect">
            <a:avLst/>
          </a:prstGeom>
        </p:spPr>
        <p:txBody>
          <a:bodyPr wrap="square">
            <a:spAutoFit/>
          </a:bodyPr>
          <a:lstStyle/>
          <a:p>
            <a:pPr>
              <a:lnSpc>
                <a:spcPct val="120000"/>
              </a:lnSpc>
              <a:spcBef>
                <a:spcPts val="600"/>
              </a:spcBef>
              <a:spcAft>
                <a:spcPts val="600"/>
              </a:spcAft>
            </a:pPr>
            <a:r>
              <a:rPr lang="en-US" sz="4500">
                <a:latin typeface="Arial" panose="020B0604020202020204" pitchFamily="34" charset="0"/>
                <a:cs typeface="Arial" panose="020B0604020202020204" pitchFamily="34" charset="0"/>
              </a:rPr>
              <a:t>Hãy tính </a:t>
            </a:r>
            <a:r>
              <a:rPr lang="en-US" sz="4500">
                <a:latin typeface="Arial" panose="020B0604020202020204" pitchFamily="34" charset="0"/>
                <a:cs typeface="Arial" panose="020B0604020202020204" pitchFamily="34" charset="0"/>
              </a:rPr>
              <a:t>xác </a:t>
            </a:r>
            <a:r>
              <a:rPr lang="en-US" sz="4500" smtClean="0">
                <a:latin typeface="Arial" panose="020B0604020202020204" pitchFamily="34" charset="0"/>
                <a:cs typeface="Arial" panose="020B0604020202020204" pitchFamily="34" charset="0"/>
              </a:rPr>
              <a:t>suất </a:t>
            </a:r>
            <a:r>
              <a:rPr lang="en-US" sz="4500">
                <a:latin typeface="Arial" panose="020B0604020202020204" pitchFamily="34" charset="0"/>
                <a:cs typeface="Arial" panose="020B0604020202020204" pitchFamily="34" charset="0"/>
              </a:rPr>
              <a:t>thực nghiệm của sự kiện:</a:t>
            </a:r>
          </a:p>
          <a:p>
            <a:pPr>
              <a:lnSpc>
                <a:spcPct val="120000"/>
              </a:lnSpc>
              <a:spcBef>
                <a:spcPts val="600"/>
              </a:spcBef>
              <a:spcAft>
                <a:spcPts val="600"/>
              </a:spcAft>
            </a:pPr>
            <a:r>
              <a:rPr lang="en-US" sz="4500">
                <a:latin typeface="Arial" panose="020B0604020202020204" pitchFamily="34" charset="0"/>
                <a:cs typeface="Arial" panose="020B0604020202020204" pitchFamily="34" charset="0"/>
              </a:rPr>
              <a:t>a) Có </a:t>
            </a:r>
            <a:r>
              <a:rPr lang="en-US" sz="4500">
                <a:latin typeface="Arial" panose="020B0604020202020204" pitchFamily="34" charset="0"/>
                <a:cs typeface="Arial" panose="020B0604020202020204" pitchFamily="34" charset="0"/>
              </a:rPr>
              <a:t>một </a:t>
            </a:r>
            <a:r>
              <a:rPr lang="en-US" sz="4500" smtClean="0">
                <a:latin typeface="Arial" panose="020B0604020202020204" pitchFamily="34" charset="0"/>
                <a:cs typeface="Arial" panose="020B0604020202020204" pitchFamily="34" charset="0"/>
              </a:rPr>
              <a:t>đồng </a:t>
            </a:r>
            <a:r>
              <a:rPr lang="en-US" sz="4500">
                <a:latin typeface="Arial" panose="020B0604020202020204" pitchFamily="34" charset="0"/>
                <a:cs typeface="Arial" panose="020B0604020202020204" pitchFamily="34" charset="0"/>
              </a:rPr>
              <a:t>xu </a:t>
            </a:r>
            <a:r>
              <a:rPr lang="en-US" sz="4500" smtClean="0">
                <a:latin typeface="Arial" panose="020B0604020202020204" pitchFamily="34" charset="0"/>
                <a:cs typeface="Arial" panose="020B0604020202020204" pitchFamily="34" charset="0"/>
              </a:rPr>
              <a:t>sấp</a:t>
            </a:r>
            <a:r>
              <a:rPr lang="en-US" sz="450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một </a:t>
            </a:r>
            <a:r>
              <a:rPr lang="en-US" sz="4500" smtClean="0">
                <a:latin typeface="Arial" panose="020B0604020202020204" pitchFamily="34" charset="0"/>
                <a:cs typeface="Arial" panose="020B0604020202020204" pitchFamily="34" charset="0"/>
              </a:rPr>
              <a:t>đồng </a:t>
            </a:r>
            <a:r>
              <a:rPr lang="en-US" sz="4500">
                <a:latin typeface="Arial" panose="020B0604020202020204" pitchFamily="34" charset="0"/>
                <a:cs typeface="Arial" panose="020B0604020202020204" pitchFamily="34" charset="0"/>
              </a:rPr>
              <a:t>xu ngửa.</a:t>
            </a:r>
          </a:p>
          <a:p>
            <a:pPr>
              <a:lnSpc>
                <a:spcPct val="120000"/>
              </a:lnSpc>
              <a:spcBef>
                <a:spcPts val="600"/>
              </a:spcBef>
              <a:spcAft>
                <a:spcPts val="600"/>
              </a:spcAft>
            </a:pPr>
            <a:r>
              <a:rPr lang="en-US" sz="4500">
                <a:latin typeface="Arial" panose="020B0604020202020204" pitchFamily="34" charset="0"/>
                <a:cs typeface="Arial" panose="020B0604020202020204" pitchFamily="34" charset="0"/>
              </a:rPr>
              <a:t>b) </a:t>
            </a:r>
            <a:r>
              <a:rPr lang="en-US" sz="4500">
                <a:latin typeface="Arial" panose="020B0604020202020204" pitchFamily="34" charset="0"/>
                <a:cs typeface="Arial" panose="020B0604020202020204" pitchFamily="34" charset="0"/>
              </a:rPr>
              <a:t>Hai </a:t>
            </a:r>
            <a:r>
              <a:rPr lang="en-US" sz="4500" smtClean="0">
                <a:latin typeface="Arial" panose="020B0604020202020204" pitchFamily="34" charset="0"/>
                <a:cs typeface="Arial" panose="020B0604020202020204" pitchFamily="34" charset="0"/>
              </a:rPr>
              <a:t>đồng </a:t>
            </a:r>
            <a:r>
              <a:rPr lang="en-US" sz="4500">
                <a:latin typeface="Arial" panose="020B0604020202020204" pitchFamily="34" charset="0"/>
                <a:cs typeface="Arial" panose="020B0604020202020204" pitchFamily="34" charset="0"/>
              </a:rPr>
              <a:t>xu </a:t>
            </a:r>
            <a:r>
              <a:rPr lang="en-US" sz="4500" smtClean="0">
                <a:latin typeface="Arial" panose="020B0604020202020204" pitchFamily="34" charset="0"/>
                <a:cs typeface="Arial" panose="020B0604020202020204" pitchFamily="34" charset="0"/>
              </a:rPr>
              <a:t>đều </a:t>
            </a:r>
            <a:r>
              <a:rPr lang="en-US" sz="4500">
                <a:latin typeface="Arial" panose="020B0604020202020204" pitchFamily="34" charset="0"/>
                <a:cs typeface="Arial" panose="020B0604020202020204" pitchFamily="34" charset="0"/>
              </a:rPr>
              <a:t>ngửa.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4168323689"/>
              </p:ext>
            </p:extLst>
          </p:nvPr>
        </p:nvGraphicFramePr>
        <p:xfrm>
          <a:off x="870551" y="2317421"/>
          <a:ext cx="16503049" cy="2160240"/>
        </p:xfrm>
        <a:graphic>
          <a:graphicData uri="http://schemas.openxmlformats.org/drawingml/2006/table">
            <a:tbl>
              <a:tblPr firstRow="1" bandRow="1">
                <a:tableStyleId>{BDBED569-4797-4DF1-A0F4-6AAB3CD982D8}</a:tableStyleId>
              </a:tblPr>
              <a:tblGrid>
                <a:gridCol w="2133600">
                  <a:extLst>
                    <a:ext uri="{9D8B030D-6E8A-4147-A177-3AD203B41FA5}">
                      <a16:colId xmlns:a16="http://schemas.microsoft.com/office/drawing/2014/main" val="1128525921"/>
                    </a:ext>
                  </a:extLst>
                </a:gridCol>
                <a:gridCol w="3352800">
                  <a:extLst>
                    <a:ext uri="{9D8B030D-6E8A-4147-A177-3AD203B41FA5}">
                      <a16:colId xmlns:a16="http://schemas.microsoft.com/office/drawing/2014/main" val="955505687"/>
                    </a:ext>
                  </a:extLst>
                </a:gridCol>
                <a:gridCol w="7280110">
                  <a:extLst>
                    <a:ext uri="{9D8B030D-6E8A-4147-A177-3AD203B41FA5}">
                      <a16:colId xmlns:a16="http://schemas.microsoft.com/office/drawing/2014/main" val="632794536"/>
                    </a:ext>
                  </a:extLst>
                </a:gridCol>
                <a:gridCol w="3736539">
                  <a:extLst>
                    <a:ext uri="{9D8B030D-6E8A-4147-A177-3AD203B41FA5}">
                      <a16:colId xmlns:a16="http://schemas.microsoft.com/office/drawing/2014/main" val="1440953063"/>
                    </a:ext>
                  </a:extLst>
                </a:gridCol>
              </a:tblGrid>
              <a:tr h="1080120">
                <a:tc>
                  <a:txBody>
                    <a:bodyPr/>
                    <a:lstStyle/>
                    <a:p>
                      <a:pPr algn="ctr"/>
                      <a:r>
                        <a:rPr lang="en-GB" sz="4000" b="0" smtClean="0">
                          <a:latin typeface="Arial" panose="020B0604020202020204" pitchFamily="34" charset="0"/>
                          <a:cs typeface="Arial" panose="020B0604020202020204" pitchFamily="34" charset="0"/>
                        </a:rPr>
                        <a:t>Sự</a:t>
                      </a:r>
                      <a:r>
                        <a:rPr lang="en-GB" sz="4000" b="0" baseline="0" smtClean="0">
                          <a:latin typeface="Arial" panose="020B0604020202020204" pitchFamily="34" charset="0"/>
                          <a:cs typeface="Arial" panose="020B0604020202020204" pitchFamily="34" charset="0"/>
                        </a:rPr>
                        <a:t> kiện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sấp</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Một</a:t>
                      </a:r>
                      <a:r>
                        <a:rPr lang="en-GB" sz="4000" b="0" baseline="0" smtClean="0">
                          <a:latin typeface="Arial" panose="020B0604020202020204" pitchFamily="34" charset="0"/>
                          <a:cs typeface="Arial" panose="020B0604020202020204" pitchFamily="34" charset="0"/>
                        </a:rPr>
                        <a:t> đồng sấp, một đồng ngửa</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ngửa</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824044834"/>
                  </a:ext>
                </a:extLst>
              </a:tr>
              <a:tr h="10801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721879692"/>
                  </a:ext>
                </a:extLst>
              </a:tr>
            </a:tbl>
          </a:graphicData>
        </a:graphic>
      </p:graphicFrame>
      <p:sp>
        <p:nvSpPr>
          <p:cNvPr id="27" name="Rectangle 26"/>
          <p:cNvSpPr/>
          <p:nvPr/>
        </p:nvSpPr>
        <p:spPr>
          <a:xfrm>
            <a:off x="870551" y="4919057"/>
            <a:ext cx="16176478" cy="1754326"/>
          </a:xfrm>
          <a:prstGeom prst="rect">
            <a:avLst/>
          </a:prstGeom>
        </p:spPr>
        <p:txBody>
          <a:bodyPr wrap="square">
            <a:spAutoFit/>
          </a:bodyPr>
          <a:lstStyle/>
          <a:p>
            <a:pP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a) Xác </a:t>
            </a:r>
            <a:r>
              <a:rPr lang="en-US" sz="4500">
                <a:latin typeface="Arial" panose="020B0604020202020204" pitchFamily="34" charset="0"/>
                <a:cs typeface="Arial" panose="020B0604020202020204" pitchFamily="34" charset="0"/>
              </a:rPr>
              <a:t>suất thực nghiệm của </a:t>
            </a:r>
            <a:r>
              <a:rPr lang="en-US" sz="4500">
                <a:latin typeface="Arial" panose="020B0604020202020204" pitchFamily="34" charset="0"/>
                <a:cs typeface="Arial" panose="020B0604020202020204" pitchFamily="34" charset="0"/>
              </a:rPr>
              <a:t>sự </a:t>
            </a:r>
            <a:r>
              <a:rPr lang="en-US" sz="4500" smtClean="0">
                <a:latin typeface="Arial" panose="020B0604020202020204" pitchFamily="34" charset="0"/>
                <a:cs typeface="Arial" panose="020B0604020202020204" pitchFamily="34" charset="0"/>
              </a:rPr>
              <a:t>kiện </a:t>
            </a:r>
            <a:r>
              <a:rPr lang="en-US" sz="4500" i="1" smtClean="0">
                <a:latin typeface="Arial" panose="020B0604020202020204" pitchFamily="34" charset="0"/>
                <a:cs typeface="Arial" panose="020B0604020202020204" pitchFamily="34" charset="0"/>
              </a:rPr>
              <a:t>có </a:t>
            </a:r>
            <a:r>
              <a:rPr lang="en-US" sz="4500" i="1">
                <a:latin typeface="Arial" panose="020B0604020202020204" pitchFamily="34" charset="0"/>
                <a:cs typeface="Arial" panose="020B0604020202020204" pitchFamily="34" charset="0"/>
              </a:rPr>
              <a:t>một đồng xu sấp, một đồng </a:t>
            </a:r>
            <a:r>
              <a:rPr lang="en-US" sz="4500" i="1">
                <a:latin typeface="Arial" panose="020B0604020202020204" pitchFamily="34" charset="0"/>
                <a:cs typeface="Arial" panose="020B0604020202020204" pitchFamily="34" charset="0"/>
              </a:rPr>
              <a:t>xu </a:t>
            </a:r>
            <a:r>
              <a:rPr lang="en-US" sz="4500" i="1" smtClean="0">
                <a:latin typeface="Arial" panose="020B0604020202020204" pitchFamily="34" charset="0"/>
                <a:cs typeface="Arial" panose="020B0604020202020204" pitchFamily="34" charset="0"/>
              </a:rPr>
              <a:t>ngửa</a:t>
            </a:r>
            <a:r>
              <a:rPr lang="en-US" sz="4500" smtClean="0">
                <a:latin typeface="Arial" panose="020B0604020202020204" pitchFamily="34" charset="0"/>
                <a:cs typeface="Arial" panose="020B0604020202020204" pitchFamily="34" charset="0"/>
              </a:rPr>
              <a:t> trong 50 lần tung là:</a:t>
            </a:r>
            <a:endParaRPr lang="en-US" sz="45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TextBox 14"/>
              <p:cNvSpPr txBox="1"/>
              <p:nvPr/>
            </p:nvSpPr>
            <p:spPr>
              <a:xfrm>
                <a:off x="4825011" y="6974751"/>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2</m:t>
                          </m:r>
                          <m:r>
                            <a:rPr lang="en-GB" sz="4500" b="0" i="0" smtClean="0">
                              <a:solidFill>
                                <a:schemeClr val="tx1"/>
                              </a:solidFill>
                              <a:latin typeface="Cambria Math" panose="02040503050406030204" pitchFamily="18" charset="0"/>
                              <a:cs typeface="Arial" panose="020B0604020202020204" pitchFamily="34" charset="0"/>
                            </a:rPr>
                            <m:t>4</m:t>
                          </m:r>
                        </m:num>
                        <m:den>
                          <m:r>
                            <a:rPr lang="en-GB" sz="4500" b="0" i="0" smtClean="0">
                              <a:solidFill>
                                <a:schemeClr val="tx1"/>
                              </a:solidFill>
                              <a:latin typeface="Cambria Math" panose="02040503050406030204" pitchFamily="18" charset="0"/>
                              <a:cs typeface="Arial" panose="020B0604020202020204" pitchFamily="34" charset="0"/>
                            </a:rPr>
                            <m:t>50</m:t>
                          </m:r>
                        </m:den>
                      </m:f>
                      <m:r>
                        <a:rPr lang="en-GB" sz="4500" b="0" i="0" smtClean="0">
                          <a:solidFill>
                            <a:schemeClr val="tx1"/>
                          </a:solidFill>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,48</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28" name="TextBox 14"/>
              <p:cNvSpPr txBox="1">
                <a:spLocks noRot="1" noChangeAspect="1" noMove="1" noResize="1" noEditPoints="1" noAdjustHandles="1" noChangeArrowheads="1" noChangeShapeType="1" noTextEdit="1"/>
              </p:cNvSpPr>
              <p:nvPr/>
            </p:nvSpPr>
            <p:spPr>
              <a:xfrm>
                <a:off x="4825011" y="6974751"/>
                <a:ext cx="7543800" cy="163814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86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4168323689"/>
              </p:ext>
            </p:extLst>
          </p:nvPr>
        </p:nvGraphicFramePr>
        <p:xfrm>
          <a:off x="870551" y="2317421"/>
          <a:ext cx="16503049" cy="2160240"/>
        </p:xfrm>
        <a:graphic>
          <a:graphicData uri="http://schemas.openxmlformats.org/drawingml/2006/table">
            <a:tbl>
              <a:tblPr firstRow="1" bandRow="1">
                <a:tableStyleId>{BDBED569-4797-4DF1-A0F4-6AAB3CD982D8}</a:tableStyleId>
              </a:tblPr>
              <a:tblGrid>
                <a:gridCol w="2133600">
                  <a:extLst>
                    <a:ext uri="{9D8B030D-6E8A-4147-A177-3AD203B41FA5}">
                      <a16:colId xmlns:a16="http://schemas.microsoft.com/office/drawing/2014/main" val="1128525921"/>
                    </a:ext>
                  </a:extLst>
                </a:gridCol>
                <a:gridCol w="3352800">
                  <a:extLst>
                    <a:ext uri="{9D8B030D-6E8A-4147-A177-3AD203B41FA5}">
                      <a16:colId xmlns:a16="http://schemas.microsoft.com/office/drawing/2014/main" val="955505687"/>
                    </a:ext>
                  </a:extLst>
                </a:gridCol>
                <a:gridCol w="7280110">
                  <a:extLst>
                    <a:ext uri="{9D8B030D-6E8A-4147-A177-3AD203B41FA5}">
                      <a16:colId xmlns:a16="http://schemas.microsoft.com/office/drawing/2014/main" val="632794536"/>
                    </a:ext>
                  </a:extLst>
                </a:gridCol>
                <a:gridCol w="3736539">
                  <a:extLst>
                    <a:ext uri="{9D8B030D-6E8A-4147-A177-3AD203B41FA5}">
                      <a16:colId xmlns:a16="http://schemas.microsoft.com/office/drawing/2014/main" val="1440953063"/>
                    </a:ext>
                  </a:extLst>
                </a:gridCol>
              </a:tblGrid>
              <a:tr h="1080120">
                <a:tc>
                  <a:txBody>
                    <a:bodyPr/>
                    <a:lstStyle/>
                    <a:p>
                      <a:pPr algn="ctr"/>
                      <a:r>
                        <a:rPr lang="en-GB" sz="4000" b="0" smtClean="0">
                          <a:latin typeface="Arial" panose="020B0604020202020204" pitchFamily="34" charset="0"/>
                          <a:cs typeface="Arial" panose="020B0604020202020204" pitchFamily="34" charset="0"/>
                        </a:rPr>
                        <a:t>Sự</a:t>
                      </a:r>
                      <a:r>
                        <a:rPr lang="en-GB" sz="4000" b="0" baseline="0" smtClean="0">
                          <a:latin typeface="Arial" panose="020B0604020202020204" pitchFamily="34" charset="0"/>
                          <a:cs typeface="Arial" panose="020B0604020202020204" pitchFamily="34" charset="0"/>
                        </a:rPr>
                        <a:t> kiện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sấp</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Một</a:t>
                      </a:r>
                      <a:r>
                        <a:rPr lang="en-GB" sz="4000" b="0" baseline="0" smtClean="0">
                          <a:latin typeface="Arial" panose="020B0604020202020204" pitchFamily="34" charset="0"/>
                          <a:cs typeface="Arial" panose="020B0604020202020204" pitchFamily="34" charset="0"/>
                        </a:rPr>
                        <a:t> đồng sấp, một đồng ngửa</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Hai đồng</a:t>
                      </a:r>
                      <a:r>
                        <a:rPr lang="en-GB" sz="4000" b="0" baseline="0" smtClean="0">
                          <a:latin typeface="Arial" panose="020B0604020202020204" pitchFamily="34" charset="0"/>
                          <a:cs typeface="Arial" panose="020B0604020202020204" pitchFamily="34" charset="0"/>
                        </a:rPr>
                        <a:t> ngửa</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824044834"/>
                  </a:ext>
                </a:extLst>
              </a:tr>
              <a:tr h="10801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721879692"/>
                  </a:ext>
                </a:extLst>
              </a:tr>
            </a:tbl>
          </a:graphicData>
        </a:graphic>
      </p:graphicFrame>
      <p:sp>
        <p:nvSpPr>
          <p:cNvPr id="27" name="Rectangle 26"/>
          <p:cNvSpPr/>
          <p:nvPr/>
        </p:nvSpPr>
        <p:spPr>
          <a:xfrm>
            <a:off x="870551" y="4919057"/>
            <a:ext cx="16176478" cy="1754326"/>
          </a:xfrm>
          <a:prstGeom prst="rect">
            <a:avLst/>
          </a:prstGeom>
        </p:spPr>
        <p:txBody>
          <a:bodyPr wrap="square">
            <a:spAutoFit/>
          </a:bodyPr>
          <a:lstStyle/>
          <a:p>
            <a:pP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b) Xác </a:t>
            </a:r>
            <a:r>
              <a:rPr lang="en-US" sz="4500">
                <a:latin typeface="Arial" panose="020B0604020202020204" pitchFamily="34" charset="0"/>
                <a:cs typeface="Arial" panose="020B0604020202020204" pitchFamily="34" charset="0"/>
              </a:rPr>
              <a:t>suất thực nghiệm của </a:t>
            </a:r>
            <a:r>
              <a:rPr lang="en-US" sz="4500">
                <a:latin typeface="Arial" panose="020B0604020202020204" pitchFamily="34" charset="0"/>
                <a:cs typeface="Arial" panose="020B0604020202020204" pitchFamily="34" charset="0"/>
              </a:rPr>
              <a:t>sự </a:t>
            </a:r>
            <a:r>
              <a:rPr lang="en-US" sz="4500" smtClean="0">
                <a:latin typeface="Arial" panose="020B0604020202020204" pitchFamily="34" charset="0"/>
                <a:cs typeface="Arial" panose="020B0604020202020204" pitchFamily="34" charset="0"/>
              </a:rPr>
              <a:t>kiện </a:t>
            </a:r>
            <a:r>
              <a:rPr lang="en-US" sz="4500" i="1" smtClean="0">
                <a:latin typeface="Arial" panose="020B0604020202020204" pitchFamily="34" charset="0"/>
                <a:cs typeface="Arial" panose="020B0604020202020204" pitchFamily="34" charset="0"/>
              </a:rPr>
              <a:t>cả hai đồng </a:t>
            </a:r>
            <a:r>
              <a:rPr lang="en-US" sz="4500" i="1">
                <a:latin typeface="Arial" panose="020B0604020202020204" pitchFamily="34" charset="0"/>
                <a:cs typeface="Arial" panose="020B0604020202020204" pitchFamily="34" charset="0"/>
              </a:rPr>
              <a:t>xu </a:t>
            </a:r>
            <a:r>
              <a:rPr lang="en-US" sz="4500" i="1" smtClean="0">
                <a:latin typeface="Arial" panose="020B0604020202020204" pitchFamily="34" charset="0"/>
                <a:cs typeface="Arial" panose="020B0604020202020204" pitchFamily="34" charset="0"/>
              </a:rPr>
              <a:t>đều ngửa </a:t>
            </a:r>
            <a:r>
              <a:rPr lang="en-US" sz="4500" smtClean="0">
                <a:latin typeface="Arial" panose="020B0604020202020204" pitchFamily="34" charset="0"/>
                <a:cs typeface="Arial" panose="020B0604020202020204" pitchFamily="34" charset="0"/>
              </a:rPr>
              <a:t>trong 50 lần tung là:</a:t>
            </a:r>
            <a:endParaRPr lang="en-US" sz="45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TextBox 14"/>
              <p:cNvSpPr txBox="1"/>
              <p:nvPr/>
            </p:nvSpPr>
            <p:spPr>
              <a:xfrm>
                <a:off x="4825011" y="6974751"/>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1</m:t>
                          </m:r>
                          <m:r>
                            <a:rPr lang="en-GB" sz="4500" b="0" i="0" smtClean="0">
                              <a:solidFill>
                                <a:schemeClr val="tx1"/>
                              </a:solidFill>
                              <a:latin typeface="Cambria Math" panose="02040503050406030204" pitchFamily="18" charset="0"/>
                              <a:cs typeface="Arial" panose="020B0604020202020204" pitchFamily="34" charset="0"/>
                            </a:rPr>
                            <m:t>4</m:t>
                          </m:r>
                        </m:num>
                        <m:den>
                          <m:r>
                            <a:rPr lang="en-GB" sz="4500" b="0" i="0" smtClean="0">
                              <a:solidFill>
                                <a:schemeClr val="tx1"/>
                              </a:solidFill>
                              <a:latin typeface="Cambria Math" panose="02040503050406030204" pitchFamily="18" charset="0"/>
                              <a:cs typeface="Arial" panose="020B0604020202020204" pitchFamily="34" charset="0"/>
                            </a:rPr>
                            <m:t>50</m:t>
                          </m:r>
                        </m:den>
                      </m:f>
                      <m:r>
                        <a:rPr lang="en-GB" sz="4500" b="0" i="0" smtClean="0">
                          <a:solidFill>
                            <a:schemeClr val="tx1"/>
                          </a:solidFill>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,28</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28" name="TextBox 14"/>
              <p:cNvSpPr txBox="1">
                <a:spLocks noRot="1" noChangeAspect="1" noMove="1" noResize="1" noEditPoints="1" noAdjustHandles="1" noChangeArrowheads="1" noChangeShapeType="1" noTextEdit="1"/>
              </p:cNvSpPr>
              <p:nvPr/>
            </p:nvSpPr>
            <p:spPr>
              <a:xfrm>
                <a:off x="4825011" y="6974751"/>
                <a:ext cx="7543800" cy="1638141"/>
              </a:xfrm>
              <a:prstGeom prst="rect">
                <a:avLst/>
              </a:prstGeom>
              <a:blipFill>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4" name="TextBox 14"/>
          <p:cNvSpPr txBox="1"/>
          <p:nvPr/>
        </p:nvSpPr>
        <p:spPr>
          <a:xfrm>
            <a:off x="6757388" y="346162"/>
            <a:ext cx="47732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Ví dụ 2</a:t>
            </a:r>
            <a:endParaRPr lang="en-US" sz="6000" b="1">
              <a:solidFill>
                <a:srgbClr val="B6614E"/>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7590" r="40536" b="7692"/>
          <a:stretch>
            <a:fillRect/>
          </a:stretch>
        </p:blipFill>
        <p:spPr>
          <a:xfrm rot="5400000">
            <a:off x="8395869" y="379265"/>
            <a:ext cx="1496262" cy="18319207"/>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43985">
            <a:off x="295583" y="641427"/>
            <a:ext cx="671882" cy="63408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t="7707" r="25038"/>
          <a:stretch>
            <a:fillRect/>
          </a:stretch>
        </p:blipFill>
        <p:spPr>
          <a:xfrm>
            <a:off x="16387973" y="35154"/>
            <a:ext cx="1867370" cy="1666848"/>
          </a:xfrm>
          <a:prstGeom prst="rect">
            <a:avLst/>
          </a:prstGeom>
        </p:spPr>
      </p:pic>
      <p:sp>
        <p:nvSpPr>
          <p:cNvPr id="30" name="TextBox 2"/>
          <p:cNvSpPr txBox="1"/>
          <p:nvPr/>
        </p:nvSpPr>
        <p:spPr>
          <a:xfrm>
            <a:off x="808721" y="2035876"/>
            <a:ext cx="16796351" cy="830997"/>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Gieo một con xúc xắc 6 mặt 100 lần ta được kết quả như sau: </a:t>
            </a:r>
            <a:endParaRPr lang="en-US" sz="4500" smtClean="0">
              <a:latin typeface="Arial" panose="020B0604020202020204" pitchFamily="34" charset="0"/>
              <a:cs typeface="Arial" panose="020B0604020202020204" pitchFamily="34" charset="0"/>
            </a:endParaRPr>
          </a:p>
        </p:txBody>
      </p:sp>
      <p:sp>
        <p:nvSpPr>
          <p:cNvPr id="32" name="Rectangle 31"/>
          <p:cNvSpPr/>
          <p:nvPr/>
        </p:nvSpPr>
        <p:spPr>
          <a:xfrm>
            <a:off x="667282" y="6137452"/>
            <a:ext cx="16654376" cy="1754326"/>
          </a:xfrm>
          <a:prstGeom prst="rect">
            <a:avLst/>
          </a:prstGeom>
        </p:spPr>
        <p:txBody>
          <a:bodyPr wrap="square">
            <a:spAutoFit/>
          </a:bodyPr>
          <a:lstStyle/>
          <a:p>
            <a:pPr>
              <a:lnSpc>
                <a:spcPct val="120000"/>
              </a:lnSpc>
              <a:spcBef>
                <a:spcPts val="600"/>
              </a:spcBef>
              <a:spcAft>
                <a:spcPts val="600"/>
              </a:spcAft>
            </a:pPr>
            <a:r>
              <a:rPr lang="en-US" sz="4500">
                <a:latin typeface="Arial" panose="020B0604020202020204" pitchFamily="34" charset="0"/>
                <a:cs typeface="Arial" panose="020B0604020202020204" pitchFamily="34" charset="0"/>
              </a:rPr>
              <a:t>Hãy tính </a:t>
            </a:r>
            <a:r>
              <a:rPr lang="en-US" sz="4500">
                <a:latin typeface="Arial" panose="020B0604020202020204" pitchFamily="34" charset="0"/>
                <a:cs typeface="Arial" panose="020B0604020202020204" pitchFamily="34" charset="0"/>
              </a:rPr>
              <a:t>xác </a:t>
            </a:r>
            <a:r>
              <a:rPr lang="en-US" sz="4500" smtClean="0">
                <a:latin typeface="Arial" panose="020B0604020202020204" pitchFamily="34" charset="0"/>
                <a:cs typeface="Arial" panose="020B0604020202020204" pitchFamily="34" charset="0"/>
              </a:rPr>
              <a:t>suất </a:t>
            </a:r>
            <a:r>
              <a:rPr lang="en-US" sz="4500">
                <a:latin typeface="Arial" panose="020B0604020202020204" pitchFamily="34" charset="0"/>
                <a:cs typeface="Arial" panose="020B0604020202020204" pitchFamily="34" charset="0"/>
              </a:rPr>
              <a:t>thực nghiệm của </a:t>
            </a:r>
            <a:r>
              <a:rPr lang="en-US" sz="4500">
                <a:latin typeface="Arial" panose="020B0604020202020204" pitchFamily="34" charset="0"/>
                <a:cs typeface="Arial" panose="020B0604020202020204" pitchFamily="34" charset="0"/>
              </a:rPr>
              <a:t>sự </a:t>
            </a:r>
            <a:r>
              <a:rPr lang="en-US" sz="4500" smtClean="0">
                <a:latin typeface="Arial" panose="020B0604020202020204" pitchFamily="34" charset="0"/>
                <a:cs typeface="Arial" panose="020B0604020202020204" pitchFamily="34" charset="0"/>
              </a:rPr>
              <a:t>kiện gieo được mặt có số lẻ chấm trong 100 lần gieo trên.</a:t>
            </a:r>
            <a:endParaRPr lang="en-US" sz="450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21052481"/>
              </p:ext>
            </p:extLst>
          </p:nvPr>
        </p:nvGraphicFramePr>
        <p:xfrm>
          <a:off x="667282" y="3554318"/>
          <a:ext cx="17079230" cy="1995468"/>
        </p:xfrm>
        <a:graphic>
          <a:graphicData uri="http://schemas.openxmlformats.org/drawingml/2006/table">
            <a:tbl>
              <a:tblPr firstRow="1" bandRow="1">
                <a:tableStyleId>{BDBED569-4797-4DF1-A0F4-6AAB3CD982D8}</a:tableStyleId>
              </a:tblPr>
              <a:tblGrid>
                <a:gridCol w="4258249">
                  <a:extLst>
                    <a:ext uri="{9D8B030D-6E8A-4147-A177-3AD203B41FA5}">
                      <a16:colId xmlns:a16="http://schemas.microsoft.com/office/drawing/2014/main" val="94081654"/>
                    </a:ext>
                  </a:extLst>
                </a:gridCol>
                <a:gridCol w="2218756">
                  <a:extLst>
                    <a:ext uri="{9D8B030D-6E8A-4147-A177-3AD203B41FA5}">
                      <a16:colId xmlns:a16="http://schemas.microsoft.com/office/drawing/2014/main" val="1553354395"/>
                    </a:ext>
                  </a:extLst>
                </a:gridCol>
                <a:gridCol w="2133600">
                  <a:extLst>
                    <a:ext uri="{9D8B030D-6E8A-4147-A177-3AD203B41FA5}">
                      <a16:colId xmlns:a16="http://schemas.microsoft.com/office/drawing/2014/main" val="258441937"/>
                    </a:ext>
                  </a:extLst>
                </a:gridCol>
                <a:gridCol w="2209800">
                  <a:extLst>
                    <a:ext uri="{9D8B030D-6E8A-4147-A177-3AD203B41FA5}">
                      <a16:colId xmlns:a16="http://schemas.microsoft.com/office/drawing/2014/main" val="40992269"/>
                    </a:ext>
                  </a:extLst>
                </a:gridCol>
                <a:gridCol w="2057400">
                  <a:extLst>
                    <a:ext uri="{9D8B030D-6E8A-4147-A177-3AD203B41FA5}">
                      <a16:colId xmlns:a16="http://schemas.microsoft.com/office/drawing/2014/main" val="1167061878"/>
                    </a:ext>
                  </a:extLst>
                </a:gridCol>
                <a:gridCol w="1981200">
                  <a:extLst>
                    <a:ext uri="{9D8B030D-6E8A-4147-A177-3AD203B41FA5}">
                      <a16:colId xmlns:a16="http://schemas.microsoft.com/office/drawing/2014/main" val="1568683028"/>
                    </a:ext>
                  </a:extLst>
                </a:gridCol>
                <a:gridCol w="2220225">
                  <a:extLst>
                    <a:ext uri="{9D8B030D-6E8A-4147-A177-3AD203B41FA5}">
                      <a16:colId xmlns:a16="http://schemas.microsoft.com/office/drawing/2014/main" val="2680019869"/>
                    </a:ext>
                  </a:extLst>
                </a:gridCol>
              </a:tblGrid>
              <a:tr h="997734">
                <a:tc>
                  <a:txBody>
                    <a:bodyPr/>
                    <a:lstStyle/>
                    <a:p>
                      <a:pPr algn="ctr"/>
                      <a:r>
                        <a:rPr lang="en-GB" sz="4000" b="0" smtClean="0">
                          <a:latin typeface="Arial" panose="020B0604020202020204" pitchFamily="34" charset="0"/>
                          <a:cs typeface="Arial" panose="020B0604020202020204" pitchFamily="34" charset="0"/>
                        </a:rPr>
                        <a:t>Mặt</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3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4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5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6 chấm</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474703073"/>
                  </a:ext>
                </a:extLst>
              </a:tr>
              <a:tr h="997734">
                <a:tc>
                  <a:txBody>
                    <a:bodyPr/>
                    <a:lstStyle/>
                    <a:p>
                      <a:pPr algn="ctr"/>
                      <a:r>
                        <a:rPr lang="en-GB" sz="4000" b="0" smtClean="0">
                          <a:latin typeface="Arial" panose="020B0604020202020204" pitchFamily="34" charset="0"/>
                          <a:cs typeface="Arial" panose="020B0604020202020204" pitchFamily="34" charset="0"/>
                        </a:rPr>
                        <a:t>Số lần</a:t>
                      </a:r>
                      <a:r>
                        <a:rPr lang="en-GB" sz="4000" b="0" baseline="0" smtClean="0">
                          <a:latin typeface="Arial" panose="020B0604020202020204" pitchFamily="34" charset="0"/>
                          <a:cs typeface="Arial" panose="020B0604020202020204" pitchFamily="34" charset="0"/>
                        </a:rPr>
                        <a:t> xuất hiện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17</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18</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16</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20</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021415582"/>
                  </a:ext>
                </a:extLst>
              </a:tr>
            </a:tbl>
          </a:graphicData>
        </a:graphic>
      </p:graphicFrame>
    </p:spTree>
    <p:extLst>
      <p:ext uri="{BB962C8B-B14F-4D97-AF65-F5344CB8AC3E}">
        <p14:creationId xmlns:p14="http://schemas.microsoft.com/office/powerpoint/2010/main" val="36047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381001" y="571500"/>
            <a:ext cx="17602200" cy="8839200"/>
            <a:chOff x="-24453" y="0"/>
            <a:chExt cx="5648696" cy="2880509"/>
          </a:xfrm>
        </p:grpSpPr>
        <p:sp>
          <p:nvSpPr>
            <p:cNvPr id="3" name="Freeform 3"/>
            <p:cNvSpPr/>
            <p:nvPr/>
          </p:nvSpPr>
          <p:spPr>
            <a:xfrm>
              <a:off x="-24453"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42292" flipH="1">
            <a:off x="-794899" y="8414342"/>
            <a:ext cx="2947986" cy="246893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flipV="1">
            <a:off x="14950518" y="-2634073"/>
            <a:ext cx="4087235" cy="5676716"/>
          </a:xfrm>
          <a:prstGeom prst="rect">
            <a:avLst/>
          </a:prstGeom>
        </p:spPr>
      </p:pic>
      <p:sp>
        <p:nvSpPr>
          <p:cNvPr id="21" name="TextBox 9"/>
          <p:cNvSpPr txBox="1"/>
          <p:nvPr/>
        </p:nvSpPr>
        <p:spPr>
          <a:xfrm>
            <a:off x="6553200" y="751589"/>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282098379"/>
              </p:ext>
            </p:extLst>
          </p:nvPr>
        </p:nvGraphicFramePr>
        <p:xfrm>
          <a:off x="642486" y="2041319"/>
          <a:ext cx="17079230" cy="1995468"/>
        </p:xfrm>
        <a:graphic>
          <a:graphicData uri="http://schemas.openxmlformats.org/drawingml/2006/table">
            <a:tbl>
              <a:tblPr firstRow="1" bandRow="1">
                <a:tableStyleId>{BDBED569-4797-4DF1-A0F4-6AAB3CD982D8}</a:tableStyleId>
              </a:tblPr>
              <a:tblGrid>
                <a:gridCol w="4258249">
                  <a:extLst>
                    <a:ext uri="{9D8B030D-6E8A-4147-A177-3AD203B41FA5}">
                      <a16:colId xmlns:a16="http://schemas.microsoft.com/office/drawing/2014/main" val="94081654"/>
                    </a:ext>
                  </a:extLst>
                </a:gridCol>
                <a:gridCol w="2218756">
                  <a:extLst>
                    <a:ext uri="{9D8B030D-6E8A-4147-A177-3AD203B41FA5}">
                      <a16:colId xmlns:a16="http://schemas.microsoft.com/office/drawing/2014/main" val="1553354395"/>
                    </a:ext>
                  </a:extLst>
                </a:gridCol>
                <a:gridCol w="2133600">
                  <a:extLst>
                    <a:ext uri="{9D8B030D-6E8A-4147-A177-3AD203B41FA5}">
                      <a16:colId xmlns:a16="http://schemas.microsoft.com/office/drawing/2014/main" val="258441937"/>
                    </a:ext>
                  </a:extLst>
                </a:gridCol>
                <a:gridCol w="2209800">
                  <a:extLst>
                    <a:ext uri="{9D8B030D-6E8A-4147-A177-3AD203B41FA5}">
                      <a16:colId xmlns:a16="http://schemas.microsoft.com/office/drawing/2014/main" val="40992269"/>
                    </a:ext>
                  </a:extLst>
                </a:gridCol>
                <a:gridCol w="2057400">
                  <a:extLst>
                    <a:ext uri="{9D8B030D-6E8A-4147-A177-3AD203B41FA5}">
                      <a16:colId xmlns:a16="http://schemas.microsoft.com/office/drawing/2014/main" val="1167061878"/>
                    </a:ext>
                  </a:extLst>
                </a:gridCol>
                <a:gridCol w="1981200">
                  <a:extLst>
                    <a:ext uri="{9D8B030D-6E8A-4147-A177-3AD203B41FA5}">
                      <a16:colId xmlns:a16="http://schemas.microsoft.com/office/drawing/2014/main" val="1568683028"/>
                    </a:ext>
                  </a:extLst>
                </a:gridCol>
                <a:gridCol w="2220225">
                  <a:extLst>
                    <a:ext uri="{9D8B030D-6E8A-4147-A177-3AD203B41FA5}">
                      <a16:colId xmlns:a16="http://schemas.microsoft.com/office/drawing/2014/main" val="2680019869"/>
                    </a:ext>
                  </a:extLst>
                </a:gridCol>
              </a:tblGrid>
              <a:tr h="997734">
                <a:tc>
                  <a:txBody>
                    <a:bodyPr/>
                    <a:lstStyle/>
                    <a:p>
                      <a:pPr algn="ctr"/>
                      <a:r>
                        <a:rPr lang="en-GB" sz="4000" b="0" smtClean="0">
                          <a:latin typeface="Arial" panose="020B0604020202020204" pitchFamily="34" charset="0"/>
                          <a:cs typeface="Arial" panose="020B0604020202020204" pitchFamily="34" charset="0"/>
                        </a:rPr>
                        <a:t>Mặt</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3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4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5 chấm</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6 chấm</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474703073"/>
                  </a:ext>
                </a:extLst>
              </a:tr>
              <a:tr h="997734">
                <a:tc>
                  <a:txBody>
                    <a:bodyPr/>
                    <a:lstStyle/>
                    <a:p>
                      <a:pPr algn="ctr"/>
                      <a:r>
                        <a:rPr lang="en-GB" sz="4000" b="0" smtClean="0">
                          <a:latin typeface="Arial" panose="020B0604020202020204" pitchFamily="34" charset="0"/>
                          <a:cs typeface="Arial" panose="020B0604020202020204" pitchFamily="34" charset="0"/>
                        </a:rPr>
                        <a:t>Số lần</a:t>
                      </a:r>
                      <a:r>
                        <a:rPr lang="en-GB" sz="4000" b="0" baseline="0" smtClean="0">
                          <a:latin typeface="Arial" panose="020B0604020202020204" pitchFamily="34" charset="0"/>
                          <a:cs typeface="Arial" panose="020B0604020202020204" pitchFamily="34" charset="0"/>
                        </a:rPr>
                        <a:t> xuất hiện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17</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18</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16</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20</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021415582"/>
                  </a:ext>
                </a:extLst>
              </a:tr>
            </a:tbl>
          </a:graphicData>
        </a:graphic>
      </p:graphicFrame>
      <p:sp>
        <p:nvSpPr>
          <p:cNvPr id="24" name="Rectangle 23"/>
          <p:cNvSpPr/>
          <p:nvPr/>
        </p:nvSpPr>
        <p:spPr>
          <a:xfrm>
            <a:off x="1220209" y="4459696"/>
            <a:ext cx="15923783" cy="2739211"/>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Các mặt </a:t>
            </a:r>
            <a:r>
              <a:rPr lang="en-US" sz="4500">
                <a:latin typeface="Arial" panose="020B0604020202020204" pitchFamily="34" charset="0"/>
                <a:cs typeface="Arial" panose="020B0604020202020204" pitchFamily="34" charset="0"/>
              </a:rPr>
              <a:t>có </a:t>
            </a:r>
            <a:r>
              <a:rPr lang="en-US" sz="4500" smtClean="0">
                <a:latin typeface="Arial" panose="020B0604020202020204" pitchFamily="34" charset="0"/>
                <a:cs typeface="Arial" panose="020B0604020202020204" pitchFamily="34" charset="0"/>
              </a:rPr>
              <a:t>số </a:t>
            </a:r>
            <a:r>
              <a:rPr lang="en-US" sz="4500">
                <a:latin typeface="Arial" panose="020B0604020202020204" pitchFamily="34" charset="0"/>
                <a:cs typeface="Arial" panose="020B0604020202020204" pitchFamily="34" charset="0"/>
              </a:rPr>
              <a:t>lẻ </a:t>
            </a:r>
            <a:r>
              <a:rPr lang="en-US" sz="4500" smtClean="0">
                <a:latin typeface="Arial" panose="020B0604020202020204" pitchFamily="34" charset="0"/>
                <a:cs typeface="Arial" panose="020B0604020202020204" pitchFamily="34" charset="0"/>
              </a:rPr>
              <a:t>chấm </a:t>
            </a:r>
            <a:r>
              <a:rPr lang="en-US" sz="4500">
                <a:latin typeface="Arial" panose="020B0604020202020204" pitchFamily="34" charset="0"/>
                <a:cs typeface="Arial" panose="020B0604020202020204" pitchFamily="34" charset="0"/>
              </a:rPr>
              <a:t>của con xúc xắc là mặt 1, 3 </a:t>
            </a:r>
            <a:r>
              <a:rPr lang="en-US" sz="4500">
                <a:latin typeface="Arial" panose="020B0604020202020204" pitchFamily="34" charset="0"/>
                <a:cs typeface="Arial" panose="020B0604020202020204" pitchFamily="34" charset="0"/>
              </a:rPr>
              <a:t>và </a:t>
            </a:r>
            <a:r>
              <a:rPr lang="en-US" sz="4500" smtClean="0">
                <a:latin typeface="Arial" panose="020B0604020202020204" pitchFamily="34" charset="0"/>
                <a:cs typeface="Arial" panose="020B0604020202020204" pitchFamily="34" charset="0"/>
              </a:rPr>
              <a:t>5.</a:t>
            </a:r>
            <a:endParaRPr lang="en-US" sz="4500">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Xác </a:t>
            </a:r>
            <a:r>
              <a:rPr lang="en-US" sz="4500" smtClean="0">
                <a:latin typeface="Arial" panose="020B0604020202020204" pitchFamily="34" charset="0"/>
                <a:cs typeface="Arial" panose="020B0604020202020204" pitchFamily="34" charset="0"/>
              </a:rPr>
              <a:t>suất </a:t>
            </a:r>
            <a:r>
              <a:rPr lang="en-US" sz="4500">
                <a:latin typeface="Arial" panose="020B0604020202020204" pitchFamily="34" charset="0"/>
                <a:cs typeface="Arial" panose="020B0604020202020204" pitchFamily="34" charset="0"/>
              </a:rPr>
              <a:t>thực nghiệm của sự kiện gieo được mặt </a:t>
            </a:r>
            <a:r>
              <a:rPr lang="en-US" sz="4500">
                <a:latin typeface="Arial" panose="020B0604020202020204" pitchFamily="34" charset="0"/>
                <a:cs typeface="Arial" panose="020B0604020202020204" pitchFamily="34" charset="0"/>
              </a:rPr>
              <a:t>có </a:t>
            </a:r>
            <a:r>
              <a:rPr lang="en-US" sz="4500" smtClean="0">
                <a:latin typeface="Arial" panose="020B0604020202020204" pitchFamily="34" charset="0"/>
                <a:cs typeface="Arial" panose="020B0604020202020204" pitchFamily="34" charset="0"/>
              </a:rPr>
              <a:t>số </a:t>
            </a:r>
            <a:r>
              <a:rPr lang="en-US" sz="4500">
                <a:latin typeface="Arial" panose="020B0604020202020204" pitchFamily="34" charset="0"/>
                <a:cs typeface="Arial" panose="020B0604020202020204" pitchFamily="34" charset="0"/>
              </a:rPr>
              <a:t>lẻ </a:t>
            </a:r>
            <a:r>
              <a:rPr lang="en-US" sz="4500" smtClean="0">
                <a:latin typeface="Arial" panose="020B0604020202020204" pitchFamily="34" charset="0"/>
                <a:cs typeface="Arial" panose="020B0604020202020204" pitchFamily="34" charset="0"/>
              </a:rPr>
              <a:t>chấm </a:t>
            </a:r>
            <a:r>
              <a:rPr lang="en-US" sz="4500">
                <a:latin typeface="Arial" panose="020B0604020202020204" pitchFamily="34" charset="0"/>
                <a:cs typeface="Arial" panose="020B0604020202020204" pitchFamily="34" charset="0"/>
              </a:rPr>
              <a:t>trong </a:t>
            </a:r>
            <a:r>
              <a:rPr lang="en-US" sz="4500">
                <a:latin typeface="Arial" panose="020B0604020202020204" pitchFamily="34" charset="0"/>
                <a:cs typeface="Arial" panose="020B0604020202020204" pitchFamily="34" charset="0"/>
              </a:rPr>
              <a:t>100 </a:t>
            </a:r>
            <a:r>
              <a:rPr lang="en-US" sz="4500" smtClean="0">
                <a:latin typeface="Arial" panose="020B0604020202020204" pitchFamily="34" charset="0"/>
                <a:cs typeface="Arial" panose="020B0604020202020204" pitchFamily="34" charset="0"/>
              </a:rPr>
              <a:t>lần gieo là:</a:t>
            </a:r>
            <a:endParaRPr lang="en-US" sz="45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14"/>
              <p:cNvSpPr txBox="1"/>
              <p:nvPr/>
            </p:nvSpPr>
            <p:spPr>
              <a:xfrm>
                <a:off x="3661706" y="7477269"/>
                <a:ext cx="11040787" cy="1655068"/>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17+15+16</m:t>
                          </m:r>
                        </m:num>
                        <m:den>
                          <m:r>
                            <a:rPr lang="en-GB" sz="4500" b="0" i="0" smtClean="0">
                              <a:solidFill>
                                <a:schemeClr val="tx1"/>
                              </a:solidFill>
                              <a:latin typeface="Cambria Math" panose="02040503050406030204" pitchFamily="18" charset="0"/>
                              <a:cs typeface="Arial" panose="020B0604020202020204" pitchFamily="34" charset="0"/>
                            </a:rPr>
                            <m:t>100</m:t>
                          </m:r>
                        </m:den>
                      </m:f>
                      <m:r>
                        <a:rPr lang="en-GB" sz="4500" b="0" i="0" smtClean="0">
                          <a:solidFill>
                            <a:schemeClr val="tx1"/>
                          </a:solidFill>
                          <a:latin typeface="Cambria Math" panose="02040503050406030204" pitchFamily="18" charset="0"/>
                          <a:cs typeface="Arial" panose="020B0604020202020204" pitchFamily="34" charset="0"/>
                        </a:rPr>
                        <m:t>=</m:t>
                      </m:r>
                      <m:f>
                        <m:fPr>
                          <m:ctrlPr>
                            <a:rPr lang="en-US" sz="4500" i="1">
                              <a:latin typeface="Cambria Math" panose="02040503050406030204" pitchFamily="18" charset="0"/>
                              <a:cs typeface="Arial" panose="020B0604020202020204" pitchFamily="34" charset="0"/>
                            </a:rPr>
                          </m:ctrlPr>
                        </m:fPr>
                        <m:num>
                          <m:r>
                            <a:rPr lang="en-GB" sz="4500" b="0" i="0" smtClean="0">
                              <a:latin typeface="Cambria Math" panose="02040503050406030204" pitchFamily="18" charset="0"/>
                              <a:cs typeface="Arial" panose="020B0604020202020204" pitchFamily="34" charset="0"/>
                            </a:rPr>
                            <m:t>48</m:t>
                          </m:r>
                        </m:num>
                        <m:den>
                          <m:r>
                            <a:rPr lang="en-GB" sz="4500">
                              <a:latin typeface="Cambria Math" panose="02040503050406030204" pitchFamily="18" charset="0"/>
                              <a:cs typeface="Arial" panose="020B0604020202020204" pitchFamily="34" charset="0"/>
                            </a:rPr>
                            <m:t>100</m:t>
                          </m:r>
                        </m:den>
                      </m:f>
                      <m:r>
                        <a:rPr lang="en-GB" sz="4500" b="0" i="1" smtClean="0">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,48</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25" name="TextBox 14"/>
              <p:cNvSpPr txBox="1">
                <a:spLocks noRot="1" noChangeAspect="1" noMove="1" noResize="1" noEditPoints="1" noAdjustHandles="1" noChangeArrowheads="1" noChangeShapeType="1" noTextEdit="1"/>
              </p:cNvSpPr>
              <p:nvPr/>
            </p:nvSpPr>
            <p:spPr>
              <a:xfrm>
                <a:off x="3661706" y="7477269"/>
                <a:ext cx="11040787" cy="1655068"/>
              </a:xfrm>
              <a:prstGeom prst="rect">
                <a:avLst/>
              </a:prstGeom>
              <a:blipFill>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590" r="40536" b="7692"/>
          <a:stretch>
            <a:fillRect/>
          </a:stretch>
        </p:blipFill>
        <p:spPr>
          <a:xfrm rot="-10800000">
            <a:off x="0" y="0"/>
            <a:ext cx="840214" cy="10287000"/>
          </a:xfrm>
          <a:prstGeom prst="rect">
            <a:avLst/>
          </a:prstGeom>
        </p:spPr>
      </p:pic>
      <p:sp>
        <p:nvSpPr>
          <p:cNvPr id="27" name="TextBox 2"/>
          <p:cNvSpPr txBox="1"/>
          <p:nvPr/>
        </p:nvSpPr>
        <p:spPr>
          <a:xfrm>
            <a:off x="5906042" y="797535"/>
            <a:ext cx="11696158" cy="2215991"/>
          </a:xfrm>
          <a:prstGeom prst="rect">
            <a:avLst/>
          </a:prstGeom>
        </p:spPr>
        <p:txBody>
          <a:bodyPr wrap="square" lIns="0" tIns="0" rIns="0" bIns="0" rtlCol="0" anchor="t">
            <a:spAutoFit/>
          </a:bodyPr>
          <a:lstStyle/>
          <a:p>
            <a:pPr algn="just">
              <a:lnSpc>
                <a:spcPct val="120000"/>
              </a:lnSpc>
              <a:spcBef>
                <a:spcPts val="600"/>
              </a:spcBef>
              <a:spcAft>
                <a:spcPts val="600"/>
              </a:spcAft>
            </a:pPr>
            <a:r>
              <a:rPr lang="vi-VN" sz="4000">
                <a:cs typeface="Arial" panose="020B0604020202020204" pitchFamily="34" charset="0"/>
              </a:rPr>
              <a:t>Hằng ngày Sơn </a:t>
            </a:r>
            <a:r>
              <a:rPr lang="vi-VN" sz="4000">
                <a:cs typeface="Arial" panose="020B0604020202020204" pitchFamily="34" charset="0"/>
              </a:rPr>
              <a:t>đều </a:t>
            </a:r>
            <a:r>
              <a:rPr lang="en-GB" sz="4000" smtClean="0">
                <a:cs typeface="Arial" panose="020B0604020202020204" pitchFamily="34" charset="0"/>
              </a:rPr>
              <a:t>đi</a:t>
            </a:r>
            <a:r>
              <a:rPr lang="vi-VN" sz="4000" smtClean="0">
                <a:cs typeface="Arial" panose="020B0604020202020204" pitchFamily="34" charset="0"/>
              </a:rPr>
              <a:t> </a:t>
            </a:r>
            <a:r>
              <a:rPr lang="vi-VN" sz="4000">
                <a:cs typeface="Arial" panose="020B0604020202020204" pitchFamily="34" charset="0"/>
              </a:rPr>
              <a:t>xe buýt đến trường. Sơn ghi lại thời gian chờ </a:t>
            </a:r>
            <a:r>
              <a:rPr lang="vi-VN" sz="4000">
                <a:cs typeface="Arial" panose="020B0604020202020204" pitchFamily="34" charset="0"/>
              </a:rPr>
              <a:t>xe </a:t>
            </a:r>
            <a:r>
              <a:rPr lang="vi-VN" sz="4000" smtClean="0">
                <a:cs typeface="Arial" panose="020B0604020202020204" pitchFamily="34" charset="0"/>
              </a:rPr>
              <a:t>của</a:t>
            </a:r>
            <a:r>
              <a:rPr lang="en-GB" sz="4000" smtClean="0">
                <a:cs typeface="Arial" panose="020B0604020202020204" pitchFamily="34" charset="0"/>
              </a:rPr>
              <a:t> </a:t>
            </a:r>
            <a:r>
              <a:rPr lang="vi-VN" sz="4000" smtClean="0">
                <a:cs typeface="Arial" panose="020B0604020202020204" pitchFamily="34" charset="0"/>
              </a:rPr>
              <a:t>mình </a:t>
            </a:r>
            <a:r>
              <a:rPr lang="vi-VN" sz="4000">
                <a:cs typeface="Arial" panose="020B0604020202020204" pitchFamily="34" charset="0"/>
              </a:rPr>
              <a:t>trong 20 lần liên tiếp ở bảng sau:</a:t>
            </a:r>
            <a:endParaRPr lang="en-US" sz="4000" smtClean="0">
              <a:cs typeface="Arial" panose="020B0604020202020204" pitchFamily="34" charset="0"/>
            </a:endParaRPr>
          </a:p>
        </p:txBody>
      </p:sp>
      <p:grpSp>
        <p:nvGrpSpPr>
          <p:cNvPr id="11" name="Group 10"/>
          <p:cNvGrpSpPr/>
          <p:nvPr/>
        </p:nvGrpSpPr>
        <p:grpSpPr>
          <a:xfrm>
            <a:off x="1680429" y="805992"/>
            <a:ext cx="3805506" cy="1243930"/>
            <a:chOff x="2290495" y="356788"/>
            <a:chExt cx="3805506" cy="1243930"/>
          </a:xfrm>
        </p:grpSpPr>
        <p:sp>
          <p:nvSpPr>
            <p:cNvPr id="12" name="Pentagon 11"/>
            <p:cNvSpPr/>
            <p:nvPr/>
          </p:nvSpPr>
          <p:spPr>
            <a:xfrm>
              <a:off x="2290495" y="521833"/>
              <a:ext cx="3805506" cy="1078885"/>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2"/>
            <p:cNvSpPr txBox="1"/>
            <p:nvPr/>
          </p:nvSpPr>
          <p:spPr>
            <a:xfrm>
              <a:off x="2593048" y="356788"/>
              <a:ext cx="3200400" cy="1243930"/>
            </a:xfrm>
            <a:prstGeom prst="rect">
              <a:avLst/>
            </a:prstGeom>
          </p:spPr>
          <p:txBody>
            <a:bodyPr wrap="square" lIns="0" tIns="0" rIns="0" bIns="0" rtlCol="0" anchor="t">
              <a:spAutoFit/>
            </a:bodyPr>
            <a:lstStyle/>
            <a:p>
              <a:pPr>
                <a:lnSpc>
                  <a:spcPts val="9680"/>
                </a:lnSpc>
              </a:pPr>
              <a:r>
                <a:rPr lang="en-US" sz="4500" b="1" smtClean="0">
                  <a:solidFill>
                    <a:schemeClr val="bg1"/>
                  </a:solidFill>
                  <a:latin typeface="Arial" panose="020B0604020202020204" pitchFamily="34" charset="0"/>
                  <a:cs typeface="Arial" panose="020B0604020202020204" pitchFamily="34" charset="0"/>
                </a:rPr>
                <a:t>Vận dụng</a:t>
              </a:r>
              <a:endParaRPr lang="en-US" sz="4500" b="1">
                <a:solidFill>
                  <a:schemeClr val="bg1"/>
                </a:solidFill>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1331898835"/>
              </p:ext>
            </p:extLst>
          </p:nvPr>
        </p:nvGraphicFramePr>
        <p:xfrm>
          <a:off x="1713087" y="3390900"/>
          <a:ext cx="15921770" cy="2621280"/>
        </p:xfrm>
        <a:graphic>
          <a:graphicData uri="http://schemas.openxmlformats.org/drawingml/2006/table">
            <a:tbl>
              <a:tblPr firstRow="1" bandRow="1">
                <a:tableStyleId>{BDBED569-4797-4DF1-A0F4-6AAB3CD982D8}</a:tableStyleId>
              </a:tblPr>
              <a:tblGrid>
                <a:gridCol w="3579134">
                  <a:extLst>
                    <a:ext uri="{9D8B030D-6E8A-4147-A177-3AD203B41FA5}">
                      <a16:colId xmlns:a16="http://schemas.microsoft.com/office/drawing/2014/main" val="93923732"/>
                    </a:ext>
                  </a:extLst>
                </a:gridCol>
                <a:gridCol w="2131836">
                  <a:extLst>
                    <a:ext uri="{9D8B030D-6E8A-4147-A177-3AD203B41FA5}">
                      <a16:colId xmlns:a16="http://schemas.microsoft.com/office/drawing/2014/main" val="2256141466"/>
                    </a:ext>
                  </a:extLst>
                </a:gridCol>
                <a:gridCol w="3810000">
                  <a:extLst>
                    <a:ext uri="{9D8B030D-6E8A-4147-A177-3AD203B41FA5}">
                      <a16:colId xmlns:a16="http://schemas.microsoft.com/office/drawing/2014/main" val="212395721"/>
                    </a:ext>
                  </a:extLst>
                </a:gridCol>
                <a:gridCol w="3505200">
                  <a:extLst>
                    <a:ext uri="{9D8B030D-6E8A-4147-A177-3AD203B41FA5}">
                      <a16:colId xmlns:a16="http://schemas.microsoft.com/office/drawing/2014/main" val="3399085799"/>
                    </a:ext>
                  </a:extLst>
                </a:gridCol>
                <a:gridCol w="2895600">
                  <a:extLst>
                    <a:ext uri="{9D8B030D-6E8A-4147-A177-3AD203B41FA5}">
                      <a16:colId xmlns:a16="http://schemas.microsoft.com/office/drawing/2014/main" val="2528019112"/>
                    </a:ext>
                  </a:extLst>
                </a:gridCol>
              </a:tblGrid>
              <a:tr h="1023620">
                <a:tc>
                  <a:txBody>
                    <a:bodyPr/>
                    <a:lstStyle/>
                    <a:p>
                      <a:pPr algn="ctr"/>
                      <a:r>
                        <a:rPr lang="en-GB" sz="4000" b="0" smtClean="0">
                          <a:latin typeface="Arial" panose="020B0604020202020204" pitchFamily="34" charset="0"/>
                          <a:cs typeface="Arial" panose="020B0604020202020204" pitchFamily="34" charset="0"/>
                        </a:rPr>
                        <a:t>Thời</a:t>
                      </a:r>
                      <a:r>
                        <a:rPr lang="en-GB" sz="4000" b="0" baseline="0" smtClean="0">
                          <a:latin typeface="Arial" panose="020B0604020202020204" pitchFamily="34" charset="0"/>
                          <a:cs typeface="Arial" panose="020B0604020202020204" pitchFamily="34" charset="0"/>
                        </a:rPr>
                        <a:t> gian chờ</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Dưới</a:t>
                      </a:r>
                      <a:r>
                        <a:rPr lang="en-GB" sz="4000" b="0" baseline="0" smtClean="0">
                          <a:latin typeface="Arial" panose="020B0604020202020204" pitchFamily="34" charset="0"/>
                          <a:cs typeface="Arial" panose="020B0604020202020204" pitchFamily="34" charset="0"/>
                        </a:rPr>
                        <a:t> 1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 phút đến dưới 5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5 phút đến dưới 10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10 phút trở lên</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164029462"/>
                  </a:ext>
                </a:extLst>
              </a:tr>
              <a:tr h="10236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endParaRPr lang="en-GB" sz="4000" b="0" smtClean="0">
                        <a:latin typeface="Arial" panose="020B0604020202020204" pitchFamily="34" charset="0"/>
                        <a:cs typeface="Arial" panose="020B0604020202020204" pitchFamily="34" charset="0"/>
                      </a:endParaRPr>
                    </a:p>
                    <a:p>
                      <a:pPr algn="ctr"/>
                      <a:endParaRPr lang="en-GB" sz="4000" b="0" smtClean="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855750695"/>
                  </a:ext>
                </a:extLst>
              </a:tr>
            </a:tbl>
          </a:graphicData>
        </a:graphic>
      </p:graphicFrame>
      <p:grpSp>
        <p:nvGrpSpPr>
          <p:cNvPr id="7" name="Group 6"/>
          <p:cNvGrpSpPr/>
          <p:nvPr/>
        </p:nvGrpSpPr>
        <p:grpSpPr>
          <a:xfrm>
            <a:off x="5900057" y="5067300"/>
            <a:ext cx="685800" cy="685800"/>
            <a:chOff x="5867400" y="5067300"/>
            <a:chExt cx="685800" cy="685800"/>
          </a:xfrm>
        </p:grpSpPr>
        <p:cxnSp>
          <p:nvCxnSpPr>
            <p:cNvPr id="5" name="Straight Connector 4"/>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571641" y="5040086"/>
            <a:ext cx="685800" cy="685800"/>
            <a:chOff x="5867400" y="5067300"/>
            <a:chExt cx="685800" cy="685800"/>
          </a:xfrm>
        </p:grpSpPr>
        <p:cxnSp>
          <p:nvCxnSpPr>
            <p:cNvPr id="30" name="Straight Connector 29"/>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6031939" y="5040086"/>
            <a:ext cx="228600" cy="685800"/>
            <a:chOff x="5867400" y="5067300"/>
            <a:chExt cx="228600" cy="685800"/>
          </a:xfrm>
        </p:grpSpPr>
        <p:cxnSp>
          <p:nvCxnSpPr>
            <p:cNvPr id="36" name="Straight Connector 35"/>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7997371" y="5067300"/>
            <a:ext cx="1027188" cy="685800"/>
            <a:chOff x="7661122" y="5067300"/>
            <a:chExt cx="1027188" cy="685800"/>
          </a:xfrm>
        </p:grpSpPr>
        <p:grpSp>
          <p:nvGrpSpPr>
            <p:cNvPr id="40" name="Group 39"/>
            <p:cNvGrpSpPr/>
            <p:nvPr/>
          </p:nvGrpSpPr>
          <p:grpSpPr>
            <a:xfrm>
              <a:off x="7848600" y="5067300"/>
              <a:ext cx="685800" cy="685800"/>
              <a:chOff x="5867400" y="5067300"/>
              <a:chExt cx="685800" cy="685800"/>
            </a:xfrm>
          </p:grpSpPr>
          <p:cxnSp>
            <p:nvCxnSpPr>
              <p:cNvPr id="41" name="Straight Connector 40"/>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9519861" y="5067300"/>
            <a:ext cx="1027188" cy="685800"/>
            <a:chOff x="7661122" y="5067300"/>
            <a:chExt cx="1027188" cy="685800"/>
          </a:xfrm>
        </p:grpSpPr>
        <p:grpSp>
          <p:nvGrpSpPr>
            <p:cNvPr id="50" name="Group 49"/>
            <p:cNvGrpSpPr/>
            <p:nvPr/>
          </p:nvGrpSpPr>
          <p:grpSpPr>
            <a:xfrm>
              <a:off x="7848600" y="5067300"/>
              <a:ext cx="685800" cy="685800"/>
              <a:chOff x="5867400" y="5067300"/>
              <a:chExt cx="685800" cy="685800"/>
            </a:xfrm>
          </p:grpSpPr>
          <p:cxnSp>
            <p:nvCxnSpPr>
              <p:cNvPr id="52" name="Straight Connector 51"/>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5746449" y="6743700"/>
            <a:ext cx="11855751" cy="2616101"/>
          </a:xfrm>
          <a:prstGeom prst="rect">
            <a:avLst/>
          </a:prstGeom>
        </p:spPr>
        <p:txBody>
          <a:bodyPr wrap="square">
            <a:spAutoFit/>
          </a:bodyPr>
          <a:lstStyle/>
          <a:p>
            <a:pPr>
              <a:lnSpc>
                <a:spcPct val="120000"/>
              </a:lnSpc>
              <a:spcBef>
                <a:spcPts val="600"/>
              </a:spcBef>
              <a:spcAft>
                <a:spcPts val="600"/>
              </a:spcAft>
            </a:pPr>
            <a:r>
              <a:rPr lang="en-US" sz="4000">
                <a:latin typeface="Arial" panose="020B0604020202020204" pitchFamily="34" charset="0"/>
                <a:cs typeface="Arial" panose="020B0604020202020204" pitchFamily="34" charset="0"/>
              </a:rPr>
              <a:t>Hãy tính xác suất thực nghiệm của các sự kiện:</a:t>
            </a:r>
          </a:p>
          <a:p>
            <a:pPr>
              <a:lnSpc>
                <a:spcPct val="120000"/>
              </a:lnSpc>
              <a:spcBef>
                <a:spcPts val="600"/>
              </a:spcBef>
              <a:spcAft>
                <a:spcPts val="600"/>
              </a:spcAft>
            </a:pPr>
            <a:r>
              <a:rPr lang="en-US" sz="4000">
                <a:latin typeface="Arial" panose="020B0604020202020204" pitchFamily="34" charset="0"/>
                <a:cs typeface="Arial" panose="020B0604020202020204" pitchFamily="34" charset="0"/>
              </a:rPr>
              <a:t>a) Sơn phải chờ xe dưới 1 phút;</a:t>
            </a:r>
          </a:p>
          <a:p>
            <a:pPr>
              <a:lnSpc>
                <a:spcPct val="120000"/>
              </a:lnSpc>
              <a:spcBef>
                <a:spcPts val="600"/>
              </a:spcBef>
              <a:spcAft>
                <a:spcPts val="600"/>
              </a:spcAft>
            </a:pPr>
            <a:r>
              <a:rPr lang="en-US" sz="4000">
                <a:latin typeface="Arial" panose="020B0604020202020204" pitchFamily="34" charset="0"/>
                <a:cs typeface="Arial" panose="020B0604020202020204" pitchFamily="34" charset="0"/>
              </a:rPr>
              <a:t>b) Sơn phải chờ xe từ 5 phút trở lên.</a:t>
            </a:r>
          </a:p>
        </p:txBody>
      </p:sp>
    </p:spTree>
    <p:extLst>
      <p:ext uri="{BB962C8B-B14F-4D97-AF65-F5344CB8AC3E}">
        <p14:creationId xmlns:p14="http://schemas.microsoft.com/office/powerpoint/2010/main" val="13443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957257"/>
            <a:ext cx="1692831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8" name="TextBox 8"/>
          <p:cNvSpPr txBox="1"/>
          <p:nvPr/>
        </p:nvSpPr>
        <p:spPr>
          <a:xfrm>
            <a:off x="1623653" y="5600372"/>
            <a:ext cx="2409291" cy="571500"/>
          </a:xfrm>
          <a:prstGeom prst="rect">
            <a:avLst/>
          </a:prstGeom>
        </p:spPr>
        <p:txBody>
          <a:bodyPr lIns="0" tIns="0" rIns="0" bIns="0" rtlCol="0" anchor="t">
            <a:spAutoFit/>
          </a:bodyPr>
          <a:lstStyle/>
          <a:p>
            <a:pPr algn="ctr">
              <a:lnSpc>
                <a:spcPts val="4440"/>
              </a:lnSpc>
            </a:pPr>
            <a:r>
              <a:rPr lang="en-US" sz="3700">
                <a:solidFill>
                  <a:srgbClr val="FFFFFF"/>
                </a:solidFill>
                <a:latin typeface="Nexa Script Bold"/>
              </a:rPr>
              <a:t>What?</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6477" t="33207"/>
          <a:stretch>
            <a:fillRect/>
          </a:stretch>
        </p:blipFill>
        <p:spPr>
          <a:xfrm rot="-10800000" flipH="1" flipV="1">
            <a:off x="120002" y="0"/>
            <a:ext cx="3004234" cy="22479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961318" y="9030888"/>
            <a:ext cx="1901750" cy="437403"/>
          </a:xfrm>
          <a:prstGeom prst="rect">
            <a:avLst/>
          </a:prstGeom>
        </p:spPr>
      </p:pic>
      <p:sp>
        <p:nvSpPr>
          <p:cNvPr id="22" name="TextBox 22"/>
          <p:cNvSpPr txBox="1"/>
          <p:nvPr/>
        </p:nvSpPr>
        <p:spPr>
          <a:xfrm>
            <a:off x="16686441" y="9052718"/>
            <a:ext cx="1176627" cy="554121"/>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13</a:t>
            </a:r>
          </a:p>
        </p:txBody>
      </p:sp>
      <p:sp>
        <p:nvSpPr>
          <p:cNvPr id="23" name="TextBox 9"/>
          <p:cNvSpPr txBox="1"/>
          <p:nvPr/>
        </p:nvSpPr>
        <p:spPr>
          <a:xfrm>
            <a:off x="6629400" y="1119386"/>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4064092552"/>
              </p:ext>
            </p:extLst>
          </p:nvPr>
        </p:nvGraphicFramePr>
        <p:xfrm>
          <a:off x="1409707" y="2608053"/>
          <a:ext cx="15921770" cy="2621280"/>
        </p:xfrm>
        <a:graphic>
          <a:graphicData uri="http://schemas.openxmlformats.org/drawingml/2006/table">
            <a:tbl>
              <a:tblPr firstRow="1" bandRow="1">
                <a:tableStyleId>{BDBED569-4797-4DF1-A0F4-6AAB3CD982D8}</a:tableStyleId>
              </a:tblPr>
              <a:tblGrid>
                <a:gridCol w="3579134">
                  <a:extLst>
                    <a:ext uri="{9D8B030D-6E8A-4147-A177-3AD203B41FA5}">
                      <a16:colId xmlns:a16="http://schemas.microsoft.com/office/drawing/2014/main" val="93923732"/>
                    </a:ext>
                  </a:extLst>
                </a:gridCol>
                <a:gridCol w="2131836">
                  <a:extLst>
                    <a:ext uri="{9D8B030D-6E8A-4147-A177-3AD203B41FA5}">
                      <a16:colId xmlns:a16="http://schemas.microsoft.com/office/drawing/2014/main" val="2256141466"/>
                    </a:ext>
                  </a:extLst>
                </a:gridCol>
                <a:gridCol w="3810000">
                  <a:extLst>
                    <a:ext uri="{9D8B030D-6E8A-4147-A177-3AD203B41FA5}">
                      <a16:colId xmlns:a16="http://schemas.microsoft.com/office/drawing/2014/main" val="212395721"/>
                    </a:ext>
                  </a:extLst>
                </a:gridCol>
                <a:gridCol w="3505200">
                  <a:extLst>
                    <a:ext uri="{9D8B030D-6E8A-4147-A177-3AD203B41FA5}">
                      <a16:colId xmlns:a16="http://schemas.microsoft.com/office/drawing/2014/main" val="3399085799"/>
                    </a:ext>
                  </a:extLst>
                </a:gridCol>
                <a:gridCol w="2895600">
                  <a:extLst>
                    <a:ext uri="{9D8B030D-6E8A-4147-A177-3AD203B41FA5}">
                      <a16:colId xmlns:a16="http://schemas.microsoft.com/office/drawing/2014/main" val="2528019112"/>
                    </a:ext>
                  </a:extLst>
                </a:gridCol>
              </a:tblGrid>
              <a:tr h="1023620">
                <a:tc>
                  <a:txBody>
                    <a:bodyPr/>
                    <a:lstStyle/>
                    <a:p>
                      <a:pPr algn="ctr"/>
                      <a:r>
                        <a:rPr lang="en-GB" sz="4000" b="0" smtClean="0">
                          <a:latin typeface="Arial" panose="020B0604020202020204" pitchFamily="34" charset="0"/>
                          <a:cs typeface="Arial" panose="020B0604020202020204" pitchFamily="34" charset="0"/>
                        </a:rPr>
                        <a:t>Thời</a:t>
                      </a:r>
                      <a:r>
                        <a:rPr lang="en-GB" sz="4000" b="0" baseline="0" smtClean="0">
                          <a:latin typeface="Arial" panose="020B0604020202020204" pitchFamily="34" charset="0"/>
                          <a:cs typeface="Arial" panose="020B0604020202020204" pitchFamily="34" charset="0"/>
                        </a:rPr>
                        <a:t> gian chờ</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Dưới</a:t>
                      </a:r>
                      <a:r>
                        <a:rPr lang="en-GB" sz="4000" b="0" baseline="0" smtClean="0">
                          <a:latin typeface="Arial" panose="020B0604020202020204" pitchFamily="34" charset="0"/>
                          <a:cs typeface="Arial" panose="020B0604020202020204" pitchFamily="34" charset="0"/>
                        </a:rPr>
                        <a:t> 1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 phút đến dưới 5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5 phút đến dưới 10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10 phút trở lên</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164029462"/>
                  </a:ext>
                </a:extLst>
              </a:tr>
              <a:tr h="10236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endParaRPr lang="en-GB" sz="4000" b="0" smtClean="0">
                        <a:latin typeface="Arial" panose="020B0604020202020204" pitchFamily="34" charset="0"/>
                        <a:cs typeface="Arial" panose="020B0604020202020204" pitchFamily="34" charset="0"/>
                      </a:endParaRPr>
                    </a:p>
                    <a:p>
                      <a:pPr algn="ctr"/>
                      <a:endParaRPr lang="en-GB" sz="4000" b="0" smtClean="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855750695"/>
                  </a:ext>
                </a:extLst>
              </a:tr>
            </a:tbl>
          </a:graphicData>
        </a:graphic>
      </p:graphicFrame>
      <p:grpSp>
        <p:nvGrpSpPr>
          <p:cNvPr id="25" name="Group 24"/>
          <p:cNvGrpSpPr/>
          <p:nvPr/>
        </p:nvGrpSpPr>
        <p:grpSpPr>
          <a:xfrm>
            <a:off x="5596677" y="4284453"/>
            <a:ext cx="685800" cy="685800"/>
            <a:chOff x="5867400" y="5067300"/>
            <a:chExt cx="685800" cy="685800"/>
          </a:xfrm>
        </p:grpSpPr>
        <p:cxnSp>
          <p:nvCxnSpPr>
            <p:cNvPr id="26" name="Straight Connector 25"/>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2268261" y="4257239"/>
            <a:ext cx="685800" cy="685800"/>
            <a:chOff x="5867400" y="5067300"/>
            <a:chExt cx="685800" cy="685800"/>
          </a:xfrm>
        </p:grpSpPr>
        <p:cxnSp>
          <p:nvCxnSpPr>
            <p:cNvPr id="31" name="Straight Connector 30"/>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5728559" y="4257239"/>
            <a:ext cx="228600" cy="685800"/>
            <a:chOff x="5867400" y="5067300"/>
            <a:chExt cx="228600" cy="685800"/>
          </a:xfrm>
        </p:grpSpPr>
        <p:cxnSp>
          <p:nvCxnSpPr>
            <p:cNvPr id="36" name="Straight Connector 35"/>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693991" y="4284453"/>
            <a:ext cx="1027188" cy="685800"/>
            <a:chOff x="7661122" y="5067300"/>
            <a:chExt cx="1027188" cy="685800"/>
          </a:xfrm>
        </p:grpSpPr>
        <p:grpSp>
          <p:nvGrpSpPr>
            <p:cNvPr id="39" name="Group 38"/>
            <p:cNvGrpSpPr/>
            <p:nvPr/>
          </p:nvGrpSpPr>
          <p:grpSpPr>
            <a:xfrm>
              <a:off x="7848600" y="5067300"/>
              <a:ext cx="685800" cy="685800"/>
              <a:chOff x="5867400" y="5067300"/>
              <a:chExt cx="685800" cy="685800"/>
            </a:xfrm>
          </p:grpSpPr>
          <p:cxnSp>
            <p:nvCxnSpPr>
              <p:cNvPr id="41" name="Straight Connector 40"/>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216481" y="4284453"/>
            <a:ext cx="1027188" cy="685800"/>
            <a:chOff x="7661122" y="5067300"/>
            <a:chExt cx="1027188" cy="685800"/>
          </a:xfrm>
        </p:grpSpPr>
        <p:grpSp>
          <p:nvGrpSpPr>
            <p:cNvPr id="46" name="Group 45"/>
            <p:cNvGrpSpPr/>
            <p:nvPr/>
          </p:nvGrpSpPr>
          <p:grpSpPr>
            <a:xfrm>
              <a:off x="7848600" y="5067300"/>
              <a:ext cx="685800" cy="685800"/>
              <a:chOff x="5867400" y="5067300"/>
              <a:chExt cx="685800" cy="685800"/>
            </a:xfrm>
          </p:grpSpPr>
          <p:cxnSp>
            <p:nvCxnSpPr>
              <p:cNvPr id="48" name="Straight Connector 47"/>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1366425" y="5925972"/>
            <a:ext cx="15897441" cy="830997"/>
          </a:xfrm>
          <a:prstGeom prst="rect">
            <a:avLst/>
          </a:prstGeom>
        </p:spPr>
        <p:txBody>
          <a:bodyPr wrap="square">
            <a:spAutoFit/>
          </a:bodyPr>
          <a:lstStyle/>
          <a:p>
            <a:pPr>
              <a:lnSpc>
                <a:spcPct val="120000"/>
              </a:lnSpc>
              <a:spcBef>
                <a:spcPts val="600"/>
              </a:spcBef>
              <a:spcAft>
                <a:spcPts val="600"/>
              </a:spcAft>
            </a:pPr>
            <a:r>
              <a:rPr lang="en-US" sz="4000" smtClean="0">
                <a:latin typeface="Arial" panose="020B0604020202020204" pitchFamily="34" charset="0"/>
                <a:cs typeface="Arial" panose="020B0604020202020204" pitchFamily="34" charset="0"/>
              </a:rPr>
              <a:t>a) Xác </a:t>
            </a:r>
            <a:r>
              <a:rPr lang="en-US" sz="4000">
                <a:latin typeface="Arial" panose="020B0604020202020204" pitchFamily="34" charset="0"/>
                <a:cs typeface="Arial" panose="020B0604020202020204" pitchFamily="34" charset="0"/>
              </a:rPr>
              <a:t>suất thực nghiệm </a:t>
            </a:r>
            <a:r>
              <a:rPr lang="en-US" sz="4000">
                <a:latin typeface="Arial" panose="020B0604020202020204" pitchFamily="34" charset="0"/>
                <a:cs typeface="Arial" panose="020B0604020202020204" pitchFamily="34" charset="0"/>
              </a:rPr>
              <a:t>của </a:t>
            </a:r>
            <a:r>
              <a:rPr lang="en-US" sz="4000" smtClean="0">
                <a:latin typeface="Arial" panose="020B0604020202020204" pitchFamily="34" charset="0"/>
                <a:cs typeface="Arial" panose="020B0604020202020204" pitchFamily="34" charset="0"/>
              </a:rPr>
              <a:t>sự kiện Sơn </a:t>
            </a:r>
            <a:r>
              <a:rPr lang="en-US" sz="4000">
                <a:latin typeface="Arial" panose="020B0604020202020204" pitchFamily="34" charset="0"/>
                <a:cs typeface="Arial" panose="020B0604020202020204" pitchFamily="34" charset="0"/>
              </a:rPr>
              <a:t>phải chờ xe dưới </a:t>
            </a:r>
            <a:r>
              <a:rPr lang="en-US" sz="4000">
                <a:latin typeface="Arial" panose="020B0604020202020204" pitchFamily="34" charset="0"/>
                <a:cs typeface="Arial" panose="020B0604020202020204" pitchFamily="34" charset="0"/>
              </a:rPr>
              <a:t>1 </a:t>
            </a:r>
            <a:r>
              <a:rPr lang="en-US" sz="4000" smtClean="0">
                <a:latin typeface="Arial" panose="020B0604020202020204" pitchFamily="34" charset="0"/>
                <a:cs typeface="Arial" panose="020B0604020202020204" pitchFamily="34" charset="0"/>
              </a:rPr>
              <a:t>phút là:</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3" name="TextBox 14"/>
              <p:cNvSpPr txBox="1"/>
              <p:nvPr/>
            </p:nvSpPr>
            <p:spPr>
              <a:xfrm>
                <a:off x="3429000" y="6974859"/>
                <a:ext cx="11040787"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4</m:t>
                          </m:r>
                        </m:num>
                        <m:den>
                          <m:r>
                            <a:rPr lang="en-GB" sz="4500" b="0" i="0" smtClean="0">
                              <a:solidFill>
                                <a:schemeClr val="tx1"/>
                              </a:solidFill>
                              <a:latin typeface="Cambria Math" panose="02040503050406030204" pitchFamily="18" charset="0"/>
                              <a:cs typeface="Arial" panose="020B0604020202020204" pitchFamily="34" charset="0"/>
                            </a:rPr>
                            <m:t>20</m:t>
                          </m:r>
                        </m:den>
                      </m:f>
                      <m:r>
                        <a:rPr lang="en-GB" sz="4500" b="0" i="1" smtClean="0">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,2</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53" name="TextBox 14"/>
              <p:cNvSpPr txBox="1">
                <a:spLocks noRot="1" noChangeAspect="1" noMove="1" noResize="1" noEditPoints="1" noAdjustHandles="1" noChangeArrowheads="1" noChangeShapeType="1" noTextEdit="1"/>
              </p:cNvSpPr>
              <p:nvPr/>
            </p:nvSpPr>
            <p:spPr>
              <a:xfrm>
                <a:off x="3429000" y="6974859"/>
                <a:ext cx="11040787" cy="1638141"/>
              </a:xfrm>
              <a:prstGeom prst="rect">
                <a:avLst/>
              </a:prstGeom>
              <a:blipFill>
                <a:blip r:embed="rId1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41918" y="756795"/>
            <a:ext cx="1692831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8" name="TextBox 8"/>
          <p:cNvSpPr txBox="1"/>
          <p:nvPr/>
        </p:nvSpPr>
        <p:spPr>
          <a:xfrm>
            <a:off x="1623653" y="5600372"/>
            <a:ext cx="2409291" cy="571500"/>
          </a:xfrm>
          <a:prstGeom prst="rect">
            <a:avLst/>
          </a:prstGeom>
        </p:spPr>
        <p:txBody>
          <a:bodyPr lIns="0" tIns="0" rIns="0" bIns="0" rtlCol="0" anchor="t">
            <a:spAutoFit/>
          </a:bodyPr>
          <a:lstStyle/>
          <a:p>
            <a:pPr algn="ctr">
              <a:lnSpc>
                <a:spcPts val="4440"/>
              </a:lnSpc>
            </a:pPr>
            <a:r>
              <a:rPr lang="en-US" sz="3700">
                <a:solidFill>
                  <a:srgbClr val="FFFFFF"/>
                </a:solidFill>
                <a:latin typeface="Nexa Script Bold"/>
              </a:rPr>
              <a:t>What?</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6477" t="33207"/>
          <a:stretch>
            <a:fillRect/>
          </a:stretch>
        </p:blipFill>
        <p:spPr>
          <a:xfrm rot="-10800000" flipH="1" flipV="1">
            <a:off x="120002" y="0"/>
            <a:ext cx="3004234" cy="22479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961318" y="9030888"/>
            <a:ext cx="1901750" cy="437403"/>
          </a:xfrm>
          <a:prstGeom prst="rect">
            <a:avLst/>
          </a:prstGeom>
        </p:spPr>
      </p:pic>
      <p:sp>
        <p:nvSpPr>
          <p:cNvPr id="22" name="TextBox 22"/>
          <p:cNvSpPr txBox="1"/>
          <p:nvPr/>
        </p:nvSpPr>
        <p:spPr>
          <a:xfrm>
            <a:off x="16686441" y="9052718"/>
            <a:ext cx="1176627" cy="554121"/>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13</a:t>
            </a:r>
          </a:p>
        </p:txBody>
      </p:sp>
      <p:sp>
        <p:nvSpPr>
          <p:cNvPr id="23" name="TextBox 9"/>
          <p:cNvSpPr txBox="1"/>
          <p:nvPr/>
        </p:nvSpPr>
        <p:spPr>
          <a:xfrm>
            <a:off x="6629400" y="1119386"/>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4064092552"/>
              </p:ext>
            </p:extLst>
          </p:nvPr>
        </p:nvGraphicFramePr>
        <p:xfrm>
          <a:off x="1409707" y="2608053"/>
          <a:ext cx="15921770" cy="2621280"/>
        </p:xfrm>
        <a:graphic>
          <a:graphicData uri="http://schemas.openxmlformats.org/drawingml/2006/table">
            <a:tbl>
              <a:tblPr firstRow="1" bandRow="1">
                <a:tableStyleId>{BDBED569-4797-4DF1-A0F4-6AAB3CD982D8}</a:tableStyleId>
              </a:tblPr>
              <a:tblGrid>
                <a:gridCol w="3579134">
                  <a:extLst>
                    <a:ext uri="{9D8B030D-6E8A-4147-A177-3AD203B41FA5}">
                      <a16:colId xmlns:a16="http://schemas.microsoft.com/office/drawing/2014/main" val="93923732"/>
                    </a:ext>
                  </a:extLst>
                </a:gridCol>
                <a:gridCol w="2131836">
                  <a:extLst>
                    <a:ext uri="{9D8B030D-6E8A-4147-A177-3AD203B41FA5}">
                      <a16:colId xmlns:a16="http://schemas.microsoft.com/office/drawing/2014/main" val="2256141466"/>
                    </a:ext>
                  </a:extLst>
                </a:gridCol>
                <a:gridCol w="3810000">
                  <a:extLst>
                    <a:ext uri="{9D8B030D-6E8A-4147-A177-3AD203B41FA5}">
                      <a16:colId xmlns:a16="http://schemas.microsoft.com/office/drawing/2014/main" val="212395721"/>
                    </a:ext>
                  </a:extLst>
                </a:gridCol>
                <a:gridCol w="3505200">
                  <a:extLst>
                    <a:ext uri="{9D8B030D-6E8A-4147-A177-3AD203B41FA5}">
                      <a16:colId xmlns:a16="http://schemas.microsoft.com/office/drawing/2014/main" val="3399085799"/>
                    </a:ext>
                  </a:extLst>
                </a:gridCol>
                <a:gridCol w="2895600">
                  <a:extLst>
                    <a:ext uri="{9D8B030D-6E8A-4147-A177-3AD203B41FA5}">
                      <a16:colId xmlns:a16="http://schemas.microsoft.com/office/drawing/2014/main" val="2528019112"/>
                    </a:ext>
                  </a:extLst>
                </a:gridCol>
              </a:tblGrid>
              <a:tr h="1023620">
                <a:tc>
                  <a:txBody>
                    <a:bodyPr/>
                    <a:lstStyle/>
                    <a:p>
                      <a:pPr algn="ctr"/>
                      <a:r>
                        <a:rPr lang="en-GB" sz="4000" b="0" smtClean="0">
                          <a:latin typeface="Arial" panose="020B0604020202020204" pitchFamily="34" charset="0"/>
                          <a:cs typeface="Arial" panose="020B0604020202020204" pitchFamily="34" charset="0"/>
                        </a:rPr>
                        <a:t>Thời</a:t>
                      </a:r>
                      <a:r>
                        <a:rPr lang="en-GB" sz="4000" b="0" baseline="0" smtClean="0">
                          <a:latin typeface="Arial" panose="020B0604020202020204" pitchFamily="34" charset="0"/>
                          <a:cs typeface="Arial" panose="020B0604020202020204" pitchFamily="34" charset="0"/>
                        </a:rPr>
                        <a:t> gian chờ</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Dưới</a:t>
                      </a:r>
                      <a:r>
                        <a:rPr lang="en-GB" sz="4000" b="0" baseline="0" smtClean="0">
                          <a:latin typeface="Arial" panose="020B0604020202020204" pitchFamily="34" charset="0"/>
                          <a:cs typeface="Arial" panose="020B0604020202020204" pitchFamily="34" charset="0"/>
                        </a:rPr>
                        <a:t> 1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 phút đến dưới 5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5 phút đến dưới 10 phút</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Từ</a:t>
                      </a:r>
                      <a:r>
                        <a:rPr lang="en-GB" sz="4000" b="0" baseline="0" smtClean="0">
                          <a:latin typeface="Arial" panose="020B0604020202020204" pitchFamily="34" charset="0"/>
                          <a:cs typeface="Arial" panose="020B0604020202020204" pitchFamily="34" charset="0"/>
                        </a:rPr>
                        <a:t> 10 phút trở lên</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164029462"/>
                  </a:ext>
                </a:extLst>
              </a:tr>
              <a:tr h="1023620">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endParaRPr lang="en-GB" sz="4000" b="0" smtClean="0">
                        <a:latin typeface="Arial" panose="020B0604020202020204" pitchFamily="34" charset="0"/>
                        <a:cs typeface="Arial" panose="020B0604020202020204" pitchFamily="34" charset="0"/>
                      </a:endParaRPr>
                    </a:p>
                    <a:p>
                      <a:pPr algn="ctr"/>
                      <a:endParaRPr lang="en-GB" sz="4000" b="0" smtClean="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855750695"/>
                  </a:ext>
                </a:extLst>
              </a:tr>
            </a:tbl>
          </a:graphicData>
        </a:graphic>
      </p:graphicFrame>
      <p:grpSp>
        <p:nvGrpSpPr>
          <p:cNvPr id="25" name="Group 24"/>
          <p:cNvGrpSpPr/>
          <p:nvPr/>
        </p:nvGrpSpPr>
        <p:grpSpPr>
          <a:xfrm>
            <a:off x="5596677" y="4284453"/>
            <a:ext cx="685800" cy="685800"/>
            <a:chOff x="5867400" y="5067300"/>
            <a:chExt cx="685800" cy="685800"/>
          </a:xfrm>
        </p:grpSpPr>
        <p:cxnSp>
          <p:nvCxnSpPr>
            <p:cNvPr id="26" name="Straight Connector 25"/>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2268261" y="4257239"/>
            <a:ext cx="685800" cy="685800"/>
            <a:chOff x="5867400" y="5067300"/>
            <a:chExt cx="685800" cy="685800"/>
          </a:xfrm>
        </p:grpSpPr>
        <p:cxnSp>
          <p:nvCxnSpPr>
            <p:cNvPr id="31" name="Straight Connector 30"/>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5728559" y="4257239"/>
            <a:ext cx="228600" cy="685800"/>
            <a:chOff x="5867400" y="5067300"/>
            <a:chExt cx="228600" cy="685800"/>
          </a:xfrm>
        </p:grpSpPr>
        <p:cxnSp>
          <p:nvCxnSpPr>
            <p:cNvPr id="36" name="Straight Connector 35"/>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693991" y="4284453"/>
            <a:ext cx="1027188" cy="685800"/>
            <a:chOff x="7661122" y="5067300"/>
            <a:chExt cx="1027188" cy="685800"/>
          </a:xfrm>
        </p:grpSpPr>
        <p:grpSp>
          <p:nvGrpSpPr>
            <p:cNvPr id="39" name="Group 38"/>
            <p:cNvGrpSpPr/>
            <p:nvPr/>
          </p:nvGrpSpPr>
          <p:grpSpPr>
            <a:xfrm>
              <a:off x="7848600" y="5067300"/>
              <a:ext cx="685800" cy="685800"/>
              <a:chOff x="5867400" y="5067300"/>
              <a:chExt cx="685800" cy="685800"/>
            </a:xfrm>
          </p:grpSpPr>
          <p:cxnSp>
            <p:nvCxnSpPr>
              <p:cNvPr id="41" name="Straight Connector 40"/>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216481" y="4284453"/>
            <a:ext cx="1027188" cy="685800"/>
            <a:chOff x="7661122" y="5067300"/>
            <a:chExt cx="1027188" cy="685800"/>
          </a:xfrm>
        </p:grpSpPr>
        <p:grpSp>
          <p:nvGrpSpPr>
            <p:cNvPr id="46" name="Group 45"/>
            <p:cNvGrpSpPr/>
            <p:nvPr/>
          </p:nvGrpSpPr>
          <p:grpSpPr>
            <a:xfrm>
              <a:off x="7848600" y="5067300"/>
              <a:ext cx="685800" cy="685800"/>
              <a:chOff x="5867400" y="5067300"/>
              <a:chExt cx="685800" cy="685800"/>
            </a:xfrm>
          </p:grpSpPr>
          <p:cxnSp>
            <p:nvCxnSpPr>
              <p:cNvPr id="48" name="Straight Connector 47"/>
              <p:cNvCxnSpPr/>
              <p:nvPr/>
            </p:nvCxnSpPr>
            <p:spPr>
              <a:xfrm>
                <a:off x="60960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246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53200" y="5067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H="1">
              <a:off x="7661122" y="5143500"/>
              <a:ext cx="1027188" cy="582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1366425" y="5841346"/>
            <a:ext cx="15320016" cy="1569660"/>
          </a:xfrm>
          <a:prstGeom prst="rect">
            <a:avLst/>
          </a:prstGeom>
        </p:spPr>
        <p:txBody>
          <a:bodyPr wrap="square">
            <a:spAutoFit/>
          </a:bodyPr>
          <a:lstStyle/>
          <a:p>
            <a:pPr algn="just">
              <a:lnSpc>
                <a:spcPct val="120000"/>
              </a:lnSpc>
              <a:spcBef>
                <a:spcPts val="600"/>
              </a:spcBef>
              <a:spcAft>
                <a:spcPts val="600"/>
              </a:spcAft>
            </a:pPr>
            <a:r>
              <a:rPr lang="en-US" sz="4000" smtClean="0">
                <a:latin typeface="Arial" panose="020B0604020202020204" pitchFamily="34" charset="0"/>
                <a:cs typeface="Arial" panose="020B0604020202020204" pitchFamily="34" charset="0"/>
              </a:rPr>
              <a:t>b) Xác </a:t>
            </a:r>
            <a:r>
              <a:rPr lang="en-US" sz="4000">
                <a:latin typeface="Arial" panose="020B0604020202020204" pitchFamily="34" charset="0"/>
                <a:cs typeface="Arial" panose="020B0604020202020204" pitchFamily="34" charset="0"/>
              </a:rPr>
              <a:t>suất thực nghiệm </a:t>
            </a:r>
            <a:r>
              <a:rPr lang="en-US" sz="4000">
                <a:latin typeface="Arial" panose="020B0604020202020204" pitchFamily="34" charset="0"/>
                <a:cs typeface="Arial" panose="020B0604020202020204" pitchFamily="34" charset="0"/>
              </a:rPr>
              <a:t>của </a:t>
            </a:r>
            <a:r>
              <a:rPr lang="en-US" sz="4000" smtClean="0">
                <a:latin typeface="Arial" panose="020B0604020202020204" pitchFamily="34" charset="0"/>
                <a:cs typeface="Arial" panose="020B0604020202020204" pitchFamily="34" charset="0"/>
              </a:rPr>
              <a:t>sự kiện Sơn </a:t>
            </a:r>
            <a:r>
              <a:rPr lang="en-US" sz="4000">
                <a:latin typeface="Arial" panose="020B0604020202020204" pitchFamily="34" charset="0"/>
                <a:cs typeface="Arial" panose="020B0604020202020204" pitchFamily="34" charset="0"/>
              </a:rPr>
              <a:t>phải chờ </a:t>
            </a:r>
            <a:r>
              <a:rPr lang="en-US" sz="4000">
                <a:latin typeface="Arial" panose="020B0604020202020204" pitchFamily="34" charset="0"/>
                <a:cs typeface="Arial" panose="020B0604020202020204" pitchFamily="34" charset="0"/>
              </a:rPr>
              <a:t>xe </a:t>
            </a:r>
            <a:r>
              <a:rPr lang="en-US" sz="4000" smtClean="0">
                <a:latin typeface="Arial" panose="020B0604020202020204" pitchFamily="34" charset="0"/>
                <a:cs typeface="Arial" panose="020B0604020202020204" pitchFamily="34" charset="0"/>
              </a:rPr>
              <a:t>từ 5 phút trở lên là:</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3" name="TextBox 14"/>
              <p:cNvSpPr txBox="1"/>
              <p:nvPr/>
            </p:nvSpPr>
            <p:spPr>
              <a:xfrm>
                <a:off x="3696087" y="7095667"/>
                <a:ext cx="11040787" cy="1635063"/>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4+2</m:t>
                          </m:r>
                        </m:num>
                        <m:den>
                          <m:r>
                            <a:rPr lang="en-GB" sz="4500" b="0" i="0" smtClean="0">
                              <a:solidFill>
                                <a:schemeClr val="tx1"/>
                              </a:solidFill>
                              <a:latin typeface="Cambria Math" panose="02040503050406030204" pitchFamily="18" charset="0"/>
                              <a:cs typeface="Arial" panose="020B0604020202020204" pitchFamily="34" charset="0"/>
                            </a:rPr>
                            <m:t>20</m:t>
                          </m:r>
                        </m:den>
                      </m:f>
                      <m:r>
                        <a:rPr lang="en-GB" sz="4500" b="0" i="1" smtClean="0">
                          <a:latin typeface="Cambria Math" panose="02040503050406030204" pitchFamily="18" charset="0"/>
                          <a:cs typeface="Arial" panose="020B0604020202020204" pitchFamily="34" charset="0"/>
                        </a:rPr>
                        <m:t>=</m:t>
                      </m:r>
                      <m:f>
                        <m:fPr>
                          <m:ctrlPr>
                            <a:rPr lang="en-US" sz="4500" i="1">
                              <a:latin typeface="Cambria Math" panose="02040503050406030204" pitchFamily="18" charset="0"/>
                              <a:cs typeface="Arial" panose="020B0604020202020204" pitchFamily="34" charset="0"/>
                            </a:rPr>
                          </m:ctrlPr>
                        </m:fPr>
                        <m:num>
                          <m:r>
                            <a:rPr lang="en-GB" sz="4500" b="0" i="0" smtClean="0">
                              <a:latin typeface="Cambria Math" panose="02040503050406030204" pitchFamily="18" charset="0"/>
                              <a:cs typeface="Arial" panose="020B0604020202020204" pitchFamily="34" charset="0"/>
                            </a:rPr>
                            <m:t>6</m:t>
                          </m:r>
                        </m:num>
                        <m:den>
                          <m:r>
                            <a:rPr lang="en-GB" sz="4500">
                              <a:latin typeface="Cambria Math" panose="02040503050406030204" pitchFamily="18" charset="0"/>
                              <a:cs typeface="Arial" panose="020B0604020202020204" pitchFamily="34" charset="0"/>
                            </a:rPr>
                            <m:t>20</m:t>
                          </m:r>
                        </m:den>
                      </m:f>
                      <m:r>
                        <a:rPr lang="en-GB" sz="4500" b="0" i="1" smtClean="0">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,3</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53" name="TextBox 14"/>
              <p:cNvSpPr txBox="1">
                <a:spLocks noRot="1" noChangeAspect="1" noMove="1" noResize="1" noEditPoints="1" noAdjustHandles="1" noChangeArrowheads="1" noChangeShapeType="1" noTextEdit="1"/>
              </p:cNvSpPr>
              <p:nvPr/>
            </p:nvSpPr>
            <p:spPr>
              <a:xfrm>
                <a:off x="3696087" y="7095667"/>
                <a:ext cx="11040787" cy="163506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5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505635" y="465858"/>
            <a:ext cx="6655689" cy="905535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14834" b="3482"/>
          <a:stretch>
            <a:fillRect/>
          </a:stretch>
        </p:blipFill>
        <p:spPr>
          <a:xfrm>
            <a:off x="12118648" y="43711"/>
            <a:ext cx="6230020" cy="207401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2484" r="26303" b="18174"/>
          <a:stretch>
            <a:fillRect/>
          </a:stretch>
        </p:blipFill>
        <p:spPr>
          <a:xfrm rot="-10800000">
            <a:off x="0" y="0"/>
            <a:ext cx="4610783" cy="484046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59025"/>
          <a:stretch>
            <a:fillRect/>
          </a:stretch>
        </p:blipFill>
        <p:spPr>
          <a:xfrm>
            <a:off x="3232614" y="8052922"/>
            <a:ext cx="15055386" cy="2234078"/>
          </a:xfrm>
          <a:prstGeom prst="rect">
            <a:avLst/>
          </a:prstGeom>
        </p:spPr>
      </p:pic>
      <p:sp>
        <p:nvSpPr>
          <p:cNvPr id="15" name="Rectangle 14"/>
          <p:cNvSpPr/>
          <p:nvPr/>
        </p:nvSpPr>
        <p:spPr>
          <a:xfrm>
            <a:off x="8756779" y="2717616"/>
            <a:ext cx="8153400" cy="4524315"/>
          </a:xfrm>
          <a:prstGeom prst="rect">
            <a:avLst/>
          </a:prstGeom>
        </p:spPr>
        <p:txBody>
          <a:bodyPr wrap="square">
            <a:spAutoFit/>
          </a:bodyPr>
          <a:lstStyle/>
          <a:p>
            <a:pPr algn="ctr">
              <a:lnSpc>
                <a:spcPct val="120000"/>
              </a:lnSpc>
              <a:spcBef>
                <a:spcPts val="600"/>
              </a:spcBef>
              <a:spcAft>
                <a:spcPts val="600"/>
              </a:spcAft>
            </a:pPr>
            <a:r>
              <a:rPr lang="vi-VN" sz="4000">
                <a:latin typeface="Arial" panose="020B0604020202020204" pitchFamily="34" charset="0"/>
                <a:ea typeface="Arial" panose="020B0604020202020204" pitchFamily="34" charset="0"/>
                <a:cs typeface="Arial" panose="020B0604020202020204" pitchFamily="34" charset="0"/>
              </a:rPr>
              <a:t>An và Bình chơi với nhau 50 ván cờ vua, trong đó An thắng 35 ván, hòa 10 ván và thua 5 ván. Hỏi trong lần gặp nhau thứ 51, ai là người có khả năng sẽ giành được chiến thắng cao hơn?</a:t>
            </a:r>
            <a:endParaRPr lang="en-US" sz="4000">
              <a:latin typeface="Arial" panose="020B0604020202020204" pitchFamily="34" charset="0"/>
              <a:cs typeface="Arial" panose="020B0604020202020204" pitchFamily="34" charset="0"/>
            </a:endParaRPr>
          </a:p>
        </p:txBody>
      </p:sp>
      <p:pic>
        <p:nvPicPr>
          <p:cNvPr id="1026" name="Picture 2" descr="Quân cờ Vua nhựa đặc và bàn gỗ (tặng kèm quân Hậu cho mỗi bê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9200" y="4016829"/>
            <a:ext cx="6436500" cy="43208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0" name="TextBox 20"/>
          <p:cNvSpPr txBox="1"/>
          <p:nvPr/>
        </p:nvSpPr>
        <p:spPr>
          <a:xfrm>
            <a:off x="1399045" y="607038"/>
            <a:ext cx="14107722" cy="1036117"/>
          </a:xfrm>
          <a:prstGeom prst="rect">
            <a:avLst/>
          </a:prstGeom>
        </p:spPr>
        <p:txBody>
          <a:bodyPr lIns="0" tIns="0" rIns="0" bIns="0" rtlCol="0" anchor="t">
            <a:spAutoFit/>
          </a:bodyPr>
          <a:lstStyle/>
          <a:p>
            <a:pPr marL="0" lvl="0" indent="0" algn="ctr">
              <a:lnSpc>
                <a:spcPts val="8800"/>
              </a:lnSpc>
              <a:spcBef>
                <a:spcPct val="0"/>
              </a:spcBef>
            </a:pPr>
            <a:r>
              <a:rPr lang="en-US" sz="6500" b="1" smtClean="0">
                <a:solidFill>
                  <a:srgbClr val="B6614E"/>
                </a:solidFill>
                <a:latin typeface="Arial" panose="020B0604020202020204" pitchFamily="34" charset="0"/>
                <a:cs typeface="Arial" panose="020B0604020202020204" pitchFamily="34" charset="0"/>
              </a:rPr>
              <a:t>LUYỆN TẬP</a:t>
            </a:r>
            <a:endParaRPr lang="en-US" sz="6500" b="1">
              <a:solidFill>
                <a:srgbClr val="B6614E"/>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6477" t="33207"/>
          <a:stretch>
            <a:fillRect/>
          </a:stretch>
        </p:blipFill>
        <p:spPr>
          <a:xfrm rot="-10800000" flipV="1">
            <a:off x="15849600" y="-179503"/>
            <a:ext cx="3007303" cy="2250196"/>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26303" b="18174"/>
          <a:stretch>
            <a:fillRect/>
          </a:stretch>
        </p:blipFill>
        <p:spPr>
          <a:xfrm rot="-10800000">
            <a:off x="0" y="5442"/>
            <a:ext cx="2732776" cy="3385457"/>
          </a:xfrm>
          <a:prstGeom prst="rect">
            <a:avLst/>
          </a:prstGeom>
        </p:spPr>
      </p:pic>
      <p:sp>
        <p:nvSpPr>
          <p:cNvPr id="28" name="Rectangle 27"/>
          <p:cNvSpPr/>
          <p:nvPr/>
        </p:nvSpPr>
        <p:spPr>
          <a:xfrm>
            <a:off x="914036" y="2453187"/>
            <a:ext cx="16754305" cy="1501758"/>
          </a:xfrm>
          <a:prstGeom prst="rect">
            <a:avLst/>
          </a:prstGeom>
        </p:spPr>
        <p:txBody>
          <a:bodyPr wrap="square">
            <a:spAutoFit/>
          </a:bodyPr>
          <a:lstStyle/>
          <a:p>
            <a:pPr algn="just">
              <a:lnSpc>
                <a:spcPct val="120000"/>
              </a:lnSpc>
              <a:spcBef>
                <a:spcPts val="600"/>
              </a:spcBef>
              <a:spcAft>
                <a:spcPts val="600"/>
              </a:spcAft>
            </a:pP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1 (SGK – tr105):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Gieo một con xúc sắc 4 mặt 50 lần và quan số ghi trên đỉnh của con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xúc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xắc</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ta được kết quả như sau:</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16"/>
          <a:stretch>
            <a:fillRect/>
          </a:stretch>
        </p:blipFill>
        <p:spPr>
          <a:xfrm>
            <a:off x="14970640" y="4590006"/>
            <a:ext cx="2371725" cy="2600576"/>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2532751691"/>
              </p:ext>
            </p:extLst>
          </p:nvPr>
        </p:nvGraphicFramePr>
        <p:xfrm>
          <a:off x="914036" y="4726057"/>
          <a:ext cx="13335000" cy="2092574"/>
        </p:xfrm>
        <a:graphic>
          <a:graphicData uri="http://schemas.openxmlformats.org/drawingml/2006/table">
            <a:tbl>
              <a:tblPr firstRow="1" bandRow="1">
                <a:tableStyleId>{BDBED569-4797-4DF1-A0F4-6AAB3CD982D8}</a:tableStyleId>
              </a:tblPr>
              <a:tblGrid>
                <a:gridCol w="3124200">
                  <a:extLst>
                    <a:ext uri="{9D8B030D-6E8A-4147-A177-3AD203B41FA5}">
                      <a16:colId xmlns:a16="http://schemas.microsoft.com/office/drawing/2014/main" val="2325365627"/>
                    </a:ext>
                  </a:extLst>
                </a:gridCol>
                <a:gridCol w="2438400">
                  <a:extLst>
                    <a:ext uri="{9D8B030D-6E8A-4147-A177-3AD203B41FA5}">
                      <a16:colId xmlns:a16="http://schemas.microsoft.com/office/drawing/2014/main" val="1045676848"/>
                    </a:ext>
                  </a:extLst>
                </a:gridCol>
                <a:gridCol w="2667000">
                  <a:extLst>
                    <a:ext uri="{9D8B030D-6E8A-4147-A177-3AD203B41FA5}">
                      <a16:colId xmlns:a16="http://schemas.microsoft.com/office/drawing/2014/main" val="1248097409"/>
                    </a:ext>
                  </a:extLst>
                </a:gridCol>
                <a:gridCol w="2667000">
                  <a:extLst>
                    <a:ext uri="{9D8B030D-6E8A-4147-A177-3AD203B41FA5}">
                      <a16:colId xmlns:a16="http://schemas.microsoft.com/office/drawing/2014/main" val="1432461781"/>
                    </a:ext>
                  </a:extLst>
                </a:gridCol>
                <a:gridCol w="2438400">
                  <a:extLst>
                    <a:ext uri="{9D8B030D-6E8A-4147-A177-3AD203B41FA5}">
                      <a16:colId xmlns:a16="http://schemas.microsoft.com/office/drawing/2014/main" val="426447780"/>
                    </a:ext>
                  </a:extLst>
                </a:gridCol>
              </a:tblGrid>
              <a:tr h="1046287">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xuất hiện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3</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839374345"/>
                  </a:ext>
                </a:extLst>
              </a:tr>
              <a:tr h="1046287">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9</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245203697"/>
                  </a:ext>
                </a:extLst>
              </a:tr>
            </a:tbl>
          </a:graphicData>
        </a:graphic>
      </p:graphicFrame>
      <p:sp>
        <p:nvSpPr>
          <p:cNvPr id="32" name="Rectangle 31"/>
          <p:cNvSpPr/>
          <p:nvPr/>
        </p:nvSpPr>
        <p:spPr>
          <a:xfrm>
            <a:off x="914036" y="7190582"/>
            <a:ext cx="11277964" cy="2862322"/>
          </a:xfrm>
          <a:prstGeom prst="rect">
            <a:avLst/>
          </a:prstGeom>
        </p:spPr>
        <p:txBody>
          <a:bodyPr wrap="square">
            <a:spAutoFit/>
          </a:bodyPr>
          <a:lstStyle/>
          <a:p>
            <a:pPr algn="just">
              <a:lnSpc>
                <a:spcPct val="150000"/>
              </a:lnSpc>
            </a:pPr>
            <a:r>
              <a:rPr lang="vi-VN" sz="4000">
                <a:solidFill>
                  <a:srgbClr val="000000"/>
                </a:solidFill>
                <a:ea typeface="Times New Roman" panose="02020603050405020304" pitchFamily="18" charset="0"/>
                <a:cs typeface="Times New Roman" panose="02020603050405020304" pitchFamily="18" charset="0"/>
              </a:rPr>
              <a:t>Hãy tính xác suất thực nghiệm để:</a:t>
            </a:r>
            <a:endParaRPr lang="en-US" sz="4000">
              <a:ea typeface="Times New Roman" panose="02020603050405020304" pitchFamily="18" charset="0"/>
            </a:endParaRPr>
          </a:p>
          <a:p>
            <a:pPr algn="just">
              <a:lnSpc>
                <a:spcPct val="150000"/>
              </a:lnSpc>
            </a:pPr>
            <a:r>
              <a:rPr lang="vi-VN" sz="4000">
                <a:solidFill>
                  <a:srgbClr val="000000"/>
                </a:solidFill>
                <a:ea typeface="Times New Roman" panose="02020603050405020304" pitchFamily="18" charset="0"/>
                <a:cs typeface="Times New Roman" panose="02020603050405020304" pitchFamily="18" charset="0"/>
              </a:rPr>
              <a:t>a) Gieo được đỉnh </a:t>
            </a:r>
            <a:r>
              <a:rPr lang="vi-VN" sz="4000">
                <a:solidFill>
                  <a:srgbClr val="000000"/>
                </a:solidFill>
                <a:ea typeface="Times New Roman" panose="02020603050405020304" pitchFamily="18" charset="0"/>
                <a:cs typeface="Times New Roman" panose="02020603050405020304" pitchFamily="18" charset="0"/>
              </a:rPr>
              <a:t>số </a:t>
            </a:r>
            <a:r>
              <a:rPr lang="vi-VN" sz="4000" smtClean="0">
                <a:solidFill>
                  <a:srgbClr val="000000"/>
                </a:solidFill>
                <a:ea typeface="Times New Roman" panose="02020603050405020304" pitchFamily="18" charset="0"/>
                <a:cs typeface="Times New Roman" panose="02020603050405020304" pitchFamily="18" charset="0"/>
              </a:rPr>
              <a:t>4</a:t>
            </a:r>
            <a:r>
              <a:rPr lang="en-GB" sz="4000" smtClean="0">
                <a:solidFill>
                  <a:srgbClr val="000000"/>
                </a:solidFill>
                <a:ea typeface="Times New Roman" panose="02020603050405020304" pitchFamily="18" charset="0"/>
                <a:cs typeface="Times New Roman" panose="02020603050405020304" pitchFamily="18" charset="0"/>
              </a:rPr>
              <a:t>;</a:t>
            </a:r>
            <a:endParaRPr lang="en-US" sz="4000">
              <a:ea typeface="Times New Roman" panose="02020603050405020304" pitchFamily="18" charset="0"/>
            </a:endParaRPr>
          </a:p>
          <a:p>
            <a:pPr algn="just">
              <a:lnSpc>
                <a:spcPct val="150000"/>
              </a:lnSpc>
            </a:pPr>
            <a:r>
              <a:rPr lang="vi-VN" sz="4000">
                <a:solidFill>
                  <a:srgbClr val="000000"/>
                </a:solidFill>
                <a:ea typeface="Times New Roman" panose="02020603050405020304" pitchFamily="18" charset="0"/>
                <a:cs typeface="Times New Roman" panose="02020603050405020304" pitchFamily="18" charset="0"/>
              </a:rPr>
              <a:t>b) Gieo được đỉnh có </a:t>
            </a:r>
            <a:r>
              <a:rPr lang="vi-VN" sz="4000">
                <a:solidFill>
                  <a:srgbClr val="000000"/>
                </a:solidFill>
                <a:ea typeface="Times New Roman" panose="02020603050405020304" pitchFamily="18" charset="0"/>
                <a:cs typeface="Times New Roman" panose="02020603050405020304" pitchFamily="18" charset="0"/>
              </a:rPr>
              <a:t>số </a:t>
            </a:r>
            <a:r>
              <a:rPr lang="vi-VN" sz="4000" smtClean="0">
                <a:solidFill>
                  <a:srgbClr val="000000"/>
                </a:solidFill>
                <a:ea typeface="Times New Roman" panose="02020603050405020304" pitchFamily="18" charset="0"/>
                <a:cs typeface="Times New Roman" panose="02020603050405020304" pitchFamily="18" charset="0"/>
              </a:rPr>
              <a:t>chẵn</a:t>
            </a:r>
            <a:r>
              <a:rPr lang="en-GB" sz="4000" smtClean="0">
                <a:solidFill>
                  <a:srgbClr val="000000"/>
                </a:solidFill>
                <a:ea typeface="Times New Roman" panose="02020603050405020304" pitchFamily="18" charset="0"/>
                <a:cs typeface="Times New Roman" panose="02020603050405020304" pitchFamily="18" charset="0"/>
              </a:rPr>
              <a:t>.</a:t>
            </a:r>
            <a:endParaRPr lang="en-US" sz="4000">
              <a:effectLst/>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1354103" y="755729"/>
            <a:ext cx="16230600" cy="8807371"/>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727079" flipH="1">
            <a:off x="-966814" y="-844759"/>
            <a:ext cx="3731076" cy="3124776"/>
          </a:xfrm>
          <a:prstGeom prst="rect">
            <a:avLst/>
          </a:prstGeom>
        </p:spPr>
      </p:pic>
      <p:grpSp>
        <p:nvGrpSpPr>
          <p:cNvPr id="19" name="Group 19"/>
          <p:cNvGrpSpPr>
            <a:grpSpLocks noChangeAspect="1"/>
          </p:cNvGrpSpPr>
          <p:nvPr/>
        </p:nvGrpSpPr>
        <p:grpSpPr>
          <a:xfrm rot="511215">
            <a:off x="9347217" y="3214484"/>
            <a:ext cx="2210951" cy="2128060"/>
            <a:chOff x="30480" y="591820"/>
            <a:chExt cx="12736830" cy="12259310"/>
          </a:xfrm>
        </p:grpSpPr>
        <p:sp>
          <p:nvSpPr>
            <p:cNvPr id="20" name="Freeform 20"/>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25" name="Group 25"/>
          <p:cNvGrpSpPr>
            <a:grpSpLocks noChangeAspect="1"/>
          </p:cNvGrpSpPr>
          <p:nvPr/>
        </p:nvGrpSpPr>
        <p:grpSpPr>
          <a:xfrm rot="511215">
            <a:off x="9347217" y="5997659"/>
            <a:ext cx="2210951" cy="2128060"/>
            <a:chOff x="30480" y="591820"/>
            <a:chExt cx="12736830" cy="12259310"/>
          </a:xfrm>
        </p:grpSpPr>
        <p:sp>
          <p:nvSpPr>
            <p:cNvPr id="26" name="Freeform 2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sp>
        <p:nvSpPr>
          <p:cNvPr id="29" name="TextBox 29"/>
          <p:cNvSpPr txBox="1"/>
          <p:nvPr/>
        </p:nvSpPr>
        <p:spPr>
          <a:xfrm>
            <a:off x="11891997" y="6620681"/>
            <a:ext cx="3665794" cy="820738"/>
          </a:xfrm>
          <a:prstGeom prst="rect">
            <a:avLst/>
          </a:prstGeom>
        </p:spPr>
        <p:txBody>
          <a:bodyPr lIns="0" tIns="0" rIns="0" bIns="0" rtlCol="0" anchor="t">
            <a:spAutoFit/>
          </a:bodyPr>
          <a:lstStyle/>
          <a:p>
            <a:pPr>
              <a:lnSpc>
                <a:spcPts val="3240"/>
              </a:lnSpc>
            </a:pPr>
            <a:r>
              <a:rPr lang="en-US" sz="1800" smtClean="0">
                <a:solidFill>
                  <a:srgbClr val="FFFFFF"/>
                </a:solidFill>
                <a:latin typeface="Comic Relief"/>
              </a:rPr>
              <a:t>Presentaton </a:t>
            </a:r>
            <a:r>
              <a:rPr lang="en-US" sz="1800">
                <a:solidFill>
                  <a:srgbClr val="FFFFFF"/>
                </a:solidFill>
                <a:latin typeface="Comic Relief"/>
              </a:rPr>
              <a:t>are communication tools that can be used as lectures</a:t>
            </a:r>
          </a:p>
        </p:txBody>
      </p:sp>
      <p:sp>
        <p:nvSpPr>
          <p:cNvPr id="21" name="TextBox 9"/>
          <p:cNvSpPr txBox="1"/>
          <p:nvPr/>
        </p:nvSpPr>
        <p:spPr>
          <a:xfrm>
            <a:off x="7652175" y="830304"/>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698825044"/>
              </p:ext>
            </p:extLst>
          </p:nvPr>
        </p:nvGraphicFramePr>
        <p:xfrm>
          <a:off x="2801903" y="2071379"/>
          <a:ext cx="13335000" cy="2092574"/>
        </p:xfrm>
        <a:graphic>
          <a:graphicData uri="http://schemas.openxmlformats.org/drawingml/2006/table">
            <a:tbl>
              <a:tblPr firstRow="1" bandRow="1">
                <a:tableStyleId>{BDBED569-4797-4DF1-A0F4-6AAB3CD982D8}</a:tableStyleId>
              </a:tblPr>
              <a:tblGrid>
                <a:gridCol w="3124200">
                  <a:extLst>
                    <a:ext uri="{9D8B030D-6E8A-4147-A177-3AD203B41FA5}">
                      <a16:colId xmlns:a16="http://schemas.microsoft.com/office/drawing/2014/main" val="2325365627"/>
                    </a:ext>
                  </a:extLst>
                </a:gridCol>
                <a:gridCol w="2438400">
                  <a:extLst>
                    <a:ext uri="{9D8B030D-6E8A-4147-A177-3AD203B41FA5}">
                      <a16:colId xmlns:a16="http://schemas.microsoft.com/office/drawing/2014/main" val="1045676848"/>
                    </a:ext>
                  </a:extLst>
                </a:gridCol>
                <a:gridCol w="2667000">
                  <a:extLst>
                    <a:ext uri="{9D8B030D-6E8A-4147-A177-3AD203B41FA5}">
                      <a16:colId xmlns:a16="http://schemas.microsoft.com/office/drawing/2014/main" val="1248097409"/>
                    </a:ext>
                  </a:extLst>
                </a:gridCol>
                <a:gridCol w="2667000">
                  <a:extLst>
                    <a:ext uri="{9D8B030D-6E8A-4147-A177-3AD203B41FA5}">
                      <a16:colId xmlns:a16="http://schemas.microsoft.com/office/drawing/2014/main" val="1432461781"/>
                    </a:ext>
                  </a:extLst>
                </a:gridCol>
                <a:gridCol w="2438400">
                  <a:extLst>
                    <a:ext uri="{9D8B030D-6E8A-4147-A177-3AD203B41FA5}">
                      <a16:colId xmlns:a16="http://schemas.microsoft.com/office/drawing/2014/main" val="426447780"/>
                    </a:ext>
                  </a:extLst>
                </a:gridCol>
              </a:tblGrid>
              <a:tr h="1046287">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xuất hiện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3</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839374345"/>
                  </a:ext>
                </a:extLst>
              </a:tr>
              <a:tr h="1046287">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lần</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12</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14</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9</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245203697"/>
                  </a:ext>
                </a:extLst>
              </a:tr>
            </a:tbl>
          </a:graphicData>
        </a:graphic>
      </p:graphicFrame>
      <p:sp>
        <p:nvSpPr>
          <p:cNvPr id="23" name="Rectangle 22"/>
          <p:cNvSpPr/>
          <p:nvPr/>
        </p:nvSpPr>
        <p:spPr>
          <a:xfrm>
            <a:off x="1736576" y="4444618"/>
            <a:ext cx="14930387" cy="916276"/>
          </a:xfrm>
          <a:prstGeom prst="rect">
            <a:avLst/>
          </a:prstGeom>
        </p:spPr>
        <p:txBody>
          <a:bodyPr wrap="square">
            <a:spAutoFit/>
          </a:bodyPr>
          <a:lstStyle/>
          <a:p>
            <a:pPr algn="just">
              <a:lnSpc>
                <a:spcPct val="150000"/>
              </a:lnSpc>
            </a:pP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ác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suất thực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nghiệm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g</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ieo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được đỉnh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GB"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24" name="Rectangle 23"/>
          <p:cNvSpPr/>
          <p:nvPr/>
        </p:nvSpPr>
        <p:spPr>
          <a:xfrm>
            <a:off x="1736576" y="6770324"/>
            <a:ext cx="14930387" cy="1015663"/>
          </a:xfrm>
          <a:prstGeom prst="rect">
            <a:avLst/>
          </a:prstGeom>
        </p:spPr>
        <p:txBody>
          <a:bodyPr wrap="square">
            <a:spAutoFit/>
          </a:bodyPr>
          <a:lstStyle/>
          <a:p>
            <a:pPr algn="just">
              <a:lnSpc>
                <a:spcPct val="150000"/>
              </a:lnSpc>
            </a:pP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 X</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ác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suất thực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nghiệm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g</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ieo được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đỉnh có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chẵn</a:t>
            </a:r>
            <a:r>
              <a:rPr lang="en-GB"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27" name="TextBox 14"/>
              <p:cNvSpPr txBox="1"/>
              <p:nvPr/>
            </p:nvSpPr>
            <p:spPr>
              <a:xfrm>
                <a:off x="3343076" y="5240736"/>
                <a:ext cx="11040787" cy="1464696"/>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smtClean="0">
                              <a:solidFill>
                                <a:schemeClr val="tx1"/>
                              </a:solidFill>
                              <a:latin typeface="Cambria Math" panose="02040503050406030204" pitchFamily="18" charset="0"/>
                              <a:cs typeface="Arial" panose="020B0604020202020204" pitchFamily="34" charset="0"/>
                            </a:rPr>
                          </m:ctrlPr>
                        </m:fPr>
                        <m:num>
                          <m:r>
                            <a:rPr lang="en-GB" sz="4000" b="0" i="0" smtClean="0">
                              <a:solidFill>
                                <a:schemeClr val="tx1"/>
                              </a:solidFill>
                              <a:latin typeface="Cambria Math" panose="02040503050406030204" pitchFamily="18" charset="0"/>
                              <a:cs typeface="Arial" panose="020B0604020202020204" pitchFamily="34" charset="0"/>
                            </a:rPr>
                            <m:t>9</m:t>
                          </m:r>
                        </m:num>
                        <m:den>
                          <m:r>
                            <a:rPr lang="en-GB" sz="4000" b="0" i="0" smtClean="0">
                              <a:solidFill>
                                <a:schemeClr val="tx1"/>
                              </a:solidFill>
                              <a:latin typeface="Cambria Math" panose="02040503050406030204" pitchFamily="18" charset="0"/>
                              <a:cs typeface="Arial" panose="020B0604020202020204" pitchFamily="34" charset="0"/>
                            </a:rPr>
                            <m:t>50</m:t>
                          </m:r>
                        </m:den>
                      </m:f>
                      <m:r>
                        <a:rPr lang="en-GB" sz="4000" b="0" i="1" smtClean="0">
                          <a:latin typeface="Cambria Math" panose="02040503050406030204" pitchFamily="18" charset="0"/>
                          <a:cs typeface="Arial" panose="020B0604020202020204" pitchFamily="34" charset="0"/>
                        </a:rPr>
                        <m:t>=</m:t>
                      </m:r>
                      <m:r>
                        <a:rPr lang="en-GB" sz="4000" i="1" smtClean="0">
                          <a:solidFill>
                            <a:schemeClr val="tx1"/>
                          </a:solidFill>
                          <a:latin typeface="Cambria Math" panose="02040503050406030204" pitchFamily="18" charset="0"/>
                          <a:cs typeface="Arial" panose="020B0604020202020204" pitchFamily="34" charset="0"/>
                        </a:rPr>
                        <m:t>0</m:t>
                      </m:r>
                      <m:r>
                        <a:rPr lang="en-GB" sz="4000" b="0" i="1" smtClean="0">
                          <a:solidFill>
                            <a:schemeClr val="tx1"/>
                          </a:solidFill>
                          <a:latin typeface="Cambria Math" panose="02040503050406030204" pitchFamily="18" charset="0"/>
                          <a:cs typeface="Arial" panose="020B0604020202020204" pitchFamily="34" charset="0"/>
                        </a:rPr>
                        <m:t>,18</m:t>
                      </m:r>
                    </m:oMath>
                  </m:oMathPara>
                </a14:m>
                <a:endParaRPr lang="en-US" sz="4000" u="none" smtClean="0">
                  <a:solidFill>
                    <a:schemeClr val="tx1"/>
                  </a:solidFill>
                  <a:latin typeface="Arial" panose="020B0604020202020204" pitchFamily="34" charset="0"/>
                  <a:cs typeface="Arial" panose="020B0604020202020204" pitchFamily="34" charset="0"/>
                </a:endParaRPr>
              </a:p>
            </p:txBody>
          </p:sp>
        </mc:Choice>
        <mc:Fallback>
          <p:sp>
            <p:nvSpPr>
              <p:cNvPr id="27" name="TextBox 14"/>
              <p:cNvSpPr txBox="1">
                <a:spLocks noRot="1" noChangeAspect="1" noMove="1" noResize="1" noEditPoints="1" noAdjustHandles="1" noChangeArrowheads="1" noChangeShapeType="1" noTextEdit="1"/>
              </p:cNvSpPr>
              <p:nvPr/>
            </p:nvSpPr>
            <p:spPr>
              <a:xfrm>
                <a:off x="3343076" y="5240736"/>
                <a:ext cx="11040787" cy="14646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14"/>
              <p:cNvSpPr txBox="1"/>
              <p:nvPr/>
            </p:nvSpPr>
            <p:spPr>
              <a:xfrm>
                <a:off x="3681375" y="7799977"/>
                <a:ext cx="11040787" cy="1464696"/>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smtClean="0">
                              <a:solidFill>
                                <a:schemeClr val="tx1"/>
                              </a:solidFill>
                              <a:latin typeface="Cambria Math" panose="02040503050406030204" pitchFamily="18" charset="0"/>
                              <a:cs typeface="Arial" panose="020B0604020202020204" pitchFamily="34" charset="0"/>
                            </a:rPr>
                          </m:ctrlPr>
                        </m:fPr>
                        <m:num>
                          <m:r>
                            <a:rPr lang="en-GB" sz="4000" b="0" i="0" smtClean="0">
                              <a:solidFill>
                                <a:schemeClr val="tx1"/>
                              </a:solidFill>
                              <a:latin typeface="Cambria Math" panose="02040503050406030204" pitchFamily="18" charset="0"/>
                              <a:cs typeface="Arial" panose="020B0604020202020204" pitchFamily="34" charset="0"/>
                            </a:rPr>
                            <m:t>14+</m:t>
                          </m:r>
                          <m:r>
                            <a:rPr lang="en-GB" sz="4000" b="0" i="0" smtClean="0">
                              <a:solidFill>
                                <a:schemeClr val="tx1"/>
                              </a:solidFill>
                              <a:latin typeface="Cambria Math" panose="02040503050406030204" pitchFamily="18" charset="0"/>
                              <a:cs typeface="Arial" panose="020B0604020202020204" pitchFamily="34" charset="0"/>
                            </a:rPr>
                            <m:t>9</m:t>
                          </m:r>
                        </m:num>
                        <m:den>
                          <m:r>
                            <a:rPr lang="en-GB" sz="4000" b="0" i="0" smtClean="0">
                              <a:solidFill>
                                <a:schemeClr val="tx1"/>
                              </a:solidFill>
                              <a:latin typeface="Cambria Math" panose="02040503050406030204" pitchFamily="18" charset="0"/>
                              <a:cs typeface="Arial" panose="020B0604020202020204" pitchFamily="34" charset="0"/>
                            </a:rPr>
                            <m:t>50</m:t>
                          </m:r>
                        </m:den>
                      </m:f>
                      <m:r>
                        <a:rPr lang="en-GB" sz="4000" b="0" i="1" smtClean="0">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GB" sz="4000" b="0" i="0" smtClean="0">
                              <a:latin typeface="Cambria Math" panose="02040503050406030204" pitchFamily="18" charset="0"/>
                              <a:cs typeface="Arial" panose="020B0604020202020204" pitchFamily="34" charset="0"/>
                            </a:rPr>
                            <m:t>23</m:t>
                          </m:r>
                        </m:num>
                        <m:den>
                          <m:r>
                            <a:rPr lang="en-GB" sz="4000" b="0" i="0" smtClean="0">
                              <a:latin typeface="Cambria Math" panose="02040503050406030204" pitchFamily="18" charset="0"/>
                              <a:cs typeface="Arial" panose="020B0604020202020204" pitchFamily="34" charset="0"/>
                            </a:rPr>
                            <m:t>5</m:t>
                          </m:r>
                          <m:r>
                            <a:rPr lang="en-GB" sz="4000">
                              <a:latin typeface="Cambria Math" panose="02040503050406030204" pitchFamily="18" charset="0"/>
                              <a:cs typeface="Arial" panose="020B0604020202020204" pitchFamily="34" charset="0"/>
                            </a:rPr>
                            <m:t>0</m:t>
                          </m:r>
                        </m:den>
                      </m:f>
                      <m:r>
                        <a:rPr lang="en-GB" sz="4000" b="0" i="1" smtClean="0">
                          <a:latin typeface="Cambria Math" panose="02040503050406030204" pitchFamily="18" charset="0"/>
                          <a:cs typeface="Arial" panose="020B0604020202020204" pitchFamily="34" charset="0"/>
                        </a:rPr>
                        <m:t>=</m:t>
                      </m:r>
                      <m:r>
                        <a:rPr lang="en-GB" sz="4000" i="1" smtClean="0">
                          <a:solidFill>
                            <a:schemeClr val="tx1"/>
                          </a:solidFill>
                          <a:latin typeface="Cambria Math" panose="02040503050406030204" pitchFamily="18" charset="0"/>
                          <a:cs typeface="Arial" panose="020B0604020202020204" pitchFamily="34" charset="0"/>
                        </a:rPr>
                        <m:t>0</m:t>
                      </m:r>
                      <m:r>
                        <a:rPr lang="en-GB" sz="4000" b="0" i="1" smtClean="0">
                          <a:solidFill>
                            <a:schemeClr val="tx1"/>
                          </a:solidFill>
                          <a:latin typeface="Cambria Math" panose="02040503050406030204" pitchFamily="18" charset="0"/>
                          <a:cs typeface="Arial" panose="020B0604020202020204" pitchFamily="34" charset="0"/>
                        </a:rPr>
                        <m:t>,46</m:t>
                      </m:r>
                    </m:oMath>
                  </m:oMathPara>
                </a14:m>
                <a:endParaRPr lang="en-US" sz="4000" u="none" smtClean="0">
                  <a:solidFill>
                    <a:schemeClr val="tx1"/>
                  </a:solidFill>
                  <a:latin typeface="Arial" panose="020B0604020202020204" pitchFamily="34" charset="0"/>
                  <a:cs typeface="Arial" panose="020B0604020202020204" pitchFamily="34" charset="0"/>
                </a:endParaRPr>
              </a:p>
            </p:txBody>
          </p:sp>
        </mc:Choice>
        <mc:Fallback>
          <p:sp>
            <p:nvSpPr>
              <p:cNvPr id="28" name="TextBox 14"/>
              <p:cNvSpPr txBox="1">
                <a:spLocks noRot="1" noChangeAspect="1" noMove="1" noResize="1" noEditPoints="1" noAdjustHandles="1" noChangeArrowheads="1" noChangeShapeType="1" noTextEdit="1"/>
              </p:cNvSpPr>
              <p:nvPr/>
            </p:nvSpPr>
            <p:spPr>
              <a:xfrm>
                <a:off x="3681375" y="7799977"/>
                <a:ext cx="11040787" cy="146469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63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86531" y="9349000"/>
            <a:ext cx="4078261" cy="938000"/>
          </a:xfrm>
          <a:prstGeom prst="rect">
            <a:avLst/>
          </a:prstGeom>
        </p:spPr>
      </p:pic>
      <p:pic>
        <p:nvPicPr>
          <p:cNvPr id="1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t="7707" r="25038"/>
          <a:stretch>
            <a:fillRect/>
          </a:stretch>
        </p:blipFill>
        <p:spPr>
          <a:xfrm>
            <a:off x="15644650" y="16329"/>
            <a:ext cx="2643350" cy="2359501"/>
          </a:xfrm>
          <a:prstGeom prst="rect">
            <a:avLst/>
          </a:prstGeom>
        </p:spPr>
      </p:pic>
      <p:sp>
        <p:nvSpPr>
          <p:cNvPr id="23" name="Rectangle 22"/>
          <p:cNvSpPr/>
          <p:nvPr/>
        </p:nvSpPr>
        <p:spPr>
          <a:xfrm>
            <a:off x="457200" y="455251"/>
            <a:ext cx="14401800" cy="3416320"/>
          </a:xfrm>
          <a:prstGeom prst="rect">
            <a:avLst/>
          </a:prstGeom>
        </p:spPr>
        <p:txBody>
          <a:bodyPr wrap="square">
            <a:spAutoFit/>
          </a:bodyPr>
          <a:lstStyle/>
          <a:p>
            <a:pPr algn="just">
              <a:lnSpc>
                <a:spcPct val="120000"/>
              </a:lnSpc>
              <a:spcBef>
                <a:spcPts val="600"/>
              </a:spcBef>
              <a:spcAft>
                <a:spcPts val="600"/>
              </a:spcAft>
            </a:pP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nl-NL"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b="1">
                <a:solidFill>
                  <a:srgbClr val="000000"/>
                </a:solidFill>
                <a:latin typeface="Arial" panose="020B0604020202020204" pitchFamily="34" charset="0"/>
                <a:ea typeface="Times New Roman" panose="02020603050405020304" pitchFamily="18" charset="0"/>
                <a:cs typeface="Arial" panose="020B0604020202020204" pitchFamily="34" charset="0"/>
              </a:rPr>
              <a:t>(SGK – tr105):</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Trong hộp có một số bút xanh và một số bút đỏ. Lấy ngẫu nhiên 1 bút từ hộp, xem màu rồi trả lại. Lặp lại hoạt động trên 50 lần, ta được kết quả như sau:</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764083645"/>
              </p:ext>
            </p:extLst>
          </p:nvPr>
        </p:nvGraphicFramePr>
        <p:xfrm>
          <a:off x="3429000" y="4266369"/>
          <a:ext cx="10533870" cy="2092574"/>
        </p:xfrm>
        <a:graphic>
          <a:graphicData uri="http://schemas.openxmlformats.org/drawingml/2006/table">
            <a:tbl>
              <a:tblPr firstRow="1" bandRow="1">
                <a:tableStyleId>{BDBED569-4797-4DF1-A0F4-6AAB3CD982D8}</a:tableStyleId>
              </a:tblPr>
              <a:tblGrid>
                <a:gridCol w="3304744">
                  <a:extLst>
                    <a:ext uri="{9D8B030D-6E8A-4147-A177-3AD203B41FA5}">
                      <a16:colId xmlns:a16="http://schemas.microsoft.com/office/drawing/2014/main" val="1045676848"/>
                    </a:ext>
                  </a:extLst>
                </a:gridCol>
                <a:gridCol w="3614563">
                  <a:extLst>
                    <a:ext uri="{9D8B030D-6E8A-4147-A177-3AD203B41FA5}">
                      <a16:colId xmlns:a16="http://schemas.microsoft.com/office/drawing/2014/main" val="1248097409"/>
                    </a:ext>
                  </a:extLst>
                </a:gridCol>
                <a:gridCol w="3614563">
                  <a:extLst>
                    <a:ext uri="{9D8B030D-6E8A-4147-A177-3AD203B41FA5}">
                      <a16:colId xmlns:a16="http://schemas.microsoft.com/office/drawing/2014/main" val="1432461781"/>
                    </a:ext>
                  </a:extLst>
                </a:gridCol>
              </a:tblGrid>
              <a:tr h="1046287">
                <a:tc>
                  <a:txBody>
                    <a:bodyPr/>
                    <a:lstStyle/>
                    <a:p>
                      <a:pPr algn="ctr"/>
                      <a:r>
                        <a:rPr lang="en-GB" sz="4500" b="0" smtClean="0">
                          <a:latin typeface="Arial" panose="020B0604020202020204" pitchFamily="34" charset="0"/>
                          <a:cs typeface="Arial" panose="020B0604020202020204" pitchFamily="34" charset="0"/>
                        </a:rPr>
                        <a:t>Loại</a:t>
                      </a:r>
                      <a:r>
                        <a:rPr lang="en-GB" sz="4500" b="0" baseline="0" smtClean="0">
                          <a:latin typeface="Arial" panose="020B0604020202020204" pitchFamily="34" charset="0"/>
                          <a:cs typeface="Arial" panose="020B0604020202020204" pitchFamily="34" charset="0"/>
                        </a:rPr>
                        <a:t> bút</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a:t>
                      </a:r>
                      <a:r>
                        <a:rPr lang="en-GB" sz="4500" b="0" baseline="0" smtClean="0">
                          <a:latin typeface="Arial" panose="020B0604020202020204" pitchFamily="34" charset="0"/>
                          <a:cs typeface="Arial" panose="020B0604020202020204" pitchFamily="34" charset="0"/>
                        </a:rPr>
                        <a:t> xanh</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 đỏ</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839374345"/>
                  </a:ext>
                </a:extLst>
              </a:tr>
              <a:tr h="1046287">
                <a:tc>
                  <a:txBody>
                    <a:bodyPr/>
                    <a:lstStyle/>
                    <a:p>
                      <a:pPr algn="ctr"/>
                      <a:r>
                        <a:rPr lang="en-GB" sz="4500" b="0" smtClean="0">
                          <a:latin typeface="Arial" panose="020B0604020202020204" pitchFamily="34" charset="0"/>
                          <a:cs typeface="Arial" panose="020B0604020202020204" pitchFamily="34" charset="0"/>
                        </a:rPr>
                        <a:t>Số</a:t>
                      </a:r>
                      <a:r>
                        <a:rPr lang="en-GB" sz="4500" b="0" baseline="0" smtClean="0">
                          <a:latin typeface="Arial" panose="020B0604020202020204" pitchFamily="34" charset="0"/>
                          <a:cs typeface="Arial" panose="020B0604020202020204" pitchFamily="34" charset="0"/>
                        </a:rPr>
                        <a:t> lần</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42</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8</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245203697"/>
                  </a:ext>
                </a:extLst>
              </a:tr>
            </a:tbl>
          </a:graphicData>
        </a:graphic>
      </p:graphicFrame>
      <p:sp>
        <p:nvSpPr>
          <p:cNvPr id="26" name="Rectangle 25"/>
          <p:cNvSpPr/>
          <p:nvPr/>
        </p:nvSpPr>
        <p:spPr>
          <a:xfrm>
            <a:off x="468086" y="6866710"/>
            <a:ext cx="15849600" cy="1831784"/>
          </a:xfrm>
          <a:prstGeom prst="rect">
            <a:avLst/>
          </a:prstGeom>
        </p:spPr>
        <p:txBody>
          <a:bodyPr wrap="square">
            <a:spAutoFit/>
          </a:bodyPr>
          <a:lstStyle/>
          <a:p>
            <a:pPr algn="just">
              <a:lnSpc>
                <a:spcPct val="120000"/>
              </a:lnSpc>
              <a:spcBef>
                <a:spcPts val="600"/>
              </a:spcBef>
              <a:spcAft>
                <a:spcPts val="600"/>
              </a:spcAft>
            </a:pP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a) Tính xác suất thực nghiệm của sự kiện lấy được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bút </a:t>
            </a:r>
            <a:r>
              <a:rPr lang="vi-VN"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GB"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b) Em hãy dự đoán xem trong hộp loại bút nào có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nhiều </a:t>
            </a:r>
            <a:r>
              <a:rPr lang="vi-VN"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hơn.</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sp>
        <p:nvSpPr>
          <p:cNvPr id="27" name="Rectangle 26"/>
          <p:cNvSpPr/>
          <p:nvPr/>
        </p:nvSpPr>
        <p:spPr>
          <a:xfrm>
            <a:off x="952193" y="5107639"/>
            <a:ext cx="16176478" cy="1677895"/>
          </a:xfrm>
          <a:prstGeom prst="rect">
            <a:avLst/>
          </a:prstGeom>
        </p:spPr>
        <p:txBody>
          <a:bodyPr wrap="square">
            <a:spAutoFit/>
          </a:bodyPr>
          <a:lstStyle/>
          <a:p>
            <a:pPr algn="just">
              <a:lnSpc>
                <a:spcPct val="120000"/>
              </a:lnSpc>
              <a:spcBef>
                <a:spcPts val="600"/>
              </a:spcBef>
              <a:spcAft>
                <a:spcPts val="600"/>
              </a:spcAft>
            </a:pPr>
            <a:r>
              <a:rPr lang="vi-VN" sz="4500" smtClean="0">
                <a:latin typeface="Arial" panose="020B0604020202020204" pitchFamily="34" charset="0"/>
                <a:cs typeface="Arial" panose="020B0604020202020204" pitchFamily="34" charset="0"/>
              </a:rPr>
              <a:t>a</a:t>
            </a:r>
            <a:r>
              <a:rPr lang="vi-VN" sz="4500">
                <a:latin typeface="Arial" panose="020B0604020202020204" pitchFamily="34" charset="0"/>
                <a:cs typeface="Arial" panose="020B0604020202020204" pitchFamily="34" charset="0"/>
              </a:rPr>
              <a:t>) </a:t>
            </a:r>
            <a:r>
              <a:rPr lang="en-GB" sz="4500">
                <a:latin typeface="Arial" panose="020B0604020202020204" pitchFamily="34" charset="0"/>
                <a:cs typeface="Arial" panose="020B0604020202020204" pitchFamily="34" charset="0"/>
              </a:rPr>
              <a:t>X</a:t>
            </a:r>
            <a:r>
              <a:rPr lang="vi-VN" sz="4500" smtClean="0">
                <a:latin typeface="Arial" panose="020B0604020202020204" pitchFamily="34" charset="0"/>
                <a:cs typeface="Arial" panose="020B0604020202020204" pitchFamily="34" charset="0"/>
              </a:rPr>
              <a:t>ác su</a:t>
            </a:r>
            <a:r>
              <a:rPr lang="en-GB" sz="4500" smtClean="0">
                <a:latin typeface="Arial" panose="020B0604020202020204" pitchFamily="34" charset="0"/>
                <a:cs typeface="Arial" panose="020B0604020202020204" pitchFamily="34" charset="0"/>
              </a:rPr>
              <a:t>ấ</a:t>
            </a:r>
            <a:r>
              <a:rPr lang="vi-VN" sz="4500" smtClean="0">
                <a:latin typeface="Arial" panose="020B0604020202020204" pitchFamily="34" charset="0"/>
                <a:cs typeface="Arial" panose="020B0604020202020204" pitchFamily="34" charset="0"/>
              </a:rPr>
              <a:t>t </a:t>
            </a:r>
            <a:r>
              <a:rPr lang="vi-VN" sz="4500">
                <a:latin typeface="Arial" panose="020B0604020202020204" pitchFamily="34" charset="0"/>
                <a:cs typeface="Arial" panose="020B0604020202020204" pitchFamily="34" charset="0"/>
              </a:rPr>
              <a:t>thực </a:t>
            </a:r>
            <a:r>
              <a:rPr lang="vi-VN" sz="4500" smtClean="0">
                <a:latin typeface="Arial" panose="020B0604020202020204" pitchFamily="34" charset="0"/>
                <a:cs typeface="Arial" panose="020B0604020202020204" pitchFamily="34" charset="0"/>
              </a:rPr>
              <a:t>ng</a:t>
            </a:r>
            <a:r>
              <a:rPr lang="en-GB" sz="4500" smtClean="0">
                <a:latin typeface="Arial" panose="020B0604020202020204" pitchFamily="34" charset="0"/>
                <a:cs typeface="Arial" panose="020B0604020202020204" pitchFamily="34" charset="0"/>
              </a:rPr>
              <a:t>hi</a:t>
            </a:r>
            <a:r>
              <a:rPr lang="vi-VN" sz="4500" smtClean="0">
                <a:latin typeface="Arial" panose="020B0604020202020204" pitchFamily="34" charset="0"/>
                <a:cs typeface="Arial" panose="020B0604020202020204" pitchFamily="34" charset="0"/>
              </a:rPr>
              <a:t>ệm </a:t>
            </a:r>
            <a:r>
              <a:rPr lang="vi-VN" sz="4500">
                <a:latin typeface="Arial" panose="020B0604020202020204" pitchFamily="34" charset="0"/>
                <a:cs typeface="Arial" panose="020B0604020202020204" pitchFamily="34" charset="0"/>
              </a:rPr>
              <a:t>của </a:t>
            </a:r>
            <a:r>
              <a:rPr lang="vi-VN" sz="4500" smtClean="0">
                <a:latin typeface="Arial" panose="020B0604020202020204" pitchFamily="34" charset="0"/>
                <a:cs typeface="Arial" panose="020B0604020202020204" pitchFamily="34" charset="0"/>
              </a:rPr>
              <a:t>sự</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kiện l</a:t>
            </a:r>
            <a:r>
              <a:rPr lang="en-GB" sz="4500" smtClean="0">
                <a:latin typeface="Arial" panose="020B0604020202020204" pitchFamily="34" charset="0"/>
                <a:cs typeface="Arial" panose="020B0604020202020204" pitchFamily="34" charset="0"/>
              </a:rPr>
              <a:t>ấ</a:t>
            </a:r>
            <a:r>
              <a:rPr lang="vi-VN" sz="4500" smtClean="0">
                <a:latin typeface="Arial" panose="020B0604020202020204" pitchFamily="34" charset="0"/>
                <a:cs typeface="Arial" panose="020B0604020202020204" pitchFamily="34" charset="0"/>
              </a:rPr>
              <a:t>y </a:t>
            </a:r>
            <a:r>
              <a:rPr lang="vi-VN" sz="4500">
                <a:latin typeface="Arial" panose="020B0604020202020204" pitchFamily="34" charset="0"/>
                <a:cs typeface="Arial" panose="020B0604020202020204" pitchFamily="34" charset="0"/>
              </a:rPr>
              <a:t>được bút xanh trong </a:t>
            </a:r>
            <a:r>
              <a:rPr lang="vi-VN" sz="4500">
                <a:latin typeface="Arial" panose="020B0604020202020204" pitchFamily="34" charset="0"/>
                <a:cs typeface="Arial" panose="020B0604020202020204" pitchFamily="34" charset="0"/>
              </a:rPr>
              <a:t>50 </a:t>
            </a:r>
            <a:r>
              <a:rPr lang="vi-VN" sz="4500" smtClean="0">
                <a:latin typeface="Arial" panose="020B0604020202020204" pitchFamily="34" charset="0"/>
                <a:cs typeface="Arial" panose="020B0604020202020204" pitchFamily="34" charset="0"/>
              </a:rPr>
              <a:t>l</a:t>
            </a:r>
            <a:r>
              <a:rPr lang="en-GB" sz="4500" smtClean="0">
                <a:latin typeface="Arial" panose="020B0604020202020204" pitchFamily="34" charset="0"/>
                <a:cs typeface="Arial" panose="020B0604020202020204" pitchFamily="34" charset="0"/>
              </a:rPr>
              <a:t>ầ</a:t>
            </a:r>
            <a:r>
              <a:rPr lang="vi-VN" sz="4500" smtClean="0">
                <a:latin typeface="Arial" panose="020B0604020202020204" pitchFamily="34" charset="0"/>
                <a:cs typeface="Arial" panose="020B0604020202020204" pitchFamily="34" charset="0"/>
              </a:rPr>
              <a:t>n </a:t>
            </a:r>
            <a:r>
              <a:rPr lang="vi-VN" sz="4500">
                <a:latin typeface="Arial" panose="020B0604020202020204" pitchFamily="34" charset="0"/>
                <a:cs typeface="Arial" panose="020B0604020202020204" pitchFamily="34" charset="0"/>
              </a:rPr>
              <a:t>gieo trên là:</a:t>
            </a:r>
            <a:endParaRPr lang="en-US" sz="45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TextBox 14"/>
              <p:cNvSpPr txBox="1"/>
              <p:nvPr/>
            </p:nvSpPr>
            <p:spPr>
              <a:xfrm>
                <a:off x="4825011" y="6974751"/>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42</m:t>
                          </m:r>
                        </m:num>
                        <m:den>
                          <m:r>
                            <a:rPr lang="en-GB" sz="4500" b="0" i="0" smtClean="0">
                              <a:solidFill>
                                <a:schemeClr val="tx1"/>
                              </a:solidFill>
                              <a:latin typeface="Cambria Math" panose="02040503050406030204" pitchFamily="18" charset="0"/>
                              <a:cs typeface="Arial" panose="020B0604020202020204" pitchFamily="34" charset="0"/>
                            </a:rPr>
                            <m:t>50</m:t>
                          </m:r>
                        </m:den>
                      </m:f>
                      <m:r>
                        <a:rPr lang="en-GB" sz="4500" b="0" i="0" smtClean="0">
                          <a:solidFill>
                            <a:schemeClr val="tx1"/>
                          </a:solidFill>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,84</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28" name="TextBox 14"/>
              <p:cNvSpPr txBox="1">
                <a:spLocks noRot="1" noChangeAspect="1" noMove="1" noResize="1" noEditPoints="1" noAdjustHandles="1" noChangeArrowheads="1" noChangeShapeType="1" noTextEdit="1"/>
              </p:cNvSpPr>
              <p:nvPr/>
            </p:nvSpPr>
            <p:spPr>
              <a:xfrm>
                <a:off x="4825011" y="6974751"/>
                <a:ext cx="7543800" cy="1638141"/>
              </a:xfrm>
              <a:prstGeom prst="rect">
                <a:avLst/>
              </a:prstGeom>
              <a:blipFill>
                <a:blip r:embed="rId11"/>
                <a:stretch>
                  <a:fillRect/>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1019183989"/>
              </p:ext>
            </p:extLst>
          </p:nvPr>
        </p:nvGraphicFramePr>
        <p:xfrm>
          <a:off x="3329976" y="2414353"/>
          <a:ext cx="10533870" cy="2092574"/>
        </p:xfrm>
        <a:graphic>
          <a:graphicData uri="http://schemas.openxmlformats.org/drawingml/2006/table">
            <a:tbl>
              <a:tblPr firstRow="1" bandRow="1">
                <a:tableStyleId>{BDBED569-4797-4DF1-A0F4-6AAB3CD982D8}</a:tableStyleId>
              </a:tblPr>
              <a:tblGrid>
                <a:gridCol w="3304744">
                  <a:extLst>
                    <a:ext uri="{9D8B030D-6E8A-4147-A177-3AD203B41FA5}">
                      <a16:colId xmlns:a16="http://schemas.microsoft.com/office/drawing/2014/main" val="1045676848"/>
                    </a:ext>
                  </a:extLst>
                </a:gridCol>
                <a:gridCol w="3614563">
                  <a:extLst>
                    <a:ext uri="{9D8B030D-6E8A-4147-A177-3AD203B41FA5}">
                      <a16:colId xmlns:a16="http://schemas.microsoft.com/office/drawing/2014/main" val="1248097409"/>
                    </a:ext>
                  </a:extLst>
                </a:gridCol>
                <a:gridCol w="3614563">
                  <a:extLst>
                    <a:ext uri="{9D8B030D-6E8A-4147-A177-3AD203B41FA5}">
                      <a16:colId xmlns:a16="http://schemas.microsoft.com/office/drawing/2014/main" val="1432461781"/>
                    </a:ext>
                  </a:extLst>
                </a:gridCol>
              </a:tblGrid>
              <a:tr h="1046287">
                <a:tc>
                  <a:txBody>
                    <a:bodyPr/>
                    <a:lstStyle/>
                    <a:p>
                      <a:pPr algn="ctr"/>
                      <a:r>
                        <a:rPr lang="en-GB" sz="4500" b="0" smtClean="0">
                          <a:latin typeface="Arial" panose="020B0604020202020204" pitchFamily="34" charset="0"/>
                          <a:cs typeface="Arial" panose="020B0604020202020204" pitchFamily="34" charset="0"/>
                        </a:rPr>
                        <a:t>Loại</a:t>
                      </a:r>
                      <a:r>
                        <a:rPr lang="en-GB" sz="4500" b="0" baseline="0" smtClean="0">
                          <a:latin typeface="Arial" panose="020B0604020202020204" pitchFamily="34" charset="0"/>
                          <a:cs typeface="Arial" panose="020B0604020202020204" pitchFamily="34" charset="0"/>
                        </a:rPr>
                        <a:t> bút</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a:t>
                      </a:r>
                      <a:r>
                        <a:rPr lang="en-GB" sz="4500" b="0" baseline="0" smtClean="0">
                          <a:latin typeface="Arial" panose="020B0604020202020204" pitchFamily="34" charset="0"/>
                          <a:cs typeface="Arial" panose="020B0604020202020204" pitchFamily="34" charset="0"/>
                        </a:rPr>
                        <a:t> xanh</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 đỏ</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839374345"/>
                  </a:ext>
                </a:extLst>
              </a:tr>
              <a:tr h="1046287">
                <a:tc>
                  <a:txBody>
                    <a:bodyPr/>
                    <a:lstStyle/>
                    <a:p>
                      <a:pPr algn="ctr"/>
                      <a:r>
                        <a:rPr lang="en-GB" sz="4500" b="0" smtClean="0">
                          <a:latin typeface="Arial" panose="020B0604020202020204" pitchFamily="34" charset="0"/>
                          <a:cs typeface="Arial" panose="020B0604020202020204" pitchFamily="34" charset="0"/>
                        </a:rPr>
                        <a:t>Số</a:t>
                      </a:r>
                      <a:r>
                        <a:rPr lang="en-GB" sz="4500" b="0" baseline="0" smtClean="0">
                          <a:latin typeface="Arial" panose="020B0604020202020204" pitchFamily="34" charset="0"/>
                          <a:cs typeface="Arial" panose="020B0604020202020204" pitchFamily="34" charset="0"/>
                        </a:rPr>
                        <a:t> lần</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42</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8</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245203697"/>
                  </a:ext>
                </a:extLst>
              </a:tr>
            </a:tbl>
          </a:graphicData>
        </a:graphic>
      </p:graphicFrame>
    </p:spTree>
    <p:extLst>
      <p:ext uri="{BB962C8B-B14F-4D97-AF65-F5344CB8AC3E}">
        <p14:creationId xmlns:p14="http://schemas.microsoft.com/office/powerpoint/2010/main" val="9226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sp>
        <p:nvSpPr>
          <p:cNvPr id="27" name="Rectangle 26"/>
          <p:cNvSpPr/>
          <p:nvPr/>
        </p:nvSpPr>
        <p:spPr>
          <a:xfrm>
            <a:off x="1429805" y="5482808"/>
            <a:ext cx="15354607" cy="2585323"/>
          </a:xfrm>
          <a:prstGeom prst="rect">
            <a:avLst/>
          </a:prstGeom>
        </p:spPr>
        <p:txBody>
          <a:bodyPr wrap="square">
            <a:spAutoFit/>
          </a:bodyPr>
          <a:lstStyle/>
          <a:p>
            <a:pPr algn="just">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b) </a:t>
            </a:r>
            <a:r>
              <a:rPr lang="vi-VN" sz="4500" smtClean="0">
                <a:latin typeface="Arial" panose="020B0604020202020204" pitchFamily="34" charset="0"/>
                <a:cs typeface="Arial" panose="020B0604020202020204" pitchFamily="34" charset="0"/>
              </a:rPr>
              <a:t>Do </a:t>
            </a:r>
            <a:r>
              <a:rPr lang="vi-VN" sz="4500">
                <a:latin typeface="Arial" panose="020B0604020202020204" pitchFamily="34" charset="0"/>
                <a:cs typeface="Arial" panose="020B0604020202020204" pitchFamily="34" charset="0"/>
              </a:rPr>
              <a:t>ta </a:t>
            </a:r>
            <a:r>
              <a:rPr lang="vi-VN" sz="4500" smtClean="0">
                <a:latin typeface="Arial" panose="020B0604020202020204" pitchFamily="34" charset="0"/>
                <a:cs typeface="Arial" panose="020B0604020202020204" pitchFamily="34" charset="0"/>
              </a:rPr>
              <a:t>l</a:t>
            </a:r>
            <a:r>
              <a:rPr lang="en-GB" sz="4500" smtClean="0">
                <a:latin typeface="Arial" panose="020B0604020202020204" pitchFamily="34" charset="0"/>
                <a:cs typeface="Arial" panose="020B0604020202020204" pitchFamily="34" charset="0"/>
              </a:rPr>
              <a:t>ấ</a:t>
            </a:r>
            <a:r>
              <a:rPr lang="vi-VN" sz="4500" smtClean="0">
                <a:latin typeface="Arial" panose="020B0604020202020204" pitchFamily="34" charset="0"/>
                <a:cs typeface="Arial" panose="020B0604020202020204" pitchFamily="34" charset="0"/>
              </a:rPr>
              <a:t>y </a:t>
            </a:r>
            <a:r>
              <a:rPr lang="vi-VN" sz="4500">
                <a:latin typeface="Arial" panose="020B0604020202020204" pitchFamily="34" charset="0"/>
                <a:cs typeface="Arial" panose="020B0604020202020204" pitchFamily="34" charset="0"/>
              </a:rPr>
              <a:t>ngẫu nhiên được số bút xanh nhiều </a:t>
            </a:r>
            <a:r>
              <a:rPr lang="vi-VN" sz="4500">
                <a:latin typeface="Arial" panose="020B0604020202020204" pitchFamily="34" charset="0"/>
                <a:cs typeface="Arial" panose="020B0604020202020204" pitchFamily="34" charset="0"/>
              </a:rPr>
              <a:t>hơn </a:t>
            </a:r>
            <a:r>
              <a:rPr lang="vi-VN" sz="4500" smtClean="0">
                <a:latin typeface="Arial" panose="020B0604020202020204" pitchFamily="34" charset="0"/>
                <a:cs typeface="Arial" panose="020B0604020202020204" pitchFamily="34" charset="0"/>
              </a:rPr>
              <a:t>s</a:t>
            </a:r>
            <a:r>
              <a:rPr lang="en-GB" sz="4500" smtClean="0">
                <a:latin typeface="Arial" panose="020B0604020202020204" pitchFamily="34" charset="0"/>
                <a:cs typeface="Arial" panose="020B0604020202020204" pitchFamily="34" charset="0"/>
              </a:rPr>
              <a:t>ố</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bút </a:t>
            </a:r>
            <a:r>
              <a:rPr lang="vi-VN" sz="4500" smtClean="0">
                <a:latin typeface="Arial" panose="020B0604020202020204" pitchFamily="34" charset="0"/>
                <a:cs typeface="Arial" panose="020B0604020202020204" pitchFamily="34" charset="0"/>
              </a:rPr>
              <a:t>đ</a:t>
            </a:r>
            <a:r>
              <a:rPr lang="en-GB" sz="4500">
                <a:latin typeface="Arial" panose="020B0604020202020204" pitchFamily="34" charset="0"/>
                <a:cs typeface="Arial" panose="020B0604020202020204" pitchFamily="34" charset="0"/>
              </a:rPr>
              <a:t>ỏ</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nên </a:t>
            </a:r>
            <a:r>
              <a:rPr lang="vi-VN" sz="4500">
                <a:latin typeface="Arial" panose="020B0604020202020204" pitchFamily="34" charset="0"/>
                <a:cs typeface="Arial" panose="020B0604020202020204" pitchFamily="34" charset="0"/>
              </a:rPr>
              <a:t>có </a:t>
            </a:r>
            <a:r>
              <a:rPr lang="vi-VN" sz="4500" smtClean="0">
                <a:latin typeface="Arial" panose="020B0604020202020204" pitchFamily="34" charset="0"/>
                <a:cs typeface="Arial" panose="020B0604020202020204" pitchFamily="34" charset="0"/>
              </a:rPr>
              <a:t>th</a:t>
            </a:r>
            <a:r>
              <a:rPr lang="en-GB" sz="4500" smtClean="0">
                <a:latin typeface="Arial" panose="020B0604020202020204" pitchFamily="34" charset="0"/>
                <a:cs typeface="Arial" panose="020B0604020202020204" pitchFamily="34" charset="0"/>
              </a:rPr>
              <a:t>ể</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dự </a:t>
            </a:r>
            <a:r>
              <a:rPr lang="vi-VN" sz="4500">
                <a:latin typeface="Arial" panose="020B0604020202020204" pitchFamily="34" charset="0"/>
                <a:cs typeface="Arial" panose="020B0604020202020204" pitchFamily="34" charset="0"/>
              </a:rPr>
              <a:t>đoán </a:t>
            </a:r>
            <a:r>
              <a:rPr lang="vi-VN" sz="4500" smtClean="0">
                <a:latin typeface="Arial" panose="020B0604020202020204" pitchFamily="34" charset="0"/>
                <a:cs typeface="Arial" panose="020B0604020202020204" pitchFamily="34" charset="0"/>
              </a:rPr>
              <a:t>là</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trong </a:t>
            </a:r>
            <a:r>
              <a:rPr lang="vi-VN" sz="4500">
                <a:latin typeface="Arial" panose="020B0604020202020204" pitchFamily="34" charset="0"/>
                <a:cs typeface="Arial" panose="020B0604020202020204" pitchFamily="34" charset="0"/>
              </a:rPr>
              <a:t>hộp </a:t>
            </a:r>
            <a:r>
              <a:rPr lang="vi-VN" sz="4500" smtClean="0">
                <a:latin typeface="Arial" panose="020B0604020202020204" pitchFamily="34" charset="0"/>
                <a:cs typeface="Arial" panose="020B0604020202020204" pitchFamily="34" charset="0"/>
              </a:rPr>
              <a:t>s</a:t>
            </a:r>
            <a:r>
              <a:rPr lang="en-GB" sz="4500" smtClean="0">
                <a:latin typeface="Arial" panose="020B0604020202020204" pitchFamily="34" charset="0"/>
                <a:cs typeface="Arial" panose="020B0604020202020204" pitchFamily="34" charset="0"/>
              </a:rPr>
              <a:t>ố</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bút </a:t>
            </a:r>
            <a:r>
              <a:rPr lang="vi-VN" sz="4500">
                <a:latin typeface="Arial" panose="020B0604020202020204" pitchFamily="34" charset="0"/>
                <a:cs typeface="Arial" panose="020B0604020202020204" pitchFamily="34" charset="0"/>
              </a:rPr>
              <a:t>xanh </a:t>
            </a:r>
            <a:r>
              <a:rPr lang="vi-VN" sz="4500" smtClean="0">
                <a:latin typeface="Arial" panose="020B0604020202020204" pitchFamily="34" charset="0"/>
                <a:cs typeface="Arial" panose="020B0604020202020204" pitchFamily="34" charset="0"/>
              </a:rPr>
              <a:t>nhi</a:t>
            </a:r>
            <a:r>
              <a:rPr lang="en-GB" sz="4500" smtClean="0">
                <a:latin typeface="Arial" panose="020B0604020202020204" pitchFamily="34" charset="0"/>
                <a:cs typeface="Arial" panose="020B0604020202020204" pitchFamily="34" charset="0"/>
              </a:rPr>
              <a:t>ề</a:t>
            </a:r>
            <a:r>
              <a:rPr lang="vi-VN" sz="4500" smtClean="0">
                <a:latin typeface="Arial" panose="020B0604020202020204" pitchFamily="34" charset="0"/>
                <a:cs typeface="Arial" panose="020B0604020202020204" pitchFamily="34" charset="0"/>
              </a:rPr>
              <a:t>u </a:t>
            </a:r>
            <a:r>
              <a:rPr lang="vi-VN" sz="4500">
                <a:latin typeface="Arial" panose="020B0604020202020204" pitchFamily="34" charset="0"/>
                <a:cs typeface="Arial" panose="020B0604020202020204" pitchFamily="34" charset="0"/>
              </a:rPr>
              <a:t>hơn </a:t>
            </a:r>
            <a:r>
              <a:rPr lang="vi-VN" sz="4500" smtClean="0">
                <a:latin typeface="Arial" panose="020B0604020202020204" pitchFamily="34" charset="0"/>
                <a:cs typeface="Arial" panose="020B0604020202020204" pitchFamily="34" charset="0"/>
              </a:rPr>
              <a:t>s</a:t>
            </a:r>
            <a:r>
              <a:rPr lang="en-GB" sz="4500" smtClean="0">
                <a:latin typeface="Arial" panose="020B0604020202020204" pitchFamily="34" charset="0"/>
                <a:cs typeface="Arial" panose="020B0604020202020204" pitchFamily="34" charset="0"/>
              </a:rPr>
              <a:t>ố</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bút đỏ.</a:t>
            </a:r>
            <a:endParaRPr lang="en-US" sz="450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19183989"/>
              </p:ext>
            </p:extLst>
          </p:nvPr>
        </p:nvGraphicFramePr>
        <p:xfrm>
          <a:off x="3329976" y="2414353"/>
          <a:ext cx="10533870" cy="2092574"/>
        </p:xfrm>
        <a:graphic>
          <a:graphicData uri="http://schemas.openxmlformats.org/drawingml/2006/table">
            <a:tbl>
              <a:tblPr firstRow="1" bandRow="1">
                <a:tableStyleId>{BDBED569-4797-4DF1-A0F4-6AAB3CD982D8}</a:tableStyleId>
              </a:tblPr>
              <a:tblGrid>
                <a:gridCol w="3304744">
                  <a:extLst>
                    <a:ext uri="{9D8B030D-6E8A-4147-A177-3AD203B41FA5}">
                      <a16:colId xmlns:a16="http://schemas.microsoft.com/office/drawing/2014/main" val="1045676848"/>
                    </a:ext>
                  </a:extLst>
                </a:gridCol>
                <a:gridCol w="3614563">
                  <a:extLst>
                    <a:ext uri="{9D8B030D-6E8A-4147-A177-3AD203B41FA5}">
                      <a16:colId xmlns:a16="http://schemas.microsoft.com/office/drawing/2014/main" val="1248097409"/>
                    </a:ext>
                  </a:extLst>
                </a:gridCol>
                <a:gridCol w="3614563">
                  <a:extLst>
                    <a:ext uri="{9D8B030D-6E8A-4147-A177-3AD203B41FA5}">
                      <a16:colId xmlns:a16="http://schemas.microsoft.com/office/drawing/2014/main" val="1432461781"/>
                    </a:ext>
                  </a:extLst>
                </a:gridCol>
              </a:tblGrid>
              <a:tr h="1046287">
                <a:tc>
                  <a:txBody>
                    <a:bodyPr/>
                    <a:lstStyle/>
                    <a:p>
                      <a:pPr algn="ctr"/>
                      <a:r>
                        <a:rPr lang="en-GB" sz="4500" b="0" smtClean="0">
                          <a:latin typeface="Arial" panose="020B0604020202020204" pitchFamily="34" charset="0"/>
                          <a:cs typeface="Arial" panose="020B0604020202020204" pitchFamily="34" charset="0"/>
                        </a:rPr>
                        <a:t>Loại</a:t>
                      </a:r>
                      <a:r>
                        <a:rPr lang="en-GB" sz="4500" b="0" baseline="0" smtClean="0">
                          <a:latin typeface="Arial" panose="020B0604020202020204" pitchFamily="34" charset="0"/>
                          <a:cs typeface="Arial" panose="020B0604020202020204" pitchFamily="34" charset="0"/>
                        </a:rPr>
                        <a:t> bút</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a:t>
                      </a:r>
                      <a:r>
                        <a:rPr lang="en-GB" sz="4500" b="0" baseline="0" smtClean="0">
                          <a:latin typeface="Arial" panose="020B0604020202020204" pitchFamily="34" charset="0"/>
                          <a:cs typeface="Arial" panose="020B0604020202020204" pitchFamily="34" charset="0"/>
                        </a:rPr>
                        <a:t> xanh</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Bút đỏ</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839374345"/>
                  </a:ext>
                </a:extLst>
              </a:tr>
              <a:tr h="1046287">
                <a:tc>
                  <a:txBody>
                    <a:bodyPr/>
                    <a:lstStyle/>
                    <a:p>
                      <a:pPr algn="ctr"/>
                      <a:r>
                        <a:rPr lang="en-GB" sz="4500" b="0" smtClean="0">
                          <a:latin typeface="Arial" panose="020B0604020202020204" pitchFamily="34" charset="0"/>
                          <a:cs typeface="Arial" panose="020B0604020202020204" pitchFamily="34" charset="0"/>
                        </a:rPr>
                        <a:t>Số</a:t>
                      </a:r>
                      <a:r>
                        <a:rPr lang="en-GB" sz="4500" b="0" baseline="0" smtClean="0">
                          <a:latin typeface="Arial" panose="020B0604020202020204" pitchFamily="34" charset="0"/>
                          <a:cs typeface="Arial" panose="020B0604020202020204" pitchFamily="34" charset="0"/>
                        </a:rPr>
                        <a:t> lần</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42</a:t>
                      </a:r>
                      <a:endParaRPr lang="en-US" sz="45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500" b="0" smtClean="0">
                          <a:latin typeface="Arial" panose="020B0604020202020204" pitchFamily="34" charset="0"/>
                          <a:cs typeface="Arial" panose="020B0604020202020204" pitchFamily="34" charset="0"/>
                        </a:rPr>
                        <a:t>8</a:t>
                      </a:r>
                      <a:endParaRPr lang="en-US" sz="45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245203697"/>
                  </a:ext>
                </a:extLst>
              </a:tr>
            </a:tbl>
          </a:graphicData>
        </a:graphic>
      </p:graphicFrame>
    </p:spTree>
    <p:extLst>
      <p:ext uri="{BB962C8B-B14F-4D97-AF65-F5344CB8AC3E}">
        <p14:creationId xmlns:p14="http://schemas.microsoft.com/office/powerpoint/2010/main" val="5756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43985">
            <a:off x="88906" y="9327450"/>
            <a:ext cx="671882" cy="634089"/>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t="7707" r="25038"/>
          <a:stretch>
            <a:fillRect/>
          </a:stretch>
        </p:blipFill>
        <p:spPr>
          <a:xfrm>
            <a:off x="16044405" y="138672"/>
            <a:ext cx="2259199" cy="2016601"/>
          </a:xfrm>
          <a:prstGeom prst="rect">
            <a:avLst/>
          </a:prstGeom>
        </p:spPr>
      </p:pic>
      <p:sp>
        <p:nvSpPr>
          <p:cNvPr id="3" name="Rectangle 2"/>
          <p:cNvSpPr/>
          <p:nvPr/>
        </p:nvSpPr>
        <p:spPr>
          <a:xfrm>
            <a:off x="982647" y="334928"/>
            <a:ext cx="14491400" cy="1569660"/>
          </a:xfrm>
          <a:prstGeom prst="rect">
            <a:avLst/>
          </a:prstGeom>
        </p:spPr>
        <p:txBody>
          <a:bodyPr wrap="square">
            <a:spAutoFit/>
          </a:bodyPr>
          <a:lstStyle/>
          <a:p>
            <a:pPr algn="just">
              <a:lnSpc>
                <a:spcPct val="120000"/>
              </a:lnSpc>
              <a:spcBef>
                <a:spcPts val="600"/>
              </a:spcBef>
              <a:spcAft>
                <a:spcPts val="600"/>
              </a:spcAft>
            </a:pPr>
            <a:r>
              <a:rPr lang="en-GB"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vi-VN"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3</a:t>
            </a:r>
            <a:r>
              <a:rPr lang="en-GB"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(SGK –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tr105</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Tổng hợp kết quả xét nghiệm bệnh viêm gan ở một phòng khám trong một năm, ta được bảng sau:</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2057276"/>
              </p:ext>
            </p:extLst>
          </p:nvPr>
        </p:nvGraphicFramePr>
        <p:xfrm>
          <a:off x="1637463" y="2155275"/>
          <a:ext cx="13803927" cy="4212555"/>
        </p:xfrm>
        <a:graphic>
          <a:graphicData uri="http://schemas.openxmlformats.org/drawingml/2006/table">
            <a:tbl>
              <a:tblPr firstRow="1" bandRow="1">
                <a:tableStyleId>{BDBED569-4797-4DF1-A0F4-6AAB3CD982D8}</a:tableStyleId>
              </a:tblPr>
              <a:tblGrid>
                <a:gridCol w="2895601">
                  <a:extLst>
                    <a:ext uri="{9D8B030D-6E8A-4147-A177-3AD203B41FA5}">
                      <a16:colId xmlns:a16="http://schemas.microsoft.com/office/drawing/2014/main" val="1260144428"/>
                    </a:ext>
                  </a:extLst>
                </a:gridCol>
                <a:gridCol w="5638800">
                  <a:extLst>
                    <a:ext uri="{9D8B030D-6E8A-4147-A177-3AD203B41FA5}">
                      <a16:colId xmlns:a16="http://schemas.microsoft.com/office/drawing/2014/main" val="1406251261"/>
                    </a:ext>
                  </a:extLst>
                </a:gridCol>
                <a:gridCol w="5269526">
                  <a:extLst>
                    <a:ext uri="{9D8B030D-6E8A-4147-A177-3AD203B41FA5}">
                      <a16:colId xmlns:a16="http://schemas.microsoft.com/office/drawing/2014/main" val="4188791654"/>
                    </a:ext>
                  </a:extLst>
                </a:gridCol>
              </a:tblGrid>
              <a:tr h="842511">
                <a:tc>
                  <a:txBody>
                    <a:bodyPr/>
                    <a:lstStyle/>
                    <a:p>
                      <a:pPr algn="ctr"/>
                      <a:r>
                        <a:rPr lang="en-GB" sz="4000" b="1" smtClean="0">
                          <a:solidFill>
                            <a:schemeClr val="bg1"/>
                          </a:solidFill>
                          <a:latin typeface="Arial" panose="020B0604020202020204" pitchFamily="34" charset="0"/>
                          <a:cs typeface="Arial" panose="020B0604020202020204" pitchFamily="34" charset="0"/>
                        </a:rPr>
                        <a:t>Quý</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xét nghiệm</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dương tính</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2349067686"/>
                  </a:ext>
                </a:extLst>
              </a:tr>
              <a:tr h="842511">
                <a:tc>
                  <a:txBody>
                    <a:bodyPr/>
                    <a:lstStyle/>
                    <a:p>
                      <a:pPr algn="ctr"/>
                      <a:r>
                        <a:rPr lang="en-GB" sz="4000" b="1" smtClean="0">
                          <a:solidFill>
                            <a:schemeClr val="bg1"/>
                          </a:solidFill>
                          <a:latin typeface="Arial" panose="020B0604020202020204" pitchFamily="34" charset="0"/>
                          <a:cs typeface="Arial" panose="020B0604020202020204" pitchFamily="34" charset="0"/>
                        </a:rPr>
                        <a:t>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150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586849087"/>
                  </a:ext>
                </a:extLst>
              </a:tr>
              <a:tr h="842511">
                <a:tc>
                  <a:txBody>
                    <a:bodyPr/>
                    <a:lstStyle/>
                    <a:p>
                      <a:pPr algn="ctr"/>
                      <a:r>
                        <a:rPr lang="en-GB" sz="4000" b="1" smtClean="0">
                          <a:solidFill>
                            <a:schemeClr val="bg1"/>
                          </a:solidFill>
                          <a:latin typeface="Arial" panose="020B0604020202020204" pitchFamily="34" charset="0"/>
                          <a:cs typeface="Arial" panose="020B0604020202020204" pitchFamily="34" charset="0"/>
                        </a:rPr>
                        <a:t>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200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21</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647282715"/>
                  </a:ext>
                </a:extLst>
              </a:tr>
              <a:tr h="842511">
                <a:tc>
                  <a:txBody>
                    <a:bodyPr/>
                    <a:lstStyle/>
                    <a:p>
                      <a:pPr algn="ctr"/>
                      <a:r>
                        <a:rPr lang="en-GB" sz="4000" b="1" smtClean="0">
                          <a:solidFill>
                            <a:schemeClr val="bg1"/>
                          </a:solidFill>
                          <a:latin typeface="Arial" panose="020B0604020202020204" pitchFamily="34" charset="0"/>
                          <a:cs typeface="Arial" panose="020B0604020202020204" pitchFamily="34" charset="0"/>
                        </a:rPr>
                        <a:t>III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180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17</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127945761"/>
                  </a:ext>
                </a:extLst>
              </a:tr>
              <a:tr h="842511">
                <a:tc>
                  <a:txBody>
                    <a:bodyPr/>
                    <a:lstStyle/>
                    <a:p>
                      <a:pPr algn="ctr"/>
                      <a:r>
                        <a:rPr lang="en-GB" sz="4000" b="1" smtClean="0">
                          <a:solidFill>
                            <a:schemeClr val="bg1"/>
                          </a:solidFill>
                          <a:latin typeface="Arial" panose="020B0604020202020204" pitchFamily="34" charset="0"/>
                          <a:cs typeface="Arial" panose="020B0604020202020204" pitchFamily="34" charset="0"/>
                        </a:rPr>
                        <a:t>IV</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220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01213930"/>
                  </a:ext>
                </a:extLst>
              </a:tr>
            </a:tbl>
          </a:graphicData>
        </a:graphic>
      </p:graphicFrame>
      <p:sp>
        <p:nvSpPr>
          <p:cNvPr id="6" name="Rectangle 5"/>
          <p:cNvSpPr/>
          <p:nvPr/>
        </p:nvSpPr>
        <p:spPr>
          <a:xfrm>
            <a:off x="1219200" y="6678917"/>
            <a:ext cx="16383000" cy="3354765"/>
          </a:xfrm>
          <a:prstGeom prst="rect">
            <a:avLst/>
          </a:prstGeom>
        </p:spPr>
        <p:txBody>
          <a:bodyPr wrap="square">
            <a:spAutoFit/>
          </a:bodyPr>
          <a:lstStyle/>
          <a:p>
            <a:pPr algn="just">
              <a:lnSpc>
                <a:spcPct val="120000"/>
              </a:lnSpc>
              <a:spcBef>
                <a:spcPts val="600"/>
              </a:spcBef>
              <a:spcAft>
                <a:spcPts val="600"/>
              </a:spcAft>
            </a:pP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Hãy tính xác suất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thực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ng</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hiệ</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của sự kiện một ca xét nghiệm có kết quả dương tính</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a) theo từng quý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trong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600"/>
              </a:spcBef>
              <a:spcAft>
                <a:spcPts val="600"/>
              </a:spcAft>
            </a:pPr>
            <a:r>
              <a:rPr lang="vi-VN" sz="4000">
                <a:solidFill>
                  <a:srgbClr val="000000"/>
                </a:solidFill>
                <a:latin typeface="Arial" panose="020B0604020202020204" pitchFamily="34" charset="0"/>
                <a:ea typeface="Arial" panose="020B0604020202020204" pitchFamily="34" charset="0"/>
                <a:cs typeface="Arial" panose="020B0604020202020204" pitchFamily="34" charset="0"/>
              </a:rPr>
              <a:t>b) sau lần lượt từng quý tính từ </a:t>
            </a:r>
            <a:r>
              <a:rPr lang="vi-VN" sz="4000">
                <a:solidFill>
                  <a:srgbClr val="000000"/>
                </a:solidFill>
                <a:latin typeface="Arial" panose="020B0604020202020204" pitchFamily="34" charset="0"/>
                <a:ea typeface="Arial" panose="020B0604020202020204" pitchFamily="34" charset="0"/>
                <a:cs typeface="Arial" panose="020B0604020202020204" pitchFamily="34" charset="0"/>
              </a:rPr>
              <a:t>đầu </a:t>
            </a:r>
            <a:r>
              <a:rPr lang="vi-VN" sz="4000" smtClean="0">
                <a:solidFill>
                  <a:srgbClr val="000000"/>
                </a:solidFill>
                <a:latin typeface="Arial" panose="020B0604020202020204" pitchFamily="34" charset="0"/>
                <a:ea typeface="Arial" panose="020B0604020202020204" pitchFamily="34" charset="0"/>
                <a:cs typeface="Arial" panose="020B0604020202020204" pitchFamily="34" charset="0"/>
              </a:rPr>
              <a:t>năm</a:t>
            </a:r>
            <a:r>
              <a:rPr lang="en-GB" sz="4000" smtClean="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0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1354103" y="755729"/>
            <a:ext cx="16230600" cy="9112171"/>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727079" flipH="1">
            <a:off x="-966814" y="-844759"/>
            <a:ext cx="3731076" cy="3124776"/>
          </a:xfrm>
          <a:prstGeom prst="rect">
            <a:avLst/>
          </a:prstGeom>
        </p:spPr>
      </p:pic>
      <p:sp>
        <p:nvSpPr>
          <p:cNvPr id="29" name="TextBox 29"/>
          <p:cNvSpPr txBox="1"/>
          <p:nvPr/>
        </p:nvSpPr>
        <p:spPr>
          <a:xfrm>
            <a:off x="11891997" y="6620681"/>
            <a:ext cx="3665794" cy="820738"/>
          </a:xfrm>
          <a:prstGeom prst="rect">
            <a:avLst/>
          </a:prstGeom>
        </p:spPr>
        <p:txBody>
          <a:bodyPr lIns="0" tIns="0" rIns="0" bIns="0" rtlCol="0" anchor="t">
            <a:spAutoFit/>
          </a:bodyPr>
          <a:lstStyle/>
          <a:p>
            <a:pPr>
              <a:lnSpc>
                <a:spcPts val="3240"/>
              </a:lnSpc>
            </a:pPr>
            <a:r>
              <a:rPr lang="en-US" sz="1800" smtClean="0">
                <a:solidFill>
                  <a:srgbClr val="FFFFFF"/>
                </a:solidFill>
                <a:latin typeface="Comic Relief"/>
              </a:rPr>
              <a:t>Presentaton </a:t>
            </a:r>
            <a:r>
              <a:rPr lang="en-US" sz="1800">
                <a:solidFill>
                  <a:srgbClr val="FFFFFF"/>
                </a:solidFill>
                <a:latin typeface="Comic Relief"/>
              </a:rPr>
              <a:t>are communication tools that can be used as lectures</a:t>
            </a:r>
          </a:p>
        </p:txBody>
      </p:sp>
      <p:sp>
        <p:nvSpPr>
          <p:cNvPr id="21" name="TextBox 9"/>
          <p:cNvSpPr txBox="1"/>
          <p:nvPr/>
        </p:nvSpPr>
        <p:spPr>
          <a:xfrm>
            <a:off x="7652175" y="830304"/>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1658903" y="5666520"/>
                <a:ext cx="15621000" cy="3896580"/>
              </a:xfrm>
              <a:prstGeom prst="rect">
                <a:avLst/>
              </a:prstGeom>
            </p:spPr>
            <p:txBody>
              <a:bodyPr wrap="square">
                <a:spAutoFit/>
              </a:bodyPr>
              <a:lstStyle/>
              <a:p>
                <a:pPr algn="just">
                  <a:lnSpc>
                    <a:spcPct val="110000"/>
                  </a:lnSpc>
                  <a:spcBef>
                    <a:spcPts val="300"/>
                  </a:spcBef>
                  <a:spcAft>
                    <a:spcPts val="300"/>
                  </a:spcAft>
                </a:pP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X</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ác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suất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nghiệm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sự kiện một ca xét nghiệm có kết quả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dương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smtClean="0">
                    <a:latin typeface="Arial" panose="020B0604020202020204" pitchFamily="34" charset="0"/>
                    <a:ea typeface="Times New Roman" panose="02020603050405020304" pitchFamily="18" charset="0"/>
                    <a:cs typeface="Arial" panose="020B0604020202020204" pitchFamily="34" charset="0"/>
                  </a:rPr>
                  <a:t>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lần lượt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từng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quý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trong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0000"/>
                  </a:lnSpc>
                  <a:spcBef>
                    <a:spcPts val="300"/>
                  </a:spcBef>
                  <a:spcAft>
                    <a:spcPts val="300"/>
                  </a:spcAft>
                </a:pPr>
                <a:r>
                  <a:rPr lang="en-GB" sz="4000" smtClean="0">
                    <a:latin typeface="Arial" panose="020B0604020202020204" pitchFamily="34" charset="0"/>
                    <a:ea typeface="Times New Roman" panose="02020603050405020304" pitchFamily="18" charset="0"/>
                    <a:cs typeface="Arial" panose="020B0604020202020204" pitchFamily="34" charset="0"/>
                  </a:rPr>
                  <a:t>Quý I: </a:t>
                </a:r>
                <a14:m>
                  <m:oMath xmlns:m="http://schemas.openxmlformats.org/officeDocument/2006/math">
                    <m:f>
                      <m:fPr>
                        <m:ctrlPr>
                          <a:rPr lang="en-GB" sz="5000" i="1" smtClean="0">
                            <a:latin typeface="Cambria Math" panose="02040503050406030204" pitchFamily="18" charset="0"/>
                            <a:cs typeface="Arial" panose="020B0604020202020204" pitchFamily="34" charset="0"/>
                          </a:rPr>
                        </m:ctrlPr>
                      </m:fPr>
                      <m:num>
                        <m:r>
                          <a:rPr lang="en-GB" sz="5000" b="0" i="1" smtClean="0">
                            <a:latin typeface="Cambria Math" panose="02040503050406030204" pitchFamily="18" charset="0"/>
                            <a:cs typeface="Arial" panose="020B0604020202020204" pitchFamily="34" charset="0"/>
                          </a:rPr>
                          <m:t>15</m:t>
                        </m:r>
                      </m:num>
                      <m:den>
                        <m:r>
                          <a:rPr lang="en-GB" sz="5000" b="0" i="1" smtClean="0">
                            <a:latin typeface="Cambria Math" panose="02040503050406030204" pitchFamily="18" charset="0"/>
                            <a:cs typeface="Arial" panose="020B0604020202020204" pitchFamily="34" charset="0"/>
                          </a:rPr>
                          <m:t>150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                                    </a:t>
                </a:r>
                <a:r>
                  <a:rPr lang="en-GB" sz="4000" smtClean="0">
                    <a:latin typeface="Arial" panose="020B0604020202020204" pitchFamily="34" charset="0"/>
                    <a:ea typeface="Times New Roman" panose="02020603050405020304" pitchFamily="18" charset="0"/>
                    <a:cs typeface="Arial" panose="020B0604020202020204" pitchFamily="34" charset="0"/>
                  </a:rPr>
                  <a:t>Quý II: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b="0" i="1" smtClean="0">
                            <a:latin typeface="Cambria Math" panose="02040503050406030204" pitchFamily="18" charset="0"/>
                            <a:cs typeface="Arial" panose="020B0604020202020204" pitchFamily="34" charset="0"/>
                          </a:rPr>
                          <m:t>21</m:t>
                        </m:r>
                      </m:num>
                      <m:den>
                        <m:r>
                          <a:rPr lang="en-GB" sz="4500" b="0" i="1" smtClean="0">
                            <a:latin typeface="Cambria Math" panose="02040503050406030204" pitchFamily="18" charset="0"/>
                            <a:cs typeface="Arial" panose="020B0604020202020204" pitchFamily="34" charset="0"/>
                          </a:rPr>
                          <m:t>20</m:t>
                        </m:r>
                        <m:r>
                          <a:rPr lang="en-GB" sz="4500" i="1">
                            <a:latin typeface="Cambria Math" panose="02040503050406030204" pitchFamily="18" charset="0"/>
                            <a:cs typeface="Arial" panose="020B0604020202020204" pitchFamily="34" charset="0"/>
                          </a:rPr>
                          <m:t>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300"/>
                  </a:spcBef>
                  <a:spcAft>
                    <a:spcPts val="300"/>
                  </a:spcAft>
                </a:pPr>
                <a:r>
                  <a:rPr lang="en-GB" sz="4000">
                    <a:latin typeface="Arial" panose="020B0604020202020204" pitchFamily="34" charset="0"/>
                    <a:ea typeface="Times New Roman" panose="02020603050405020304" pitchFamily="18" charset="0"/>
                    <a:cs typeface="Arial" panose="020B0604020202020204" pitchFamily="34" charset="0"/>
                  </a:rPr>
                  <a:t>Quý </a:t>
                </a:r>
                <a:r>
                  <a:rPr lang="en-GB" sz="4000" smtClean="0">
                    <a:latin typeface="Arial" panose="020B0604020202020204" pitchFamily="34" charset="0"/>
                    <a:ea typeface="Times New Roman" panose="02020603050405020304" pitchFamily="18" charset="0"/>
                    <a:cs typeface="Arial" panose="020B0604020202020204" pitchFamily="34" charset="0"/>
                  </a:rPr>
                  <a:t>III: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b="0" i="1" smtClean="0">
                            <a:latin typeface="Cambria Math" panose="02040503050406030204" pitchFamily="18" charset="0"/>
                            <a:cs typeface="Arial" panose="020B0604020202020204" pitchFamily="34" charset="0"/>
                          </a:rPr>
                          <m:t>17</m:t>
                        </m:r>
                      </m:num>
                      <m:den>
                        <m:r>
                          <a:rPr lang="en-GB" sz="4500" b="0" i="1" smtClean="0">
                            <a:latin typeface="Cambria Math" panose="02040503050406030204" pitchFamily="18" charset="0"/>
                            <a:cs typeface="Arial" panose="020B0604020202020204" pitchFamily="34" charset="0"/>
                          </a:rPr>
                          <m:t>18</m:t>
                        </m:r>
                        <m:r>
                          <a:rPr lang="en-GB" sz="4500" i="1">
                            <a:latin typeface="Cambria Math" panose="02040503050406030204" pitchFamily="18" charset="0"/>
                            <a:cs typeface="Arial" panose="020B0604020202020204" pitchFamily="34" charset="0"/>
                          </a:rPr>
                          <m:t>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                                   </a:t>
                </a:r>
                <a:r>
                  <a:rPr lang="en-GB" sz="4000" smtClean="0">
                    <a:latin typeface="Arial" panose="020B0604020202020204" pitchFamily="34" charset="0"/>
                    <a:ea typeface="Times New Roman" panose="02020603050405020304" pitchFamily="18" charset="0"/>
                    <a:cs typeface="Arial" panose="020B0604020202020204" pitchFamily="34" charset="0"/>
                  </a:rPr>
                  <a:t>Quý IV: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i="1">
                            <a:latin typeface="Cambria Math" panose="02040503050406030204" pitchFamily="18" charset="0"/>
                            <a:cs typeface="Arial" panose="020B0604020202020204" pitchFamily="34" charset="0"/>
                          </a:rPr>
                          <m:t>2</m:t>
                        </m:r>
                        <m:r>
                          <a:rPr lang="en-GB" sz="4500" b="0" i="1" smtClean="0">
                            <a:latin typeface="Cambria Math" panose="02040503050406030204" pitchFamily="18" charset="0"/>
                            <a:cs typeface="Arial" panose="020B0604020202020204" pitchFamily="34" charset="0"/>
                          </a:rPr>
                          <m:t>4</m:t>
                        </m:r>
                      </m:num>
                      <m:den>
                        <m:r>
                          <a:rPr lang="en-GB" sz="4500" i="1">
                            <a:latin typeface="Cambria Math" panose="02040503050406030204" pitchFamily="18" charset="0"/>
                            <a:cs typeface="Arial" panose="020B0604020202020204" pitchFamily="34" charset="0"/>
                          </a:rPr>
                          <m:t>2</m:t>
                        </m:r>
                        <m:r>
                          <a:rPr lang="en-GB" sz="4500" b="0" i="1" smtClean="0">
                            <a:latin typeface="Cambria Math" panose="02040503050406030204" pitchFamily="18" charset="0"/>
                            <a:cs typeface="Arial" panose="020B0604020202020204" pitchFamily="34" charset="0"/>
                          </a:rPr>
                          <m:t>2</m:t>
                        </m:r>
                        <m:r>
                          <a:rPr lang="en-GB" sz="4500" i="1">
                            <a:latin typeface="Cambria Math" panose="02040503050406030204" pitchFamily="18" charset="0"/>
                            <a:cs typeface="Arial" panose="020B0604020202020204" pitchFamily="34" charset="0"/>
                          </a:rPr>
                          <m:t>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8903" y="5666520"/>
                <a:ext cx="15621000" cy="3896580"/>
              </a:xfrm>
              <a:prstGeom prst="rect">
                <a:avLst/>
              </a:prstGeom>
              <a:blipFill>
                <a:blip r:embed="rId4"/>
                <a:stretch>
                  <a:fillRect l="-1366" t="-2504" r="-1366" b="-1252"/>
                </a:stretch>
              </a:blipFill>
            </p:spPr>
            <p:txBody>
              <a:bodyPr/>
              <a:lstStyle/>
              <a:p>
                <a:r>
                  <a:rPr lang="en-US">
                    <a:noFill/>
                  </a:rPr>
                  <a:t> </a:t>
                </a:r>
              </a:p>
            </p:txBody>
          </p:sp>
        </mc:Fallback>
      </mc:AlternateContent>
      <p:graphicFrame>
        <p:nvGraphicFramePr>
          <p:cNvPr id="30" name="Table 29"/>
          <p:cNvGraphicFramePr>
            <a:graphicFrameLocks noGrp="1"/>
          </p:cNvGraphicFramePr>
          <p:nvPr>
            <p:extLst>
              <p:ext uri="{D42A27DB-BD31-4B8C-83A1-F6EECF244321}">
                <p14:modId xmlns:p14="http://schemas.microsoft.com/office/powerpoint/2010/main" val="2994804136"/>
              </p:ext>
            </p:extLst>
          </p:nvPr>
        </p:nvGraphicFramePr>
        <p:xfrm>
          <a:off x="2438400" y="1924026"/>
          <a:ext cx="13803927" cy="3505200"/>
        </p:xfrm>
        <a:graphic>
          <a:graphicData uri="http://schemas.openxmlformats.org/drawingml/2006/table">
            <a:tbl>
              <a:tblPr firstRow="1" bandRow="1">
                <a:tableStyleId>{BDBED569-4797-4DF1-A0F4-6AAB3CD982D8}</a:tableStyleId>
              </a:tblPr>
              <a:tblGrid>
                <a:gridCol w="2895601">
                  <a:extLst>
                    <a:ext uri="{9D8B030D-6E8A-4147-A177-3AD203B41FA5}">
                      <a16:colId xmlns:a16="http://schemas.microsoft.com/office/drawing/2014/main" val="1260144428"/>
                    </a:ext>
                  </a:extLst>
                </a:gridCol>
                <a:gridCol w="5638800">
                  <a:extLst>
                    <a:ext uri="{9D8B030D-6E8A-4147-A177-3AD203B41FA5}">
                      <a16:colId xmlns:a16="http://schemas.microsoft.com/office/drawing/2014/main" val="1406251261"/>
                    </a:ext>
                  </a:extLst>
                </a:gridCol>
                <a:gridCol w="5269526">
                  <a:extLst>
                    <a:ext uri="{9D8B030D-6E8A-4147-A177-3AD203B41FA5}">
                      <a16:colId xmlns:a16="http://schemas.microsoft.com/office/drawing/2014/main" val="4188791654"/>
                    </a:ext>
                  </a:extLst>
                </a:gridCol>
              </a:tblGrid>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Quý</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xét nghiệm</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dương tính</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2349067686"/>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150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586849087"/>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200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21</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647282715"/>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180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17</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127945761"/>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IV</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220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01213930"/>
                  </a:ext>
                </a:extLst>
              </a:tr>
            </a:tbl>
          </a:graphicData>
        </a:graphic>
      </p:graphicFrame>
    </p:spTree>
    <p:extLst>
      <p:ext uri="{BB962C8B-B14F-4D97-AF65-F5344CB8AC3E}">
        <p14:creationId xmlns:p14="http://schemas.microsoft.com/office/powerpoint/2010/main" val="9543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1354103" y="755729"/>
            <a:ext cx="16230600" cy="9112171"/>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727079" flipH="1">
            <a:off x="-966814" y="-844759"/>
            <a:ext cx="3731076" cy="3124776"/>
          </a:xfrm>
          <a:prstGeom prst="rect">
            <a:avLst/>
          </a:prstGeom>
        </p:spPr>
      </p:pic>
      <p:sp>
        <p:nvSpPr>
          <p:cNvPr id="29" name="TextBox 29"/>
          <p:cNvSpPr txBox="1"/>
          <p:nvPr/>
        </p:nvSpPr>
        <p:spPr>
          <a:xfrm>
            <a:off x="11891997" y="6620681"/>
            <a:ext cx="3665794" cy="820738"/>
          </a:xfrm>
          <a:prstGeom prst="rect">
            <a:avLst/>
          </a:prstGeom>
        </p:spPr>
        <p:txBody>
          <a:bodyPr lIns="0" tIns="0" rIns="0" bIns="0" rtlCol="0" anchor="t">
            <a:spAutoFit/>
          </a:bodyPr>
          <a:lstStyle/>
          <a:p>
            <a:pPr>
              <a:lnSpc>
                <a:spcPts val="3240"/>
              </a:lnSpc>
            </a:pPr>
            <a:r>
              <a:rPr lang="en-US" sz="1800" smtClean="0">
                <a:solidFill>
                  <a:srgbClr val="FFFFFF"/>
                </a:solidFill>
                <a:latin typeface="Comic Relief"/>
              </a:rPr>
              <a:t>Presentaton </a:t>
            </a:r>
            <a:r>
              <a:rPr lang="en-US" sz="1800">
                <a:solidFill>
                  <a:srgbClr val="FFFFFF"/>
                </a:solidFill>
                <a:latin typeface="Comic Relief"/>
              </a:rPr>
              <a:t>are communication tools that can be used as lectures</a:t>
            </a:r>
          </a:p>
        </p:txBody>
      </p:sp>
      <p:sp>
        <p:nvSpPr>
          <p:cNvPr id="21" name="TextBox 9"/>
          <p:cNvSpPr txBox="1"/>
          <p:nvPr/>
        </p:nvSpPr>
        <p:spPr>
          <a:xfrm>
            <a:off x="7652175" y="830304"/>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1658903" y="5666520"/>
                <a:ext cx="15621000" cy="3964419"/>
              </a:xfrm>
              <a:prstGeom prst="rect">
                <a:avLst/>
              </a:prstGeom>
            </p:spPr>
            <p:txBody>
              <a:bodyPr wrap="square">
                <a:spAutoFit/>
              </a:bodyPr>
              <a:lstStyle/>
              <a:p>
                <a:pPr algn="just">
                  <a:lnSpc>
                    <a:spcPct val="110000"/>
                  </a:lnSpc>
                  <a:spcBef>
                    <a:spcPts val="300"/>
                  </a:spcBef>
                  <a:spcAft>
                    <a:spcPts val="300"/>
                  </a:spcAft>
                </a:pP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 X</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ác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suất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nghiệm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sự kiện một ca xét nghiệm có kết quả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dương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smtClean="0">
                    <a:latin typeface="Arial" panose="020B0604020202020204" pitchFamily="34" charset="0"/>
                    <a:ea typeface="Times New Roman" panose="02020603050405020304" pitchFamily="18" charset="0"/>
                    <a:cs typeface="Arial" panose="020B0604020202020204" pitchFamily="34" charset="0"/>
                  </a:rPr>
                  <a:t> </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từng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quý </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tính từ đầu</a:t>
                </a:r>
                <a:r>
                  <a:rPr lang="vi-VN"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năm</a:t>
                </a:r>
                <a:r>
                  <a:rPr lang="en-GB"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0000"/>
                  </a:lnSpc>
                  <a:spcBef>
                    <a:spcPts val="300"/>
                  </a:spcBef>
                  <a:spcAft>
                    <a:spcPts val="300"/>
                  </a:spcAft>
                </a:pPr>
                <a:r>
                  <a:rPr lang="en-GB" sz="4000" smtClean="0">
                    <a:latin typeface="Arial" panose="020B0604020202020204" pitchFamily="34" charset="0"/>
                    <a:ea typeface="Times New Roman" panose="02020603050405020304" pitchFamily="18" charset="0"/>
                    <a:cs typeface="Arial" panose="020B0604020202020204" pitchFamily="34" charset="0"/>
                  </a:rPr>
                  <a:t>Quý I: </a:t>
                </a:r>
                <a14:m>
                  <m:oMath xmlns:m="http://schemas.openxmlformats.org/officeDocument/2006/math">
                    <m:f>
                      <m:fPr>
                        <m:ctrlPr>
                          <a:rPr lang="en-GB" sz="5000" i="1" smtClean="0">
                            <a:latin typeface="Cambria Math" panose="02040503050406030204" pitchFamily="18" charset="0"/>
                            <a:cs typeface="Arial" panose="020B0604020202020204" pitchFamily="34" charset="0"/>
                          </a:rPr>
                        </m:ctrlPr>
                      </m:fPr>
                      <m:num>
                        <m:r>
                          <a:rPr lang="en-GB" sz="5000" b="0" i="1" smtClean="0">
                            <a:latin typeface="Cambria Math" panose="02040503050406030204" pitchFamily="18" charset="0"/>
                            <a:cs typeface="Arial" panose="020B0604020202020204" pitchFamily="34" charset="0"/>
                          </a:rPr>
                          <m:t>15</m:t>
                        </m:r>
                      </m:num>
                      <m:den>
                        <m:r>
                          <a:rPr lang="en-GB" sz="5000" b="0" i="1" smtClean="0">
                            <a:latin typeface="Cambria Math" panose="02040503050406030204" pitchFamily="18" charset="0"/>
                            <a:cs typeface="Arial" panose="020B0604020202020204" pitchFamily="34" charset="0"/>
                          </a:rPr>
                          <m:t>150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                                      </a:t>
                </a:r>
                <a:r>
                  <a:rPr lang="en-GB" sz="4000" smtClean="0">
                    <a:latin typeface="Arial" panose="020B0604020202020204" pitchFamily="34" charset="0"/>
                    <a:ea typeface="Times New Roman" panose="02020603050405020304" pitchFamily="18" charset="0"/>
                    <a:cs typeface="Arial" panose="020B0604020202020204" pitchFamily="34" charset="0"/>
                  </a:rPr>
                  <a:t>Quý II: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b="0" i="1" smtClean="0">
                            <a:latin typeface="Cambria Math" panose="02040503050406030204" pitchFamily="18" charset="0"/>
                            <a:cs typeface="Arial" panose="020B0604020202020204" pitchFamily="34" charset="0"/>
                          </a:rPr>
                          <m:t>36</m:t>
                        </m:r>
                      </m:num>
                      <m:den>
                        <m:r>
                          <a:rPr lang="en-GB" sz="4500" b="0" i="1" smtClean="0">
                            <a:latin typeface="Cambria Math" panose="02040503050406030204" pitchFamily="18" charset="0"/>
                            <a:cs typeface="Arial" panose="020B0604020202020204" pitchFamily="34" charset="0"/>
                          </a:rPr>
                          <m:t>35</m:t>
                        </m:r>
                        <m:r>
                          <a:rPr lang="en-GB" sz="4500" i="1">
                            <a:latin typeface="Cambria Math" panose="02040503050406030204" pitchFamily="18" charset="0"/>
                            <a:cs typeface="Arial" panose="020B0604020202020204" pitchFamily="34" charset="0"/>
                          </a:rPr>
                          <m:t>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300"/>
                  </a:spcBef>
                  <a:spcAft>
                    <a:spcPts val="300"/>
                  </a:spcAft>
                </a:pPr>
                <a:r>
                  <a:rPr lang="en-GB" sz="4000">
                    <a:latin typeface="Arial" panose="020B0604020202020204" pitchFamily="34" charset="0"/>
                    <a:ea typeface="Times New Roman" panose="02020603050405020304" pitchFamily="18" charset="0"/>
                    <a:cs typeface="Arial" panose="020B0604020202020204" pitchFamily="34" charset="0"/>
                  </a:rPr>
                  <a:t>Quý </a:t>
                </a:r>
                <a:r>
                  <a:rPr lang="en-GB" sz="4000" smtClean="0">
                    <a:latin typeface="Arial" panose="020B0604020202020204" pitchFamily="34" charset="0"/>
                    <a:ea typeface="Times New Roman" panose="02020603050405020304" pitchFamily="18" charset="0"/>
                    <a:cs typeface="Arial" panose="020B0604020202020204" pitchFamily="34" charset="0"/>
                  </a:rPr>
                  <a:t>III: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b="0" i="1" smtClean="0">
                            <a:latin typeface="Cambria Math" panose="02040503050406030204" pitchFamily="18" charset="0"/>
                            <a:cs typeface="Arial" panose="020B0604020202020204" pitchFamily="34" charset="0"/>
                          </a:rPr>
                          <m:t>53</m:t>
                        </m:r>
                      </m:num>
                      <m:den>
                        <m:r>
                          <a:rPr lang="en-GB" sz="4500" b="0" i="1" smtClean="0">
                            <a:latin typeface="Cambria Math" panose="02040503050406030204" pitchFamily="18" charset="0"/>
                            <a:cs typeface="Arial" panose="020B0604020202020204" pitchFamily="34" charset="0"/>
                          </a:rPr>
                          <m:t>53</m:t>
                        </m:r>
                        <m:r>
                          <a:rPr lang="en-GB" sz="4500" i="1">
                            <a:latin typeface="Cambria Math" panose="02040503050406030204" pitchFamily="18" charset="0"/>
                            <a:cs typeface="Arial" panose="020B0604020202020204" pitchFamily="34" charset="0"/>
                          </a:rPr>
                          <m:t>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                                     </a:t>
                </a:r>
                <a:r>
                  <a:rPr lang="en-GB" sz="4000" smtClean="0">
                    <a:latin typeface="Arial" panose="020B0604020202020204" pitchFamily="34" charset="0"/>
                    <a:ea typeface="Times New Roman" panose="02020603050405020304" pitchFamily="18" charset="0"/>
                    <a:cs typeface="Arial" panose="020B0604020202020204" pitchFamily="34" charset="0"/>
                  </a:rPr>
                  <a:t>Quý IV: </a:t>
                </a:r>
                <a14:m>
                  <m:oMath xmlns:m="http://schemas.openxmlformats.org/officeDocument/2006/math">
                    <m:f>
                      <m:fPr>
                        <m:ctrlPr>
                          <a:rPr lang="en-GB" sz="4500" i="1">
                            <a:latin typeface="Cambria Math" panose="02040503050406030204" pitchFamily="18" charset="0"/>
                            <a:cs typeface="Arial" panose="020B0604020202020204" pitchFamily="34" charset="0"/>
                          </a:rPr>
                        </m:ctrlPr>
                      </m:fPr>
                      <m:num>
                        <m:r>
                          <a:rPr lang="en-GB" sz="4500" b="0" i="1" smtClean="0">
                            <a:latin typeface="Cambria Math" panose="02040503050406030204" pitchFamily="18" charset="0"/>
                            <a:cs typeface="Arial" panose="020B0604020202020204" pitchFamily="34" charset="0"/>
                          </a:rPr>
                          <m:t>77</m:t>
                        </m:r>
                      </m:num>
                      <m:den>
                        <m:r>
                          <a:rPr lang="en-GB" sz="4500" b="0" i="1" smtClean="0">
                            <a:latin typeface="Cambria Math" panose="02040503050406030204" pitchFamily="18" charset="0"/>
                            <a:cs typeface="Arial" panose="020B0604020202020204" pitchFamily="34" charset="0"/>
                          </a:rPr>
                          <m:t>750</m:t>
                        </m:r>
                      </m:den>
                    </m:f>
                  </m:oMath>
                </a14:m>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8903" y="5666520"/>
                <a:ext cx="15621000" cy="3964419"/>
              </a:xfrm>
              <a:prstGeom prst="rect">
                <a:avLst/>
              </a:prstGeom>
              <a:blipFill>
                <a:blip r:embed="rId4"/>
                <a:stretch>
                  <a:fillRect l="-1366" t="-2462" r="-1366"/>
                </a:stretch>
              </a:blipFill>
            </p:spPr>
            <p:txBody>
              <a:bodyPr/>
              <a:lstStyle/>
              <a:p>
                <a:r>
                  <a:rPr lang="en-US">
                    <a:noFill/>
                  </a:rPr>
                  <a:t> </a:t>
                </a:r>
              </a:p>
            </p:txBody>
          </p:sp>
        </mc:Fallback>
      </mc:AlternateContent>
      <p:graphicFrame>
        <p:nvGraphicFramePr>
          <p:cNvPr id="30" name="Table 29"/>
          <p:cNvGraphicFramePr>
            <a:graphicFrameLocks noGrp="1"/>
          </p:cNvGraphicFramePr>
          <p:nvPr>
            <p:extLst>
              <p:ext uri="{D42A27DB-BD31-4B8C-83A1-F6EECF244321}">
                <p14:modId xmlns:p14="http://schemas.microsoft.com/office/powerpoint/2010/main" val="2994804136"/>
              </p:ext>
            </p:extLst>
          </p:nvPr>
        </p:nvGraphicFramePr>
        <p:xfrm>
          <a:off x="2438400" y="1924026"/>
          <a:ext cx="13803927" cy="3505200"/>
        </p:xfrm>
        <a:graphic>
          <a:graphicData uri="http://schemas.openxmlformats.org/drawingml/2006/table">
            <a:tbl>
              <a:tblPr firstRow="1" bandRow="1">
                <a:tableStyleId>{BDBED569-4797-4DF1-A0F4-6AAB3CD982D8}</a:tableStyleId>
              </a:tblPr>
              <a:tblGrid>
                <a:gridCol w="2895601">
                  <a:extLst>
                    <a:ext uri="{9D8B030D-6E8A-4147-A177-3AD203B41FA5}">
                      <a16:colId xmlns:a16="http://schemas.microsoft.com/office/drawing/2014/main" val="1260144428"/>
                    </a:ext>
                  </a:extLst>
                </a:gridCol>
                <a:gridCol w="5638800">
                  <a:extLst>
                    <a:ext uri="{9D8B030D-6E8A-4147-A177-3AD203B41FA5}">
                      <a16:colId xmlns:a16="http://schemas.microsoft.com/office/drawing/2014/main" val="1406251261"/>
                    </a:ext>
                  </a:extLst>
                </a:gridCol>
                <a:gridCol w="5269526">
                  <a:extLst>
                    <a:ext uri="{9D8B030D-6E8A-4147-A177-3AD203B41FA5}">
                      <a16:colId xmlns:a16="http://schemas.microsoft.com/office/drawing/2014/main" val="4188791654"/>
                    </a:ext>
                  </a:extLst>
                </a:gridCol>
              </a:tblGrid>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Quý</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xét nghiệm</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4000" b="0" smtClean="0">
                          <a:latin typeface="Arial" panose="020B0604020202020204" pitchFamily="34" charset="0"/>
                          <a:cs typeface="Arial" panose="020B0604020202020204" pitchFamily="34" charset="0"/>
                        </a:rPr>
                        <a:t>Số</a:t>
                      </a:r>
                      <a:r>
                        <a:rPr lang="en-GB" sz="4000" b="0" baseline="0" smtClean="0">
                          <a:latin typeface="Arial" panose="020B0604020202020204" pitchFamily="34" charset="0"/>
                          <a:cs typeface="Arial" panose="020B0604020202020204" pitchFamily="34" charset="0"/>
                        </a:rPr>
                        <a:t> ca dương tính</a:t>
                      </a:r>
                      <a:endParaRPr lang="en-US" sz="4000" b="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2349067686"/>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150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15</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586849087"/>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200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21</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647282715"/>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III</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180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17</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127945761"/>
                  </a:ext>
                </a:extLst>
              </a:tr>
              <a:tr h="697091">
                <a:tc>
                  <a:txBody>
                    <a:bodyPr/>
                    <a:lstStyle/>
                    <a:p>
                      <a:pPr algn="ctr"/>
                      <a:r>
                        <a:rPr lang="en-GB" sz="4000" b="1" smtClean="0">
                          <a:solidFill>
                            <a:schemeClr val="bg1"/>
                          </a:solidFill>
                          <a:latin typeface="Arial" panose="020B0604020202020204" pitchFamily="34" charset="0"/>
                          <a:cs typeface="Arial" panose="020B0604020202020204" pitchFamily="34" charset="0"/>
                        </a:rPr>
                        <a:t>IV</a:t>
                      </a:r>
                      <a:endParaRPr lang="en-US" sz="4000" b="1">
                        <a:solidFill>
                          <a:schemeClr val="bg1"/>
                        </a:solidFill>
                        <a:latin typeface="Arial" panose="020B0604020202020204" pitchFamily="34" charset="0"/>
                        <a:cs typeface="Arial" panose="020B0604020202020204" pitchFamily="34" charset="0"/>
                      </a:endParaRPr>
                    </a:p>
                  </a:txBody>
                  <a:tcPr anchor="ctr">
                    <a:solidFill>
                      <a:schemeClr val="accent6">
                        <a:lumMod val="75000"/>
                      </a:schemeClr>
                    </a:solidFill>
                  </a:tcPr>
                </a:tc>
                <a:tc>
                  <a:txBody>
                    <a:bodyPr/>
                    <a:lstStyle/>
                    <a:p>
                      <a:pPr algn="ctr"/>
                      <a:r>
                        <a:rPr lang="en-GB" sz="4000" b="0" smtClean="0">
                          <a:latin typeface="Arial" panose="020B0604020202020204" pitchFamily="34" charset="0"/>
                          <a:cs typeface="Arial" panose="020B0604020202020204" pitchFamily="34" charset="0"/>
                        </a:rPr>
                        <a:t>220</a:t>
                      </a:r>
                      <a:endParaRPr lang="en-US" sz="4000" b="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4000" b="0" smtClean="0">
                          <a:latin typeface="Arial" panose="020B0604020202020204" pitchFamily="34" charset="0"/>
                          <a:cs typeface="Arial" panose="020B0604020202020204" pitchFamily="34" charset="0"/>
                        </a:rPr>
                        <a:t>24</a:t>
                      </a:r>
                      <a:endParaRPr lang="en-US" sz="40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01213930"/>
                  </a:ext>
                </a:extLst>
              </a:tr>
            </a:tbl>
          </a:graphicData>
        </a:graphic>
      </p:graphicFrame>
    </p:spTree>
    <p:extLst>
      <p:ext uri="{BB962C8B-B14F-4D97-AF65-F5344CB8AC3E}">
        <p14:creationId xmlns:p14="http://schemas.microsoft.com/office/powerpoint/2010/main" val="23995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0" name="TextBox 20"/>
          <p:cNvSpPr txBox="1"/>
          <p:nvPr/>
        </p:nvSpPr>
        <p:spPr>
          <a:xfrm>
            <a:off x="1399045" y="607038"/>
            <a:ext cx="14107722" cy="1036117"/>
          </a:xfrm>
          <a:prstGeom prst="rect">
            <a:avLst/>
          </a:prstGeom>
        </p:spPr>
        <p:txBody>
          <a:bodyPr lIns="0" tIns="0" rIns="0" bIns="0" rtlCol="0" anchor="t">
            <a:spAutoFit/>
          </a:bodyPr>
          <a:lstStyle/>
          <a:p>
            <a:pPr marL="0" lvl="0" indent="0" algn="ctr">
              <a:lnSpc>
                <a:spcPts val="8800"/>
              </a:lnSpc>
              <a:spcBef>
                <a:spcPct val="0"/>
              </a:spcBef>
            </a:pPr>
            <a:r>
              <a:rPr lang="en-US" sz="6500" b="1" smtClean="0">
                <a:solidFill>
                  <a:srgbClr val="B6614E"/>
                </a:solidFill>
                <a:latin typeface="Arial" panose="020B0604020202020204" pitchFamily="34" charset="0"/>
                <a:cs typeface="Arial" panose="020B0604020202020204" pitchFamily="34" charset="0"/>
              </a:rPr>
              <a:t>VẬN DỤNG</a:t>
            </a:r>
            <a:endParaRPr lang="en-US" sz="6500" b="1">
              <a:solidFill>
                <a:srgbClr val="B6614E"/>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6477" t="33207"/>
          <a:stretch>
            <a:fillRect/>
          </a:stretch>
        </p:blipFill>
        <p:spPr>
          <a:xfrm rot="-10800000" flipV="1">
            <a:off x="15849600" y="-179503"/>
            <a:ext cx="3007303" cy="2250196"/>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26303" b="18174"/>
          <a:stretch>
            <a:fillRect/>
          </a:stretch>
        </p:blipFill>
        <p:spPr>
          <a:xfrm rot="-10800000">
            <a:off x="0" y="5442"/>
            <a:ext cx="2732776" cy="3385457"/>
          </a:xfrm>
          <a:prstGeom prst="rect">
            <a:avLst/>
          </a:prstGeom>
        </p:spPr>
      </p:pic>
      <p:sp>
        <p:nvSpPr>
          <p:cNvPr id="2" name="Rectangle 1"/>
          <p:cNvSpPr/>
          <p:nvPr/>
        </p:nvSpPr>
        <p:spPr>
          <a:xfrm>
            <a:off x="1118854" y="2271966"/>
            <a:ext cx="16344670" cy="2308324"/>
          </a:xfrm>
          <a:prstGeom prst="rect">
            <a:avLst/>
          </a:prstGeom>
        </p:spPr>
        <p:txBody>
          <a:bodyPr wrap="square">
            <a:spAutoFit/>
          </a:bodyPr>
          <a:lstStyle/>
          <a:p>
            <a:pPr algn="just">
              <a:lnSpc>
                <a:spcPct val="120000"/>
              </a:lnSpc>
              <a:spcBef>
                <a:spcPts val="600"/>
              </a:spcBef>
              <a:spcAft>
                <a:spcPts val="600"/>
              </a:spcAft>
            </a:pPr>
            <a:r>
              <a:rPr lang="vi-VN" sz="4000" b="1">
                <a:solidFill>
                  <a:srgbClr val="000000"/>
                </a:solidFill>
              </a:rPr>
              <a:t>Bài </a:t>
            </a:r>
            <a:r>
              <a:rPr lang="vi-VN" sz="4000" b="1" smtClean="0">
                <a:solidFill>
                  <a:srgbClr val="000000"/>
                </a:solidFill>
              </a:rPr>
              <a:t>3</a:t>
            </a:r>
            <a:r>
              <a:rPr lang="en-GB" sz="4000" b="1" smtClean="0">
                <a:solidFill>
                  <a:srgbClr val="000000"/>
                </a:solidFill>
              </a:rPr>
              <a:t>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SBT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tr123)</a:t>
            </a:r>
            <a:r>
              <a:rPr lang="vi-VN" sz="4000" b="1">
                <a:solidFill>
                  <a:srgbClr val="000000"/>
                </a:solidFill>
                <a:ea typeface="Times New Roman" panose="02020603050405020304" pitchFamily="18" charset="0"/>
                <a:cs typeface="Arial" panose="020B0604020202020204" pitchFamily="34" charset="0"/>
              </a:rPr>
              <a:t>: </a:t>
            </a:r>
            <a:r>
              <a:rPr lang="vi-VN" sz="4000" smtClean="0">
                <a:solidFill>
                  <a:srgbClr val="000000"/>
                </a:solidFill>
              </a:rPr>
              <a:t>Trong </a:t>
            </a:r>
            <a:r>
              <a:rPr lang="vi-VN" sz="4000">
                <a:solidFill>
                  <a:srgbClr val="000000"/>
                </a:solidFill>
              </a:rPr>
              <a:t>hộp có 4 thẻ được đánh số 1, 2, 3, 4. Thảo nhắm mắt lấy ra 1 thẻ từ hộp, ghi số rồi trả lại hộp. Lặp lại hoạt động trên 20 lần, Thảo được bảng kết quả như sau:</a:t>
            </a:r>
            <a:endParaRPr lang="en-US" sz="4000"/>
          </a:p>
        </p:txBody>
      </p:sp>
      <p:sp>
        <p:nvSpPr>
          <p:cNvPr id="3" name="Rectangle 2"/>
          <p:cNvSpPr/>
          <p:nvPr/>
        </p:nvSpPr>
        <p:spPr>
          <a:xfrm>
            <a:off x="1118854" y="7277100"/>
            <a:ext cx="11968694" cy="2616101"/>
          </a:xfrm>
          <a:prstGeom prst="rect">
            <a:avLst/>
          </a:prstGeom>
        </p:spPr>
        <p:txBody>
          <a:bodyPr wrap="square">
            <a:spAutoFit/>
          </a:bodyPr>
          <a:lstStyle/>
          <a:p>
            <a:pPr>
              <a:lnSpc>
                <a:spcPct val="120000"/>
              </a:lnSpc>
              <a:spcBef>
                <a:spcPts val="600"/>
              </a:spcBef>
              <a:spcAft>
                <a:spcPts val="600"/>
              </a:spcAft>
            </a:pPr>
            <a:r>
              <a:rPr lang="vi-VN" sz="4000">
                <a:solidFill>
                  <a:srgbClr val="000000"/>
                </a:solidFill>
              </a:rPr>
              <a:t>Hãy tính xác suất thực nghiệm của sự kiện:</a:t>
            </a:r>
          </a:p>
          <a:p>
            <a:pPr>
              <a:lnSpc>
                <a:spcPct val="120000"/>
              </a:lnSpc>
              <a:spcBef>
                <a:spcPts val="600"/>
              </a:spcBef>
              <a:spcAft>
                <a:spcPts val="600"/>
              </a:spcAft>
            </a:pPr>
            <a:r>
              <a:rPr lang="vi-VN" sz="4000">
                <a:solidFill>
                  <a:srgbClr val="000000"/>
                </a:solidFill>
              </a:rPr>
              <a:t>a) Thảo lấy được thẻ ghi số chẵn</a:t>
            </a:r>
          </a:p>
          <a:p>
            <a:pPr>
              <a:lnSpc>
                <a:spcPct val="120000"/>
              </a:lnSpc>
              <a:spcBef>
                <a:spcPts val="600"/>
              </a:spcBef>
              <a:spcAft>
                <a:spcPts val="600"/>
              </a:spcAft>
            </a:pPr>
            <a:r>
              <a:rPr lang="vi-VN" sz="4000">
                <a:solidFill>
                  <a:srgbClr val="000000"/>
                </a:solidFill>
              </a:rPr>
              <a:t>b) Thảo lấy được thẻ ghi số nguyên tố</a:t>
            </a:r>
            <a:endParaRPr lang="vi-VN" sz="4000" b="0" i="0">
              <a:solidFill>
                <a:srgbClr val="000000"/>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710302173"/>
              </p:ext>
            </p:extLst>
          </p:nvPr>
        </p:nvGraphicFramePr>
        <p:xfrm>
          <a:off x="1752600" y="5008995"/>
          <a:ext cx="14097000" cy="1839400"/>
        </p:xfrm>
        <a:graphic>
          <a:graphicData uri="http://schemas.openxmlformats.org/drawingml/2006/table">
            <a:tbl>
              <a:tblPr>
                <a:tableStyleId>{BDBED569-4797-4DF1-A0F4-6AAB3CD982D8}</a:tableStyleId>
              </a:tblPr>
              <a:tblGrid>
                <a:gridCol w="1409700">
                  <a:extLst>
                    <a:ext uri="{9D8B030D-6E8A-4147-A177-3AD203B41FA5}">
                      <a16:colId xmlns:a16="http://schemas.microsoft.com/office/drawing/2014/main" val="1326212599"/>
                    </a:ext>
                  </a:extLst>
                </a:gridCol>
                <a:gridCol w="1409700">
                  <a:extLst>
                    <a:ext uri="{9D8B030D-6E8A-4147-A177-3AD203B41FA5}">
                      <a16:colId xmlns:a16="http://schemas.microsoft.com/office/drawing/2014/main" val="3654518286"/>
                    </a:ext>
                  </a:extLst>
                </a:gridCol>
                <a:gridCol w="1409700">
                  <a:extLst>
                    <a:ext uri="{9D8B030D-6E8A-4147-A177-3AD203B41FA5}">
                      <a16:colId xmlns:a16="http://schemas.microsoft.com/office/drawing/2014/main" val="3009493902"/>
                    </a:ext>
                  </a:extLst>
                </a:gridCol>
                <a:gridCol w="1409700">
                  <a:extLst>
                    <a:ext uri="{9D8B030D-6E8A-4147-A177-3AD203B41FA5}">
                      <a16:colId xmlns:a16="http://schemas.microsoft.com/office/drawing/2014/main" val="3941675871"/>
                    </a:ext>
                  </a:extLst>
                </a:gridCol>
                <a:gridCol w="1409700">
                  <a:extLst>
                    <a:ext uri="{9D8B030D-6E8A-4147-A177-3AD203B41FA5}">
                      <a16:colId xmlns:a16="http://schemas.microsoft.com/office/drawing/2014/main" val="552608850"/>
                    </a:ext>
                  </a:extLst>
                </a:gridCol>
                <a:gridCol w="1409700">
                  <a:extLst>
                    <a:ext uri="{9D8B030D-6E8A-4147-A177-3AD203B41FA5}">
                      <a16:colId xmlns:a16="http://schemas.microsoft.com/office/drawing/2014/main" val="1477212526"/>
                    </a:ext>
                  </a:extLst>
                </a:gridCol>
                <a:gridCol w="1409700">
                  <a:extLst>
                    <a:ext uri="{9D8B030D-6E8A-4147-A177-3AD203B41FA5}">
                      <a16:colId xmlns:a16="http://schemas.microsoft.com/office/drawing/2014/main" val="402247746"/>
                    </a:ext>
                  </a:extLst>
                </a:gridCol>
                <a:gridCol w="1409700">
                  <a:extLst>
                    <a:ext uri="{9D8B030D-6E8A-4147-A177-3AD203B41FA5}">
                      <a16:colId xmlns:a16="http://schemas.microsoft.com/office/drawing/2014/main" val="2164068589"/>
                    </a:ext>
                  </a:extLst>
                </a:gridCol>
                <a:gridCol w="1409700">
                  <a:extLst>
                    <a:ext uri="{9D8B030D-6E8A-4147-A177-3AD203B41FA5}">
                      <a16:colId xmlns:a16="http://schemas.microsoft.com/office/drawing/2014/main" val="1983996286"/>
                    </a:ext>
                  </a:extLst>
                </a:gridCol>
                <a:gridCol w="1409700">
                  <a:extLst>
                    <a:ext uri="{9D8B030D-6E8A-4147-A177-3AD203B41FA5}">
                      <a16:colId xmlns:a16="http://schemas.microsoft.com/office/drawing/2014/main" val="674117668"/>
                    </a:ext>
                  </a:extLst>
                </a:gridCol>
              </a:tblGrid>
              <a:tr h="9197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2822550346"/>
                  </a:ext>
                </a:extLst>
              </a:tr>
              <a:tr h="919700">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extLst>
                  <a:ext uri="{0D108BD9-81ED-4DB2-BD59-A6C34878D82A}">
                    <a16:rowId xmlns:a16="http://schemas.microsoft.com/office/drawing/2014/main" val="3529367433"/>
                  </a:ext>
                </a:extLst>
              </a:tr>
            </a:tbl>
          </a:graphicData>
        </a:graphic>
      </p:graphicFrame>
    </p:spTree>
    <p:extLst>
      <p:ext uri="{BB962C8B-B14F-4D97-AF65-F5344CB8AC3E}">
        <p14:creationId xmlns:p14="http://schemas.microsoft.com/office/powerpoint/2010/main" val="25617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97591268"/>
              </p:ext>
            </p:extLst>
          </p:nvPr>
        </p:nvGraphicFramePr>
        <p:xfrm>
          <a:off x="1676400" y="2362805"/>
          <a:ext cx="14097000" cy="1839400"/>
        </p:xfrm>
        <a:graphic>
          <a:graphicData uri="http://schemas.openxmlformats.org/drawingml/2006/table">
            <a:tbl>
              <a:tblPr>
                <a:tableStyleId>{BDBED569-4797-4DF1-A0F4-6AAB3CD982D8}</a:tableStyleId>
              </a:tblPr>
              <a:tblGrid>
                <a:gridCol w="1409700">
                  <a:extLst>
                    <a:ext uri="{9D8B030D-6E8A-4147-A177-3AD203B41FA5}">
                      <a16:colId xmlns:a16="http://schemas.microsoft.com/office/drawing/2014/main" val="1326212599"/>
                    </a:ext>
                  </a:extLst>
                </a:gridCol>
                <a:gridCol w="1409700">
                  <a:extLst>
                    <a:ext uri="{9D8B030D-6E8A-4147-A177-3AD203B41FA5}">
                      <a16:colId xmlns:a16="http://schemas.microsoft.com/office/drawing/2014/main" val="3654518286"/>
                    </a:ext>
                  </a:extLst>
                </a:gridCol>
                <a:gridCol w="1409700">
                  <a:extLst>
                    <a:ext uri="{9D8B030D-6E8A-4147-A177-3AD203B41FA5}">
                      <a16:colId xmlns:a16="http://schemas.microsoft.com/office/drawing/2014/main" val="3009493902"/>
                    </a:ext>
                  </a:extLst>
                </a:gridCol>
                <a:gridCol w="1409700">
                  <a:extLst>
                    <a:ext uri="{9D8B030D-6E8A-4147-A177-3AD203B41FA5}">
                      <a16:colId xmlns:a16="http://schemas.microsoft.com/office/drawing/2014/main" val="3941675871"/>
                    </a:ext>
                  </a:extLst>
                </a:gridCol>
                <a:gridCol w="1409700">
                  <a:extLst>
                    <a:ext uri="{9D8B030D-6E8A-4147-A177-3AD203B41FA5}">
                      <a16:colId xmlns:a16="http://schemas.microsoft.com/office/drawing/2014/main" val="552608850"/>
                    </a:ext>
                  </a:extLst>
                </a:gridCol>
                <a:gridCol w="1409700">
                  <a:extLst>
                    <a:ext uri="{9D8B030D-6E8A-4147-A177-3AD203B41FA5}">
                      <a16:colId xmlns:a16="http://schemas.microsoft.com/office/drawing/2014/main" val="1477212526"/>
                    </a:ext>
                  </a:extLst>
                </a:gridCol>
                <a:gridCol w="1409700">
                  <a:extLst>
                    <a:ext uri="{9D8B030D-6E8A-4147-A177-3AD203B41FA5}">
                      <a16:colId xmlns:a16="http://schemas.microsoft.com/office/drawing/2014/main" val="402247746"/>
                    </a:ext>
                  </a:extLst>
                </a:gridCol>
                <a:gridCol w="1409700">
                  <a:extLst>
                    <a:ext uri="{9D8B030D-6E8A-4147-A177-3AD203B41FA5}">
                      <a16:colId xmlns:a16="http://schemas.microsoft.com/office/drawing/2014/main" val="2164068589"/>
                    </a:ext>
                  </a:extLst>
                </a:gridCol>
                <a:gridCol w="1409700">
                  <a:extLst>
                    <a:ext uri="{9D8B030D-6E8A-4147-A177-3AD203B41FA5}">
                      <a16:colId xmlns:a16="http://schemas.microsoft.com/office/drawing/2014/main" val="1983996286"/>
                    </a:ext>
                  </a:extLst>
                </a:gridCol>
                <a:gridCol w="1409700">
                  <a:extLst>
                    <a:ext uri="{9D8B030D-6E8A-4147-A177-3AD203B41FA5}">
                      <a16:colId xmlns:a16="http://schemas.microsoft.com/office/drawing/2014/main" val="674117668"/>
                    </a:ext>
                  </a:extLst>
                </a:gridCol>
              </a:tblGrid>
              <a:tr h="9197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2822550346"/>
                  </a:ext>
                </a:extLst>
              </a:tr>
              <a:tr h="919700">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extLst>
                  <a:ext uri="{0D108BD9-81ED-4DB2-BD59-A6C34878D82A}">
                    <a16:rowId xmlns:a16="http://schemas.microsoft.com/office/drawing/2014/main" val="3529367433"/>
                  </a:ext>
                </a:extLst>
              </a:tr>
            </a:tbl>
          </a:graphicData>
        </a:graphic>
      </p:graphicFrame>
      <p:sp>
        <p:nvSpPr>
          <p:cNvPr id="4" name="Rectangle 3"/>
          <p:cNvSpPr/>
          <p:nvPr/>
        </p:nvSpPr>
        <p:spPr>
          <a:xfrm>
            <a:off x="1543538" y="4665628"/>
            <a:ext cx="15731216" cy="2462213"/>
          </a:xfrm>
          <a:prstGeom prst="rect">
            <a:avLst/>
          </a:prstGeom>
        </p:spPr>
        <p:txBody>
          <a:bodyPr wrap="square">
            <a:spAutoFit/>
          </a:bodyPr>
          <a:lstStyle/>
          <a:p>
            <a:pPr>
              <a:lnSpc>
                <a:spcPct val="120000"/>
              </a:lnSpc>
              <a:spcBef>
                <a:spcPts val="600"/>
              </a:spcBef>
              <a:spcAft>
                <a:spcPts val="600"/>
              </a:spcAft>
            </a:pPr>
            <a:r>
              <a:rPr lang="vi-VN" sz="4000">
                <a:solidFill>
                  <a:srgbClr val="000000"/>
                </a:solidFill>
              </a:rPr>
              <a:t>a) Số lần Thảo lấy được thẻ ghi số chẵn trong 20 lần là 10.</a:t>
            </a:r>
          </a:p>
          <a:p>
            <a:pPr algn="just">
              <a:lnSpc>
                <a:spcPct val="120000"/>
              </a:lnSpc>
              <a:spcBef>
                <a:spcPts val="600"/>
              </a:spcBef>
              <a:spcAft>
                <a:spcPts val="600"/>
              </a:spcAft>
            </a:pPr>
            <a:r>
              <a:rPr lang="vi-VN" sz="4000">
                <a:solidFill>
                  <a:srgbClr val="000000"/>
                </a:solidFill>
              </a:rPr>
              <a:t>Vậy xác suất thực nghiệm của sự kiện "Thảo lấy được thẻ ghi số chẵn" trong 20 lần thử là:</a:t>
            </a:r>
            <a:endParaRPr lang="vi-VN" sz="4000" b="0" i="0">
              <a:solidFill>
                <a:srgbClr val="000000"/>
              </a:solidFill>
              <a:effectLst/>
            </a:endParaRPr>
          </a:p>
        </p:txBody>
      </p:sp>
      <mc:AlternateContent xmlns:mc="http://schemas.openxmlformats.org/markup-compatibility/2006">
        <mc:Choice xmlns:a14="http://schemas.microsoft.com/office/drawing/2010/main" Requires="a14">
          <p:sp>
            <p:nvSpPr>
              <p:cNvPr id="16" name="TextBox 14"/>
              <p:cNvSpPr txBox="1"/>
              <p:nvPr/>
            </p:nvSpPr>
            <p:spPr>
              <a:xfrm>
                <a:off x="4825011" y="7160916"/>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10</m:t>
                          </m:r>
                        </m:num>
                        <m:den>
                          <m:r>
                            <a:rPr lang="en-GB" sz="4500" b="0" i="0" smtClean="0">
                              <a:solidFill>
                                <a:schemeClr val="tx1"/>
                              </a:solidFill>
                              <a:latin typeface="Cambria Math" panose="02040503050406030204" pitchFamily="18" charset="0"/>
                              <a:cs typeface="Arial" panose="020B0604020202020204" pitchFamily="34" charset="0"/>
                            </a:rPr>
                            <m:t>20</m:t>
                          </m:r>
                        </m:den>
                      </m:f>
                      <m:r>
                        <a:rPr lang="en-GB" sz="4500" b="0" i="0" smtClean="0">
                          <a:solidFill>
                            <a:schemeClr val="tx1"/>
                          </a:solidFill>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,5</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16" name="TextBox 14"/>
              <p:cNvSpPr txBox="1">
                <a:spLocks noRot="1" noChangeAspect="1" noMove="1" noResize="1" noEditPoints="1" noAdjustHandles="1" noChangeArrowheads="1" noChangeShapeType="1" noTextEdit="1"/>
              </p:cNvSpPr>
              <p:nvPr/>
            </p:nvSpPr>
            <p:spPr>
              <a:xfrm>
                <a:off x="4825011" y="7160916"/>
                <a:ext cx="7543800" cy="163814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42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01457" y="2072858"/>
            <a:ext cx="14651362" cy="62085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29600" y="6554539"/>
            <a:ext cx="2770304" cy="63717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2849" r="290" b="27111"/>
          <a:stretch>
            <a:fillRect/>
          </a:stretch>
        </p:blipFill>
        <p:spPr>
          <a:xfrm flipV="1">
            <a:off x="0" y="0"/>
            <a:ext cx="4802914" cy="414114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97870" flipH="1">
            <a:off x="15066534" y="7052939"/>
            <a:ext cx="4196459" cy="3514534"/>
          </a:xfrm>
          <a:prstGeom prst="rect">
            <a:avLst/>
          </a:prstGeom>
        </p:spPr>
      </p:pic>
      <p:sp>
        <p:nvSpPr>
          <p:cNvPr id="6" name="TextBox 6"/>
          <p:cNvSpPr txBox="1"/>
          <p:nvPr/>
        </p:nvSpPr>
        <p:spPr>
          <a:xfrm>
            <a:off x="1800195" y="2636209"/>
            <a:ext cx="15853886" cy="3148939"/>
          </a:xfrm>
          <a:prstGeom prst="rect">
            <a:avLst/>
          </a:prstGeom>
        </p:spPr>
        <p:txBody>
          <a:bodyPr wrap="square" lIns="0" tIns="0" rIns="0" bIns="0" rtlCol="0" anchor="t">
            <a:spAutoFit/>
          </a:bodyPr>
          <a:lstStyle/>
          <a:p>
            <a:pPr algn="ctr">
              <a:lnSpc>
                <a:spcPct val="120000"/>
              </a:lnSpc>
              <a:spcBef>
                <a:spcPts val="600"/>
              </a:spcBef>
              <a:spcAft>
                <a:spcPts val="600"/>
              </a:spcAft>
            </a:pPr>
            <a:r>
              <a:rPr lang="en-US" sz="8500" b="1" smtClean="0">
                <a:solidFill>
                  <a:srgbClr val="C96B4F"/>
                </a:solidFill>
                <a:latin typeface="Arial" panose="020B0604020202020204" pitchFamily="34" charset="0"/>
                <a:cs typeface="Arial" panose="020B0604020202020204" pitchFamily="34" charset="0"/>
              </a:rPr>
              <a:t>BÀI 2</a:t>
            </a:r>
          </a:p>
          <a:p>
            <a:pPr algn="ctr">
              <a:lnSpc>
                <a:spcPct val="120000"/>
              </a:lnSpc>
              <a:spcBef>
                <a:spcPts val="600"/>
              </a:spcBef>
              <a:spcAft>
                <a:spcPts val="600"/>
              </a:spcAft>
            </a:pPr>
            <a:r>
              <a:rPr lang="en-GB" sz="8500" b="1" smtClean="0">
                <a:solidFill>
                  <a:srgbClr val="C96B4F"/>
                </a:solidFill>
                <a:latin typeface="Arial" panose="020B0604020202020204" pitchFamily="34" charset="0"/>
                <a:cs typeface="Arial" panose="020B0604020202020204" pitchFamily="34" charset="0"/>
              </a:rPr>
              <a:t>XÁC XUẤT THỰC NGHIỆM</a:t>
            </a: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707" r="25038"/>
          <a:stretch>
            <a:fillRect/>
          </a:stretch>
        </p:blipFill>
        <p:spPr>
          <a:xfrm flipH="1">
            <a:off x="0" y="7388708"/>
            <a:ext cx="3246957" cy="289829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97591268"/>
              </p:ext>
            </p:extLst>
          </p:nvPr>
        </p:nvGraphicFramePr>
        <p:xfrm>
          <a:off x="1676400" y="2362805"/>
          <a:ext cx="14097000" cy="1839400"/>
        </p:xfrm>
        <a:graphic>
          <a:graphicData uri="http://schemas.openxmlformats.org/drawingml/2006/table">
            <a:tbl>
              <a:tblPr>
                <a:tableStyleId>{BDBED569-4797-4DF1-A0F4-6AAB3CD982D8}</a:tableStyleId>
              </a:tblPr>
              <a:tblGrid>
                <a:gridCol w="1409700">
                  <a:extLst>
                    <a:ext uri="{9D8B030D-6E8A-4147-A177-3AD203B41FA5}">
                      <a16:colId xmlns:a16="http://schemas.microsoft.com/office/drawing/2014/main" val="1326212599"/>
                    </a:ext>
                  </a:extLst>
                </a:gridCol>
                <a:gridCol w="1409700">
                  <a:extLst>
                    <a:ext uri="{9D8B030D-6E8A-4147-A177-3AD203B41FA5}">
                      <a16:colId xmlns:a16="http://schemas.microsoft.com/office/drawing/2014/main" val="3654518286"/>
                    </a:ext>
                  </a:extLst>
                </a:gridCol>
                <a:gridCol w="1409700">
                  <a:extLst>
                    <a:ext uri="{9D8B030D-6E8A-4147-A177-3AD203B41FA5}">
                      <a16:colId xmlns:a16="http://schemas.microsoft.com/office/drawing/2014/main" val="3009493902"/>
                    </a:ext>
                  </a:extLst>
                </a:gridCol>
                <a:gridCol w="1409700">
                  <a:extLst>
                    <a:ext uri="{9D8B030D-6E8A-4147-A177-3AD203B41FA5}">
                      <a16:colId xmlns:a16="http://schemas.microsoft.com/office/drawing/2014/main" val="3941675871"/>
                    </a:ext>
                  </a:extLst>
                </a:gridCol>
                <a:gridCol w="1409700">
                  <a:extLst>
                    <a:ext uri="{9D8B030D-6E8A-4147-A177-3AD203B41FA5}">
                      <a16:colId xmlns:a16="http://schemas.microsoft.com/office/drawing/2014/main" val="552608850"/>
                    </a:ext>
                  </a:extLst>
                </a:gridCol>
                <a:gridCol w="1409700">
                  <a:extLst>
                    <a:ext uri="{9D8B030D-6E8A-4147-A177-3AD203B41FA5}">
                      <a16:colId xmlns:a16="http://schemas.microsoft.com/office/drawing/2014/main" val="1477212526"/>
                    </a:ext>
                  </a:extLst>
                </a:gridCol>
                <a:gridCol w="1409700">
                  <a:extLst>
                    <a:ext uri="{9D8B030D-6E8A-4147-A177-3AD203B41FA5}">
                      <a16:colId xmlns:a16="http://schemas.microsoft.com/office/drawing/2014/main" val="402247746"/>
                    </a:ext>
                  </a:extLst>
                </a:gridCol>
                <a:gridCol w="1409700">
                  <a:extLst>
                    <a:ext uri="{9D8B030D-6E8A-4147-A177-3AD203B41FA5}">
                      <a16:colId xmlns:a16="http://schemas.microsoft.com/office/drawing/2014/main" val="2164068589"/>
                    </a:ext>
                  </a:extLst>
                </a:gridCol>
                <a:gridCol w="1409700">
                  <a:extLst>
                    <a:ext uri="{9D8B030D-6E8A-4147-A177-3AD203B41FA5}">
                      <a16:colId xmlns:a16="http://schemas.microsoft.com/office/drawing/2014/main" val="1983996286"/>
                    </a:ext>
                  </a:extLst>
                </a:gridCol>
                <a:gridCol w="1409700">
                  <a:extLst>
                    <a:ext uri="{9D8B030D-6E8A-4147-A177-3AD203B41FA5}">
                      <a16:colId xmlns:a16="http://schemas.microsoft.com/office/drawing/2014/main" val="674117668"/>
                    </a:ext>
                  </a:extLst>
                </a:gridCol>
              </a:tblGrid>
              <a:tr h="9197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2822550346"/>
                  </a:ext>
                </a:extLst>
              </a:tr>
              <a:tr h="919700">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extLst>
                  <a:ext uri="{0D108BD9-81ED-4DB2-BD59-A6C34878D82A}">
                    <a16:rowId xmlns:a16="http://schemas.microsoft.com/office/drawing/2014/main" val="3529367433"/>
                  </a:ext>
                </a:extLst>
              </a:tr>
            </a:tbl>
          </a:graphicData>
        </a:graphic>
      </p:graphicFrame>
      <p:sp>
        <p:nvSpPr>
          <p:cNvPr id="4" name="Rectangle 3"/>
          <p:cNvSpPr/>
          <p:nvPr/>
        </p:nvSpPr>
        <p:spPr>
          <a:xfrm>
            <a:off x="1153448" y="4753695"/>
            <a:ext cx="15142903" cy="2462213"/>
          </a:xfrm>
          <a:prstGeom prst="rect">
            <a:avLst/>
          </a:prstGeom>
        </p:spPr>
        <p:txBody>
          <a:bodyPr wrap="square">
            <a:spAutoFit/>
          </a:bodyPr>
          <a:lstStyle/>
          <a:p>
            <a:pPr algn="just">
              <a:lnSpc>
                <a:spcPct val="120000"/>
              </a:lnSpc>
              <a:spcBef>
                <a:spcPts val="600"/>
              </a:spcBef>
              <a:spcAft>
                <a:spcPts val="600"/>
              </a:spcAft>
            </a:pPr>
            <a:r>
              <a:rPr lang="vi-VN" sz="4000">
                <a:latin typeface="Arial" panose="020B0604020202020204" pitchFamily="34" charset="0"/>
                <a:cs typeface="Arial" panose="020B0604020202020204" pitchFamily="34" charset="0"/>
              </a:rPr>
              <a:t>b) Ta có trong bốn số 1, 2, 3, 4 có hai số nguyên tố là 2 và 3.</a:t>
            </a:r>
          </a:p>
          <a:p>
            <a:pPr algn="just">
              <a:lnSpc>
                <a:spcPct val="120000"/>
              </a:lnSpc>
              <a:spcBef>
                <a:spcPts val="600"/>
              </a:spcBef>
              <a:spcAft>
                <a:spcPts val="600"/>
              </a:spcAft>
            </a:pPr>
            <a:r>
              <a:rPr lang="vi-VN" sz="4000">
                <a:latin typeface="Arial" panose="020B0604020202020204" pitchFamily="34" charset="0"/>
                <a:cs typeface="Arial" panose="020B0604020202020204" pitchFamily="34" charset="0"/>
              </a:rPr>
              <a:t>Số lần Thảo lấy được thẻ ghi số 2 hoặc số 3 là 10 nên xác suất thực nghiệm của sự kiện Thảo lấy được thẻ ghi số nguyên tố là: </a:t>
            </a:r>
          </a:p>
        </p:txBody>
      </p:sp>
      <mc:AlternateContent xmlns:mc="http://schemas.openxmlformats.org/markup-compatibility/2006">
        <mc:Choice xmlns:a14="http://schemas.microsoft.com/office/drawing/2010/main" Requires="a14">
          <p:sp>
            <p:nvSpPr>
              <p:cNvPr id="16" name="TextBox 14"/>
              <p:cNvSpPr txBox="1"/>
              <p:nvPr/>
            </p:nvSpPr>
            <p:spPr>
              <a:xfrm>
                <a:off x="5268036" y="7354095"/>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10</m:t>
                          </m:r>
                        </m:num>
                        <m:den>
                          <m:r>
                            <a:rPr lang="en-GB" sz="4500" b="0" i="0" smtClean="0">
                              <a:solidFill>
                                <a:schemeClr val="tx1"/>
                              </a:solidFill>
                              <a:latin typeface="Cambria Math" panose="02040503050406030204" pitchFamily="18" charset="0"/>
                              <a:cs typeface="Arial" panose="020B0604020202020204" pitchFamily="34" charset="0"/>
                            </a:rPr>
                            <m:t>20</m:t>
                          </m:r>
                        </m:den>
                      </m:f>
                      <m:r>
                        <a:rPr lang="en-GB" sz="4500" b="0" i="0" smtClean="0">
                          <a:solidFill>
                            <a:schemeClr val="tx1"/>
                          </a:solidFill>
                          <a:latin typeface="Cambria Math" panose="02040503050406030204" pitchFamily="18" charset="0"/>
                          <a:cs typeface="Arial" panose="020B0604020202020204" pitchFamily="34" charset="0"/>
                        </a:rPr>
                        <m:t>=</m:t>
                      </m:r>
                      <m:r>
                        <a:rPr lang="en-GB" sz="4500" i="1" smtClean="0">
                          <a:solidFill>
                            <a:schemeClr val="tx1"/>
                          </a:solidFill>
                          <a:latin typeface="Cambria Math" panose="02040503050406030204" pitchFamily="18" charset="0"/>
                          <a:cs typeface="Arial" panose="020B0604020202020204" pitchFamily="34" charset="0"/>
                        </a:rPr>
                        <m:t>0</m:t>
                      </m:r>
                      <m:r>
                        <a:rPr lang="en-GB" sz="4500" b="0" i="1" smtClean="0">
                          <a:solidFill>
                            <a:schemeClr val="tx1"/>
                          </a:solidFill>
                          <a:latin typeface="Cambria Math" panose="02040503050406030204" pitchFamily="18" charset="0"/>
                          <a:cs typeface="Arial" panose="020B0604020202020204" pitchFamily="34" charset="0"/>
                        </a:rPr>
                        <m:t>,5</m:t>
                      </m:r>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16" name="TextBox 14"/>
              <p:cNvSpPr txBox="1">
                <a:spLocks noRot="1" noChangeAspect="1" noMove="1" noResize="1" noEditPoints="1" noAdjustHandles="1" noChangeArrowheads="1" noChangeShapeType="1" noTextEdit="1"/>
              </p:cNvSpPr>
              <p:nvPr/>
            </p:nvSpPr>
            <p:spPr>
              <a:xfrm>
                <a:off x="5268036" y="7354095"/>
                <a:ext cx="7543800" cy="163814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70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590" r="40536" b="7692"/>
          <a:stretch>
            <a:fillRect/>
          </a:stretch>
        </p:blipFill>
        <p:spPr>
          <a:xfrm rot="-10800000">
            <a:off x="0" y="0"/>
            <a:ext cx="840214" cy="10287000"/>
          </a:xfrm>
          <a:prstGeom prst="rect">
            <a:avLst/>
          </a:prstGeom>
        </p:spPr>
      </p:pic>
      <p:sp>
        <p:nvSpPr>
          <p:cNvPr id="3" name="Rectangle 2"/>
          <p:cNvSpPr/>
          <p:nvPr/>
        </p:nvSpPr>
        <p:spPr>
          <a:xfrm>
            <a:off x="1658658" y="419100"/>
            <a:ext cx="16172142" cy="3046988"/>
          </a:xfrm>
          <a:prstGeom prst="rect">
            <a:avLst/>
          </a:prstGeom>
        </p:spPr>
        <p:txBody>
          <a:bodyPr wrap="square">
            <a:spAutoFit/>
          </a:bodyPr>
          <a:lstStyle/>
          <a:p>
            <a:pPr algn="just">
              <a:lnSpc>
                <a:spcPct val="120000"/>
              </a:lnSpc>
              <a:spcBef>
                <a:spcPts val="600"/>
              </a:spcBef>
              <a:spcAft>
                <a:spcPts val="600"/>
              </a:spcAft>
            </a:pPr>
            <a:r>
              <a:rPr lang="vi-VN" sz="4000" b="1">
                <a:solidFill>
                  <a:srgbClr val="000000"/>
                </a:solidFill>
                <a:latin typeface="Arial" panose="020B0604020202020204" pitchFamily="34" charset="0"/>
                <a:cs typeface="Arial" panose="020B0604020202020204" pitchFamily="34" charset="0"/>
              </a:rPr>
              <a:t>Bài </a:t>
            </a:r>
            <a:r>
              <a:rPr lang="vi-VN" sz="4000" b="1" smtClean="0">
                <a:solidFill>
                  <a:srgbClr val="000000"/>
                </a:solidFill>
                <a:latin typeface="Arial" panose="020B0604020202020204" pitchFamily="34" charset="0"/>
                <a:cs typeface="Arial" panose="020B0604020202020204" pitchFamily="34" charset="0"/>
              </a:rPr>
              <a:t>8</a:t>
            </a:r>
            <a:r>
              <a:rPr lang="en-GB" sz="4000" b="1" smtClean="0">
                <a:solidFill>
                  <a:srgbClr val="000000"/>
                </a:solidFill>
                <a:latin typeface="Arial" panose="020B0604020202020204" pitchFamily="34" charset="0"/>
                <a:cs typeface="Arial" panose="020B0604020202020204" pitchFamily="34" charset="0"/>
              </a:rPr>
              <a:t>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(SBT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tr125)</a:t>
            </a:r>
            <a:r>
              <a:rPr lang="vi-VN" sz="4000" b="1" smtClean="0">
                <a:solidFill>
                  <a:srgbClr val="000000"/>
                </a:solidFill>
                <a:ea typeface="Times New Roman" panose="02020603050405020304" pitchFamily="18" charset="0"/>
                <a:cs typeface="Arial" panose="020B0604020202020204" pitchFamily="34" charset="0"/>
              </a:rPr>
              <a:t>:</a:t>
            </a:r>
            <a:r>
              <a:rPr lang="vi-VN" sz="4000">
                <a:solidFill>
                  <a:srgbClr val="000000"/>
                </a:solidFill>
                <a:latin typeface="Arial" panose="020B0604020202020204" pitchFamily="34" charset="0"/>
                <a:cs typeface="Arial" panose="020B0604020202020204" pitchFamily="34" charset="0"/>
              </a:rPr>
              <a:t> Các bạn học sinh lớp 6B chơi trò gieo đồng xu như sau: Mỗi bạn sẽ gieo đồng xu của mình cho tới khi nào xuất hiện mặt sấp thì dừng lại. Sau đó mỗi bạn sẽ ghi lại số lần gieo mình đã thực hiện. Kết quả của cả lớp được tổng hợp lại trong </a:t>
            </a:r>
            <a:r>
              <a:rPr lang="vi-VN" sz="4000">
                <a:solidFill>
                  <a:srgbClr val="000000"/>
                </a:solidFill>
                <a:latin typeface="Arial" panose="020B0604020202020204" pitchFamily="34" charset="0"/>
                <a:cs typeface="Arial" panose="020B0604020202020204" pitchFamily="34" charset="0"/>
              </a:rPr>
              <a:t>bảng </a:t>
            </a:r>
            <a:r>
              <a:rPr lang="vi-VN" sz="4000" smtClean="0">
                <a:solidFill>
                  <a:srgbClr val="000000"/>
                </a:solidFill>
                <a:latin typeface="Arial" panose="020B0604020202020204" pitchFamily="34" charset="0"/>
                <a:cs typeface="Arial" panose="020B0604020202020204" pitchFamily="34" charset="0"/>
              </a:rPr>
              <a:t>sau:</a:t>
            </a:r>
            <a:endParaRPr lang="en-US" sz="400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17678331"/>
              </p:ext>
            </p:extLst>
          </p:nvPr>
        </p:nvGraphicFramePr>
        <p:xfrm>
          <a:off x="2133600" y="3608457"/>
          <a:ext cx="14554204" cy="3524250"/>
        </p:xfrm>
        <a:graphic>
          <a:graphicData uri="http://schemas.openxmlformats.org/drawingml/2006/table">
            <a:tbl>
              <a:tblPr>
                <a:tableStyleId>{35758FB7-9AC5-4552-8A53-C91805E547FA}</a:tableStyleId>
              </a:tblPr>
              <a:tblGrid>
                <a:gridCol w="2079172">
                  <a:extLst>
                    <a:ext uri="{9D8B030D-6E8A-4147-A177-3AD203B41FA5}">
                      <a16:colId xmlns:a16="http://schemas.microsoft.com/office/drawing/2014/main" val="2754941915"/>
                    </a:ext>
                  </a:extLst>
                </a:gridCol>
                <a:gridCol w="2079172">
                  <a:extLst>
                    <a:ext uri="{9D8B030D-6E8A-4147-A177-3AD203B41FA5}">
                      <a16:colId xmlns:a16="http://schemas.microsoft.com/office/drawing/2014/main" val="3322821497"/>
                    </a:ext>
                  </a:extLst>
                </a:gridCol>
                <a:gridCol w="2079172">
                  <a:extLst>
                    <a:ext uri="{9D8B030D-6E8A-4147-A177-3AD203B41FA5}">
                      <a16:colId xmlns:a16="http://schemas.microsoft.com/office/drawing/2014/main" val="2819320923"/>
                    </a:ext>
                  </a:extLst>
                </a:gridCol>
                <a:gridCol w="2079172">
                  <a:extLst>
                    <a:ext uri="{9D8B030D-6E8A-4147-A177-3AD203B41FA5}">
                      <a16:colId xmlns:a16="http://schemas.microsoft.com/office/drawing/2014/main" val="3651299295"/>
                    </a:ext>
                  </a:extLst>
                </a:gridCol>
                <a:gridCol w="2079172">
                  <a:extLst>
                    <a:ext uri="{9D8B030D-6E8A-4147-A177-3AD203B41FA5}">
                      <a16:colId xmlns:a16="http://schemas.microsoft.com/office/drawing/2014/main" val="1062544825"/>
                    </a:ext>
                  </a:extLst>
                </a:gridCol>
                <a:gridCol w="2079172">
                  <a:extLst>
                    <a:ext uri="{9D8B030D-6E8A-4147-A177-3AD203B41FA5}">
                      <a16:colId xmlns:a16="http://schemas.microsoft.com/office/drawing/2014/main" val="4006415429"/>
                    </a:ext>
                  </a:extLst>
                </a:gridCol>
                <a:gridCol w="2079172">
                  <a:extLst>
                    <a:ext uri="{9D8B030D-6E8A-4147-A177-3AD203B41FA5}">
                      <a16:colId xmlns:a16="http://schemas.microsoft.com/office/drawing/2014/main" val="1102768618"/>
                    </a:ext>
                  </a:extLst>
                </a:gridCol>
              </a:tblGrid>
              <a:tr h="609600">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7</a:t>
                      </a:r>
                    </a:p>
                  </a:txBody>
                  <a:tcPr marL="47625" marR="47625" marT="47625" marB="47625" anchor="ctr">
                    <a:solidFill>
                      <a:schemeClr val="bg1"/>
                    </a:solidFill>
                  </a:tcPr>
                </a:tc>
                <a:extLst>
                  <a:ext uri="{0D108BD9-81ED-4DB2-BD59-A6C34878D82A}">
                    <a16:rowId xmlns:a16="http://schemas.microsoft.com/office/drawing/2014/main" val="1783793856"/>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1307125994"/>
                  </a:ext>
                </a:extLst>
              </a:tr>
              <a:tr h="609600">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3289415045"/>
                  </a:ext>
                </a:extLst>
              </a:tr>
              <a:tr h="609600">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9</a:t>
                      </a:r>
                    </a:p>
                  </a:txBody>
                  <a:tcPr marL="47625" marR="47625" marT="47625" marB="47625" anchor="ctr">
                    <a:solidFill>
                      <a:schemeClr val="bg1"/>
                    </a:solidFill>
                  </a:tcPr>
                </a:tc>
                <a:extLst>
                  <a:ext uri="{0D108BD9-81ED-4DB2-BD59-A6C34878D82A}">
                    <a16:rowId xmlns:a16="http://schemas.microsoft.com/office/drawing/2014/main" val="2591891182"/>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1707987164"/>
                  </a:ext>
                </a:extLst>
              </a:tr>
            </a:tbl>
          </a:graphicData>
        </a:graphic>
      </p:graphicFrame>
      <p:sp>
        <p:nvSpPr>
          <p:cNvPr id="6" name="Rectangle 5"/>
          <p:cNvSpPr/>
          <p:nvPr/>
        </p:nvSpPr>
        <p:spPr>
          <a:xfrm>
            <a:off x="1713086" y="7353300"/>
            <a:ext cx="14249400" cy="2616101"/>
          </a:xfrm>
          <a:prstGeom prst="rect">
            <a:avLst/>
          </a:prstGeom>
        </p:spPr>
        <p:txBody>
          <a:bodyPr wrap="square">
            <a:spAutoFit/>
          </a:bodyPr>
          <a:lstStyle/>
          <a:p>
            <a:pPr>
              <a:lnSpc>
                <a:spcPct val="120000"/>
              </a:lnSpc>
              <a:spcBef>
                <a:spcPts val="600"/>
              </a:spcBef>
              <a:spcAft>
                <a:spcPts val="600"/>
              </a:spcAft>
            </a:pPr>
            <a:r>
              <a:rPr lang="vi-VN" sz="4000">
                <a:solidFill>
                  <a:srgbClr val="000000"/>
                </a:solidFill>
              </a:rPr>
              <a:t>Hãy tính xác suất thực nghiệm của sự kiện:</a:t>
            </a:r>
          </a:p>
          <a:p>
            <a:pPr>
              <a:lnSpc>
                <a:spcPct val="120000"/>
              </a:lnSpc>
              <a:spcBef>
                <a:spcPts val="600"/>
              </a:spcBef>
              <a:spcAft>
                <a:spcPts val="600"/>
              </a:spcAft>
            </a:pPr>
            <a:r>
              <a:rPr lang="vi-VN" sz="4000">
                <a:solidFill>
                  <a:srgbClr val="000000"/>
                </a:solidFill>
              </a:rPr>
              <a:t>a) Một bạn chỉ cần gieo một lần đã được </a:t>
            </a:r>
            <a:r>
              <a:rPr lang="vi-VN" sz="4000">
                <a:solidFill>
                  <a:srgbClr val="000000"/>
                </a:solidFill>
              </a:rPr>
              <a:t>mặt </a:t>
            </a:r>
            <a:r>
              <a:rPr lang="vi-VN" sz="4000" smtClean="0">
                <a:solidFill>
                  <a:srgbClr val="000000"/>
                </a:solidFill>
              </a:rPr>
              <a:t>sấp</a:t>
            </a:r>
            <a:r>
              <a:rPr lang="en-GB" sz="4000" smtClean="0">
                <a:solidFill>
                  <a:srgbClr val="000000"/>
                </a:solidFill>
              </a:rPr>
              <a:t>.</a:t>
            </a:r>
            <a:endParaRPr lang="vi-VN" sz="4000">
              <a:solidFill>
                <a:srgbClr val="000000"/>
              </a:solidFill>
            </a:endParaRPr>
          </a:p>
          <a:p>
            <a:pPr>
              <a:lnSpc>
                <a:spcPct val="120000"/>
              </a:lnSpc>
              <a:spcBef>
                <a:spcPts val="600"/>
              </a:spcBef>
              <a:spcAft>
                <a:spcPts val="600"/>
              </a:spcAft>
            </a:pPr>
            <a:r>
              <a:rPr lang="vi-VN" sz="4000">
                <a:solidFill>
                  <a:srgbClr val="000000"/>
                </a:solidFill>
              </a:rPr>
              <a:t>b) Một bạn phải gieo ít nhất 3 lần mới được </a:t>
            </a:r>
            <a:r>
              <a:rPr lang="vi-VN" sz="4000">
                <a:solidFill>
                  <a:srgbClr val="000000"/>
                </a:solidFill>
              </a:rPr>
              <a:t>mặt </a:t>
            </a:r>
            <a:r>
              <a:rPr lang="vi-VN" sz="4000" smtClean="0">
                <a:solidFill>
                  <a:srgbClr val="000000"/>
                </a:solidFill>
              </a:rPr>
              <a:t>sấp</a:t>
            </a:r>
            <a:r>
              <a:rPr lang="en-GB" sz="4000" smtClean="0">
                <a:solidFill>
                  <a:srgbClr val="000000"/>
                </a:solidFill>
              </a:rPr>
              <a:t>.</a:t>
            </a:r>
            <a:endParaRPr lang="vi-VN" sz="4000" b="0" i="0">
              <a:solidFill>
                <a:srgbClr val="000000"/>
              </a:solidFill>
              <a:effectLst/>
            </a:endParaRPr>
          </a:p>
        </p:txBody>
      </p:sp>
    </p:spTree>
    <p:extLst>
      <p:ext uri="{BB962C8B-B14F-4D97-AF65-F5344CB8AC3E}">
        <p14:creationId xmlns:p14="http://schemas.microsoft.com/office/powerpoint/2010/main" val="39611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982162684"/>
              </p:ext>
            </p:extLst>
          </p:nvPr>
        </p:nvGraphicFramePr>
        <p:xfrm>
          <a:off x="1850054" y="2289051"/>
          <a:ext cx="14554204" cy="3524250"/>
        </p:xfrm>
        <a:graphic>
          <a:graphicData uri="http://schemas.openxmlformats.org/drawingml/2006/table">
            <a:tbl>
              <a:tblPr>
                <a:tableStyleId>{35758FB7-9AC5-4552-8A53-C91805E547FA}</a:tableStyleId>
              </a:tblPr>
              <a:tblGrid>
                <a:gridCol w="2079172">
                  <a:extLst>
                    <a:ext uri="{9D8B030D-6E8A-4147-A177-3AD203B41FA5}">
                      <a16:colId xmlns:a16="http://schemas.microsoft.com/office/drawing/2014/main" val="2754941915"/>
                    </a:ext>
                  </a:extLst>
                </a:gridCol>
                <a:gridCol w="2079172">
                  <a:extLst>
                    <a:ext uri="{9D8B030D-6E8A-4147-A177-3AD203B41FA5}">
                      <a16:colId xmlns:a16="http://schemas.microsoft.com/office/drawing/2014/main" val="3322821497"/>
                    </a:ext>
                  </a:extLst>
                </a:gridCol>
                <a:gridCol w="2079172">
                  <a:extLst>
                    <a:ext uri="{9D8B030D-6E8A-4147-A177-3AD203B41FA5}">
                      <a16:colId xmlns:a16="http://schemas.microsoft.com/office/drawing/2014/main" val="2819320923"/>
                    </a:ext>
                  </a:extLst>
                </a:gridCol>
                <a:gridCol w="2079172">
                  <a:extLst>
                    <a:ext uri="{9D8B030D-6E8A-4147-A177-3AD203B41FA5}">
                      <a16:colId xmlns:a16="http://schemas.microsoft.com/office/drawing/2014/main" val="3651299295"/>
                    </a:ext>
                  </a:extLst>
                </a:gridCol>
                <a:gridCol w="2079172">
                  <a:extLst>
                    <a:ext uri="{9D8B030D-6E8A-4147-A177-3AD203B41FA5}">
                      <a16:colId xmlns:a16="http://schemas.microsoft.com/office/drawing/2014/main" val="1062544825"/>
                    </a:ext>
                  </a:extLst>
                </a:gridCol>
                <a:gridCol w="2079172">
                  <a:extLst>
                    <a:ext uri="{9D8B030D-6E8A-4147-A177-3AD203B41FA5}">
                      <a16:colId xmlns:a16="http://schemas.microsoft.com/office/drawing/2014/main" val="4006415429"/>
                    </a:ext>
                  </a:extLst>
                </a:gridCol>
                <a:gridCol w="2079172">
                  <a:extLst>
                    <a:ext uri="{9D8B030D-6E8A-4147-A177-3AD203B41FA5}">
                      <a16:colId xmlns:a16="http://schemas.microsoft.com/office/drawing/2014/main" val="1102768618"/>
                    </a:ext>
                  </a:extLst>
                </a:gridCol>
              </a:tblGrid>
              <a:tr h="609600">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7</a:t>
                      </a:r>
                    </a:p>
                  </a:txBody>
                  <a:tcPr marL="47625" marR="47625" marT="47625" marB="47625" anchor="ctr">
                    <a:solidFill>
                      <a:schemeClr val="bg1"/>
                    </a:solidFill>
                  </a:tcPr>
                </a:tc>
                <a:extLst>
                  <a:ext uri="{0D108BD9-81ED-4DB2-BD59-A6C34878D82A}">
                    <a16:rowId xmlns:a16="http://schemas.microsoft.com/office/drawing/2014/main" val="1783793856"/>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1307125994"/>
                  </a:ext>
                </a:extLst>
              </a:tr>
              <a:tr h="609600">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3289415045"/>
                  </a:ext>
                </a:extLst>
              </a:tr>
              <a:tr h="609600">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9</a:t>
                      </a:r>
                    </a:p>
                  </a:txBody>
                  <a:tcPr marL="47625" marR="47625" marT="47625" marB="47625" anchor="ctr">
                    <a:solidFill>
                      <a:schemeClr val="bg1"/>
                    </a:solidFill>
                  </a:tcPr>
                </a:tc>
                <a:extLst>
                  <a:ext uri="{0D108BD9-81ED-4DB2-BD59-A6C34878D82A}">
                    <a16:rowId xmlns:a16="http://schemas.microsoft.com/office/drawing/2014/main" val="2591891182"/>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1707987164"/>
                  </a:ext>
                </a:extLst>
              </a:tr>
            </a:tbl>
          </a:graphicData>
        </a:graphic>
      </p:graphicFrame>
      <p:sp>
        <p:nvSpPr>
          <p:cNvPr id="4" name="Rectangle 3"/>
          <p:cNvSpPr/>
          <p:nvPr/>
        </p:nvSpPr>
        <p:spPr>
          <a:xfrm>
            <a:off x="1201042" y="6360265"/>
            <a:ext cx="15852227" cy="1569660"/>
          </a:xfrm>
          <a:prstGeom prst="rect">
            <a:avLst/>
          </a:prstGeom>
        </p:spPr>
        <p:txBody>
          <a:bodyPr wrap="square">
            <a:spAutoFit/>
          </a:bodyPr>
          <a:lstStyle/>
          <a:p>
            <a:pPr algn="just">
              <a:lnSpc>
                <a:spcPct val="120000"/>
              </a:lnSpc>
              <a:spcBef>
                <a:spcPts val="600"/>
              </a:spcBef>
              <a:spcAft>
                <a:spcPts val="600"/>
              </a:spcAft>
            </a:pPr>
            <a:r>
              <a:rPr lang="vi-VN" sz="4000">
                <a:solidFill>
                  <a:srgbClr val="000000"/>
                </a:solidFill>
                <a:latin typeface="Arial" panose="020B0604020202020204" pitchFamily="34" charset="0"/>
                <a:cs typeface="Arial" panose="020B0604020202020204" pitchFamily="34" charset="0"/>
              </a:rPr>
              <a:t>a) Số bạn chỉ cần gieo một lần đã được mặt sấp là 14 bạn trong số 35 bạn nên xác suất của sự </a:t>
            </a:r>
            <a:r>
              <a:rPr lang="vi-VN" sz="4000">
                <a:solidFill>
                  <a:srgbClr val="000000"/>
                </a:solidFill>
                <a:latin typeface="Arial" panose="020B0604020202020204" pitchFamily="34" charset="0"/>
                <a:cs typeface="Arial" panose="020B0604020202020204" pitchFamily="34" charset="0"/>
              </a:rPr>
              <a:t>kiện </a:t>
            </a:r>
            <a:r>
              <a:rPr lang="vi-VN" sz="4000" smtClean="0">
                <a:solidFill>
                  <a:srgbClr val="000000"/>
                </a:solidFill>
                <a:latin typeface="Arial" panose="020B0604020202020204" pitchFamily="34" charset="0"/>
                <a:cs typeface="Arial" panose="020B0604020202020204" pitchFamily="34" charset="0"/>
              </a:rPr>
              <a:t>là</a:t>
            </a:r>
            <a:r>
              <a:rPr lang="en-GB" sz="4000" smtClean="0">
                <a:solidFill>
                  <a:srgbClr val="000000"/>
                </a:solidFill>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4"/>
              <p:cNvSpPr txBox="1"/>
              <p:nvPr/>
            </p:nvSpPr>
            <p:spPr>
              <a:xfrm>
                <a:off x="4825011" y="7657818"/>
                <a:ext cx="7543800" cy="1464696"/>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smtClean="0">
                              <a:solidFill>
                                <a:schemeClr val="tx1"/>
                              </a:solidFill>
                              <a:latin typeface="Cambria Math" panose="02040503050406030204" pitchFamily="18" charset="0"/>
                              <a:cs typeface="Arial" panose="020B0604020202020204" pitchFamily="34" charset="0"/>
                            </a:rPr>
                          </m:ctrlPr>
                        </m:fPr>
                        <m:num>
                          <m:r>
                            <a:rPr lang="en-GB" sz="4000" b="0" i="0" smtClean="0">
                              <a:solidFill>
                                <a:schemeClr val="tx1"/>
                              </a:solidFill>
                              <a:latin typeface="Cambria Math" panose="02040503050406030204" pitchFamily="18" charset="0"/>
                              <a:cs typeface="Arial" panose="020B0604020202020204" pitchFamily="34" charset="0"/>
                            </a:rPr>
                            <m:t>14</m:t>
                          </m:r>
                        </m:num>
                        <m:den>
                          <m:r>
                            <a:rPr lang="en-GB" sz="4000" b="0" i="0" smtClean="0">
                              <a:solidFill>
                                <a:schemeClr val="tx1"/>
                              </a:solidFill>
                              <a:latin typeface="Cambria Math" panose="02040503050406030204" pitchFamily="18" charset="0"/>
                              <a:cs typeface="Arial" panose="020B0604020202020204" pitchFamily="34" charset="0"/>
                            </a:rPr>
                            <m:t>35</m:t>
                          </m:r>
                        </m:den>
                      </m:f>
                      <m:r>
                        <a:rPr lang="en-GB" sz="4000" b="0" i="0" smtClean="0">
                          <a:solidFill>
                            <a:schemeClr val="tx1"/>
                          </a:solidFill>
                          <a:latin typeface="Cambria Math" panose="02040503050406030204" pitchFamily="18" charset="0"/>
                          <a:cs typeface="Arial" panose="020B0604020202020204" pitchFamily="34" charset="0"/>
                        </a:rPr>
                        <m:t>=</m:t>
                      </m:r>
                      <m:r>
                        <a:rPr lang="en-GB" sz="4000" i="1" smtClean="0">
                          <a:solidFill>
                            <a:schemeClr val="tx1"/>
                          </a:solidFill>
                          <a:latin typeface="Cambria Math" panose="02040503050406030204" pitchFamily="18" charset="0"/>
                          <a:cs typeface="Arial" panose="020B0604020202020204" pitchFamily="34" charset="0"/>
                        </a:rPr>
                        <m:t>0</m:t>
                      </m:r>
                      <m:r>
                        <a:rPr lang="en-GB" sz="4000" b="0" i="1" smtClean="0">
                          <a:solidFill>
                            <a:schemeClr val="tx1"/>
                          </a:solidFill>
                          <a:latin typeface="Cambria Math" panose="02040503050406030204" pitchFamily="18" charset="0"/>
                          <a:cs typeface="Arial" panose="020B0604020202020204" pitchFamily="34" charset="0"/>
                        </a:rPr>
                        <m:t>,4</m:t>
                      </m:r>
                    </m:oMath>
                  </m:oMathPara>
                </a14:m>
                <a:endParaRPr lang="en-US" sz="4000" u="none" smtClean="0">
                  <a:solidFill>
                    <a:schemeClr val="tx1"/>
                  </a:solidFill>
                  <a:latin typeface="Arial" panose="020B0604020202020204" pitchFamily="34" charset="0"/>
                  <a:cs typeface="Arial" panose="020B0604020202020204" pitchFamily="34" charset="0"/>
                </a:endParaRPr>
              </a:p>
            </p:txBody>
          </p:sp>
        </mc:Choice>
        <mc:Fallback>
          <p:sp>
            <p:nvSpPr>
              <p:cNvPr id="12" name="TextBox 14"/>
              <p:cNvSpPr txBox="1">
                <a:spLocks noRot="1" noChangeAspect="1" noMove="1" noResize="1" noEditPoints="1" noAdjustHandles="1" noChangeArrowheads="1" noChangeShapeType="1" noTextEdit="1"/>
              </p:cNvSpPr>
              <p:nvPr/>
            </p:nvSpPr>
            <p:spPr>
              <a:xfrm>
                <a:off x="4825011" y="7657818"/>
                <a:ext cx="7543800" cy="14646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87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52112" y="957257"/>
            <a:ext cx="16950088"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9" name="TextBox 9"/>
          <p:cNvSpPr txBox="1"/>
          <p:nvPr/>
        </p:nvSpPr>
        <p:spPr>
          <a:xfrm>
            <a:off x="6477000" y="984471"/>
            <a:ext cx="4239822"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Giải</a:t>
            </a:r>
            <a:endParaRPr lang="en-US" sz="6000" b="1">
              <a:solidFill>
                <a:srgbClr val="B6614E"/>
              </a:solidFill>
              <a:latin typeface="Arial" panose="020B0604020202020204" pitchFamily="34" charset="0"/>
              <a:cs typeface="Arial" panose="020B0604020202020204" pitchFamily="34" charset="0"/>
            </a:endParaRPr>
          </a:p>
        </p:txBody>
      </p:sp>
      <p:sp>
        <p:nvSpPr>
          <p:cNvPr id="13" name="TextBox 13"/>
          <p:cNvSpPr txBox="1"/>
          <p:nvPr/>
        </p:nvSpPr>
        <p:spPr>
          <a:xfrm>
            <a:off x="16686441" y="8832133"/>
            <a:ext cx="1176627" cy="559707"/>
          </a:xfrm>
          <a:prstGeom prst="rect">
            <a:avLst/>
          </a:prstGeom>
        </p:spPr>
        <p:txBody>
          <a:bodyPr lIns="0" tIns="0" rIns="0" bIns="0" rtlCol="0" anchor="t">
            <a:spAutoFit/>
          </a:bodyPr>
          <a:lstStyle/>
          <a:p>
            <a:pPr marL="0" lvl="0" indent="0" algn="ctr">
              <a:lnSpc>
                <a:spcPts val="4144"/>
              </a:lnSpc>
              <a:spcBef>
                <a:spcPct val="0"/>
              </a:spcBef>
            </a:pPr>
            <a:r>
              <a:rPr lang="en-US" sz="4144">
                <a:solidFill>
                  <a:srgbClr val="FFFFFF"/>
                </a:solidFill>
                <a:latin typeface="Nexa Script Bold"/>
              </a:rPr>
              <a:t>10</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3160" y="474857"/>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5773400" y="0"/>
            <a:ext cx="2514600" cy="263986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982162684"/>
              </p:ext>
            </p:extLst>
          </p:nvPr>
        </p:nvGraphicFramePr>
        <p:xfrm>
          <a:off x="1850054" y="2289051"/>
          <a:ext cx="14554204" cy="3524250"/>
        </p:xfrm>
        <a:graphic>
          <a:graphicData uri="http://schemas.openxmlformats.org/drawingml/2006/table">
            <a:tbl>
              <a:tblPr>
                <a:tableStyleId>{35758FB7-9AC5-4552-8A53-C91805E547FA}</a:tableStyleId>
              </a:tblPr>
              <a:tblGrid>
                <a:gridCol w="2079172">
                  <a:extLst>
                    <a:ext uri="{9D8B030D-6E8A-4147-A177-3AD203B41FA5}">
                      <a16:colId xmlns:a16="http://schemas.microsoft.com/office/drawing/2014/main" val="2754941915"/>
                    </a:ext>
                  </a:extLst>
                </a:gridCol>
                <a:gridCol w="2079172">
                  <a:extLst>
                    <a:ext uri="{9D8B030D-6E8A-4147-A177-3AD203B41FA5}">
                      <a16:colId xmlns:a16="http://schemas.microsoft.com/office/drawing/2014/main" val="3322821497"/>
                    </a:ext>
                  </a:extLst>
                </a:gridCol>
                <a:gridCol w="2079172">
                  <a:extLst>
                    <a:ext uri="{9D8B030D-6E8A-4147-A177-3AD203B41FA5}">
                      <a16:colId xmlns:a16="http://schemas.microsoft.com/office/drawing/2014/main" val="2819320923"/>
                    </a:ext>
                  </a:extLst>
                </a:gridCol>
                <a:gridCol w="2079172">
                  <a:extLst>
                    <a:ext uri="{9D8B030D-6E8A-4147-A177-3AD203B41FA5}">
                      <a16:colId xmlns:a16="http://schemas.microsoft.com/office/drawing/2014/main" val="3651299295"/>
                    </a:ext>
                  </a:extLst>
                </a:gridCol>
                <a:gridCol w="2079172">
                  <a:extLst>
                    <a:ext uri="{9D8B030D-6E8A-4147-A177-3AD203B41FA5}">
                      <a16:colId xmlns:a16="http://schemas.microsoft.com/office/drawing/2014/main" val="1062544825"/>
                    </a:ext>
                  </a:extLst>
                </a:gridCol>
                <a:gridCol w="2079172">
                  <a:extLst>
                    <a:ext uri="{9D8B030D-6E8A-4147-A177-3AD203B41FA5}">
                      <a16:colId xmlns:a16="http://schemas.microsoft.com/office/drawing/2014/main" val="4006415429"/>
                    </a:ext>
                  </a:extLst>
                </a:gridCol>
                <a:gridCol w="2079172">
                  <a:extLst>
                    <a:ext uri="{9D8B030D-6E8A-4147-A177-3AD203B41FA5}">
                      <a16:colId xmlns:a16="http://schemas.microsoft.com/office/drawing/2014/main" val="1102768618"/>
                    </a:ext>
                  </a:extLst>
                </a:gridCol>
              </a:tblGrid>
              <a:tr h="609600">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7</a:t>
                      </a:r>
                    </a:p>
                  </a:txBody>
                  <a:tcPr marL="47625" marR="47625" marT="47625" marB="47625" anchor="ctr">
                    <a:solidFill>
                      <a:schemeClr val="bg1"/>
                    </a:solidFill>
                  </a:tcPr>
                </a:tc>
                <a:extLst>
                  <a:ext uri="{0D108BD9-81ED-4DB2-BD59-A6C34878D82A}">
                    <a16:rowId xmlns:a16="http://schemas.microsoft.com/office/drawing/2014/main" val="1783793856"/>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1307125994"/>
                  </a:ext>
                </a:extLst>
              </a:tr>
              <a:tr h="609600">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extLst>
                  <a:ext uri="{0D108BD9-81ED-4DB2-BD59-A6C34878D82A}">
                    <a16:rowId xmlns:a16="http://schemas.microsoft.com/office/drawing/2014/main" val="3289415045"/>
                  </a:ext>
                </a:extLst>
              </a:tr>
              <a:tr h="609600">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4</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9</a:t>
                      </a:r>
                    </a:p>
                  </a:txBody>
                  <a:tcPr marL="47625" marR="47625" marT="47625" marB="47625" anchor="ctr">
                    <a:solidFill>
                      <a:schemeClr val="bg1"/>
                    </a:solidFill>
                  </a:tcPr>
                </a:tc>
                <a:extLst>
                  <a:ext uri="{0D108BD9-81ED-4DB2-BD59-A6C34878D82A}">
                    <a16:rowId xmlns:a16="http://schemas.microsoft.com/office/drawing/2014/main" val="2591891182"/>
                  </a:ext>
                </a:extLst>
              </a:tr>
              <a:tr h="609600">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5</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1</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6</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3</a:t>
                      </a:r>
                    </a:p>
                  </a:txBody>
                  <a:tcPr marL="47625" marR="47625" marT="47625" marB="47625" anchor="ctr">
                    <a:solidFill>
                      <a:schemeClr val="bg1"/>
                    </a:solidFill>
                  </a:tcPr>
                </a:tc>
                <a:tc>
                  <a:txBody>
                    <a:bodyPr/>
                    <a:lstStyle/>
                    <a:p>
                      <a:pPr algn="ctr" fontAlgn="t"/>
                      <a:r>
                        <a:rPr lang="en-US" sz="4000">
                          <a:effectLst/>
                          <a:latin typeface="Arial" panose="020B0604020202020204" pitchFamily="34" charset="0"/>
                          <a:cs typeface="Arial" panose="020B0604020202020204" pitchFamily="34" charset="0"/>
                        </a:rPr>
                        <a:t>2</a:t>
                      </a:r>
                    </a:p>
                  </a:txBody>
                  <a:tcPr marL="47625" marR="47625" marT="47625" marB="47625" anchor="ctr">
                    <a:solidFill>
                      <a:schemeClr val="bg1"/>
                    </a:solidFill>
                  </a:tcPr>
                </a:tc>
                <a:extLst>
                  <a:ext uri="{0D108BD9-81ED-4DB2-BD59-A6C34878D82A}">
                    <a16:rowId xmlns:a16="http://schemas.microsoft.com/office/drawing/2014/main" val="1707987164"/>
                  </a:ext>
                </a:extLst>
              </a:tr>
            </a:tbl>
          </a:graphicData>
        </a:graphic>
      </p:graphicFrame>
      <p:sp>
        <p:nvSpPr>
          <p:cNvPr id="4" name="Rectangle 3"/>
          <p:cNvSpPr/>
          <p:nvPr/>
        </p:nvSpPr>
        <p:spPr>
          <a:xfrm>
            <a:off x="1201042" y="6134100"/>
            <a:ext cx="15852227" cy="1569660"/>
          </a:xfrm>
          <a:prstGeom prst="rect">
            <a:avLst/>
          </a:prstGeom>
        </p:spPr>
        <p:txBody>
          <a:bodyPr wrap="square">
            <a:spAutoFit/>
          </a:bodyPr>
          <a:lstStyle/>
          <a:p>
            <a:pPr algn="just">
              <a:lnSpc>
                <a:spcPct val="120000"/>
              </a:lnSpc>
              <a:spcBef>
                <a:spcPts val="600"/>
              </a:spcBef>
              <a:spcAft>
                <a:spcPts val="600"/>
              </a:spcAft>
            </a:pPr>
            <a:r>
              <a:rPr lang="vi-VN" sz="4000"/>
              <a:t>b) Số bạn phải gieo ít nhất 3 lần mới được mặt sấp là 13 bạn trong số 35 bạn nên xác suất của sự </a:t>
            </a:r>
            <a:r>
              <a:rPr lang="vi-VN" sz="4000"/>
              <a:t>kiện </a:t>
            </a:r>
            <a:r>
              <a:rPr lang="vi-VN" sz="4000" smtClean="0"/>
              <a:t>là</a:t>
            </a:r>
            <a:r>
              <a:rPr lang="en-GB" sz="4000" smtClean="0"/>
              <a:t>:</a:t>
            </a:r>
            <a:endParaRPr lang="en-US" sz="400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4"/>
              <p:cNvSpPr txBox="1"/>
              <p:nvPr/>
            </p:nvSpPr>
            <p:spPr>
              <a:xfrm>
                <a:off x="4924075" y="7703760"/>
                <a:ext cx="7543800" cy="1464696"/>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smtClean="0">
                              <a:solidFill>
                                <a:schemeClr val="tx1"/>
                              </a:solidFill>
                              <a:latin typeface="Cambria Math" panose="02040503050406030204" pitchFamily="18" charset="0"/>
                              <a:cs typeface="Arial" panose="020B0604020202020204" pitchFamily="34" charset="0"/>
                            </a:rPr>
                          </m:ctrlPr>
                        </m:fPr>
                        <m:num>
                          <m:r>
                            <a:rPr lang="en-GB" sz="4000" b="0" i="0" smtClean="0">
                              <a:solidFill>
                                <a:schemeClr val="tx1"/>
                              </a:solidFill>
                              <a:latin typeface="Cambria Math" panose="02040503050406030204" pitchFamily="18" charset="0"/>
                              <a:cs typeface="Arial" panose="020B0604020202020204" pitchFamily="34" charset="0"/>
                            </a:rPr>
                            <m:t>13</m:t>
                          </m:r>
                        </m:num>
                        <m:den>
                          <m:r>
                            <a:rPr lang="en-GB" sz="4000" b="0" i="0" smtClean="0">
                              <a:solidFill>
                                <a:schemeClr val="tx1"/>
                              </a:solidFill>
                              <a:latin typeface="Cambria Math" panose="02040503050406030204" pitchFamily="18" charset="0"/>
                              <a:cs typeface="Arial" panose="020B0604020202020204" pitchFamily="34" charset="0"/>
                            </a:rPr>
                            <m:t>35</m:t>
                          </m:r>
                        </m:den>
                      </m:f>
                    </m:oMath>
                  </m:oMathPara>
                </a14:m>
                <a:endParaRPr lang="en-US" sz="4000" u="none" smtClean="0">
                  <a:solidFill>
                    <a:schemeClr val="tx1"/>
                  </a:solidFill>
                  <a:latin typeface="Arial" panose="020B0604020202020204" pitchFamily="34" charset="0"/>
                  <a:cs typeface="Arial" panose="020B0604020202020204" pitchFamily="34" charset="0"/>
                </a:endParaRPr>
              </a:p>
            </p:txBody>
          </p:sp>
        </mc:Choice>
        <mc:Fallback>
          <p:sp>
            <p:nvSpPr>
              <p:cNvPr id="12" name="TextBox 14"/>
              <p:cNvSpPr txBox="1">
                <a:spLocks noRot="1" noChangeAspect="1" noMove="1" noResize="1" noEditPoints="1" noAdjustHandles="1" noChangeArrowheads="1" noChangeShapeType="1" noTextEdit="1"/>
              </p:cNvSpPr>
              <p:nvPr/>
            </p:nvSpPr>
            <p:spPr>
              <a:xfrm>
                <a:off x="4924075" y="7703760"/>
                <a:ext cx="7543800" cy="14646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34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870171"/>
            <a:ext cx="1641849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63450">
            <a:off x="143909" y="8081158"/>
            <a:ext cx="1838182" cy="2262378"/>
          </a:xfrm>
          <a:prstGeom prst="rect">
            <a:avLst/>
          </a:prstGeom>
        </p:spPr>
      </p:pic>
      <p:sp>
        <p:nvSpPr>
          <p:cNvPr id="9" name="TextBox 9"/>
          <p:cNvSpPr txBox="1"/>
          <p:nvPr/>
        </p:nvSpPr>
        <p:spPr>
          <a:xfrm>
            <a:off x="2914609" y="1275741"/>
            <a:ext cx="11984844" cy="1021562"/>
          </a:xfrm>
          <a:prstGeom prst="rect">
            <a:avLst/>
          </a:prstGeom>
        </p:spPr>
        <p:txBody>
          <a:bodyPr lIns="0" tIns="0" rIns="0" bIns="0" rtlCol="0" anchor="t">
            <a:spAutoFit/>
          </a:bodyPr>
          <a:lstStyle/>
          <a:p>
            <a:pPr marL="0" lvl="0" indent="0" algn="ctr">
              <a:lnSpc>
                <a:spcPts val="8800"/>
              </a:lnSpc>
              <a:spcBef>
                <a:spcPct val="0"/>
              </a:spcBef>
            </a:pPr>
            <a:r>
              <a:rPr lang="en-US" sz="6000" b="1" smtClean="0">
                <a:solidFill>
                  <a:srgbClr val="B6614E"/>
                </a:solidFill>
                <a:latin typeface="Arial" panose="020B0604020202020204" pitchFamily="34" charset="0"/>
                <a:cs typeface="Arial" panose="020B0604020202020204" pitchFamily="34" charset="0"/>
              </a:rPr>
              <a:t>NHIỆM VỤ VỀ NHÀ</a:t>
            </a:r>
            <a:endParaRPr lang="en-US" sz="6000" b="1">
              <a:solidFill>
                <a:srgbClr val="B6614E"/>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82033" y="643645"/>
            <a:ext cx="3654811" cy="8406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12484" r="26303" b="18174"/>
          <a:stretch>
            <a:fillRect/>
          </a:stretch>
        </p:blipFill>
        <p:spPr>
          <a:xfrm rot="-10800000" flipH="1">
            <a:off x="13677217" y="0"/>
            <a:ext cx="4610783" cy="4840460"/>
          </a:xfrm>
          <a:prstGeom prst="rect">
            <a:avLst/>
          </a:prstGeom>
        </p:spPr>
      </p:pic>
      <p:grpSp>
        <p:nvGrpSpPr>
          <p:cNvPr id="29" name="Group 28"/>
          <p:cNvGrpSpPr/>
          <p:nvPr/>
        </p:nvGrpSpPr>
        <p:grpSpPr>
          <a:xfrm>
            <a:off x="2927076" y="2927545"/>
            <a:ext cx="12130613" cy="1646775"/>
            <a:chOff x="1813987" y="3075799"/>
            <a:chExt cx="12130613" cy="1646775"/>
          </a:xfrm>
        </p:grpSpPr>
        <p:grpSp>
          <p:nvGrpSpPr>
            <p:cNvPr id="10" name="Group 10"/>
            <p:cNvGrpSpPr/>
            <p:nvPr/>
          </p:nvGrpSpPr>
          <p:grpSpPr>
            <a:xfrm>
              <a:off x="2309438" y="3075799"/>
              <a:ext cx="11635162" cy="1646775"/>
              <a:chOff x="0" y="0"/>
              <a:chExt cx="4093780" cy="660400"/>
            </a:xfrm>
          </p:grpSpPr>
          <p:sp>
            <p:nvSpPr>
              <p:cNvPr id="11" name="Freeform 11"/>
              <p:cNvSpPr/>
              <p:nvPr/>
            </p:nvSpPr>
            <p:spPr>
              <a:xfrm>
                <a:off x="0" y="0"/>
                <a:ext cx="4093780" cy="660400"/>
              </a:xfrm>
              <a:custGeom>
                <a:avLst/>
                <a:gdLst/>
                <a:ahLst/>
                <a:cxnLst/>
                <a:rect l="l" t="t" r="r" b="b"/>
                <a:pathLst>
                  <a:path w="4093780" h="660400">
                    <a:moveTo>
                      <a:pt x="3969320" y="660400"/>
                    </a:moveTo>
                    <a:lnTo>
                      <a:pt x="124460" y="660400"/>
                    </a:lnTo>
                    <a:cubicBezTo>
                      <a:pt x="55880" y="660400"/>
                      <a:pt x="0" y="604520"/>
                      <a:pt x="0" y="535940"/>
                    </a:cubicBezTo>
                    <a:lnTo>
                      <a:pt x="0" y="124460"/>
                    </a:lnTo>
                    <a:cubicBezTo>
                      <a:pt x="0" y="55880"/>
                      <a:pt x="55880" y="0"/>
                      <a:pt x="124460" y="0"/>
                    </a:cubicBezTo>
                    <a:lnTo>
                      <a:pt x="3969320" y="0"/>
                    </a:lnTo>
                    <a:cubicBezTo>
                      <a:pt x="4037900" y="0"/>
                      <a:pt x="4093780" y="55880"/>
                      <a:pt x="4093780" y="124460"/>
                    </a:cubicBezTo>
                    <a:lnTo>
                      <a:pt x="4093780" y="535940"/>
                    </a:lnTo>
                    <a:cubicBezTo>
                      <a:pt x="4093780" y="604520"/>
                      <a:pt x="4037900" y="660400"/>
                      <a:pt x="3969320" y="660400"/>
                    </a:cubicBezTo>
                    <a:close/>
                  </a:path>
                </a:pathLst>
              </a:custGeom>
              <a:solidFill>
                <a:srgbClr val="C96B4F"/>
              </a:solidFill>
            </p:spPr>
          </p:sp>
        </p:grpSp>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239" r="239"/>
            <a:stretch>
              <a:fillRect/>
            </a:stretch>
          </p:blipFill>
          <p:spPr>
            <a:xfrm>
              <a:off x="1813987" y="3240044"/>
              <a:ext cx="1337591" cy="1294062"/>
            </a:xfrm>
            <a:prstGeom prst="rect">
              <a:avLst/>
            </a:prstGeom>
          </p:spPr>
        </p:pic>
        <p:sp>
          <p:nvSpPr>
            <p:cNvPr id="21" name="TextBox 21"/>
            <p:cNvSpPr txBox="1"/>
            <p:nvPr/>
          </p:nvSpPr>
          <p:spPr>
            <a:xfrm>
              <a:off x="1848225" y="3644102"/>
              <a:ext cx="1303353" cy="612483"/>
            </a:xfrm>
            <a:prstGeom prst="rect">
              <a:avLst/>
            </a:prstGeom>
          </p:spPr>
          <p:txBody>
            <a:bodyPr lIns="0" tIns="0" rIns="0" bIns="0" rtlCol="0" anchor="t">
              <a:spAutoFit/>
            </a:bodyPr>
            <a:lstStyle/>
            <a:p>
              <a:pPr marL="0" lvl="0" indent="0" algn="ctr">
                <a:lnSpc>
                  <a:spcPts val="4590"/>
                </a:lnSpc>
                <a:spcBef>
                  <a:spcPct val="0"/>
                </a:spcBef>
              </a:pPr>
              <a:r>
                <a:rPr lang="en-US" sz="4500" b="1">
                  <a:solidFill>
                    <a:srgbClr val="FFFFFF"/>
                  </a:solidFill>
                  <a:latin typeface="Arial" panose="020B0604020202020204" pitchFamily="34" charset="0"/>
                  <a:cs typeface="Arial" panose="020B0604020202020204" pitchFamily="34" charset="0"/>
                </a:rPr>
                <a:t>01</a:t>
              </a:r>
            </a:p>
          </p:txBody>
        </p:sp>
        <p:sp>
          <p:nvSpPr>
            <p:cNvPr id="26" name="Rectangle 25"/>
            <p:cNvSpPr/>
            <p:nvPr/>
          </p:nvSpPr>
          <p:spPr>
            <a:xfrm>
              <a:off x="3377954" y="3471013"/>
              <a:ext cx="10163360" cy="763094"/>
            </a:xfrm>
            <a:prstGeom prst="rect">
              <a:avLst/>
            </a:prstGeom>
          </p:spPr>
          <p:txBody>
            <a:bodyPr wrap="none">
              <a:spAutoFit/>
            </a:bodyPr>
            <a:lstStyle/>
            <a:p>
              <a:pPr algn="just">
                <a:lnSpc>
                  <a:spcPct val="120000"/>
                </a:lnSpc>
                <a:spcBef>
                  <a:spcPts val="600"/>
                </a:spcBef>
                <a:spcAft>
                  <a:spcPts val="600"/>
                </a:spcAft>
              </a:pPr>
              <a:r>
                <a:rPr lang="en-US" sz="4000">
                  <a:solidFill>
                    <a:schemeClr val="bg1"/>
                  </a:solidFill>
                  <a:latin typeface="Arial" panose="020B0604020202020204" pitchFamily="34" charset="0"/>
                  <a:cs typeface="Arial" panose="020B0604020202020204" pitchFamily="34" charset="0"/>
                </a:rPr>
                <a:t>Ghi nhớ </a:t>
              </a:r>
              <a:r>
                <a:rPr lang="en-US" sz="4000" smtClean="0">
                  <a:solidFill>
                    <a:schemeClr val="bg1"/>
                  </a:solidFill>
                  <a:latin typeface="Arial" panose="020B0604020202020204" pitchFamily="34" charset="0"/>
                  <a:cs typeface="Arial" panose="020B0604020202020204" pitchFamily="34" charset="0"/>
                </a:rPr>
                <a:t>kiến thức về xác suất thực nghiệm.</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30" name="Group 29"/>
          <p:cNvGrpSpPr/>
          <p:nvPr/>
        </p:nvGrpSpPr>
        <p:grpSpPr>
          <a:xfrm>
            <a:off x="2881952" y="5060541"/>
            <a:ext cx="12141974" cy="1646775"/>
            <a:chOff x="1813987" y="5187918"/>
            <a:chExt cx="12141974" cy="1646775"/>
          </a:xfrm>
        </p:grpSpPr>
        <p:grpSp>
          <p:nvGrpSpPr>
            <p:cNvPr id="16" name="Group 16"/>
            <p:cNvGrpSpPr/>
            <p:nvPr/>
          </p:nvGrpSpPr>
          <p:grpSpPr>
            <a:xfrm>
              <a:off x="2320799" y="5187918"/>
              <a:ext cx="11635162" cy="1646775"/>
              <a:chOff x="0" y="0"/>
              <a:chExt cx="4093780" cy="660400"/>
            </a:xfrm>
          </p:grpSpPr>
          <p:sp>
            <p:nvSpPr>
              <p:cNvPr id="17" name="Freeform 17"/>
              <p:cNvSpPr/>
              <p:nvPr/>
            </p:nvSpPr>
            <p:spPr>
              <a:xfrm>
                <a:off x="0" y="0"/>
                <a:ext cx="4093780" cy="660400"/>
              </a:xfrm>
              <a:custGeom>
                <a:avLst/>
                <a:gdLst/>
                <a:ahLst/>
                <a:cxnLst/>
                <a:rect l="l" t="t" r="r" b="b"/>
                <a:pathLst>
                  <a:path w="4093780" h="660400">
                    <a:moveTo>
                      <a:pt x="3969320" y="660400"/>
                    </a:moveTo>
                    <a:lnTo>
                      <a:pt x="124460" y="660400"/>
                    </a:lnTo>
                    <a:cubicBezTo>
                      <a:pt x="55880" y="660400"/>
                      <a:pt x="0" y="604520"/>
                      <a:pt x="0" y="535940"/>
                    </a:cubicBezTo>
                    <a:lnTo>
                      <a:pt x="0" y="124460"/>
                    </a:lnTo>
                    <a:cubicBezTo>
                      <a:pt x="0" y="55880"/>
                      <a:pt x="55880" y="0"/>
                      <a:pt x="124460" y="0"/>
                    </a:cubicBezTo>
                    <a:lnTo>
                      <a:pt x="3969320" y="0"/>
                    </a:lnTo>
                    <a:cubicBezTo>
                      <a:pt x="4037900" y="0"/>
                      <a:pt x="4093780" y="55880"/>
                      <a:pt x="4093780" y="124460"/>
                    </a:cubicBezTo>
                    <a:lnTo>
                      <a:pt x="4093780" y="535940"/>
                    </a:lnTo>
                    <a:cubicBezTo>
                      <a:pt x="4093780" y="604520"/>
                      <a:pt x="4037900" y="660400"/>
                      <a:pt x="3969320" y="660400"/>
                    </a:cubicBezTo>
                    <a:close/>
                  </a:path>
                </a:pathLst>
              </a:custGeom>
              <a:solidFill>
                <a:srgbClr val="9C7370"/>
              </a:solidFill>
            </p:spPr>
          </p:sp>
        </p:grpSp>
        <p:pic>
          <p:nvPicPr>
            <p:cNvPr id="22" name="Picture 2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39" r="239"/>
            <a:stretch>
              <a:fillRect/>
            </a:stretch>
          </p:blipFill>
          <p:spPr>
            <a:xfrm>
              <a:off x="1813987" y="5355757"/>
              <a:ext cx="1337591" cy="1294062"/>
            </a:xfrm>
            <a:prstGeom prst="rect">
              <a:avLst/>
            </a:prstGeom>
          </p:spPr>
        </p:pic>
        <p:sp>
          <p:nvSpPr>
            <p:cNvPr id="23" name="TextBox 23"/>
            <p:cNvSpPr txBox="1"/>
            <p:nvPr/>
          </p:nvSpPr>
          <p:spPr>
            <a:xfrm>
              <a:off x="1848225" y="5759815"/>
              <a:ext cx="1303353" cy="612483"/>
            </a:xfrm>
            <a:prstGeom prst="rect">
              <a:avLst/>
            </a:prstGeom>
          </p:spPr>
          <p:txBody>
            <a:bodyPr lIns="0" tIns="0" rIns="0" bIns="0" rtlCol="0" anchor="t">
              <a:spAutoFit/>
            </a:bodyPr>
            <a:lstStyle/>
            <a:p>
              <a:pPr marL="0" lvl="0" indent="0" algn="ctr">
                <a:lnSpc>
                  <a:spcPts val="4590"/>
                </a:lnSpc>
                <a:spcBef>
                  <a:spcPct val="0"/>
                </a:spcBef>
              </a:pPr>
              <a:r>
                <a:rPr lang="en-US" sz="4500" b="1">
                  <a:solidFill>
                    <a:srgbClr val="FFFFFF"/>
                  </a:solidFill>
                  <a:latin typeface="Arial" panose="020B0604020202020204" pitchFamily="34" charset="0"/>
                  <a:cs typeface="Arial" panose="020B0604020202020204" pitchFamily="34" charset="0"/>
                </a:rPr>
                <a:t>02</a:t>
              </a:r>
            </a:p>
          </p:txBody>
        </p:sp>
        <p:sp>
          <p:nvSpPr>
            <p:cNvPr id="27" name="Rectangle 26"/>
            <p:cNvSpPr/>
            <p:nvPr/>
          </p:nvSpPr>
          <p:spPr>
            <a:xfrm>
              <a:off x="3483309" y="5265033"/>
              <a:ext cx="10193908" cy="1501758"/>
            </a:xfrm>
            <a:prstGeom prst="rect">
              <a:avLst/>
            </a:prstGeom>
          </p:spPr>
          <p:txBody>
            <a:bodyPr wrap="square">
              <a:spAutoFit/>
            </a:bodyPr>
            <a:lstStyle/>
            <a:p>
              <a:pPr algn="just">
                <a:lnSpc>
                  <a:spcPct val="120000"/>
                </a:lnSpc>
                <a:spcBef>
                  <a:spcPts val="600"/>
                </a:spcBef>
                <a:spcAft>
                  <a:spcPts val="600"/>
                </a:spcAft>
              </a:pPr>
              <a:r>
                <a:rPr lang="en-US" sz="4000">
                  <a:solidFill>
                    <a:schemeClr val="bg1"/>
                  </a:solidFill>
                  <a:latin typeface="Arial" panose="020B0604020202020204" pitchFamily="34" charset="0"/>
                  <a:cs typeface="Arial" panose="020B0604020202020204" pitchFamily="34" charset="0"/>
                </a:rPr>
                <a:t>Hoàn thành các bài </a:t>
              </a:r>
              <a:r>
                <a:rPr lang="en-US" sz="4000" smtClean="0">
                  <a:solidFill>
                    <a:schemeClr val="bg1"/>
                  </a:solidFill>
                  <a:latin typeface="Arial" panose="020B0604020202020204" pitchFamily="34" charset="0"/>
                  <a:cs typeface="Arial" panose="020B0604020202020204" pitchFamily="34" charset="0"/>
                </a:rPr>
                <a:t>tập còn lại trong SGK và SBT;</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31" name="Group 30"/>
          <p:cNvGrpSpPr/>
          <p:nvPr/>
        </p:nvGrpSpPr>
        <p:grpSpPr>
          <a:xfrm>
            <a:off x="2881952" y="7230787"/>
            <a:ext cx="12108842" cy="1646775"/>
            <a:chOff x="1813987" y="7229078"/>
            <a:chExt cx="12108842" cy="1646775"/>
          </a:xfrm>
        </p:grpSpPr>
        <p:grpSp>
          <p:nvGrpSpPr>
            <p:cNvPr id="18" name="Group 18"/>
            <p:cNvGrpSpPr/>
            <p:nvPr/>
          </p:nvGrpSpPr>
          <p:grpSpPr>
            <a:xfrm>
              <a:off x="2287667" y="7229078"/>
              <a:ext cx="11635162" cy="1646775"/>
              <a:chOff x="0" y="0"/>
              <a:chExt cx="4093780" cy="660400"/>
            </a:xfrm>
          </p:grpSpPr>
          <p:sp>
            <p:nvSpPr>
              <p:cNvPr id="19" name="Freeform 19"/>
              <p:cNvSpPr/>
              <p:nvPr/>
            </p:nvSpPr>
            <p:spPr>
              <a:xfrm>
                <a:off x="0" y="0"/>
                <a:ext cx="4093780" cy="660400"/>
              </a:xfrm>
              <a:custGeom>
                <a:avLst/>
                <a:gdLst/>
                <a:ahLst/>
                <a:cxnLst/>
                <a:rect l="l" t="t" r="r" b="b"/>
                <a:pathLst>
                  <a:path w="4093780" h="660400">
                    <a:moveTo>
                      <a:pt x="3969320" y="660400"/>
                    </a:moveTo>
                    <a:lnTo>
                      <a:pt x="124460" y="660400"/>
                    </a:lnTo>
                    <a:cubicBezTo>
                      <a:pt x="55880" y="660400"/>
                      <a:pt x="0" y="604520"/>
                      <a:pt x="0" y="535940"/>
                    </a:cubicBezTo>
                    <a:lnTo>
                      <a:pt x="0" y="124460"/>
                    </a:lnTo>
                    <a:cubicBezTo>
                      <a:pt x="0" y="55880"/>
                      <a:pt x="55880" y="0"/>
                      <a:pt x="124460" y="0"/>
                    </a:cubicBezTo>
                    <a:lnTo>
                      <a:pt x="3969320" y="0"/>
                    </a:lnTo>
                    <a:cubicBezTo>
                      <a:pt x="4037900" y="0"/>
                      <a:pt x="4093780" y="55880"/>
                      <a:pt x="4093780" y="124460"/>
                    </a:cubicBezTo>
                    <a:lnTo>
                      <a:pt x="4093780" y="535940"/>
                    </a:lnTo>
                    <a:cubicBezTo>
                      <a:pt x="4093780" y="604520"/>
                      <a:pt x="4037900" y="660400"/>
                      <a:pt x="3969320" y="660400"/>
                    </a:cubicBezTo>
                    <a:close/>
                  </a:path>
                </a:pathLst>
              </a:custGeom>
              <a:solidFill>
                <a:srgbClr val="E8B181"/>
              </a:solidFill>
            </p:spPr>
          </p:sp>
        </p:grpSp>
        <p:pic>
          <p:nvPicPr>
            <p:cNvPr id="24" name="Picture 2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39" r="239"/>
            <a:stretch>
              <a:fillRect/>
            </a:stretch>
          </p:blipFill>
          <p:spPr>
            <a:xfrm>
              <a:off x="1813987" y="7344057"/>
              <a:ext cx="1337591" cy="1294062"/>
            </a:xfrm>
            <a:prstGeom prst="rect">
              <a:avLst/>
            </a:prstGeom>
          </p:spPr>
        </p:pic>
        <p:sp>
          <p:nvSpPr>
            <p:cNvPr id="25" name="TextBox 25"/>
            <p:cNvSpPr txBox="1"/>
            <p:nvPr/>
          </p:nvSpPr>
          <p:spPr>
            <a:xfrm>
              <a:off x="1848225" y="7748115"/>
              <a:ext cx="1303353" cy="612483"/>
            </a:xfrm>
            <a:prstGeom prst="rect">
              <a:avLst/>
            </a:prstGeom>
          </p:spPr>
          <p:txBody>
            <a:bodyPr lIns="0" tIns="0" rIns="0" bIns="0" rtlCol="0" anchor="t">
              <a:spAutoFit/>
            </a:bodyPr>
            <a:lstStyle/>
            <a:p>
              <a:pPr marL="0" lvl="0" indent="0" algn="ctr">
                <a:lnSpc>
                  <a:spcPts val="4590"/>
                </a:lnSpc>
                <a:spcBef>
                  <a:spcPct val="0"/>
                </a:spcBef>
              </a:pPr>
              <a:r>
                <a:rPr lang="en-US" sz="4500" b="1">
                  <a:solidFill>
                    <a:srgbClr val="FFFFFF"/>
                  </a:solidFill>
                  <a:latin typeface="Arial" panose="020B0604020202020204" pitchFamily="34" charset="0"/>
                  <a:cs typeface="Arial" panose="020B0604020202020204" pitchFamily="34" charset="0"/>
                </a:rPr>
                <a:t>03</a:t>
              </a:r>
            </a:p>
          </p:txBody>
        </p:sp>
        <p:sp>
          <p:nvSpPr>
            <p:cNvPr id="28" name="Rectangle 27"/>
            <p:cNvSpPr/>
            <p:nvPr/>
          </p:nvSpPr>
          <p:spPr>
            <a:xfrm>
              <a:off x="3399725" y="7364112"/>
              <a:ext cx="10277492" cy="1501758"/>
            </a:xfrm>
            <a:prstGeom prst="rect">
              <a:avLst/>
            </a:prstGeom>
          </p:spPr>
          <p:txBody>
            <a:bodyPr wrap="square">
              <a:spAutoFit/>
            </a:bodyPr>
            <a:lstStyle/>
            <a:p>
              <a:pPr algn="just">
                <a:lnSpc>
                  <a:spcPct val="120000"/>
                </a:lnSpc>
                <a:spcBef>
                  <a:spcPts val="600"/>
                </a:spcBef>
                <a:spcAft>
                  <a:spcPts val="600"/>
                </a:spcAft>
              </a:pPr>
              <a:r>
                <a:rPr lang="en-US" sz="4000" smtClean="0">
                  <a:solidFill>
                    <a:schemeClr val="bg1"/>
                  </a:solidFill>
                  <a:latin typeface="Arial" panose="020B0604020202020204" pitchFamily="34" charset="0"/>
                  <a:cs typeface="Arial" panose="020B0604020202020204" pitchFamily="34" charset="0"/>
                </a:rPr>
                <a:t>Chuẩn bị bài </a:t>
              </a:r>
              <a:r>
                <a:rPr lang="en-US" sz="4000" b="1" smtClean="0">
                  <a:solidFill>
                    <a:schemeClr val="bg1"/>
                  </a:solidFill>
                  <a:latin typeface="Arial" panose="020B0604020202020204" pitchFamily="34" charset="0"/>
                  <a:cs typeface="Arial" panose="020B0604020202020204" pitchFamily="34" charset="0"/>
                </a:rPr>
                <a:t>“Hoạt động thực hành và trải nghiệm”</a:t>
              </a:r>
              <a:r>
                <a:rPr lang="en-US" sz="4000" smtClean="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430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 name="TextBox 2"/>
          <p:cNvSpPr txBox="1"/>
          <p:nvPr/>
        </p:nvSpPr>
        <p:spPr>
          <a:xfrm>
            <a:off x="2438400" y="3070985"/>
            <a:ext cx="14357067" cy="3171189"/>
          </a:xfrm>
          <a:prstGeom prst="rect">
            <a:avLst/>
          </a:prstGeom>
        </p:spPr>
        <p:txBody>
          <a:bodyPr lIns="0" tIns="0" rIns="0" bIns="0" rtlCol="0" anchor="t">
            <a:spAutoFit/>
          </a:bodyPr>
          <a:lstStyle/>
          <a:p>
            <a:pPr algn="ctr">
              <a:lnSpc>
                <a:spcPct val="120000"/>
              </a:lnSpc>
              <a:spcBef>
                <a:spcPts val="600"/>
              </a:spcBef>
              <a:spcAft>
                <a:spcPts val="600"/>
              </a:spcAft>
            </a:pPr>
            <a:r>
              <a:rPr lang="en-US" sz="9000" b="1" smtClean="0">
                <a:solidFill>
                  <a:srgbClr val="9B532F"/>
                </a:solidFill>
                <a:latin typeface="Arial" panose="020B0604020202020204" pitchFamily="34" charset="0"/>
                <a:cs typeface="Arial" panose="020B0604020202020204" pitchFamily="34" charset="0"/>
              </a:rPr>
              <a:t>CẢM ƠN CÁC EM ĐÃ LẮNG NGHE BÀI GIẢNG!</a:t>
            </a:r>
            <a:endParaRPr lang="en-US" sz="9000" b="1">
              <a:solidFill>
                <a:srgbClr val="9B532F"/>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590" r="40536" b="7692"/>
          <a:stretch>
            <a:fillRect/>
          </a:stretch>
        </p:blipFill>
        <p:spPr>
          <a:xfrm rot="5400000">
            <a:off x="8395869" y="379265"/>
            <a:ext cx="1496262" cy="1831920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0191"/>
          <a:stretch>
            <a:fillRect/>
          </a:stretch>
        </p:blipFill>
        <p:spPr>
          <a:xfrm>
            <a:off x="9119" y="5707965"/>
            <a:ext cx="3264162"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2484" r="26303" b="18174"/>
          <a:stretch>
            <a:fillRect/>
          </a:stretch>
        </p:blipFill>
        <p:spPr>
          <a:xfrm rot="-10800000" flipH="1">
            <a:off x="13677217" y="0"/>
            <a:ext cx="4610783" cy="48404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707" r="25038"/>
          <a:stretch>
            <a:fillRect/>
          </a:stretch>
        </p:blipFill>
        <p:spPr>
          <a:xfrm flipH="1">
            <a:off x="9119" y="8140"/>
            <a:ext cx="3856701" cy="34425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9916" y="8599750"/>
            <a:ext cx="2594939" cy="59683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6477" t="33207"/>
          <a:stretch>
            <a:fillRect/>
          </a:stretch>
        </p:blipFill>
        <p:spPr>
          <a:xfrm rot="-10800000" flipH="1" flipV="1">
            <a:off x="0" y="44675"/>
            <a:ext cx="3007303" cy="225019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3139" b="27111"/>
          <a:stretch>
            <a:fillRect/>
          </a:stretch>
        </p:blipFill>
        <p:spPr>
          <a:xfrm flipH="1" flipV="1">
            <a:off x="14022656" y="-1"/>
            <a:ext cx="4265343" cy="3677643"/>
          </a:xfrm>
          <a:prstGeom prst="rect">
            <a:avLst/>
          </a:prstGeom>
        </p:spPr>
      </p:pic>
      <p:grpSp>
        <p:nvGrpSpPr>
          <p:cNvPr id="21" name="Group 20"/>
          <p:cNvGrpSpPr/>
          <p:nvPr/>
        </p:nvGrpSpPr>
        <p:grpSpPr>
          <a:xfrm>
            <a:off x="1704245" y="3376487"/>
            <a:ext cx="6551620" cy="4492387"/>
            <a:chOff x="1704245" y="3376487"/>
            <a:chExt cx="6551620" cy="4492387"/>
          </a:xfrm>
        </p:grpSpPr>
        <p:pic>
          <p:nvPicPr>
            <p:cNvPr id="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28800" y="3469865"/>
              <a:ext cx="6427065" cy="4399009"/>
            </a:xfrm>
            <a:prstGeom prst="rect">
              <a:avLst/>
            </a:prstGeom>
          </p:spPr>
        </p:pic>
        <p:sp>
          <p:nvSpPr>
            <p:cNvPr id="7" name="TextBox 7"/>
            <p:cNvSpPr txBox="1"/>
            <p:nvPr/>
          </p:nvSpPr>
          <p:spPr>
            <a:xfrm>
              <a:off x="2405223" y="5258876"/>
              <a:ext cx="5214778" cy="1585562"/>
            </a:xfrm>
            <a:prstGeom prst="rect">
              <a:avLst/>
            </a:prstGeom>
          </p:spPr>
          <p:txBody>
            <a:bodyPr wrap="square" lIns="0" tIns="0" rIns="0" bIns="0" rtlCol="0" anchor="t">
              <a:spAutoFit/>
            </a:bodyPr>
            <a:lstStyle/>
            <a:p>
              <a:pPr algn="just">
                <a:lnSpc>
                  <a:spcPct val="120000"/>
                </a:lnSpc>
                <a:spcBef>
                  <a:spcPts val="600"/>
                </a:spcBef>
                <a:spcAft>
                  <a:spcPts val="600"/>
                </a:spcAft>
              </a:pPr>
              <a:r>
                <a:rPr lang="en-US" sz="4500" smtClean="0">
                  <a:solidFill>
                    <a:srgbClr val="2A2A2A"/>
                  </a:solidFill>
                  <a:latin typeface="Arial" panose="020B0604020202020204" pitchFamily="34" charset="0"/>
                  <a:cs typeface="Arial" panose="020B0604020202020204" pitchFamily="34" charset="0"/>
                </a:rPr>
                <a:t>Khả năng xảy ra của một sự kiện</a:t>
              </a:r>
              <a:endParaRPr lang="en-US" sz="4500">
                <a:solidFill>
                  <a:srgbClr val="2A2A2A"/>
                </a:solidFill>
                <a:latin typeface="Arial" panose="020B0604020202020204" pitchFamily="34" charset="0"/>
                <a:cs typeface="Arial" panose="020B0604020202020204" pitchFamily="34" charset="0"/>
              </a:endParaRPr>
            </a:p>
          </p:txBody>
        </p:sp>
        <p:grpSp>
          <p:nvGrpSpPr>
            <p:cNvPr id="11" name="Group 11"/>
            <p:cNvGrpSpPr/>
            <p:nvPr/>
          </p:nvGrpSpPr>
          <p:grpSpPr>
            <a:xfrm>
              <a:off x="1704245" y="3376487"/>
              <a:ext cx="1509014" cy="1452927"/>
              <a:chOff x="0" y="0"/>
              <a:chExt cx="2012019" cy="1937236"/>
            </a:xfrm>
          </p:grpSpPr>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2012019" cy="1937236"/>
              </a:xfrm>
              <a:prstGeom prst="rect">
                <a:avLst/>
              </a:prstGeom>
            </p:spPr>
          </p:pic>
          <p:sp>
            <p:nvSpPr>
              <p:cNvPr id="13" name="TextBox 13"/>
              <p:cNvSpPr txBox="1"/>
              <p:nvPr/>
            </p:nvSpPr>
            <p:spPr>
              <a:xfrm>
                <a:off x="51501" y="569437"/>
                <a:ext cx="1960518" cy="889132"/>
              </a:xfrm>
              <a:prstGeom prst="rect">
                <a:avLst/>
              </a:prstGeom>
            </p:spPr>
            <p:txBody>
              <a:bodyPr lIns="0" tIns="0" rIns="0" bIns="0" rtlCol="0" anchor="t">
                <a:spAutoFit/>
              </a:bodyPr>
              <a:lstStyle/>
              <a:p>
                <a:pPr marL="0" lvl="0" indent="0" algn="ctr">
                  <a:lnSpc>
                    <a:spcPts val="5178"/>
                  </a:lnSpc>
                  <a:spcBef>
                    <a:spcPct val="0"/>
                  </a:spcBef>
                </a:pPr>
                <a:r>
                  <a:rPr lang="en-US" sz="4500" b="1">
                    <a:solidFill>
                      <a:srgbClr val="FFFFFF"/>
                    </a:solidFill>
                    <a:latin typeface="Arial" panose="020B0604020202020204" pitchFamily="34" charset="0"/>
                    <a:cs typeface="Arial" panose="020B0604020202020204" pitchFamily="34" charset="0"/>
                  </a:rPr>
                  <a:t>01</a:t>
                </a:r>
              </a:p>
            </p:txBody>
          </p:sp>
        </p:grpSp>
      </p:grpSp>
      <p:grpSp>
        <p:nvGrpSpPr>
          <p:cNvPr id="22" name="Group 21"/>
          <p:cNvGrpSpPr/>
          <p:nvPr/>
        </p:nvGrpSpPr>
        <p:grpSpPr>
          <a:xfrm>
            <a:off x="9357621" y="3221167"/>
            <a:ext cx="6896314" cy="4753629"/>
            <a:chOff x="9357621" y="3221167"/>
            <a:chExt cx="6896314" cy="4753629"/>
          </a:xfrm>
        </p:grpSpPr>
        <p:pic>
          <p:nvPicPr>
            <p:cNvPr id="3"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826870" y="3314545"/>
              <a:ext cx="6427065" cy="4660251"/>
            </a:xfrm>
            <a:prstGeom prst="rect">
              <a:avLst/>
            </a:prstGeom>
          </p:spPr>
        </p:pic>
        <p:pic>
          <p:nvPicPr>
            <p:cNvPr id="4"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57621" y="3221167"/>
              <a:ext cx="1509014" cy="1452927"/>
            </a:xfrm>
            <a:prstGeom prst="rect">
              <a:avLst/>
            </a:prstGeom>
          </p:spPr>
        </p:pic>
        <p:sp>
          <p:nvSpPr>
            <p:cNvPr id="14" name="TextBox 14"/>
            <p:cNvSpPr txBox="1"/>
            <p:nvPr/>
          </p:nvSpPr>
          <p:spPr>
            <a:xfrm>
              <a:off x="9357621" y="3619725"/>
              <a:ext cx="1470389" cy="692439"/>
            </a:xfrm>
            <a:prstGeom prst="rect">
              <a:avLst/>
            </a:prstGeom>
          </p:spPr>
          <p:txBody>
            <a:bodyPr lIns="0" tIns="0" rIns="0" bIns="0" rtlCol="0" anchor="t">
              <a:spAutoFit/>
            </a:bodyPr>
            <a:lstStyle/>
            <a:p>
              <a:pPr marL="0" lvl="0" indent="0" algn="ctr">
                <a:lnSpc>
                  <a:spcPts val="5178"/>
                </a:lnSpc>
                <a:spcBef>
                  <a:spcPct val="0"/>
                </a:spcBef>
              </a:pPr>
              <a:r>
                <a:rPr lang="en-US" sz="4500" b="1">
                  <a:solidFill>
                    <a:srgbClr val="FFFFFF"/>
                  </a:solidFill>
                  <a:latin typeface="Arial" panose="020B0604020202020204" pitchFamily="34" charset="0"/>
                  <a:cs typeface="Arial" panose="020B0604020202020204" pitchFamily="34" charset="0"/>
                </a:rPr>
                <a:t>02</a:t>
              </a:r>
            </a:p>
          </p:txBody>
        </p:sp>
        <p:sp>
          <p:nvSpPr>
            <p:cNvPr id="16" name="TextBox 16"/>
            <p:cNvSpPr txBox="1"/>
            <p:nvPr/>
          </p:nvSpPr>
          <p:spPr>
            <a:xfrm>
              <a:off x="10310335" y="5253870"/>
              <a:ext cx="5943600" cy="830997"/>
            </a:xfrm>
            <a:prstGeom prst="rect">
              <a:avLst/>
            </a:prstGeom>
          </p:spPr>
          <p:txBody>
            <a:bodyPr wrap="square" lIns="0" tIns="0" rIns="0" bIns="0" rtlCol="0" anchor="t">
              <a:spAutoFit/>
            </a:bodyPr>
            <a:lstStyle/>
            <a:p>
              <a:pPr>
                <a:lnSpc>
                  <a:spcPct val="120000"/>
                </a:lnSpc>
                <a:spcBef>
                  <a:spcPts val="600"/>
                </a:spcBef>
                <a:spcAft>
                  <a:spcPts val="600"/>
                </a:spcAft>
              </a:pPr>
              <a:r>
                <a:rPr lang="en-US" sz="4500" smtClean="0">
                  <a:solidFill>
                    <a:srgbClr val="2A2A2A"/>
                  </a:solidFill>
                  <a:latin typeface="Arial" panose="020B0604020202020204" pitchFamily="34" charset="0"/>
                  <a:cs typeface="Arial" panose="020B0604020202020204" pitchFamily="34" charset="0"/>
                </a:rPr>
                <a:t>Xác suất thực nghiệm</a:t>
              </a:r>
              <a:endParaRPr lang="en-US" sz="4500">
                <a:solidFill>
                  <a:srgbClr val="2A2A2A"/>
                </a:solidFill>
                <a:latin typeface="Arial" panose="020B0604020202020204" pitchFamily="34" charset="0"/>
                <a:cs typeface="Arial" panose="020B0604020202020204" pitchFamily="34" charset="0"/>
              </a:endParaRPr>
            </a:p>
          </p:txBody>
        </p:sp>
      </p:grpSp>
      <p:sp>
        <p:nvSpPr>
          <p:cNvPr id="20" name="TextBox 11"/>
          <p:cNvSpPr txBox="1"/>
          <p:nvPr/>
        </p:nvSpPr>
        <p:spPr>
          <a:xfrm>
            <a:off x="4648200" y="1142113"/>
            <a:ext cx="8272701" cy="1025922"/>
          </a:xfrm>
          <a:prstGeom prst="rect">
            <a:avLst/>
          </a:prstGeom>
        </p:spPr>
        <p:txBody>
          <a:bodyPr lIns="0" tIns="0" rIns="0" bIns="0" rtlCol="0" anchor="t">
            <a:spAutoFit/>
          </a:bodyPr>
          <a:lstStyle/>
          <a:p>
            <a:pPr marL="0" lvl="0" indent="0" algn="ctr">
              <a:lnSpc>
                <a:spcPts val="8000"/>
              </a:lnSpc>
              <a:spcBef>
                <a:spcPct val="0"/>
              </a:spcBef>
            </a:pPr>
            <a:r>
              <a:rPr lang="en-US" sz="6000" b="1" smtClean="0">
                <a:solidFill>
                  <a:srgbClr val="B6614E"/>
                </a:solidFill>
                <a:latin typeface="Arial" panose="020B0604020202020204" pitchFamily="34" charset="0"/>
                <a:cs typeface="Arial" panose="020B0604020202020204" pitchFamily="34" charset="0"/>
              </a:rPr>
              <a:t>NỘI DUNG BÀI HỌC</a:t>
            </a:r>
            <a:endParaRPr lang="en-US" sz="6000" b="1">
              <a:solidFill>
                <a:srgbClr val="B6614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0" name="TextBox 10"/>
          <p:cNvSpPr txBox="1"/>
          <p:nvPr/>
        </p:nvSpPr>
        <p:spPr>
          <a:xfrm>
            <a:off x="1066800" y="419100"/>
            <a:ext cx="11446585" cy="838435"/>
          </a:xfrm>
          <a:prstGeom prst="rect">
            <a:avLst/>
          </a:prstGeom>
        </p:spPr>
        <p:txBody>
          <a:bodyPr wrap="square" lIns="0" tIns="0" rIns="0" bIns="0" rtlCol="0" anchor="t">
            <a:spAutoFit/>
          </a:bodyPr>
          <a:lstStyle/>
          <a:p>
            <a:pPr marL="0" lvl="0" indent="0" algn="ctr">
              <a:lnSpc>
                <a:spcPct val="120000"/>
              </a:lnSpc>
              <a:spcBef>
                <a:spcPts val="600"/>
              </a:spcBef>
              <a:spcAft>
                <a:spcPts val="600"/>
              </a:spcAft>
            </a:pPr>
            <a:r>
              <a:rPr lang="en-US" sz="5000" b="1" u="none" smtClean="0">
                <a:solidFill>
                  <a:schemeClr val="accent2">
                    <a:lumMod val="50000"/>
                  </a:schemeClr>
                </a:solidFill>
                <a:latin typeface="Arial" panose="020B0604020202020204" pitchFamily="34" charset="0"/>
                <a:cs typeface="Arial" panose="020B0604020202020204" pitchFamily="34" charset="0"/>
              </a:rPr>
              <a:t>1. Khả năng xảy ra của một sự kiện </a:t>
            </a:r>
            <a:endParaRPr lang="en-US" sz="5000" b="1" u="none">
              <a:solidFill>
                <a:schemeClr val="accent2">
                  <a:lumMod val="50000"/>
                </a:schemeClr>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590" r="40536" b="7692"/>
          <a:stretch>
            <a:fillRect/>
          </a:stretch>
        </p:blipFill>
        <p:spPr>
          <a:xfrm rot="-10800000">
            <a:off x="0" y="0"/>
            <a:ext cx="840214" cy="10287000"/>
          </a:xfrm>
          <a:prstGeom prst="rect">
            <a:avLst/>
          </a:prstGeom>
        </p:spPr>
      </p:pic>
      <p:grpSp>
        <p:nvGrpSpPr>
          <p:cNvPr id="18" name="Group 2"/>
          <p:cNvGrpSpPr/>
          <p:nvPr/>
        </p:nvGrpSpPr>
        <p:grpSpPr>
          <a:xfrm>
            <a:off x="1447800" y="1866900"/>
            <a:ext cx="15891124" cy="6565541"/>
            <a:chOff x="0" y="0"/>
            <a:chExt cx="5648696" cy="3474814"/>
          </a:xfrm>
        </p:grpSpPr>
        <p:sp>
          <p:nvSpPr>
            <p:cNvPr id="19" name="Freeform 3"/>
            <p:cNvSpPr/>
            <p:nvPr/>
          </p:nvSpPr>
          <p:spPr>
            <a:xfrm>
              <a:off x="0" y="0"/>
              <a:ext cx="5648696" cy="3474814"/>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20" name="Picture 19"/>
          <p:cNvPicPr>
            <a:picLocks noChangeAspect="1"/>
          </p:cNvPicPr>
          <p:nvPr/>
        </p:nvPicPr>
        <p:blipFill>
          <a:blip r:embed="rId12"/>
          <a:stretch>
            <a:fillRect/>
          </a:stretch>
        </p:blipFill>
        <p:spPr>
          <a:xfrm>
            <a:off x="1661485" y="2127922"/>
            <a:ext cx="1078880" cy="1228725"/>
          </a:xfrm>
          <a:prstGeom prst="rect">
            <a:avLst/>
          </a:prstGeom>
        </p:spPr>
      </p:pic>
      <p:sp>
        <p:nvSpPr>
          <p:cNvPr id="21" name="Rectangle 20"/>
          <p:cNvSpPr/>
          <p:nvPr/>
        </p:nvSpPr>
        <p:spPr>
          <a:xfrm>
            <a:off x="2986707" y="2018276"/>
            <a:ext cx="14352217" cy="6448432"/>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Trong hộp có 5 quả bóng xanh </a:t>
            </a:r>
            <a:r>
              <a:rPr lang="en-US" sz="4500">
                <a:latin typeface="Arial" panose="020B0604020202020204" pitchFamily="34" charset="0"/>
                <a:cs typeface="Arial" panose="020B0604020202020204" pitchFamily="34" charset="0"/>
              </a:rPr>
              <a:t>và </a:t>
            </a:r>
            <a:r>
              <a:rPr lang="en-US" sz="4500" smtClean="0">
                <a:latin typeface="Arial" panose="020B0604020202020204" pitchFamily="34" charset="0"/>
                <a:cs typeface="Arial" panose="020B0604020202020204" pitchFamily="34" charset="0"/>
              </a:rPr>
              <a:t>1 quả </a:t>
            </a:r>
            <a:r>
              <a:rPr lang="en-US" sz="4500">
                <a:latin typeface="Arial" panose="020B0604020202020204" pitchFamily="34" charset="0"/>
                <a:cs typeface="Arial" panose="020B0604020202020204" pitchFamily="34" charset="0"/>
              </a:rPr>
              <a:t>bóng đỏ. Không nhìn </a:t>
            </a:r>
            <a:r>
              <a:rPr lang="en-US" sz="4500">
                <a:latin typeface="Arial" panose="020B0604020202020204" pitchFamily="34" charset="0"/>
                <a:cs typeface="Arial" panose="020B0604020202020204" pitchFamily="34" charset="0"/>
              </a:rPr>
              <a:t>vào </a:t>
            </a:r>
            <a:r>
              <a:rPr lang="en-US" sz="4500" smtClean="0">
                <a:latin typeface="Arial" panose="020B0604020202020204" pitchFamily="34" charset="0"/>
                <a:cs typeface="Arial" panose="020B0604020202020204" pitchFamily="34" charset="0"/>
              </a:rPr>
              <a:t>hộp, chọn </a:t>
            </a:r>
            <a:r>
              <a:rPr lang="en-US" sz="4500">
                <a:latin typeface="Arial" panose="020B0604020202020204" pitchFamily="34" charset="0"/>
                <a:cs typeface="Arial" panose="020B0604020202020204" pitchFamily="34" charset="0"/>
              </a:rPr>
              <a:t>ra </a:t>
            </a:r>
            <a:r>
              <a:rPr lang="en-US" sz="4500" smtClean="0">
                <a:latin typeface="Arial" panose="020B0604020202020204" pitchFamily="34" charset="0"/>
                <a:cs typeface="Arial" panose="020B0604020202020204" pitchFamily="34" charset="0"/>
              </a:rPr>
              <a:t>từ hộp </a:t>
            </a:r>
            <a:r>
              <a:rPr lang="en-US" sz="4500">
                <a:latin typeface="Arial" panose="020B0604020202020204" pitchFamily="34" charset="0"/>
                <a:cs typeface="Arial" panose="020B0604020202020204" pitchFamily="34" charset="0"/>
              </a:rPr>
              <a:t>một quả bóng. Xét các sự kiện sau:</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Bóng </a:t>
            </a:r>
            <a:r>
              <a:rPr lang="en-US" sz="4500">
                <a:latin typeface="Arial" panose="020B0604020202020204" pitchFamily="34" charset="0"/>
                <a:cs typeface="Arial" panose="020B0604020202020204" pitchFamily="34" charset="0"/>
              </a:rPr>
              <a:t>chọn ra có màu vàng;</a:t>
            </a:r>
          </a:p>
          <a:p>
            <a:pPr algn="just">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Bóng </a:t>
            </a:r>
            <a:r>
              <a:rPr lang="en-US" sz="4500">
                <a:latin typeface="Arial" panose="020B0604020202020204" pitchFamily="34" charset="0"/>
                <a:cs typeface="Arial" panose="020B0604020202020204" pitchFamily="34" charset="0"/>
              </a:rPr>
              <a:t>chọn ra không có màu vàng;</a:t>
            </a:r>
          </a:p>
          <a:p>
            <a:pPr algn="just">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Bóng </a:t>
            </a:r>
            <a:r>
              <a:rPr lang="en-US" sz="4500">
                <a:latin typeface="Arial" panose="020B0604020202020204" pitchFamily="34" charset="0"/>
                <a:cs typeface="Arial" panose="020B0604020202020204" pitchFamily="34" charset="0"/>
              </a:rPr>
              <a:t>chọn ra có màu </a:t>
            </a:r>
            <a:r>
              <a:rPr lang="en-US" sz="4500">
                <a:latin typeface="Arial" panose="020B0604020202020204" pitchFamily="34" charset="0"/>
                <a:cs typeface="Arial" panose="020B0604020202020204" pitchFamily="34" charset="0"/>
              </a:rPr>
              <a:t>xanh</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Sự kiện nào có khả năng xảy ra cao nhất?</a:t>
            </a:r>
          </a:p>
        </p:txBody>
      </p:sp>
      <p:sp>
        <p:nvSpPr>
          <p:cNvPr id="22" name="Rectangle 21"/>
          <p:cNvSpPr/>
          <p:nvPr/>
        </p:nvSpPr>
        <p:spPr>
          <a:xfrm>
            <a:off x="12513385" y="5587193"/>
            <a:ext cx="4825539"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Chắc chắn xảy </a:t>
            </a:r>
            <a:r>
              <a:rPr lang="en-GB" sz="4500" smtClean="0">
                <a:solidFill>
                  <a:srgbClr val="C00000"/>
                </a:solidFill>
                <a:latin typeface="Arial" panose="020B0604020202020204" pitchFamily="34" charset="0"/>
                <a:cs typeface="Arial" panose="020B0604020202020204" pitchFamily="34" charset="0"/>
              </a:rPr>
              <a:t>ra</a:t>
            </a:r>
            <a:endParaRPr lang="en-US" sz="450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11105837" y="6658223"/>
            <a:ext cx="3982693"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Có thể xảy ra</a:t>
            </a:r>
            <a:endParaRPr lang="en-US" sz="4500">
              <a:solidFill>
                <a:srgbClr val="C00000"/>
              </a:solidFill>
              <a:latin typeface="Arial" panose="020B0604020202020204" pitchFamily="34" charset="0"/>
              <a:cs typeface="Arial" panose="020B0604020202020204" pitchFamily="34" charset="0"/>
            </a:endParaRPr>
          </a:p>
        </p:txBody>
      </p:sp>
      <p:sp>
        <p:nvSpPr>
          <p:cNvPr id="24" name="Rectangle 23"/>
          <p:cNvSpPr/>
          <p:nvPr/>
        </p:nvSpPr>
        <p:spPr>
          <a:xfrm>
            <a:off x="11073180" y="4449441"/>
            <a:ext cx="4805188"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Không thể xảy ra</a:t>
            </a:r>
            <a:endParaRPr lang="en-US" sz="450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1000"/>
                                        <p:tgtEl>
                                          <p:spTgt spid="21">
                                            <p:txEl>
                                              <p:pRg st="0" end="0"/>
                                            </p:txEl>
                                          </p:spTgt>
                                        </p:tgtEl>
                                      </p:cBhvr>
                                    </p:animEffect>
                                    <p:anim calcmode="lin" valueType="num">
                                      <p:cBhvr>
                                        <p:cTn id="1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fade">
                                      <p:cBhvr>
                                        <p:cTn id="24" dur="1000"/>
                                        <p:tgtEl>
                                          <p:spTgt spid="21">
                                            <p:txEl>
                                              <p:pRg st="1" end="1"/>
                                            </p:txEl>
                                          </p:spTgt>
                                        </p:tgtEl>
                                      </p:cBhvr>
                                    </p:animEffect>
                                    <p:anim calcmode="lin" valueType="num">
                                      <p:cBhvr>
                                        <p:cTn id="2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fade">
                                      <p:cBhvr>
                                        <p:cTn id="31" dur="1000"/>
                                        <p:tgtEl>
                                          <p:spTgt spid="21">
                                            <p:txEl>
                                              <p:pRg st="2" end="2"/>
                                            </p:txEl>
                                          </p:spTgt>
                                        </p:tgtEl>
                                      </p:cBhvr>
                                    </p:animEffect>
                                    <p:anim calcmode="lin" valueType="num">
                                      <p:cBhvr>
                                        <p:cTn id="3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xEl>
                                              <p:pRg st="3" end="3"/>
                                            </p:txEl>
                                          </p:spTgt>
                                        </p:tgtEl>
                                        <p:attrNameLst>
                                          <p:attrName>style.visibility</p:attrName>
                                        </p:attrNameLst>
                                      </p:cBhvr>
                                      <p:to>
                                        <p:strVal val="visible"/>
                                      </p:to>
                                    </p:set>
                                    <p:animEffect transition="in" filter="fade">
                                      <p:cBhvr>
                                        <p:cTn id="38" dur="1000"/>
                                        <p:tgtEl>
                                          <p:spTgt spid="21">
                                            <p:txEl>
                                              <p:pRg st="3" end="3"/>
                                            </p:txEl>
                                          </p:spTgt>
                                        </p:tgtEl>
                                      </p:cBhvr>
                                    </p:animEffect>
                                    <p:anim calcmode="lin" valueType="num">
                                      <p:cBhvr>
                                        <p:cTn id="3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animEffect transition="in" filter="fade">
                                      <p:cBhvr>
                                        <p:cTn id="45" dur="1000"/>
                                        <p:tgtEl>
                                          <p:spTgt spid="21">
                                            <p:txEl>
                                              <p:pRg st="4" end="4"/>
                                            </p:txEl>
                                          </p:spTgt>
                                        </p:tgtEl>
                                      </p:cBhvr>
                                    </p:animEffect>
                                    <p:anim calcmode="lin" valueType="num">
                                      <p:cBhvr>
                                        <p:cTn id="4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632799" y="1562101"/>
            <a:ext cx="16418497" cy="6781800"/>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42292" flipH="1">
            <a:off x="-455541" y="7755986"/>
            <a:ext cx="3587616" cy="300462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flipV="1">
            <a:off x="14372199" y="-2728219"/>
            <a:ext cx="4571409" cy="6349180"/>
          </a:xfrm>
          <a:prstGeom prst="rect">
            <a:avLst/>
          </a:prstGeom>
        </p:spPr>
      </p:pic>
      <p:sp>
        <p:nvSpPr>
          <p:cNvPr id="15" name="TextBox 15"/>
          <p:cNvSpPr txBox="1"/>
          <p:nvPr/>
        </p:nvSpPr>
        <p:spPr>
          <a:xfrm>
            <a:off x="1301095" y="2732076"/>
            <a:ext cx="15081904" cy="4047262"/>
          </a:xfrm>
          <a:prstGeom prst="rect">
            <a:avLst/>
          </a:prstGeom>
        </p:spPr>
        <p:txBody>
          <a:bodyPr wrap="square" lIns="0" tIns="0" rIns="0" bIns="0" rtlCol="0" anchor="t">
            <a:spAutoFit/>
          </a:bodyPr>
          <a:lstStyle/>
          <a:p>
            <a:pPr lvl="0" algn="just">
              <a:lnSpc>
                <a:spcPct val="135000"/>
              </a:lnSpc>
              <a:spcBef>
                <a:spcPts val="600"/>
              </a:spcBef>
              <a:spcAft>
                <a:spcPts val="600"/>
              </a:spcAft>
            </a:pPr>
            <a:r>
              <a:rPr lang="en-US" sz="4500" smtClean="0">
                <a:latin typeface="Arial" panose="020B0604020202020204" pitchFamily="34" charset="0"/>
                <a:cs typeface="Arial" panose="020B0604020202020204" pitchFamily="34" charset="0"/>
              </a:rPr>
              <a:t>- Để </a:t>
            </a:r>
            <a:r>
              <a:rPr lang="en-US" sz="4500">
                <a:latin typeface="Arial" panose="020B0604020202020204" pitchFamily="34" charset="0"/>
                <a:cs typeface="Arial" panose="020B0604020202020204" pitchFamily="34" charset="0"/>
              </a:rPr>
              <a:t>nói về khả </a:t>
            </a:r>
            <a:r>
              <a:rPr lang="en-US" sz="4500">
                <a:latin typeface="Arial" panose="020B0604020202020204" pitchFamily="34" charset="0"/>
                <a:cs typeface="Arial" panose="020B0604020202020204" pitchFamily="34" charset="0"/>
              </a:rPr>
              <a:t>năng </a:t>
            </a:r>
            <a:r>
              <a:rPr lang="en-US" sz="4500" smtClean="0">
                <a:latin typeface="Arial" panose="020B0604020202020204" pitchFamily="34" charset="0"/>
                <a:cs typeface="Arial" panose="020B0604020202020204" pitchFamily="34" charset="0"/>
              </a:rPr>
              <a:t>xảy </a:t>
            </a:r>
            <a:r>
              <a:rPr lang="en-US" sz="4500">
                <a:latin typeface="Arial" panose="020B0604020202020204" pitchFamily="34" charset="0"/>
                <a:cs typeface="Arial" panose="020B0604020202020204" pitchFamily="34" charset="0"/>
              </a:rPr>
              <a:t>ra của một </a:t>
            </a:r>
            <a:r>
              <a:rPr lang="en-US" sz="4500">
                <a:latin typeface="Arial" panose="020B0604020202020204" pitchFamily="34" charset="0"/>
                <a:cs typeface="Arial" panose="020B0604020202020204" pitchFamily="34" charset="0"/>
              </a:rPr>
              <a:t>sự </a:t>
            </a:r>
            <a:r>
              <a:rPr lang="en-US" sz="4500" smtClean="0">
                <a:latin typeface="Arial" panose="020B0604020202020204" pitchFamily="34" charset="0"/>
                <a:cs typeface="Arial" panose="020B0604020202020204" pitchFamily="34" charset="0"/>
              </a:rPr>
              <a:t>kiện, ta </a:t>
            </a:r>
            <a:r>
              <a:rPr lang="en-US" sz="4500">
                <a:latin typeface="Arial" panose="020B0604020202020204" pitchFamily="34" charset="0"/>
                <a:cs typeface="Arial" panose="020B0604020202020204" pitchFamily="34" charset="0"/>
              </a:rPr>
              <a:t>dùng một </a:t>
            </a:r>
            <a:r>
              <a:rPr lang="en-US" sz="4500">
                <a:latin typeface="Arial" panose="020B0604020202020204" pitchFamily="34" charset="0"/>
                <a:cs typeface="Arial" panose="020B0604020202020204" pitchFamily="34" charset="0"/>
              </a:rPr>
              <a:t>con </a:t>
            </a:r>
            <a:r>
              <a:rPr lang="en-US" sz="4500" smtClean="0">
                <a:latin typeface="Arial" panose="020B0604020202020204" pitchFamily="34" charset="0"/>
                <a:cs typeface="Arial" panose="020B0604020202020204" pitchFamily="34" charset="0"/>
              </a:rPr>
              <a:t>số có giá trị từ </a:t>
            </a:r>
            <a:r>
              <a:rPr lang="en-US" sz="4500">
                <a:latin typeface="Arial" panose="020B0604020202020204" pitchFamily="34" charset="0"/>
                <a:cs typeface="Arial" panose="020B0604020202020204" pitchFamily="34" charset="0"/>
              </a:rPr>
              <a:t>0 đến 1.</a:t>
            </a:r>
          </a:p>
          <a:p>
            <a:pPr lvl="0" algn="just">
              <a:lnSpc>
                <a:spcPct val="135000"/>
              </a:lnSpc>
              <a:spcBef>
                <a:spcPts val="600"/>
              </a:spcBef>
              <a:spcAft>
                <a:spcPts val="600"/>
              </a:spcAft>
            </a:pPr>
            <a:r>
              <a:rPr lang="en-US" sz="4500" smtClean="0">
                <a:latin typeface="Arial" panose="020B0604020202020204" pitchFamily="34" charset="0"/>
                <a:cs typeface="Arial" panose="020B0604020202020204" pitchFamily="34" charset="0"/>
              </a:rPr>
              <a:t>- Một </a:t>
            </a:r>
            <a:r>
              <a:rPr lang="en-US" sz="4500">
                <a:latin typeface="Arial" panose="020B0604020202020204" pitchFamily="34" charset="0"/>
                <a:cs typeface="Arial" panose="020B0604020202020204" pitchFamily="34" charset="0"/>
              </a:rPr>
              <a:t>sự kiện không </a:t>
            </a:r>
            <a:r>
              <a:rPr lang="en-US" sz="4500">
                <a:latin typeface="Arial" panose="020B0604020202020204" pitchFamily="34" charset="0"/>
                <a:cs typeface="Arial" panose="020B0604020202020204" pitchFamily="34" charset="0"/>
              </a:rPr>
              <a:t>thể </a:t>
            </a:r>
            <a:r>
              <a:rPr lang="en-US" sz="4500" smtClean="0">
                <a:latin typeface="Arial" panose="020B0604020202020204" pitchFamily="34" charset="0"/>
                <a:cs typeface="Arial" panose="020B0604020202020204" pitchFamily="34" charset="0"/>
              </a:rPr>
              <a:t>xảy </a:t>
            </a:r>
            <a:r>
              <a:rPr lang="en-US" sz="4500">
                <a:latin typeface="Arial" panose="020B0604020202020204" pitchFamily="34" charset="0"/>
                <a:cs typeface="Arial" panose="020B0604020202020204" pitchFamily="34" charset="0"/>
              </a:rPr>
              <a:t>ra có khả năng xảy ra bằng </a:t>
            </a:r>
            <a:r>
              <a:rPr lang="en-US" sz="4500">
                <a:latin typeface="Arial" panose="020B0604020202020204" pitchFamily="34" charset="0"/>
                <a:cs typeface="Arial" panose="020B0604020202020204" pitchFamily="34" charset="0"/>
              </a:rPr>
              <a:t>0</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lvl="0" algn="just">
              <a:lnSpc>
                <a:spcPct val="135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Một sự kiện chắc chắn xảy ra có khả </a:t>
            </a:r>
            <a:r>
              <a:rPr lang="en-US" sz="4500">
                <a:latin typeface="Arial" panose="020B0604020202020204" pitchFamily="34" charset="0"/>
                <a:cs typeface="Arial" panose="020B0604020202020204" pitchFamily="34" charset="0"/>
              </a:rPr>
              <a:t>năng </a:t>
            </a:r>
            <a:r>
              <a:rPr lang="en-US" sz="4500" smtClean="0">
                <a:latin typeface="Arial" panose="020B0604020202020204" pitchFamily="34" charset="0"/>
                <a:cs typeface="Arial" panose="020B0604020202020204" pitchFamily="34" charset="0"/>
              </a:rPr>
              <a:t>xảy </a:t>
            </a:r>
            <a:r>
              <a:rPr lang="en-US" sz="4500">
                <a:latin typeface="Arial" panose="020B0604020202020204" pitchFamily="34" charset="0"/>
                <a:cs typeface="Arial" panose="020B0604020202020204" pitchFamily="34" charset="0"/>
              </a:rPr>
              <a:t>ra bằng 1.</a:t>
            </a:r>
            <a:endParaRPr lang="en-US" sz="4500" u="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5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3" name="Cloud 2"/>
          <p:cNvSpPr/>
          <p:nvPr/>
        </p:nvSpPr>
        <p:spPr>
          <a:xfrm>
            <a:off x="3297190" y="5685890"/>
            <a:ext cx="8153400" cy="382405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10"/>
          <p:cNvSpPr txBox="1"/>
          <p:nvPr/>
        </p:nvSpPr>
        <p:spPr>
          <a:xfrm>
            <a:off x="1650598" y="438599"/>
            <a:ext cx="11446585" cy="838435"/>
          </a:xfrm>
          <a:prstGeom prst="rect">
            <a:avLst/>
          </a:prstGeom>
        </p:spPr>
        <p:txBody>
          <a:bodyPr wrap="square" lIns="0" tIns="0" rIns="0" bIns="0" rtlCol="0" anchor="t">
            <a:spAutoFit/>
          </a:bodyPr>
          <a:lstStyle/>
          <a:p>
            <a:pPr marL="0" lvl="0" indent="0" algn="just">
              <a:lnSpc>
                <a:spcPct val="120000"/>
              </a:lnSpc>
              <a:spcBef>
                <a:spcPts val="600"/>
              </a:spcBef>
              <a:spcAft>
                <a:spcPts val="600"/>
              </a:spcAft>
            </a:pPr>
            <a:r>
              <a:rPr lang="en-US" sz="5000" b="1" u="none" smtClean="0">
                <a:solidFill>
                  <a:schemeClr val="accent2">
                    <a:lumMod val="50000"/>
                  </a:schemeClr>
                </a:solidFill>
                <a:latin typeface="Arial" panose="020B0604020202020204" pitchFamily="34" charset="0"/>
                <a:cs typeface="Arial" panose="020B0604020202020204" pitchFamily="34" charset="0"/>
              </a:rPr>
              <a:t>2. Xác suất thực nghiệm</a:t>
            </a:r>
            <a:endParaRPr lang="en-US" sz="5000" b="1" u="none">
              <a:solidFill>
                <a:schemeClr val="accent2">
                  <a:lumMod val="50000"/>
                </a:schemeClr>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7590" r="40536" b="7692"/>
          <a:stretch>
            <a:fillRect/>
          </a:stretch>
        </p:blipFill>
        <p:spPr>
          <a:xfrm rot="-10800000">
            <a:off x="0" y="0"/>
            <a:ext cx="840214" cy="10287000"/>
          </a:xfrm>
          <a:prstGeom prst="rect">
            <a:avLst/>
          </a:prstGeom>
        </p:spPr>
      </p:pic>
      <p:sp>
        <p:nvSpPr>
          <p:cNvPr id="13" name="TextBox 12">
            <a:extLst>
              <a:ext uri="{FF2B5EF4-FFF2-40B4-BE49-F238E27FC236}">
                <a16:creationId xmlns:a16="http://schemas.microsoft.com/office/drawing/2014/main" id="{EC8AD7A2-6D7B-41E0-A7AF-949CB12FC8D5}"/>
              </a:ext>
            </a:extLst>
          </p:cNvPr>
          <p:cNvSpPr txBox="1"/>
          <p:nvPr/>
        </p:nvSpPr>
        <p:spPr>
          <a:xfrm>
            <a:off x="5791200" y="2095500"/>
            <a:ext cx="9128914" cy="880497"/>
          </a:xfrm>
          <a:prstGeom prst="rect">
            <a:avLst/>
          </a:prstGeom>
          <a:noFill/>
        </p:spPr>
        <p:txBody>
          <a:bodyPr wrap="square" rtlCol="0">
            <a:spAutoFit/>
          </a:bodyPr>
          <a:lstStyle/>
          <a:p>
            <a:pPr algn="ctr">
              <a:lnSpc>
                <a:spcPct val="120000"/>
              </a:lnSpc>
              <a:spcBef>
                <a:spcPts val="600"/>
              </a:spcBef>
              <a:spcAft>
                <a:spcPts val="600"/>
              </a:spcAft>
            </a:pPr>
            <a:r>
              <a:rPr lang="en-US" sz="4700" b="1" smtClean="0">
                <a:solidFill>
                  <a:srgbClr val="C00000"/>
                </a:solidFill>
                <a:latin typeface="Arial" panose="020B0604020202020204" pitchFamily="34" charset="0"/>
                <a:cs typeface="Arial" panose="020B0604020202020204" pitchFamily="34" charset="0"/>
              </a:rPr>
              <a:t>Hoạt động nhóm (5 </a:t>
            </a:r>
            <a:r>
              <a:rPr lang="en-US" sz="4700" b="1" smtClean="0">
                <a:solidFill>
                  <a:srgbClr val="C00000"/>
                </a:solidFill>
                <a:latin typeface="Arial" panose="020B0604020202020204" pitchFamily="34" charset="0"/>
                <a:cs typeface="Arial" panose="020B0604020202020204" pitchFamily="34" charset="0"/>
              </a:rPr>
              <a:t>phút)</a:t>
            </a:r>
            <a:endParaRPr lang="en-GB" sz="4700" b="1" dirty="0">
              <a:solidFill>
                <a:srgbClr val="C00000"/>
              </a:solidFill>
              <a:latin typeface="Arial" panose="020B0604020202020204" pitchFamily="34" charset="0"/>
              <a:cs typeface="Arial" panose="020B0604020202020204" pitchFamily="34" charset="0"/>
            </a:endParaRPr>
          </a:p>
        </p:txBody>
      </p:sp>
      <p:pic>
        <p:nvPicPr>
          <p:cNvPr id="14"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98097" y="1905638"/>
            <a:ext cx="1454084" cy="1454084"/>
          </a:xfrm>
          <a:prstGeom prst="rect">
            <a:avLst/>
          </a:prstGeom>
        </p:spPr>
      </p:pic>
      <p:sp>
        <p:nvSpPr>
          <p:cNvPr id="11" name="TextBox 2"/>
          <p:cNvSpPr txBox="1"/>
          <p:nvPr/>
        </p:nvSpPr>
        <p:spPr>
          <a:xfrm>
            <a:off x="2133600" y="3986927"/>
            <a:ext cx="15316200" cy="830997"/>
          </a:xfrm>
          <a:prstGeom prst="rect">
            <a:avLst/>
          </a:prstGeom>
        </p:spPr>
        <p:txBody>
          <a:bodyPr wrap="square" lIns="0" tIns="0" rIns="0" bIns="0" rtlCol="0" anchor="t">
            <a:spAutoFit/>
          </a:bodyPr>
          <a:lstStyle/>
          <a:p>
            <a:pP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Chuẩn bị: Bút chì, ghim kẹp và bìa hình tròn có tô màu</a:t>
            </a:r>
          </a:p>
        </p:txBody>
      </p:sp>
      <p:sp>
        <p:nvSpPr>
          <p:cNvPr id="12" name="TextBox 2"/>
          <p:cNvSpPr txBox="1"/>
          <p:nvPr/>
        </p:nvSpPr>
        <p:spPr>
          <a:xfrm>
            <a:off x="3982990" y="6317100"/>
            <a:ext cx="6934200" cy="2492990"/>
          </a:xfrm>
          <a:prstGeom prst="rect">
            <a:avLst/>
          </a:prstGeom>
        </p:spPr>
        <p:txBody>
          <a:bodyPr wrap="square" lIns="0" tIns="0" rIns="0" bIns="0" rtlCol="0" anchor="t">
            <a:spAutoFit/>
          </a:bodyPr>
          <a:lstStyle/>
          <a:p>
            <a:pPr algn="ct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Dự đoán xem ghim sẽ chỉ vào ô màu nào nhiều nhất, ô màu nào ít nhất.</a:t>
            </a:r>
          </a:p>
        </p:txBody>
      </p:sp>
      <p:pic>
        <p:nvPicPr>
          <p:cNvPr id="17"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136390" y="7273785"/>
            <a:ext cx="2668619" cy="2768995"/>
          </a:xfrm>
          <a:prstGeom prst="rect">
            <a:avLst/>
          </a:prstGeom>
        </p:spPr>
      </p:pic>
    </p:spTree>
    <p:extLst>
      <p:ext uri="{BB962C8B-B14F-4D97-AF65-F5344CB8AC3E}">
        <p14:creationId xmlns:p14="http://schemas.microsoft.com/office/powerpoint/2010/main" val="13452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957257"/>
            <a:ext cx="1641849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51030">
            <a:off x="16529833" y="8095273"/>
            <a:ext cx="1060442" cy="22622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129937" flipH="1">
            <a:off x="-386680" y="-235546"/>
            <a:ext cx="1985071" cy="1662497"/>
          </a:xfrm>
          <a:prstGeom prst="rect">
            <a:avLst/>
          </a:prstGeom>
        </p:spPr>
      </p:pic>
      <p:sp>
        <p:nvSpPr>
          <p:cNvPr id="22" name="Rectangle 21"/>
          <p:cNvSpPr/>
          <p:nvPr/>
        </p:nvSpPr>
        <p:spPr>
          <a:xfrm>
            <a:off x="2590800" y="1089356"/>
            <a:ext cx="14352217" cy="2508892"/>
          </a:xfrm>
          <a:prstGeom prst="rect">
            <a:avLst/>
          </a:prstGeom>
        </p:spPr>
        <p:txBody>
          <a:bodyPr wrap="square">
            <a:spAutoFit/>
          </a:bodyPr>
          <a:lstStyle/>
          <a:p>
            <a:pPr algn="just">
              <a:lnSpc>
                <a:spcPct val="120000"/>
              </a:lnSpc>
              <a:spcBef>
                <a:spcPts val="600"/>
              </a:spcBef>
              <a:spcAft>
                <a:spcPts val="600"/>
              </a:spcAft>
            </a:pPr>
            <a:r>
              <a:rPr lang="vi-VN" sz="4500">
                <a:latin typeface="Arial" panose="020B0604020202020204" pitchFamily="34" charset="0"/>
                <a:cs typeface="Arial" panose="020B0604020202020204" pitchFamily="34" charset="0"/>
              </a:rPr>
              <a:t>Thực hiện việc xoay ghim 20 lần </a:t>
            </a:r>
            <a:r>
              <a:rPr lang="vi-VN" sz="4500">
                <a:latin typeface="Arial" panose="020B0604020202020204" pitchFamily="34" charset="0"/>
                <a:cs typeface="Arial" panose="020B0604020202020204" pitchFamily="34" charset="0"/>
              </a:rPr>
              <a:t>quanh </a:t>
            </a:r>
            <a:r>
              <a:rPr lang="vi-VN" sz="4500" smtClean="0">
                <a:latin typeface="Arial" panose="020B0604020202020204" pitchFamily="34" charset="0"/>
                <a:cs typeface="Arial" panose="020B0604020202020204" pitchFamily="34" charset="0"/>
              </a:rPr>
              <a:t>trục</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bút </a:t>
            </a:r>
            <a:r>
              <a:rPr lang="vi-VN" sz="4500">
                <a:latin typeface="Arial" panose="020B0604020202020204" pitchFamily="34" charset="0"/>
                <a:cs typeface="Arial" panose="020B0604020202020204" pitchFamily="34" charset="0"/>
              </a:rPr>
              <a:t>chì và sử dụng bảng kiểm </a:t>
            </a:r>
            <a:r>
              <a:rPr lang="vi-VN" sz="4500">
                <a:latin typeface="Arial" panose="020B0604020202020204" pitchFamily="34" charset="0"/>
                <a:cs typeface="Arial" panose="020B0604020202020204" pitchFamily="34" charset="0"/>
              </a:rPr>
              <a:t>đếm </a:t>
            </a:r>
            <a:r>
              <a:rPr lang="vi-VN" sz="4500" smtClean="0">
                <a:latin typeface="Arial" panose="020B0604020202020204" pitchFamily="34" charset="0"/>
                <a:cs typeface="Arial" panose="020B0604020202020204" pitchFamily="34" charset="0"/>
              </a:rPr>
              <a:t>theo</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mẫu </a:t>
            </a:r>
            <a:r>
              <a:rPr lang="vi-VN" sz="4500">
                <a:latin typeface="Arial" panose="020B0604020202020204" pitchFamily="34" charset="0"/>
                <a:cs typeface="Arial" panose="020B0604020202020204" pitchFamily="34" charset="0"/>
              </a:rPr>
              <a:t>như hình vẽ để đếm số lần </a:t>
            </a:r>
            <a:r>
              <a:rPr lang="vi-VN" sz="4500">
                <a:latin typeface="Arial" panose="020B0604020202020204" pitchFamily="34" charset="0"/>
                <a:cs typeface="Arial" panose="020B0604020202020204" pitchFamily="34" charset="0"/>
              </a:rPr>
              <a:t>ghim </a:t>
            </a:r>
            <a:r>
              <a:rPr lang="vi-VN" sz="4500" smtClean="0">
                <a:latin typeface="Arial" panose="020B0604020202020204" pitchFamily="34" charset="0"/>
                <a:cs typeface="Arial" panose="020B0604020202020204" pitchFamily="34" charset="0"/>
              </a:rPr>
              <a:t>chỉ</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vào </a:t>
            </a:r>
            <a:r>
              <a:rPr lang="vi-VN" sz="4500">
                <a:latin typeface="Arial" panose="020B0604020202020204" pitchFamily="34" charset="0"/>
                <a:cs typeface="Arial" panose="020B0604020202020204" pitchFamily="34" charset="0"/>
              </a:rPr>
              <a:t>mỗi </a:t>
            </a:r>
            <a:r>
              <a:rPr lang="vi-VN" sz="4500">
                <a:latin typeface="Arial" panose="020B0604020202020204" pitchFamily="34" charset="0"/>
                <a:cs typeface="Arial" panose="020B0604020202020204" pitchFamily="34" charset="0"/>
              </a:rPr>
              <a:t>màu</a:t>
            </a:r>
            <a:r>
              <a:rPr lang="vi-VN" sz="4500" smtClean="0">
                <a:latin typeface="Arial" panose="020B0604020202020204" pitchFamily="34" charset="0"/>
                <a:cs typeface="Arial" panose="020B0604020202020204" pitchFamily="34" charset="0"/>
              </a:rPr>
              <a:t>.</a:t>
            </a:r>
            <a:endParaRPr lang="vi-VN" sz="450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a:stretch>
            <a:fillRect/>
          </a:stretch>
        </p:blipFill>
        <p:spPr>
          <a:xfrm>
            <a:off x="1409164" y="1089356"/>
            <a:ext cx="1056995" cy="1166813"/>
          </a:xfrm>
          <a:prstGeom prst="rect">
            <a:avLst/>
          </a:prstGeom>
        </p:spPr>
      </p:pic>
      <p:sp>
        <p:nvSpPr>
          <p:cNvPr id="24" name="Rectangle 23"/>
          <p:cNvSpPr/>
          <p:nvPr/>
        </p:nvSpPr>
        <p:spPr>
          <a:xfrm>
            <a:off x="2590800" y="3731083"/>
            <a:ext cx="14352217" cy="1754326"/>
          </a:xfrm>
          <a:prstGeom prst="rect">
            <a:avLst/>
          </a:prstGeom>
        </p:spPr>
        <p:txBody>
          <a:bodyPr wrap="square">
            <a:spAutoFit/>
          </a:bodyPr>
          <a:lstStyle/>
          <a:p>
            <a:pPr algn="just">
              <a:lnSpc>
                <a:spcPct val="120000"/>
              </a:lnSpc>
              <a:spcBef>
                <a:spcPts val="600"/>
              </a:spcBef>
              <a:spcAft>
                <a:spcPts val="600"/>
              </a:spcAft>
            </a:pPr>
            <a:r>
              <a:rPr lang="vi-VN" sz="4500">
                <a:latin typeface="Arial" panose="020B0604020202020204" pitchFamily="34" charset="0"/>
                <a:cs typeface="Arial" panose="020B0604020202020204" pitchFamily="34" charset="0"/>
              </a:rPr>
              <a:t>Hãy tính tỉ số của số lần ghim chỉ vào ô màu</a:t>
            </a:r>
            <a:r>
              <a:rPr lang="en-GB" sz="450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trắng và tổng số lần xoay ghim.</a:t>
            </a:r>
            <a:endParaRPr lang="en-US" sz="450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7927" y="5523611"/>
            <a:ext cx="2315726" cy="299349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8800" y="5449615"/>
            <a:ext cx="4039857" cy="3776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1470" y="5788312"/>
            <a:ext cx="12192000" cy="34571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029350" y="4981666"/>
            <a:ext cx="5775795" cy="644440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29937" flipH="1">
            <a:off x="-240187" y="-535515"/>
            <a:ext cx="3049141" cy="2553656"/>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727962" y="9064821"/>
            <a:ext cx="1901750" cy="437403"/>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029350" y="417438"/>
            <a:ext cx="4648200" cy="4345526"/>
          </a:xfrm>
          <a:prstGeom prst="rect">
            <a:avLst/>
          </a:prstGeom>
        </p:spPr>
      </p:pic>
      <p:sp>
        <p:nvSpPr>
          <p:cNvPr id="16" name="Rectangle 15"/>
          <p:cNvSpPr/>
          <p:nvPr/>
        </p:nvSpPr>
        <p:spPr>
          <a:xfrm>
            <a:off x="2667000" y="1200562"/>
            <a:ext cx="9447950" cy="1677895"/>
          </a:xfrm>
          <a:prstGeom prst="rect">
            <a:avLst/>
          </a:prstGeom>
        </p:spPr>
        <p:txBody>
          <a:bodyPr wrap="square">
            <a:spAutoFit/>
          </a:bodyPr>
          <a:lstStyle/>
          <a:p>
            <a:pPr algn="just">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T</a:t>
            </a:r>
            <a:r>
              <a:rPr lang="vi-VN" sz="4500" smtClean="0">
                <a:latin typeface="Arial" panose="020B0604020202020204" pitchFamily="34" charset="0"/>
                <a:cs typeface="Arial" panose="020B0604020202020204" pitchFamily="34" charset="0"/>
              </a:rPr>
              <a:t>ỉ </a:t>
            </a:r>
            <a:r>
              <a:rPr lang="vi-VN" sz="4500">
                <a:latin typeface="Arial" panose="020B0604020202020204" pitchFamily="34" charset="0"/>
                <a:cs typeface="Arial" panose="020B0604020202020204" pitchFamily="34" charset="0"/>
              </a:rPr>
              <a:t>số của số lần ghim chỉ vào ô màu</a:t>
            </a:r>
            <a:r>
              <a:rPr lang="en-GB" sz="450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trắng và tổng số lần </a:t>
            </a:r>
            <a:r>
              <a:rPr lang="vi-VN" sz="4500">
                <a:latin typeface="Arial" panose="020B0604020202020204" pitchFamily="34" charset="0"/>
                <a:cs typeface="Arial" panose="020B0604020202020204" pitchFamily="34" charset="0"/>
              </a:rPr>
              <a:t>xoay </a:t>
            </a:r>
            <a:r>
              <a:rPr lang="vi-VN" sz="4500" smtClean="0">
                <a:latin typeface="Arial" panose="020B0604020202020204" pitchFamily="34" charset="0"/>
                <a:cs typeface="Arial" panose="020B0604020202020204" pitchFamily="34" charset="0"/>
              </a:rPr>
              <a:t>ghim</a:t>
            </a:r>
            <a:r>
              <a:rPr lang="en-GB" sz="4500" smtClean="0">
                <a:latin typeface="Arial" panose="020B0604020202020204" pitchFamily="34" charset="0"/>
                <a:cs typeface="Arial" panose="020B0604020202020204" pitchFamily="34" charset="0"/>
              </a:rPr>
              <a:t> là:</a:t>
            </a:r>
            <a:endParaRPr lang="en-US" sz="45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TextBox 14"/>
              <p:cNvSpPr txBox="1"/>
              <p:nvPr/>
            </p:nvSpPr>
            <p:spPr>
              <a:xfrm>
                <a:off x="3228736" y="3049522"/>
                <a:ext cx="7543800" cy="1638141"/>
              </a:xfrm>
              <a:prstGeom prst="rect">
                <a:avLst/>
              </a:prstGeom>
            </p:spPr>
            <p:txBody>
              <a:bodyPr wrap="square" lIns="0" tIns="0" rIns="0" bIns="0" rtlCol="0" anchor="t">
                <a:spAutoFit/>
              </a:bodyPr>
              <a:lstStyle/>
              <a:p>
                <a:pPr lvl="0" algn="just">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500" smtClean="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12</m:t>
                          </m:r>
                        </m:num>
                        <m:den>
                          <m:r>
                            <a:rPr lang="en-GB" sz="4500" b="0" i="0" smtClean="0">
                              <a:solidFill>
                                <a:schemeClr val="tx1"/>
                              </a:solidFill>
                              <a:latin typeface="Cambria Math" panose="02040503050406030204" pitchFamily="18" charset="0"/>
                              <a:cs typeface="Arial" panose="020B0604020202020204" pitchFamily="34" charset="0"/>
                            </a:rPr>
                            <m:t>20</m:t>
                          </m:r>
                        </m:den>
                      </m:f>
                      <m:r>
                        <a:rPr lang="en-GB" sz="4500" b="0" i="0" smtClean="0">
                          <a:solidFill>
                            <a:schemeClr val="tx1"/>
                          </a:solidFill>
                          <a:latin typeface="Cambria Math" panose="02040503050406030204" pitchFamily="18" charset="0"/>
                          <a:cs typeface="Arial" panose="020B0604020202020204" pitchFamily="34" charset="0"/>
                        </a:rPr>
                        <m:t>=</m:t>
                      </m:r>
                      <m:f>
                        <m:fPr>
                          <m:ctrlPr>
                            <a:rPr lang="en-US" sz="4500">
                              <a:solidFill>
                                <a:schemeClr val="tx1"/>
                              </a:solidFill>
                              <a:latin typeface="Cambria Math" panose="02040503050406030204" pitchFamily="18" charset="0"/>
                              <a:cs typeface="Arial" panose="020B0604020202020204" pitchFamily="34" charset="0"/>
                            </a:rPr>
                          </m:ctrlPr>
                        </m:fPr>
                        <m:num>
                          <m:r>
                            <a:rPr lang="en-GB" sz="4500" b="0" i="0" smtClean="0">
                              <a:solidFill>
                                <a:schemeClr val="tx1"/>
                              </a:solidFill>
                              <a:latin typeface="Cambria Math" panose="02040503050406030204" pitchFamily="18" charset="0"/>
                              <a:cs typeface="Arial" panose="020B0604020202020204" pitchFamily="34" charset="0"/>
                            </a:rPr>
                            <m:t>3</m:t>
                          </m:r>
                        </m:num>
                        <m:den>
                          <m:r>
                            <a:rPr lang="en-GB" sz="4500" b="0" i="0">
                              <a:solidFill>
                                <a:schemeClr val="tx1"/>
                              </a:solidFill>
                              <a:latin typeface="Cambria Math" panose="02040503050406030204" pitchFamily="18" charset="0"/>
                              <a:cs typeface="Arial" panose="020B0604020202020204" pitchFamily="34" charset="0"/>
                            </a:rPr>
                            <m:t>5</m:t>
                          </m:r>
                        </m:den>
                      </m:f>
                    </m:oMath>
                  </m:oMathPara>
                </a14:m>
                <a:endParaRPr lang="en-US" sz="4500" u="none" smtClean="0">
                  <a:solidFill>
                    <a:schemeClr val="tx1"/>
                  </a:solidFill>
                  <a:latin typeface="Arial" panose="020B0604020202020204" pitchFamily="34" charset="0"/>
                  <a:cs typeface="Arial" panose="020B0604020202020204" pitchFamily="34" charset="0"/>
                </a:endParaRPr>
              </a:p>
            </p:txBody>
          </p:sp>
        </mc:Choice>
        <mc:Fallback>
          <p:sp>
            <p:nvSpPr>
              <p:cNvPr id="17" name="TextBox 14"/>
              <p:cNvSpPr txBox="1">
                <a:spLocks noRot="1" noChangeAspect="1" noMove="1" noResize="1" noEditPoints="1" noAdjustHandles="1" noChangeArrowheads="1" noChangeShapeType="1" noTextEdit="1"/>
              </p:cNvSpPr>
              <p:nvPr/>
            </p:nvSpPr>
            <p:spPr>
              <a:xfrm>
                <a:off x="3228736" y="3049522"/>
                <a:ext cx="7543800" cy="1638141"/>
              </a:xfrm>
              <a:prstGeom prst="rect">
                <a:avLst/>
              </a:prstGeom>
              <a:blipFill>
                <a:blip r:embed="rId19"/>
                <a:stretch>
                  <a:fillRect/>
                </a:stretch>
              </a:blipFill>
            </p:spPr>
            <p:txBody>
              <a:bodyPr/>
              <a:lstStyle/>
              <a:p>
                <a:r>
                  <a:rPr lang="en-US">
                    <a:noFill/>
                  </a:rPr>
                  <a:t> </a:t>
                </a:r>
              </a:p>
            </p:txBody>
          </p:sp>
        </mc:Fallback>
      </mc:AlternateContent>
      <p:sp>
        <p:nvSpPr>
          <p:cNvPr id="18" name="Rectangle 17"/>
          <p:cNvSpPr/>
          <p:nvPr/>
        </p:nvSpPr>
        <p:spPr>
          <a:xfrm>
            <a:off x="2438032" y="6344945"/>
            <a:ext cx="10591318" cy="2585323"/>
          </a:xfrm>
          <a:prstGeom prst="rect">
            <a:avLst/>
          </a:prstGeom>
        </p:spPr>
        <p:txBody>
          <a:bodyPr wrap="square">
            <a:spAutoFit/>
          </a:bodyPr>
          <a:lstStyle/>
          <a:p>
            <a:pPr algn="ctr">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Tỉ số trên gọi là </a:t>
            </a:r>
            <a:r>
              <a:rPr lang="en-GB" sz="4500" b="1" smtClean="0">
                <a:latin typeface="Arial" panose="020B0604020202020204" pitchFamily="34" charset="0"/>
                <a:cs typeface="Arial" panose="020B0604020202020204" pitchFamily="34" charset="0"/>
              </a:rPr>
              <a:t>xác suất thực nghiệm</a:t>
            </a:r>
            <a:r>
              <a:rPr lang="en-GB" sz="4500" smtClean="0">
                <a:latin typeface="Arial" panose="020B0604020202020204" pitchFamily="34" charset="0"/>
                <a:cs typeface="Arial" panose="020B0604020202020204" pitchFamily="34" charset="0"/>
              </a:rPr>
              <a:t> của sự kiện ghim chỉ vào ô màu trắng sau 20 lần thử.</a:t>
            </a:r>
            <a:endParaRPr lang="en-US" sz="45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2018</Words>
  <Application>Microsoft Office PowerPoint</Application>
  <PresentationFormat>Custom</PresentationFormat>
  <Paragraphs>466</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Comic Relief</vt:lpstr>
      <vt:lpstr>Cambria Math</vt:lpstr>
      <vt:lpstr>Arial</vt:lpstr>
      <vt:lpstr>Times New Roman</vt:lpstr>
      <vt:lpstr>Nexa Script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Science Lesson Education Presentation</dc:title>
  <cp:lastModifiedBy>Admin</cp:lastModifiedBy>
  <cp:revision>25</cp:revision>
  <dcterms:created xsi:type="dcterms:W3CDTF">2006-08-16T00:00:00Z</dcterms:created>
  <dcterms:modified xsi:type="dcterms:W3CDTF">2021-10-19T07:46:57Z</dcterms:modified>
  <dc:identifier>DAEop_tT4pM</dc:identifier>
</cp:coreProperties>
</file>