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20"/>
  </p:notesMasterIdLst>
  <p:sldIdLst>
    <p:sldId id="256" r:id="rId3"/>
    <p:sldId id="311" r:id="rId4"/>
    <p:sldId id="337" r:id="rId5"/>
    <p:sldId id="339" r:id="rId6"/>
    <p:sldId id="260" r:id="rId7"/>
    <p:sldId id="257" r:id="rId8"/>
    <p:sldId id="321" r:id="rId9"/>
    <p:sldId id="262" r:id="rId10"/>
    <p:sldId id="431" r:id="rId11"/>
    <p:sldId id="263" r:id="rId12"/>
    <p:sldId id="432" r:id="rId13"/>
    <p:sldId id="433" r:id="rId14"/>
    <p:sldId id="331" r:id="rId15"/>
    <p:sldId id="386" r:id="rId16"/>
    <p:sldId id="440" r:id="rId17"/>
    <p:sldId id="390" r:id="rId18"/>
    <p:sldId id="428" r:id="rId19"/>
  </p:sldIdLst>
  <p:sldSz cx="9144000" cy="5143500" type="screen16x9"/>
  <p:notesSz cx="6858000" cy="9144000"/>
  <p:embeddedFontLst>
    <p:embeddedFont>
      <p:font typeface="Maven Pro ExtraBold" panose="020B0604020202020204" charset="0"/>
      <p:bold r:id="rId21"/>
    </p:embeddedFont>
    <p:embeddedFont>
      <p:font typeface="Nunito Light" panose="020B0604020202020204" charset="0"/>
      <p:regular r:id="rId22"/>
      <p:italic r:id="rId23"/>
    </p:embeddedFont>
    <p:embeddedFont>
      <p:font typeface="Cambria Math" panose="02040503050406030204" pitchFamily="18" charset="0"/>
      <p:regular r:id="rId24"/>
    </p:embeddedFont>
    <p:embeddedFont>
      <p:font typeface="Lilita One" panose="020B0604020202020204" charset="0"/>
      <p:regular r:id="rId25"/>
    </p:embeddedFont>
    <p:embeddedFont>
      <p:font typeface="Calibri" panose="020F0502020204030204" pitchFamily="34" charset="0"/>
      <p:regular r:id="rId26"/>
      <p:bold r:id="rId27"/>
      <p:italic r:id="rId28"/>
      <p:boldItalic r:id="rId29"/>
    </p:embeddedFont>
    <p:embeddedFont>
      <p:font typeface="Anaheim" panose="020B0604020202020204" charset="0"/>
      <p:regular r:id="rId30"/>
    </p:embeddedFont>
    <p:embeddedFont>
      <p:font typeface="Dotum" panose="020B0600000101010101" pitchFamily="34" charset="-127"/>
      <p:regular r:id="rId31"/>
    </p:embeddedFont>
    <p:embeddedFont>
      <p:font typeface="Quicksand Medium" panose="020B0604020202020204" charset="0"/>
      <p:regular r:id="rId32"/>
      <p:bold r:id="rId33"/>
    </p:embeddedFont>
    <p:embeddedFont>
      <p:font typeface="Lato"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6F4"/>
    <a:srgbClr val="000F7C"/>
    <a:srgbClr val="000000"/>
    <a:srgbClr val="00518E"/>
    <a:srgbClr val="004376"/>
    <a:srgbClr val="FFD495"/>
    <a:srgbClr val="B0E2BB"/>
    <a:srgbClr val="EBF9F8"/>
    <a:srgbClr val="FFE8C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93883" autoAdjust="0"/>
  </p:normalViewPr>
  <p:slideViewPr>
    <p:cSldViewPr snapToGrid="0">
      <p:cViewPr varScale="1">
        <p:scale>
          <a:sx n="154" d="100"/>
          <a:sy n="154" d="100"/>
        </p:scale>
        <p:origin x="42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viewProps" Target="viewProp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921393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467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380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13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117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205258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3247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7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934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414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16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9716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85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9" r:id="rId6"/>
    <p:sldLayoutId id="2147483664" r:id="rId7"/>
    <p:sldLayoutId id="2147483671" r:id="rId8"/>
    <p:sldLayoutId id="2147483676" r:id="rId9"/>
    <p:sldLayoutId id="214748367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24.png"/><Relationship Id="rId3" Type="http://schemas.openxmlformats.org/officeDocument/2006/relationships/slideLayout" Target="../slideLayouts/slideLayout11.xml"/><Relationship Id="rId7" Type="http://schemas.openxmlformats.org/officeDocument/2006/relationships/image" Target="../media/image21.png"/><Relationship Id="rId12"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6.xml"/><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slide" Target="slide15.xml"/><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44.png"/><Relationship Id="rId5" Type="http://schemas.openxmlformats.org/officeDocument/2006/relationships/audio" Target="../media/audio3.wav"/><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49.png"/><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pn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259"/>
        <p:cNvGrpSpPr/>
        <p:nvPr/>
      </p:nvGrpSpPr>
      <p:grpSpPr>
        <a:xfrm>
          <a:off x="0" y="0"/>
          <a:ext cx="0" cy="0"/>
          <a:chOff x="0" y="0"/>
          <a:chExt cx="0" cy="0"/>
        </a:xfrm>
      </p:grpSpPr>
      <p:sp>
        <p:nvSpPr>
          <p:cNvPr id="60" name="Rectangle 59"/>
          <p:cNvSpPr/>
          <p:nvPr/>
        </p:nvSpPr>
        <p:spPr>
          <a:xfrm>
            <a:off x="407090" y="374905"/>
            <a:ext cx="8301576" cy="44165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2263;p35"/>
          <p:cNvGrpSpPr/>
          <p:nvPr/>
        </p:nvGrpSpPr>
        <p:grpSpPr>
          <a:xfrm rot="19614614">
            <a:off x="7634956" y="3728066"/>
            <a:ext cx="1558683" cy="1026838"/>
            <a:chOff x="182653" y="47625"/>
            <a:chExt cx="1847669" cy="1236567"/>
          </a:xfrm>
        </p:grpSpPr>
        <p:grpSp>
          <p:nvGrpSpPr>
            <p:cNvPr id="32" name="Google Shape;2264;p35"/>
            <p:cNvGrpSpPr/>
            <p:nvPr/>
          </p:nvGrpSpPr>
          <p:grpSpPr>
            <a:xfrm>
              <a:off x="182653" y="97826"/>
              <a:ext cx="1270971" cy="1186365"/>
              <a:chOff x="182650" y="97825"/>
              <a:chExt cx="1411249" cy="1317305"/>
            </a:xfrm>
          </p:grpSpPr>
          <p:sp>
            <p:nvSpPr>
              <p:cNvPr id="41"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2266;p35"/>
              <p:cNvGrpSpPr/>
              <p:nvPr/>
            </p:nvGrpSpPr>
            <p:grpSpPr>
              <a:xfrm>
                <a:off x="238818" y="149796"/>
                <a:ext cx="1261444" cy="779205"/>
                <a:chOff x="238818" y="149796"/>
                <a:chExt cx="1261444" cy="779205"/>
              </a:xfrm>
            </p:grpSpPr>
            <p:sp>
              <p:nvSpPr>
                <p:cNvPr id="43"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2282;p35"/>
            <p:cNvGrpSpPr/>
            <p:nvPr/>
          </p:nvGrpSpPr>
          <p:grpSpPr>
            <a:xfrm>
              <a:off x="1179130" y="47625"/>
              <a:ext cx="851192" cy="546052"/>
              <a:chOff x="1161225" y="29450"/>
              <a:chExt cx="963432" cy="618055"/>
            </a:xfrm>
          </p:grpSpPr>
          <p:sp>
            <p:nvSpPr>
              <p:cNvPr id="34"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2419;p38"/>
          <p:cNvSpPr txBox="1">
            <a:spLocks/>
          </p:cNvSpPr>
          <p:nvPr/>
        </p:nvSpPr>
        <p:spPr>
          <a:xfrm>
            <a:off x="259724" y="2696452"/>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MÔN TOÁN!</a:t>
            </a:r>
          </a:p>
        </p:txBody>
      </p:sp>
      <p:pic>
        <p:nvPicPr>
          <p:cNvPr id="4" name="Picture 3"/>
          <p:cNvPicPr>
            <a:picLocks noChangeAspect="1"/>
          </p:cNvPicPr>
          <p:nvPr/>
        </p:nvPicPr>
        <p:blipFill>
          <a:blip r:embed="rId3"/>
          <a:stretch>
            <a:fillRect/>
          </a:stretch>
        </p:blipFill>
        <p:spPr>
          <a:xfrm rot="3002194">
            <a:off x="528425" y="3786299"/>
            <a:ext cx="1182727" cy="1365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TextBox 5"/>
          <p:cNvSpPr txBox="1"/>
          <p:nvPr/>
        </p:nvSpPr>
        <p:spPr>
          <a:xfrm>
            <a:off x="465804" y="254288"/>
            <a:ext cx="1925894"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p:sp>
        <p:nvSpPr>
          <p:cNvPr id="7" name="Rectangle 1"/>
          <p:cNvSpPr>
            <a:spLocks noChangeArrowheads="1"/>
          </p:cNvSpPr>
          <p:nvPr/>
        </p:nvSpPr>
        <p:spPr bwMode="auto">
          <a:xfrm>
            <a:off x="2459496" y="288912"/>
            <a:ext cx="4660832"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Xếp loại thi đua của một tổ sản xuất là:</a:t>
            </a:r>
          </a:p>
        </p:txBody>
      </p:sp>
      <p:pic>
        <p:nvPicPr>
          <p:cNvPr id="4" name="Picture 3"/>
          <p:cNvPicPr>
            <a:picLocks noChangeAspect="1"/>
          </p:cNvPicPr>
          <p:nvPr/>
        </p:nvPicPr>
        <p:blipFill>
          <a:blip r:embed="rId3"/>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p:sp>
        <p:nvSpPr>
          <p:cNvPr id="10" name="Rectangle 9"/>
          <p:cNvSpPr/>
          <p:nvPr/>
        </p:nvSpPr>
        <p:spPr>
          <a:xfrm>
            <a:off x="4205566" y="2569464"/>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473299" y="2958329"/>
                <a:ext cx="8106355" cy="2028761"/>
              </a:xfrm>
              <a:prstGeom prst="rect">
                <a:avLst/>
              </a:prstGeom>
            </p:spPr>
            <p:txBody>
              <a:bodyPr wrap="square">
                <a:spAutoFit/>
              </a:bodyPr>
              <a:lstStyle/>
              <a:p>
                <a:pPr algn="just">
                  <a:lnSpc>
                    <a:spcPct val="150000"/>
                  </a:lnSpc>
                  <a:spcBef>
                    <a:spcPts val="600"/>
                  </a:spcBef>
                  <a:spcAft>
                    <a:spcPts val="600"/>
                  </a:spcAft>
                </a:pPr>
                <a:r>
                  <a:rPr lang="da-DK" sz="1900">
                    <a:latin typeface="+mn-lt"/>
                    <a:ea typeface="Dotum" panose="020B0600000101010101" pitchFamily="34" charset="-127"/>
                    <a:cs typeface="Times New Roman" panose="02020603050405020304" pitchFamily="18" charset="0"/>
                  </a:rPr>
                  <a:t>Ta có:</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1900" i="1">
                              <a:effectLst/>
                              <a:latin typeface="Cambria Math" panose="02040503050406030204" pitchFamily="18" charset="0"/>
                              <a:ea typeface="Dotum" panose="020B0600000101010101" pitchFamily="34" charset="-127"/>
                              <a:cs typeface="Times New Roman" panose="02020603050405020304" pitchFamily="18" charset="0"/>
                            </a:rPr>
                            <m:t>7</m:t>
                          </m:r>
                        </m:num>
                        <m:den>
                          <m:r>
                            <a:rPr lang="da-DK" sz="1900" i="1">
                              <a:effectLst/>
                              <a:latin typeface="Cambria Math" panose="02040503050406030204" pitchFamily="18" charset="0"/>
                              <a:ea typeface="Dotum" panose="020B0600000101010101" pitchFamily="34" charset="-127"/>
                              <a:cs typeface="Times New Roman" panose="02020603050405020304" pitchFamily="18" charset="0"/>
                            </a:rPr>
                            <m:t>7+12+1</m:t>
                          </m:r>
                        </m:den>
                      </m:f>
                      <m:r>
                        <a:rPr lang="da-DK" sz="1900" i="1">
                          <a:effectLst/>
                          <a:latin typeface="Cambria Math" panose="02040503050406030204" pitchFamily="18" charset="0"/>
                          <a:ea typeface="Dotum" panose="020B0600000101010101" pitchFamily="34" charset="-127"/>
                          <a:cs typeface="Times New Roman" panose="02020603050405020304" pitchFamily="18" charset="0"/>
                        </a:rPr>
                        <m:t>×100=35%</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1900">
                    <a:effectLst/>
                    <a:latin typeface="+mn-lt"/>
                    <a:ea typeface="Dotum" panose="020B0600000101010101" pitchFamily="34" charset="-127"/>
                    <a:cs typeface="Times New Roman" panose="02020603050405020304" pitchFamily="18" charset="0"/>
                  </a:rPr>
                  <a:t>Vì </a:t>
                </a:r>
                <a14:m>
                  <m:oMath xmlns:m="http://schemas.openxmlformats.org/officeDocument/2006/math">
                    <m:r>
                      <a:rPr lang="da-DK" sz="1900" i="1">
                        <a:effectLst/>
                        <a:latin typeface="Cambria Math" panose="02040503050406030204" pitchFamily="18" charset="0"/>
                        <a:ea typeface="Dotum" panose="020B0600000101010101" pitchFamily="34" charset="-127"/>
                        <a:cs typeface="Times New Roman" panose="02020603050405020304" pitchFamily="18" charset="0"/>
                      </a:rPr>
                      <m:t>35%&gt;30%</m:t>
                    </m:r>
                  </m:oMath>
                </a14:m>
                <a:r>
                  <a:rPr lang="da-DK" sz="1900">
                    <a:effectLst/>
                    <a:latin typeface="+mn-lt"/>
                    <a:ea typeface="Dotum" panose="020B0600000101010101" pitchFamily="34" charset="-127"/>
                    <a:cs typeface="Times New Roman" panose="02020603050405020304" pitchFamily="18" charset="0"/>
                  </a:rPr>
                  <a:t> nên thông báo này là chính xác.</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73299" y="2958329"/>
                <a:ext cx="8106355" cy="2028761"/>
              </a:xfrm>
              <a:prstGeom prst="rect">
                <a:avLst/>
              </a:prstGeom>
              <a:blipFill>
                <a:blip r:embed="rId5"/>
                <a:stretch>
                  <a:fillRect l="-752" b="-1502"/>
                </a:stretch>
              </a:blipFill>
            </p:spPr>
            <p:txBody>
              <a:bodyPr/>
              <a:lstStyle/>
              <a:p>
                <a:r>
                  <a:rPr lang="en-US">
                    <a:noFill/>
                  </a:rPr>
                  <a:t> </a:t>
                </a:r>
              </a:p>
            </p:txBody>
          </p:sp>
        </mc:Fallback>
      </mc:AlternateContent>
      <p:graphicFrame>
        <p:nvGraphicFramePr>
          <p:cNvPr id="2" name="Table 1"/>
          <p:cNvGraphicFramePr>
            <a:graphicFrameLocks noGrp="1"/>
          </p:cNvGraphicFramePr>
          <p:nvPr>
            <p:extLst>
              <p:ext uri="{D42A27DB-BD31-4B8C-83A1-F6EECF244321}">
                <p14:modId xmlns:p14="http://schemas.microsoft.com/office/powerpoint/2010/main" val="1351761029"/>
              </p:ext>
            </p:extLst>
          </p:nvPr>
        </p:nvGraphicFramePr>
        <p:xfrm>
          <a:off x="465804" y="1039247"/>
          <a:ext cx="8191016" cy="612242"/>
        </p:xfrm>
        <a:graphic>
          <a:graphicData uri="http://schemas.openxmlformats.org/drawingml/2006/table">
            <a:tbl>
              <a:tblPr/>
              <a:tblGrid>
                <a:gridCol w="2047754">
                  <a:extLst>
                    <a:ext uri="{9D8B030D-6E8A-4147-A177-3AD203B41FA5}">
                      <a16:colId xmlns:a16="http://schemas.microsoft.com/office/drawing/2014/main" xmlns="" val="1302410018"/>
                    </a:ext>
                  </a:extLst>
                </a:gridCol>
                <a:gridCol w="2047754">
                  <a:extLst>
                    <a:ext uri="{9D8B030D-6E8A-4147-A177-3AD203B41FA5}">
                      <a16:colId xmlns:a16="http://schemas.microsoft.com/office/drawing/2014/main" xmlns="" val="942486776"/>
                    </a:ext>
                  </a:extLst>
                </a:gridCol>
                <a:gridCol w="2047754">
                  <a:extLst>
                    <a:ext uri="{9D8B030D-6E8A-4147-A177-3AD203B41FA5}">
                      <a16:colId xmlns:a16="http://schemas.microsoft.com/office/drawing/2014/main" xmlns="" val="1072821825"/>
                    </a:ext>
                  </a:extLst>
                </a:gridCol>
                <a:gridCol w="2047754">
                  <a:extLst>
                    <a:ext uri="{9D8B030D-6E8A-4147-A177-3AD203B41FA5}">
                      <a16:colId xmlns:a16="http://schemas.microsoft.com/office/drawing/2014/main" xmlns="" val="1152463528"/>
                    </a:ext>
                  </a:extLst>
                </a:gridCol>
              </a:tblGrid>
              <a:tr h="306121">
                <a:tc>
                  <a:txBody>
                    <a:bodyPr/>
                    <a:lstStyle/>
                    <a:p>
                      <a:pPr algn="ctr"/>
                      <a:r>
                        <a:rPr lang="en-US" sz="1600" b="1">
                          <a:solidFill>
                            <a:srgbClr val="000000"/>
                          </a:solidFill>
                          <a:effectLst/>
                        </a:rPr>
                        <a:t>Xếp loại</a:t>
                      </a:r>
                      <a:endParaRPr lang="en-US" sz="16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6F4"/>
                    </a:solidFill>
                  </a:tcPr>
                </a:tc>
                <a:tc>
                  <a:txBody>
                    <a:bodyPr/>
                    <a:lstStyle/>
                    <a:p>
                      <a:pPr algn="ctr"/>
                      <a:r>
                        <a:rPr lang="en-US" sz="1600" b="1">
                          <a:solidFill>
                            <a:srgbClr val="000000"/>
                          </a:solidFill>
                          <a:effectLst/>
                        </a:rPr>
                        <a:t>Xuất sắc</a:t>
                      </a:r>
                      <a:endParaRPr lang="en-US" sz="16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6F4"/>
                    </a:solidFill>
                  </a:tcPr>
                </a:tc>
                <a:tc>
                  <a:txBody>
                    <a:bodyPr/>
                    <a:lstStyle/>
                    <a:p>
                      <a:pPr algn="ctr"/>
                      <a:r>
                        <a:rPr lang="en-US" sz="1600" b="1">
                          <a:solidFill>
                            <a:srgbClr val="000000"/>
                          </a:solidFill>
                          <a:effectLst/>
                        </a:rPr>
                        <a:t>Đạt</a:t>
                      </a:r>
                      <a:endParaRPr lang="en-US" sz="16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6F4"/>
                    </a:solidFill>
                  </a:tcPr>
                </a:tc>
                <a:tc>
                  <a:txBody>
                    <a:bodyPr/>
                    <a:lstStyle/>
                    <a:p>
                      <a:pPr algn="ctr"/>
                      <a:r>
                        <a:rPr lang="en-US" sz="1600" b="1">
                          <a:solidFill>
                            <a:srgbClr val="000000"/>
                          </a:solidFill>
                          <a:effectLst/>
                        </a:rPr>
                        <a:t>Không đạt</a:t>
                      </a:r>
                      <a:endParaRPr lang="en-US" sz="16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6F4"/>
                    </a:solidFill>
                  </a:tcPr>
                </a:tc>
                <a:extLst>
                  <a:ext uri="{0D108BD9-81ED-4DB2-BD59-A6C34878D82A}">
                    <a16:rowId xmlns:a16="http://schemas.microsoft.com/office/drawing/2014/main" xmlns="" val="1658601317"/>
                  </a:ext>
                </a:extLst>
              </a:tr>
              <a:tr h="306121">
                <a:tc>
                  <a:txBody>
                    <a:bodyPr/>
                    <a:lstStyle/>
                    <a:p>
                      <a:pPr algn="ctr"/>
                      <a:r>
                        <a:rPr lang="en-US" sz="1600">
                          <a:solidFill>
                            <a:srgbClr val="000000"/>
                          </a:solidFill>
                          <a:effectLst/>
                        </a:rPr>
                        <a:t>Số nhân viên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565160990"/>
                  </a:ext>
                </a:extLst>
              </a:tr>
            </a:tbl>
          </a:graphicData>
        </a:graphic>
      </p:graphicFrame>
      <p:sp>
        <p:nvSpPr>
          <p:cNvPr id="5" name="Rectangle 4"/>
          <p:cNvSpPr/>
          <p:nvPr/>
        </p:nvSpPr>
        <p:spPr>
          <a:xfrm>
            <a:off x="473299" y="1673905"/>
            <a:ext cx="8191016" cy="969496"/>
          </a:xfrm>
          <a:prstGeom prst="rect">
            <a:avLst/>
          </a:prstGeom>
        </p:spPr>
        <p:txBody>
          <a:bodyPr wrap="square">
            <a:spAutoFit/>
          </a:bodyPr>
          <a:lstStyle/>
          <a:p>
            <a:pPr algn="just">
              <a:lnSpc>
                <a:spcPct val="150000"/>
              </a:lnSpc>
            </a:pPr>
            <a:r>
              <a:rPr lang="vi-VN" sz="1900">
                <a:latin typeface="+mn-lt"/>
              </a:rPr>
              <a:t>Tổ trưởng thông báo: Tỉ lệ nhân viên xếp loại ở mức Xuất sắc so với cả tổ là trên 30%. Thông báo đó của tổ trưởng có đúng không?</a:t>
            </a:r>
            <a:endParaRPr lang="en-US" sz="19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up)">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2446" y="67456"/>
            <a:ext cx="8979108" cy="499921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0" name="TextBox 9"/>
          <p:cNvSpPr txBox="1"/>
          <p:nvPr/>
        </p:nvSpPr>
        <p:spPr>
          <a:xfrm>
            <a:off x="82056" y="77950"/>
            <a:ext cx="8986996" cy="1477328"/>
          </a:xfrm>
          <a:prstGeom prst="rect">
            <a:avLst/>
          </a:prstGeom>
          <a:noFill/>
        </p:spPr>
        <p:txBody>
          <a:bodyPr wrap="square" rtlCol="0">
            <a:spAutoFit/>
          </a:bodyPr>
          <a:lstStyle/>
          <a:p>
            <a:pPr lvl="0" algn="just">
              <a:lnSpc>
                <a:spcPct val="150000"/>
              </a:lnSpc>
              <a:buClr>
                <a:srgbClr val="2D1549"/>
              </a:buClr>
              <a:buSzPts val="1100"/>
              <a:defRPr/>
            </a:pPr>
            <a:r>
              <a:rPr kumimoji="0" lang="en-US" sz="1500" b="1" i="0" u="none" strike="noStrike" kern="0" cap="none" spc="0" normalizeH="0" baseline="0" noProof="0">
                <a:ln>
                  <a:noFill/>
                </a:ln>
                <a:solidFill>
                  <a:srgbClr val="FFFFFF"/>
                </a:solidFill>
                <a:effectLst/>
                <a:highlight>
                  <a:srgbClr val="CE4D8E"/>
                </a:highlight>
                <a:uLnTx/>
                <a:uFillTx/>
                <a:sym typeface="Arial"/>
              </a:rPr>
              <a:t>Ví dụ 2:</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500" kern="1200">
                <a:latin typeface="Arial" panose="020B0604020202020204" pitchFamily="34" charset="0"/>
                <a:ea typeface="+mn-ea"/>
                <a:cs typeface="Arial" panose="020B0604020202020204" pitchFamily="34" charset="0"/>
              </a:rPr>
              <a:t>Chênh lệch giữa nhiệt độ cao nhất và nhiệt độ thấp nhất trong ngày được gọi là biên độ nhiệt của ngày đó. Biên độ nhiệt trung bình tháng là số trung bình cộng của biên</a:t>
            </a:r>
            <a:r>
              <a:rPr lang="en-US" sz="1500" kern="1200">
                <a:latin typeface="Arial" panose="020B0604020202020204" pitchFamily="34" charset="0"/>
                <a:ea typeface="+mn-ea"/>
                <a:cs typeface="Arial" panose="020B0604020202020204" pitchFamily="34" charset="0"/>
              </a:rPr>
              <a:t> </a:t>
            </a:r>
            <a:r>
              <a:rPr lang="vi-VN" sz="1500" kern="1200">
                <a:latin typeface="Arial" panose="020B0604020202020204" pitchFamily="34" charset="0"/>
                <a:ea typeface="+mn-ea"/>
                <a:cs typeface="Arial" panose="020B0604020202020204" pitchFamily="34" charset="0"/>
              </a:rPr>
              <a:t>độ nhiệt các ngày trong tháng đó.</a:t>
            </a:r>
          </a:p>
          <a:p>
            <a:pPr lvl="0" algn="just">
              <a:lnSpc>
                <a:spcPct val="150000"/>
              </a:lnSpc>
              <a:buClr>
                <a:srgbClr val="2D1549"/>
              </a:buClr>
              <a:buSzPts val="1100"/>
              <a:defRPr/>
            </a:pPr>
            <a:r>
              <a:rPr lang="vi-VN" sz="1500" kern="1200">
                <a:latin typeface="Arial" panose="020B0604020202020204" pitchFamily="34" charset="0"/>
                <a:ea typeface="+mn-ea"/>
                <a:cs typeface="Arial" panose="020B0604020202020204" pitchFamily="34" charset="0"/>
              </a:rPr>
              <a:t>Biểu đồ đoạn thẳng ở Hình 29 biểu diễn biên độ nhiệt trung bình tháng của Đồng bằng sông Cửu Long.</a:t>
            </a:r>
          </a:p>
        </p:txBody>
      </p:sp>
      <p:pic>
        <p:nvPicPr>
          <p:cNvPr id="5" name="Picture 4"/>
          <p:cNvPicPr>
            <a:picLocks noChangeAspect="1"/>
          </p:cNvPicPr>
          <p:nvPr/>
        </p:nvPicPr>
        <p:blipFill>
          <a:blip r:embed="rId3"/>
          <a:stretch>
            <a:fillRect/>
          </a:stretch>
        </p:blipFill>
        <p:spPr>
          <a:xfrm>
            <a:off x="8339010" y="4502836"/>
            <a:ext cx="730042" cy="57433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2156740" y="1562774"/>
            <a:ext cx="4830519" cy="2324686"/>
          </a:xfrm>
          <a:prstGeom prst="rect">
            <a:avLst/>
          </a:prstGeom>
        </p:spPr>
      </p:pic>
      <p:sp>
        <p:nvSpPr>
          <p:cNvPr id="11" name="Rectangle 10"/>
          <p:cNvSpPr/>
          <p:nvPr/>
        </p:nvSpPr>
        <p:spPr>
          <a:xfrm>
            <a:off x="82442" y="3866354"/>
            <a:ext cx="8117177" cy="1131079"/>
          </a:xfrm>
          <a:prstGeom prst="rect">
            <a:avLst/>
          </a:prstGeom>
        </p:spPr>
        <p:txBody>
          <a:bodyPr wrap="square">
            <a:spAutoFit/>
          </a:bodyPr>
          <a:lstStyle/>
          <a:p>
            <a:pPr>
              <a:lnSpc>
                <a:spcPct val="150000"/>
              </a:lnSpc>
            </a:pPr>
            <a:r>
              <a:rPr lang="en-US" sz="1500">
                <a:latin typeface="+mn-lt"/>
              </a:rPr>
              <a:t>a) Biên độ nhiệt trung bình của tháng nào là cao nhất? Thấp nhất?</a:t>
            </a:r>
          </a:p>
          <a:p>
            <a:pPr>
              <a:lnSpc>
                <a:spcPct val="150000"/>
              </a:lnSpc>
            </a:pPr>
            <a:r>
              <a:rPr lang="en-US" sz="1500">
                <a:latin typeface="+mn-lt"/>
              </a:rPr>
              <a:t>b) Hãy nhận xét về sự thay đổi biên độ nhiệt trung bình tháng trong các khoảng thời gian:</a:t>
            </a:r>
          </a:p>
          <a:p>
            <a:pPr algn="ctr">
              <a:lnSpc>
                <a:spcPct val="150000"/>
              </a:lnSpc>
            </a:pPr>
            <a:r>
              <a:rPr lang="en-US" sz="1500">
                <a:latin typeface="+mn-lt"/>
              </a:rPr>
              <a:t>tháng 1 – tháng 3; tháng 3 – tháng 10; tháng 10 – tháng 11; tháng 11 – tháng 12.</a:t>
            </a:r>
          </a:p>
        </p:txBody>
      </p:sp>
    </p:spTree>
    <p:extLst>
      <p:ext uri="{BB962C8B-B14F-4D97-AF65-F5344CB8AC3E}">
        <p14:creationId xmlns:p14="http://schemas.microsoft.com/office/powerpoint/2010/main" val="3949727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2446" y="67456"/>
            <a:ext cx="8979108" cy="499921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8339010" y="4502836"/>
            <a:ext cx="730042" cy="574333"/>
          </a:xfrm>
          <a:prstGeom prst="rect">
            <a:avLst/>
          </a:prstGeom>
        </p:spPr>
      </p:pic>
      <p:sp>
        <p:nvSpPr>
          <p:cNvPr id="7" name="Rectangle 6"/>
          <p:cNvSpPr/>
          <p:nvPr/>
        </p:nvSpPr>
        <p:spPr>
          <a:xfrm>
            <a:off x="4205820" y="262058"/>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p:sp>
        <p:nvSpPr>
          <p:cNvPr id="2" name="Rectangle 1"/>
          <p:cNvSpPr/>
          <p:nvPr/>
        </p:nvSpPr>
        <p:spPr>
          <a:xfrm>
            <a:off x="582855" y="869179"/>
            <a:ext cx="7972412" cy="3793346"/>
          </a:xfrm>
          <a:prstGeom prst="rect">
            <a:avLst/>
          </a:prstGeom>
        </p:spPr>
        <p:txBody>
          <a:bodyPr wrap="square">
            <a:spAutoFit/>
          </a:bodyPr>
          <a:lstStyle/>
          <a:p>
            <a:pPr algn="just">
              <a:lnSpc>
                <a:spcPct val="150000"/>
              </a:lnSpc>
              <a:spcAft>
                <a:spcPts val="500"/>
              </a:spcAft>
            </a:pPr>
            <a:r>
              <a:rPr lang="en-US" sz="1900">
                <a:latin typeface="+mn-lt"/>
              </a:rPr>
              <a:t>a) Từ biểu đồ đoạn thẳng ở Hình 29, ta thấy biên độ nhiệt trung bình của tháng 3 là cao nhất và biên độ nhiệt trung bình của tháng 10 là      thấp nhất.</a:t>
            </a:r>
          </a:p>
          <a:p>
            <a:pPr algn="just">
              <a:lnSpc>
                <a:spcPct val="150000"/>
              </a:lnSpc>
              <a:spcAft>
                <a:spcPts val="500"/>
              </a:spcAft>
            </a:pPr>
            <a:r>
              <a:rPr lang="en-US" sz="1900">
                <a:latin typeface="+mn-lt"/>
              </a:rPr>
              <a:t>b) Ta có các nhận xét sau:</a:t>
            </a:r>
          </a:p>
          <a:p>
            <a:pPr marL="285750" indent="-285750" algn="just">
              <a:lnSpc>
                <a:spcPct val="150000"/>
              </a:lnSpc>
              <a:spcAft>
                <a:spcPts val="500"/>
              </a:spcAft>
              <a:buFont typeface="Arial" panose="020B0604020202020204" pitchFamily="34" charset="0"/>
              <a:buChar char="•"/>
            </a:pPr>
            <a:r>
              <a:rPr lang="en-US" sz="1900">
                <a:latin typeface="+mn-lt"/>
              </a:rPr>
              <a:t>Biên độ nhiệt trung bình tháng tăng trong các khoảng thời gian:   tháng 1 – tháng 3; tháng 10 – tháng 11.</a:t>
            </a:r>
          </a:p>
          <a:p>
            <a:pPr marL="285750" indent="-285750" algn="just">
              <a:lnSpc>
                <a:spcPct val="150000"/>
              </a:lnSpc>
              <a:spcAft>
                <a:spcPts val="500"/>
              </a:spcAft>
              <a:buFont typeface="Arial" panose="020B0604020202020204" pitchFamily="34" charset="0"/>
              <a:buChar char="•"/>
            </a:pPr>
            <a:r>
              <a:rPr lang="en-US" sz="1900">
                <a:latin typeface="+mn-lt"/>
              </a:rPr>
              <a:t>Biên độ nhiệt trung bình tháng giảm trong các khoảng thời gian: tháng 3 – tháng 10; tháng 11 – tháng 12.</a:t>
            </a:r>
          </a:p>
        </p:txBody>
      </p:sp>
    </p:spTree>
    <p:extLst>
      <p:ext uri="{BB962C8B-B14F-4D97-AF65-F5344CB8AC3E}">
        <p14:creationId xmlns:p14="http://schemas.microsoft.com/office/powerpoint/2010/main" val="128168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 action="ppaction://noaction"/>
          </p:cNvPr>
          <p:cNvPicPr>
            <a:picLocks noChangeAspect="1"/>
          </p:cNvPicPr>
          <p:nvPr/>
        </p:nvPicPr>
        <p:blipFill>
          <a:blip r:embed="rId5" cstate="print"/>
          <a:stretch>
            <a:fillRect/>
          </a:stretch>
        </p:blipFill>
        <p:spPr>
          <a:xfrm>
            <a:off x="971550" y="2171700"/>
            <a:ext cx="685800" cy="696861"/>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3257550" y="1085850"/>
            <a:ext cx="628650" cy="62865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571500" y="3429000"/>
            <a:ext cx="685800" cy="759279"/>
          </a:xfrm>
          <a:prstGeom prst="rect">
            <a:avLst/>
          </a:prstGeom>
        </p:spPr>
      </p:pic>
      <p:pic>
        <p:nvPicPr>
          <p:cNvPr id="8" name="Picture 7" descr="5.png">
            <a:hlinkClick r:id="rId10" action="ppaction://hlinksldjump"/>
          </p:cNvPr>
          <p:cNvPicPr>
            <a:picLocks noChangeAspect="1"/>
          </p:cNvPicPr>
          <p:nvPr/>
        </p:nvPicPr>
        <p:blipFill>
          <a:blip r:embed="rId11" cstate="print"/>
          <a:stretch>
            <a:fillRect/>
          </a:stretch>
        </p:blipFill>
        <p:spPr>
          <a:xfrm>
            <a:off x="1143000" y="4171951"/>
            <a:ext cx="614286" cy="671429"/>
          </a:xfrm>
          <a:prstGeom prst="rect">
            <a:avLst/>
          </a:prstGeom>
        </p:spPr>
      </p:pic>
      <p:pic>
        <p:nvPicPr>
          <p:cNvPr id="10" name="Picture 9" descr="1.png">
            <a:hlinkClick r:id="rId12" action="ppaction://hlinksldjump"/>
          </p:cNvPr>
          <p:cNvPicPr>
            <a:picLocks noChangeAspect="1"/>
          </p:cNvPicPr>
          <p:nvPr/>
        </p:nvPicPr>
        <p:blipFill>
          <a:blip r:embed="rId5"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3"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40619" y="234522"/>
            <a:ext cx="5789367" cy="2169825"/>
          </a:xfrm>
          <a:prstGeom prst="rect">
            <a:avLst/>
          </a:prstGeom>
          <a:noFill/>
        </p:spPr>
        <p:txBody>
          <a:bodyPr wrap="square" rtlCol="0">
            <a:spAutoFit/>
          </a:bodyPr>
          <a:lstStyle/>
          <a:p>
            <a:pPr algn="just">
              <a:lnSpc>
                <a:spcPct val="150000"/>
              </a:lnSpc>
            </a:pPr>
            <a:r>
              <a:rPr lang="nl-NL" sz="1800" b="1" kern="100">
                <a:latin typeface="Arial" panose="020B0604020202020204" pitchFamily="34" charset="0"/>
                <a:ea typeface="Calibri" panose="020F0502020204030204" pitchFamily="34" charset="0"/>
                <a:cs typeface="Arial" panose="020B0604020202020204" pitchFamily="34" charset="0"/>
              </a:rPr>
              <a:t>Câu 1. </a:t>
            </a:r>
            <a:r>
              <a:rPr lang="vi-VN" sz="1800" kern="100">
                <a:latin typeface="Arial" panose="020B0604020202020204" pitchFamily="34" charset="0"/>
                <a:ea typeface="Calibri" panose="020F0502020204030204" pitchFamily="34" charset="0"/>
                <a:cs typeface="Arial" panose="020B0604020202020204" pitchFamily="34" charset="0"/>
              </a:rPr>
              <a:t>Một cửa hàng thủy sản thống kê khối lượng cá chép bán được trong Quý IV năm 2020 ở biểu đồ sau:</a:t>
            </a:r>
            <a:endParaRPr lang="en-US" sz="18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kern="100">
                <a:latin typeface="Arial" panose="020B0604020202020204" pitchFamily="34" charset="0"/>
                <a:ea typeface="Calibri" panose="020F0502020204030204" pitchFamily="34" charset="0"/>
                <a:cs typeface="Arial" panose="020B0604020202020204" pitchFamily="34" charset="0"/>
              </a:rPr>
              <a:t>Tính tỉ số của lượng cá chép bán được trong tháng 11 trên tổng lượng cá chép bán được trong toàn Quý IV năm 2020</a:t>
            </a:r>
            <a:endParaRPr lang="en-US" sz="1800" kern="10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353042" y="282234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3174637" y="282234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173006" y="390654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53042" y="390654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435238" y="2879493"/>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434045" y="3963699"/>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3247689" y="2871542"/>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3254009" y="39636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020042" y="2531693"/>
            <a:ext cx="1750285" cy="896519"/>
            <a:chOff x="1148116" y="2322255"/>
            <a:chExt cx="6349936" cy="565265"/>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48116" y="2322255"/>
                  <a:ext cx="6349936" cy="54869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den>
                        </m:f>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48116" y="2322255"/>
                  <a:ext cx="6349936" cy="548695"/>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609313" y="386833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444563" y="3609299"/>
            <a:ext cx="935382" cy="943907"/>
          </a:xfrm>
          <a:prstGeom prst="rect">
            <a:avLst/>
          </a:prstGeom>
          <a:noFill/>
        </p:spPr>
      </p:pic>
      <p:sp>
        <p:nvSpPr>
          <p:cNvPr id="26" name="Cloud 25"/>
          <p:cNvSpPr/>
          <p:nvPr/>
        </p:nvSpPr>
        <p:spPr>
          <a:xfrm>
            <a:off x="7111596" y="2856622"/>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3871609" y="2518265"/>
            <a:ext cx="1750286" cy="912907"/>
            <a:chOff x="1222590" y="2311922"/>
            <a:chExt cx="6442649" cy="575598"/>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311922"/>
                  <a:ext cx="5559227" cy="54869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vi-VN" sz="1800" i="1">
                                <a:latin typeface="Cambria Math" panose="02040503050406030204" pitchFamily="18" charset="0"/>
                                <a:ea typeface="Arial" panose="020B0604020202020204" pitchFamily="34" charset="0"/>
                                <a:cs typeface="Times New Roman" panose="02020603050405020304" pitchFamily="18" charset="0"/>
                              </a:rPr>
                              <m:t>1</m:t>
                            </m:r>
                          </m:num>
                          <m:den>
                            <m:r>
                              <a:rPr lang="en-US" sz="1800" b="0" i="1" smtClean="0">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sz="18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311922"/>
                  <a:ext cx="5559227" cy="548695"/>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027994" y="3659993"/>
            <a:ext cx="1729324" cy="903079"/>
            <a:chOff x="1222590" y="2318119"/>
            <a:chExt cx="5840031" cy="569401"/>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71449" y="2318119"/>
                  <a:ext cx="4791889" cy="54869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5</m:t>
                            </m:r>
                          </m:den>
                        </m:f>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71449" y="2318119"/>
                  <a:ext cx="4791889" cy="548695"/>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3871609" y="3651629"/>
            <a:ext cx="1750286" cy="905984"/>
            <a:chOff x="1222591" y="2316287"/>
            <a:chExt cx="5310397" cy="571233"/>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316287"/>
                  <a:ext cx="4806154" cy="5503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4</m:t>
                            </m:r>
                          </m:den>
                        </m:f>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316287"/>
                  <a:ext cx="4806154" cy="550393"/>
                </a:xfrm>
                <a:prstGeom prst="rect">
                  <a:avLst/>
                </a:prstGeom>
                <a:blipFill>
                  <a:blip r:embed="rId13"/>
                  <a:stretch>
                    <a:fillRect/>
                  </a:stretch>
                </a:blipFill>
              </p:spPr>
              <p:txBody>
                <a:bodyPr/>
                <a:lstStyle/>
                <a:p>
                  <a:r>
                    <a:rPr lang="en-US">
                      <a:noFill/>
                    </a:rPr>
                    <a:t> </a:t>
                  </a:r>
                </a:p>
              </p:txBody>
            </p:sp>
          </mc:Fallback>
        </mc:AlternateContent>
      </p:grpSp>
      <p:pic>
        <p:nvPicPr>
          <p:cNvPr id="4" name="Picture 3"/>
          <p:cNvPicPr>
            <a:picLocks noChangeAspect="1"/>
          </p:cNvPicPr>
          <p:nvPr/>
        </p:nvPicPr>
        <p:blipFill>
          <a:blip r:embed="rId14"/>
          <a:stretch>
            <a:fillRect/>
          </a:stretch>
        </p:blipFill>
        <p:spPr>
          <a:xfrm>
            <a:off x="6033474" y="383134"/>
            <a:ext cx="2931375" cy="2214721"/>
          </a:xfrm>
          <a:prstGeom prst="rect">
            <a:avLst/>
          </a:prstGeom>
        </p:spPr>
      </p:pic>
    </p:spTree>
    <p:extLst>
      <p:ext uri="{BB962C8B-B14F-4D97-AF65-F5344CB8AC3E}">
        <p14:creationId xmlns:p14="http://schemas.microsoft.com/office/powerpoint/2010/main" val="28235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45614" y="76504"/>
            <a:ext cx="5112134" cy="2585323"/>
          </a:xfrm>
          <a:prstGeom prst="rect">
            <a:avLst/>
          </a:prstGeom>
          <a:noFill/>
        </p:spPr>
        <p:txBody>
          <a:bodyPr wrap="square" rtlCol="0">
            <a:spAutoFit/>
          </a:bodyPr>
          <a:lstStyle/>
          <a:p>
            <a:pPr lvl="0" algn="just">
              <a:lnSpc>
                <a:spcPct val="150000"/>
              </a:lnSpc>
            </a:pPr>
            <a:r>
              <a:rPr kumimoji="0" lang="nl-NL" sz="1800" b="1"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Câu 2. </a:t>
            </a:r>
            <a:r>
              <a:rPr lang="vi-VN" sz="1800" kern="100">
                <a:latin typeface="Arial" panose="020B0604020202020204" pitchFamily="34" charset="0"/>
                <a:ea typeface="Calibri" panose="020F0502020204030204" pitchFamily="34" charset="0"/>
                <a:cs typeface="Arial" panose="020B0604020202020204" pitchFamily="34" charset="0"/>
              </a:rPr>
              <a:t>Hình 1 là biểu đồ dân số Việt Nam qua các năm 1921, 1960, 1980, 1990, 2000 và 2020 (đơn vị triệu người)</a:t>
            </a:r>
            <a:r>
              <a:rPr lang="en-US" sz="1800" kern="100">
                <a:latin typeface="Arial" panose="020B0604020202020204" pitchFamily="34" charset="0"/>
                <a:ea typeface="Calibri" panose="020F0502020204030204" pitchFamily="34" charset="0"/>
                <a:cs typeface="Arial" panose="020B0604020202020204" pitchFamily="34" charset="0"/>
              </a:rPr>
              <a:t>. </a:t>
            </a:r>
            <a:r>
              <a:rPr lang="vi-VN" sz="1800" kern="100">
                <a:latin typeface="Arial" panose="020B0604020202020204" pitchFamily="34" charset="0"/>
                <a:ea typeface="Calibri" panose="020F0502020204030204" pitchFamily="34" charset="0"/>
                <a:cs typeface="Arial" panose="020B0604020202020204" pitchFamily="34" charset="0"/>
              </a:rPr>
              <a:t>Hãy quan sát biểu đồ ở Hình 1 và trả lời câu hỏi sau:</a:t>
            </a:r>
          </a:p>
          <a:p>
            <a:pPr lvl="0" algn="just">
              <a:lnSpc>
                <a:spcPct val="150000"/>
              </a:lnSpc>
            </a:pPr>
            <a:r>
              <a:rPr lang="vi-VN" sz="1800" kern="100">
                <a:latin typeface="Arial" panose="020B0604020202020204" pitchFamily="34" charset="0"/>
                <a:ea typeface="Calibri" panose="020F0502020204030204" pitchFamily="34" charset="0"/>
                <a:cs typeface="Arial" panose="020B0604020202020204" pitchFamily="34" charset="0"/>
              </a:rPr>
              <a:t>Sau bao nhiêu năm (kể từ năm 1921) thì dân số nước ta tăng thêm 64 triệu người</a:t>
            </a:r>
          </a:p>
        </p:txBody>
      </p:sp>
      <p:sp>
        <p:nvSpPr>
          <p:cNvPr id="7" name="Oval 6"/>
          <p:cNvSpPr/>
          <p:nvPr/>
        </p:nvSpPr>
        <p:spPr>
          <a:xfrm>
            <a:off x="3090560" y="309366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277304" y="41853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090560" y="417580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277304" y="309366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172756" y="3150813"/>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358307" y="3150813"/>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350356" y="4234506"/>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3171563" y="4232953"/>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930386" y="3012976"/>
            <a:ext cx="1750285" cy="684493"/>
            <a:chOff x="1121959" y="2455940"/>
            <a:chExt cx="6349936" cy="431580"/>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21959" y="2507568"/>
                  <a:ext cx="6349936"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fr-FR" sz="1800">
                            <a:latin typeface="Arial" panose="020B0604020202020204" pitchFamily="34" charset="0"/>
                            <a:ea typeface="Arial" panose="020B0604020202020204" pitchFamily="34" charset="0"/>
                            <a:cs typeface="Arial" panose="020B0604020202020204" pitchFamily="34" charset="0"/>
                          </a:rPr>
                          <m:t>69 </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ă</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21959" y="2507568"/>
                  <a:ext cx="6349936" cy="320193"/>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609313" y="386833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444563" y="3609299"/>
            <a:ext cx="935382" cy="943907"/>
          </a:xfrm>
          <a:prstGeom prst="rect">
            <a:avLst/>
          </a:prstGeom>
          <a:noFill/>
        </p:spPr>
      </p:pic>
      <p:sp>
        <p:nvSpPr>
          <p:cNvPr id="26" name="Cloud 25"/>
          <p:cNvSpPr/>
          <p:nvPr/>
        </p:nvSpPr>
        <p:spPr>
          <a:xfrm>
            <a:off x="7104101" y="2868261"/>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3789163" y="3012977"/>
            <a:ext cx="1750286" cy="684492"/>
            <a:chOff x="1222590" y="2455940"/>
            <a:chExt cx="6442649" cy="431580"/>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296" y="2500623"/>
                  <a:ext cx="5559226"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b="0" i="0" smtClean="0">
                            <a:latin typeface="Arial" panose="020B0604020202020204" pitchFamily="34" charset="0"/>
                            <a:ea typeface="Arial" panose="020B0604020202020204" pitchFamily="34" charset="0"/>
                            <a:cs typeface="Arial" panose="020B0604020202020204" pitchFamily="34" charset="0"/>
                          </a:rPr>
                          <m:t>7</m:t>
                        </m:r>
                        <m:r>
                          <m:rPr>
                            <m:nor/>
                          </m:rPr>
                          <a:rPr lang="fr-FR" sz="1800">
                            <a:latin typeface="Arial" panose="020B0604020202020204" pitchFamily="34" charset="0"/>
                            <a:ea typeface="Arial" panose="020B0604020202020204" pitchFamily="34" charset="0"/>
                            <a:cs typeface="Arial" panose="020B0604020202020204" pitchFamily="34" charset="0"/>
                          </a:rPr>
                          <m:t>9 </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ă</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lang="en-US" sz="18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296" y="2500623"/>
                  <a:ext cx="5559226" cy="320193"/>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945548" y="4147835"/>
            <a:ext cx="1729324" cy="684493"/>
            <a:chOff x="1222590" y="2455940"/>
            <a:chExt cx="5840031" cy="431580"/>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13415" y="2497301"/>
                  <a:ext cx="4791889"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b="0" i="0" smtClean="0">
                            <a:latin typeface="Arial" panose="020B0604020202020204" pitchFamily="34" charset="0"/>
                            <a:ea typeface="Arial" panose="020B0604020202020204" pitchFamily="34" charset="0"/>
                            <a:cs typeface="Arial" panose="020B0604020202020204" pitchFamily="34" charset="0"/>
                          </a:rPr>
                          <m:t>75</m:t>
                        </m:r>
                        <m:r>
                          <m:rPr>
                            <m:nor/>
                          </m:rPr>
                          <a:rPr lang="fr-FR" sz="1800">
                            <a:latin typeface="Arial" panose="020B0604020202020204" pitchFamily="34" charset="0"/>
                            <a:ea typeface="Arial" panose="020B0604020202020204" pitchFamily="34" charset="0"/>
                            <a:cs typeface="Arial" panose="020B0604020202020204" pitchFamily="34" charset="0"/>
                          </a:rPr>
                          <m:t> </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ă</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lang="en-US" sz="18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13415" y="2497301"/>
                  <a:ext cx="4791889" cy="320193"/>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3789163" y="4142373"/>
            <a:ext cx="1750286" cy="684492"/>
            <a:chOff x="1222591" y="2455940"/>
            <a:chExt cx="5310397" cy="431580"/>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06" y="2500744"/>
                  <a:ext cx="4806153"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fr-FR" sz="1800">
                            <a:latin typeface="Arial" panose="020B0604020202020204" pitchFamily="34" charset="0"/>
                            <a:ea typeface="Arial" panose="020B0604020202020204" pitchFamily="34" charset="0"/>
                            <a:cs typeface="Arial" panose="020B0604020202020204" pitchFamily="34" charset="0"/>
                          </a:rPr>
                          <m:t>6</m:t>
                        </m:r>
                        <m:r>
                          <m:rPr>
                            <m:nor/>
                          </m:rPr>
                          <a:rPr lang="en-US" sz="1800" b="0" i="0" smtClean="0">
                            <a:latin typeface="Arial" panose="020B0604020202020204" pitchFamily="34" charset="0"/>
                            <a:ea typeface="Arial" panose="020B0604020202020204" pitchFamily="34" charset="0"/>
                            <a:cs typeface="Arial" panose="020B0604020202020204" pitchFamily="34" charset="0"/>
                          </a:rPr>
                          <m:t>5</m:t>
                        </m:r>
                        <m:r>
                          <m:rPr>
                            <m:nor/>
                          </m:rPr>
                          <a:rPr lang="fr-FR" sz="1800">
                            <a:latin typeface="Arial" panose="020B0604020202020204" pitchFamily="34" charset="0"/>
                            <a:ea typeface="Arial" panose="020B0604020202020204" pitchFamily="34" charset="0"/>
                            <a:cs typeface="Arial" panose="020B0604020202020204" pitchFamily="34" charset="0"/>
                          </a:rPr>
                          <m:t> </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ă</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lang="en-US" sz="18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06" y="2500744"/>
                  <a:ext cx="4806153" cy="320193"/>
                </a:xfrm>
                <a:prstGeom prst="rect">
                  <a:avLst/>
                </a:prstGeom>
                <a:blipFill>
                  <a:blip r:embed="rId13"/>
                  <a:stretch>
                    <a:fillRect/>
                  </a:stretch>
                </a:blipFill>
              </p:spPr>
              <p:txBody>
                <a:bodyPr/>
                <a:lstStyle/>
                <a:p>
                  <a:r>
                    <a:rPr lang="en-US">
                      <a:noFill/>
                    </a:rPr>
                    <a:t> </a:t>
                  </a:r>
                </a:p>
              </p:txBody>
            </p:sp>
          </mc:Fallback>
        </mc:AlternateContent>
      </p:grpSp>
      <p:pic>
        <p:nvPicPr>
          <p:cNvPr id="8" name="Picture 7"/>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contrast="-40000"/>
                    </a14:imgEffect>
                  </a14:imgLayer>
                </a14:imgProps>
              </a:ext>
            </a:extLst>
          </a:blip>
          <a:stretch>
            <a:fillRect/>
          </a:stretch>
        </p:blipFill>
        <p:spPr>
          <a:xfrm>
            <a:off x="5387744" y="247338"/>
            <a:ext cx="3583869" cy="2321830"/>
          </a:xfrm>
          <a:prstGeom prst="rect">
            <a:avLst/>
          </a:prstGeom>
        </p:spPr>
      </p:pic>
    </p:spTree>
    <p:extLst>
      <p:ext uri="{BB962C8B-B14F-4D97-AF65-F5344CB8AC3E}">
        <p14:creationId xmlns:p14="http://schemas.microsoft.com/office/powerpoint/2010/main" val="268579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3" name="Google Shape;2129;p41"/>
          <p:cNvSpPr txBox="1">
            <a:spLocks noGrp="1"/>
          </p:cNvSpPr>
          <p:nvPr>
            <p:ph type="title"/>
          </p:nvPr>
        </p:nvSpPr>
        <p:spPr>
          <a:xfrm>
            <a:off x="1769335" y="1685676"/>
            <a:ext cx="5649232"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500" b="1">
                <a:solidFill>
                  <a:srgbClr val="004376"/>
                </a:solidFill>
                <a:latin typeface="+mn-lt"/>
              </a:rPr>
              <a:t>VẬN DỤNG</a:t>
            </a:r>
            <a:endParaRPr sz="6500" b="1">
              <a:solidFill>
                <a:srgbClr val="004376"/>
              </a:solidFill>
              <a:latin typeface="+mn-lt"/>
            </a:endParaRPr>
          </a:p>
        </p:txBody>
      </p:sp>
    </p:spTree>
    <p:extLst>
      <p:ext uri="{BB962C8B-B14F-4D97-AF65-F5344CB8AC3E}">
        <p14:creationId xmlns:p14="http://schemas.microsoft.com/office/powerpoint/2010/main" val="128722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36106" y="2597439"/>
            <a:ext cx="860774" cy="772624"/>
          </a:xfrm>
          <a:prstGeom prst="rect">
            <a:avLst/>
          </a:prstGeom>
        </p:spPr>
      </p:pic>
      <p:sp>
        <p:nvSpPr>
          <p:cNvPr id="6" name="Rectangle 5"/>
          <p:cNvSpPr/>
          <p:nvPr/>
        </p:nvSpPr>
        <p:spPr>
          <a:xfrm>
            <a:off x="207253" y="46351"/>
            <a:ext cx="4552123" cy="1938992"/>
          </a:xfrm>
          <a:prstGeom prst="rect">
            <a:avLst/>
          </a:prstGeom>
        </p:spPr>
        <p:txBody>
          <a:bodyPr wrap="square">
            <a:spAutoFit/>
          </a:bodyPr>
          <a:lstStyle/>
          <a:p>
            <a:pPr lvl="0" algn="just">
              <a:lnSpc>
                <a:spcPct val="150000"/>
              </a:lnSpc>
            </a:pPr>
            <a:r>
              <a:rPr kumimoji="0" lang="en-US" sz="16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2 (SGK – tr24)</a:t>
            </a:r>
            <a:r>
              <a:rPr kumimoji="0" lang="vi-VN" sz="16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 </a:t>
            </a:r>
            <a:r>
              <a:rPr lang="vi-VN" sz="1600">
                <a:latin typeface="Arial" panose="020B0604020202020204" pitchFamily="34" charset="0"/>
                <a:cs typeface="Arial" panose="020B0604020202020204" pitchFamily="34" charset="0"/>
              </a:rPr>
              <a:t>Biểu đồ đoạn thẳng trong Hình 34 biểu diễn số lượng lớp học ở cấp trung học cơ sở (THCS) của Việt Nam trong các năm 2015 – 2016, 2016 – 2017, 2017 – 2018, 2018 – 2019.</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984231" y="74500"/>
            <a:ext cx="3979889" cy="1935111"/>
          </a:xfrm>
          <a:prstGeom prst="rect">
            <a:avLst/>
          </a:prstGeom>
        </p:spPr>
      </p:pic>
      <p:sp>
        <p:nvSpPr>
          <p:cNvPr id="7" name="Rectangle 2"/>
          <p:cNvSpPr>
            <a:spLocks noChangeArrowheads="1"/>
          </p:cNvSpPr>
          <p:nvPr/>
        </p:nvSpPr>
        <p:spPr bwMode="auto">
          <a:xfrm>
            <a:off x="199758" y="1876094"/>
            <a:ext cx="87643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panose="020B0604020202020204" pitchFamily="34" charset="0"/>
                <a:ea typeface="Open Sans"/>
              </a:rPr>
              <a:t>a) Lập bảng thống kê số lượng lớp học ở cấp THCS của Việt Nam trong các năm học đó theo mẫu sau:</a:t>
            </a:r>
            <a:endParaRPr kumimoji="0" lang="en-US" altLang="en-US" sz="1600" b="0" i="0" u="none" strike="noStrike" cap="none" normalizeH="0" baseline="0">
              <a:ln>
                <a:noFill/>
              </a:ln>
              <a:solidFill>
                <a:schemeClr val="tx1"/>
              </a:solidFill>
              <a:effectLst/>
              <a:latin typeface="Arial" panose="020B0604020202020204" pitchFamily="34" charset="0"/>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1526048" y="2521705"/>
            <a:ext cx="6111781" cy="1090113"/>
          </a:xfrm>
          <a:prstGeom prst="rect">
            <a:avLst/>
          </a:prstGeom>
        </p:spPr>
      </p:pic>
      <p:sp>
        <p:nvSpPr>
          <p:cNvPr id="10" name="Rectangle 9"/>
          <p:cNvSpPr/>
          <p:nvPr/>
        </p:nvSpPr>
        <p:spPr>
          <a:xfrm>
            <a:off x="207253" y="3558850"/>
            <a:ext cx="8689409" cy="1569660"/>
          </a:xfrm>
          <a:prstGeom prst="rect">
            <a:avLst/>
          </a:prstGeom>
        </p:spPr>
        <p:txBody>
          <a:bodyPr wrap="square">
            <a:spAutoFit/>
          </a:bodyPr>
          <a:lstStyle/>
          <a:p>
            <a:pPr algn="just">
              <a:lnSpc>
                <a:spcPct val="150000"/>
              </a:lnSpc>
            </a:pPr>
            <a:r>
              <a:rPr lang="vi-VN" sz="1600">
                <a:latin typeface="+mn-lt"/>
              </a:rPr>
              <a:t>b) So với năm học 2015 – 2016, số lượng lớp học ở cấp THCS của Việt Nam trong năm học 2018 – 2019 đã tăng lên bao nhiêu phần trăm (làm tròn kết quả đến hàng phần mười)?</a:t>
            </a:r>
            <a:endParaRPr lang="en-US" sz="1600">
              <a:latin typeface="+mn-lt"/>
            </a:endParaRPr>
          </a:p>
          <a:p>
            <a:pPr algn="just">
              <a:lnSpc>
                <a:spcPct val="150000"/>
              </a:lnSpc>
            </a:pPr>
            <a:r>
              <a:rPr lang="vi-VN" sz="1600">
                <a:latin typeface="+mn-lt"/>
              </a:rPr>
              <a:t>c) Em hãy đề xuất những giải pháp để tăng số lượng lớp học ở cấp THCS của Việt Nam trong những năm học tiếp theo, đặc biệt ở những thành phố và khu đô thị lớn. </a:t>
            </a:r>
          </a:p>
        </p:txBody>
      </p:sp>
      <p:pic>
        <p:nvPicPr>
          <p:cNvPr id="11" name="Picture 10"/>
          <p:cNvPicPr>
            <a:picLocks noChangeAspect="1"/>
          </p:cNvPicPr>
          <p:nvPr/>
        </p:nvPicPr>
        <p:blipFill>
          <a:blip r:embed="rId8"/>
          <a:stretch>
            <a:fillRect/>
          </a:stretch>
        </p:blipFill>
        <p:spPr>
          <a:xfrm rot="21266171">
            <a:off x="-343737" y="2813481"/>
            <a:ext cx="849631" cy="1301954"/>
          </a:xfrm>
          <a:prstGeom prst="rect">
            <a:avLst/>
          </a:prstGeom>
        </p:spPr>
      </p:pic>
    </p:spTree>
    <p:extLst>
      <p:ext uri="{BB962C8B-B14F-4D97-AF65-F5344CB8AC3E}">
        <p14:creationId xmlns:p14="http://schemas.microsoft.com/office/powerpoint/2010/main" val="39098179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2999329" y="580859"/>
            <a:ext cx="3301885" cy="677108"/>
          </a:xfrm>
          <a:prstGeom prst="rect">
            <a:avLst/>
          </a:prstGeom>
          <a:noFill/>
        </p:spPr>
        <p:txBody>
          <a:bodyPr wrap="square" rtlCol="0">
            <a:spAutoFit/>
          </a:bodyPr>
          <a:lstStyle/>
          <a:p>
            <a:pPr algn="ctr">
              <a:buClr>
                <a:srgbClr val="000000"/>
              </a:buClr>
              <a:buFont typeface="Arial"/>
              <a:buNone/>
            </a:pPr>
            <a:r>
              <a:rPr lang="en-US" sz="3800" b="1" kern="0" dirty="0">
                <a:solidFill>
                  <a:srgbClr val="C00000"/>
                </a:solidFill>
                <a:latin typeface="Arial" panose="020B0604020202020204" pitchFamily="34" charset="0"/>
                <a:cs typeface="Arial" panose="020B0604020202020204" pitchFamily="34" charset="0"/>
                <a:sym typeface="Arial"/>
              </a:rPr>
              <a:t>KHỞI ĐỘNG</a:t>
            </a:r>
          </a:p>
        </p:txBody>
      </p:sp>
      <p:sp>
        <p:nvSpPr>
          <p:cNvPr id="2" name="Rectangle 1"/>
          <p:cNvSpPr/>
          <p:nvPr/>
        </p:nvSpPr>
        <p:spPr>
          <a:xfrm>
            <a:off x="1104436" y="1433253"/>
            <a:ext cx="7091673" cy="1086772"/>
          </a:xfrm>
          <a:prstGeom prst="rect">
            <a:avLst/>
          </a:prstGeom>
        </p:spPr>
        <p:txBody>
          <a:bodyPr wrap="square">
            <a:spAutoFit/>
          </a:bodyPr>
          <a:lstStyle/>
          <a:p>
            <a:pPr algn="just">
              <a:lnSpc>
                <a:spcPct val="165000"/>
              </a:lnSpc>
            </a:pPr>
            <a:r>
              <a:rPr lang="vi-VN" sz="2100">
                <a:latin typeface="+mn-lt"/>
                <a:ea typeface="Calibri" panose="020F0502020204030204" pitchFamily="34" charset="0"/>
                <a:cs typeface="Times New Roman" panose="02020603050405020304" pitchFamily="18" charset="0"/>
              </a:rPr>
              <a:t>Ở lớp 6 và lớp 7, chúng ta đã làm quen với việc phân tích và xử lí dư liệu thu được ở dạng bảng hoặc biểu đồ.</a:t>
            </a:r>
          </a:p>
        </p:txBody>
      </p:sp>
      <p:pic>
        <p:nvPicPr>
          <p:cNvPr id="6" name="Picture 5"/>
          <p:cNvPicPr>
            <a:picLocks noChangeAspect="1"/>
          </p:cNvPicPr>
          <p:nvPr/>
        </p:nvPicPr>
        <p:blipFill>
          <a:blip r:embed="rId3"/>
          <a:stretch>
            <a:fillRect/>
          </a:stretch>
        </p:blipFill>
        <p:spPr>
          <a:xfrm>
            <a:off x="8335857" y="4566813"/>
            <a:ext cx="479177" cy="409478"/>
          </a:xfrm>
          <a:prstGeom prst="rect">
            <a:avLst/>
          </a:prstGeom>
        </p:spPr>
      </p:pic>
      <p:grpSp>
        <p:nvGrpSpPr>
          <p:cNvPr id="14" name="Group 13"/>
          <p:cNvGrpSpPr/>
          <p:nvPr/>
        </p:nvGrpSpPr>
        <p:grpSpPr>
          <a:xfrm>
            <a:off x="1346395" y="2958915"/>
            <a:ext cx="6761889" cy="1397917"/>
            <a:chOff x="703185" y="3284821"/>
            <a:chExt cx="6761889" cy="1397917"/>
          </a:xfrm>
        </p:grpSpPr>
        <p:sp>
          <p:nvSpPr>
            <p:cNvPr id="12" name="Rounded Rectangular Callout 11"/>
            <p:cNvSpPr/>
            <p:nvPr/>
          </p:nvSpPr>
          <p:spPr>
            <a:xfrm>
              <a:off x="1804311" y="3493572"/>
              <a:ext cx="5660763" cy="1189166"/>
            </a:xfrm>
            <a:prstGeom prst="wedgeRoundRectCallout">
              <a:avLst>
                <a:gd name="adj1" fmla="val -53889"/>
                <a:gd name="adj2" fmla="val -39451"/>
                <a:gd name="adj3" fmla="val 16667"/>
              </a:avLst>
            </a:prstGeom>
            <a:ln w="38100"/>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lvl="0" algn="ctr">
                <a:lnSpc>
                  <a:spcPct val="150000"/>
                </a:lnSpc>
              </a:pPr>
              <a:r>
                <a:rPr lang="vi-VN" sz="2100">
                  <a:solidFill>
                    <a:srgbClr val="000000"/>
                  </a:solidFill>
                  <a:ea typeface="Calibri" panose="020F0502020204030204" pitchFamily="34" charset="0"/>
                  <a:cs typeface="Times New Roman" panose="02020603050405020304" pitchFamily="18" charset="0"/>
                </a:rPr>
                <a:t>Phân tích và xử lí dữ liệu thu được ở dạng bảng hoặc biểu đồ để làm gì?</a:t>
              </a:r>
            </a:p>
          </p:txBody>
        </p:sp>
        <p:pic>
          <p:nvPicPr>
            <p:cNvPr id="13" name="Picture 12"/>
            <p:cNvPicPr>
              <a:picLocks noChangeAspect="1"/>
            </p:cNvPicPr>
            <p:nvPr/>
          </p:nvPicPr>
          <p:blipFill>
            <a:blip r:embed="rId4"/>
            <a:stretch>
              <a:fillRect/>
            </a:stretch>
          </p:blipFill>
          <p:spPr>
            <a:xfrm>
              <a:off x="703185" y="3284821"/>
              <a:ext cx="846293" cy="1184153"/>
            </a:xfrm>
            <a:prstGeom prst="rect">
              <a:avLst/>
            </a:prstGeom>
          </p:spPr>
        </p:pic>
      </p:grpSp>
      <p:pic>
        <p:nvPicPr>
          <p:cNvPr id="9" name="Picture 8"/>
          <p:cNvPicPr>
            <a:picLocks noChangeAspect="1"/>
          </p:cNvPicPr>
          <p:nvPr/>
        </p:nvPicPr>
        <p:blipFill>
          <a:blip r:embed="rId5"/>
          <a:stretch>
            <a:fillRect/>
          </a:stretch>
        </p:blipFill>
        <p:spPr>
          <a:xfrm flipH="1">
            <a:off x="227783" y="158944"/>
            <a:ext cx="1214978" cy="1273463"/>
          </a:xfrm>
          <a:prstGeom prst="rect">
            <a:avLst/>
          </a:prstGeom>
        </p:spPr>
      </p:pic>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418"/>
        <p:cNvGrpSpPr/>
        <p:nvPr/>
      </p:nvGrpSpPr>
      <p:grpSpPr>
        <a:xfrm>
          <a:off x="0" y="0"/>
          <a:ext cx="0" cy="0"/>
          <a:chOff x="0" y="0"/>
          <a:chExt cx="0" cy="0"/>
        </a:xfrm>
      </p:grpSpPr>
      <p:sp>
        <p:nvSpPr>
          <p:cNvPr id="12" name="Rectangle 11"/>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2260;p35"/>
          <p:cNvSpPr txBox="1">
            <a:spLocks/>
          </p:cNvSpPr>
          <p:nvPr/>
        </p:nvSpPr>
        <p:spPr>
          <a:xfrm>
            <a:off x="725363" y="-149306"/>
            <a:ext cx="7674170"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VI. MỘT SỐ YẾU TỐ THỐNG KÊ VÀ XÁC SUẤT</a:t>
            </a:r>
            <a:endParaRPr lang="vi-VN" sz="3800">
              <a:solidFill>
                <a:schemeClr val="lt2"/>
              </a:solidFill>
            </a:endParaRPr>
          </a:p>
        </p:txBody>
      </p:sp>
      <p:sp>
        <p:nvSpPr>
          <p:cNvPr id="3" name="Rectangle 2"/>
          <p:cNvSpPr/>
          <p:nvPr/>
        </p:nvSpPr>
        <p:spPr>
          <a:xfrm>
            <a:off x="453717" y="3593592"/>
            <a:ext cx="148338" cy="1828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38594" y="2154994"/>
            <a:ext cx="7052957" cy="2654573"/>
          </a:xfrm>
          <a:prstGeom prst="rect">
            <a:avLst/>
          </a:prstGeom>
        </p:spPr>
        <p:txBody>
          <a:bodyPr wrap="square">
            <a:spAutoFit/>
          </a:bodyPr>
          <a:lstStyle/>
          <a:p>
            <a:pPr algn="ctr">
              <a:lnSpc>
                <a:spcPct val="150000"/>
              </a:lnSpc>
            </a:pPr>
            <a:r>
              <a:rPr lang="vi-VN" sz="3700" b="1">
                <a:solidFill>
                  <a:srgbClr val="D51460"/>
                </a:solidFill>
                <a:sym typeface="Lilita One"/>
              </a:rPr>
              <a:t>BÀI 3. PHÂN TÍCH VÀ XỬ LÍ DỮ LIỆU THU ĐƯỢC Ở DẠNG BẢNG, BIỂU ĐỒ </a:t>
            </a:r>
            <a:endParaRPr lang="en-US" sz="3700" b="1"/>
          </a:p>
        </p:txBody>
      </p:sp>
      <p:pic>
        <p:nvPicPr>
          <p:cNvPr id="9" name="Picture 8"/>
          <p:cNvPicPr>
            <a:picLocks noChangeAspect="1"/>
          </p:cNvPicPr>
          <p:nvPr/>
        </p:nvPicPr>
        <p:blipFill>
          <a:blip r:embed="rId3"/>
          <a:stretch>
            <a:fillRect/>
          </a:stretch>
        </p:blipFill>
        <p:spPr>
          <a:xfrm rot="20985991">
            <a:off x="-346144" y="2551750"/>
            <a:ext cx="1436233" cy="2200847"/>
          </a:xfrm>
          <a:prstGeom prst="rect">
            <a:avLst/>
          </a:prstGeom>
        </p:spPr>
      </p:pic>
      <p:pic>
        <p:nvPicPr>
          <p:cNvPr id="2" name="Picture 1"/>
          <p:cNvPicPr>
            <a:picLocks noChangeAspect="1"/>
          </p:cNvPicPr>
          <p:nvPr/>
        </p:nvPicPr>
        <p:blipFill>
          <a:blip r:embed="rId4"/>
          <a:stretch>
            <a:fillRect/>
          </a:stretch>
        </p:blipFill>
        <p:spPr>
          <a:xfrm rot="14354616">
            <a:off x="7617712" y="4026162"/>
            <a:ext cx="1005927" cy="1566808"/>
          </a:xfrm>
          <a:prstGeom prst="rect">
            <a:avLst/>
          </a:prstGeom>
        </p:spPr>
      </p:pic>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70895" y="577465"/>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1207207" y="1730884"/>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I</a:t>
            </a:r>
          </a:p>
        </p:txBody>
      </p:sp>
      <p:sp>
        <p:nvSpPr>
          <p:cNvPr id="102" name="Google Shape;2007;p39"/>
          <p:cNvSpPr txBox="1">
            <a:spLocks/>
          </p:cNvSpPr>
          <p:nvPr/>
        </p:nvSpPr>
        <p:spPr>
          <a:xfrm>
            <a:off x="2088159" y="2113406"/>
            <a:ext cx="600523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a:lnSpc>
                <a:spcPct val="150000"/>
              </a:lnSpc>
              <a:buClr>
                <a:srgbClr val="070185"/>
              </a:buClr>
            </a:pPr>
            <a:r>
              <a:rPr lang="vi-VN" sz="2100" b="1">
                <a:solidFill>
                  <a:srgbClr val="070185"/>
                </a:solidFill>
                <a:latin typeface="Arial" panose="020B0604020202020204" pitchFamily="34" charset="0"/>
              </a:rPr>
              <a:t>Phát hiện vấn đề dựa trên phân tích và xử lí dữ liệu thu được ở dạng bảng, biểu đồ</a:t>
            </a:r>
            <a:endParaRPr kumimoji="0" lang="vi-VN" sz="21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1207208" y="2998237"/>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II</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2088160" y="3894658"/>
            <a:ext cx="600523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a:lnSpc>
                <a:spcPct val="150000"/>
              </a:lnSpc>
              <a:buClr>
                <a:srgbClr val="070185"/>
              </a:buClr>
            </a:pPr>
            <a:r>
              <a:rPr lang="vi-VN" sz="2100" b="1">
                <a:solidFill>
                  <a:srgbClr val="070185"/>
                </a:solidFill>
                <a:latin typeface="Arial" panose="020B0604020202020204" pitchFamily="34" charset="0"/>
              </a:rPr>
              <a:t>Giải quyết những vấn đề đơn giản dựa trên phân tích và xử lí dữ liệu thu được ở dạng bảng, biểu đồ</a:t>
            </a:r>
          </a:p>
        </p:txBody>
      </p:sp>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4" dur="500"/>
                                        <p:tgtEl>
                                          <p:spTgt spid="102">
                                            <p:txEl>
                                              <p:pRg st="0" end="0"/>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randombar(horizontal)">
                                      <p:cBhvr>
                                        <p:cTn id="18" dur="500"/>
                                        <p:tgtEl>
                                          <p:spTgt spid="10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1" dur="500"/>
                                        <p:tgtEl>
                                          <p:spTgt spid="1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690138" y="1153995"/>
            <a:ext cx="7749323" cy="2743448"/>
          </a:xfrm>
          <a:prstGeom prst="rect">
            <a:avLst/>
          </a:prstGeom>
        </p:spPr>
        <p:txBody>
          <a:bodyPr spcFirstLastPara="1" wrap="square" lIns="91425" tIns="91425" rIns="91425" bIns="91425" anchor="ctr" anchorCtr="0">
            <a:noAutofit/>
          </a:bodyPr>
          <a:lstStyle/>
          <a:p>
            <a:pPr lvl="0">
              <a:lnSpc>
                <a:spcPct val="150000"/>
              </a:lnSpc>
            </a:pPr>
            <a:r>
              <a:rPr lang="en-US" sz="4000" b="1">
                <a:latin typeface="+mn-lt"/>
              </a:rPr>
              <a:t>I. </a:t>
            </a:r>
            <a:r>
              <a:rPr lang="vi-VN" sz="4000" b="1">
                <a:latin typeface="+mn-lt"/>
              </a:rPr>
              <a:t>Phát hiện vấn đề dựa trên phân tích và xử lí dữ liệu thu được ở dạng bảng, biểu đồ</a:t>
            </a: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19922" y="119921"/>
            <a:ext cx="8904158" cy="48793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p:cNvSpPr txBox="1">
            <a:spLocks/>
          </p:cNvSpPr>
          <p:nvPr/>
        </p:nvSpPr>
        <p:spPr>
          <a:xfrm>
            <a:off x="300283" y="313225"/>
            <a:ext cx="848518" cy="43940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179438" y="279904"/>
            <a:ext cx="6894706" cy="507831"/>
          </a:xfrm>
          <a:prstGeom prst="rect">
            <a:avLst/>
          </a:prstGeom>
        </p:spPr>
        <p:txBody>
          <a:bodyPr wrap="square">
            <a:spAutoFit/>
          </a:bodyPr>
          <a:lstStyle/>
          <a:p>
            <a:pPr algn="just">
              <a:lnSpc>
                <a:spcPct val="150000"/>
              </a:lnSpc>
            </a:pPr>
            <a:r>
              <a:rPr lang="vi-VN" sz="1800">
                <a:latin typeface="+mn-lt"/>
              </a:rPr>
              <a:t>Bảng 9 cho biết tiền lãi của một cửa hàng trong Quý I năm 2022:</a:t>
            </a:r>
          </a:p>
        </p:txBody>
      </p:sp>
      <p:pic>
        <p:nvPicPr>
          <p:cNvPr id="16" name="Picture 15"/>
          <p:cNvPicPr>
            <a:picLocks noChangeAspect="1"/>
          </p:cNvPicPr>
          <p:nvPr/>
        </p:nvPicPr>
        <p:blipFill>
          <a:blip r:embed="rId3"/>
          <a:stretch>
            <a:fillRect/>
          </a:stretch>
        </p:blipFill>
        <p:spPr>
          <a:xfrm>
            <a:off x="7751940" y="3654162"/>
            <a:ext cx="1059992" cy="1244341"/>
          </a:xfrm>
          <a:prstGeom prst="rect">
            <a:avLst/>
          </a:prstGeom>
        </p:spPr>
      </p:pic>
      <p:sp>
        <p:nvSpPr>
          <p:cNvPr id="6" name="Rectangle 5"/>
          <p:cNvSpPr/>
          <p:nvPr/>
        </p:nvSpPr>
        <p:spPr>
          <a:xfrm>
            <a:off x="220068" y="1709559"/>
            <a:ext cx="8813447" cy="923330"/>
          </a:xfrm>
          <a:prstGeom prst="rect">
            <a:avLst/>
          </a:prstGeom>
        </p:spPr>
        <p:txBody>
          <a:bodyPr wrap="square">
            <a:spAutoFit/>
          </a:bodyPr>
          <a:lstStyle/>
          <a:p>
            <a:pPr algn="just">
              <a:lnSpc>
                <a:spcPct val="150000"/>
              </a:lnSpc>
            </a:pPr>
            <a:r>
              <a:rPr lang="vi-VN" sz="1800">
                <a:latin typeface="+mn-lt"/>
                <a:ea typeface="Dotum" panose="020B0600000101010101" pitchFamily="34" charset="-127"/>
                <a:cs typeface="Times New Roman" panose="02020603050405020304" pitchFamily="18" charset="0"/>
              </a:rPr>
              <a:t>a) Tính tổng tiền lãi của cửa hàng trong các tháng của Quý I năm 2022.</a:t>
            </a:r>
          </a:p>
          <a:p>
            <a:pPr algn="just">
              <a:lnSpc>
                <a:spcPct val="150000"/>
              </a:lnSpc>
            </a:pPr>
            <a:r>
              <a:rPr lang="vi-VN" sz="1800">
                <a:latin typeface="+mn-lt"/>
                <a:ea typeface="Dotum" panose="020B0600000101010101" pitchFamily="34" charset="-127"/>
                <a:cs typeface="Times New Roman" panose="02020603050405020304" pitchFamily="18" charset="0"/>
              </a:rPr>
              <a:t>b) Tiền lãi trong tháng 2 gấp bao nhiêu lần tiền lãi trong mỗi tháng còn lại của Quý I?</a:t>
            </a:r>
            <a:endParaRPr lang="en-US" sz="1800">
              <a:effectLst/>
              <a:latin typeface="+mn-lt"/>
              <a:ea typeface="Arial" panose="020B0604020202020204" pitchFamily="34" charset="0"/>
              <a:cs typeface="Times New Roman" panose="02020603050405020304" pitchFamily="18" charset="0"/>
            </a:endParaRPr>
          </a:p>
        </p:txBody>
      </p:sp>
      <p:sp>
        <p:nvSpPr>
          <p:cNvPr id="14" name="Rectangle 13"/>
          <p:cNvSpPr/>
          <p:nvPr/>
        </p:nvSpPr>
        <p:spPr>
          <a:xfrm>
            <a:off x="1198362" y="2653321"/>
            <a:ext cx="726481" cy="476734"/>
          </a:xfrm>
          <a:prstGeom prst="rect">
            <a:avLst/>
          </a:prstGeom>
        </p:spPr>
        <p:txBody>
          <a:bodyPr wrap="none">
            <a:spAutoFit/>
          </a:bodyPr>
          <a:lstStyle/>
          <a:p>
            <a:pPr lvl="0" algn="just">
              <a:lnSpc>
                <a:spcPct val="150000"/>
              </a:lnSpc>
              <a:spcBef>
                <a:spcPts val="300"/>
              </a:spcBef>
              <a:spcAft>
                <a:spcPts val="300"/>
              </a:spcAft>
            </a:pPr>
            <a:r>
              <a:rPr lang="en-US" sz="185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220068" y="3210349"/>
                <a:ext cx="6593657" cy="1688154"/>
              </a:xfrm>
              <a:prstGeom prst="rect">
                <a:avLst/>
              </a:prstGeom>
            </p:spPr>
            <p:txBody>
              <a:bodyPr wrap="square">
                <a:spAutoFit/>
              </a:bodyPr>
              <a:lstStyle/>
              <a:p>
                <a:pPr algn="just">
                  <a:lnSpc>
                    <a:spcPct val="150000"/>
                  </a:lnSpc>
                </a:pPr>
                <a:r>
                  <a:rPr lang="da-DK" sz="1800">
                    <a:latin typeface="+mn-lt"/>
                    <a:ea typeface="Dotum" panose="020B0600000101010101" pitchFamily="34" charset="-127"/>
                    <a:cs typeface="Times New Roman" panose="02020603050405020304" pitchFamily="18" charset="0"/>
                  </a:rPr>
                  <a:t>a) Tổng tiền lãi là: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10+30+15=55</m:t>
                    </m:r>
                  </m:oMath>
                </a14:m>
                <a:r>
                  <a:rPr lang="da-DK" sz="1800">
                    <a:effectLst/>
                    <a:latin typeface="+mn-lt"/>
                    <a:ea typeface="Dotum" panose="020B0600000101010101" pitchFamily="34" charset="-127"/>
                    <a:cs typeface="Times New Roman" panose="02020603050405020304" pitchFamily="18" charset="0"/>
                  </a:rPr>
                  <a:t> (Triệu đồng)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da-DK" sz="1800">
                    <a:effectLst/>
                    <a:latin typeface="+mn-lt"/>
                    <a:ea typeface="Dotum" panose="020B0600000101010101" pitchFamily="34" charset="-127"/>
                    <a:cs typeface="Times New Roman" panose="02020603050405020304" pitchFamily="18" charset="0"/>
                  </a:rPr>
                  <a:t>b) Tiền lãi tháng 2 so với tháng 1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1800" i="1">
                            <a:effectLst/>
                            <a:latin typeface="Cambria Math" panose="02040503050406030204" pitchFamily="18" charset="0"/>
                            <a:ea typeface="Dotum" panose="020B0600000101010101" pitchFamily="34" charset="-127"/>
                            <a:cs typeface="Times New Roman" panose="02020603050405020304" pitchFamily="18" charset="0"/>
                          </a:rPr>
                          <m:t>30</m:t>
                        </m:r>
                      </m:num>
                      <m:den>
                        <m:r>
                          <a:rPr lang="da-DK" sz="1800" i="1">
                            <a:effectLst/>
                            <a:latin typeface="Cambria Math" panose="02040503050406030204" pitchFamily="18" charset="0"/>
                            <a:ea typeface="Dotum" panose="020B0600000101010101" pitchFamily="34" charset="-127"/>
                            <a:cs typeface="Times New Roman" panose="02020603050405020304" pitchFamily="18" charset="0"/>
                          </a:rPr>
                          <m:t>10</m:t>
                        </m:r>
                      </m:den>
                    </m:f>
                    <m:r>
                      <a:rPr lang="da-DK"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1800">
                    <a:effectLst/>
                    <a:latin typeface="+mn-lt"/>
                    <a:ea typeface="Dotum" panose="020B0600000101010101" pitchFamily="34" charset="-127"/>
                    <a:cs typeface="Times New Roman" panose="02020603050405020304" pitchFamily="18" charset="0"/>
                  </a:rPr>
                  <a:t> (lần)</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da-DK" sz="1800">
                    <a:effectLst/>
                    <a:latin typeface="+mn-lt"/>
                    <a:ea typeface="Dotum" panose="020B0600000101010101" pitchFamily="34" charset="-127"/>
                    <a:cs typeface="Times New Roman" panose="02020603050405020304" pitchFamily="18" charset="0"/>
                  </a:rPr>
                  <a:t>    Tiền lãi tháng 2 so với tháng 3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1800" i="1">
                            <a:effectLst/>
                            <a:latin typeface="Cambria Math" panose="02040503050406030204" pitchFamily="18" charset="0"/>
                            <a:ea typeface="Dotum" panose="020B0600000101010101" pitchFamily="34" charset="-127"/>
                            <a:cs typeface="Times New Roman" panose="02020603050405020304" pitchFamily="18" charset="0"/>
                          </a:rPr>
                          <m:t>30</m:t>
                        </m:r>
                      </m:num>
                      <m:den>
                        <m:r>
                          <a:rPr lang="da-DK" sz="1800" i="1">
                            <a:effectLst/>
                            <a:latin typeface="Cambria Math" panose="02040503050406030204" pitchFamily="18" charset="0"/>
                            <a:ea typeface="Dotum" panose="020B0600000101010101" pitchFamily="34" charset="-127"/>
                            <a:cs typeface="Times New Roman" panose="02020603050405020304" pitchFamily="18" charset="0"/>
                          </a:rPr>
                          <m:t>15</m:t>
                        </m:r>
                      </m:den>
                    </m:f>
                    <m:r>
                      <a:rPr lang="da-DK"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1800">
                    <a:effectLst/>
                    <a:latin typeface="+mn-lt"/>
                    <a:ea typeface="Dotum" panose="020B0600000101010101" pitchFamily="34" charset="-127"/>
                    <a:cs typeface="Times New Roman" panose="02020603050405020304" pitchFamily="18" charset="0"/>
                  </a:rPr>
                  <a:t> (lần)</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0068" y="3210349"/>
                <a:ext cx="6593657" cy="1688154"/>
              </a:xfrm>
              <a:prstGeom prst="rect">
                <a:avLst/>
              </a:prstGeom>
              <a:blipFill>
                <a:blip r:embed="rId4"/>
                <a:stretch>
                  <a:fillRect l="-739"/>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561603" y="864471"/>
            <a:ext cx="6130376" cy="824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up)">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6"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205858" y="3000866"/>
            <a:ext cx="1352685" cy="1871149"/>
          </a:xfrm>
          <a:prstGeom prst="rect">
            <a:avLst/>
          </a:prstGeom>
        </p:spPr>
      </p:pic>
      <p:sp>
        <p:nvSpPr>
          <p:cNvPr id="22" name="TextBox 21"/>
          <p:cNvSpPr txBox="1"/>
          <p:nvPr/>
        </p:nvSpPr>
        <p:spPr>
          <a:xfrm>
            <a:off x="3371240" y="414088"/>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Ghi nhớ</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131881" y="1162629"/>
            <a:ext cx="7253885" cy="2847239"/>
            <a:chOff x="1371599" y="1030763"/>
            <a:chExt cx="7253885" cy="2847239"/>
          </a:xfrm>
        </p:grpSpPr>
        <p:sp>
          <p:nvSpPr>
            <p:cNvPr id="24" name="Rounded Rectangular Callout 23"/>
            <p:cNvSpPr/>
            <p:nvPr/>
          </p:nvSpPr>
          <p:spPr>
            <a:xfrm>
              <a:off x="1371599" y="1030763"/>
              <a:ext cx="7253885" cy="2847239"/>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11320" y="1160908"/>
              <a:ext cx="6774441" cy="2568717"/>
            </a:xfrm>
            <a:prstGeom prst="rect">
              <a:avLst/>
            </a:prstGeom>
          </p:spPr>
          <p:txBody>
            <a:bodyPr wrap="square">
              <a:spAutoFit/>
            </a:bodyPr>
            <a:lstStyle/>
            <a:p>
              <a:pPr algn="just">
                <a:lnSpc>
                  <a:spcPct val="150000"/>
                </a:lnSpc>
              </a:pPr>
              <a:r>
                <a:rPr lang="vi-VN" sz="2200">
                  <a:latin typeface="+mn-lt"/>
                  <a:ea typeface="Dotum" panose="020B0600000101010101" pitchFamily="34" charset="-127"/>
                  <a:cs typeface="Times New Roman" panose="02020603050405020304" pitchFamily="18" charset="0"/>
                </a:rPr>
                <a:t>Để phát hiện vấn đề (hoặc quy luận đơn giản) dựa trên phân tích và xử lí số liệu thu được, ta cần:</a:t>
              </a:r>
            </a:p>
            <a:p>
              <a:pPr marL="342900" indent="-342900" algn="just">
                <a:lnSpc>
                  <a:spcPct val="150000"/>
                </a:lnSpc>
                <a:buFontTx/>
                <a:buChar char="-"/>
              </a:pPr>
              <a:r>
                <a:rPr lang="vi-VN" sz="2200">
                  <a:latin typeface="+mn-lt"/>
                  <a:ea typeface="Dotum" panose="020B0600000101010101" pitchFamily="34" charset="-127"/>
                  <a:cs typeface="Times New Roman" panose="02020603050405020304" pitchFamily="18" charset="0"/>
                </a:rPr>
                <a:t>Nhận biết được mối liên hệ toán học đơn giản giữa các số liệu đã được biểu diễn;</a:t>
              </a:r>
              <a:endParaRPr lang="en-US" sz="2200">
                <a:latin typeface="+mn-lt"/>
                <a:ea typeface="Dotum" panose="020B0600000101010101" pitchFamily="34" charset="-127"/>
                <a:cs typeface="Times New Roman" panose="02020603050405020304" pitchFamily="18" charset="0"/>
              </a:endParaRPr>
            </a:p>
            <a:p>
              <a:pPr marL="342900" indent="-342900" algn="just">
                <a:lnSpc>
                  <a:spcPct val="150000"/>
                </a:lnSpc>
                <a:buFontTx/>
                <a:buChar char="-"/>
              </a:pPr>
              <a:r>
                <a:rPr lang="vi-VN" sz="2200">
                  <a:latin typeface="+mn-lt"/>
                  <a:ea typeface="Dotum" panose="020B0600000101010101" pitchFamily="34" charset="-127"/>
                  <a:cs typeface="Times New Roman" panose="02020603050405020304" pitchFamily="18" charset="0"/>
                </a:rPr>
                <a:t>Thực hiện được tính toán và suy luận toán học.</a:t>
              </a:r>
            </a:p>
          </p:txBody>
        </p:sp>
      </p:grpSp>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159026" y="124044"/>
            <a:ext cx="8820073" cy="48748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14660" y="200894"/>
            <a:ext cx="8253315" cy="969496"/>
          </a:xfrm>
          <a:prstGeom prst="rect">
            <a:avLst/>
          </a:prstGeom>
          <a:noFill/>
        </p:spPr>
        <p:txBody>
          <a:bodyPr wrap="square" rtlCol="0">
            <a:spAutoFit/>
          </a:bodyPr>
          <a:lstStyle/>
          <a:p>
            <a:pPr algn="just">
              <a:lnSpc>
                <a:spcPct val="150000"/>
              </a:lnSpc>
            </a:pPr>
            <a:r>
              <a:rPr lang="en-US" sz="1900" b="1">
                <a:solidFill>
                  <a:schemeClr val="bg2"/>
                </a:solidFill>
                <a:highlight>
                  <a:srgbClr val="CE4D8E"/>
                </a:highlight>
                <a:latin typeface="+mn-lt"/>
              </a:rPr>
              <a:t>Ví dụ 1:</a:t>
            </a:r>
            <a:r>
              <a:rPr lang="en-US" sz="1900" kern="1200">
                <a:solidFill>
                  <a:schemeClr val="bg2"/>
                </a:solidFill>
                <a:latin typeface="+mn-lt"/>
                <a:ea typeface="+mn-ea"/>
                <a:cs typeface="Arial" panose="020B0604020202020204" pitchFamily="34" charset="0"/>
              </a:rPr>
              <a:t> </a:t>
            </a:r>
            <a:r>
              <a:rPr lang="vi-VN" sz="1900">
                <a:latin typeface="+mn-lt"/>
              </a:rPr>
              <a:t>Đánh giá kết quả học tập trong Học kì I của học sinh lớp 8A ở một trường trung học cơ sở được thống kê trong Bảng 10</a:t>
            </a:r>
          </a:p>
        </p:txBody>
      </p:sp>
      <p:pic>
        <p:nvPicPr>
          <p:cNvPr id="11" name="Picture 10"/>
          <p:cNvPicPr>
            <a:picLocks noChangeAspect="1"/>
          </p:cNvPicPr>
          <p:nvPr/>
        </p:nvPicPr>
        <p:blipFill>
          <a:blip r:embed="rId3"/>
          <a:stretch>
            <a:fillRect/>
          </a:stretch>
        </p:blipFill>
        <p:spPr>
          <a:xfrm>
            <a:off x="8520469" y="4473183"/>
            <a:ext cx="519675" cy="602568"/>
          </a:xfrm>
          <a:prstGeom prst="rect">
            <a:avLst/>
          </a:prstGeom>
        </p:spPr>
      </p:pic>
      <p:sp>
        <p:nvSpPr>
          <p:cNvPr id="2" name="Rectangle 1"/>
          <p:cNvSpPr/>
          <p:nvPr/>
        </p:nvSpPr>
        <p:spPr>
          <a:xfrm>
            <a:off x="414660" y="2561472"/>
            <a:ext cx="8253315" cy="2285241"/>
          </a:xfrm>
          <a:prstGeom prst="rect">
            <a:avLst/>
          </a:prstGeom>
        </p:spPr>
        <p:txBody>
          <a:bodyPr wrap="square">
            <a:spAutoFit/>
          </a:bodyPr>
          <a:lstStyle/>
          <a:p>
            <a:pPr lvl="0" algn="just">
              <a:lnSpc>
                <a:spcPct val="150000"/>
              </a:lnSpc>
            </a:pPr>
            <a:r>
              <a:rPr lang="vi-VN" sz="1900">
                <a:latin typeface="+mn-lt"/>
              </a:rPr>
              <a:t>a) Lớp 8A có tất cả bao nhiêu học sinh?</a:t>
            </a:r>
            <a:endParaRPr lang="en-US" sz="1900">
              <a:latin typeface="+mn-lt"/>
            </a:endParaRPr>
          </a:p>
          <a:p>
            <a:pPr algn="just">
              <a:lnSpc>
                <a:spcPct val="150000"/>
              </a:lnSpc>
              <a:spcAft>
                <a:spcPts val="500"/>
              </a:spcAft>
            </a:pPr>
            <a:r>
              <a:rPr lang="en-US" sz="1900">
                <a:latin typeface="+mn-lt"/>
              </a:rPr>
              <a:t>b) </a:t>
            </a:r>
            <a:r>
              <a:rPr lang="vi-VN" sz="1900">
                <a:latin typeface="+mn-lt"/>
              </a:rPr>
              <a:t>Trong buổi sơ kết cuối Học kì I, giáo viên chủ nhiệm lớp 8A thông báo: Tỉ lệ học sinh đạt kết quả học tập Học kì I được đánh giá ở mức Tốt và Khá so với cả lớp là trên 67%. Thông báo đó của giáo viên chủ nhiệm có đúng không?</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576345" y="1247240"/>
            <a:ext cx="7985434" cy="12505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159026" y="124044"/>
            <a:ext cx="8820073" cy="48748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1" name="Picture 10"/>
          <p:cNvPicPr>
            <a:picLocks noChangeAspect="1"/>
          </p:cNvPicPr>
          <p:nvPr/>
        </p:nvPicPr>
        <p:blipFill>
          <a:blip r:embed="rId3"/>
          <a:stretch>
            <a:fillRect/>
          </a:stretch>
        </p:blipFill>
        <p:spPr>
          <a:xfrm>
            <a:off x="8520469" y="4473183"/>
            <a:ext cx="519675" cy="602568"/>
          </a:xfrm>
          <a:prstGeom prst="rect">
            <a:avLst/>
          </a:prstGeom>
        </p:spPr>
      </p:pic>
      <p:sp>
        <p:nvSpPr>
          <p:cNvPr id="8" name="Rectangle 7"/>
          <p:cNvSpPr/>
          <p:nvPr/>
        </p:nvSpPr>
        <p:spPr>
          <a:xfrm>
            <a:off x="4205821" y="157127"/>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446559" y="622485"/>
                <a:ext cx="8245003" cy="4305025"/>
              </a:xfrm>
              <a:prstGeom prst="rect">
                <a:avLst/>
              </a:prstGeom>
            </p:spPr>
            <p:txBody>
              <a:bodyPr wrap="square">
                <a:spAutoFit/>
              </a:bodyPr>
              <a:lstStyle/>
              <a:p>
                <a:pPr algn="just">
                  <a:lnSpc>
                    <a:spcPct val="150000"/>
                  </a:lnSpc>
                  <a:spcAft>
                    <a:spcPts val="500"/>
                  </a:spcAft>
                </a:pPr>
                <a:r>
                  <a:rPr lang="vi-VN" sz="1700">
                    <a:latin typeface="+mn-lt"/>
                  </a:rPr>
                  <a:t>a) Số học sinh của lớp 8A là:</a:t>
                </a:r>
              </a:p>
              <a:p>
                <a:pPr algn="ctr">
                  <a:lnSpc>
                    <a:spcPct val="150000"/>
                  </a:lnSpc>
                  <a:spcAft>
                    <a:spcPts val="500"/>
                  </a:spcAft>
                </a:pPr>
                <a14:m>
                  <m:oMath xmlns:m="http://schemas.openxmlformats.org/officeDocument/2006/math">
                    <m:r>
                      <a:rPr lang="vi-VN" sz="1700" i="1" smtClean="0">
                        <a:latin typeface="Cambria Math" panose="02040503050406030204" pitchFamily="18" charset="0"/>
                      </a:rPr>
                      <m:t>16</m:t>
                    </m:r>
                    <m:r>
                      <a:rPr lang="en-US" sz="1700" i="1" smtClean="0">
                        <a:latin typeface="Cambria Math" panose="02040503050406030204" pitchFamily="18" charset="0"/>
                      </a:rPr>
                      <m:t> </m:t>
                    </m:r>
                    <m:r>
                      <a:rPr lang="vi-VN" sz="1700" i="1" smtClean="0">
                        <a:latin typeface="Cambria Math" panose="02040503050406030204" pitchFamily="18" charset="0"/>
                      </a:rPr>
                      <m:t>+</m:t>
                    </m:r>
                    <m:r>
                      <a:rPr lang="en-US" sz="1700" i="1" smtClean="0">
                        <a:latin typeface="Cambria Math" panose="02040503050406030204" pitchFamily="18" charset="0"/>
                      </a:rPr>
                      <m:t> </m:t>
                    </m:r>
                    <m:r>
                      <a:rPr lang="vi-VN" sz="1700" i="1" smtClean="0">
                        <a:latin typeface="Cambria Math" panose="02040503050406030204" pitchFamily="18" charset="0"/>
                      </a:rPr>
                      <m:t>11</m:t>
                    </m:r>
                    <m:r>
                      <a:rPr lang="en-US" sz="1700" i="1" smtClean="0">
                        <a:latin typeface="Cambria Math" panose="02040503050406030204" pitchFamily="18" charset="0"/>
                      </a:rPr>
                      <m:t> </m:t>
                    </m:r>
                    <m:r>
                      <a:rPr lang="vi-VN" sz="1700" i="1" smtClean="0">
                        <a:latin typeface="Cambria Math" panose="02040503050406030204" pitchFamily="18" charset="0"/>
                      </a:rPr>
                      <m:t>+</m:t>
                    </m:r>
                    <m:r>
                      <a:rPr lang="en-US" sz="1700" i="1" smtClean="0">
                        <a:latin typeface="Cambria Math" panose="02040503050406030204" pitchFamily="18" charset="0"/>
                      </a:rPr>
                      <m:t> </m:t>
                    </m:r>
                    <m:r>
                      <a:rPr lang="vi-VN" sz="1700" i="1" smtClean="0">
                        <a:latin typeface="Cambria Math" panose="02040503050406030204" pitchFamily="18" charset="0"/>
                      </a:rPr>
                      <m:t>10</m:t>
                    </m:r>
                    <m:r>
                      <a:rPr lang="en-US" sz="1700" i="1" smtClean="0">
                        <a:latin typeface="Cambria Math" panose="02040503050406030204" pitchFamily="18" charset="0"/>
                      </a:rPr>
                      <m:t> </m:t>
                    </m:r>
                    <m:r>
                      <a:rPr lang="vi-VN" sz="1700" i="1" smtClean="0">
                        <a:latin typeface="Cambria Math" panose="02040503050406030204" pitchFamily="18" charset="0"/>
                      </a:rPr>
                      <m:t>+</m:t>
                    </m:r>
                    <m:r>
                      <a:rPr lang="en-US" sz="1700" i="1" smtClean="0">
                        <a:latin typeface="Cambria Math" panose="02040503050406030204" pitchFamily="18" charset="0"/>
                      </a:rPr>
                      <m:t> </m:t>
                    </m:r>
                    <m:r>
                      <a:rPr lang="vi-VN" sz="1700" i="1" smtClean="0">
                        <a:latin typeface="Cambria Math" panose="02040503050406030204" pitchFamily="18" charset="0"/>
                      </a:rPr>
                      <m:t>3</m:t>
                    </m:r>
                    <m:r>
                      <a:rPr lang="en-US" sz="1700" i="1" smtClean="0">
                        <a:latin typeface="Cambria Math" panose="02040503050406030204" pitchFamily="18" charset="0"/>
                      </a:rPr>
                      <m:t> </m:t>
                    </m:r>
                    <m:r>
                      <a:rPr lang="vi-VN" sz="1700" i="1" smtClean="0">
                        <a:latin typeface="Cambria Math" panose="02040503050406030204" pitchFamily="18" charset="0"/>
                      </a:rPr>
                      <m:t>= </m:t>
                    </m:r>
                    <m:r>
                      <a:rPr lang="vi-VN" sz="1700" i="1">
                        <a:latin typeface="Cambria Math" panose="02040503050406030204" pitchFamily="18" charset="0"/>
                      </a:rPr>
                      <m:t>40 </m:t>
                    </m:r>
                  </m:oMath>
                </a14:m>
                <a:r>
                  <a:rPr lang="vi-VN" sz="1700">
                    <a:latin typeface="+mn-lt"/>
                  </a:rPr>
                  <a:t>(học sinh)</a:t>
                </a:r>
              </a:p>
              <a:p>
                <a:pPr algn="just">
                  <a:lnSpc>
                    <a:spcPct val="150000"/>
                  </a:lnSpc>
                  <a:spcAft>
                    <a:spcPts val="500"/>
                  </a:spcAft>
                </a:pPr>
                <a:r>
                  <a:rPr lang="vi-VN" sz="1700">
                    <a:latin typeface="+mn-lt"/>
                  </a:rPr>
                  <a:t>b) Số học sinh đạt kết quả học tập Học kì I được đánh giá ở mức Tốt và Khá của lớp 8A là:</a:t>
                </a:r>
              </a:p>
              <a:p>
                <a:pPr algn="ctr">
                  <a:lnSpc>
                    <a:spcPct val="150000"/>
                  </a:lnSpc>
                  <a:spcAft>
                    <a:spcPts val="500"/>
                  </a:spcAft>
                </a:pPr>
                <a14:m>
                  <m:oMath xmlns:m="http://schemas.openxmlformats.org/officeDocument/2006/math">
                    <m:r>
                      <a:rPr lang="vi-VN" sz="1700" i="1" smtClean="0">
                        <a:latin typeface="Cambria Math" panose="02040503050406030204" pitchFamily="18" charset="0"/>
                      </a:rPr>
                      <m:t>16 + 11 = 27 </m:t>
                    </m:r>
                  </m:oMath>
                </a14:m>
                <a:r>
                  <a:rPr lang="vi-VN" sz="1700">
                    <a:latin typeface="+mn-lt"/>
                  </a:rPr>
                  <a:t>(học sinh)</a:t>
                </a:r>
              </a:p>
              <a:p>
                <a:pPr algn="just">
                  <a:lnSpc>
                    <a:spcPct val="150000"/>
                  </a:lnSpc>
                  <a:spcAft>
                    <a:spcPts val="500"/>
                  </a:spcAft>
                </a:pPr>
                <a:r>
                  <a:rPr lang="vi-VN" sz="1700">
                    <a:latin typeface="+mn-lt"/>
                  </a:rPr>
                  <a:t>So với cả lớp 8A, tỉ lệ học sinh đạt kết quả học tập</a:t>
                </a:r>
                <a:r>
                  <a:rPr lang="en-US" sz="1700">
                    <a:latin typeface="+mn-lt"/>
                  </a:rPr>
                  <a:t> </a:t>
                </a:r>
                <a:r>
                  <a:rPr lang="vi-VN" sz="1700">
                    <a:latin typeface="+mn-lt"/>
                  </a:rPr>
                  <a:t>Học kì I được đánh giá ở mức Tốt và Khá là:</a:t>
                </a:r>
              </a:p>
              <a:p>
                <a:pPr algn="just">
                  <a:lnSpc>
                    <a:spcPct val="150000"/>
                  </a:lnSpc>
                  <a:spcAft>
                    <a:spcPts val="500"/>
                  </a:spcAft>
                </a:pPr>
                <a14:m>
                  <m:oMathPara xmlns:m="http://schemas.openxmlformats.org/officeDocument/2006/math">
                    <m:oMathParaPr>
                      <m:jc m:val="centerGroup"/>
                    </m:oMathParaPr>
                    <m:oMath xmlns:m="http://schemas.openxmlformats.org/officeDocument/2006/math">
                      <m:f>
                        <m:fPr>
                          <m:ctrlPr>
                            <a:rPr lang="vi-VN" sz="1700" i="1" smtClean="0">
                              <a:latin typeface="Cambria Math" panose="02040503050406030204" pitchFamily="18" charset="0"/>
                            </a:rPr>
                          </m:ctrlPr>
                        </m:fPr>
                        <m:num>
                          <m:r>
                            <a:rPr lang="vi-VN" sz="1700" i="1">
                              <a:latin typeface="Cambria Math" panose="02040503050406030204" pitchFamily="18" charset="0"/>
                            </a:rPr>
                            <m:t>27.100</m:t>
                          </m:r>
                        </m:num>
                        <m:den>
                          <m:r>
                            <a:rPr lang="en-US" sz="1700" b="0" i="1" smtClean="0">
                              <a:latin typeface="Cambria Math" panose="02040503050406030204" pitchFamily="18" charset="0"/>
                            </a:rPr>
                            <m:t>40</m:t>
                          </m:r>
                        </m:den>
                      </m:f>
                      <m:r>
                        <a:rPr lang="en-US" sz="1700" b="0" i="1" smtClean="0">
                          <a:latin typeface="Cambria Math" panose="02040503050406030204" pitchFamily="18" charset="0"/>
                        </a:rPr>
                        <m:t>%=67,5%&gt;67%</m:t>
                      </m:r>
                    </m:oMath>
                  </m:oMathPara>
                </a14:m>
                <a:endParaRPr lang="vi-VN" sz="1700">
                  <a:latin typeface="+mn-lt"/>
                </a:endParaRPr>
              </a:p>
              <a:p>
                <a:pPr algn="just">
                  <a:lnSpc>
                    <a:spcPct val="150000"/>
                  </a:lnSpc>
                  <a:spcAft>
                    <a:spcPts val="500"/>
                  </a:spcAft>
                </a:pPr>
                <a:r>
                  <a:rPr lang="vi-VN" sz="1700">
                    <a:latin typeface="+mn-lt"/>
                  </a:rPr>
                  <a:t>Vậy thông báo đó của giáo viên chủ nhiệm là đúng.</a:t>
                </a:r>
              </a:p>
            </p:txBody>
          </p:sp>
        </mc:Choice>
        <mc:Fallback xmlns="">
          <p:sp>
            <p:nvSpPr>
              <p:cNvPr id="3" name="Rectangle 2"/>
              <p:cNvSpPr>
                <a:spLocks noRot="1" noChangeAspect="1" noMove="1" noResize="1" noEditPoints="1" noAdjustHandles="1" noChangeArrowheads="1" noChangeShapeType="1" noTextEdit="1"/>
              </p:cNvSpPr>
              <p:nvPr/>
            </p:nvSpPr>
            <p:spPr>
              <a:xfrm>
                <a:off x="446559" y="622485"/>
                <a:ext cx="8245003" cy="4305025"/>
              </a:xfrm>
              <a:prstGeom prst="rect">
                <a:avLst/>
              </a:prstGeom>
              <a:blipFill>
                <a:blip r:embed="rId4"/>
                <a:stretch>
                  <a:fillRect l="-443" r="-443" b="-992"/>
                </a:stretch>
              </a:blipFill>
            </p:spPr>
            <p:txBody>
              <a:bodyPr/>
              <a:lstStyle/>
              <a:p>
                <a:r>
                  <a:rPr lang="en-US">
                    <a:noFill/>
                  </a:rPr>
                  <a:t> </a:t>
                </a:r>
              </a:p>
            </p:txBody>
          </p:sp>
        </mc:Fallback>
      </mc:AlternateContent>
    </p:spTree>
    <p:extLst>
      <p:ext uri="{BB962C8B-B14F-4D97-AF65-F5344CB8AC3E}">
        <p14:creationId xmlns:p14="http://schemas.microsoft.com/office/powerpoint/2010/main" val="371430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9181</TotalTime>
  <Words>1128</Words>
  <Application>Microsoft Office PowerPoint</Application>
  <PresentationFormat>On-screen Show (16:9)</PresentationFormat>
  <Paragraphs>90</Paragraphs>
  <Slides>17</Slides>
  <Notes>16</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17</vt:i4>
      </vt:variant>
    </vt:vector>
  </HeadingPairs>
  <TitlesOfParts>
    <vt:vector size="33" baseType="lpstr">
      <vt:lpstr>Maven Pro ExtraBold</vt:lpstr>
      <vt:lpstr>Maven Pro SemiBold</vt:lpstr>
      <vt:lpstr>Arial</vt:lpstr>
      <vt:lpstr>Nunito Light</vt:lpstr>
      <vt:lpstr>Cambria Math</vt:lpstr>
      <vt:lpstr>Lilita One</vt:lpstr>
      <vt:lpstr>Calibri</vt:lpstr>
      <vt:lpstr>Times New Roman</vt:lpstr>
      <vt:lpstr>Anaheim</vt:lpstr>
      <vt:lpstr>Dotum</vt:lpstr>
      <vt:lpstr>DM Sans</vt:lpstr>
      <vt:lpstr>Open Sans</vt:lpstr>
      <vt:lpstr>Quicksand Medium</vt:lpstr>
      <vt:lpstr>Lato</vt:lpstr>
      <vt:lpstr>Measurement and Data - Mathematics - 1st Grade by Slidesgo</vt:lpstr>
      <vt:lpstr>Office Theme</vt:lpstr>
      <vt:lpstr>PowerPoint Presentation</vt:lpstr>
      <vt:lpstr>PowerPoint Presentation</vt:lpstr>
      <vt:lpstr>PowerPoint Presentation</vt:lpstr>
      <vt:lpstr>NỘI DUNG BÀI HỌC</vt:lpstr>
      <vt:lpstr>I. Phát hiện vấn đề dựa trên phân tích và xử lí dữ liệu thu được ở dạng bảng, biểu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2</cp:revision>
  <dcterms:modified xsi:type="dcterms:W3CDTF">2025-01-15T12:59:10Z</dcterms:modified>
</cp:coreProperties>
</file>