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74" r:id="rId8"/>
    <p:sldId id="269" r:id="rId9"/>
    <p:sldId id="265" r:id="rId10"/>
    <p:sldId id="277" r:id="rId11"/>
    <p:sldId id="263" r:id="rId12"/>
    <p:sldId id="278" r:id="rId13"/>
    <p:sldId id="268" r:id="rId14"/>
    <p:sldId id="264" r:id="rId15"/>
    <p:sldId id="279" r:id="rId16"/>
    <p:sldId id="280" r:id="rId17"/>
    <p:sldId id="266" r:id="rId18"/>
    <p:sldId id="275" r:id="rId19"/>
    <p:sldId id="262" r:id="rId20"/>
    <p:sldId id="281" r:id="rId21"/>
    <p:sldId id="282" r:id="rId22"/>
    <p:sldId id="283" r:id="rId23"/>
    <p:sldId id="284" r:id="rId24"/>
    <p:sldId id="270" r:id="rId25"/>
    <p:sldId id="271" r:id="rId26"/>
  </p:sldIdLst>
  <p:sldSz cx="18288000" cy="10287000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31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18" Type="http://schemas.openxmlformats.org/officeDocument/2006/relationships/image" Target="../media/image60.png"/><Relationship Id="rId3" Type="http://schemas.openxmlformats.org/officeDocument/2006/relationships/image" Target="../media/image25.svg"/><Relationship Id="rId7" Type="http://schemas.openxmlformats.org/officeDocument/2006/relationships/image" Target="../media/image24.svg"/><Relationship Id="rId12" Type="http://schemas.openxmlformats.org/officeDocument/2006/relationships/image" Target="../media/image1.png"/><Relationship Id="rId17" Type="http://schemas.openxmlformats.org/officeDocument/2006/relationships/image" Target="../media/image8.svg"/><Relationship Id="rId2" Type="http://schemas.openxmlformats.org/officeDocument/2006/relationships/image" Target="../media/image57.png"/><Relationship Id="rId16" Type="http://schemas.openxmlformats.org/officeDocument/2006/relationships/image" Target="../media/image59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3.svg"/><Relationship Id="rId15" Type="http://schemas.openxmlformats.org/officeDocument/2006/relationships/image" Target="../media/image4.svg"/><Relationship Id="rId10" Type="http://schemas.openxmlformats.org/officeDocument/2006/relationships/image" Target="../media/image58.png"/><Relationship Id="rId19" Type="http://schemas.openxmlformats.org/officeDocument/2006/relationships/image" Target="../media/image440.svg"/><Relationship Id="rId9" Type="http://schemas.openxmlformats.org/officeDocument/2006/relationships/image" Target="../media/image12.svg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2.svg"/><Relationship Id="rId13" Type="http://schemas.openxmlformats.org/officeDocument/2006/relationships/image" Target="../media/image20.svg"/><Relationship Id="rId26" Type="http://schemas.openxmlformats.org/officeDocument/2006/relationships/image" Target="../media/image74.png"/><Relationship Id="rId21" Type="http://schemas.openxmlformats.org/officeDocument/2006/relationships/image" Target="../media/image70.png"/><Relationship Id="rId17" Type="http://schemas.openxmlformats.org/officeDocument/2006/relationships/image" Target="../media/image19.png"/><Relationship Id="rId25" Type="http://schemas.openxmlformats.org/officeDocument/2006/relationships/image" Target="../media/image73.png"/><Relationship Id="rId2" Type="http://schemas.openxmlformats.org/officeDocument/2006/relationships/image" Target="../media/image10.png"/><Relationship Id="rId16" Type="http://schemas.openxmlformats.org/officeDocument/2006/relationships/image" Target="../media/image68.pn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24" Type="http://schemas.openxmlformats.org/officeDocument/2006/relationships/image" Target="../media/image72.png"/><Relationship Id="rId15" Type="http://schemas.openxmlformats.org/officeDocument/2006/relationships/image" Target="../media/image18.svg"/><Relationship Id="rId23" Type="http://schemas.openxmlformats.org/officeDocument/2006/relationships/image" Target="../media/image71.png"/><Relationship Id="rId19" Type="http://schemas.openxmlformats.org/officeDocument/2006/relationships/image" Target="../media/image69.png"/><Relationship Id="rId22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svg"/><Relationship Id="rId18" Type="http://schemas.openxmlformats.org/officeDocument/2006/relationships/image" Target="../media/image30.svg"/><Relationship Id="rId26" Type="http://schemas.openxmlformats.org/officeDocument/2006/relationships/image" Target="../media/image36.svg"/><Relationship Id="rId39" Type="http://schemas.openxmlformats.org/officeDocument/2006/relationships/image" Target="../media/image81.png"/><Relationship Id="rId21" Type="http://schemas.openxmlformats.org/officeDocument/2006/relationships/image" Target="../media/image46.png"/><Relationship Id="rId34" Type="http://schemas.openxmlformats.org/officeDocument/2006/relationships/image" Target="../media/image69.sv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33" Type="http://schemas.openxmlformats.org/officeDocument/2006/relationships/image" Target="../media/image78.png"/><Relationship Id="rId38" Type="http://schemas.openxmlformats.org/officeDocument/2006/relationships/image" Target="../media/image6.svg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20" Type="http://schemas.openxmlformats.org/officeDocument/2006/relationships/image" Target="../media/image32.sv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1.png"/><Relationship Id="rId24" Type="http://schemas.openxmlformats.org/officeDocument/2006/relationships/image" Target="../media/image48.png"/><Relationship Id="rId32" Type="http://schemas.openxmlformats.org/officeDocument/2006/relationships/image" Target="../media/image77.png"/><Relationship Id="rId37" Type="http://schemas.openxmlformats.org/officeDocument/2006/relationships/image" Target="../media/image80.png"/><Relationship Id="rId40" Type="http://schemas.openxmlformats.org/officeDocument/2006/relationships/image" Target="../media/image14.svg"/><Relationship Id="rId15" Type="http://schemas.openxmlformats.org/officeDocument/2006/relationships/image" Target="../media/image6.svg"/><Relationship Id="rId23" Type="http://schemas.openxmlformats.org/officeDocument/2006/relationships/image" Target="../media/image47.png"/><Relationship Id="rId28" Type="http://schemas.openxmlformats.org/officeDocument/2006/relationships/image" Target="../media/image38.svg"/><Relationship Id="rId36" Type="http://schemas.openxmlformats.org/officeDocument/2006/relationships/image" Target="../media/image71.svg"/><Relationship Id="rId10" Type="http://schemas.openxmlformats.org/officeDocument/2006/relationships/image" Target="../media/image40.png"/><Relationship Id="rId19" Type="http://schemas.openxmlformats.org/officeDocument/2006/relationships/image" Target="../media/image19.png"/><Relationship Id="rId31" Type="http://schemas.openxmlformats.org/officeDocument/2006/relationships/image" Target="../media/image76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34.svg"/><Relationship Id="rId27" Type="http://schemas.openxmlformats.org/officeDocument/2006/relationships/image" Target="../media/image50.png"/><Relationship Id="rId30" Type="http://schemas.openxmlformats.org/officeDocument/2006/relationships/image" Target="../media/image75.png"/><Relationship Id="rId35" Type="http://schemas.openxmlformats.org/officeDocument/2006/relationships/image" Target="../media/image79.png"/><Relationship Id="rId8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60.png"/><Relationship Id="rId7" Type="http://schemas.openxmlformats.org/officeDocument/2006/relationships/image" Target="../media/image6.png"/><Relationship Id="rId12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83.png"/><Relationship Id="rId5" Type="http://schemas.openxmlformats.org/officeDocument/2006/relationships/image" Target="../media/image5.png"/><Relationship Id="rId10" Type="http://schemas.openxmlformats.org/officeDocument/2006/relationships/image" Target="../media/image6.svg"/><Relationship Id="rId4" Type="http://schemas.openxmlformats.org/officeDocument/2006/relationships/image" Target="../media/image18.svg"/><Relationship Id="rId9" Type="http://schemas.openxmlformats.org/officeDocument/2006/relationships/image" Target="../media/image82.png"/><Relationship Id="rId14" Type="http://schemas.openxmlformats.org/officeDocument/2006/relationships/image" Target="../media/image44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6.svg"/><Relationship Id="rId18" Type="http://schemas.openxmlformats.org/officeDocument/2006/relationships/image" Target="../media/image27.png"/><Relationship Id="rId26" Type="http://schemas.openxmlformats.org/officeDocument/2006/relationships/image" Target="../media/image88.png"/><Relationship Id="rId21" Type="http://schemas.openxmlformats.org/officeDocument/2006/relationships/image" Target="../media/image36.svg"/><Relationship Id="rId7" Type="http://schemas.openxmlformats.org/officeDocument/2006/relationships/image" Target="../media/image24.svg"/><Relationship Id="rId12" Type="http://schemas.openxmlformats.org/officeDocument/2006/relationships/image" Target="../media/image16.png"/><Relationship Id="rId17" Type="http://schemas.openxmlformats.org/officeDocument/2006/relationships/image" Target="../media/image32.svg"/><Relationship Id="rId25" Type="http://schemas.openxmlformats.org/officeDocument/2006/relationships/image" Target="../media/image29.png"/><Relationship Id="rId2" Type="http://schemas.openxmlformats.org/officeDocument/2006/relationships/image" Target="../media/image84.png"/><Relationship Id="rId16" Type="http://schemas.openxmlformats.org/officeDocument/2006/relationships/image" Target="../media/image19.png"/><Relationship Id="rId20" Type="http://schemas.openxmlformats.org/officeDocument/2006/relationships/image" Target="../media/image28.png"/><Relationship Id="rId29" Type="http://schemas.openxmlformats.org/officeDocument/2006/relationships/image" Target="../media/image71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7.png"/><Relationship Id="rId24" Type="http://schemas.openxmlformats.org/officeDocument/2006/relationships/image" Target="../media/image22.pn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28" Type="http://schemas.openxmlformats.org/officeDocument/2006/relationships/image" Target="../media/image79.png"/><Relationship Id="rId10" Type="http://schemas.openxmlformats.org/officeDocument/2006/relationships/image" Target="../media/image26.svg"/><Relationship Id="rId19" Type="http://schemas.openxmlformats.org/officeDocument/2006/relationships/image" Target="../media/image34.svg"/><Relationship Id="rId31" Type="http://schemas.openxmlformats.org/officeDocument/2006/relationships/image" Target="../media/image63.svg"/><Relationship Id="rId9" Type="http://schemas.openxmlformats.org/officeDocument/2006/relationships/image" Target="../media/image86.png"/><Relationship Id="rId14" Type="http://schemas.openxmlformats.org/officeDocument/2006/relationships/image" Target="../media/image18.png"/><Relationship Id="rId22" Type="http://schemas.openxmlformats.org/officeDocument/2006/relationships/image" Target="../media/image23.png"/><Relationship Id="rId27" Type="http://schemas.openxmlformats.org/officeDocument/2006/relationships/image" Target="../media/image24.svg"/><Relationship Id="rId30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6.svg"/><Relationship Id="rId18" Type="http://schemas.openxmlformats.org/officeDocument/2006/relationships/image" Target="../media/image30.svg"/><Relationship Id="rId26" Type="http://schemas.openxmlformats.org/officeDocument/2006/relationships/image" Target="../media/image36.svg"/><Relationship Id="rId21" Type="http://schemas.openxmlformats.org/officeDocument/2006/relationships/image" Target="../media/image46.png"/><Relationship Id="rId34" Type="http://schemas.openxmlformats.org/officeDocument/2006/relationships/image" Target="../media/image300.sv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33" Type="http://schemas.openxmlformats.org/officeDocument/2006/relationships/image" Target="../media/image93.png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20" Type="http://schemas.openxmlformats.org/officeDocument/2006/relationships/image" Target="../media/image32.sv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1.png"/><Relationship Id="rId24" Type="http://schemas.openxmlformats.org/officeDocument/2006/relationships/image" Target="../media/image48.png"/><Relationship Id="rId32" Type="http://schemas.openxmlformats.org/officeDocument/2006/relationships/image" Target="../media/image92.png"/><Relationship Id="rId15" Type="http://schemas.openxmlformats.org/officeDocument/2006/relationships/image" Target="../media/image6.svg"/><Relationship Id="rId23" Type="http://schemas.openxmlformats.org/officeDocument/2006/relationships/image" Target="../media/image47.png"/><Relationship Id="rId28" Type="http://schemas.openxmlformats.org/officeDocument/2006/relationships/image" Target="../media/image38.svg"/><Relationship Id="rId10" Type="http://schemas.openxmlformats.org/officeDocument/2006/relationships/image" Target="../media/image40.png"/><Relationship Id="rId19" Type="http://schemas.openxmlformats.org/officeDocument/2006/relationships/image" Target="../media/image19.png"/><Relationship Id="rId31" Type="http://schemas.openxmlformats.org/officeDocument/2006/relationships/image" Target="../media/image91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34.svg"/><Relationship Id="rId27" Type="http://schemas.openxmlformats.org/officeDocument/2006/relationships/image" Target="../media/image50.png"/><Relationship Id="rId30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18" Type="http://schemas.openxmlformats.org/officeDocument/2006/relationships/image" Target="../media/image60.png"/><Relationship Id="rId7" Type="http://schemas.openxmlformats.org/officeDocument/2006/relationships/image" Target="../media/image24.svg"/><Relationship Id="rId12" Type="http://schemas.openxmlformats.org/officeDocument/2006/relationships/image" Target="../media/image1.png"/><Relationship Id="rId17" Type="http://schemas.openxmlformats.org/officeDocument/2006/relationships/image" Target="../media/image8.svg"/><Relationship Id="rId2" Type="http://schemas.openxmlformats.org/officeDocument/2006/relationships/image" Target="../media/image57.png"/><Relationship Id="rId16" Type="http://schemas.openxmlformats.org/officeDocument/2006/relationships/image" Target="../media/image59.png"/><Relationship Id="rId20" Type="http://schemas.openxmlformats.org/officeDocument/2006/relationships/image" Target="../media/image10.png"/><Relationship Id="rId29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3.svg"/><Relationship Id="rId15" Type="http://schemas.openxmlformats.org/officeDocument/2006/relationships/image" Target="../media/image4.svg"/><Relationship Id="rId28" Type="http://schemas.openxmlformats.org/officeDocument/2006/relationships/image" Target="../media/image18.svg"/><Relationship Id="rId10" Type="http://schemas.openxmlformats.org/officeDocument/2006/relationships/image" Target="../media/image58.png"/><Relationship Id="rId19" Type="http://schemas.openxmlformats.org/officeDocument/2006/relationships/image" Target="../media/image440.svg"/><Relationship Id="rId9" Type="http://schemas.openxmlformats.org/officeDocument/2006/relationships/image" Target="../media/image12.svg"/><Relationship Id="rId1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71.svg"/><Relationship Id="rId7" Type="http://schemas.openxmlformats.org/officeDocument/2006/relationships/image" Target="../media/image2.svg"/><Relationship Id="rId12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svg"/><Relationship Id="rId15" Type="http://schemas.openxmlformats.org/officeDocument/2006/relationships/image" Target="../media/image63.svg"/><Relationship Id="rId10" Type="http://schemas.openxmlformats.org/officeDocument/2006/relationships/image" Target="../media/image88.png"/><Relationship Id="rId9" Type="http://schemas.openxmlformats.org/officeDocument/2006/relationships/image" Target="../media/image8.svg"/><Relationship Id="rId1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1.png"/><Relationship Id="rId17" Type="http://schemas.openxmlformats.org/officeDocument/2006/relationships/image" Target="../media/image8.svg"/><Relationship Id="rId2" Type="http://schemas.openxmlformats.org/officeDocument/2006/relationships/image" Target="../media/image10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3.svg"/><Relationship Id="rId5" Type="http://schemas.openxmlformats.org/officeDocument/2006/relationships/image" Target="../media/image18.svg"/><Relationship Id="rId15" Type="http://schemas.openxmlformats.org/officeDocument/2006/relationships/image" Target="../media/image4.svg"/><Relationship Id="rId10" Type="http://schemas.openxmlformats.org/officeDocument/2006/relationships/image" Target="../media/image58.png"/><Relationship Id="rId9" Type="http://schemas.openxmlformats.org/officeDocument/2006/relationships/image" Target="../media/image12.svg"/><Relationship Id="rId1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svg"/><Relationship Id="rId18" Type="http://schemas.openxmlformats.org/officeDocument/2006/relationships/image" Target="../media/image98.png"/><Relationship Id="rId3" Type="http://schemas.openxmlformats.org/officeDocument/2006/relationships/image" Target="../media/image16.svg"/><Relationship Id="rId21" Type="http://schemas.openxmlformats.org/officeDocument/2006/relationships/image" Target="../media/image100.png"/><Relationship Id="rId7" Type="http://schemas.openxmlformats.org/officeDocument/2006/relationships/image" Target="../media/image2.svg"/><Relationship Id="rId12" Type="http://schemas.openxmlformats.org/officeDocument/2006/relationships/image" Target="../media/image97.png"/><Relationship Id="rId17" Type="http://schemas.openxmlformats.org/officeDocument/2006/relationships/image" Target="../media/image71.svg"/><Relationship Id="rId25" Type="http://schemas.openxmlformats.org/officeDocument/2006/relationships/image" Target="../media/image104.png"/><Relationship Id="rId2" Type="http://schemas.openxmlformats.org/officeDocument/2006/relationships/image" Target="../media/image9.png"/><Relationship Id="rId16" Type="http://schemas.openxmlformats.org/officeDocument/2006/relationships/image" Target="../media/image79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24" Type="http://schemas.openxmlformats.org/officeDocument/2006/relationships/image" Target="../media/image103.png"/><Relationship Id="rId5" Type="http://schemas.openxmlformats.org/officeDocument/2006/relationships/image" Target="../media/image18.svg"/><Relationship Id="rId15" Type="http://schemas.openxmlformats.org/officeDocument/2006/relationships/image" Target="../media/image69.svg"/><Relationship Id="rId23" Type="http://schemas.openxmlformats.org/officeDocument/2006/relationships/image" Target="../media/image102.png"/><Relationship Id="rId10" Type="http://schemas.openxmlformats.org/officeDocument/2006/relationships/image" Target="../media/image96.png"/><Relationship Id="rId19" Type="http://schemas.openxmlformats.org/officeDocument/2006/relationships/image" Target="../media/image99.png"/><Relationship Id="rId4" Type="http://schemas.openxmlformats.org/officeDocument/2006/relationships/image" Target="../media/image10.png"/><Relationship Id="rId9" Type="http://schemas.openxmlformats.org/officeDocument/2006/relationships/image" Target="../media/image4.svg"/><Relationship Id="rId14" Type="http://schemas.openxmlformats.org/officeDocument/2006/relationships/image" Target="../media/image78.png"/><Relationship Id="rId22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svg"/><Relationship Id="rId18" Type="http://schemas.openxmlformats.org/officeDocument/2006/relationships/image" Target="../media/image32.svg"/><Relationship Id="rId26" Type="http://schemas.openxmlformats.org/officeDocument/2006/relationships/image" Target="../media/image24.jpeg"/><Relationship Id="rId21" Type="http://schemas.openxmlformats.org/officeDocument/2006/relationships/image" Target="../media/image21.png"/><Relationship Id="rId7" Type="http://schemas.openxmlformats.org/officeDocument/2006/relationships/image" Target="../media/image24.sv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38.svg"/><Relationship Id="rId2" Type="http://schemas.openxmlformats.org/officeDocument/2006/relationships/image" Target="../media/image11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6.svg"/><Relationship Id="rId24" Type="http://schemas.openxmlformats.org/officeDocument/2006/relationships/image" Target="../media/image23.png"/><Relationship Id="rId5" Type="http://schemas.openxmlformats.org/officeDocument/2006/relationships/image" Target="../media/image16.svg"/><Relationship Id="rId15" Type="http://schemas.openxmlformats.org/officeDocument/2006/relationships/image" Target="../media/image18.png"/><Relationship Id="rId23" Type="http://schemas.openxmlformats.org/officeDocument/2006/relationships/image" Target="../media/image36.svg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.png"/><Relationship Id="rId13" Type="http://schemas.openxmlformats.org/officeDocument/2006/relationships/image" Target="../media/image6.svg"/><Relationship Id="rId26" Type="http://schemas.openxmlformats.org/officeDocument/2006/relationships/image" Target="../media/image27.png"/><Relationship Id="rId39" Type="http://schemas.openxmlformats.org/officeDocument/2006/relationships/image" Target="../media/image106.png"/><Relationship Id="rId21" Type="http://schemas.openxmlformats.org/officeDocument/2006/relationships/image" Target="../media/image16.png"/><Relationship Id="rId34" Type="http://schemas.openxmlformats.org/officeDocument/2006/relationships/image" Target="../media/image88.png"/><Relationship Id="rId17" Type="http://schemas.openxmlformats.org/officeDocument/2006/relationships/image" Target="../media/image25.png"/><Relationship Id="rId7" Type="http://schemas.openxmlformats.org/officeDocument/2006/relationships/image" Target="../media/image24.svg"/><Relationship Id="rId25" Type="http://schemas.openxmlformats.org/officeDocument/2006/relationships/image" Target="../media/image32.svg"/><Relationship Id="rId33" Type="http://schemas.openxmlformats.org/officeDocument/2006/relationships/image" Target="../media/image29.png"/><Relationship Id="rId38" Type="http://schemas.openxmlformats.org/officeDocument/2006/relationships/image" Target="../media/image63.svg"/><Relationship Id="rId2" Type="http://schemas.openxmlformats.org/officeDocument/2006/relationships/image" Target="../media/image10.png"/><Relationship Id="rId16" Type="http://schemas.openxmlformats.org/officeDocument/2006/relationships/image" Target="../media/image105.png"/><Relationship Id="rId20" Type="http://schemas.openxmlformats.org/officeDocument/2006/relationships/image" Target="../media/image15.png"/><Relationship Id="rId29" Type="http://schemas.openxmlformats.org/officeDocument/2006/relationships/image" Target="../media/image36.svg"/><Relationship Id="rId41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9.png"/><Relationship Id="rId32" Type="http://schemas.openxmlformats.org/officeDocument/2006/relationships/image" Target="../media/image22.png"/><Relationship Id="rId11" Type="http://schemas.openxmlformats.org/officeDocument/2006/relationships/image" Target="../media/image24.svg"/><Relationship Id="rId37" Type="http://schemas.openxmlformats.org/officeDocument/2006/relationships/image" Target="../media/image89.png"/><Relationship Id="rId40" Type="http://schemas.openxmlformats.org/officeDocument/2006/relationships/image" Target="../media/image107.png"/><Relationship Id="rId15" Type="http://schemas.openxmlformats.org/officeDocument/2006/relationships/image" Target="../media/image18.svg"/><Relationship Id="rId23" Type="http://schemas.openxmlformats.org/officeDocument/2006/relationships/image" Target="../media/image30.svg"/><Relationship Id="rId28" Type="http://schemas.openxmlformats.org/officeDocument/2006/relationships/image" Target="../media/image28.png"/><Relationship Id="rId36" Type="http://schemas.openxmlformats.org/officeDocument/2006/relationships/image" Target="../media/image71.svg"/><Relationship Id="rId19" Type="http://schemas.openxmlformats.org/officeDocument/2006/relationships/image" Target="../media/image26.png"/><Relationship Id="rId10" Type="http://schemas.openxmlformats.org/officeDocument/2006/relationships/image" Target="../media/image26.svg"/><Relationship Id="rId31" Type="http://schemas.openxmlformats.org/officeDocument/2006/relationships/image" Target="../media/image38.svg"/><Relationship Id="rId22" Type="http://schemas.openxmlformats.org/officeDocument/2006/relationships/image" Target="../media/image18.png"/><Relationship Id="rId27" Type="http://schemas.openxmlformats.org/officeDocument/2006/relationships/image" Target="../media/image34.svg"/><Relationship Id="rId30" Type="http://schemas.openxmlformats.org/officeDocument/2006/relationships/image" Target="../media/image23.png"/><Relationship Id="rId35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svg"/><Relationship Id="rId18" Type="http://schemas.openxmlformats.org/officeDocument/2006/relationships/image" Target="../media/image32.svg"/><Relationship Id="rId21" Type="http://schemas.openxmlformats.org/officeDocument/2006/relationships/image" Target="../media/image21.png"/><Relationship Id="rId7" Type="http://schemas.openxmlformats.org/officeDocument/2006/relationships/image" Target="../media/image24.sv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38.svg"/><Relationship Id="rId2" Type="http://schemas.openxmlformats.org/officeDocument/2006/relationships/image" Target="../media/image11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6.svg"/><Relationship Id="rId24" Type="http://schemas.openxmlformats.org/officeDocument/2006/relationships/image" Target="../media/image23.png"/><Relationship Id="rId5" Type="http://schemas.openxmlformats.org/officeDocument/2006/relationships/image" Target="../media/image16.svg"/><Relationship Id="rId15" Type="http://schemas.openxmlformats.org/officeDocument/2006/relationships/image" Target="../media/image18.png"/><Relationship Id="rId23" Type="http://schemas.openxmlformats.org/officeDocument/2006/relationships/image" Target="../media/image36.svg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Relationship Id="rId2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7" Type="http://schemas.openxmlformats.org/officeDocument/2006/relationships/image" Target="../media/image6.png"/><Relationship Id="rId12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83.png"/><Relationship Id="rId5" Type="http://schemas.openxmlformats.org/officeDocument/2006/relationships/image" Target="../media/image5.png"/><Relationship Id="rId10" Type="http://schemas.openxmlformats.org/officeDocument/2006/relationships/image" Target="../media/image6.svg"/><Relationship Id="rId4" Type="http://schemas.openxmlformats.org/officeDocument/2006/relationships/image" Target="../media/image18.svg"/><Relationship Id="rId9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svg"/><Relationship Id="rId18" Type="http://schemas.openxmlformats.org/officeDocument/2006/relationships/image" Target="../media/image30.svg"/><Relationship Id="rId26" Type="http://schemas.openxmlformats.org/officeDocument/2006/relationships/image" Target="../media/image36.svg"/><Relationship Id="rId39" Type="http://schemas.openxmlformats.org/officeDocument/2006/relationships/image" Target="../media/image118.png"/><Relationship Id="rId21" Type="http://schemas.openxmlformats.org/officeDocument/2006/relationships/image" Target="../media/image46.png"/><Relationship Id="rId34" Type="http://schemas.openxmlformats.org/officeDocument/2006/relationships/image" Target="../media/image113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33" Type="http://schemas.openxmlformats.org/officeDocument/2006/relationships/image" Target="../media/image112.png"/><Relationship Id="rId38" Type="http://schemas.openxmlformats.org/officeDocument/2006/relationships/image" Target="../media/image117.png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20" Type="http://schemas.openxmlformats.org/officeDocument/2006/relationships/image" Target="../media/image32.sv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1.png"/><Relationship Id="rId24" Type="http://schemas.openxmlformats.org/officeDocument/2006/relationships/image" Target="../media/image48.png"/><Relationship Id="rId32" Type="http://schemas.openxmlformats.org/officeDocument/2006/relationships/image" Target="../media/image111.png"/><Relationship Id="rId37" Type="http://schemas.openxmlformats.org/officeDocument/2006/relationships/image" Target="../media/image116.png"/><Relationship Id="rId15" Type="http://schemas.openxmlformats.org/officeDocument/2006/relationships/image" Target="../media/image6.svg"/><Relationship Id="rId23" Type="http://schemas.openxmlformats.org/officeDocument/2006/relationships/image" Target="../media/image47.png"/><Relationship Id="rId28" Type="http://schemas.openxmlformats.org/officeDocument/2006/relationships/image" Target="../media/image38.svg"/><Relationship Id="rId36" Type="http://schemas.openxmlformats.org/officeDocument/2006/relationships/image" Target="../media/image115.png"/><Relationship Id="rId10" Type="http://schemas.openxmlformats.org/officeDocument/2006/relationships/image" Target="../media/image40.png"/><Relationship Id="rId19" Type="http://schemas.openxmlformats.org/officeDocument/2006/relationships/image" Target="../media/image19.png"/><Relationship Id="rId31" Type="http://schemas.openxmlformats.org/officeDocument/2006/relationships/image" Target="../media/image110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34.svg"/><Relationship Id="rId27" Type="http://schemas.openxmlformats.org/officeDocument/2006/relationships/image" Target="../media/image50.png"/><Relationship Id="rId30" Type="http://schemas.openxmlformats.org/officeDocument/2006/relationships/image" Target="../media/image109.png"/><Relationship Id="rId35" Type="http://schemas.openxmlformats.org/officeDocument/2006/relationships/image" Target="../media/image114.png"/><Relationship Id="rId8" Type="http://schemas.openxmlformats.org/officeDocument/2006/relationships/image" Target="../media/image2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2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68.png"/><Relationship Id="rId18" Type="http://schemas.openxmlformats.org/officeDocument/2006/relationships/image" Target="../media/image32.svg"/><Relationship Id="rId26" Type="http://schemas.openxmlformats.org/officeDocument/2006/relationships/image" Target="../media/image131.png"/><Relationship Id="rId3" Type="http://schemas.openxmlformats.org/officeDocument/2006/relationships/image" Target="../media/image16.svg"/><Relationship Id="rId21" Type="http://schemas.openxmlformats.org/officeDocument/2006/relationships/image" Target="../media/image128.png"/><Relationship Id="rId7" Type="http://schemas.openxmlformats.org/officeDocument/2006/relationships/image" Target="../media/image123.png"/><Relationship Id="rId12" Type="http://schemas.openxmlformats.org/officeDocument/2006/relationships/image" Target="../media/image28.svg"/><Relationship Id="rId17" Type="http://schemas.openxmlformats.org/officeDocument/2006/relationships/image" Target="../media/image19.png"/><Relationship Id="rId25" Type="http://schemas.openxmlformats.org/officeDocument/2006/relationships/image" Target="../media/image38.svg"/><Relationship Id="rId2" Type="http://schemas.openxmlformats.org/officeDocument/2006/relationships/image" Target="../media/image9.png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6.png"/><Relationship Id="rId24" Type="http://schemas.openxmlformats.org/officeDocument/2006/relationships/image" Target="../media/image130.png"/><Relationship Id="rId5" Type="http://schemas.openxmlformats.org/officeDocument/2006/relationships/image" Target="../media/image24.svg"/><Relationship Id="rId15" Type="http://schemas.openxmlformats.org/officeDocument/2006/relationships/image" Target="../media/image127.png"/><Relationship Id="rId23" Type="http://schemas.openxmlformats.org/officeDocument/2006/relationships/image" Target="../media/image36.svg"/><Relationship Id="rId28" Type="http://schemas.openxmlformats.org/officeDocument/2006/relationships/image" Target="../media/image132.png"/><Relationship Id="rId10" Type="http://schemas.openxmlformats.org/officeDocument/2006/relationships/image" Target="../media/image26.svg"/><Relationship Id="rId19" Type="http://schemas.openxmlformats.org/officeDocument/2006/relationships/image" Target="../media/image69.png"/><Relationship Id="rId4" Type="http://schemas.openxmlformats.org/officeDocument/2006/relationships/image" Target="../media/image121.png"/><Relationship Id="rId9" Type="http://schemas.openxmlformats.org/officeDocument/2006/relationships/image" Target="../media/image125.png"/><Relationship Id="rId14" Type="http://schemas.openxmlformats.org/officeDocument/2006/relationships/image" Target="../media/image6.svg"/><Relationship Id="rId22" Type="http://schemas.openxmlformats.org/officeDocument/2006/relationships/image" Target="../media/image129.png"/><Relationship Id="rId27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svg"/><Relationship Id="rId18" Type="http://schemas.openxmlformats.org/officeDocument/2006/relationships/image" Target="../media/image27.png"/><Relationship Id="rId26" Type="http://schemas.openxmlformats.org/officeDocument/2006/relationships/image" Target="../media/image30.png"/><Relationship Id="rId21" Type="http://schemas.openxmlformats.org/officeDocument/2006/relationships/image" Target="../media/image36.svg"/><Relationship Id="rId7" Type="http://schemas.openxmlformats.org/officeDocument/2006/relationships/image" Target="../media/image24.svg"/><Relationship Id="rId12" Type="http://schemas.openxmlformats.org/officeDocument/2006/relationships/image" Target="../media/image16.png"/><Relationship Id="rId17" Type="http://schemas.openxmlformats.org/officeDocument/2006/relationships/image" Target="../media/image32.svg"/><Relationship Id="rId25" Type="http://schemas.openxmlformats.org/officeDocument/2006/relationships/image" Target="../media/image29.png"/><Relationship Id="rId2" Type="http://schemas.openxmlformats.org/officeDocument/2006/relationships/image" Target="../media/image25.png"/><Relationship Id="rId16" Type="http://schemas.openxmlformats.org/officeDocument/2006/relationships/image" Target="../media/image19.png"/><Relationship Id="rId20" Type="http://schemas.openxmlformats.org/officeDocument/2006/relationships/image" Target="../media/image28.png"/><Relationship Id="rId29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24" Type="http://schemas.openxmlformats.org/officeDocument/2006/relationships/image" Target="../media/image22.pn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28" Type="http://schemas.openxmlformats.org/officeDocument/2006/relationships/image" Target="../media/image42.svg"/><Relationship Id="rId10" Type="http://schemas.openxmlformats.org/officeDocument/2006/relationships/image" Target="../media/image26.svg"/><Relationship Id="rId19" Type="http://schemas.openxmlformats.org/officeDocument/2006/relationships/image" Target="../media/image34.svg"/><Relationship Id="rId9" Type="http://schemas.openxmlformats.org/officeDocument/2006/relationships/image" Target="../media/image26.png"/><Relationship Id="rId14" Type="http://schemas.openxmlformats.org/officeDocument/2006/relationships/image" Target="../media/image18.png"/><Relationship Id="rId22" Type="http://schemas.openxmlformats.org/officeDocument/2006/relationships/image" Target="../media/image23.png"/><Relationship Id="rId27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8.svg"/><Relationship Id="rId12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png"/><Relationship Id="rId5" Type="http://schemas.openxmlformats.org/officeDocument/2006/relationships/image" Target="../media/image16.svg"/><Relationship Id="rId10" Type="http://schemas.openxmlformats.org/officeDocument/2006/relationships/image" Target="../media/image12.sv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34.png"/><Relationship Id="rId18" Type="http://schemas.openxmlformats.org/officeDocument/2006/relationships/image" Target="../media/image8.svg"/><Relationship Id="rId3" Type="http://schemas.openxmlformats.org/officeDocument/2006/relationships/image" Target="../media/image18.svg"/><Relationship Id="rId12" Type="http://schemas.openxmlformats.org/officeDocument/2006/relationships/image" Target="../media/image63.svg"/><Relationship Id="rId17" Type="http://schemas.openxmlformats.org/officeDocument/2006/relationships/image" Target="../media/image36.png"/><Relationship Id="rId2" Type="http://schemas.openxmlformats.org/officeDocument/2006/relationships/image" Target="../media/image10.png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png"/><Relationship Id="rId15" Type="http://schemas.openxmlformats.org/officeDocument/2006/relationships/image" Target="../media/image35.png"/><Relationship Id="rId10" Type="http://schemas.openxmlformats.org/officeDocument/2006/relationships/image" Target="../media/image12.svg"/><Relationship Id="rId4" Type="http://schemas.openxmlformats.org/officeDocument/2006/relationships/image" Target="../media/image32.png"/><Relationship Id="rId9" Type="http://schemas.openxmlformats.org/officeDocument/2006/relationships/image" Target="../media/image6.png"/><Relationship Id="rId14" Type="http://schemas.openxmlformats.org/officeDocument/2006/relationships/image" Target="../media/image6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6.svg"/><Relationship Id="rId18" Type="http://schemas.openxmlformats.org/officeDocument/2006/relationships/image" Target="../media/image30.svg"/><Relationship Id="rId26" Type="http://schemas.openxmlformats.org/officeDocument/2006/relationships/image" Target="../media/image36.svg"/><Relationship Id="rId21" Type="http://schemas.openxmlformats.org/officeDocument/2006/relationships/image" Target="../media/image46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20" Type="http://schemas.openxmlformats.org/officeDocument/2006/relationships/image" Target="../media/image32.sv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1.png"/><Relationship Id="rId24" Type="http://schemas.openxmlformats.org/officeDocument/2006/relationships/image" Target="../media/image48.png"/><Relationship Id="rId32" Type="http://schemas.openxmlformats.org/officeDocument/2006/relationships/image" Target="../media/image54.png"/><Relationship Id="rId15" Type="http://schemas.openxmlformats.org/officeDocument/2006/relationships/image" Target="../media/image6.svg"/><Relationship Id="rId23" Type="http://schemas.openxmlformats.org/officeDocument/2006/relationships/image" Target="../media/image47.png"/><Relationship Id="rId28" Type="http://schemas.openxmlformats.org/officeDocument/2006/relationships/image" Target="../media/image38.svg"/><Relationship Id="rId10" Type="http://schemas.openxmlformats.org/officeDocument/2006/relationships/image" Target="../media/image40.png"/><Relationship Id="rId19" Type="http://schemas.openxmlformats.org/officeDocument/2006/relationships/image" Target="../media/image19.png"/><Relationship Id="rId31" Type="http://schemas.openxmlformats.org/officeDocument/2006/relationships/image" Target="../media/image53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34.svg"/><Relationship Id="rId27" Type="http://schemas.openxmlformats.org/officeDocument/2006/relationships/image" Target="../media/image50.png"/><Relationship Id="rId30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6.svg"/><Relationship Id="rId18" Type="http://schemas.openxmlformats.org/officeDocument/2006/relationships/image" Target="../media/image30.svg"/><Relationship Id="rId26" Type="http://schemas.openxmlformats.org/officeDocument/2006/relationships/image" Target="../media/image36.svg"/><Relationship Id="rId21" Type="http://schemas.openxmlformats.org/officeDocument/2006/relationships/image" Target="../media/image46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5" Type="http://schemas.openxmlformats.org/officeDocument/2006/relationships/image" Target="../media/image49.png"/><Relationship Id="rId33" Type="http://schemas.openxmlformats.org/officeDocument/2006/relationships/image" Target="../media/image6.svg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20" Type="http://schemas.openxmlformats.org/officeDocument/2006/relationships/image" Target="../media/image32.sv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1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15" Type="http://schemas.openxmlformats.org/officeDocument/2006/relationships/image" Target="../media/image6.svg"/><Relationship Id="rId23" Type="http://schemas.openxmlformats.org/officeDocument/2006/relationships/image" Target="../media/image47.png"/><Relationship Id="rId28" Type="http://schemas.openxmlformats.org/officeDocument/2006/relationships/image" Target="../media/image38.svg"/><Relationship Id="rId10" Type="http://schemas.openxmlformats.org/officeDocument/2006/relationships/image" Target="../media/image40.png"/><Relationship Id="rId19" Type="http://schemas.openxmlformats.org/officeDocument/2006/relationships/image" Target="../media/image19.png"/><Relationship Id="rId31" Type="http://schemas.openxmlformats.org/officeDocument/2006/relationships/image" Target="../media/image55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34.svg"/><Relationship Id="rId27" Type="http://schemas.openxmlformats.org/officeDocument/2006/relationships/image" Target="../media/image50.png"/><Relationship Id="rId30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svg"/><Relationship Id="rId18" Type="http://schemas.openxmlformats.org/officeDocument/2006/relationships/image" Target="../media/image60.png"/><Relationship Id="rId21" Type="http://schemas.openxmlformats.org/officeDocument/2006/relationships/image" Target="../media/image62.png"/><Relationship Id="rId7" Type="http://schemas.openxmlformats.org/officeDocument/2006/relationships/image" Target="../media/image24.svg"/><Relationship Id="rId12" Type="http://schemas.openxmlformats.org/officeDocument/2006/relationships/image" Target="../media/image1.png"/><Relationship Id="rId17" Type="http://schemas.openxmlformats.org/officeDocument/2006/relationships/image" Target="../media/image8.svg"/><Relationship Id="rId2" Type="http://schemas.openxmlformats.org/officeDocument/2006/relationships/image" Target="../media/image57.pn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3.svg"/><Relationship Id="rId15" Type="http://schemas.openxmlformats.org/officeDocument/2006/relationships/image" Target="../media/image4.svg"/><Relationship Id="rId23" Type="http://schemas.openxmlformats.org/officeDocument/2006/relationships/image" Target="../media/image64.png"/><Relationship Id="rId10" Type="http://schemas.openxmlformats.org/officeDocument/2006/relationships/image" Target="../media/image58.png"/><Relationship Id="rId19" Type="http://schemas.openxmlformats.org/officeDocument/2006/relationships/image" Target="../media/image440.svg"/><Relationship Id="rId9" Type="http://schemas.openxmlformats.org/officeDocument/2006/relationships/image" Target="../media/image12.svg"/><Relationship Id="rId14" Type="http://schemas.openxmlformats.org/officeDocument/2006/relationships/image" Target="../media/image2.png"/><Relationship Id="rId22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44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45777" y="3144554"/>
            <a:ext cx="12725478" cy="470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49"/>
              </a:lnSpc>
            </a:pPr>
            <a:r>
              <a:rPr lang="en-US" sz="9000" b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HÔM NAY!</a:t>
            </a:r>
            <a:endParaRPr lang="en-US" sz="9000" b="1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4241585" y="3708994"/>
            <a:ext cx="4360833" cy="6670394"/>
            <a:chOff x="0" y="0"/>
            <a:chExt cx="5814444" cy="88938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955847" y="789589"/>
              <a:ext cx="2858597" cy="810426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75798" y="3408278"/>
              <a:ext cx="3760100" cy="53855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2313820" y="280764"/>
              <a:ext cx="1284055" cy="1167323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7383328"/>
              <a:ext cx="963026" cy="97186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-1253653" y="4391654"/>
            <a:ext cx="4762413" cy="6345120"/>
            <a:chOff x="0" y="0"/>
            <a:chExt cx="6349884" cy="846016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282956" cy="846016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904292" y="2630313"/>
              <a:ext cx="2888722" cy="524355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190890" y="803949"/>
              <a:ext cx="1092066" cy="99278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5184308" y="6230215"/>
              <a:ext cx="1045909" cy="1116990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301777">
            <a:off x="762810" y="-1380496"/>
            <a:ext cx="3936806" cy="393680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 b="46557"/>
          <a:stretch>
            <a:fillRect/>
          </a:stretch>
        </p:blipFill>
        <p:spPr>
          <a:xfrm>
            <a:off x="13721637" y="587907"/>
            <a:ext cx="4131984" cy="2153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966058" y="5939378"/>
            <a:ext cx="3569998" cy="4620458"/>
            <a:chOff x="0" y="0"/>
            <a:chExt cx="4759998" cy="616061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3127281" y="4270802"/>
              <a:ext cx="1212860" cy="170606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69580" y="89878"/>
              <a:ext cx="3218513" cy="5842186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240397" y="4747139"/>
              <a:ext cx="746546" cy="753395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835767" y="6200607"/>
            <a:ext cx="3463958" cy="4255226"/>
            <a:chOff x="0" y="0"/>
            <a:chExt cx="4618611" cy="56736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667634" y="0"/>
              <a:ext cx="1950977" cy="553111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96919" y="1670633"/>
              <a:ext cx="2794823" cy="400300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3974695"/>
              <a:ext cx="896919" cy="905147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2566769" y="2105253"/>
            <a:ext cx="14839131" cy="3258745"/>
            <a:chOff x="2208520" y="3773572"/>
            <a:chExt cx="14839131" cy="3258745"/>
          </a:xfrm>
        </p:grpSpPr>
        <p:sp>
          <p:nvSpPr>
            <p:cNvPr id="24" name="Rounded Rectangle 23"/>
            <p:cNvSpPr/>
            <p:nvPr/>
          </p:nvSpPr>
          <p:spPr>
            <a:xfrm>
              <a:off x="2208520" y="3773572"/>
              <a:ext cx="13293693" cy="3258745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4295402" y="3955260"/>
              <a:ext cx="12752249" cy="107411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4500" smtClean="0">
                  <a:latin typeface="Arial" panose="020B0604020202020204" pitchFamily="34" charset="0"/>
                  <a:cs typeface="Arial" panose="020B0604020202020204" pitchFamily="34" charset="0"/>
                </a:rPr>
                <a:t>Số thập phân gồm hai phần:</a:t>
              </a:r>
              <a:endParaRPr lang="en-US" sz="4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2588315" y="3965781"/>
              <a:ext cx="1144218" cy="1196182"/>
            </a:xfrm>
            <a:prstGeom prst="rect">
              <a:avLst/>
            </a:prstGeom>
          </p:spPr>
        </p:pic>
      </p:grpSp>
      <p:sp>
        <p:nvSpPr>
          <p:cNvPr id="28" name="Text Box 12"/>
          <p:cNvSpPr txBox="1"/>
          <p:nvPr/>
        </p:nvSpPr>
        <p:spPr>
          <a:xfrm>
            <a:off x="2585458" y="5733166"/>
            <a:ext cx="24057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3: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2"/>
          <p:cNvSpPr txBox="1"/>
          <p:nvPr/>
        </p:nvSpPr>
        <p:spPr>
          <a:xfrm>
            <a:off x="4343400" y="520304"/>
            <a:ext cx="132864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thập phân gồm mấy phần? Kể ra?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03940" y="364481"/>
            <a:ext cx="1456294" cy="1341611"/>
          </a:xfrm>
          <a:prstGeom prst="rect">
            <a:avLst/>
          </a:prstGeom>
        </p:spPr>
      </p:pic>
      <p:sp>
        <p:nvSpPr>
          <p:cNvPr id="20" name="Text Box 3"/>
          <p:cNvSpPr txBox="1"/>
          <p:nvPr/>
        </p:nvSpPr>
        <p:spPr>
          <a:xfrm>
            <a:off x="4343400" y="449154"/>
            <a:ext cx="116275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 trí của phần nguyên, phần thập phân?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2526" y="3284824"/>
            <a:ext cx="1197123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- Phần nguyên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viết bên trái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dấu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phẩy;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- Phần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thập phân viết bên phải dấu phẩy.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4"/>
          <p:cNvSpPr txBox="1"/>
          <p:nvPr/>
        </p:nvSpPr>
        <p:spPr>
          <a:xfrm>
            <a:off x="3072737" y="8428264"/>
            <a:ext cx="13007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Số -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37,235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là số thập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âm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có phần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nguyên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là -37 và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phần thập phân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235.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4"/>
          <p:cNvSpPr txBox="1"/>
          <p:nvPr/>
        </p:nvSpPr>
        <p:spPr>
          <a:xfrm>
            <a:off x="2991519" y="6612714"/>
            <a:ext cx="13158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3,156 là số thập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dương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có phần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nguyên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là 3 và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phần thập phân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156.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7" grpId="1"/>
      <p:bldP spid="20" grpId="0"/>
      <p:bldP spid="3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b="46557"/>
          <a:stretch>
            <a:fillRect/>
          </a:stretch>
        </p:blipFill>
        <p:spPr>
          <a:xfrm>
            <a:off x="14331063" y="1596990"/>
            <a:ext cx="2928237" cy="15258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853855" y="214154"/>
            <a:ext cx="3424852" cy="1850384"/>
            <a:chOff x="15735250" y="43852"/>
            <a:chExt cx="3424852" cy="1850384"/>
          </a:xfrm>
        </p:grpSpPr>
        <p:pic>
          <p:nvPicPr>
            <p:cNvPr id="13" name="Pictur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8726161">
              <a:off x="17792176" y="516629"/>
              <a:ext cx="789795" cy="695356"/>
            </a:xfrm>
            <a:prstGeom prst="rect">
              <a:avLst/>
            </a:prstGeom>
          </p:spPr>
        </p:pic>
        <p:pic>
          <p:nvPicPr>
            <p:cNvPr id="14" name="Picture 2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5735250" y="43852"/>
              <a:ext cx="1728207" cy="1278333"/>
            </a:xfrm>
            <a:prstGeom prst="rect">
              <a:avLst/>
            </a:prstGeom>
          </p:spPr>
        </p:pic>
        <p:pic>
          <p:nvPicPr>
            <p:cNvPr id="15" name="Picture 2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7468096">
              <a:off x="17247295" y="1090065"/>
              <a:ext cx="568231" cy="1040112"/>
            </a:xfrm>
            <a:prstGeom prst="rect">
              <a:avLst/>
            </a:prstGeom>
          </p:spPr>
        </p:pic>
        <p:pic>
          <p:nvPicPr>
            <p:cNvPr id="16" name="Picture 3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8950058" y="762765"/>
              <a:ext cx="210044" cy="20308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72879" y="2150480"/>
            <a:ext cx="4948708" cy="1207356"/>
            <a:chOff x="2974101" y="4226489"/>
            <a:chExt cx="4948708" cy="1207356"/>
          </a:xfrm>
        </p:grpSpPr>
        <p:sp>
          <p:nvSpPr>
            <p:cNvPr id="18" name="Pentagon 17"/>
            <p:cNvSpPr/>
            <p:nvPr/>
          </p:nvSpPr>
          <p:spPr>
            <a:xfrm>
              <a:off x="2974101" y="4380538"/>
              <a:ext cx="4036300" cy="1053307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2"/>
            <p:cNvSpPr txBox="1"/>
            <p:nvPr/>
          </p:nvSpPr>
          <p:spPr>
            <a:xfrm>
              <a:off x="3084109" y="4226489"/>
              <a:ext cx="4838700" cy="10788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80"/>
                </a:lnSpc>
              </a:pPr>
              <a:r>
                <a:rPr lang="en-GB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1</a:t>
              </a:r>
              <a:endPara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17560" y="380398"/>
            <a:ext cx="9985688" cy="1216592"/>
            <a:chOff x="3964606" y="415830"/>
            <a:chExt cx="9985688" cy="12165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8AD7A2-6D7B-41E0-A7AF-949CB12FC8D5}"/>
                </a:ext>
              </a:extLst>
            </p:cNvPr>
            <p:cNvSpPr txBox="1"/>
            <p:nvPr/>
          </p:nvSpPr>
          <p:spPr>
            <a:xfrm>
              <a:off x="4806294" y="549542"/>
              <a:ext cx="9144000" cy="84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 (3 phút)</a:t>
              </a:r>
              <a:endParaRPr lang="en-GB" sz="4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3964606" y="415830"/>
              <a:ext cx="1216592" cy="121659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4685129" y="2168616"/>
                <a:ext cx="12128566" cy="3521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Viết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 phân số thập phân sau đây dưới dạng số thập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GB" sz="40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−34517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GB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GB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0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999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GB" sz="4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000"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cs typeface="Arial" panose="020B0604020202020204" pitchFamily="34" charset="0"/>
                  </a:rPr>
                  <a:t>b) Viết các số thập phân sau đây dưới dạng phân số </a:t>
                </a:r>
                <a:r>
                  <a:rPr lang="vi-VN" sz="4000">
                    <a:cs typeface="Arial" panose="020B0604020202020204" pitchFamily="34" charset="0"/>
                  </a:rPr>
                  <a:t>thập </a:t>
                </a:r>
                <a:r>
                  <a:rPr lang="vi-VN" sz="4000" smtClean="0">
                    <a:cs typeface="Arial" panose="020B0604020202020204" pitchFamily="34" charset="0"/>
                  </a:rPr>
                  <a:t>phân:</a:t>
                </a:r>
                <a:r>
                  <a:rPr lang="en-GB" sz="4000" smtClean="0"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cs typeface="Arial" panose="020B0604020202020204" pitchFamily="34" charset="0"/>
                  </a:rPr>
                  <a:t>2</a:t>
                </a:r>
                <a:r>
                  <a:rPr lang="vi-VN" sz="4000">
                    <a:cs typeface="Arial" panose="020B0604020202020204" pitchFamily="34" charset="0"/>
                  </a:rPr>
                  <a:t>; </a:t>
                </a:r>
                <a:r>
                  <a:rPr lang="en-GB" sz="4000" smtClean="0">
                    <a:cs typeface="Arial" panose="020B0604020202020204" pitchFamily="34" charset="0"/>
                  </a:rPr>
                  <a:t>  </a:t>
                </a:r>
                <a:r>
                  <a:rPr lang="vi-VN" sz="4000" smtClean="0">
                    <a:cs typeface="Arial" panose="020B0604020202020204" pitchFamily="34" charset="0"/>
                  </a:rPr>
                  <a:t>2,5</a:t>
                </a:r>
                <a:r>
                  <a:rPr lang="vi-VN" sz="4000">
                    <a:cs typeface="Arial" panose="020B0604020202020204" pitchFamily="34" charset="0"/>
                  </a:rPr>
                  <a:t>; </a:t>
                </a:r>
                <a:r>
                  <a:rPr lang="en-GB" sz="4000" smtClean="0">
                    <a:cs typeface="Arial" panose="020B0604020202020204" pitchFamily="34" charset="0"/>
                  </a:rPr>
                  <a:t>  </a:t>
                </a:r>
                <a:r>
                  <a:rPr lang="vi-VN" sz="4000" smtClean="0">
                    <a:cs typeface="Arial" panose="020B0604020202020204" pitchFamily="34" charset="0"/>
                  </a:rPr>
                  <a:t>-</a:t>
                </a:r>
                <a:r>
                  <a:rPr lang="vi-VN" sz="4000">
                    <a:cs typeface="Arial" panose="020B0604020202020204" pitchFamily="34" charset="0"/>
                  </a:rPr>
                  <a:t>0,007</a:t>
                </a:r>
                <a:r>
                  <a:rPr lang="vi-VN" sz="4000">
                    <a:cs typeface="Arial" panose="020B0604020202020204" pitchFamily="34" charset="0"/>
                  </a:rPr>
                  <a:t>; </a:t>
                </a:r>
                <a:r>
                  <a:rPr lang="en-GB" sz="4000" smtClean="0">
                    <a:cs typeface="Arial" panose="020B0604020202020204" pitchFamily="34" charset="0"/>
                  </a:rPr>
                  <a:t>  -</a:t>
                </a:r>
                <a:r>
                  <a:rPr lang="vi-VN" sz="4000" smtClean="0">
                    <a:cs typeface="Arial" panose="020B0604020202020204" pitchFamily="34" charset="0"/>
                  </a:rPr>
                  <a:t>3,053</a:t>
                </a:r>
                <a:r>
                  <a:rPr lang="vi-VN" sz="4000">
                    <a:cs typeface="Arial" panose="020B0604020202020204" pitchFamily="34" charset="0"/>
                  </a:rPr>
                  <a:t>; </a:t>
                </a:r>
                <a:r>
                  <a:rPr lang="en-GB" sz="4000" smtClean="0">
                    <a:cs typeface="Arial" panose="020B0604020202020204" pitchFamily="34" charset="0"/>
                  </a:rPr>
                  <a:t>  -</a:t>
                </a:r>
                <a:r>
                  <a:rPr lang="vi-VN" sz="4000" smtClean="0">
                    <a:cs typeface="Arial" panose="020B0604020202020204" pitchFamily="34" charset="0"/>
                  </a:rPr>
                  <a:t>7,001</a:t>
                </a:r>
                <a:r>
                  <a:rPr lang="vi-VN" sz="4000">
                    <a:cs typeface="Arial" panose="020B0604020202020204" pitchFamily="34" charset="0"/>
                  </a:rPr>
                  <a:t>; </a:t>
                </a:r>
                <a:r>
                  <a:rPr lang="en-GB" sz="4000" smtClean="0">
                    <a:cs typeface="Arial" panose="020B0604020202020204" pitchFamily="34" charset="0"/>
                  </a:rPr>
                  <a:t>  </a:t>
                </a:r>
                <a:r>
                  <a:rPr lang="vi-VN" sz="4000" smtClean="0">
                    <a:cs typeface="Arial" panose="020B0604020202020204" pitchFamily="34" charset="0"/>
                  </a:rPr>
                  <a:t>7,01</a:t>
                </a:r>
                <a:r>
                  <a:rPr lang="vi-VN" sz="4000">
                    <a:cs typeface="Arial" panose="020B0604020202020204" pitchFamily="34" charset="0"/>
                  </a:rPr>
                  <a:t>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129" y="2168616"/>
                <a:ext cx="12128566" cy="3521990"/>
              </a:xfrm>
              <a:prstGeom prst="rect">
                <a:avLst/>
              </a:prstGeom>
              <a:blipFill>
                <a:blip r:embed="rId24"/>
                <a:stretch>
                  <a:fillRect l="-1810" t="-1560" r="-1961" b="-5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345580" y="6336976"/>
                <a:ext cx="13788839" cy="97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GB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=0,37</m:t>
                    </m:r>
                    <m:r>
                      <a:rPr lang="en-GB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−34517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GB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=−34,517</m:t>
                    </m:r>
                    <m:r>
                      <a:rPr lang="en-GB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254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GB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=−25,4</m:t>
                    </m:r>
                    <m:r>
                      <a:rPr lang="en-GB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999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GB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=−99,9.</m:t>
                    </m:r>
                  </m:oMath>
                </a14:m>
                <a:endParaRPr lang="en-US" sz="4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80" y="6336976"/>
                <a:ext cx="13788839" cy="975460"/>
              </a:xfrm>
              <a:prstGeom prst="rect">
                <a:avLst/>
              </a:prstGeom>
              <a:blipFill>
                <a:blip r:embed="rId25"/>
                <a:stretch>
                  <a:fillRect l="-1592"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345580" y="7821314"/>
                <a:ext cx="15400672" cy="2201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2,5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0,007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GB" sz="4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3,053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−3053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GB" sz="4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7,001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−7001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7,01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701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80" y="7821314"/>
                <a:ext cx="15400672" cy="2201308"/>
              </a:xfrm>
              <a:prstGeom prst="rect">
                <a:avLst/>
              </a:prstGeom>
              <a:blipFill>
                <a:blip r:embed="rId26"/>
                <a:stretch>
                  <a:fillRect l="-1425" r="-1584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8989" y="1511563"/>
            <a:ext cx="989661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Số đối của một số thập phân</a:t>
            </a:r>
            <a:endParaRPr lang="en-US" sz="5000" b="1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 rot="-10800000">
            <a:off x="-545933" y="-3014091"/>
            <a:ext cx="8422948" cy="4206106"/>
            <a:chOff x="0" y="0"/>
            <a:chExt cx="11230598" cy="560814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458450"/>
              <a:ext cx="1490573" cy="149057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528916" y="227459"/>
              <a:ext cx="1490573" cy="149057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8175195" y="1676730"/>
              <a:ext cx="1132274" cy="159271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9952076" y="4000331"/>
              <a:ext cx="1042305" cy="146615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241090" y="97616"/>
              <a:ext cx="955054" cy="134342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908652" y="-35742"/>
              <a:ext cx="1074535" cy="1511494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887342" y="1490410"/>
              <a:ext cx="1720534" cy="120222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741332" y="293739"/>
              <a:ext cx="656424" cy="59674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852424" y="438848"/>
              <a:ext cx="841377" cy="764888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659354" y="2045697"/>
              <a:ext cx="656424" cy="59674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342898" y="319529"/>
              <a:ext cx="656424" cy="59674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654865" y="1041383"/>
              <a:ext cx="1483135" cy="106246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529524" y="3239572"/>
              <a:ext cx="1483135" cy="1062464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10079641" y="2916001"/>
              <a:ext cx="472276" cy="892618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6229025" y="659432"/>
              <a:ext cx="428704" cy="810264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326425" y="876041"/>
              <a:ext cx="428704" cy="810264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745458" y="1188438"/>
              <a:ext cx="358284" cy="677169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9056806" y="1478704"/>
              <a:ext cx="180870" cy="16936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2445919" y="1602078"/>
              <a:ext cx="180870" cy="16936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5512931" y="1232366"/>
              <a:ext cx="180870" cy="16936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2914557" y="1327312"/>
              <a:ext cx="180870" cy="169360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7718617" y="1645576"/>
              <a:ext cx="180870" cy="169360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0315467" y="2731271"/>
              <a:ext cx="180259" cy="168788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6744873" y="-3014091"/>
            <a:ext cx="7242515" cy="4206106"/>
            <a:chOff x="0" y="0"/>
            <a:chExt cx="9656687" cy="560814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64" name="Group 64"/>
          <p:cNvGrpSpPr/>
          <p:nvPr/>
        </p:nvGrpSpPr>
        <p:grpSpPr>
          <a:xfrm>
            <a:off x="12654855" y="-3014091"/>
            <a:ext cx="7242515" cy="4206106"/>
            <a:chOff x="0" y="0"/>
            <a:chExt cx="9656687" cy="5608142"/>
          </a:xfrm>
        </p:grpSpPr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016584" y="2968239"/>
            <a:ext cx="15313268" cy="2204852"/>
            <a:chOff x="592194" y="3034406"/>
            <a:chExt cx="15313268" cy="2204852"/>
          </a:xfrm>
        </p:grpSpPr>
        <p:grpSp>
          <p:nvGrpSpPr>
            <p:cNvPr id="87" name="Group 12"/>
            <p:cNvGrpSpPr/>
            <p:nvPr/>
          </p:nvGrpSpPr>
          <p:grpSpPr>
            <a:xfrm>
              <a:off x="592194" y="3084118"/>
              <a:ext cx="15313268" cy="2155140"/>
              <a:chOff x="0" y="0"/>
              <a:chExt cx="14533081" cy="3953420"/>
            </a:xfrm>
          </p:grpSpPr>
          <p:sp>
            <p:nvSpPr>
              <p:cNvPr id="88" name="Freeform 13"/>
              <p:cNvSpPr/>
              <p:nvPr/>
            </p:nvSpPr>
            <p:spPr>
              <a:xfrm>
                <a:off x="31750" y="31750"/>
                <a:ext cx="14469580" cy="3889920"/>
              </a:xfrm>
              <a:custGeom>
                <a:avLst/>
                <a:gdLst/>
                <a:ahLst/>
                <a:cxnLst/>
                <a:rect l="l" t="t" r="r" b="b"/>
                <a:pathLst>
                  <a:path w="14469580" h="3889920">
                    <a:moveTo>
                      <a:pt x="14376871" y="3889920"/>
                    </a:moveTo>
                    <a:lnTo>
                      <a:pt x="92710" y="3889920"/>
                    </a:lnTo>
                    <a:cubicBezTo>
                      <a:pt x="41910" y="3889920"/>
                      <a:pt x="0" y="3848010"/>
                      <a:pt x="0" y="379721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375602" y="0"/>
                    </a:lnTo>
                    <a:cubicBezTo>
                      <a:pt x="14426402" y="0"/>
                      <a:pt x="14468311" y="41910"/>
                      <a:pt x="14468311" y="92710"/>
                    </a:cubicBezTo>
                    <a:lnTo>
                      <a:pt x="14468311" y="3795940"/>
                    </a:lnTo>
                    <a:cubicBezTo>
                      <a:pt x="14469580" y="3848010"/>
                      <a:pt x="14427671" y="3889920"/>
                      <a:pt x="14376871" y="3889920"/>
                    </a:cubicBezTo>
                    <a:close/>
                  </a:path>
                </a:pathLst>
              </a:custGeom>
              <a:solidFill>
                <a:srgbClr val="FFFFFF">
                  <a:alpha val="29804"/>
                </a:srgbClr>
              </a:solidFill>
            </p:spPr>
          </p:sp>
          <p:sp>
            <p:nvSpPr>
              <p:cNvPr id="89" name="Freeform 14"/>
              <p:cNvSpPr/>
              <p:nvPr/>
            </p:nvSpPr>
            <p:spPr>
              <a:xfrm>
                <a:off x="0" y="0"/>
                <a:ext cx="14533082" cy="3953420"/>
              </a:xfrm>
              <a:custGeom>
                <a:avLst/>
                <a:gdLst/>
                <a:ahLst/>
                <a:cxnLst/>
                <a:rect l="l" t="t" r="r" b="b"/>
                <a:pathLst>
                  <a:path w="14533082" h="3953420">
                    <a:moveTo>
                      <a:pt x="14408621" y="59690"/>
                    </a:moveTo>
                    <a:cubicBezTo>
                      <a:pt x="14444180" y="59690"/>
                      <a:pt x="14473391" y="88900"/>
                      <a:pt x="14473391" y="124460"/>
                    </a:cubicBezTo>
                    <a:lnTo>
                      <a:pt x="14473391" y="3828960"/>
                    </a:lnTo>
                    <a:cubicBezTo>
                      <a:pt x="14473391" y="3864520"/>
                      <a:pt x="14444180" y="3893730"/>
                      <a:pt x="14408621" y="3893730"/>
                    </a:cubicBezTo>
                    <a:lnTo>
                      <a:pt x="124460" y="3893730"/>
                    </a:lnTo>
                    <a:cubicBezTo>
                      <a:pt x="88900" y="3893730"/>
                      <a:pt x="59690" y="3864520"/>
                      <a:pt x="59690" y="382896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408621" y="59690"/>
                    </a:lnTo>
                    <a:moveTo>
                      <a:pt x="1440862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828960"/>
                    </a:lnTo>
                    <a:cubicBezTo>
                      <a:pt x="0" y="3897540"/>
                      <a:pt x="55880" y="3953420"/>
                      <a:pt x="124460" y="3953420"/>
                    </a:cubicBezTo>
                    <a:lnTo>
                      <a:pt x="14408621" y="3953420"/>
                    </a:lnTo>
                    <a:cubicBezTo>
                      <a:pt x="14477202" y="3953420"/>
                      <a:pt x="14533082" y="3897540"/>
                      <a:pt x="14533082" y="3828960"/>
                    </a:cubicBezTo>
                    <a:lnTo>
                      <a:pt x="14533082" y="124460"/>
                    </a:lnTo>
                    <a:cubicBezTo>
                      <a:pt x="14533082" y="55880"/>
                      <a:pt x="14477202" y="0"/>
                      <a:pt x="14408621" y="0"/>
                    </a:cubicBezTo>
                    <a:close/>
                  </a:path>
                </a:pathLst>
              </a:custGeom>
              <a:solidFill>
                <a:srgbClr val="152A69">
                  <a:alpha val="29804"/>
                </a:srgbClr>
              </a:solidFill>
            </p:spPr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Rectangle 89"/>
                <p:cNvSpPr/>
                <p:nvPr/>
              </p:nvSpPr>
              <p:spPr>
                <a:xfrm>
                  <a:off x="2233445" y="3034406"/>
                  <a:ext cx="13207669" cy="21154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45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Tìm số đối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nl-NL" altLang="en-US" sz="4500" i="1">
                              <a:ln w="0"/>
                              <a:effectLst>
                                <a:innerShdw blurRad="63500" dist="50800" dir="16200000">
                                  <a:prstClr val="black">
                                    <a:alpha val="50000"/>
                                  </a:prst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altLang="en-US" sz="4500" b="0" i="0" smtClean="0">
                              <a:ln w="0"/>
                              <a:effectLst>
                                <a:innerShdw blurRad="63500" dist="50800" dir="16200000">
                                  <a:prstClr val="black">
                                    <a:alpha val="50000"/>
                                  </a:prst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altLang="en-US" sz="4500" b="0" i="0" smtClean="0">
                              <a:ln w="0"/>
                              <a:effectLst>
                                <a:innerShdw blurRad="63500" dist="50800" dir="16200000">
                                  <a:prstClr val="black">
                                    <a:alpha val="50000"/>
                                  </a:prst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45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5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và viết cả hai số này dưới dạng số thập phân.</a:t>
                  </a:r>
                  <a:endParaRPr lang="en-US" sz="45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3445" y="3034406"/>
                  <a:ext cx="13207669" cy="2115451"/>
                </a:xfrm>
                <a:prstGeom prst="rect">
                  <a:avLst/>
                </a:prstGeom>
                <a:blipFill>
                  <a:blip r:embed="rId30"/>
                  <a:stretch>
                    <a:fillRect l="-1938" r="-1892" b="-97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887669" y="3228763"/>
              <a:ext cx="1267654" cy="1384411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713897" y="5966452"/>
                <a:ext cx="9979899" cy="3200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đối của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−25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450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thập phân</a:t>
                </a:r>
                <a:r>
                  <a:rPr lang="nl-NL" sz="450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2,5 </a:t>
                </a:r>
                <a:r>
                  <a:rPr lang="nl-NL" sz="450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−25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nl-NL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-2,5.</a:t>
                </a:r>
                <a:endParaRPr lang="en-US" sz="450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897" y="5966452"/>
                <a:ext cx="9979899" cy="3200876"/>
              </a:xfrm>
              <a:prstGeom prst="rect">
                <a:avLst/>
              </a:prstGeom>
              <a:blipFill>
                <a:blip r:embed="rId32"/>
                <a:stretch>
                  <a:fillRect l="-2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22"/>
          <p:cNvGrpSpPr/>
          <p:nvPr/>
        </p:nvGrpSpPr>
        <p:grpSpPr>
          <a:xfrm>
            <a:off x="720341" y="6183750"/>
            <a:ext cx="2707982" cy="3647021"/>
            <a:chOff x="0" y="0"/>
            <a:chExt cx="5048653" cy="6726486"/>
          </a:xfrm>
        </p:grpSpPr>
        <p:pic>
          <p:nvPicPr>
            <p:cNvPr id="95" name="Picture 23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05284" cy="6726486"/>
            </a:xfrm>
            <a:prstGeom prst="rect">
              <a:avLst/>
            </a:prstGeom>
          </p:spPr>
        </p:pic>
        <p:pic>
          <p:nvPicPr>
            <p:cNvPr id="96" name="Picture 24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6"/>
                </a:ext>
              </a:extLst>
            </a:blip>
            <a:srcRect/>
            <a:stretch>
              <a:fillRect/>
            </a:stretch>
          </p:blipFill>
          <p:spPr>
            <a:xfrm>
              <a:off x="1514061" y="2091304"/>
              <a:ext cx="2296759" cy="4169035"/>
            </a:xfrm>
            <a:prstGeom prst="rect">
              <a:avLst/>
            </a:prstGeom>
          </p:spPr>
        </p:pic>
        <p:pic>
          <p:nvPicPr>
            <p:cNvPr id="97" name="Picture 25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8"/>
                </a:ext>
              </a:extLst>
            </a:blip>
            <a:srcRect/>
            <a:stretch>
              <a:fillRect/>
            </a:stretch>
          </p:blipFill>
          <p:spPr>
            <a:xfrm>
              <a:off x="2537006" y="639202"/>
              <a:ext cx="868278" cy="789343"/>
            </a:xfrm>
            <a:prstGeom prst="rect">
              <a:avLst/>
            </a:prstGeom>
          </p:spPr>
        </p:pic>
        <p:pic>
          <p:nvPicPr>
            <p:cNvPr id="98" name="Picture 26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0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4121929" y="4953506"/>
              <a:ext cx="831579" cy="888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54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6557"/>
          <a:stretch>
            <a:fillRect/>
          </a:stretch>
        </p:blipFill>
        <p:spPr>
          <a:xfrm>
            <a:off x="-419421" y="742327"/>
            <a:ext cx="3559014" cy="18544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68906" y="4610100"/>
            <a:ext cx="2697071" cy="53275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505141" y="6555867"/>
            <a:ext cx="1949302" cy="35383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565946">
            <a:off x="15282443" y="4487062"/>
            <a:ext cx="1179773" cy="107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477331" y="9244358"/>
            <a:ext cx="794697" cy="80198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84661" y="1228895"/>
            <a:ext cx="13258800" cy="2141193"/>
            <a:chOff x="838200" y="2478858"/>
            <a:chExt cx="13916252" cy="2581563"/>
          </a:xfrm>
        </p:grpSpPr>
        <p:sp>
          <p:nvSpPr>
            <p:cNvPr id="13" name="Rounded Rectangle 12"/>
            <p:cNvSpPr/>
            <p:nvPr/>
          </p:nvSpPr>
          <p:spPr>
            <a:xfrm>
              <a:off x="838200" y="2478858"/>
              <a:ext cx="13916252" cy="2581563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565414" y="2670339"/>
              <a:ext cx="11964181" cy="226326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Hai số thập phân được gọi là đối nhau nếu chúng biểu diễn hai số thập phân đối nhau.</a:t>
              </a:r>
              <a:endParaRPr lang="en-US" sz="4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144842" y="2874097"/>
              <a:ext cx="1200955" cy="1442195"/>
            </a:xfrm>
            <a:prstGeom prst="rect">
              <a:avLst/>
            </a:prstGeom>
          </p:spPr>
        </p:pic>
      </p:grpSp>
      <p:grpSp>
        <p:nvGrpSpPr>
          <p:cNvPr id="16" name="Group 3"/>
          <p:cNvGrpSpPr/>
          <p:nvPr/>
        </p:nvGrpSpPr>
        <p:grpSpPr>
          <a:xfrm>
            <a:off x="1472222" y="4954066"/>
            <a:ext cx="9729178" cy="3847034"/>
            <a:chOff x="0" y="0"/>
            <a:chExt cx="33494571" cy="12962319"/>
          </a:xfrm>
        </p:grpSpPr>
        <p:sp>
          <p:nvSpPr>
            <p:cNvPr id="17" name="Freeform 4"/>
            <p:cNvSpPr/>
            <p:nvPr/>
          </p:nvSpPr>
          <p:spPr>
            <a:xfrm>
              <a:off x="0" y="0"/>
              <a:ext cx="33494569" cy="12962320"/>
            </a:xfrm>
            <a:custGeom>
              <a:avLst/>
              <a:gdLst/>
              <a:ahLst/>
              <a:cxnLst/>
              <a:rect l="l" t="t" r="r" b="b"/>
              <a:pathLst>
                <a:path w="33494569" h="12962320">
                  <a:moveTo>
                    <a:pt x="3318976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657519"/>
                  </a:lnTo>
                  <a:cubicBezTo>
                    <a:pt x="0" y="12826429"/>
                    <a:pt x="135890" y="12962320"/>
                    <a:pt x="304800" y="12962320"/>
                  </a:cubicBezTo>
                  <a:lnTo>
                    <a:pt x="33189769" y="12962320"/>
                  </a:lnTo>
                  <a:cubicBezTo>
                    <a:pt x="33358680" y="12962320"/>
                    <a:pt x="33494569" y="12826429"/>
                    <a:pt x="33494569" y="12657519"/>
                  </a:cubicBezTo>
                  <a:lnTo>
                    <a:pt x="33494569" y="304800"/>
                  </a:lnTo>
                  <a:cubicBezTo>
                    <a:pt x="33494569" y="135890"/>
                    <a:pt x="33358680" y="0"/>
                    <a:pt x="3318976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 Box 12"/>
          <p:cNvSpPr txBox="1"/>
          <p:nvPr/>
        </p:nvSpPr>
        <p:spPr>
          <a:xfrm>
            <a:off x="2159041" y="5327281"/>
            <a:ext cx="24057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4: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5"/>
          <p:cNvSpPr txBox="1"/>
          <p:nvPr/>
        </p:nvSpPr>
        <p:spPr>
          <a:xfrm>
            <a:off x="2358707" y="6478821"/>
            <a:ext cx="72424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Số đối của 5,26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là -5,26.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5"/>
          <p:cNvSpPr txBox="1"/>
          <p:nvPr/>
        </p:nvSpPr>
        <p:spPr>
          <a:xfrm>
            <a:off x="2274535" y="7549673"/>
            <a:ext cx="72424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Số đối của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-15,22 là 15,22.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4949211" y="4299732"/>
            <a:ext cx="10287001" cy="4586354"/>
            <a:chOff x="0" y="0"/>
            <a:chExt cx="29323858" cy="1296231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9323857" cy="12962320"/>
            </a:xfrm>
            <a:custGeom>
              <a:avLst/>
              <a:gdLst/>
              <a:ahLst/>
              <a:cxnLst/>
              <a:rect l="l" t="t" r="r" b="b"/>
              <a:pathLst>
                <a:path w="29323857" h="12962320">
                  <a:moveTo>
                    <a:pt x="290190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657519"/>
                  </a:lnTo>
                  <a:cubicBezTo>
                    <a:pt x="0" y="12826429"/>
                    <a:pt x="135890" y="12962320"/>
                    <a:pt x="304800" y="12962320"/>
                  </a:cubicBezTo>
                  <a:lnTo>
                    <a:pt x="29019057" y="12962320"/>
                  </a:lnTo>
                  <a:cubicBezTo>
                    <a:pt x="29187967" y="12962320"/>
                    <a:pt x="29323857" y="12826429"/>
                    <a:pt x="29323857" y="12657519"/>
                  </a:cubicBezTo>
                  <a:lnTo>
                    <a:pt x="29323857" y="304800"/>
                  </a:lnTo>
                  <a:cubicBezTo>
                    <a:pt x="29323857" y="135890"/>
                    <a:pt x="29187967" y="0"/>
                    <a:pt x="2901905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1" name="Group 60"/>
          <p:cNvGrpSpPr/>
          <p:nvPr/>
        </p:nvGrpSpPr>
        <p:grpSpPr>
          <a:xfrm>
            <a:off x="912911" y="909408"/>
            <a:ext cx="4948708" cy="1243930"/>
            <a:chOff x="2974101" y="4226489"/>
            <a:chExt cx="4948708" cy="1243930"/>
          </a:xfrm>
        </p:grpSpPr>
        <p:sp>
          <p:nvSpPr>
            <p:cNvPr id="62" name="Pentagon 61"/>
            <p:cNvSpPr/>
            <p:nvPr/>
          </p:nvSpPr>
          <p:spPr>
            <a:xfrm>
              <a:off x="2974101" y="4380538"/>
              <a:ext cx="4036300" cy="1053307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2"/>
            <p:cNvSpPr txBox="1"/>
            <p:nvPr/>
          </p:nvSpPr>
          <p:spPr>
            <a:xfrm>
              <a:off x="3084109" y="4226489"/>
              <a:ext cx="4838700" cy="12439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80"/>
                </a:lnSpc>
              </a:pPr>
              <a:r>
                <a:rPr lang="en-GB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</a:t>
              </a:r>
              <a:r>
                <a:rPr lang="en-GB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Text Box 4"/>
          <p:cNvSpPr txBox="1"/>
          <p:nvPr/>
        </p:nvSpPr>
        <p:spPr>
          <a:xfrm>
            <a:off x="5094531" y="921488"/>
            <a:ext cx="106011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Tìm số đối của các số thập phân sau: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smtClean="0">
                <a:latin typeface="Arial" panose="020B0604020202020204" pitchFamily="34" charset="0"/>
                <a:cs typeface="Arial" panose="020B0604020202020204" pitchFamily="34" charset="0"/>
              </a:rPr>
              <a:t>       7,02; -28,12; -0,69; 0,999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24"/>
          <p:cNvGrpSpPr/>
          <p:nvPr/>
        </p:nvGrpSpPr>
        <p:grpSpPr>
          <a:xfrm>
            <a:off x="15468600" y="7139"/>
            <a:ext cx="2667000" cy="3961809"/>
            <a:chOff x="48307" y="111107"/>
            <a:chExt cx="5186649" cy="6033759"/>
          </a:xfrm>
        </p:grpSpPr>
        <p:pic>
          <p:nvPicPr>
            <p:cNvPr id="66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862981" y="816475"/>
              <a:ext cx="998656" cy="1404757"/>
            </a:xfrm>
            <a:prstGeom prst="rect">
              <a:avLst/>
            </a:prstGeom>
          </p:spPr>
        </p:pic>
        <p:pic>
          <p:nvPicPr>
            <p:cNvPr id="67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137849">
              <a:off x="3497550" y="1945374"/>
              <a:ext cx="919915" cy="1293995"/>
            </a:xfrm>
            <a:prstGeom prst="rect">
              <a:avLst/>
            </a:prstGeom>
          </p:spPr>
        </p:pic>
        <p:pic>
          <p:nvPicPr>
            <p:cNvPr id="68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 l="53465"/>
            <a:stretch>
              <a:fillRect/>
            </a:stretch>
          </p:blipFill>
          <p:spPr>
            <a:xfrm rot="21534492">
              <a:off x="2575586" y="3355480"/>
              <a:ext cx="771179" cy="1157990"/>
            </a:xfrm>
            <a:prstGeom prst="rect">
              <a:avLst/>
            </a:prstGeom>
          </p:spPr>
        </p:pic>
        <p:pic>
          <p:nvPicPr>
            <p:cNvPr id="69" name="Picture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577728" y="646280"/>
              <a:ext cx="1657228" cy="1157990"/>
            </a:xfrm>
            <a:prstGeom prst="rect">
              <a:avLst/>
            </a:prstGeom>
          </p:spPr>
        </p:pic>
        <p:pic>
          <p:nvPicPr>
            <p:cNvPr id="70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7541714">
              <a:off x="2825662" y="5212372"/>
              <a:ext cx="632272" cy="574792"/>
            </a:xfrm>
            <a:prstGeom prst="rect">
              <a:avLst/>
            </a:prstGeom>
          </p:spPr>
        </p:pic>
        <p:pic>
          <p:nvPicPr>
            <p:cNvPr id="71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214950" y="4627458"/>
              <a:ext cx="632271" cy="574793"/>
            </a:xfrm>
            <a:prstGeom prst="rect">
              <a:avLst/>
            </a:prstGeom>
          </p:spPr>
        </p:pic>
        <p:pic>
          <p:nvPicPr>
            <p:cNvPr id="72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8513004">
              <a:off x="960868" y="2304976"/>
              <a:ext cx="632272" cy="574792"/>
            </a:xfrm>
            <a:prstGeom prst="rect">
              <a:avLst/>
            </a:prstGeom>
          </p:spPr>
        </p:pic>
        <p:pic>
          <p:nvPicPr>
            <p:cNvPr id="73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8726161">
              <a:off x="3202709" y="139847"/>
              <a:ext cx="632272" cy="574792"/>
            </a:xfrm>
            <a:prstGeom prst="rect">
              <a:avLst/>
            </a:prstGeom>
          </p:spPr>
        </p:pic>
        <p:pic>
          <p:nvPicPr>
            <p:cNvPr id="74" name="Picture 3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779601" y="2192390"/>
              <a:ext cx="1428564" cy="1023372"/>
            </a:xfrm>
            <a:prstGeom prst="rect">
              <a:avLst/>
            </a:prstGeom>
          </p:spPr>
        </p:pic>
        <p:pic>
          <p:nvPicPr>
            <p:cNvPr id="75" name="Picture 3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18503465">
              <a:off x="250744" y="2409292"/>
              <a:ext cx="454899" cy="859773"/>
            </a:xfrm>
            <a:prstGeom prst="rect">
              <a:avLst/>
            </a:prstGeom>
          </p:spPr>
        </p:pic>
        <p:pic>
          <p:nvPicPr>
            <p:cNvPr id="76" name="Picture 3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20713369">
              <a:off x="2672731" y="1518803"/>
              <a:ext cx="454899" cy="859776"/>
            </a:xfrm>
            <a:prstGeom prst="rect">
              <a:avLst/>
            </a:prstGeom>
          </p:spPr>
        </p:pic>
        <p:pic>
          <p:nvPicPr>
            <p:cNvPr id="77" name="Picture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17468096">
              <a:off x="2749414" y="594421"/>
              <a:ext cx="454899" cy="859773"/>
            </a:xfrm>
            <a:prstGeom prst="rect">
              <a:avLst/>
            </a:prstGeom>
          </p:spPr>
        </p:pic>
        <p:pic>
          <p:nvPicPr>
            <p:cNvPr id="78" name="Picture 3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2186785" y="1306840"/>
              <a:ext cx="235201" cy="220235"/>
            </a:xfrm>
            <a:prstGeom prst="rect">
              <a:avLst/>
            </a:prstGeom>
          </p:spPr>
        </p:pic>
        <p:pic>
          <p:nvPicPr>
            <p:cNvPr id="79" name="Picture 3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102790" y="3235720"/>
              <a:ext cx="174215" cy="163128"/>
            </a:xfrm>
            <a:prstGeom prst="rect">
              <a:avLst/>
            </a:prstGeom>
          </p:spPr>
        </p:pic>
        <p:pic>
          <p:nvPicPr>
            <p:cNvPr id="80" name="Picture 4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3285629" y="3189240"/>
              <a:ext cx="174215" cy="163128"/>
            </a:xfrm>
            <a:prstGeom prst="rect">
              <a:avLst/>
            </a:prstGeom>
          </p:spPr>
        </p:pic>
        <p:pic>
          <p:nvPicPr>
            <p:cNvPr id="81" name="Picture 4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2725965" y="4627458"/>
              <a:ext cx="174215" cy="163128"/>
            </a:xfrm>
            <a:prstGeom prst="rect">
              <a:avLst/>
            </a:prstGeom>
          </p:spPr>
        </p:pic>
        <p:pic>
          <p:nvPicPr>
            <p:cNvPr id="82" name="Picture 4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848364" y="1836736"/>
              <a:ext cx="174215" cy="163128"/>
            </a:xfrm>
            <a:prstGeom prst="rect">
              <a:avLst/>
            </a:prstGeom>
          </p:spPr>
        </p:pic>
        <p:pic>
          <p:nvPicPr>
            <p:cNvPr id="83" name="Picture 4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3336110" y="5976764"/>
              <a:ext cx="173627" cy="162577"/>
            </a:xfrm>
            <a:prstGeom prst="rect">
              <a:avLst/>
            </a:prstGeom>
          </p:spPr>
        </p:pic>
        <p:pic>
          <p:nvPicPr>
            <p:cNvPr id="84" name="Picture 4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360487" y="1986187"/>
              <a:ext cx="200840" cy="188059"/>
            </a:xfrm>
            <a:prstGeom prst="rect">
              <a:avLst/>
            </a:prstGeom>
          </p:spPr>
        </p:pic>
      </p:grpSp>
      <p:pic>
        <p:nvPicPr>
          <p:cNvPr id="85" name="Picture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2596597">
            <a:off x="2743086" y="8715082"/>
            <a:ext cx="991376" cy="1394518"/>
          </a:xfrm>
          <a:prstGeom prst="rect">
            <a:avLst/>
          </a:prstGeom>
        </p:spPr>
      </p:pic>
      <p:pic>
        <p:nvPicPr>
          <p:cNvPr id="86" name="Picture 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7069">
            <a:off x="362894" y="5106038"/>
            <a:ext cx="2630771" cy="4775326"/>
          </a:xfrm>
          <a:prstGeom prst="rect">
            <a:avLst/>
          </a:prstGeom>
        </p:spPr>
      </p:pic>
      <p:pic>
        <p:nvPicPr>
          <p:cNvPr id="87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2094792" y="8937786"/>
            <a:ext cx="610217" cy="615815"/>
          </a:xfrm>
          <a:prstGeom prst="rect">
            <a:avLst/>
          </a:prstGeom>
        </p:spPr>
      </p:pic>
      <p:sp>
        <p:nvSpPr>
          <p:cNvPr id="88" name="Text Box 16"/>
          <p:cNvSpPr txBox="1"/>
          <p:nvPr/>
        </p:nvSpPr>
        <p:spPr>
          <a:xfrm>
            <a:off x="6096000" y="4688593"/>
            <a:ext cx="79465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đối của 7,02 </a:t>
            </a:r>
            <a:r>
              <a:rPr lang="en-US" sz="45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-7,02.</a:t>
            </a:r>
            <a:endParaRPr lang="en-US" sz="4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8"/>
          <p:cNvSpPr txBox="1"/>
          <p:nvPr/>
        </p:nvSpPr>
        <p:spPr>
          <a:xfrm>
            <a:off x="6085114" y="5693822"/>
            <a:ext cx="853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đối của -28,12 </a:t>
            </a:r>
            <a:r>
              <a:rPr lang="en-US" sz="45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28,12.</a:t>
            </a:r>
            <a:endParaRPr lang="en-US" sz="4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 Box 9"/>
          <p:cNvSpPr txBox="1"/>
          <p:nvPr/>
        </p:nvSpPr>
        <p:spPr>
          <a:xfrm>
            <a:off x="6117659" y="6743700"/>
            <a:ext cx="79465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đối của -0,69 </a:t>
            </a:r>
            <a:r>
              <a:rPr lang="en-US" sz="45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0,69.</a:t>
            </a:r>
            <a:endParaRPr lang="en-US" sz="4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 Box 10"/>
          <p:cNvSpPr txBox="1"/>
          <p:nvPr/>
        </p:nvSpPr>
        <p:spPr>
          <a:xfrm>
            <a:off x="6085114" y="7796394"/>
            <a:ext cx="853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đối của 0,999 </a:t>
            </a:r>
            <a:r>
              <a:rPr lang="en-US" sz="45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-0,999.</a:t>
            </a:r>
            <a:endParaRPr lang="en-US" sz="4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4097" y="1423172"/>
            <a:ext cx="989661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 sánh hai số thập phân</a:t>
            </a:r>
            <a:endParaRPr lang="en-US" sz="5000" b="1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 rot="-10800000">
            <a:off x="-545933" y="-3014091"/>
            <a:ext cx="8422948" cy="4206106"/>
            <a:chOff x="0" y="0"/>
            <a:chExt cx="11230598" cy="560814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458450"/>
              <a:ext cx="1490573" cy="149057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528916" y="227459"/>
              <a:ext cx="1490573" cy="149057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8175195" y="1676730"/>
              <a:ext cx="1132274" cy="159271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9952076" y="4000331"/>
              <a:ext cx="1042305" cy="146615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241090" y="97616"/>
              <a:ext cx="955054" cy="134342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908652" y="-35742"/>
              <a:ext cx="1074535" cy="1511494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887342" y="1490410"/>
              <a:ext cx="1720534" cy="120222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741332" y="293739"/>
              <a:ext cx="656424" cy="59674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852424" y="438848"/>
              <a:ext cx="841377" cy="764888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659354" y="2045697"/>
              <a:ext cx="656424" cy="59674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342898" y="319529"/>
              <a:ext cx="656424" cy="59674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654865" y="1041383"/>
              <a:ext cx="1483135" cy="106246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529524" y="3239572"/>
              <a:ext cx="1483135" cy="1062464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10079641" y="2916001"/>
              <a:ext cx="472276" cy="892618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6229025" y="659432"/>
              <a:ext cx="428704" cy="810264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326425" y="876041"/>
              <a:ext cx="428704" cy="810264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745458" y="1188438"/>
              <a:ext cx="358284" cy="677169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9056806" y="1478704"/>
              <a:ext cx="180870" cy="16936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2445919" y="1602078"/>
              <a:ext cx="180870" cy="16936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5512931" y="1232366"/>
              <a:ext cx="180870" cy="16936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2914557" y="1327312"/>
              <a:ext cx="180870" cy="169360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7718617" y="1645576"/>
              <a:ext cx="180870" cy="169360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0315467" y="2731271"/>
              <a:ext cx="180259" cy="168788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6744873" y="-3014091"/>
            <a:ext cx="7242515" cy="4206106"/>
            <a:chOff x="0" y="0"/>
            <a:chExt cx="9656687" cy="560814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64" name="Group 64"/>
          <p:cNvGrpSpPr/>
          <p:nvPr/>
        </p:nvGrpSpPr>
        <p:grpSpPr>
          <a:xfrm>
            <a:off x="12654855" y="-3014091"/>
            <a:ext cx="7242515" cy="4206106"/>
            <a:chOff x="0" y="0"/>
            <a:chExt cx="9656687" cy="5608142"/>
          </a:xfrm>
        </p:grpSpPr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061423" y="4262410"/>
            <a:ext cx="15313269" cy="2775941"/>
            <a:chOff x="1016584" y="4578765"/>
            <a:chExt cx="15313269" cy="2775941"/>
          </a:xfrm>
        </p:grpSpPr>
        <p:grpSp>
          <p:nvGrpSpPr>
            <p:cNvPr id="3" name="Group 2"/>
            <p:cNvGrpSpPr/>
            <p:nvPr/>
          </p:nvGrpSpPr>
          <p:grpSpPr>
            <a:xfrm>
              <a:off x="1016584" y="4578765"/>
              <a:ext cx="15313269" cy="2775941"/>
              <a:chOff x="592194" y="3084117"/>
              <a:chExt cx="15313269" cy="2775941"/>
            </a:xfrm>
          </p:grpSpPr>
          <p:grpSp>
            <p:nvGrpSpPr>
              <p:cNvPr id="87" name="Group 12"/>
              <p:cNvGrpSpPr/>
              <p:nvPr/>
            </p:nvGrpSpPr>
            <p:grpSpPr>
              <a:xfrm>
                <a:off x="592194" y="3084117"/>
                <a:ext cx="15313269" cy="2775941"/>
                <a:chOff x="0" y="-2"/>
                <a:chExt cx="14533082" cy="5092226"/>
              </a:xfrm>
            </p:grpSpPr>
            <p:sp>
              <p:nvSpPr>
                <p:cNvPr id="88" name="Freeform 13"/>
                <p:cNvSpPr/>
                <p:nvPr/>
              </p:nvSpPr>
              <p:spPr>
                <a:xfrm>
                  <a:off x="31750" y="31750"/>
                  <a:ext cx="14469580" cy="3889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580" h="3889920">
                      <a:moveTo>
                        <a:pt x="14376871" y="3889920"/>
                      </a:moveTo>
                      <a:lnTo>
                        <a:pt x="92710" y="3889920"/>
                      </a:lnTo>
                      <a:cubicBezTo>
                        <a:pt x="41910" y="3889920"/>
                        <a:pt x="0" y="3848010"/>
                        <a:pt x="0" y="3797210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14375602" y="0"/>
                      </a:lnTo>
                      <a:cubicBezTo>
                        <a:pt x="14426402" y="0"/>
                        <a:pt x="14468311" y="41910"/>
                        <a:pt x="14468311" y="92710"/>
                      </a:cubicBezTo>
                      <a:lnTo>
                        <a:pt x="14468311" y="3795940"/>
                      </a:lnTo>
                      <a:cubicBezTo>
                        <a:pt x="14469580" y="3848010"/>
                        <a:pt x="14427671" y="3889920"/>
                        <a:pt x="14376871" y="3889920"/>
                      </a:cubicBezTo>
                      <a:close/>
                    </a:path>
                  </a:pathLst>
                </a:custGeom>
                <a:solidFill>
                  <a:srgbClr val="FFFFFF">
                    <a:alpha val="29804"/>
                  </a:srgbClr>
                </a:solidFill>
              </p:spPr>
            </p:sp>
            <p:sp>
              <p:nvSpPr>
                <p:cNvPr id="89" name="Freeform 14"/>
                <p:cNvSpPr/>
                <p:nvPr/>
              </p:nvSpPr>
              <p:spPr>
                <a:xfrm>
                  <a:off x="0" y="-2"/>
                  <a:ext cx="14533082" cy="5092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33082" h="3953420">
                      <a:moveTo>
                        <a:pt x="14408621" y="59690"/>
                      </a:moveTo>
                      <a:cubicBezTo>
                        <a:pt x="14444180" y="59690"/>
                        <a:pt x="14473391" y="88900"/>
                        <a:pt x="14473391" y="124460"/>
                      </a:cubicBezTo>
                      <a:lnTo>
                        <a:pt x="14473391" y="3828960"/>
                      </a:lnTo>
                      <a:cubicBezTo>
                        <a:pt x="14473391" y="3864520"/>
                        <a:pt x="14444180" y="3893730"/>
                        <a:pt x="14408621" y="3893730"/>
                      </a:cubicBezTo>
                      <a:lnTo>
                        <a:pt x="124460" y="3893730"/>
                      </a:lnTo>
                      <a:cubicBezTo>
                        <a:pt x="88900" y="3893730"/>
                        <a:pt x="59690" y="3864520"/>
                        <a:pt x="59690" y="3828960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14408621" y="59690"/>
                      </a:lnTo>
                      <a:moveTo>
                        <a:pt x="14408621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828960"/>
                      </a:lnTo>
                      <a:cubicBezTo>
                        <a:pt x="0" y="3897540"/>
                        <a:pt x="55880" y="3953420"/>
                        <a:pt x="124460" y="3953420"/>
                      </a:cubicBezTo>
                      <a:lnTo>
                        <a:pt x="14408621" y="3953420"/>
                      </a:lnTo>
                      <a:cubicBezTo>
                        <a:pt x="14477202" y="3953420"/>
                        <a:pt x="14533082" y="3897540"/>
                        <a:pt x="14533082" y="3828960"/>
                      </a:cubicBezTo>
                      <a:lnTo>
                        <a:pt x="14533082" y="124460"/>
                      </a:lnTo>
                      <a:cubicBezTo>
                        <a:pt x="14533082" y="55880"/>
                        <a:pt x="14477202" y="0"/>
                        <a:pt x="14408621" y="0"/>
                      </a:cubicBezTo>
                      <a:close/>
                    </a:path>
                  </a:pathLst>
                </a:custGeom>
                <a:solidFill>
                  <a:srgbClr val="152A69">
                    <a:alpha val="29804"/>
                  </a:srgbClr>
                </a:solidFill>
              </p:spPr>
            </p:sp>
          </p:grpSp>
          <p:sp>
            <p:nvSpPr>
              <p:cNvPr id="90" name="Rectangle 89"/>
              <p:cNvSpPr/>
              <p:nvPr/>
            </p:nvSpPr>
            <p:spPr>
              <a:xfrm>
                <a:off x="2300356" y="3239642"/>
                <a:ext cx="13429654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cs typeface="Arial" panose="020B0604020202020204" pitchFamily="34" charset="0"/>
                  </a:rPr>
                  <a:t>Viết các số sau đây dưới dạng phân số thập phân và sắp xếp các số </a:t>
                </a:r>
                <a:r>
                  <a:rPr lang="vi-VN" sz="4000">
                    <a:cs typeface="Arial" panose="020B0604020202020204" pitchFamily="34" charset="0"/>
                  </a:rPr>
                  <a:t>đó </a:t>
                </a:r>
                <a:r>
                  <a:rPr lang="vi-VN" sz="4000" smtClean="0">
                    <a:cs typeface="Arial" panose="020B0604020202020204" pitchFamily="34" charset="0"/>
                  </a:rPr>
                  <a:t>theo</a:t>
                </a:r>
                <a:r>
                  <a:rPr lang="en-GB" sz="4000" smtClean="0">
                    <a:cs typeface="Arial" panose="020B0604020202020204" pitchFamily="34" charset="0"/>
                  </a:rPr>
                  <a:t> t</a:t>
                </a:r>
                <a:r>
                  <a:rPr lang="vi-VN" sz="4000" smtClean="0">
                    <a:cs typeface="Arial" panose="020B0604020202020204" pitchFamily="34" charset="0"/>
                  </a:rPr>
                  <a:t>hứ </a:t>
                </a:r>
                <a:r>
                  <a:rPr lang="vi-VN" sz="4000">
                    <a:cs typeface="Arial" panose="020B0604020202020204" pitchFamily="34" charset="0"/>
                  </a:rPr>
                  <a:t>tự từ bé đến lớn.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cs typeface="Arial" panose="020B0604020202020204" pitchFamily="34" charset="0"/>
                  </a:rPr>
                  <a:t>11,34, 9,35; -11,34; -9,35.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131149" y="4784317"/>
              <a:ext cx="1441748" cy="1355930"/>
            </a:xfrm>
            <a:prstGeom prst="rect">
              <a:avLst/>
            </a:prstGeom>
          </p:spPr>
        </p:pic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EC8AD7A2-6D7B-41E0-A7AF-949CB12FC8D5}"/>
              </a:ext>
            </a:extLst>
          </p:cNvPr>
          <p:cNvSpPr txBox="1"/>
          <p:nvPr/>
        </p:nvSpPr>
        <p:spPr>
          <a:xfrm>
            <a:off x="6433565" y="2806536"/>
            <a:ext cx="7267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(5 phút)</a:t>
            </a:r>
            <a:endParaRPr lang="en-GB" sz="4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/>
              <p:cNvSpPr/>
              <p:nvPr/>
            </p:nvSpPr>
            <p:spPr>
              <a:xfrm>
                <a:off x="1457713" y="7371295"/>
                <a:ext cx="15770012" cy="1152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có: 11,34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1134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9,3</a:t>
                </a:r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93</m:t>
                        </m:r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11,34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−1134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-9</a:t>
                </a:r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,3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−935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GB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713" y="7371295"/>
                <a:ext cx="15770012" cy="1152110"/>
              </a:xfrm>
              <a:prstGeom prst="rect">
                <a:avLst/>
              </a:prstGeom>
              <a:blipFill>
                <a:blip r:embed="rId31"/>
                <a:stretch>
                  <a:fillRect l="-1353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/>
              <p:cNvSpPr/>
              <p:nvPr/>
            </p:nvSpPr>
            <p:spPr>
              <a:xfrm>
                <a:off x="1382246" y="8833465"/>
                <a:ext cx="14665629" cy="1152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−1134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GB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−935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GB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93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GB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1134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GB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 -11,34 &lt; -9,35 &lt; 9,35 &lt; 11,34.</a:t>
                </a:r>
                <a:endParaRPr lang="en-US" sz="4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46" y="8833465"/>
                <a:ext cx="14665629" cy="1152110"/>
              </a:xfrm>
              <a:prstGeom prst="rect">
                <a:avLst/>
              </a:prstGeom>
              <a:blipFill>
                <a:blip r:embed="rId32"/>
                <a:stretch>
                  <a:fillRect l="-540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" name="Picture 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>
            <a:fillRect/>
          </a:stretch>
        </p:blipFill>
        <p:spPr>
          <a:xfrm>
            <a:off x="4796631" y="2485255"/>
            <a:ext cx="1404276" cy="140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2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331542" y="5816854"/>
            <a:ext cx="3569998" cy="4620458"/>
            <a:chOff x="0" y="0"/>
            <a:chExt cx="4759998" cy="616061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3127281" y="4270802"/>
              <a:ext cx="1212860" cy="170606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69580" y="89878"/>
              <a:ext cx="3218513" cy="5842186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240397" y="4747139"/>
              <a:ext cx="746546" cy="753395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239167" y="6180745"/>
            <a:ext cx="3463958" cy="4255226"/>
            <a:chOff x="0" y="0"/>
            <a:chExt cx="4618611" cy="56736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667634" y="0"/>
              <a:ext cx="1950977" cy="553111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96919" y="1670633"/>
              <a:ext cx="2794823" cy="400300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3974695"/>
              <a:ext cx="896919" cy="90514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238456" y="680871"/>
            <a:ext cx="14274888" cy="3352800"/>
            <a:chOff x="838200" y="2478858"/>
            <a:chExt cx="14982723" cy="4042355"/>
          </a:xfrm>
        </p:grpSpPr>
        <p:sp>
          <p:nvSpPr>
            <p:cNvPr id="24" name="Rounded Rectangle 23"/>
            <p:cNvSpPr/>
            <p:nvPr/>
          </p:nvSpPr>
          <p:spPr>
            <a:xfrm>
              <a:off x="838200" y="2478858"/>
              <a:ext cx="14982723" cy="4042355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531138" y="2620642"/>
              <a:ext cx="13077941" cy="34388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- Nếu 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hai số thập phân trái dấu, số thập phân dương luôn lớn hơn số thập phân âm.</a:t>
              </a:r>
            </a:p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- Trong 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hai số thập phân âm, số nào có số đối lớn hơn thì số đó nhỏ hơn.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144842" y="2874097"/>
              <a:ext cx="1136183" cy="1364412"/>
            </a:xfrm>
            <a:prstGeom prst="rect">
              <a:avLst/>
            </a:prstGeom>
          </p:spPr>
        </p:pic>
      </p:grpSp>
      <p:sp>
        <p:nvSpPr>
          <p:cNvPr id="28" name="Text Box 12"/>
          <p:cNvSpPr txBox="1"/>
          <p:nvPr/>
        </p:nvSpPr>
        <p:spPr>
          <a:xfrm>
            <a:off x="2868992" y="6307872"/>
            <a:ext cx="24057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5: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5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 b="46557"/>
          <a:stretch>
            <a:fillRect/>
          </a:stretch>
        </p:blipFill>
        <p:spPr>
          <a:xfrm>
            <a:off x="154133" y="325599"/>
            <a:ext cx="2869787" cy="14953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 Box 7"/>
              <p:cNvSpPr txBox="1"/>
              <p:nvPr/>
            </p:nvSpPr>
            <p:spPr>
              <a:xfrm>
                <a:off x="5434351" y="6385713"/>
                <a:ext cx="10132231" cy="293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9,12 &gt; -7,9;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-9,12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&gt; -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15,22;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−76504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GB" sz="4000" b="0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−765</m:t>
                        </m:r>
                        <m:r>
                          <a:rPr lang="en-GB" sz="40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GB" sz="4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  <m:r>
                          <a:rPr lang="en-GB" sz="40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nên -765,04 &gt; -765,24. 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351" y="6385713"/>
                <a:ext cx="10132231" cy="2937214"/>
              </a:xfrm>
              <a:prstGeom prst="rect">
                <a:avLst/>
              </a:prstGeom>
              <a:blipFill>
                <a:blip r:embed="rId29"/>
                <a:stretch>
                  <a:fillRect l="-2105" t="-1871" b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666999" y="4312525"/>
            <a:ext cx="148808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Ta cũng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thể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so sánh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thập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bằng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cách so sánh hai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thập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phân tương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ứng với chúng.</a:t>
            </a:r>
          </a:p>
        </p:txBody>
      </p:sp>
    </p:spTree>
    <p:extLst>
      <p:ext uri="{BB962C8B-B14F-4D97-AF65-F5344CB8AC3E}">
        <p14:creationId xmlns:p14="http://schemas.microsoft.com/office/powerpoint/2010/main" val="122339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131447" y="5930430"/>
            <a:ext cx="1594703" cy="45210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66012" y="9369746"/>
            <a:ext cx="733129" cy="7398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596597">
            <a:off x="1296891" y="9257136"/>
            <a:ext cx="991376" cy="13945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7069">
            <a:off x="-1083301" y="5648092"/>
            <a:ext cx="2630771" cy="47753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48597" y="9479840"/>
            <a:ext cx="610217" cy="61581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74742" y="867238"/>
            <a:ext cx="4948708" cy="1243930"/>
            <a:chOff x="2974101" y="4226489"/>
            <a:chExt cx="4948708" cy="1243930"/>
          </a:xfrm>
        </p:grpSpPr>
        <p:sp>
          <p:nvSpPr>
            <p:cNvPr id="35" name="Pentagon 34"/>
            <p:cNvSpPr/>
            <p:nvPr/>
          </p:nvSpPr>
          <p:spPr>
            <a:xfrm>
              <a:off x="2974101" y="4380538"/>
              <a:ext cx="4036300" cy="1053307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2"/>
            <p:cNvSpPr txBox="1"/>
            <p:nvPr/>
          </p:nvSpPr>
          <p:spPr>
            <a:xfrm>
              <a:off x="3084109" y="4226489"/>
              <a:ext cx="4838700" cy="12439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80"/>
                </a:lnSpc>
              </a:pPr>
              <a:r>
                <a:rPr lang="en-GB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</a:t>
              </a:r>
              <a:r>
                <a:rPr lang="en-GB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531936" y="702119"/>
            <a:ext cx="1376695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a) Hãy sắp xếp các số thập phân sau theo thứ tự tăng dần: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-12,13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; - 2,4; 0,5; -2,3;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2,4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b) Hãy sắp xếp các số thập phân sau theo thứ tự giảm dần: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-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2,9; -2,999; 2,9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2,999.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151123" y="4603907"/>
            <a:ext cx="2667000" cy="1952351"/>
            <a:chOff x="7162800" y="-81666"/>
            <a:chExt cx="2848249" cy="2025689"/>
          </a:xfrm>
        </p:grpSpPr>
        <p:sp>
          <p:nvSpPr>
            <p:cNvPr id="39" name="Explosion 1 38"/>
            <p:cNvSpPr/>
            <p:nvPr/>
          </p:nvSpPr>
          <p:spPr>
            <a:xfrm>
              <a:off x="7162800" y="-81666"/>
              <a:ext cx="2848249" cy="2025689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4"/>
            <p:cNvSpPr txBox="1"/>
            <p:nvPr/>
          </p:nvSpPr>
          <p:spPr>
            <a:xfrm>
              <a:off x="7866607" y="462990"/>
              <a:ext cx="1847525" cy="7829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 Box 4"/>
          <p:cNvSpPr txBox="1"/>
          <p:nvPr/>
        </p:nvSpPr>
        <p:spPr>
          <a:xfrm>
            <a:off x="4807262" y="7081195"/>
            <a:ext cx="103415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-12,13 &lt; -2,4 &lt; -2,3 &lt; 0,5 &lt; </a:t>
            </a:r>
            <a:r>
              <a:rPr lang="en-US" sz="45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2,4;</a:t>
            </a:r>
            <a:endParaRPr lang="en-US" sz="45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5"/>
          <p:cNvSpPr txBox="1"/>
          <p:nvPr/>
        </p:nvSpPr>
        <p:spPr>
          <a:xfrm>
            <a:off x="4811183" y="8636408"/>
            <a:ext cx="84909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2,999 &gt; 2,9 &gt; -2,9 &gt; -</a:t>
            </a:r>
            <a:r>
              <a:rPr lang="en-US" sz="45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2,999.</a:t>
            </a:r>
            <a:endParaRPr lang="en-US" sz="45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4424769" y="120177"/>
            <a:ext cx="3863231" cy="201299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1044106" y="6078684"/>
            <a:ext cx="3569998" cy="4620458"/>
            <a:chOff x="0" y="0"/>
            <a:chExt cx="4759998" cy="616061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3127281" y="4270802"/>
              <a:ext cx="1212860" cy="170606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69580" y="89878"/>
              <a:ext cx="3218513" cy="5842186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240397" y="4747139"/>
              <a:ext cx="746546" cy="753395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239167" y="6180745"/>
            <a:ext cx="3463958" cy="4255226"/>
            <a:chOff x="0" y="0"/>
            <a:chExt cx="4618611" cy="56736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667634" y="0"/>
              <a:ext cx="1950977" cy="553111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96919" y="1670633"/>
              <a:ext cx="2794823" cy="400300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3974695"/>
              <a:ext cx="896919" cy="90514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17823" y="605523"/>
            <a:ext cx="3581400" cy="1250490"/>
            <a:chOff x="2974101" y="4183355"/>
            <a:chExt cx="3581400" cy="1250490"/>
          </a:xfrm>
        </p:grpSpPr>
        <p:sp>
          <p:nvSpPr>
            <p:cNvPr id="25" name="Pentagon 24"/>
            <p:cNvSpPr/>
            <p:nvPr/>
          </p:nvSpPr>
          <p:spPr>
            <a:xfrm>
              <a:off x="2974101" y="4380538"/>
              <a:ext cx="3581400" cy="1053307"/>
            </a:xfrm>
            <a:prstGeom prst="homePlat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"/>
            <p:cNvSpPr txBox="1"/>
            <p:nvPr/>
          </p:nvSpPr>
          <p:spPr>
            <a:xfrm>
              <a:off x="3198562" y="4183355"/>
              <a:ext cx="2823539" cy="12439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80"/>
                </a:lnSpc>
              </a:pPr>
              <a:r>
                <a:rPr lang="en-GB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16"/>
          <p:cNvSpPr txBox="1"/>
          <p:nvPr/>
        </p:nvSpPr>
        <p:spPr>
          <a:xfrm>
            <a:off x="4729704" y="684689"/>
            <a:ext cx="9695065" cy="1677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Hãy sắp xếp nhiệt độ đông đặc của các chất sau từ thấp đến cao: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37471"/>
              </p:ext>
            </p:extLst>
          </p:nvPr>
        </p:nvGraphicFramePr>
        <p:xfrm>
          <a:off x="3137697" y="2760942"/>
          <a:ext cx="12192000" cy="40167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21980">
                  <a:extLst>
                    <a:ext uri="{9D8B030D-6E8A-4147-A177-3AD203B41FA5}">
                      <a16:colId xmlns:a16="http://schemas.microsoft.com/office/drawing/2014/main" val="56832740"/>
                    </a:ext>
                  </a:extLst>
                </a:gridCol>
                <a:gridCol w="8670020">
                  <a:extLst>
                    <a:ext uri="{9D8B030D-6E8A-4147-A177-3AD203B41FA5}">
                      <a16:colId xmlns:a16="http://schemas.microsoft.com/office/drawing/2014/main" val="3217096446"/>
                    </a:ext>
                  </a:extLst>
                </a:gridCol>
              </a:tblGrid>
              <a:tr h="803356"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GB" sz="4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độ đông đặc (độ C)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000284"/>
                  </a:ext>
                </a:extLst>
              </a:tr>
              <a:tr h="803356"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Thủy</a:t>
                      </a:r>
                      <a:r>
                        <a:rPr lang="en-GB" sz="4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ngân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-38,83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72555"/>
                  </a:ext>
                </a:extLst>
              </a:tr>
              <a:tr h="803356"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Rượu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-114,1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776406"/>
                  </a:ext>
                </a:extLst>
              </a:tr>
              <a:tr h="803356"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Băng</a:t>
                      </a:r>
                      <a:r>
                        <a:rPr lang="en-GB" sz="4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phiến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80,26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87415"/>
                  </a:ext>
                </a:extLst>
              </a:tr>
              <a:tr h="803356"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396546"/>
                  </a:ext>
                </a:extLst>
              </a:tr>
            </a:tbl>
          </a:graphicData>
        </a:graphic>
      </p:graphicFrame>
      <p:sp>
        <p:nvSpPr>
          <p:cNvPr id="29" name="Text Box 2"/>
          <p:cNvSpPr txBox="1"/>
          <p:nvPr/>
        </p:nvSpPr>
        <p:spPr>
          <a:xfrm>
            <a:off x="3638863" y="8230700"/>
            <a:ext cx="12591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nhiệt </a:t>
            </a: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đông đặc các chất từ thấp đến cao </a:t>
            </a:r>
            <a:r>
              <a:rPr lang="en-US" sz="4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endParaRPr lang="en-US" sz="4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4"/>
          <p:cNvSpPr txBox="1"/>
          <p:nvPr/>
        </p:nvSpPr>
        <p:spPr>
          <a:xfrm>
            <a:off x="4911236" y="9161766"/>
            <a:ext cx="9728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Rượu; Thủy ngân; Nước; Băng </a:t>
            </a:r>
            <a:r>
              <a:rPr lang="en-US" sz="4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phiến.</a:t>
            </a:r>
            <a:endParaRPr lang="en-US" sz="4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5"/>
          <p:cNvSpPr txBox="1"/>
          <p:nvPr/>
        </p:nvSpPr>
        <p:spPr>
          <a:xfrm>
            <a:off x="3624040" y="7262587"/>
            <a:ext cx="10042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 </a:t>
            </a: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-114,1 &lt; -38,83 &lt; 0 &lt; </a:t>
            </a:r>
            <a:r>
              <a:rPr lang="en-US" sz="40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80,26</a:t>
            </a:r>
            <a:endParaRPr lang="en-US" sz="4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46"/>
          <p:cNvGrpSpPr/>
          <p:nvPr/>
        </p:nvGrpSpPr>
        <p:grpSpPr>
          <a:xfrm>
            <a:off x="3672020" y="5643275"/>
            <a:ext cx="11026859" cy="3996025"/>
            <a:chOff x="0" y="-4953990"/>
            <a:chExt cx="29323858" cy="16100128"/>
          </a:xfrm>
        </p:grpSpPr>
        <p:sp>
          <p:nvSpPr>
            <p:cNvPr id="34" name="Freeform 47"/>
            <p:cNvSpPr/>
            <p:nvPr/>
          </p:nvSpPr>
          <p:spPr>
            <a:xfrm>
              <a:off x="0" y="-4953990"/>
              <a:ext cx="29323858" cy="16100128"/>
            </a:xfrm>
            <a:custGeom>
              <a:avLst/>
              <a:gdLst/>
              <a:ahLst/>
              <a:cxnLst/>
              <a:rect l="l" t="t" r="r" b="b"/>
              <a:pathLst>
                <a:path w="29323857" h="12962320">
                  <a:moveTo>
                    <a:pt x="290190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657519"/>
                  </a:lnTo>
                  <a:cubicBezTo>
                    <a:pt x="0" y="12826429"/>
                    <a:pt x="135890" y="12962320"/>
                    <a:pt x="304800" y="12962320"/>
                  </a:cubicBezTo>
                  <a:lnTo>
                    <a:pt x="29019057" y="12962320"/>
                  </a:lnTo>
                  <a:cubicBezTo>
                    <a:pt x="29187967" y="12962320"/>
                    <a:pt x="29323857" y="12826429"/>
                    <a:pt x="29323857" y="12657519"/>
                  </a:cubicBezTo>
                  <a:lnTo>
                    <a:pt x="29323857" y="304800"/>
                  </a:lnTo>
                  <a:cubicBezTo>
                    <a:pt x="29323857" y="135890"/>
                    <a:pt x="29187967" y="0"/>
                    <a:pt x="2901905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" name="TextBox 2"/>
          <p:cNvSpPr txBox="1"/>
          <p:nvPr/>
        </p:nvSpPr>
        <p:spPr>
          <a:xfrm>
            <a:off x="3886200" y="604968"/>
            <a:ext cx="11096086" cy="110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000" b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000" b="1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777">
            <a:off x="544613" y="197628"/>
            <a:ext cx="1699588" cy="16995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6557"/>
          <a:stretch>
            <a:fillRect/>
          </a:stretch>
        </p:blipFill>
        <p:spPr>
          <a:xfrm>
            <a:off x="14545842" y="647455"/>
            <a:ext cx="2928237" cy="152580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10502" y="617199"/>
              <a:ext cx="2234484" cy="633487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40920" y="2664153"/>
              <a:ext cx="2939163" cy="420973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565946">
              <a:off x="1808647" y="219465"/>
              <a:ext cx="1003709" cy="91246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5771336"/>
              <a:ext cx="752770" cy="759676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-1046881" y="5691909"/>
            <a:ext cx="3786490" cy="5044865"/>
            <a:chOff x="0" y="0"/>
            <a:chExt cx="5048653" cy="6726486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405284" cy="672648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14061" y="2091304"/>
              <a:ext cx="2296759" cy="416903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537006" y="639202"/>
              <a:ext cx="868278" cy="78934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840736">
              <a:off x="4121929" y="4953506"/>
              <a:ext cx="831579" cy="8880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1827961" y="2335391"/>
                <a:ext cx="15327086" cy="2219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500" b="1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Câu 1:</a:t>
                </a:r>
                <a:r>
                  <a:rPr lang="nl-NL" sz="45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Viết các phân số sau đây dưới dạng số </a:t>
                </a:r>
                <a:r>
                  <a:rPr lang="nl-NL" sz="45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thập </a:t>
                </a:r>
                <a:r>
                  <a:rPr lang="nl-NL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phân:</a:t>
                </a:r>
                <a:endParaRPr lang="en-US" sz="45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rgbClr val="000000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3519</m:t>
                        </m:r>
                      </m:num>
                      <m:den>
                        <m:r>
                          <a:rPr lang="nl-NL" sz="4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778</m:t>
                        </m:r>
                      </m:num>
                      <m:den>
                        <m:r>
                          <a:rPr lang="nl-NL" sz="4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num>
                      <m:den>
                        <m:r>
                          <a:rPr lang="nl-NL" sz="4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88</m:t>
                        </m:r>
                      </m:num>
                      <m:den>
                        <m:r>
                          <a:rPr lang="nl-NL" sz="4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45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61" y="2335391"/>
                <a:ext cx="15327086" cy="2219710"/>
              </a:xfrm>
              <a:prstGeom prst="rect">
                <a:avLst/>
              </a:prstGeom>
              <a:blipFill>
                <a:blip r:embed="rId21"/>
                <a:stretch>
                  <a:fillRect l="-1671" t="-302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7649329" y="4681939"/>
            <a:ext cx="2667000" cy="1952351"/>
            <a:chOff x="7162800" y="-81666"/>
            <a:chExt cx="2848249" cy="2025689"/>
          </a:xfrm>
        </p:grpSpPr>
        <p:sp>
          <p:nvSpPr>
            <p:cNvPr id="30" name="Explosion 1 29"/>
            <p:cNvSpPr/>
            <p:nvPr/>
          </p:nvSpPr>
          <p:spPr>
            <a:xfrm>
              <a:off x="7162800" y="-81666"/>
              <a:ext cx="2848249" cy="2025689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7866607" y="462990"/>
              <a:ext cx="1847525" cy="7829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4702733" y="6780928"/>
                <a:ext cx="3940502" cy="108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5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3519</m:t>
                        </m:r>
                      </m:num>
                      <m:den>
                        <m:r>
                          <a:rPr lang="nl-NL" sz="45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nl-NL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 -35,19; </a:t>
                </a:r>
                <a:endParaRPr lang="en-US" sz="400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33" y="6780928"/>
                <a:ext cx="3940502" cy="1085746"/>
              </a:xfrm>
              <a:prstGeom prst="rect">
                <a:avLst/>
              </a:prstGeom>
              <a:blipFill>
                <a:blip r:embed="rId22"/>
                <a:stretch>
                  <a:fillRect r="-927" b="-7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9896865" y="6793401"/>
                <a:ext cx="3315331" cy="1075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5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778</m:t>
                        </m:r>
                      </m:num>
                      <m:den>
                        <m:r>
                          <a:rPr lang="nl-NL" sz="45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206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 -77,8</a:t>
                </a:r>
                <a:r>
                  <a:rPr lang="nl-NL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en-US" sz="450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865" y="6793401"/>
                <a:ext cx="3315331" cy="1075872"/>
              </a:xfrm>
              <a:prstGeom prst="rect">
                <a:avLst/>
              </a:prstGeom>
              <a:blipFill>
                <a:blip r:embed="rId23"/>
                <a:stretch>
                  <a:fillRect r="-6814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9885979" y="8265570"/>
                <a:ext cx="2893741" cy="1075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5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88</m:t>
                        </m:r>
                      </m:num>
                      <m:den>
                        <m:r>
                          <a:rPr lang="nl-NL" sz="45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-0,88.</a:t>
                </a:r>
                <a:endParaRPr lang="en-US" sz="4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979" y="8265570"/>
                <a:ext cx="2893741" cy="1075872"/>
              </a:xfrm>
              <a:prstGeom prst="rect">
                <a:avLst/>
              </a:prstGeom>
              <a:blipFill>
                <a:blip r:embed="rId24"/>
                <a:stretch>
                  <a:fillRect r="-6329" b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4948134" y="8214341"/>
                <a:ext cx="3360215" cy="1075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5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num>
                      <m:den>
                        <m:r>
                          <a:rPr lang="nl-NL" sz="45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206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 -0,023;</a:t>
                </a:r>
                <a:endParaRPr lang="en-US" sz="450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134" y="8214341"/>
                <a:ext cx="3360215" cy="1075872"/>
              </a:xfrm>
              <a:prstGeom prst="rect">
                <a:avLst/>
              </a:prstGeom>
              <a:blipFill>
                <a:blip r:embed="rId25"/>
                <a:stretch>
                  <a:fillRect r="-5082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flipH="1">
            <a:off x="21770" y="148778"/>
            <a:ext cx="7064829" cy="2480122"/>
            <a:chOff x="0" y="0"/>
            <a:chExt cx="10487697" cy="427232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41581"/>
              <a:ext cx="1435727" cy="143572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9026"/>
            <a:stretch>
              <a:fillRect/>
            </a:stretch>
          </p:blipFill>
          <p:spPr>
            <a:xfrm>
              <a:off x="9051969" y="106033"/>
              <a:ext cx="1435727" cy="116255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7874392" y="1615036"/>
              <a:ext cx="1090612" cy="153410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6974657" y="94024"/>
              <a:ext cx="919913" cy="129399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838424" y="-34427"/>
              <a:ext cx="1034998" cy="145587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670719" y="1435571"/>
              <a:ext cx="1657228" cy="11579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419698" y="282931"/>
              <a:ext cx="632271" cy="57479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673881" y="422701"/>
              <a:ext cx="810419" cy="73674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303942" y="1970427"/>
              <a:ext cx="632271" cy="5747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219897" y="307772"/>
              <a:ext cx="632271" cy="57479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520385" y="1003066"/>
              <a:ext cx="1428564" cy="102337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215683" y="3120373"/>
              <a:ext cx="1428564" cy="102337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5999830" y="635169"/>
              <a:ext cx="412930" cy="78045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020058" y="843807"/>
              <a:ext cx="412930" cy="78045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681234" y="1144710"/>
              <a:ext cx="345101" cy="65225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8723564" y="1424296"/>
              <a:ext cx="174215" cy="16312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355923" y="1543130"/>
              <a:ext cx="174215" cy="16312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5310085" y="1187022"/>
              <a:ext cx="174215" cy="16312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2807317" y="1278474"/>
              <a:ext cx="174215" cy="16312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7434613" y="1585028"/>
              <a:ext cx="174215" cy="163128"/>
            </a:xfrm>
            <a:prstGeom prst="rect">
              <a:avLst/>
            </a:prstGeom>
          </p:spPr>
        </p:pic>
      </p:grpSp>
      <p:grpSp>
        <p:nvGrpSpPr>
          <p:cNvPr id="48" name="Group 48"/>
          <p:cNvGrpSpPr/>
          <p:nvPr/>
        </p:nvGrpSpPr>
        <p:grpSpPr>
          <a:xfrm>
            <a:off x="541546" y="3766546"/>
            <a:ext cx="10745840" cy="5789990"/>
            <a:chOff x="0" y="0"/>
            <a:chExt cx="1790677" cy="2059577"/>
          </a:xfrm>
        </p:grpSpPr>
        <p:sp>
          <p:nvSpPr>
            <p:cNvPr id="49" name="Freeform 49"/>
            <p:cNvSpPr/>
            <p:nvPr/>
          </p:nvSpPr>
          <p:spPr>
            <a:xfrm>
              <a:off x="10160" y="16510"/>
              <a:ext cx="1767817" cy="2031637"/>
            </a:xfrm>
            <a:custGeom>
              <a:avLst/>
              <a:gdLst/>
              <a:ahLst/>
              <a:cxnLst/>
              <a:rect l="l" t="t" r="r" b="b"/>
              <a:pathLst>
                <a:path w="1767817" h="2031637">
                  <a:moveTo>
                    <a:pt x="1767817" y="2031637"/>
                  </a:moveTo>
                  <a:lnTo>
                    <a:pt x="0" y="2024017"/>
                  </a:lnTo>
                  <a:lnTo>
                    <a:pt x="0" y="717852"/>
                  </a:lnTo>
                  <a:lnTo>
                    <a:pt x="17780" y="19050"/>
                  </a:lnTo>
                  <a:lnTo>
                    <a:pt x="879357" y="0"/>
                  </a:lnTo>
                  <a:lnTo>
                    <a:pt x="1748767" y="5080"/>
                  </a:lnTo>
                  <a:close/>
                </a:path>
              </a:pathLst>
            </a:custGeom>
            <a:solidFill>
              <a:srgbClr val="9BDEEB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-3810" y="0"/>
              <a:ext cx="1797027" cy="2058307"/>
            </a:xfrm>
            <a:custGeom>
              <a:avLst/>
              <a:gdLst/>
              <a:ahLst/>
              <a:cxnLst/>
              <a:rect l="l" t="t" r="r" b="b"/>
              <a:pathLst>
                <a:path w="1797027" h="2058307">
                  <a:moveTo>
                    <a:pt x="1762737" y="21590"/>
                  </a:moveTo>
                  <a:cubicBezTo>
                    <a:pt x="1764007" y="34290"/>
                    <a:pt x="1764007" y="44450"/>
                    <a:pt x="1765277" y="54610"/>
                  </a:cubicBezTo>
                  <a:cubicBezTo>
                    <a:pt x="1767817" y="94239"/>
                    <a:pt x="1769087" y="137533"/>
                    <a:pt x="1771627" y="179280"/>
                  </a:cubicBezTo>
                  <a:cubicBezTo>
                    <a:pt x="1771627" y="239581"/>
                    <a:pt x="1784327" y="1428601"/>
                    <a:pt x="1790677" y="1488902"/>
                  </a:cubicBezTo>
                  <a:cubicBezTo>
                    <a:pt x="1797027" y="1580127"/>
                    <a:pt x="1793217" y="1672899"/>
                    <a:pt x="1793217" y="1764124"/>
                  </a:cubicBezTo>
                  <a:cubicBezTo>
                    <a:pt x="1793217" y="1844526"/>
                    <a:pt x="1794487" y="1918743"/>
                    <a:pt x="1795757" y="1997347"/>
                  </a:cubicBezTo>
                  <a:cubicBezTo>
                    <a:pt x="1795757" y="2018937"/>
                    <a:pt x="1795757" y="2032907"/>
                    <a:pt x="1795757" y="2057037"/>
                  </a:cubicBezTo>
                  <a:cubicBezTo>
                    <a:pt x="1772897" y="2057037"/>
                    <a:pt x="1752577" y="2058307"/>
                    <a:pt x="1731989" y="2057037"/>
                  </a:cubicBezTo>
                  <a:cubicBezTo>
                    <a:pt x="1645185" y="2051957"/>
                    <a:pt x="1557045" y="2058307"/>
                    <a:pt x="1470241" y="2053227"/>
                  </a:cubicBezTo>
                  <a:cubicBezTo>
                    <a:pt x="1418159" y="2049417"/>
                    <a:pt x="1367412" y="2051957"/>
                    <a:pt x="1315329" y="2049417"/>
                  </a:cubicBezTo>
                  <a:cubicBezTo>
                    <a:pt x="1291291" y="2048147"/>
                    <a:pt x="1267253" y="2046877"/>
                    <a:pt x="1243215" y="2045607"/>
                  </a:cubicBezTo>
                  <a:cubicBezTo>
                    <a:pt x="1228525" y="2045607"/>
                    <a:pt x="1215170" y="2046877"/>
                    <a:pt x="1200481" y="2046877"/>
                  </a:cubicBezTo>
                  <a:cubicBezTo>
                    <a:pt x="1163088" y="2045607"/>
                    <a:pt x="1060258" y="2046877"/>
                    <a:pt x="1022866" y="2045607"/>
                  </a:cubicBezTo>
                  <a:cubicBezTo>
                    <a:pt x="996157" y="2044337"/>
                    <a:pt x="461977" y="2053227"/>
                    <a:pt x="435268" y="2051957"/>
                  </a:cubicBezTo>
                  <a:cubicBezTo>
                    <a:pt x="428591" y="2051957"/>
                    <a:pt x="420578" y="2053227"/>
                    <a:pt x="413901" y="2053227"/>
                  </a:cubicBezTo>
                  <a:cubicBezTo>
                    <a:pt x="397876" y="2053227"/>
                    <a:pt x="383186" y="2054497"/>
                    <a:pt x="367160" y="2054497"/>
                  </a:cubicBezTo>
                  <a:cubicBezTo>
                    <a:pt x="327097" y="2054497"/>
                    <a:pt x="288369" y="2053227"/>
                    <a:pt x="248306" y="2051957"/>
                  </a:cubicBezTo>
                  <a:cubicBezTo>
                    <a:pt x="224267" y="2050687"/>
                    <a:pt x="200229" y="2049417"/>
                    <a:pt x="177527" y="2048147"/>
                  </a:cubicBezTo>
                  <a:cubicBezTo>
                    <a:pt x="134792" y="2046877"/>
                    <a:pt x="92058" y="2045607"/>
                    <a:pt x="48260" y="2045607"/>
                  </a:cubicBezTo>
                  <a:cubicBezTo>
                    <a:pt x="38100" y="2045607"/>
                    <a:pt x="29210" y="2045607"/>
                    <a:pt x="19050" y="2044337"/>
                  </a:cubicBezTo>
                  <a:cubicBezTo>
                    <a:pt x="10160" y="2043067"/>
                    <a:pt x="5080" y="2036717"/>
                    <a:pt x="7620" y="2027827"/>
                  </a:cubicBezTo>
                  <a:cubicBezTo>
                    <a:pt x="16510" y="1996052"/>
                    <a:pt x="12700" y="1957397"/>
                    <a:pt x="11430" y="1917197"/>
                  </a:cubicBezTo>
                  <a:cubicBezTo>
                    <a:pt x="10160" y="1835248"/>
                    <a:pt x="6350" y="1754847"/>
                    <a:pt x="7620" y="1672899"/>
                  </a:cubicBezTo>
                  <a:cubicBezTo>
                    <a:pt x="5080" y="1570850"/>
                    <a:pt x="0" y="307613"/>
                    <a:pt x="7620" y="204019"/>
                  </a:cubicBezTo>
                  <a:cubicBezTo>
                    <a:pt x="8890" y="183918"/>
                    <a:pt x="7620" y="162272"/>
                    <a:pt x="8890" y="142171"/>
                  </a:cubicBezTo>
                  <a:cubicBezTo>
                    <a:pt x="10160" y="109701"/>
                    <a:pt x="12700" y="741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72" y="30480"/>
                    <a:pt x="80039" y="29210"/>
                  </a:cubicBezTo>
                  <a:cubicBezTo>
                    <a:pt x="116096" y="25400"/>
                    <a:pt x="152153" y="22860"/>
                    <a:pt x="189546" y="20320"/>
                  </a:cubicBezTo>
                  <a:cubicBezTo>
                    <a:pt x="214919" y="17780"/>
                    <a:pt x="240293" y="16510"/>
                    <a:pt x="264331" y="13970"/>
                  </a:cubicBezTo>
                  <a:cubicBezTo>
                    <a:pt x="288369" y="11430"/>
                    <a:pt x="313743" y="8890"/>
                    <a:pt x="337781" y="8890"/>
                  </a:cubicBezTo>
                  <a:cubicBezTo>
                    <a:pt x="364490" y="7620"/>
                    <a:pt x="391199" y="10160"/>
                    <a:pt x="417908" y="8890"/>
                  </a:cubicBezTo>
                  <a:cubicBezTo>
                    <a:pt x="451294" y="8890"/>
                    <a:pt x="1056252" y="6350"/>
                    <a:pt x="1089638" y="5080"/>
                  </a:cubicBezTo>
                  <a:cubicBezTo>
                    <a:pt x="1121689" y="3810"/>
                    <a:pt x="1153740" y="2540"/>
                    <a:pt x="1187126" y="2540"/>
                  </a:cubicBezTo>
                  <a:cubicBezTo>
                    <a:pt x="1241879" y="1270"/>
                    <a:pt x="1295297" y="0"/>
                    <a:pt x="1350051" y="0"/>
                  </a:cubicBezTo>
                  <a:cubicBezTo>
                    <a:pt x="1372753" y="0"/>
                    <a:pt x="1396792" y="2540"/>
                    <a:pt x="1419494" y="2540"/>
                  </a:cubicBezTo>
                  <a:cubicBezTo>
                    <a:pt x="1482260" y="3810"/>
                    <a:pt x="1546362" y="5080"/>
                    <a:pt x="1609128" y="7620"/>
                  </a:cubicBezTo>
                  <a:cubicBezTo>
                    <a:pt x="1642514" y="8890"/>
                    <a:pt x="1675900" y="12700"/>
                    <a:pt x="1709287" y="16510"/>
                  </a:cubicBezTo>
                  <a:cubicBezTo>
                    <a:pt x="1717299" y="16510"/>
                    <a:pt x="1725312" y="16510"/>
                    <a:pt x="1731989" y="16510"/>
                  </a:cubicBezTo>
                  <a:cubicBezTo>
                    <a:pt x="1743687" y="17780"/>
                    <a:pt x="1752577" y="20320"/>
                    <a:pt x="1762737" y="21590"/>
                  </a:cubicBezTo>
                  <a:close/>
                  <a:moveTo>
                    <a:pt x="1772897" y="2040527"/>
                  </a:moveTo>
                  <a:cubicBezTo>
                    <a:pt x="1774167" y="2024017"/>
                    <a:pt x="1775437" y="2011317"/>
                    <a:pt x="1775437" y="1998617"/>
                  </a:cubicBezTo>
                  <a:cubicBezTo>
                    <a:pt x="1774167" y="1911012"/>
                    <a:pt x="1772897" y="1829064"/>
                    <a:pt x="1772897" y="1740931"/>
                  </a:cubicBezTo>
                  <a:cubicBezTo>
                    <a:pt x="1772897" y="1700730"/>
                    <a:pt x="1775437" y="1660529"/>
                    <a:pt x="1774167" y="1620328"/>
                  </a:cubicBezTo>
                  <a:cubicBezTo>
                    <a:pt x="1774167" y="1583220"/>
                    <a:pt x="1772897" y="1544565"/>
                    <a:pt x="1771627" y="1507456"/>
                  </a:cubicBezTo>
                  <a:cubicBezTo>
                    <a:pt x="1766547" y="1450247"/>
                    <a:pt x="1755117" y="265866"/>
                    <a:pt x="1755117" y="208657"/>
                  </a:cubicBezTo>
                  <a:cubicBezTo>
                    <a:pt x="1752577" y="160725"/>
                    <a:pt x="1750037" y="111247"/>
                    <a:pt x="1747497" y="63500"/>
                  </a:cubicBezTo>
                  <a:cubicBezTo>
                    <a:pt x="1746227" y="44450"/>
                    <a:pt x="1744957" y="43180"/>
                    <a:pt x="1727983" y="41910"/>
                  </a:cubicBezTo>
                  <a:cubicBezTo>
                    <a:pt x="1723977" y="41910"/>
                    <a:pt x="1721306" y="41910"/>
                    <a:pt x="1717299" y="40640"/>
                  </a:cubicBezTo>
                  <a:cubicBezTo>
                    <a:pt x="1683913" y="36830"/>
                    <a:pt x="1649191" y="31750"/>
                    <a:pt x="1615805" y="30480"/>
                  </a:cubicBezTo>
                  <a:cubicBezTo>
                    <a:pt x="1534343" y="26670"/>
                    <a:pt x="1451545" y="25400"/>
                    <a:pt x="1370083" y="22860"/>
                  </a:cubicBezTo>
                  <a:cubicBezTo>
                    <a:pt x="1358064" y="22860"/>
                    <a:pt x="1344709" y="22860"/>
                    <a:pt x="1332690" y="22860"/>
                  </a:cubicBezTo>
                  <a:cubicBezTo>
                    <a:pt x="1312658" y="22860"/>
                    <a:pt x="1292627" y="22860"/>
                    <a:pt x="1273930" y="22860"/>
                  </a:cubicBezTo>
                  <a:cubicBezTo>
                    <a:pt x="1231196" y="22860"/>
                    <a:pt x="1188462" y="22860"/>
                    <a:pt x="1147063" y="24130"/>
                  </a:cubicBezTo>
                  <a:cubicBezTo>
                    <a:pt x="1111005" y="25400"/>
                    <a:pt x="503376" y="29210"/>
                    <a:pt x="467319" y="29210"/>
                  </a:cubicBezTo>
                  <a:cubicBezTo>
                    <a:pt x="408559" y="29210"/>
                    <a:pt x="349800" y="26670"/>
                    <a:pt x="291040" y="33020"/>
                  </a:cubicBezTo>
                  <a:cubicBezTo>
                    <a:pt x="260325" y="36830"/>
                    <a:pt x="230945" y="36830"/>
                    <a:pt x="201565" y="38100"/>
                  </a:cubicBezTo>
                  <a:cubicBezTo>
                    <a:pt x="150818" y="41910"/>
                    <a:pt x="100071" y="45720"/>
                    <a:pt x="49530" y="50800"/>
                  </a:cubicBezTo>
                  <a:cubicBezTo>
                    <a:pt x="36830" y="50800"/>
                    <a:pt x="34290" y="53340"/>
                    <a:pt x="33020" y="69500"/>
                  </a:cubicBezTo>
                  <a:cubicBezTo>
                    <a:pt x="31750" y="97332"/>
                    <a:pt x="31750" y="125163"/>
                    <a:pt x="30480" y="152995"/>
                  </a:cubicBezTo>
                  <a:cubicBezTo>
                    <a:pt x="29210" y="199380"/>
                    <a:pt x="26670" y="244220"/>
                    <a:pt x="25400" y="290605"/>
                  </a:cubicBezTo>
                  <a:cubicBezTo>
                    <a:pt x="20320" y="340083"/>
                    <a:pt x="26670" y="1549204"/>
                    <a:pt x="29210" y="1598681"/>
                  </a:cubicBezTo>
                  <a:cubicBezTo>
                    <a:pt x="29210" y="1651252"/>
                    <a:pt x="29210" y="1705369"/>
                    <a:pt x="30480" y="1757939"/>
                  </a:cubicBezTo>
                  <a:cubicBezTo>
                    <a:pt x="30480" y="1796594"/>
                    <a:pt x="33020" y="1835248"/>
                    <a:pt x="33020" y="1873903"/>
                  </a:cubicBezTo>
                  <a:cubicBezTo>
                    <a:pt x="33020" y="1915650"/>
                    <a:pt x="33020" y="1957397"/>
                    <a:pt x="31750" y="1998617"/>
                  </a:cubicBezTo>
                  <a:cubicBezTo>
                    <a:pt x="31750" y="2002427"/>
                    <a:pt x="31750" y="2004967"/>
                    <a:pt x="31750" y="2008777"/>
                  </a:cubicBezTo>
                  <a:cubicBezTo>
                    <a:pt x="31750" y="2018937"/>
                    <a:pt x="35560" y="2022747"/>
                    <a:pt x="44450" y="2022747"/>
                  </a:cubicBezTo>
                  <a:cubicBezTo>
                    <a:pt x="61343" y="2022747"/>
                    <a:pt x="80039" y="2024017"/>
                    <a:pt x="97400" y="2024017"/>
                  </a:cubicBezTo>
                  <a:cubicBezTo>
                    <a:pt x="122773" y="2024017"/>
                    <a:pt x="149482" y="2021477"/>
                    <a:pt x="174856" y="2024017"/>
                  </a:cubicBezTo>
                  <a:cubicBezTo>
                    <a:pt x="216255" y="2027827"/>
                    <a:pt x="257654" y="2030367"/>
                    <a:pt x="299053" y="2029097"/>
                  </a:cubicBezTo>
                  <a:cubicBezTo>
                    <a:pt x="325762" y="2027827"/>
                    <a:pt x="351135" y="2030367"/>
                    <a:pt x="377844" y="2030367"/>
                  </a:cubicBezTo>
                  <a:cubicBezTo>
                    <a:pt x="416572" y="2030367"/>
                    <a:pt x="455300" y="2029097"/>
                    <a:pt x="494028" y="2030367"/>
                  </a:cubicBezTo>
                  <a:cubicBezTo>
                    <a:pt x="551452" y="2031637"/>
                    <a:pt x="1181784" y="2021477"/>
                    <a:pt x="1240544" y="2024017"/>
                  </a:cubicBezTo>
                  <a:cubicBezTo>
                    <a:pt x="1265918" y="2025287"/>
                    <a:pt x="1291291" y="2026557"/>
                    <a:pt x="1315329" y="2026557"/>
                  </a:cubicBezTo>
                  <a:cubicBezTo>
                    <a:pt x="1359399" y="2029097"/>
                    <a:pt x="1402133" y="2025287"/>
                    <a:pt x="1446203" y="2029097"/>
                  </a:cubicBezTo>
                  <a:cubicBezTo>
                    <a:pt x="1482260" y="2031637"/>
                    <a:pt x="1518317" y="2031637"/>
                    <a:pt x="1554374" y="2034177"/>
                  </a:cubicBezTo>
                  <a:cubicBezTo>
                    <a:pt x="1607792" y="2037987"/>
                    <a:pt x="1661210" y="2040527"/>
                    <a:pt x="1714628" y="2041797"/>
                  </a:cubicBezTo>
                  <a:cubicBezTo>
                    <a:pt x="1734660" y="2041797"/>
                    <a:pt x="1752577" y="2040527"/>
                    <a:pt x="1772897" y="2040527"/>
                  </a:cubicBezTo>
                  <a:close/>
                </a:path>
              </a:pathLst>
            </a:custGeom>
            <a:solidFill>
              <a:srgbClr val="9BDEEB"/>
            </a:solidFill>
          </p:spPr>
        </p:sp>
      </p:grpSp>
      <p:sp>
        <p:nvSpPr>
          <p:cNvPr id="60" name="TextBox 60"/>
          <p:cNvSpPr txBox="1"/>
          <p:nvPr/>
        </p:nvSpPr>
        <p:spPr>
          <a:xfrm>
            <a:off x="814857" y="4045981"/>
            <a:ext cx="10181493" cy="5478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50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lãnh thổ nước ta hiện nay có 54 dân tộc khác nhau cùng</a:t>
            </a:r>
            <a:r>
              <a:rPr lang="en-GB" sz="350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50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sống gắn bó. Mỗi dân tộc có những nét văn hoá riêng tạo</a:t>
            </a:r>
            <a:r>
              <a:rPr lang="en-GB" sz="350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50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 sự đa dạng trong bản sắc văn hoá Việt Nam.</a:t>
            </a:r>
            <a:r>
              <a:rPr lang="en-GB" sz="350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50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đó, dân tộc Kinh chiếm khoảng 85,3% dân số, các dân tộc</a:t>
            </a:r>
            <a:r>
              <a:rPr lang="en-GB" sz="350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500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chiếm khoảng 14,7%.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500" i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(Tính đến hết quý 1 năm 2019, theo số liệu của Tổng cục Thống kê)</a:t>
            </a:r>
            <a:endParaRPr lang="en-US" sz="3500" i="1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3"/>
          <p:cNvSpPr txBox="1"/>
          <p:nvPr/>
        </p:nvSpPr>
        <p:spPr>
          <a:xfrm>
            <a:off x="2111076" y="1541635"/>
            <a:ext cx="15777593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49"/>
              </a:lnSpc>
            </a:pPr>
            <a:r>
              <a:rPr lang="en-US" sz="8000" b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6: </a:t>
            </a:r>
            <a:r>
              <a:rPr lang="en-GB" sz="8000" b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THẬP PHÂN</a:t>
            </a:r>
            <a:endParaRPr lang="en-US" sz="8000" b="1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Độc đáo biểu tượng cảm xúc về 54 dân tộc Việt Nam - Báo Người lao độ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121" y="3702181"/>
            <a:ext cx="6579512" cy="558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b="46557"/>
          <a:stretch>
            <a:fillRect/>
          </a:stretch>
        </p:blipFill>
        <p:spPr>
          <a:xfrm>
            <a:off x="14735548" y="1879924"/>
            <a:ext cx="2928237" cy="15258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5885577" y="6186012"/>
                <a:ext cx="3886200" cy="1416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-312,5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−3125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4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577" y="6186012"/>
                <a:ext cx="3886200" cy="1416926"/>
              </a:xfrm>
              <a:prstGeom prst="rect">
                <a:avLst/>
              </a:prstGeom>
              <a:blipFill>
                <a:blip r:embed="rId16"/>
                <a:stretch>
                  <a:fillRect l="-5486" r="-5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83892" y="610945"/>
            <a:ext cx="1209424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5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2: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Viết các số thập phân sau đây dưới dạng phân số 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 </a:t>
            </a:r>
            <a:r>
              <a:rPr lang="nl-NL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phân.</a:t>
            </a:r>
            <a:endParaRPr lang="en-US" sz="45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-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312,5;  0,205;  -10,09;  -1,110</a:t>
            </a:r>
            <a:endParaRPr lang="en-US" sz="45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934200" y="3728954"/>
            <a:ext cx="2667000" cy="1952351"/>
            <a:chOff x="7162800" y="-81666"/>
            <a:chExt cx="2848249" cy="2025689"/>
          </a:xfrm>
        </p:grpSpPr>
        <p:sp>
          <p:nvSpPr>
            <p:cNvPr id="27" name="Explosion 1 26"/>
            <p:cNvSpPr/>
            <p:nvPr/>
          </p:nvSpPr>
          <p:spPr>
            <a:xfrm>
              <a:off x="7162800" y="-81666"/>
              <a:ext cx="2848249" cy="2025689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4"/>
            <p:cNvSpPr txBox="1"/>
            <p:nvPr/>
          </p:nvSpPr>
          <p:spPr>
            <a:xfrm>
              <a:off x="7866607" y="462990"/>
              <a:ext cx="1847525" cy="7829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4"/>
          <p:cNvGrpSpPr/>
          <p:nvPr/>
        </p:nvGrpSpPr>
        <p:grpSpPr>
          <a:xfrm>
            <a:off x="13737153" y="19719"/>
            <a:ext cx="4246047" cy="4902595"/>
            <a:chOff x="48307" y="111107"/>
            <a:chExt cx="5186649" cy="6033759"/>
          </a:xfrm>
        </p:grpSpPr>
        <p:pic>
          <p:nvPicPr>
            <p:cNvPr id="30" name="Pictur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862981" y="816475"/>
              <a:ext cx="998656" cy="1404757"/>
            </a:xfrm>
            <a:prstGeom prst="rect">
              <a:avLst/>
            </a:prstGeom>
          </p:spPr>
        </p:pic>
        <p:pic>
          <p:nvPicPr>
            <p:cNvPr id="31" name="Picture 2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137849">
              <a:off x="3497550" y="1945374"/>
              <a:ext cx="919915" cy="1293995"/>
            </a:xfrm>
            <a:prstGeom prst="rect">
              <a:avLst/>
            </a:prstGeom>
          </p:spPr>
        </p:pic>
        <p:pic>
          <p:nvPicPr>
            <p:cNvPr id="32" name="Picture 2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 l="53465"/>
            <a:stretch>
              <a:fillRect/>
            </a:stretch>
          </p:blipFill>
          <p:spPr>
            <a:xfrm rot="21534492">
              <a:off x="2575586" y="3355480"/>
              <a:ext cx="771179" cy="1157990"/>
            </a:xfrm>
            <a:prstGeom prst="rect">
              <a:avLst/>
            </a:prstGeom>
          </p:spPr>
        </p:pic>
        <p:pic>
          <p:nvPicPr>
            <p:cNvPr id="33" name="Picture 2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577728" y="646280"/>
              <a:ext cx="1657228" cy="1157990"/>
            </a:xfrm>
            <a:prstGeom prst="rect">
              <a:avLst/>
            </a:prstGeom>
          </p:spPr>
        </p:pic>
        <p:pic>
          <p:nvPicPr>
            <p:cNvPr id="34" name="Picture 3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7541714">
              <a:off x="2825662" y="5212372"/>
              <a:ext cx="632272" cy="574792"/>
            </a:xfrm>
            <a:prstGeom prst="rect">
              <a:avLst/>
            </a:prstGeom>
          </p:spPr>
        </p:pic>
        <p:pic>
          <p:nvPicPr>
            <p:cNvPr id="35" name="Picture 3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3214950" y="4627458"/>
              <a:ext cx="632271" cy="574793"/>
            </a:xfrm>
            <a:prstGeom prst="rect">
              <a:avLst/>
            </a:prstGeom>
          </p:spPr>
        </p:pic>
        <p:pic>
          <p:nvPicPr>
            <p:cNvPr id="36" name="Picture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8513004">
              <a:off x="960868" y="2304976"/>
              <a:ext cx="632272" cy="574792"/>
            </a:xfrm>
            <a:prstGeom prst="rect">
              <a:avLst/>
            </a:prstGeom>
          </p:spPr>
        </p:pic>
        <p:pic>
          <p:nvPicPr>
            <p:cNvPr id="37" name="Picture 3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8726161">
              <a:off x="3202709" y="139847"/>
              <a:ext cx="632272" cy="574792"/>
            </a:xfrm>
            <a:prstGeom prst="rect">
              <a:avLst/>
            </a:prstGeom>
          </p:spPr>
        </p:pic>
        <p:pic>
          <p:nvPicPr>
            <p:cNvPr id="38" name="Picture 3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779601" y="2192390"/>
              <a:ext cx="1428564" cy="1023372"/>
            </a:xfrm>
            <a:prstGeom prst="rect">
              <a:avLst/>
            </a:prstGeom>
          </p:spPr>
        </p:pic>
        <p:pic>
          <p:nvPicPr>
            <p:cNvPr id="39" name="Picture 3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 rot="18503465">
              <a:off x="250744" y="2409292"/>
              <a:ext cx="454899" cy="859773"/>
            </a:xfrm>
            <a:prstGeom prst="rect">
              <a:avLst/>
            </a:prstGeom>
          </p:spPr>
        </p:pic>
        <p:pic>
          <p:nvPicPr>
            <p:cNvPr id="40" name="Picture 3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 rot="20713369">
              <a:off x="2672731" y="1518803"/>
              <a:ext cx="454899" cy="859776"/>
            </a:xfrm>
            <a:prstGeom prst="rect">
              <a:avLst/>
            </a:prstGeom>
          </p:spPr>
        </p:pic>
        <p:pic>
          <p:nvPicPr>
            <p:cNvPr id="41" name="Picture 37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 rot="17468096">
              <a:off x="2749414" y="594421"/>
              <a:ext cx="454899" cy="859773"/>
            </a:xfrm>
            <a:prstGeom prst="rect">
              <a:avLst/>
            </a:prstGeom>
          </p:spPr>
        </p:pic>
        <p:pic>
          <p:nvPicPr>
            <p:cNvPr id="42" name="Picture 3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rcRect/>
            <a:stretch>
              <a:fillRect/>
            </a:stretch>
          </p:blipFill>
          <p:spPr>
            <a:xfrm>
              <a:off x="2186785" y="1306840"/>
              <a:ext cx="235201" cy="220235"/>
            </a:xfrm>
            <a:prstGeom prst="rect">
              <a:avLst/>
            </a:prstGeom>
          </p:spPr>
        </p:pic>
        <p:pic>
          <p:nvPicPr>
            <p:cNvPr id="43" name="Picture 3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rcRect/>
            <a:stretch>
              <a:fillRect/>
            </a:stretch>
          </p:blipFill>
          <p:spPr>
            <a:xfrm>
              <a:off x="1102790" y="3235720"/>
              <a:ext cx="174215" cy="163128"/>
            </a:xfrm>
            <a:prstGeom prst="rect">
              <a:avLst/>
            </a:prstGeom>
          </p:spPr>
        </p:pic>
        <p:pic>
          <p:nvPicPr>
            <p:cNvPr id="44" name="Picture 40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rcRect/>
            <a:stretch>
              <a:fillRect/>
            </a:stretch>
          </p:blipFill>
          <p:spPr>
            <a:xfrm>
              <a:off x="3285629" y="3189240"/>
              <a:ext cx="174215" cy="163128"/>
            </a:xfrm>
            <a:prstGeom prst="rect">
              <a:avLst/>
            </a:prstGeom>
          </p:spPr>
        </p:pic>
        <p:pic>
          <p:nvPicPr>
            <p:cNvPr id="45" name="Picture 4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rcRect/>
            <a:stretch>
              <a:fillRect/>
            </a:stretch>
          </p:blipFill>
          <p:spPr>
            <a:xfrm>
              <a:off x="2725965" y="4627458"/>
              <a:ext cx="174215" cy="163128"/>
            </a:xfrm>
            <a:prstGeom prst="rect">
              <a:avLst/>
            </a:prstGeom>
          </p:spPr>
        </p:pic>
        <p:pic>
          <p:nvPicPr>
            <p:cNvPr id="46" name="Picture 4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rcRect/>
            <a:stretch>
              <a:fillRect/>
            </a:stretch>
          </p:blipFill>
          <p:spPr>
            <a:xfrm>
              <a:off x="1848364" y="1836736"/>
              <a:ext cx="174215" cy="163128"/>
            </a:xfrm>
            <a:prstGeom prst="rect">
              <a:avLst/>
            </a:prstGeom>
          </p:spPr>
        </p:pic>
        <p:pic>
          <p:nvPicPr>
            <p:cNvPr id="47" name="Picture 43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3336110" y="5976764"/>
              <a:ext cx="173627" cy="162577"/>
            </a:xfrm>
            <a:prstGeom prst="rect">
              <a:avLst/>
            </a:prstGeom>
          </p:spPr>
        </p:pic>
        <p:pic>
          <p:nvPicPr>
            <p:cNvPr id="48" name="Picture 44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rcRect/>
            <a:stretch>
              <a:fillRect/>
            </a:stretch>
          </p:blipFill>
          <p:spPr>
            <a:xfrm>
              <a:off x="360487" y="1986187"/>
              <a:ext cx="200840" cy="188059"/>
            </a:xfrm>
            <a:prstGeom prst="rect">
              <a:avLst/>
            </a:prstGeom>
          </p:spPr>
        </p:pic>
      </p:grpSp>
      <p:pic>
        <p:nvPicPr>
          <p:cNvPr id="49" name="Picture 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596597">
            <a:off x="2943578" y="8736852"/>
            <a:ext cx="991376" cy="1394518"/>
          </a:xfrm>
          <a:prstGeom prst="rect">
            <a:avLst/>
          </a:prstGeom>
        </p:spPr>
      </p:pic>
      <p:pic>
        <p:nvPicPr>
          <p:cNvPr id="50" name="Picture 7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187069">
            <a:off x="541137" y="5076466"/>
            <a:ext cx="2630771" cy="4775326"/>
          </a:xfrm>
          <a:prstGeom prst="rect">
            <a:avLst/>
          </a:prstGeom>
        </p:spPr>
      </p:pic>
      <p:pic>
        <p:nvPicPr>
          <p:cNvPr id="51" name="Picture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120450" y="8999131"/>
            <a:ext cx="610217" cy="6158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9869748" y="6087317"/>
                <a:ext cx="3886200" cy="1349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0,205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205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4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8" y="6087317"/>
                <a:ext cx="3886200" cy="1349152"/>
              </a:xfrm>
              <a:prstGeom prst="rect">
                <a:avLst/>
              </a:prstGeom>
              <a:blipFill>
                <a:blip r:embed="rId39"/>
                <a:stretch>
                  <a:fillRect l="-5486" b="-4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5983548" y="8117280"/>
                <a:ext cx="3886200" cy="1347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-10,09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−1009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4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48" y="8117280"/>
                <a:ext cx="3886200" cy="1347292"/>
              </a:xfrm>
              <a:prstGeom prst="rect">
                <a:avLst/>
              </a:prstGeom>
              <a:blipFill>
                <a:blip r:embed="rId40"/>
                <a:stretch>
                  <a:fillRect l="-5651" r="-5495" b="-3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9869748" y="8005095"/>
                <a:ext cx="5927453" cy="140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-1,110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−1110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00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−111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vi-VN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4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748" y="8005095"/>
                <a:ext cx="5927453" cy="1403782"/>
              </a:xfrm>
              <a:prstGeom prst="rect">
                <a:avLst/>
              </a:prstGeom>
              <a:blipFill>
                <a:blip r:embed="rId41"/>
                <a:stretch>
                  <a:fillRect l="-3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5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2" grpId="0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flipH="1">
            <a:off x="21770" y="148778"/>
            <a:ext cx="7064829" cy="2480122"/>
            <a:chOff x="0" y="0"/>
            <a:chExt cx="10487697" cy="427232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41581"/>
              <a:ext cx="1435727" cy="143572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9026"/>
            <a:stretch>
              <a:fillRect/>
            </a:stretch>
          </p:blipFill>
          <p:spPr>
            <a:xfrm>
              <a:off x="9051969" y="106033"/>
              <a:ext cx="1435727" cy="116255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7874392" y="1615036"/>
              <a:ext cx="1090612" cy="153410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6974657" y="94024"/>
              <a:ext cx="919913" cy="129399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838424" y="-34427"/>
              <a:ext cx="1034998" cy="145587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670719" y="1435571"/>
              <a:ext cx="1657228" cy="11579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419698" y="282931"/>
              <a:ext cx="632271" cy="57479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673881" y="422701"/>
              <a:ext cx="810419" cy="73674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303942" y="1970427"/>
              <a:ext cx="632271" cy="5747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219897" y="307772"/>
              <a:ext cx="632271" cy="57479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520385" y="1003066"/>
              <a:ext cx="1428564" cy="102337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215683" y="3120373"/>
              <a:ext cx="1428564" cy="102337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5999830" y="635169"/>
              <a:ext cx="412930" cy="78045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020058" y="843807"/>
              <a:ext cx="412930" cy="78045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681234" y="1144710"/>
              <a:ext cx="345101" cy="65225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8723564" y="1424296"/>
              <a:ext cx="174215" cy="16312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355923" y="1543130"/>
              <a:ext cx="174215" cy="16312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5310085" y="1187022"/>
              <a:ext cx="174215" cy="16312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2807317" y="1278474"/>
              <a:ext cx="174215" cy="16312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7434613" y="1585028"/>
              <a:ext cx="174215" cy="163128"/>
            </a:xfrm>
            <a:prstGeom prst="rect">
              <a:avLst/>
            </a:prstGeom>
          </p:spPr>
        </p:pic>
      </p:grpSp>
      <p:grpSp>
        <p:nvGrpSpPr>
          <p:cNvPr id="48" name="Group 48"/>
          <p:cNvGrpSpPr/>
          <p:nvPr/>
        </p:nvGrpSpPr>
        <p:grpSpPr>
          <a:xfrm>
            <a:off x="3613752" y="4727876"/>
            <a:ext cx="11977301" cy="5292424"/>
            <a:chOff x="-3810" y="0"/>
            <a:chExt cx="1797027" cy="2058307"/>
          </a:xfrm>
        </p:grpSpPr>
        <p:sp>
          <p:nvSpPr>
            <p:cNvPr id="49" name="Freeform 49"/>
            <p:cNvSpPr/>
            <p:nvPr/>
          </p:nvSpPr>
          <p:spPr>
            <a:xfrm>
              <a:off x="10160" y="16510"/>
              <a:ext cx="1767817" cy="2031637"/>
            </a:xfrm>
            <a:custGeom>
              <a:avLst/>
              <a:gdLst/>
              <a:ahLst/>
              <a:cxnLst/>
              <a:rect l="l" t="t" r="r" b="b"/>
              <a:pathLst>
                <a:path w="1767817" h="2031637">
                  <a:moveTo>
                    <a:pt x="1767817" y="2031637"/>
                  </a:moveTo>
                  <a:lnTo>
                    <a:pt x="0" y="2024017"/>
                  </a:lnTo>
                  <a:lnTo>
                    <a:pt x="0" y="717852"/>
                  </a:lnTo>
                  <a:lnTo>
                    <a:pt x="17780" y="19050"/>
                  </a:lnTo>
                  <a:lnTo>
                    <a:pt x="879357" y="0"/>
                  </a:lnTo>
                  <a:lnTo>
                    <a:pt x="1748767" y="5080"/>
                  </a:lnTo>
                  <a:close/>
                </a:path>
              </a:pathLst>
            </a:custGeom>
            <a:solidFill>
              <a:srgbClr val="9BDEEB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-3810" y="0"/>
              <a:ext cx="1797027" cy="2058307"/>
            </a:xfrm>
            <a:custGeom>
              <a:avLst/>
              <a:gdLst/>
              <a:ahLst/>
              <a:cxnLst/>
              <a:rect l="l" t="t" r="r" b="b"/>
              <a:pathLst>
                <a:path w="1797027" h="2058307">
                  <a:moveTo>
                    <a:pt x="1762737" y="21590"/>
                  </a:moveTo>
                  <a:cubicBezTo>
                    <a:pt x="1764007" y="34290"/>
                    <a:pt x="1764007" y="44450"/>
                    <a:pt x="1765277" y="54610"/>
                  </a:cubicBezTo>
                  <a:cubicBezTo>
                    <a:pt x="1767817" y="94239"/>
                    <a:pt x="1769087" y="137533"/>
                    <a:pt x="1771627" y="179280"/>
                  </a:cubicBezTo>
                  <a:cubicBezTo>
                    <a:pt x="1771627" y="239581"/>
                    <a:pt x="1784327" y="1428601"/>
                    <a:pt x="1790677" y="1488902"/>
                  </a:cubicBezTo>
                  <a:cubicBezTo>
                    <a:pt x="1797027" y="1580127"/>
                    <a:pt x="1793217" y="1672899"/>
                    <a:pt x="1793217" y="1764124"/>
                  </a:cubicBezTo>
                  <a:cubicBezTo>
                    <a:pt x="1793217" y="1844526"/>
                    <a:pt x="1794487" y="1918743"/>
                    <a:pt x="1795757" y="1997347"/>
                  </a:cubicBezTo>
                  <a:cubicBezTo>
                    <a:pt x="1795757" y="2018937"/>
                    <a:pt x="1795757" y="2032907"/>
                    <a:pt x="1795757" y="2057037"/>
                  </a:cubicBezTo>
                  <a:cubicBezTo>
                    <a:pt x="1772897" y="2057037"/>
                    <a:pt x="1752577" y="2058307"/>
                    <a:pt x="1731989" y="2057037"/>
                  </a:cubicBezTo>
                  <a:cubicBezTo>
                    <a:pt x="1645185" y="2051957"/>
                    <a:pt x="1557045" y="2058307"/>
                    <a:pt x="1470241" y="2053227"/>
                  </a:cubicBezTo>
                  <a:cubicBezTo>
                    <a:pt x="1418159" y="2049417"/>
                    <a:pt x="1367412" y="2051957"/>
                    <a:pt x="1315329" y="2049417"/>
                  </a:cubicBezTo>
                  <a:cubicBezTo>
                    <a:pt x="1291291" y="2048147"/>
                    <a:pt x="1267253" y="2046877"/>
                    <a:pt x="1243215" y="2045607"/>
                  </a:cubicBezTo>
                  <a:cubicBezTo>
                    <a:pt x="1228525" y="2045607"/>
                    <a:pt x="1215170" y="2046877"/>
                    <a:pt x="1200481" y="2046877"/>
                  </a:cubicBezTo>
                  <a:cubicBezTo>
                    <a:pt x="1163088" y="2045607"/>
                    <a:pt x="1060258" y="2046877"/>
                    <a:pt x="1022866" y="2045607"/>
                  </a:cubicBezTo>
                  <a:cubicBezTo>
                    <a:pt x="996157" y="2044337"/>
                    <a:pt x="461977" y="2053227"/>
                    <a:pt x="435268" y="2051957"/>
                  </a:cubicBezTo>
                  <a:cubicBezTo>
                    <a:pt x="428591" y="2051957"/>
                    <a:pt x="420578" y="2053227"/>
                    <a:pt x="413901" y="2053227"/>
                  </a:cubicBezTo>
                  <a:cubicBezTo>
                    <a:pt x="397876" y="2053227"/>
                    <a:pt x="383186" y="2054497"/>
                    <a:pt x="367160" y="2054497"/>
                  </a:cubicBezTo>
                  <a:cubicBezTo>
                    <a:pt x="327097" y="2054497"/>
                    <a:pt x="288369" y="2053227"/>
                    <a:pt x="248306" y="2051957"/>
                  </a:cubicBezTo>
                  <a:cubicBezTo>
                    <a:pt x="224267" y="2050687"/>
                    <a:pt x="200229" y="2049417"/>
                    <a:pt x="177527" y="2048147"/>
                  </a:cubicBezTo>
                  <a:cubicBezTo>
                    <a:pt x="134792" y="2046877"/>
                    <a:pt x="92058" y="2045607"/>
                    <a:pt x="48260" y="2045607"/>
                  </a:cubicBezTo>
                  <a:cubicBezTo>
                    <a:pt x="38100" y="2045607"/>
                    <a:pt x="29210" y="2045607"/>
                    <a:pt x="19050" y="2044337"/>
                  </a:cubicBezTo>
                  <a:cubicBezTo>
                    <a:pt x="10160" y="2043067"/>
                    <a:pt x="5080" y="2036717"/>
                    <a:pt x="7620" y="2027827"/>
                  </a:cubicBezTo>
                  <a:cubicBezTo>
                    <a:pt x="16510" y="1996052"/>
                    <a:pt x="12700" y="1957397"/>
                    <a:pt x="11430" y="1917197"/>
                  </a:cubicBezTo>
                  <a:cubicBezTo>
                    <a:pt x="10160" y="1835248"/>
                    <a:pt x="6350" y="1754847"/>
                    <a:pt x="7620" y="1672899"/>
                  </a:cubicBezTo>
                  <a:cubicBezTo>
                    <a:pt x="5080" y="1570850"/>
                    <a:pt x="0" y="307613"/>
                    <a:pt x="7620" y="204019"/>
                  </a:cubicBezTo>
                  <a:cubicBezTo>
                    <a:pt x="8890" y="183918"/>
                    <a:pt x="7620" y="162272"/>
                    <a:pt x="8890" y="142171"/>
                  </a:cubicBezTo>
                  <a:cubicBezTo>
                    <a:pt x="10160" y="109701"/>
                    <a:pt x="12700" y="7413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672" y="30480"/>
                    <a:pt x="80039" y="29210"/>
                  </a:cubicBezTo>
                  <a:cubicBezTo>
                    <a:pt x="116096" y="25400"/>
                    <a:pt x="152153" y="22860"/>
                    <a:pt x="189546" y="20320"/>
                  </a:cubicBezTo>
                  <a:cubicBezTo>
                    <a:pt x="214919" y="17780"/>
                    <a:pt x="240293" y="16510"/>
                    <a:pt x="264331" y="13970"/>
                  </a:cubicBezTo>
                  <a:cubicBezTo>
                    <a:pt x="288369" y="11430"/>
                    <a:pt x="313743" y="8890"/>
                    <a:pt x="337781" y="8890"/>
                  </a:cubicBezTo>
                  <a:cubicBezTo>
                    <a:pt x="364490" y="7620"/>
                    <a:pt x="391199" y="10160"/>
                    <a:pt x="417908" y="8890"/>
                  </a:cubicBezTo>
                  <a:cubicBezTo>
                    <a:pt x="451294" y="8890"/>
                    <a:pt x="1056252" y="6350"/>
                    <a:pt x="1089638" y="5080"/>
                  </a:cubicBezTo>
                  <a:cubicBezTo>
                    <a:pt x="1121689" y="3810"/>
                    <a:pt x="1153740" y="2540"/>
                    <a:pt x="1187126" y="2540"/>
                  </a:cubicBezTo>
                  <a:cubicBezTo>
                    <a:pt x="1241879" y="1270"/>
                    <a:pt x="1295297" y="0"/>
                    <a:pt x="1350051" y="0"/>
                  </a:cubicBezTo>
                  <a:cubicBezTo>
                    <a:pt x="1372753" y="0"/>
                    <a:pt x="1396792" y="2540"/>
                    <a:pt x="1419494" y="2540"/>
                  </a:cubicBezTo>
                  <a:cubicBezTo>
                    <a:pt x="1482260" y="3810"/>
                    <a:pt x="1546362" y="5080"/>
                    <a:pt x="1609128" y="7620"/>
                  </a:cubicBezTo>
                  <a:cubicBezTo>
                    <a:pt x="1642514" y="8890"/>
                    <a:pt x="1675900" y="12700"/>
                    <a:pt x="1709287" y="16510"/>
                  </a:cubicBezTo>
                  <a:cubicBezTo>
                    <a:pt x="1717299" y="16510"/>
                    <a:pt x="1725312" y="16510"/>
                    <a:pt x="1731989" y="16510"/>
                  </a:cubicBezTo>
                  <a:cubicBezTo>
                    <a:pt x="1743687" y="17780"/>
                    <a:pt x="1752577" y="20320"/>
                    <a:pt x="1762737" y="21590"/>
                  </a:cubicBezTo>
                  <a:close/>
                  <a:moveTo>
                    <a:pt x="1772897" y="2040527"/>
                  </a:moveTo>
                  <a:cubicBezTo>
                    <a:pt x="1774167" y="2024017"/>
                    <a:pt x="1775437" y="2011317"/>
                    <a:pt x="1775437" y="1998617"/>
                  </a:cubicBezTo>
                  <a:cubicBezTo>
                    <a:pt x="1774167" y="1911012"/>
                    <a:pt x="1772897" y="1829064"/>
                    <a:pt x="1772897" y="1740931"/>
                  </a:cubicBezTo>
                  <a:cubicBezTo>
                    <a:pt x="1772897" y="1700730"/>
                    <a:pt x="1775437" y="1660529"/>
                    <a:pt x="1774167" y="1620328"/>
                  </a:cubicBezTo>
                  <a:cubicBezTo>
                    <a:pt x="1774167" y="1583220"/>
                    <a:pt x="1772897" y="1544565"/>
                    <a:pt x="1771627" y="1507456"/>
                  </a:cubicBezTo>
                  <a:cubicBezTo>
                    <a:pt x="1766547" y="1450247"/>
                    <a:pt x="1755117" y="265866"/>
                    <a:pt x="1755117" y="208657"/>
                  </a:cubicBezTo>
                  <a:cubicBezTo>
                    <a:pt x="1752577" y="160725"/>
                    <a:pt x="1750037" y="111247"/>
                    <a:pt x="1747497" y="63500"/>
                  </a:cubicBezTo>
                  <a:cubicBezTo>
                    <a:pt x="1746227" y="44450"/>
                    <a:pt x="1744957" y="43180"/>
                    <a:pt x="1727983" y="41910"/>
                  </a:cubicBezTo>
                  <a:cubicBezTo>
                    <a:pt x="1723977" y="41910"/>
                    <a:pt x="1721306" y="41910"/>
                    <a:pt x="1717299" y="40640"/>
                  </a:cubicBezTo>
                  <a:cubicBezTo>
                    <a:pt x="1683913" y="36830"/>
                    <a:pt x="1649191" y="31750"/>
                    <a:pt x="1615805" y="30480"/>
                  </a:cubicBezTo>
                  <a:cubicBezTo>
                    <a:pt x="1534343" y="26670"/>
                    <a:pt x="1451545" y="25400"/>
                    <a:pt x="1370083" y="22860"/>
                  </a:cubicBezTo>
                  <a:cubicBezTo>
                    <a:pt x="1358064" y="22860"/>
                    <a:pt x="1344709" y="22860"/>
                    <a:pt x="1332690" y="22860"/>
                  </a:cubicBezTo>
                  <a:cubicBezTo>
                    <a:pt x="1312658" y="22860"/>
                    <a:pt x="1292627" y="22860"/>
                    <a:pt x="1273930" y="22860"/>
                  </a:cubicBezTo>
                  <a:cubicBezTo>
                    <a:pt x="1231196" y="22860"/>
                    <a:pt x="1188462" y="22860"/>
                    <a:pt x="1147063" y="24130"/>
                  </a:cubicBezTo>
                  <a:cubicBezTo>
                    <a:pt x="1111005" y="25400"/>
                    <a:pt x="503376" y="29210"/>
                    <a:pt x="467319" y="29210"/>
                  </a:cubicBezTo>
                  <a:cubicBezTo>
                    <a:pt x="408559" y="29210"/>
                    <a:pt x="349800" y="26670"/>
                    <a:pt x="291040" y="33020"/>
                  </a:cubicBezTo>
                  <a:cubicBezTo>
                    <a:pt x="260325" y="36830"/>
                    <a:pt x="230945" y="36830"/>
                    <a:pt x="201565" y="38100"/>
                  </a:cubicBezTo>
                  <a:cubicBezTo>
                    <a:pt x="150818" y="41910"/>
                    <a:pt x="100071" y="45720"/>
                    <a:pt x="49530" y="50800"/>
                  </a:cubicBezTo>
                  <a:cubicBezTo>
                    <a:pt x="36830" y="50800"/>
                    <a:pt x="34290" y="53340"/>
                    <a:pt x="33020" y="69500"/>
                  </a:cubicBezTo>
                  <a:cubicBezTo>
                    <a:pt x="31750" y="97332"/>
                    <a:pt x="31750" y="125163"/>
                    <a:pt x="30480" y="152995"/>
                  </a:cubicBezTo>
                  <a:cubicBezTo>
                    <a:pt x="29210" y="199380"/>
                    <a:pt x="26670" y="244220"/>
                    <a:pt x="25400" y="290605"/>
                  </a:cubicBezTo>
                  <a:cubicBezTo>
                    <a:pt x="20320" y="340083"/>
                    <a:pt x="26670" y="1549204"/>
                    <a:pt x="29210" y="1598681"/>
                  </a:cubicBezTo>
                  <a:cubicBezTo>
                    <a:pt x="29210" y="1651252"/>
                    <a:pt x="29210" y="1705369"/>
                    <a:pt x="30480" y="1757939"/>
                  </a:cubicBezTo>
                  <a:cubicBezTo>
                    <a:pt x="30480" y="1796594"/>
                    <a:pt x="33020" y="1835248"/>
                    <a:pt x="33020" y="1873903"/>
                  </a:cubicBezTo>
                  <a:cubicBezTo>
                    <a:pt x="33020" y="1915650"/>
                    <a:pt x="33020" y="1957397"/>
                    <a:pt x="31750" y="1998617"/>
                  </a:cubicBezTo>
                  <a:cubicBezTo>
                    <a:pt x="31750" y="2002427"/>
                    <a:pt x="31750" y="2004967"/>
                    <a:pt x="31750" y="2008777"/>
                  </a:cubicBezTo>
                  <a:cubicBezTo>
                    <a:pt x="31750" y="2018937"/>
                    <a:pt x="35560" y="2022747"/>
                    <a:pt x="44450" y="2022747"/>
                  </a:cubicBezTo>
                  <a:cubicBezTo>
                    <a:pt x="61343" y="2022747"/>
                    <a:pt x="80039" y="2024017"/>
                    <a:pt x="97400" y="2024017"/>
                  </a:cubicBezTo>
                  <a:cubicBezTo>
                    <a:pt x="122773" y="2024017"/>
                    <a:pt x="149482" y="2021477"/>
                    <a:pt x="174856" y="2024017"/>
                  </a:cubicBezTo>
                  <a:cubicBezTo>
                    <a:pt x="216255" y="2027827"/>
                    <a:pt x="257654" y="2030367"/>
                    <a:pt x="299053" y="2029097"/>
                  </a:cubicBezTo>
                  <a:cubicBezTo>
                    <a:pt x="325762" y="2027827"/>
                    <a:pt x="351135" y="2030367"/>
                    <a:pt x="377844" y="2030367"/>
                  </a:cubicBezTo>
                  <a:cubicBezTo>
                    <a:pt x="416572" y="2030367"/>
                    <a:pt x="455300" y="2029097"/>
                    <a:pt x="494028" y="2030367"/>
                  </a:cubicBezTo>
                  <a:cubicBezTo>
                    <a:pt x="551452" y="2031637"/>
                    <a:pt x="1181784" y="2021477"/>
                    <a:pt x="1240544" y="2024017"/>
                  </a:cubicBezTo>
                  <a:cubicBezTo>
                    <a:pt x="1265918" y="2025287"/>
                    <a:pt x="1291291" y="2026557"/>
                    <a:pt x="1315329" y="2026557"/>
                  </a:cubicBezTo>
                  <a:cubicBezTo>
                    <a:pt x="1359399" y="2029097"/>
                    <a:pt x="1402133" y="2025287"/>
                    <a:pt x="1446203" y="2029097"/>
                  </a:cubicBezTo>
                  <a:cubicBezTo>
                    <a:pt x="1482260" y="2031637"/>
                    <a:pt x="1518317" y="2031637"/>
                    <a:pt x="1554374" y="2034177"/>
                  </a:cubicBezTo>
                  <a:cubicBezTo>
                    <a:pt x="1607792" y="2037987"/>
                    <a:pt x="1661210" y="2040527"/>
                    <a:pt x="1714628" y="2041797"/>
                  </a:cubicBezTo>
                  <a:cubicBezTo>
                    <a:pt x="1734660" y="2041797"/>
                    <a:pt x="1752577" y="2040527"/>
                    <a:pt x="1772897" y="2040527"/>
                  </a:cubicBezTo>
                  <a:close/>
                </a:path>
              </a:pathLst>
            </a:custGeom>
            <a:solidFill>
              <a:srgbClr val="9BDEEB"/>
            </a:solidFill>
          </p:spPr>
        </p:sp>
      </p:grpSp>
      <p:sp>
        <p:nvSpPr>
          <p:cNvPr id="24" name="Rectangle 23"/>
          <p:cNvSpPr/>
          <p:nvPr/>
        </p:nvSpPr>
        <p:spPr>
          <a:xfrm>
            <a:off x="3717941" y="1707061"/>
            <a:ext cx="1176892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5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3: 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số đối của các số thập phân sau:</a:t>
            </a:r>
            <a:endParaRPr lang="en-US" sz="45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vi-VN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9,32</a:t>
            </a: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  -12,34;  -0,7;  3,333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848600" y="3669104"/>
            <a:ext cx="2667000" cy="2117544"/>
            <a:chOff x="7162800" y="-253063"/>
            <a:chExt cx="2848249" cy="2197087"/>
          </a:xfrm>
        </p:grpSpPr>
        <p:sp>
          <p:nvSpPr>
            <p:cNvPr id="32" name="Explosion 1 31"/>
            <p:cNvSpPr/>
            <p:nvPr/>
          </p:nvSpPr>
          <p:spPr>
            <a:xfrm>
              <a:off x="7162800" y="-253063"/>
              <a:ext cx="2848249" cy="2197087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4"/>
            <p:cNvSpPr txBox="1"/>
            <p:nvPr/>
          </p:nvSpPr>
          <p:spPr>
            <a:xfrm>
              <a:off x="7895207" y="357656"/>
              <a:ext cx="1847525" cy="7829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946684" y="5810474"/>
            <a:ext cx="103251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vi-VN" sz="45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 đối của 9,32 là </a:t>
            </a:r>
            <a:r>
              <a:rPr lang="vi-VN" sz="45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vi-VN" sz="45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9,32</a:t>
            </a:r>
            <a:r>
              <a:rPr lang="en-GB" sz="45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4500">
              <a:solidFill>
                <a:srgbClr val="0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vi-VN" sz="45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 đối của -12,34 </a:t>
            </a:r>
            <a:r>
              <a:rPr lang="vi-VN" sz="45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 </a:t>
            </a:r>
            <a:r>
              <a:rPr lang="vi-VN" sz="45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12,34</a:t>
            </a:r>
            <a:r>
              <a:rPr lang="en-GB" sz="45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4500">
              <a:solidFill>
                <a:srgbClr val="0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vi-VN" sz="45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 đối của -0,7 </a:t>
            </a:r>
            <a:r>
              <a:rPr lang="vi-VN" sz="45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 </a:t>
            </a:r>
            <a:r>
              <a:rPr lang="vi-VN" sz="45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0,7</a:t>
            </a:r>
            <a:r>
              <a:rPr lang="en-GB" sz="45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4500">
              <a:solidFill>
                <a:srgbClr val="0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vi-VN" sz="45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 đối của 3,333 là </a:t>
            </a:r>
            <a:r>
              <a:rPr lang="vi-VN" sz="45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vi-VN" sz="45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3,333</a:t>
            </a:r>
            <a:r>
              <a:rPr lang="en-GB" sz="450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>
              <a:solidFill>
                <a:srgbClr val="000000"/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6557"/>
          <a:stretch>
            <a:fillRect/>
          </a:stretch>
        </p:blipFill>
        <p:spPr>
          <a:xfrm>
            <a:off x="0" y="280456"/>
            <a:ext cx="3559014" cy="18544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542723" y="4802459"/>
            <a:ext cx="2697071" cy="53275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578958" y="6748226"/>
            <a:ext cx="1949302" cy="35383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565946">
            <a:off x="15356260" y="4679421"/>
            <a:ext cx="1179773" cy="107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551148" y="9436717"/>
            <a:ext cx="794697" cy="801988"/>
          </a:xfrm>
          <a:prstGeom prst="rect">
            <a:avLst/>
          </a:prstGeom>
        </p:spPr>
      </p:pic>
      <p:grpSp>
        <p:nvGrpSpPr>
          <p:cNvPr id="16" name="Group 3"/>
          <p:cNvGrpSpPr/>
          <p:nvPr/>
        </p:nvGrpSpPr>
        <p:grpSpPr>
          <a:xfrm>
            <a:off x="2425091" y="5589683"/>
            <a:ext cx="9729178" cy="3847034"/>
            <a:chOff x="0" y="0"/>
            <a:chExt cx="33494571" cy="12962319"/>
          </a:xfrm>
        </p:grpSpPr>
        <p:sp>
          <p:nvSpPr>
            <p:cNvPr id="17" name="Freeform 4"/>
            <p:cNvSpPr/>
            <p:nvPr/>
          </p:nvSpPr>
          <p:spPr>
            <a:xfrm>
              <a:off x="0" y="0"/>
              <a:ext cx="33494569" cy="12962320"/>
            </a:xfrm>
            <a:custGeom>
              <a:avLst/>
              <a:gdLst/>
              <a:ahLst/>
              <a:cxnLst/>
              <a:rect l="l" t="t" r="r" b="b"/>
              <a:pathLst>
                <a:path w="33494569" h="12962320">
                  <a:moveTo>
                    <a:pt x="3318976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657519"/>
                  </a:lnTo>
                  <a:cubicBezTo>
                    <a:pt x="0" y="12826429"/>
                    <a:pt x="135890" y="12962320"/>
                    <a:pt x="304800" y="12962320"/>
                  </a:cubicBezTo>
                  <a:lnTo>
                    <a:pt x="33189769" y="12962320"/>
                  </a:lnTo>
                  <a:cubicBezTo>
                    <a:pt x="33358680" y="12962320"/>
                    <a:pt x="33494569" y="12826429"/>
                    <a:pt x="33494569" y="12657519"/>
                  </a:cubicBezTo>
                  <a:lnTo>
                    <a:pt x="33494569" y="304800"/>
                  </a:lnTo>
                  <a:cubicBezTo>
                    <a:pt x="33494569" y="135890"/>
                    <a:pt x="33358680" y="0"/>
                    <a:pt x="3318976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"/>
          <p:cNvSpPr txBox="1"/>
          <p:nvPr/>
        </p:nvSpPr>
        <p:spPr>
          <a:xfrm>
            <a:off x="4143285" y="604968"/>
            <a:ext cx="11096086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7000" b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7000" b="1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598224"/>
            <a:ext cx="167527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5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4: 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 sắp xếp các số thập phân sau theo thứ tự tăng dần:</a:t>
            </a:r>
            <a:endParaRPr lang="en-US" sz="45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450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-</a:t>
            </a:r>
            <a:r>
              <a:rPr lang="nl-NL" sz="4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2,99; -2,9; 0,7; 1; 22,1</a:t>
            </a:r>
            <a:endParaRPr lang="en-US" sz="45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66800" y="6490057"/>
            <a:ext cx="2667000" cy="1952351"/>
            <a:chOff x="7162800" y="-81666"/>
            <a:chExt cx="2848249" cy="2025689"/>
          </a:xfrm>
        </p:grpSpPr>
        <p:sp>
          <p:nvSpPr>
            <p:cNvPr id="23" name="Explosion 1 22"/>
            <p:cNvSpPr/>
            <p:nvPr/>
          </p:nvSpPr>
          <p:spPr>
            <a:xfrm>
              <a:off x="7162800" y="-81666"/>
              <a:ext cx="2848249" cy="2025689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4"/>
            <p:cNvSpPr txBox="1"/>
            <p:nvPr/>
          </p:nvSpPr>
          <p:spPr>
            <a:xfrm>
              <a:off x="7866607" y="462990"/>
              <a:ext cx="1847525" cy="7829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 Box 3"/>
          <p:cNvSpPr txBox="1"/>
          <p:nvPr/>
        </p:nvSpPr>
        <p:spPr>
          <a:xfrm>
            <a:off x="4240445" y="6317553"/>
            <a:ext cx="72390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Sắp theo thứ tự tăng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dần: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4"/>
          <p:cNvSpPr txBox="1"/>
          <p:nvPr/>
        </p:nvSpPr>
        <p:spPr>
          <a:xfrm>
            <a:off x="4240445" y="7553904"/>
            <a:ext cx="75807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-2,99 &lt; -2,9 &lt; 0,7 &lt; 1 &lt;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22,1.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 rot="-10800000">
            <a:off x="-458266" y="-2357358"/>
            <a:ext cx="8422948" cy="4206106"/>
            <a:chOff x="0" y="0"/>
            <a:chExt cx="11230598" cy="560814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458450"/>
              <a:ext cx="1490573" cy="149057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528916" y="227459"/>
              <a:ext cx="1490573" cy="149057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8175195" y="1676730"/>
              <a:ext cx="1132274" cy="159271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9952076" y="4000331"/>
              <a:ext cx="1042305" cy="146615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241090" y="97616"/>
              <a:ext cx="955054" cy="134342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908652" y="-35742"/>
              <a:ext cx="1074535" cy="1511494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887342" y="1490410"/>
              <a:ext cx="1720534" cy="120222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741332" y="293739"/>
              <a:ext cx="656424" cy="59674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852424" y="438848"/>
              <a:ext cx="841377" cy="764888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659354" y="2045697"/>
              <a:ext cx="656424" cy="59674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342898" y="319529"/>
              <a:ext cx="656424" cy="59674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654865" y="1041383"/>
              <a:ext cx="1483135" cy="106246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529524" y="3239572"/>
              <a:ext cx="1483135" cy="1062464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10079641" y="2916001"/>
              <a:ext cx="472276" cy="892618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6229025" y="659432"/>
              <a:ext cx="428704" cy="810264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326425" y="876041"/>
              <a:ext cx="428704" cy="810264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745458" y="1188438"/>
              <a:ext cx="358284" cy="677169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9056806" y="1478704"/>
              <a:ext cx="180870" cy="16936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2445919" y="1602078"/>
              <a:ext cx="180870" cy="16936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5512931" y="1232366"/>
              <a:ext cx="180870" cy="16936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2914557" y="1327312"/>
              <a:ext cx="180870" cy="169360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7718617" y="1645576"/>
              <a:ext cx="180870" cy="169360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0315467" y="2731271"/>
              <a:ext cx="180259" cy="168788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6675785" y="-2381481"/>
            <a:ext cx="7242515" cy="4206106"/>
            <a:chOff x="0" y="0"/>
            <a:chExt cx="9656687" cy="560814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64" name="Group 64"/>
          <p:cNvGrpSpPr/>
          <p:nvPr/>
        </p:nvGrpSpPr>
        <p:grpSpPr>
          <a:xfrm>
            <a:off x="12651543" y="-2326881"/>
            <a:ext cx="7242515" cy="4206106"/>
            <a:chOff x="0" y="0"/>
            <a:chExt cx="9656687" cy="5608142"/>
          </a:xfrm>
        </p:grpSpPr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21556" y="4612812"/>
                <a:ext cx="4026022" cy="1223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0,6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78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50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56" y="4612812"/>
                <a:ext cx="4026022" cy="1223412"/>
              </a:xfrm>
              <a:prstGeom prst="rect">
                <a:avLst/>
              </a:prstGeom>
              <a:blipFill>
                <a:blip r:embed="rId30"/>
                <a:stretch>
                  <a:fillRect l="-6364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419055" y="2035568"/>
                <a:ext cx="14415460" cy="2252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nl-NL" sz="4500" b="1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Câu 5:</a:t>
                </a:r>
                <a:r>
                  <a:rPr lang="nl-NL" sz="45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Hãy sắp xếp các số sau theo thứ tự </a:t>
                </a:r>
                <a:r>
                  <a:rPr lang="nl-NL" sz="45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giảm </a:t>
                </a:r>
                <a:r>
                  <a:rPr lang="nl-NL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dần:</a:t>
                </a:r>
                <a:endParaRPr lang="en-US" sz="45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                0,6</a:t>
                </a:r>
                <a:r>
                  <a:rPr lang="nl-NL" sz="45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4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; 0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nl-NL" sz="45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; -1,75</a:t>
                </a:r>
                <a:endParaRPr lang="en-US" sz="45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055" y="2035568"/>
                <a:ext cx="14415460" cy="2252733"/>
              </a:xfrm>
              <a:prstGeom prst="rect">
                <a:avLst/>
              </a:prstGeom>
              <a:blipFill>
                <a:blip r:embed="rId31"/>
                <a:stretch>
                  <a:fillRect l="-1776" b="-5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/>
              <p:cNvSpPr/>
              <p:nvPr/>
            </p:nvSpPr>
            <p:spPr>
              <a:xfrm>
                <a:off x="4482601" y="4601399"/>
                <a:ext cx="4026022" cy="1223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601" y="4601399"/>
                <a:ext cx="4026022" cy="122341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/>
              <p:cNvSpPr/>
              <p:nvPr/>
            </p:nvSpPr>
            <p:spPr>
              <a:xfrm>
                <a:off x="7000169" y="4601399"/>
                <a:ext cx="4026022" cy="1234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−500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600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169" y="4601399"/>
                <a:ext cx="4026022" cy="123482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/>
              <p:cNvSpPr/>
              <p:nvPr/>
            </p:nvSpPr>
            <p:spPr>
              <a:xfrm>
                <a:off x="9836690" y="4644586"/>
                <a:ext cx="4026022" cy="1234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−800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600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690" y="4644586"/>
                <a:ext cx="4026022" cy="123482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/>
              <p:cNvSpPr/>
              <p:nvPr/>
            </p:nvSpPr>
            <p:spPr>
              <a:xfrm>
                <a:off x="12532954" y="4547357"/>
                <a:ext cx="6355619" cy="1234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-1,75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175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−1050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600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50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2954" y="4547357"/>
                <a:ext cx="6355619" cy="1234825"/>
              </a:xfrm>
              <a:prstGeom prst="rect">
                <a:avLst/>
              </a:prstGeom>
              <a:blipFill>
                <a:blip r:embed="rId35"/>
                <a:stretch>
                  <a:fillRect l="-402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/>
              <p:cNvSpPr/>
              <p:nvPr/>
            </p:nvSpPr>
            <p:spPr>
              <a:xfrm>
                <a:off x="587492" y="6164259"/>
                <a:ext cx="11341445" cy="1223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78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&gt;0;</m:t>
                    </m:r>
                  </m:oMath>
                </a14:m>
                <a:endParaRPr lang="en-US" sz="450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92" y="6164259"/>
                <a:ext cx="11341445" cy="1223412"/>
              </a:xfrm>
              <a:prstGeom prst="rect">
                <a:avLst/>
              </a:prstGeom>
              <a:blipFill>
                <a:blip r:embed="rId36"/>
                <a:stretch>
                  <a:fillRect l="-2257" b="-10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101"/>
              <p:cNvSpPr/>
              <p:nvPr/>
            </p:nvSpPr>
            <p:spPr>
              <a:xfrm>
                <a:off x="4972351" y="6121072"/>
                <a:ext cx="8081657" cy="1234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0&gt; 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−500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600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−800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600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−1050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600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51" y="6121072"/>
                <a:ext cx="8081657" cy="123482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 Box 6"/>
              <p:cNvSpPr txBox="1"/>
              <p:nvPr/>
            </p:nvSpPr>
            <p:spPr>
              <a:xfrm>
                <a:off x="610690" y="9068056"/>
                <a:ext cx="16465785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Sắp theo thứ tự giảm dần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nl-NL" sz="4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nl-NL" sz="480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&gt; </a:t>
                </a:r>
                <a:r>
                  <a:rPr lang="nl-NL" sz="4800">
                    <a:solidFill>
                      <a:srgbClr val="00206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0,6 </a:t>
                </a:r>
                <a:r>
                  <a:rPr lang="nl-NL" sz="480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&gt; </a:t>
                </a:r>
                <a:r>
                  <a:rPr lang="nl-NL" sz="4800">
                    <a:solidFill>
                      <a:srgbClr val="00206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0 </a:t>
                </a:r>
                <a:r>
                  <a:rPr lang="nl-NL" sz="480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nl-NL" sz="4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4800">
                    <a:solidFill>
                      <a:srgbClr val="00206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nl-NL" sz="480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4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800">
                    <a:solidFill>
                      <a:srgbClr val="00206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nl-NL" sz="480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&gt; </a:t>
                </a:r>
                <a:r>
                  <a:rPr lang="nl-NL" sz="480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-1,75.</a:t>
                </a: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90" y="9068056"/>
                <a:ext cx="16465785" cy="1152047"/>
              </a:xfrm>
              <a:prstGeom prst="rect">
                <a:avLst/>
              </a:prstGeom>
              <a:blipFill>
                <a:blip r:embed="rId38"/>
                <a:stretch>
                  <a:fillRect l="-1555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Rectangle 104"/>
              <p:cNvSpPr/>
              <p:nvPr/>
            </p:nvSpPr>
            <p:spPr>
              <a:xfrm>
                <a:off x="600194" y="7594535"/>
                <a:ext cx="10882404" cy="1284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Nên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GB" sz="45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78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nl-NL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&gt;0&gt; 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−500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600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−800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600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−1050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600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94" y="7594535"/>
                <a:ext cx="10882404" cy="1284454"/>
              </a:xfrm>
              <a:prstGeom prst="rect">
                <a:avLst/>
              </a:prstGeom>
              <a:blipFill>
                <a:blip r:embed="rId39"/>
                <a:stretch>
                  <a:fillRect l="-2352" b="-6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2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18848" y="529413"/>
            <a:ext cx="14688302" cy="107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GB" sz="6000" b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VỀ NHÀ</a:t>
            </a:r>
            <a:endParaRPr lang="en-US" sz="6000" b="1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511856" y="5606399"/>
            <a:ext cx="3063222" cy="4751157"/>
            <a:chOff x="0" y="0"/>
            <a:chExt cx="4084296" cy="633487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849813" y="0"/>
              <a:ext cx="2234484" cy="633487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046954"/>
              <a:ext cx="2939163" cy="4209738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65946">
            <a:off x="16522825" y="5308099"/>
            <a:ext cx="752782" cy="6843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92449" y="9472002"/>
            <a:ext cx="564577" cy="5697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59012">
            <a:off x="-489762" y="5944586"/>
            <a:ext cx="2606209" cy="4730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3571" y="5334068"/>
            <a:ext cx="770739" cy="70067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840736">
            <a:off x="2520451" y="9163722"/>
            <a:ext cx="738163" cy="788329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3554641" y="2513910"/>
            <a:ext cx="11365180" cy="2120056"/>
            <a:chOff x="3554641" y="2513910"/>
            <a:chExt cx="11365180" cy="2120056"/>
          </a:xfrm>
        </p:grpSpPr>
        <p:sp>
          <p:nvSpPr>
            <p:cNvPr id="35" name="Freeform 34"/>
            <p:cNvSpPr/>
            <p:nvPr/>
          </p:nvSpPr>
          <p:spPr>
            <a:xfrm>
              <a:off x="7369432" y="2725916"/>
              <a:ext cx="7550389" cy="1696046"/>
            </a:xfrm>
            <a:custGeom>
              <a:avLst/>
              <a:gdLst>
                <a:gd name="connsiteX0" fmla="*/ 282680 w 1696045"/>
                <a:gd name="connsiteY0" fmla="*/ 0 h 7802880"/>
                <a:gd name="connsiteX1" fmla="*/ 1413365 w 1696045"/>
                <a:gd name="connsiteY1" fmla="*/ 0 h 7802880"/>
                <a:gd name="connsiteX2" fmla="*/ 1696045 w 1696045"/>
                <a:gd name="connsiteY2" fmla="*/ 282680 h 7802880"/>
                <a:gd name="connsiteX3" fmla="*/ 1696045 w 1696045"/>
                <a:gd name="connsiteY3" fmla="*/ 7802880 h 7802880"/>
                <a:gd name="connsiteX4" fmla="*/ 1696045 w 1696045"/>
                <a:gd name="connsiteY4" fmla="*/ 7802880 h 7802880"/>
                <a:gd name="connsiteX5" fmla="*/ 0 w 1696045"/>
                <a:gd name="connsiteY5" fmla="*/ 7802880 h 7802880"/>
                <a:gd name="connsiteX6" fmla="*/ 0 w 1696045"/>
                <a:gd name="connsiteY6" fmla="*/ 7802880 h 7802880"/>
                <a:gd name="connsiteX7" fmla="*/ 0 w 1696045"/>
                <a:gd name="connsiteY7" fmla="*/ 282680 h 7802880"/>
                <a:gd name="connsiteX8" fmla="*/ 282680 w 1696045"/>
                <a:gd name="connsiteY8" fmla="*/ 0 h 780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6045" h="7802880">
                  <a:moveTo>
                    <a:pt x="1696045" y="1300508"/>
                  </a:moveTo>
                  <a:lnTo>
                    <a:pt x="1696045" y="6502372"/>
                  </a:lnTo>
                  <a:cubicBezTo>
                    <a:pt x="1696045" y="7220622"/>
                    <a:pt x="1668536" y="7802878"/>
                    <a:pt x="1634601" y="7802878"/>
                  </a:cubicBezTo>
                  <a:lnTo>
                    <a:pt x="0" y="7802878"/>
                  </a:lnTo>
                  <a:lnTo>
                    <a:pt x="0" y="7802878"/>
                  </a:lnTo>
                  <a:lnTo>
                    <a:pt x="0" y="2"/>
                  </a:lnTo>
                  <a:lnTo>
                    <a:pt x="0" y="2"/>
                  </a:lnTo>
                  <a:lnTo>
                    <a:pt x="1634601" y="2"/>
                  </a:lnTo>
                  <a:cubicBezTo>
                    <a:pt x="1668536" y="2"/>
                    <a:pt x="1696045" y="582258"/>
                    <a:pt x="1696045" y="1300508"/>
                  </a:cubicBez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206619" rIns="330444" bIns="206620" numCol="1" spcCol="1270" anchor="ctr" anchorCtr="0">
              <a:noAutofit/>
            </a:bodyPr>
            <a:lstStyle/>
            <a:p>
              <a:pPr marL="285750" lvl="1" indent="-285750" algn="just" defTabSz="177800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GB" sz="4000" kern="1200" smtClean="0">
                  <a:latin typeface="Arial" panose="020B0604020202020204" pitchFamily="34" charset="0"/>
                  <a:cs typeface="Arial" panose="020B0604020202020204" pitchFamily="34" charset="0"/>
                </a:rPr>
                <a:t>Học thuộc nội dung kiến thức đã học.</a:t>
              </a:r>
              <a:endParaRPr lang="en-US" sz="40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554641" y="2513910"/>
              <a:ext cx="3814792" cy="2120056"/>
            </a:xfrm>
            <a:custGeom>
              <a:avLst/>
              <a:gdLst>
                <a:gd name="connsiteX0" fmla="*/ 0 w 4389120"/>
                <a:gd name="connsiteY0" fmla="*/ 353350 h 2120056"/>
                <a:gd name="connsiteX1" fmla="*/ 353350 w 4389120"/>
                <a:gd name="connsiteY1" fmla="*/ 0 h 2120056"/>
                <a:gd name="connsiteX2" fmla="*/ 4035770 w 4389120"/>
                <a:gd name="connsiteY2" fmla="*/ 0 h 2120056"/>
                <a:gd name="connsiteX3" fmla="*/ 4389120 w 4389120"/>
                <a:gd name="connsiteY3" fmla="*/ 353350 h 2120056"/>
                <a:gd name="connsiteX4" fmla="*/ 4389120 w 4389120"/>
                <a:gd name="connsiteY4" fmla="*/ 1766706 h 2120056"/>
                <a:gd name="connsiteX5" fmla="*/ 4035770 w 4389120"/>
                <a:gd name="connsiteY5" fmla="*/ 2120056 h 2120056"/>
                <a:gd name="connsiteX6" fmla="*/ 353350 w 4389120"/>
                <a:gd name="connsiteY6" fmla="*/ 2120056 h 2120056"/>
                <a:gd name="connsiteX7" fmla="*/ 0 w 4389120"/>
                <a:gd name="connsiteY7" fmla="*/ 1766706 h 2120056"/>
                <a:gd name="connsiteX8" fmla="*/ 0 w 4389120"/>
                <a:gd name="connsiteY8" fmla="*/ 353350 h 212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9120" h="2120056">
                  <a:moveTo>
                    <a:pt x="0" y="353350"/>
                  </a:moveTo>
                  <a:cubicBezTo>
                    <a:pt x="0" y="158200"/>
                    <a:pt x="158200" y="0"/>
                    <a:pt x="353350" y="0"/>
                  </a:cubicBezTo>
                  <a:lnTo>
                    <a:pt x="4035770" y="0"/>
                  </a:lnTo>
                  <a:cubicBezTo>
                    <a:pt x="4230920" y="0"/>
                    <a:pt x="4389120" y="158200"/>
                    <a:pt x="4389120" y="353350"/>
                  </a:cubicBezTo>
                  <a:lnTo>
                    <a:pt x="4389120" y="1766706"/>
                  </a:lnTo>
                  <a:cubicBezTo>
                    <a:pt x="4389120" y="1961856"/>
                    <a:pt x="4230920" y="2120056"/>
                    <a:pt x="4035770" y="2120056"/>
                  </a:cubicBezTo>
                  <a:lnTo>
                    <a:pt x="353350" y="2120056"/>
                  </a:lnTo>
                  <a:cubicBezTo>
                    <a:pt x="158200" y="2120056"/>
                    <a:pt x="0" y="1961856"/>
                    <a:pt x="0" y="1766706"/>
                  </a:cubicBezTo>
                  <a:lnTo>
                    <a:pt x="0" y="3533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893" tIns="179693" rIns="255893" bIns="179693" numCol="1" spcCol="1270" anchor="ctr" anchorCtr="0">
              <a:noAutofit/>
            </a:bodyPr>
            <a:lstStyle/>
            <a:p>
              <a:pPr lvl="0" algn="ctr" defTabSz="177800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GB" sz="4000" b="1" kern="1200" smtClean="0">
                  <a:latin typeface="Arial" panose="020B0604020202020204" pitchFamily="34" charset="0"/>
                  <a:cs typeface="Arial" panose="020B0604020202020204" pitchFamily="34" charset="0"/>
                </a:rPr>
                <a:t>Nhiệm vụ 1</a:t>
              </a:r>
              <a:endParaRPr lang="en-US" sz="4000" b="1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54641" y="4739969"/>
            <a:ext cx="11365180" cy="2120056"/>
            <a:chOff x="3554641" y="4739969"/>
            <a:chExt cx="11365180" cy="2120056"/>
          </a:xfrm>
        </p:grpSpPr>
        <p:sp>
          <p:nvSpPr>
            <p:cNvPr id="37" name="Freeform 36"/>
            <p:cNvSpPr/>
            <p:nvPr/>
          </p:nvSpPr>
          <p:spPr>
            <a:xfrm>
              <a:off x="7369432" y="4951975"/>
              <a:ext cx="7550389" cy="1696046"/>
            </a:xfrm>
            <a:custGeom>
              <a:avLst/>
              <a:gdLst>
                <a:gd name="connsiteX0" fmla="*/ 282680 w 1696045"/>
                <a:gd name="connsiteY0" fmla="*/ 0 h 7802880"/>
                <a:gd name="connsiteX1" fmla="*/ 1413365 w 1696045"/>
                <a:gd name="connsiteY1" fmla="*/ 0 h 7802880"/>
                <a:gd name="connsiteX2" fmla="*/ 1696045 w 1696045"/>
                <a:gd name="connsiteY2" fmla="*/ 282680 h 7802880"/>
                <a:gd name="connsiteX3" fmla="*/ 1696045 w 1696045"/>
                <a:gd name="connsiteY3" fmla="*/ 7802880 h 7802880"/>
                <a:gd name="connsiteX4" fmla="*/ 1696045 w 1696045"/>
                <a:gd name="connsiteY4" fmla="*/ 7802880 h 7802880"/>
                <a:gd name="connsiteX5" fmla="*/ 0 w 1696045"/>
                <a:gd name="connsiteY5" fmla="*/ 7802880 h 7802880"/>
                <a:gd name="connsiteX6" fmla="*/ 0 w 1696045"/>
                <a:gd name="connsiteY6" fmla="*/ 7802880 h 7802880"/>
                <a:gd name="connsiteX7" fmla="*/ 0 w 1696045"/>
                <a:gd name="connsiteY7" fmla="*/ 282680 h 7802880"/>
                <a:gd name="connsiteX8" fmla="*/ 282680 w 1696045"/>
                <a:gd name="connsiteY8" fmla="*/ 0 h 780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6045" h="7802880">
                  <a:moveTo>
                    <a:pt x="1696045" y="1300508"/>
                  </a:moveTo>
                  <a:lnTo>
                    <a:pt x="1696045" y="6502372"/>
                  </a:lnTo>
                  <a:cubicBezTo>
                    <a:pt x="1696045" y="7220622"/>
                    <a:pt x="1668536" y="7802878"/>
                    <a:pt x="1634601" y="7802878"/>
                  </a:cubicBezTo>
                  <a:lnTo>
                    <a:pt x="0" y="7802878"/>
                  </a:lnTo>
                  <a:lnTo>
                    <a:pt x="0" y="7802878"/>
                  </a:lnTo>
                  <a:lnTo>
                    <a:pt x="0" y="2"/>
                  </a:lnTo>
                  <a:lnTo>
                    <a:pt x="0" y="2"/>
                  </a:lnTo>
                  <a:lnTo>
                    <a:pt x="1634601" y="2"/>
                  </a:lnTo>
                  <a:cubicBezTo>
                    <a:pt x="1668536" y="2"/>
                    <a:pt x="1696045" y="582258"/>
                    <a:pt x="1696045" y="1300508"/>
                  </a:cubicBez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5370241"/>
                <a:satOff val="24126"/>
                <a:lumOff val="1658"/>
                <a:alphaOff val="0"/>
              </a:schemeClr>
            </a:lnRef>
            <a:fillRef idx="1">
              <a:schemeClr val="accent5">
                <a:tint val="40000"/>
                <a:alpha val="90000"/>
                <a:hueOff val="-5370241"/>
                <a:satOff val="24126"/>
                <a:lumOff val="1658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5370241"/>
                <a:satOff val="24126"/>
                <a:lumOff val="165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206619" rIns="330444" bIns="206620" numCol="1" spcCol="1270" anchor="ctr" anchorCtr="0">
              <a:noAutofit/>
            </a:bodyPr>
            <a:lstStyle/>
            <a:p>
              <a:pPr marL="285750" lvl="1" indent="-285750" algn="just" defTabSz="177800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GB" sz="4000" kern="1200" smtClean="0">
                  <a:latin typeface="Arial" panose="020B0604020202020204" pitchFamily="34" charset="0"/>
                  <a:cs typeface="Arial" panose="020B0604020202020204" pitchFamily="34" charset="0"/>
                </a:rPr>
                <a:t>Làm các bài tập trong SBT.</a:t>
              </a:r>
              <a:endParaRPr lang="en-US" sz="40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54641" y="4739969"/>
              <a:ext cx="3814792" cy="2120056"/>
            </a:xfrm>
            <a:custGeom>
              <a:avLst/>
              <a:gdLst>
                <a:gd name="connsiteX0" fmla="*/ 0 w 4389120"/>
                <a:gd name="connsiteY0" fmla="*/ 353350 h 2120056"/>
                <a:gd name="connsiteX1" fmla="*/ 353350 w 4389120"/>
                <a:gd name="connsiteY1" fmla="*/ 0 h 2120056"/>
                <a:gd name="connsiteX2" fmla="*/ 4035770 w 4389120"/>
                <a:gd name="connsiteY2" fmla="*/ 0 h 2120056"/>
                <a:gd name="connsiteX3" fmla="*/ 4389120 w 4389120"/>
                <a:gd name="connsiteY3" fmla="*/ 353350 h 2120056"/>
                <a:gd name="connsiteX4" fmla="*/ 4389120 w 4389120"/>
                <a:gd name="connsiteY4" fmla="*/ 1766706 h 2120056"/>
                <a:gd name="connsiteX5" fmla="*/ 4035770 w 4389120"/>
                <a:gd name="connsiteY5" fmla="*/ 2120056 h 2120056"/>
                <a:gd name="connsiteX6" fmla="*/ 353350 w 4389120"/>
                <a:gd name="connsiteY6" fmla="*/ 2120056 h 2120056"/>
                <a:gd name="connsiteX7" fmla="*/ 0 w 4389120"/>
                <a:gd name="connsiteY7" fmla="*/ 1766706 h 2120056"/>
                <a:gd name="connsiteX8" fmla="*/ 0 w 4389120"/>
                <a:gd name="connsiteY8" fmla="*/ 353350 h 212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9120" h="2120056">
                  <a:moveTo>
                    <a:pt x="0" y="353350"/>
                  </a:moveTo>
                  <a:cubicBezTo>
                    <a:pt x="0" y="158200"/>
                    <a:pt x="158200" y="0"/>
                    <a:pt x="353350" y="0"/>
                  </a:cubicBezTo>
                  <a:lnTo>
                    <a:pt x="4035770" y="0"/>
                  </a:lnTo>
                  <a:cubicBezTo>
                    <a:pt x="4230920" y="0"/>
                    <a:pt x="4389120" y="158200"/>
                    <a:pt x="4389120" y="353350"/>
                  </a:cubicBezTo>
                  <a:lnTo>
                    <a:pt x="4389120" y="1766706"/>
                  </a:lnTo>
                  <a:cubicBezTo>
                    <a:pt x="4389120" y="1961856"/>
                    <a:pt x="4230920" y="2120056"/>
                    <a:pt x="4035770" y="2120056"/>
                  </a:cubicBezTo>
                  <a:lnTo>
                    <a:pt x="353350" y="2120056"/>
                  </a:lnTo>
                  <a:cubicBezTo>
                    <a:pt x="158200" y="2120056"/>
                    <a:pt x="0" y="1961856"/>
                    <a:pt x="0" y="1766706"/>
                  </a:cubicBezTo>
                  <a:lnTo>
                    <a:pt x="0" y="3533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893" tIns="179693" rIns="255893" bIns="179693" numCol="1" spcCol="1270" anchor="ctr" anchorCtr="0">
              <a:noAutofit/>
            </a:bodyPr>
            <a:lstStyle/>
            <a:p>
              <a:pPr lvl="0" algn="ctr" defTabSz="177800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GB" sz="4000" b="1" kern="1200" smtClean="0">
                  <a:latin typeface="Arial" panose="020B0604020202020204" pitchFamily="34" charset="0"/>
                  <a:cs typeface="Arial" panose="020B0604020202020204" pitchFamily="34" charset="0"/>
                </a:rPr>
                <a:t>Nhiệm vụ 2</a:t>
              </a:r>
              <a:endParaRPr lang="en-US" sz="4000" b="1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54641" y="6966029"/>
            <a:ext cx="11365180" cy="2120056"/>
            <a:chOff x="3554641" y="6966029"/>
            <a:chExt cx="11365180" cy="2120056"/>
          </a:xfrm>
        </p:grpSpPr>
        <p:sp>
          <p:nvSpPr>
            <p:cNvPr id="39" name="Freeform 38"/>
            <p:cNvSpPr/>
            <p:nvPr/>
          </p:nvSpPr>
          <p:spPr>
            <a:xfrm>
              <a:off x="7369432" y="7178034"/>
              <a:ext cx="7550389" cy="1696046"/>
            </a:xfrm>
            <a:custGeom>
              <a:avLst/>
              <a:gdLst>
                <a:gd name="connsiteX0" fmla="*/ 282680 w 1696045"/>
                <a:gd name="connsiteY0" fmla="*/ 0 h 7802880"/>
                <a:gd name="connsiteX1" fmla="*/ 1413365 w 1696045"/>
                <a:gd name="connsiteY1" fmla="*/ 0 h 7802880"/>
                <a:gd name="connsiteX2" fmla="*/ 1696045 w 1696045"/>
                <a:gd name="connsiteY2" fmla="*/ 282680 h 7802880"/>
                <a:gd name="connsiteX3" fmla="*/ 1696045 w 1696045"/>
                <a:gd name="connsiteY3" fmla="*/ 7802880 h 7802880"/>
                <a:gd name="connsiteX4" fmla="*/ 1696045 w 1696045"/>
                <a:gd name="connsiteY4" fmla="*/ 7802880 h 7802880"/>
                <a:gd name="connsiteX5" fmla="*/ 0 w 1696045"/>
                <a:gd name="connsiteY5" fmla="*/ 7802880 h 7802880"/>
                <a:gd name="connsiteX6" fmla="*/ 0 w 1696045"/>
                <a:gd name="connsiteY6" fmla="*/ 7802880 h 7802880"/>
                <a:gd name="connsiteX7" fmla="*/ 0 w 1696045"/>
                <a:gd name="connsiteY7" fmla="*/ 282680 h 7802880"/>
                <a:gd name="connsiteX8" fmla="*/ 282680 w 1696045"/>
                <a:gd name="connsiteY8" fmla="*/ 0 h 780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6045" h="7802880">
                  <a:moveTo>
                    <a:pt x="1696045" y="1300508"/>
                  </a:moveTo>
                  <a:lnTo>
                    <a:pt x="1696045" y="6502372"/>
                  </a:lnTo>
                  <a:cubicBezTo>
                    <a:pt x="1696045" y="7220622"/>
                    <a:pt x="1668536" y="7802878"/>
                    <a:pt x="1634601" y="7802878"/>
                  </a:cubicBezTo>
                  <a:lnTo>
                    <a:pt x="0" y="7802878"/>
                  </a:lnTo>
                  <a:lnTo>
                    <a:pt x="0" y="7802878"/>
                  </a:lnTo>
                  <a:lnTo>
                    <a:pt x="0" y="2"/>
                  </a:lnTo>
                  <a:lnTo>
                    <a:pt x="0" y="2"/>
                  </a:lnTo>
                  <a:lnTo>
                    <a:pt x="1634601" y="2"/>
                  </a:lnTo>
                  <a:cubicBezTo>
                    <a:pt x="1668536" y="2"/>
                    <a:pt x="1696045" y="582258"/>
                    <a:pt x="1696045" y="1300508"/>
                  </a:cubicBez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lnRef>
            <a:fillRef idx="1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206619" rIns="330444" bIns="206620" numCol="1" spcCol="1270" anchor="ctr" anchorCtr="0">
              <a:noAutofit/>
            </a:bodyPr>
            <a:lstStyle/>
            <a:p>
              <a:pPr marL="285750" lvl="1" indent="-285750" algn="just" defTabSz="177800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en-GB" sz="4000" kern="1200" smtClean="0">
                  <a:latin typeface="Arial" panose="020B0604020202020204" pitchFamily="34" charset="0"/>
                  <a:cs typeface="Arial" panose="020B0604020202020204" pitchFamily="34" charset="0"/>
                </a:rPr>
                <a:t>Đọc trước Bài 2: </a:t>
              </a:r>
              <a:r>
                <a:rPr lang="en-GB" sz="4000" b="1" kern="1200" smtClean="0">
                  <a:latin typeface="Arial" panose="020B0604020202020204" pitchFamily="34" charset="0"/>
                  <a:cs typeface="Arial" panose="020B0604020202020204" pitchFamily="34" charset="0"/>
                </a:rPr>
                <a:t>“Các phép tính với số thập phân”.</a:t>
              </a:r>
              <a:endParaRPr lang="en-US" sz="4000" b="1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3554641" y="6966029"/>
              <a:ext cx="3814792" cy="2120056"/>
            </a:xfrm>
            <a:custGeom>
              <a:avLst/>
              <a:gdLst>
                <a:gd name="connsiteX0" fmla="*/ 0 w 4389120"/>
                <a:gd name="connsiteY0" fmla="*/ 353350 h 2120056"/>
                <a:gd name="connsiteX1" fmla="*/ 353350 w 4389120"/>
                <a:gd name="connsiteY1" fmla="*/ 0 h 2120056"/>
                <a:gd name="connsiteX2" fmla="*/ 4035770 w 4389120"/>
                <a:gd name="connsiteY2" fmla="*/ 0 h 2120056"/>
                <a:gd name="connsiteX3" fmla="*/ 4389120 w 4389120"/>
                <a:gd name="connsiteY3" fmla="*/ 353350 h 2120056"/>
                <a:gd name="connsiteX4" fmla="*/ 4389120 w 4389120"/>
                <a:gd name="connsiteY4" fmla="*/ 1766706 h 2120056"/>
                <a:gd name="connsiteX5" fmla="*/ 4035770 w 4389120"/>
                <a:gd name="connsiteY5" fmla="*/ 2120056 h 2120056"/>
                <a:gd name="connsiteX6" fmla="*/ 353350 w 4389120"/>
                <a:gd name="connsiteY6" fmla="*/ 2120056 h 2120056"/>
                <a:gd name="connsiteX7" fmla="*/ 0 w 4389120"/>
                <a:gd name="connsiteY7" fmla="*/ 1766706 h 2120056"/>
                <a:gd name="connsiteX8" fmla="*/ 0 w 4389120"/>
                <a:gd name="connsiteY8" fmla="*/ 353350 h 212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9120" h="2120056">
                  <a:moveTo>
                    <a:pt x="0" y="353350"/>
                  </a:moveTo>
                  <a:cubicBezTo>
                    <a:pt x="0" y="158200"/>
                    <a:pt x="158200" y="0"/>
                    <a:pt x="353350" y="0"/>
                  </a:cubicBezTo>
                  <a:lnTo>
                    <a:pt x="4035770" y="0"/>
                  </a:lnTo>
                  <a:cubicBezTo>
                    <a:pt x="4230920" y="0"/>
                    <a:pt x="4389120" y="158200"/>
                    <a:pt x="4389120" y="353350"/>
                  </a:cubicBezTo>
                  <a:lnTo>
                    <a:pt x="4389120" y="1766706"/>
                  </a:lnTo>
                  <a:cubicBezTo>
                    <a:pt x="4389120" y="1961856"/>
                    <a:pt x="4230920" y="2120056"/>
                    <a:pt x="4035770" y="2120056"/>
                  </a:cubicBezTo>
                  <a:lnTo>
                    <a:pt x="353350" y="2120056"/>
                  </a:lnTo>
                  <a:cubicBezTo>
                    <a:pt x="158200" y="2120056"/>
                    <a:pt x="0" y="1961856"/>
                    <a:pt x="0" y="1766706"/>
                  </a:cubicBezTo>
                  <a:lnTo>
                    <a:pt x="0" y="3533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893" tIns="179693" rIns="255893" bIns="179693" numCol="1" spcCol="1270" anchor="ctr" anchorCtr="0">
              <a:noAutofit/>
            </a:bodyPr>
            <a:lstStyle/>
            <a:p>
              <a:pPr lvl="0" algn="ctr" defTabSz="177800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GB" sz="4000" b="1" kern="1200" smtClean="0">
                  <a:latin typeface="Arial" panose="020B0604020202020204" pitchFamily="34" charset="0"/>
                  <a:cs typeface="Arial" panose="020B0604020202020204" pitchFamily="34" charset="0"/>
                </a:rPr>
                <a:t>Nhiệm vụ 3</a:t>
              </a:r>
              <a:endParaRPr lang="en-US" sz="4000" b="1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58400" y="-419100"/>
            <a:ext cx="9406517" cy="10134372"/>
            <a:chOff x="0" y="0"/>
            <a:chExt cx="14692371" cy="156149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743026" y="982128"/>
              <a:ext cx="2562915" cy="256291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783327" y="12572172"/>
              <a:ext cx="2396055" cy="239605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816156" y="10868515"/>
              <a:ext cx="2031533" cy="285765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6760187" y="2738851"/>
              <a:ext cx="1782698" cy="250763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5470615" y="7469267"/>
              <a:ext cx="1792157" cy="252093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11485824" y="4776716"/>
              <a:ext cx="1642135" cy="230990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580311">
              <a:off x="8304169" y="7230951"/>
              <a:ext cx="2958315" cy="2067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1628946" y="2457711"/>
              <a:ext cx="2958315" cy="2067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 b="46557"/>
            <a:stretch>
              <a:fillRect/>
            </a:stretch>
          </p:blipFill>
          <p:spPr>
            <a:xfrm>
              <a:off x="11523837" y="7995084"/>
              <a:ext cx="3168533" cy="165101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388841" y="1096091"/>
              <a:ext cx="1128667" cy="102606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10286436" y="10608617"/>
              <a:ext cx="1128667" cy="102606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4967304" y="4108438"/>
              <a:ext cx="1128667" cy="102606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0850770" y="9197061"/>
              <a:ext cx="1128667" cy="102606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1901370" y="14588906"/>
              <a:ext cx="1128667" cy="102606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1979437" y="6775305"/>
              <a:ext cx="1128667" cy="102606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6957594" y="5418640"/>
              <a:ext cx="1128667" cy="102606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10959504" y="1553677"/>
              <a:ext cx="1128667" cy="102606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2588167">
              <a:off x="8238913" y="12343494"/>
              <a:ext cx="1128667" cy="102606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266797" y="9906252"/>
              <a:ext cx="2550128" cy="1826819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8419114" y="5217662"/>
              <a:ext cx="2550128" cy="1826819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905945" y="894227"/>
              <a:ext cx="2550128" cy="182681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5689952" y="5604853"/>
              <a:ext cx="812039" cy="153478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7911177">
              <a:off x="7791248" y="6869347"/>
              <a:ext cx="812039" cy="1534782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3577785">
              <a:off x="9642354" y="11350848"/>
              <a:ext cx="812039" cy="1534782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10013438" y="4015246"/>
              <a:ext cx="812039" cy="1534782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10150327" y="2365134"/>
              <a:ext cx="812039" cy="1534782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2675443" y="2097311"/>
              <a:ext cx="737120" cy="1393182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9145978" y="3636872"/>
              <a:ext cx="419857" cy="39313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4697698"/>
              <a:ext cx="310991" cy="29120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7210937" y="7080108"/>
              <a:ext cx="310991" cy="29120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10113367"/>
              <a:ext cx="310991" cy="291200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1107524" y="6997136"/>
              <a:ext cx="310991" cy="291200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3931272" y="3133540"/>
              <a:ext cx="310991" cy="291200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7210937" y="9636403"/>
              <a:ext cx="310991" cy="29120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0108466" y="9564492"/>
              <a:ext cx="310991" cy="29120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8541861" y="4582785"/>
              <a:ext cx="310991" cy="29120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2649691" y="1921599"/>
              <a:ext cx="309940" cy="290216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11197634" y="11973131"/>
              <a:ext cx="309940" cy="290216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6095435" y="5287224"/>
              <a:ext cx="309940" cy="290216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2543770" y="14099057"/>
              <a:ext cx="309940" cy="290216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17847" y="179092"/>
              <a:ext cx="1989309" cy="2798260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2550986" y="4100153"/>
              <a:ext cx="1855231" cy="2609660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1881836" y="3573153"/>
              <a:ext cx="305103" cy="285687"/>
            </a:xfrm>
            <a:prstGeom prst="rect">
              <a:avLst/>
            </a:prstGeom>
          </p:spPr>
        </p:pic>
      </p:grpSp>
      <p:sp>
        <p:nvSpPr>
          <p:cNvPr id="47" name="TextBox 47"/>
          <p:cNvSpPr txBox="1"/>
          <p:nvPr/>
        </p:nvSpPr>
        <p:spPr>
          <a:xfrm>
            <a:off x="1006587" y="3716592"/>
            <a:ext cx="10533580" cy="4833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  <a:endParaRPr lang="en-US" sz="9000" b="1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24"/>
          <p:cNvGrpSpPr/>
          <p:nvPr/>
        </p:nvGrpSpPr>
        <p:grpSpPr>
          <a:xfrm>
            <a:off x="13792200" y="7457"/>
            <a:ext cx="3889987" cy="4525311"/>
            <a:chOff x="48307" y="111107"/>
            <a:chExt cx="5186649" cy="6033759"/>
          </a:xfrm>
        </p:grpSpPr>
        <p:pic>
          <p:nvPicPr>
            <p:cNvPr id="6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862981" y="816475"/>
              <a:ext cx="998656" cy="1404757"/>
            </a:xfrm>
            <a:prstGeom prst="rect">
              <a:avLst/>
            </a:prstGeom>
          </p:spPr>
        </p:pic>
        <p:pic>
          <p:nvPicPr>
            <p:cNvPr id="6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137849">
              <a:off x="3497550" y="1945374"/>
              <a:ext cx="919915" cy="1293995"/>
            </a:xfrm>
            <a:prstGeom prst="rect">
              <a:avLst/>
            </a:prstGeom>
          </p:spPr>
        </p:pic>
        <p:pic>
          <p:nvPicPr>
            <p:cNvPr id="69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 l="53465"/>
            <a:stretch>
              <a:fillRect/>
            </a:stretch>
          </p:blipFill>
          <p:spPr>
            <a:xfrm rot="21534492">
              <a:off x="2575586" y="3355480"/>
              <a:ext cx="771179" cy="1157990"/>
            </a:xfrm>
            <a:prstGeom prst="rect">
              <a:avLst/>
            </a:prstGeom>
          </p:spPr>
        </p:pic>
        <p:pic>
          <p:nvPicPr>
            <p:cNvPr id="70" name="Picture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577728" y="646280"/>
              <a:ext cx="1657228" cy="1157990"/>
            </a:xfrm>
            <a:prstGeom prst="rect">
              <a:avLst/>
            </a:prstGeom>
          </p:spPr>
        </p:pic>
        <p:pic>
          <p:nvPicPr>
            <p:cNvPr id="71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7541714">
              <a:off x="2825662" y="5212372"/>
              <a:ext cx="632272" cy="574792"/>
            </a:xfrm>
            <a:prstGeom prst="rect">
              <a:avLst/>
            </a:prstGeom>
          </p:spPr>
        </p:pic>
        <p:pic>
          <p:nvPicPr>
            <p:cNvPr id="7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3214950" y="4627458"/>
              <a:ext cx="632271" cy="574793"/>
            </a:xfrm>
            <a:prstGeom prst="rect">
              <a:avLst/>
            </a:prstGeom>
          </p:spPr>
        </p:pic>
        <p:pic>
          <p:nvPicPr>
            <p:cNvPr id="73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8513004">
              <a:off x="960868" y="2304976"/>
              <a:ext cx="632272" cy="574792"/>
            </a:xfrm>
            <a:prstGeom prst="rect">
              <a:avLst/>
            </a:prstGeom>
          </p:spPr>
        </p:pic>
        <p:pic>
          <p:nvPicPr>
            <p:cNvPr id="7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8726161">
              <a:off x="3202709" y="139847"/>
              <a:ext cx="632272" cy="574792"/>
            </a:xfrm>
            <a:prstGeom prst="rect">
              <a:avLst/>
            </a:prstGeom>
          </p:spPr>
        </p:pic>
        <p:pic>
          <p:nvPicPr>
            <p:cNvPr id="75" name="Picture 3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779601" y="2192390"/>
              <a:ext cx="1428564" cy="1023372"/>
            </a:xfrm>
            <a:prstGeom prst="rect">
              <a:avLst/>
            </a:prstGeom>
          </p:spPr>
        </p:pic>
        <p:pic>
          <p:nvPicPr>
            <p:cNvPr id="76" name="Picture 3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18503465">
              <a:off x="250744" y="2409292"/>
              <a:ext cx="454899" cy="859773"/>
            </a:xfrm>
            <a:prstGeom prst="rect">
              <a:avLst/>
            </a:prstGeom>
          </p:spPr>
        </p:pic>
        <p:pic>
          <p:nvPicPr>
            <p:cNvPr id="77" name="Picture 3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20713369">
              <a:off x="2672731" y="1518803"/>
              <a:ext cx="454899" cy="859776"/>
            </a:xfrm>
            <a:prstGeom prst="rect">
              <a:avLst/>
            </a:prstGeom>
          </p:spPr>
        </p:pic>
        <p:pic>
          <p:nvPicPr>
            <p:cNvPr id="78" name="Picture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17468096">
              <a:off x="2749414" y="594421"/>
              <a:ext cx="454899" cy="859773"/>
            </a:xfrm>
            <a:prstGeom prst="rect">
              <a:avLst/>
            </a:prstGeom>
          </p:spPr>
        </p:pic>
        <p:pic>
          <p:nvPicPr>
            <p:cNvPr id="79" name="Picture 3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2186785" y="1306840"/>
              <a:ext cx="235201" cy="220235"/>
            </a:xfrm>
            <a:prstGeom prst="rect">
              <a:avLst/>
            </a:prstGeom>
          </p:spPr>
        </p:pic>
        <p:pic>
          <p:nvPicPr>
            <p:cNvPr id="80" name="Picture 3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102790" y="3235720"/>
              <a:ext cx="174215" cy="163128"/>
            </a:xfrm>
            <a:prstGeom prst="rect">
              <a:avLst/>
            </a:prstGeom>
          </p:spPr>
        </p:pic>
        <p:pic>
          <p:nvPicPr>
            <p:cNvPr id="81" name="Picture 4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3285629" y="3189240"/>
              <a:ext cx="174215" cy="163128"/>
            </a:xfrm>
            <a:prstGeom prst="rect">
              <a:avLst/>
            </a:prstGeom>
          </p:spPr>
        </p:pic>
        <p:pic>
          <p:nvPicPr>
            <p:cNvPr id="82" name="Picture 4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2725965" y="4627458"/>
              <a:ext cx="174215" cy="163128"/>
            </a:xfrm>
            <a:prstGeom prst="rect">
              <a:avLst/>
            </a:prstGeom>
          </p:spPr>
        </p:pic>
        <p:pic>
          <p:nvPicPr>
            <p:cNvPr id="83" name="Picture 4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848364" y="1836736"/>
              <a:ext cx="174215" cy="163128"/>
            </a:xfrm>
            <a:prstGeom prst="rect">
              <a:avLst/>
            </a:prstGeom>
          </p:spPr>
        </p:pic>
        <p:pic>
          <p:nvPicPr>
            <p:cNvPr id="84" name="Picture 4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3336110" y="5976764"/>
              <a:ext cx="173627" cy="162577"/>
            </a:xfrm>
            <a:prstGeom prst="rect">
              <a:avLst/>
            </a:prstGeom>
          </p:spPr>
        </p:pic>
        <p:pic>
          <p:nvPicPr>
            <p:cNvPr id="85" name="Picture 4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360487" y="1986187"/>
              <a:ext cx="200840" cy="188059"/>
            </a:xfrm>
            <a:prstGeom prst="rect">
              <a:avLst/>
            </a:prstGeom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848503" y="3083831"/>
            <a:ext cx="6789467" cy="3710523"/>
          </a:xfrm>
          <a:prstGeom prst="rect">
            <a:avLst/>
          </a:prstGeom>
        </p:spPr>
      </p:pic>
      <p:pic>
        <p:nvPicPr>
          <p:cNvPr id="87" name="Picture 5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19104" y="2155634"/>
            <a:ext cx="8305800" cy="5571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58"/>
              <p:cNvSpPr txBox="1"/>
              <p:nvPr/>
            </p:nvSpPr>
            <p:spPr>
              <a:xfrm>
                <a:off x="1654427" y="3052076"/>
                <a:ext cx="6172200" cy="344331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b="1" smtClean="0">
                    <a:solidFill>
                      <a:srgbClr val="152A6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có đọc được các số sau đây không?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500" b="1" i="1" smtClean="0">
                          <a:solidFill>
                            <a:srgbClr val="152A6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500" b="1" i="1" smtClean="0">
                              <a:solidFill>
                                <a:srgbClr val="152A6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500" b="1" i="1" smtClean="0">
                              <a:solidFill>
                                <a:srgbClr val="152A6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𝟑𝟎</m:t>
                          </m:r>
                        </m:num>
                        <m:den>
                          <m:r>
                            <a:rPr lang="en-GB" sz="4500" b="1" i="1" smtClean="0">
                              <a:solidFill>
                                <a:srgbClr val="152A6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𝟏𝟎𝟎</m:t>
                          </m:r>
                        </m:den>
                      </m:f>
                      <m:r>
                        <a:rPr lang="en-GB" sz="4500" b="1" i="1" smtClean="0">
                          <a:solidFill>
                            <a:srgbClr val="152A6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>
                        <a:rPr lang="en-GB" sz="4500" b="1" i="1" smtClean="0">
                          <a:solidFill>
                            <a:srgbClr val="152A6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GB" sz="4500" b="1" i="1" smtClean="0">
                          <a:solidFill>
                            <a:srgbClr val="152A6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%;−</m:t>
                      </m:r>
                      <m:r>
                        <a:rPr lang="en-GB" sz="4500" b="1" i="1" smtClean="0">
                          <a:solidFill>
                            <a:srgbClr val="152A6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GB" sz="4500" b="1" i="1" smtClean="0">
                          <a:solidFill>
                            <a:srgbClr val="152A6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GB" sz="4500" b="1" i="1" smtClean="0">
                          <a:solidFill>
                            <a:srgbClr val="152A6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GB" sz="4500" b="1" i="1" smtClean="0">
                          <a:solidFill>
                            <a:srgbClr val="152A6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500" b="1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427" y="3052076"/>
                <a:ext cx="6172200" cy="3443315"/>
              </a:xfrm>
              <a:prstGeom prst="rect">
                <a:avLst/>
              </a:prstGeom>
              <a:blipFill>
                <a:blip r:embed="rId29"/>
                <a:stretch>
                  <a:fillRect l="-1382" t="-3363" r="-3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14401800" y="589134"/>
            <a:ext cx="3559014" cy="185448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12512" y="3268653"/>
            <a:ext cx="14020800" cy="3501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500" b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9500" b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THẬP PHÂN</a:t>
            </a:r>
            <a:endParaRPr lang="en-US" sz="9500" b="1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01777">
            <a:off x="384307" y="276811"/>
            <a:ext cx="2790513" cy="27905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108608" y="5143500"/>
            <a:ext cx="2697071" cy="53275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553" y="6797147"/>
            <a:ext cx="1949302" cy="35383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898165" y="8881843"/>
            <a:ext cx="722269" cy="72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6557"/>
          <a:stretch>
            <a:fillRect/>
          </a:stretch>
        </p:blipFill>
        <p:spPr>
          <a:xfrm>
            <a:off x="666641" y="241329"/>
            <a:ext cx="3909614" cy="20371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44642" y="1134876"/>
            <a:ext cx="10427693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7000" b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7000" b="1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-1009061" y="6300263"/>
            <a:ext cx="3352229" cy="4338611"/>
            <a:chOff x="0" y="0"/>
            <a:chExt cx="4469639" cy="578481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2936518" y="4010284"/>
              <a:ext cx="1138876" cy="1601999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59236" y="84395"/>
              <a:ext cx="3022185" cy="5485814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03733" y="4457564"/>
              <a:ext cx="701006" cy="707438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5840057" y="6452690"/>
            <a:ext cx="3252657" cy="3995658"/>
            <a:chOff x="0" y="0"/>
            <a:chExt cx="4336877" cy="5327544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504909" y="0"/>
              <a:ext cx="1831968" cy="519372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42207" y="1568725"/>
              <a:ext cx="2624339" cy="3758819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3732239"/>
              <a:ext cx="842207" cy="849933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111065" y="4114466"/>
            <a:ext cx="4150028" cy="3637951"/>
            <a:chOff x="2411269" y="4143683"/>
            <a:chExt cx="4150028" cy="3637951"/>
          </a:xfrm>
        </p:grpSpPr>
        <p:grpSp>
          <p:nvGrpSpPr>
            <p:cNvPr id="30" name="Group 12"/>
            <p:cNvGrpSpPr/>
            <p:nvPr/>
          </p:nvGrpSpPr>
          <p:grpSpPr>
            <a:xfrm>
              <a:off x="2495568" y="4143683"/>
              <a:ext cx="3981432" cy="3637951"/>
              <a:chOff x="0" y="0"/>
              <a:chExt cx="14533081" cy="3953420"/>
            </a:xfrm>
          </p:grpSpPr>
          <p:sp>
            <p:nvSpPr>
              <p:cNvPr id="31" name="Freeform 13"/>
              <p:cNvSpPr/>
              <p:nvPr/>
            </p:nvSpPr>
            <p:spPr>
              <a:xfrm>
                <a:off x="31750" y="31750"/>
                <a:ext cx="14469580" cy="3889920"/>
              </a:xfrm>
              <a:custGeom>
                <a:avLst/>
                <a:gdLst/>
                <a:ahLst/>
                <a:cxnLst/>
                <a:rect l="l" t="t" r="r" b="b"/>
                <a:pathLst>
                  <a:path w="14469580" h="3889920">
                    <a:moveTo>
                      <a:pt x="14376871" y="3889920"/>
                    </a:moveTo>
                    <a:lnTo>
                      <a:pt x="92710" y="3889920"/>
                    </a:lnTo>
                    <a:cubicBezTo>
                      <a:pt x="41910" y="3889920"/>
                      <a:pt x="0" y="3848010"/>
                      <a:pt x="0" y="379721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375602" y="0"/>
                    </a:lnTo>
                    <a:cubicBezTo>
                      <a:pt x="14426402" y="0"/>
                      <a:pt x="14468311" y="41910"/>
                      <a:pt x="14468311" y="92710"/>
                    </a:cubicBezTo>
                    <a:lnTo>
                      <a:pt x="14468311" y="3795940"/>
                    </a:lnTo>
                    <a:cubicBezTo>
                      <a:pt x="14469580" y="3848010"/>
                      <a:pt x="14427671" y="3889920"/>
                      <a:pt x="14376871" y="3889920"/>
                    </a:cubicBezTo>
                    <a:close/>
                  </a:path>
                </a:pathLst>
              </a:custGeom>
              <a:solidFill>
                <a:srgbClr val="FFFFFF">
                  <a:alpha val="29804"/>
                </a:srgbClr>
              </a:solidFill>
            </p:spPr>
          </p:sp>
          <p:sp>
            <p:nvSpPr>
              <p:cNvPr id="32" name="Freeform 14"/>
              <p:cNvSpPr/>
              <p:nvPr/>
            </p:nvSpPr>
            <p:spPr>
              <a:xfrm>
                <a:off x="0" y="0"/>
                <a:ext cx="14533082" cy="3953420"/>
              </a:xfrm>
              <a:custGeom>
                <a:avLst/>
                <a:gdLst/>
                <a:ahLst/>
                <a:cxnLst/>
                <a:rect l="l" t="t" r="r" b="b"/>
                <a:pathLst>
                  <a:path w="14533082" h="3953420">
                    <a:moveTo>
                      <a:pt x="14408621" y="59690"/>
                    </a:moveTo>
                    <a:cubicBezTo>
                      <a:pt x="14444180" y="59690"/>
                      <a:pt x="14473391" y="88900"/>
                      <a:pt x="14473391" y="124460"/>
                    </a:cubicBezTo>
                    <a:lnTo>
                      <a:pt x="14473391" y="3828960"/>
                    </a:lnTo>
                    <a:cubicBezTo>
                      <a:pt x="14473391" y="3864520"/>
                      <a:pt x="14444180" y="3893730"/>
                      <a:pt x="14408621" y="3893730"/>
                    </a:cubicBezTo>
                    <a:lnTo>
                      <a:pt x="124460" y="3893730"/>
                    </a:lnTo>
                    <a:cubicBezTo>
                      <a:pt x="88900" y="3893730"/>
                      <a:pt x="59690" y="3864520"/>
                      <a:pt x="59690" y="382896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408621" y="59690"/>
                    </a:lnTo>
                    <a:moveTo>
                      <a:pt x="1440862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828960"/>
                    </a:lnTo>
                    <a:cubicBezTo>
                      <a:pt x="0" y="3897540"/>
                      <a:pt x="55880" y="3953420"/>
                      <a:pt x="124460" y="3953420"/>
                    </a:cubicBezTo>
                    <a:lnTo>
                      <a:pt x="14408621" y="3953420"/>
                    </a:lnTo>
                    <a:cubicBezTo>
                      <a:pt x="14477202" y="3953420"/>
                      <a:pt x="14533082" y="3897540"/>
                      <a:pt x="14533082" y="3828960"/>
                    </a:cubicBezTo>
                    <a:lnTo>
                      <a:pt x="14533082" y="124460"/>
                    </a:lnTo>
                    <a:cubicBezTo>
                      <a:pt x="14533082" y="55880"/>
                      <a:pt x="14477202" y="0"/>
                      <a:pt x="14408621" y="0"/>
                    </a:cubicBezTo>
                    <a:close/>
                  </a:path>
                </a:pathLst>
              </a:custGeom>
              <a:solidFill>
                <a:srgbClr val="152A69">
                  <a:alpha val="29804"/>
                </a:srgbClr>
              </a:solidFill>
            </p:spPr>
          </p:sp>
        </p:grpSp>
        <p:sp>
          <p:nvSpPr>
            <p:cNvPr id="36" name="TextBox 7"/>
            <p:cNvSpPr txBox="1"/>
            <p:nvPr/>
          </p:nvSpPr>
          <p:spPr>
            <a:xfrm>
              <a:off x="2411269" y="4330255"/>
              <a:ext cx="4150028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1</a:t>
              </a:r>
              <a:endParaRPr lang="en-US" sz="4500" b="1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7"/>
            <p:cNvSpPr txBox="1"/>
            <p:nvPr/>
          </p:nvSpPr>
          <p:spPr>
            <a:xfrm>
              <a:off x="2775787" y="5587622"/>
              <a:ext cx="3244013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smtClean="0">
                  <a:latin typeface="Arial" panose="020B0604020202020204" pitchFamily="34" charset="0"/>
                  <a:cs typeface="Arial" panose="020B0604020202020204" pitchFamily="34" charset="0"/>
                </a:rPr>
                <a:t>Số thập phân âm</a:t>
              </a:r>
              <a:endParaRPr lang="en-US" sz="4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350595" y="4143681"/>
            <a:ext cx="4395018" cy="3637951"/>
            <a:chOff x="7138484" y="4172899"/>
            <a:chExt cx="4395018" cy="3637951"/>
          </a:xfrm>
        </p:grpSpPr>
        <p:grpSp>
          <p:nvGrpSpPr>
            <p:cNvPr id="27" name="Group 12"/>
            <p:cNvGrpSpPr/>
            <p:nvPr/>
          </p:nvGrpSpPr>
          <p:grpSpPr>
            <a:xfrm>
              <a:off x="7138484" y="4172899"/>
              <a:ext cx="4319084" cy="3637951"/>
              <a:chOff x="0" y="0"/>
              <a:chExt cx="14533081" cy="3953420"/>
            </a:xfrm>
          </p:grpSpPr>
          <p:sp>
            <p:nvSpPr>
              <p:cNvPr id="28" name="Freeform 13"/>
              <p:cNvSpPr/>
              <p:nvPr/>
            </p:nvSpPr>
            <p:spPr>
              <a:xfrm>
                <a:off x="31750" y="31750"/>
                <a:ext cx="14469580" cy="3889920"/>
              </a:xfrm>
              <a:custGeom>
                <a:avLst/>
                <a:gdLst/>
                <a:ahLst/>
                <a:cxnLst/>
                <a:rect l="l" t="t" r="r" b="b"/>
                <a:pathLst>
                  <a:path w="14469580" h="3889920">
                    <a:moveTo>
                      <a:pt x="14376871" y="3889920"/>
                    </a:moveTo>
                    <a:lnTo>
                      <a:pt x="92710" y="3889920"/>
                    </a:lnTo>
                    <a:cubicBezTo>
                      <a:pt x="41910" y="3889920"/>
                      <a:pt x="0" y="3848010"/>
                      <a:pt x="0" y="379721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375602" y="0"/>
                    </a:lnTo>
                    <a:cubicBezTo>
                      <a:pt x="14426402" y="0"/>
                      <a:pt x="14468311" y="41910"/>
                      <a:pt x="14468311" y="92710"/>
                    </a:cubicBezTo>
                    <a:lnTo>
                      <a:pt x="14468311" y="3795940"/>
                    </a:lnTo>
                    <a:cubicBezTo>
                      <a:pt x="14469580" y="3848010"/>
                      <a:pt x="14427671" y="3889920"/>
                      <a:pt x="14376871" y="3889920"/>
                    </a:cubicBezTo>
                    <a:close/>
                  </a:path>
                </a:pathLst>
              </a:custGeom>
              <a:solidFill>
                <a:srgbClr val="FFFFFF">
                  <a:alpha val="29804"/>
                </a:srgbClr>
              </a:solidFill>
            </p:spPr>
          </p:sp>
          <p:sp>
            <p:nvSpPr>
              <p:cNvPr id="29" name="Freeform 14"/>
              <p:cNvSpPr/>
              <p:nvPr/>
            </p:nvSpPr>
            <p:spPr>
              <a:xfrm>
                <a:off x="0" y="0"/>
                <a:ext cx="14533082" cy="3953420"/>
              </a:xfrm>
              <a:custGeom>
                <a:avLst/>
                <a:gdLst/>
                <a:ahLst/>
                <a:cxnLst/>
                <a:rect l="l" t="t" r="r" b="b"/>
                <a:pathLst>
                  <a:path w="14533082" h="3953420">
                    <a:moveTo>
                      <a:pt x="14408621" y="59690"/>
                    </a:moveTo>
                    <a:cubicBezTo>
                      <a:pt x="14444180" y="59690"/>
                      <a:pt x="14473391" y="88900"/>
                      <a:pt x="14473391" y="124460"/>
                    </a:cubicBezTo>
                    <a:lnTo>
                      <a:pt x="14473391" y="3828960"/>
                    </a:lnTo>
                    <a:cubicBezTo>
                      <a:pt x="14473391" y="3864520"/>
                      <a:pt x="14444180" y="3893730"/>
                      <a:pt x="14408621" y="3893730"/>
                    </a:cubicBezTo>
                    <a:lnTo>
                      <a:pt x="124460" y="3893730"/>
                    </a:lnTo>
                    <a:cubicBezTo>
                      <a:pt x="88900" y="3893730"/>
                      <a:pt x="59690" y="3864520"/>
                      <a:pt x="59690" y="382896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408621" y="59690"/>
                    </a:lnTo>
                    <a:moveTo>
                      <a:pt x="1440862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828960"/>
                    </a:lnTo>
                    <a:cubicBezTo>
                      <a:pt x="0" y="3897540"/>
                      <a:pt x="55880" y="3953420"/>
                      <a:pt x="124460" y="3953420"/>
                    </a:cubicBezTo>
                    <a:lnTo>
                      <a:pt x="14408621" y="3953420"/>
                    </a:lnTo>
                    <a:cubicBezTo>
                      <a:pt x="14477202" y="3953420"/>
                      <a:pt x="14533082" y="3897540"/>
                      <a:pt x="14533082" y="3828960"/>
                    </a:cubicBezTo>
                    <a:lnTo>
                      <a:pt x="14533082" y="124460"/>
                    </a:lnTo>
                    <a:cubicBezTo>
                      <a:pt x="14533082" y="55880"/>
                      <a:pt x="14477202" y="0"/>
                      <a:pt x="14408621" y="0"/>
                    </a:cubicBezTo>
                    <a:close/>
                  </a:path>
                </a:pathLst>
              </a:custGeom>
              <a:solidFill>
                <a:srgbClr val="152A69">
                  <a:alpha val="29804"/>
                </a:srgbClr>
              </a:solidFill>
            </p:spPr>
          </p:sp>
        </p:grpSp>
        <p:sp>
          <p:nvSpPr>
            <p:cNvPr id="39" name="TextBox 7"/>
            <p:cNvSpPr txBox="1"/>
            <p:nvPr/>
          </p:nvSpPr>
          <p:spPr>
            <a:xfrm>
              <a:off x="7383474" y="4327996"/>
              <a:ext cx="4150028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2</a:t>
              </a:r>
              <a:endParaRPr lang="en-US" sz="4500" b="1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7"/>
            <p:cNvSpPr txBox="1"/>
            <p:nvPr/>
          </p:nvSpPr>
          <p:spPr>
            <a:xfrm>
              <a:off x="7303075" y="5615709"/>
              <a:ext cx="3900906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smtClean="0">
                  <a:latin typeface="Arial" panose="020B0604020202020204" pitchFamily="34" charset="0"/>
                  <a:cs typeface="Arial" panose="020B0604020202020204" pitchFamily="34" charset="0"/>
                </a:rPr>
                <a:t>Số đối của một số thập phân</a:t>
              </a:r>
              <a:endParaRPr lang="en-US" sz="4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716153" y="4114466"/>
            <a:ext cx="4150028" cy="3637951"/>
            <a:chOff x="12478475" y="4114466"/>
            <a:chExt cx="4150028" cy="3637951"/>
          </a:xfrm>
        </p:grpSpPr>
        <p:grpSp>
          <p:nvGrpSpPr>
            <p:cNvPr id="33" name="Group 12"/>
            <p:cNvGrpSpPr/>
            <p:nvPr/>
          </p:nvGrpSpPr>
          <p:grpSpPr>
            <a:xfrm>
              <a:off x="12597437" y="4114466"/>
              <a:ext cx="3981432" cy="3637951"/>
              <a:chOff x="0" y="0"/>
              <a:chExt cx="14533081" cy="3953420"/>
            </a:xfrm>
          </p:grpSpPr>
          <p:sp>
            <p:nvSpPr>
              <p:cNvPr id="34" name="Freeform 13"/>
              <p:cNvSpPr/>
              <p:nvPr/>
            </p:nvSpPr>
            <p:spPr>
              <a:xfrm>
                <a:off x="31750" y="31750"/>
                <a:ext cx="14469580" cy="3889920"/>
              </a:xfrm>
              <a:custGeom>
                <a:avLst/>
                <a:gdLst/>
                <a:ahLst/>
                <a:cxnLst/>
                <a:rect l="l" t="t" r="r" b="b"/>
                <a:pathLst>
                  <a:path w="14469580" h="3889920">
                    <a:moveTo>
                      <a:pt x="14376871" y="3889920"/>
                    </a:moveTo>
                    <a:lnTo>
                      <a:pt x="92710" y="3889920"/>
                    </a:lnTo>
                    <a:cubicBezTo>
                      <a:pt x="41910" y="3889920"/>
                      <a:pt x="0" y="3848010"/>
                      <a:pt x="0" y="379721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4375602" y="0"/>
                    </a:lnTo>
                    <a:cubicBezTo>
                      <a:pt x="14426402" y="0"/>
                      <a:pt x="14468311" y="41910"/>
                      <a:pt x="14468311" y="92710"/>
                    </a:cubicBezTo>
                    <a:lnTo>
                      <a:pt x="14468311" y="3795940"/>
                    </a:lnTo>
                    <a:cubicBezTo>
                      <a:pt x="14469580" y="3848010"/>
                      <a:pt x="14427671" y="3889920"/>
                      <a:pt x="14376871" y="3889920"/>
                    </a:cubicBezTo>
                    <a:close/>
                  </a:path>
                </a:pathLst>
              </a:custGeom>
              <a:solidFill>
                <a:srgbClr val="FFFFFF">
                  <a:alpha val="29804"/>
                </a:srgbClr>
              </a:solidFill>
            </p:spPr>
          </p:sp>
          <p:sp>
            <p:nvSpPr>
              <p:cNvPr id="35" name="Freeform 14"/>
              <p:cNvSpPr/>
              <p:nvPr/>
            </p:nvSpPr>
            <p:spPr>
              <a:xfrm>
                <a:off x="0" y="0"/>
                <a:ext cx="14533082" cy="3953420"/>
              </a:xfrm>
              <a:custGeom>
                <a:avLst/>
                <a:gdLst/>
                <a:ahLst/>
                <a:cxnLst/>
                <a:rect l="l" t="t" r="r" b="b"/>
                <a:pathLst>
                  <a:path w="14533082" h="3953420">
                    <a:moveTo>
                      <a:pt x="14408621" y="59690"/>
                    </a:moveTo>
                    <a:cubicBezTo>
                      <a:pt x="14444180" y="59690"/>
                      <a:pt x="14473391" y="88900"/>
                      <a:pt x="14473391" y="124460"/>
                    </a:cubicBezTo>
                    <a:lnTo>
                      <a:pt x="14473391" y="3828960"/>
                    </a:lnTo>
                    <a:cubicBezTo>
                      <a:pt x="14473391" y="3864520"/>
                      <a:pt x="14444180" y="3893730"/>
                      <a:pt x="14408621" y="3893730"/>
                    </a:cubicBezTo>
                    <a:lnTo>
                      <a:pt x="124460" y="3893730"/>
                    </a:lnTo>
                    <a:cubicBezTo>
                      <a:pt x="88900" y="3893730"/>
                      <a:pt x="59690" y="3864520"/>
                      <a:pt x="59690" y="382896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4408621" y="59690"/>
                    </a:lnTo>
                    <a:moveTo>
                      <a:pt x="1440862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828960"/>
                    </a:lnTo>
                    <a:cubicBezTo>
                      <a:pt x="0" y="3897540"/>
                      <a:pt x="55880" y="3953420"/>
                      <a:pt x="124460" y="3953420"/>
                    </a:cubicBezTo>
                    <a:lnTo>
                      <a:pt x="14408621" y="3953420"/>
                    </a:lnTo>
                    <a:cubicBezTo>
                      <a:pt x="14477202" y="3953420"/>
                      <a:pt x="14533082" y="3897540"/>
                      <a:pt x="14533082" y="3828960"/>
                    </a:cubicBezTo>
                    <a:lnTo>
                      <a:pt x="14533082" y="124460"/>
                    </a:lnTo>
                    <a:cubicBezTo>
                      <a:pt x="14533082" y="55880"/>
                      <a:pt x="14477202" y="0"/>
                      <a:pt x="14408621" y="0"/>
                    </a:cubicBezTo>
                    <a:close/>
                  </a:path>
                </a:pathLst>
              </a:custGeom>
              <a:solidFill>
                <a:srgbClr val="152A69">
                  <a:alpha val="29804"/>
                </a:srgbClr>
              </a:solidFill>
            </p:spPr>
          </p:sp>
        </p:grpSp>
        <p:sp>
          <p:nvSpPr>
            <p:cNvPr id="38" name="TextBox 7"/>
            <p:cNvSpPr txBox="1"/>
            <p:nvPr/>
          </p:nvSpPr>
          <p:spPr>
            <a:xfrm>
              <a:off x="12478475" y="4327996"/>
              <a:ext cx="4150028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rgbClr val="152A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3</a:t>
              </a:r>
              <a:endParaRPr lang="en-US" sz="4500" b="1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7"/>
            <p:cNvSpPr txBox="1"/>
            <p:nvPr/>
          </p:nvSpPr>
          <p:spPr>
            <a:xfrm>
              <a:off x="12851123" y="5549406"/>
              <a:ext cx="3474057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smtClean="0">
                  <a:latin typeface="Arial" panose="020B0604020202020204" pitchFamily="34" charset="0"/>
                  <a:cs typeface="Arial" panose="020B0604020202020204" pitchFamily="34" charset="0"/>
                </a:rPr>
                <a:t>So sánh hai số thập phân</a:t>
              </a:r>
              <a:endParaRPr lang="en-US" sz="4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8988" y="1511563"/>
            <a:ext cx="692363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Số thập phân âm</a:t>
            </a:r>
            <a:endParaRPr lang="en-US" sz="5000" b="1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 rot="-10800000">
            <a:off x="-545933" y="-3014091"/>
            <a:ext cx="8422948" cy="4206106"/>
            <a:chOff x="0" y="0"/>
            <a:chExt cx="11230598" cy="560814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458450"/>
              <a:ext cx="1490573" cy="149057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528916" y="227459"/>
              <a:ext cx="1490573" cy="149057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8175195" y="1676730"/>
              <a:ext cx="1132274" cy="159271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9952076" y="4000331"/>
              <a:ext cx="1042305" cy="146615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241090" y="97616"/>
              <a:ext cx="955054" cy="134342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908652" y="-35742"/>
              <a:ext cx="1074535" cy="1511494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887342" y="1490410"/>
              <a:ext cx="1720534" cy="120222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741332" y="293739"/>
              <a:ext cx="656424" cy="59674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852424" y="438848"/>
              <a:ext cx="841377" cy="764888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659354" y="2045697"/>
              <a:ext cx="656424" cy="59674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342898" y="319529"/>
              <a:ext cx="656424" cy="59674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654865" y="1041383"/>
              <a:ext cx="1483135" cy="106246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529524" y="3239572"/>
              <a:ext cx="1483135" cy="1062464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10079641" y="2916001"/>
              <a:ext cx="472276" cy="892618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6229025" y="659432"/>
              <a:ext cx="428704" cy="810264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326425" y="876041"/>
              <a:ext cx="428704" cy="810264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745458" y="1188438"/>
              <a:ext cx="358284" cy="677169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9056806" y="1478704"/>
              <a:ext cx="180870" cy="16936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2445919" y="1602078"/>
              <a:ext cx="180870" cy="16936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5512931" y="1232366"/>
              <a:ext cx="180870" cy="16936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2914557" y="1327312"/>
              <a:ext cx="180870" cy="169360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7718617" y="1645576"/>
              <a:ext cx="180870" cy="169360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0315467" y="2731271"/>
              <a:ext cx="180259" cy="168788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6744873" y="-3014091"/>
            <a:ext cx="7242515" cy="4206106"/>
            <a:chOff x="0" y="0"/>
            <a:chExt cx="9656687" cy="560814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64" name="Group 64"/>
          <p:cNvGrpSpPr/>
          <p:nvPr/>
        </p:nvGrpSpPr>
        <p:grpSpPr>
          <a:xfrm>
            <a:off x="12654855" y="-3014091"/>
            <a:ext cx="7242515" cy="4206106"/>
            <a:chOff x="0" y="0"/>
            <a:chExt cx="9656687" cy="5608142"/>
          </a:xfrm>
        </p:grpSpPr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87" name="Group 12"/>
          <p:cNvGrpSpPr/>
          <p:nvPr/>
        </p:nvGrpSpPr>
        <p:grpSpPr>
          <a:xfrm>
            <a:off x="592193" y="3084117"/>
            <a:ext cx="17150352" cy="2973783"/>
            <a:chOff x="0" y="0"/>
            <a:chExt cx="14533081" cy="3953420"/>
          </a:xfrm>
        </p:grpSpPr>
        <p:sp>
          <p:nvSpPr>
            <p:cNvPr id="88" name="Freeform 13"/>
            <p:cNvSpPr/>
            <p:nvPr/>
          </p:nvSpPr>
          <p:spPr>
            <a:xfrm>
              <a:off x="31750" y="31750"/>
              <a:ext cx="14469580" cy="3889920"/>
            </a:xfrm>
            <a:custGeom>
              <a:avLst/>
              <a:gdLst/>
              <a:ahLst/>
              <a:cxnLst/>
              <a:rect l="l" t="t" r="r" b="b"/>
              <a:pathLst>
                <a:path w="14469580" h="3889920">
                  <a:moveTo>
                    <a:pt x="14376871" y="3889920"/>
                  </a:moveTo>
                  <a:lnTo>
                    <a:pt x="92710" y="3889920"/>
                  </a:lnTo>
                  <a:cubicBezTo>
                    <a:pt x="41910" y="3889920"/>
                    <a:pt x="0" y="3848010"/>
                    <a:pt x="0" y="379721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375602" y="0"/>
                  </a:lnTo>
                  <a:cubicBezTo>
                    <a:pt x="14426402" y="0"/>
                    <a:pt x="14468311" y="41910"/>
                    <a:pt x="14468311" y="92710"/>
                  </a:cubicBezTo>
                  <a:lnTo>
                    <a:pt x="14468311" y="3795940"/>
                  </a:lnTo>
                  <a:cubicBezTo>
                    <a:pt x="14469580" y="3848010"/>
                    <a:pt x="14427671" y="3889920"/>
                    <a:pt x="14376871" y="388992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89" name="Freeform 14"/>
            <p:cNvSpPr/>
            <p:nvPr/>
          </p:nvSpPr>
          <p:spPr>
            <a:xfrm>
              <a:off x="0" y="0"/>
              <a:ext cx="14533082" cy="3953420"/>
            </a:xfrm>
            <a:custGeom>
              <a:avLst/>
              <a:gdLst/>
              <a:ahLst/>
              <a:cxnLst/>
              <a:rect l="l" t="t" r="r" b="b"/>
              <a:pathLst>
                <a:path w="14533082" h="3953420">
                  <a:moveTo>
                    <a:pt x="14408621" y="59690"/>
                  </a:moveTo>
                  <a:cubicBezTo>
                    <a:pt x="14444180" y="59690"/>
                    <a:pt x="14473391" y="88900"/>
                    <a:pt x="14473391" y="124460"/>
                  </a:cubicBezTo>
                  <a:lnTo>
                    <a:pt x="14473391" y="3828960"/>
                  </a:lnTo>
                  <a:cubicBezTo>
                    <a:pt x="14473391" y="3864520"/>
                    <a:pt x="14444180" y="3893730"/>
                    <a:pt x="14408621" y="3893730"/>
                  </a:cubicBezTo>
                  <a:lnTo>
                    <a:pt x="124460" y="3893730"/>
                  </a:lnTo>
                  <a:cubicBezTo>
                    <a:pt x="88900" y="3893730"/>
                    <a:pt x="59690" y="3864520"/>
                    <a:pt x="59690" y="382896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408621" y="59690"/>
                  </a:lnTo>
                  <a:moveTo>
                    <a:pt x="1440862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828960"/>
                  </a:lnTo>
                  <a:cubicBezTo>
                    <a:pt x="0" y="3897540"/>
                    <a:pt x="55880" y="3953420"/>
                    <a:pt x="124460" y="3953420"/>
                  </a:cubicBezTo>
                  <a:lnTo>
                    <a:pt x="14408621" y="3953420"/>
                  </a:lnTo>
                  <a:cubicBezTo>
                    <a:pt x="14477202" y="3953420"/>
                    <a:pt x="14533082" y="3897540"/>
                    <a:pt x="14533082" y="3828960"/>
                  </a:cubicBezTo>
                  <a:lnTo>
                    <a:pt x="14533082" y="124460"/>
                  </a:lnTo>
                  <a:cubicBezTo>
                    <a:pt x="14533082" y="55880"/>
                    <a:pt x="14477202" y="0"/>
                    <a:pt x="14408621" y="0"/>
                  </a:cubicBezTo>
                  <a:close/>
                </a:path>
              </a:pathLst>
            </a:custGeom>
            <a:solidFill>
              <a:srgbClr val="152A69">
                <a:alpha val="29804"/>
              </a:srgbClr>
            </a:solidFill>
          </p:spPr>
        </p: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52954" y="3248920"/>
            <a:ext cx="1184854" cy="14048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/>
              <p:cNvSpPr/>
              <p:nvPr/>
            </p:nvSpPr>
            <p:spPr>
              <a:xfrm>
                <a:off x="2450799" y="3103675"/>
                <a:ext cx="14971844" cy="2749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Thuỷ ngân có nhiều công dụng nhưng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lại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rất độc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hại đối với môi trường sống.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Thuỷ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ngân có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nhiệt độ đông đặc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là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4500" i="1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altLang="en-US" sz="4500" b="0" i="0" smtClean="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3883</m:t>
                        </m:r>
                      </m:num>
                      <m:den>
                        <m:r>
                          <a:rPr lang="en-GB" altLang="en-US" sz="4500" b="0" i="0" smtClean="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altLang="en-US" sz="4500" i="1">
                        <a:ln w="0"/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độ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Hãy tìm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một cách viết khác đơn giản hơn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chỉ nhiệt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độ trên.</a:t>
                </a:r>
              </a:p>
            </p:txBody>
          </p:sp>
        </mc:Choice>
        <mc:Fallback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99" y="3103675"/>
                <a:ext cx="14971844" cy="2749920"/>
              </a:xfrm>
              <a:prstGeom prst="rect">
                <a:avLst/>
              </a:prstGeom>
              <a:blipFill>
                <a:blip r:embed="rId31"/>
                <a:stretch>
                  <a:fillRect l="-1425" t="-1996" r="-1466" b="-6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" name="Picture 9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816261" y="6442249"/>
            <a:ext cx="5411086" cy="3462338"/>
          </a:xfrm>
          <a:prstGeom prst="rect">
            <a:avLst/>
          </a:prstGeom>
        </p:spPr>
      </p:pic>
      <p:sp>
        <p:nvSpPr>
          <p:cNvPr id="92" name="Text Box 8"/>
          <p:cNvSpPr txBox="1"/>
          <p:nvPr/>
        </p:nvSpPr>
        <p:spPr>
          <a:xfrm>
            <a:off x="2704673" y="7690101"/>
            <a:ext cx="51428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38,83 độ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8988" y="1511563"/>
            <a:ext cx="692363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152A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Số thập phân âm</a:t>
            </a:r>
            <a:endParaRPr lang="en-US" sz="5000" b="1">
              <a:solidFill>
                <a:srgbClr val="152A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 rot="-10800000">
            <a:off x="-545933" y="-3014091"/>
            <a:ext cx="8422948" cy="4206106"/>
            <a:chOff x="0" y="0"/>
            <a:chExt cx="11230598" cy="560814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458450"/>
              <a:ext cx="1490573" cy="149057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528916" y="227459"/>
              <a:ext cx="1490573" cy="149057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8175195" y="1676730"/>
              <a:ext cx="1132274" cy="159271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9952076" y="4000331"/>
              <a:ext cx="1042305" cy="146615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241090" y="97616"/>
              <a:ext cx="955054" cy="134342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908652" y="-35742"/>
              <a:ext cx="1074535" cy="1511494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887342" y="1490410"/>
              <a:ext cx="1720534" cy="120222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741332" y="293739"/>
              <a:ext cx="656424" cy="59674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852424" y="438848"/>
              <a:ext cx="841377" cy="764888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659354" y="2045697"/>
              <a:ext cx="656424" cy="59674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342898" y="319529"/>
              <a:ext cx="656424" cy="59674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654865" y="1041383"/>
              <a:ext cx="1483135" cy="106246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529524" y="3239572"/>
              <a:ext cx="1483135" cy="1062464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10079641" y="2916001"/>
              <a:ext cx="472276" cy="892618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6229025" y="659432"/>
              <a:ext cx="428704" cy="810264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326425" y="876041"/>
              <a:ext cx="428704" cy="810264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745458" y="1188438"/>
              <a:ext cx="358284" cy="677169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9056806" y="1478704"/>
              <a:ext cx="180870" cy="16936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2445919" y="1602078"/>
              <a:ext cx="180870" cy="16936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5512931" y="1232366"/>
              <a:ext cx="180870" cy="16936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2914557" y="1327312"/>
              <a:ext cx="180870" cy="169360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7718617" y="1645576"/>
              <a:ext cx="180870" cy="169360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10315467" y="2731271"/>
              <a:ext cx="180259" cy="168788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6744873" y="-3014091"/>
            <a:ext cx="7242515" cy="4206106"/>
            <a:chOff x="0" y="0"/>
            <a:chExt cx="9656687" cy="560814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64" name="Group 64"/>
          <p:cNvGrpSpPr/>
          <p:nvPr/>
        </p:nvGrpSpPr>
        <p:grpSpPr>
          <a:xfrm>
            <a:off x="12654855" y="-3014091"/>
            <a:ext cx="7242515" cy="4206106"/>
            <a:chOff x="0" y="0"/>
            <a:chExt cx="9656687" cy="5608142"/>
          </a:xfrm>
        </p:grpSpPr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87" name="Group 12"/>
          <p:cNvGrpSpPr/>
          <p:nvPr/>
        </p:nvGrpSpPr>
        <p:grpSpPr>
          <a:xfrm>
            <a:off x="592193" y="3084117"/>
            <a:ext cx="17150352" cy="3659583"/>
            <a:chOff x="0" y="0"/>
            <a:chExt cx="14533081" cy="3953420"/>
          </a:xfrm>
        </p:grpSpPr>
        <p:sp>
          <p:nvSpPr>
            <p:cNvPr id="88" name="Freeform 13"/>
            <p:cNvSpPr/>
            <p:nvPr/>
          </p:nvSpPr>
          <p:spPr>
            <a:xfrm>
              <a:off x="31750" y="31750"/>
              <a:ext cx="14469580" cy="3889920"/>
            </a:xfrm>
            <a:custGeom>
              <a:avLst/>
              <a:gdLst/>
              <a:ahLst/>
              <a:cxnLst/>
              <a:rect l="l" t="t" r="r" b="b"/>
              <a:pathLst>
                <a:path w="14469580" h="3889920">
                  <a:moveTo>
                    <a:pt x="14376871" y="3889920"/>
                  </a:moveTo>
                  <a:lnTo>
                    <a:pt x="92710" y="3889920"/>
                  </a:lnTo>
                  <a:cubicBezTo>
                    <a:pt x="41910" y="3889920"/>
                    <a:pt x="0" y="3848010"/>
                    <a:pt x="0" y="379721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375602" y="0"/>
                  </a:lnTo>
                  <a:cubicBezTo>
                    <a:pt x="14426402" y="0"/>
                    <a:pt x="14468311" y="41910"/>
                    <a:pt x="14468311" y="92710"/>
                  </a:cubicBezTo>
                  <a:lnTo>
                    <a:pt x="14468311" y="3795940"/>
                  </a:lnTo>
                  <a:cubicBezTo>
                    <a:pt x="14469580" y="3848010"/>
                    <a:pt x="14427671" y="3889920"/>
                    <a:pt x="14376871" y="388992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89" name="Freeform 14"/>
            <p:cNvSpPr/>
            <p:nvPr/>
          </p:nvSpPr>
          <p:spPr>
            <a:xfrm>
              <a:off x="0" y="0"/>
              <a:ext cx="14533082" cy="3953420"/>
            </a:xfrm>
            <a:custGeom>
              <a:avLst/>
              <a:gdLst/>
              <a:ahLst/>
              <a:cxnLst/>
              <a:rect l="l" t="t" r="r" b="b"/>
              <a:pathLst>
                <a:path w="14533082" h="3953420">
                  <a:moveTo>
                    <a:pt x="14408621" y="59690"/>
                  </a:moveTo>
                  <a:cubicBezTo>
                    <a:pt x="14444180" y="59690"/>
                    <a:pt x="14473391" y="88900"/>
                    <a:pt x="14473391" y="124460"/>
                  </a:cubicBezTo>
                  <a:lnTo>
                    <a:pt x="14473391" y="3828960"/>
                  </a:lnTo>
                  <a:cubicBezTo>
                    <a:pt x="14473391" y="3864520"/>
                    <a:pt x="14444180" y="3893730"/>
                    <a:pt x="14408621" y="3893730"/>
                  </a:cubicBezTo>
                  <a:lnTo>
                    <a:pt x="124460" y="3893730"/>
                  </a:lnTo>
                  <a:cubicBezTo>
                    <a:pt x="88900" y="3893730"/>
                    <a:pt x="59690" y="3864520"/>
                    <a:pt x="59690" y="382896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408621" y="59690"/>
                  </a:lnTo>
                  <a:moveTo>
                    <a:pt x="1440862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828960"/>
                  </a:lnTo>
                  <a:cubicBezTo>
                    <a:pt x="0" y="3897540"/>
                    <a:pt x="55880" y="3953420"/>
                    <a:pt x="124460" y="3953420"/>
                  </a:cubicBezTo>
                  <a:lnTo>
                    <a:pt x="14408621" y="3953420"/>
                  </a:lnTo>
                  <a:cubicBezTo>
                    <a:pt x="14477202" y="3953420"/>
                    <a:pt x="14533082" y="3897540"/>
                    <a:pt x="14533082" y="3828960"/>
                  </a:cubicBezTo>
                  <a:lnTo>
                    <a:pt x="14533082" y="124460"/>
                  </a:lnTo>
                  <a:cubicBezTo>
                    <a:pt x="14533082" y="55880"/>
                    <a:pt x="14477202" y="0"/>
                    <a:pt x="14408621" y="0"/>
                  </a:cubicBezTo>
                  <a:close/>
                </a:path>
              </a:pathLst>
            </a:custGeom>
            <a:solidFill>
              <a:srgbClr val="152A69">
                <a:alpha val="29804"/>
              </a:srgbClr>
            </a:solidFill>
          </p:spPr>
        </p: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52954" y="3248920"/>
            <a:ext cx="1184854" cy="14048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/>
              <p:cNvSpPr/>
              <p:nvPr/>
            </p:nvSpPr>
            <p:spPr>
              <a:xfrm>
                <a:off x="2740996" y="3108000"/>
                <a:ext cx="14964079" cy="3408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4500" i="1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altLang="en-US" sz="4500" b="0" i="0" smtClean="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93</m:t>
                        </m:r>
                      </m:num>
                      <m:den>
                        <m:r>
                          <a:rPr lang="en-GB" altLang="en-US" sz="4500" b="0" i="0" smtClean="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GB" altLang="en-US" sz="4500" b="0" i="1" smtClean="0">
                        <a:ln w="0"/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nl-NL" altLang="en-US" sz="4500" i="1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altLang="en-US" sz="4500" b="0" i="0" smtClean="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−123</m:t>
                        </m:r>
                      </m:num>
                      <m:den>
                        <m:r>
                          <a:rPr lang="en-GB" altLang="en-US" sz="450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GB" altLang="en-US" sz="4500" b="0" i="0" smtClean="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GB" altLang="en-US" sz="4500" b="0" i="1" smtClean="0">
                        <a:ln w="0"/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nl-NL" altLang="en-US" sz="4000" i="1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altLang="en-US" sz="4000" b="0" i="0" smtClean="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GB" altLang="en-US" sz="400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sz="400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GB" altLang="en-US" sz="4000" b="0" i="0" smtClean="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den>
                    </m:f>
                    <m:r>
                      <a:rPr lang="en-GB" altLang="en-US" sz="4000" i="1">
                        <a:ln w="0"/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altLang="en-US" sz="4000" b="0" i="1" smtClean="0">
                        <a:ln w="0"/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nl-NL" altLang="en-US" sz="4000" i="1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altLang="en-US" sz="4000" b="0" i="0" smtClean="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  <m:r>
                          <a:rPr lang="en-GB" altLang="en-US" sz="400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altLang="en-US" sz="400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GB" altLang="en-US" sz="4000" b="0" i="0" smtClean="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000</m:t>
                        </m:r>
                      </m:den>
                    </m:f>
                    <m:r>
                      <a:rPr lang="en-GB" altLang="en-US" sz="4000" i="1">
                        <a:ln w="0"/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altLang="en-US" sz="4000" b="0" i="1" smtClean="0">
                        <a:ln w="0"/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... 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 thể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4500" i="1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altLang="en-US" sz="450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93</m:t>
                        </m:r>
                      </m:num>
                      <m:den>
                        <m:sSup>
                          <m:sSupPr>
                            <m:ctrlPr>
                              <a:rPr lang="en-GB" altLang="en-US" sz="4500" i="1" smtClean="0">
                                <a:ln w="0"/>
                                <a:effectLst>
                                  <a:innerShdw blurRad="63500" dist="50800" dir="16200000">
                                    <a:prstClr val="black">
                                      <a:alpha val="50000"/>
                                    </a:prstClr>
                                  </a:inn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4500" b="0" i="1" smtClean="0">
                                <a:ln w="0"/>
                                <a:effectLst>
                                  <a:innerShdw blurRad="63500" dist="50800" dir="16200000">
                                    <a:prstClr val="black">
                                      <a:alpha val="50000"/>
                                    </a:prstClr>
                                  </a:inn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altLang="en-US" sz="4500" b="0" i="1" smtClean="0">
                                <a:ln w="0"/>
                                <a:effectLst>
                                  <a:innerShdw blurRad="63500" dist="50800" dir="16200000">
                                    <a:prstClr val="black">
                                      <a:alpha val="50000"/>
                                    </a:prstClr>
                                  </a:inn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GB" altLang="en-US" sz="4500" i="1">
                        <a:ln w="0"/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nl-NL" altLang="en-US" sz="4500" i="1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altLang="en-US" sz="450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−123</m:t>
                        </m:r>
                      </m:num>
                      <m:den>
                        <m:sSup>
                          <m:sSupPr>
                            <m:ctrlPr>
                              <a:rPr lang="en-GB" altLang="en-US" sz="4500" i="1" smtClean="0">
                                <a:ln w="0"/>
                                <a:effectLst>
                                  <a:innerShdw blurRad="63500" dist="50800" dir="16200000">
                                    <a:prstClr val="black">
                                      <a:alpha val="50000"/>
                                    </a:prstClr>
                                  </a:inn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4500" b="0" i="1" smtClean="0">
                                <a:ln w="0"/>
                                <a:effectLst>
                                  <a:innerShdw blurRad="63500" dist="50800" dir="16200000">
                                    <a:prstClr val="black">
                                      <a:alpha val="50000"/>
                                    </a:prstClr>
                                  </a:inn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altLang="en-US" sz="4500" b="0" i="1" smtClean="0">
                                <a:ln w="0"/>
                                <a:effectLst>
                                  <a:innerShdw blurRad="63500" dist="50800" dir="16200000">
                                    <a:prstClr val="black">
                                      <a:alpha val="50000"/>
                                    </a:prstClr>
                                  </a:inn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altLang="en-US" sz="4500" i="1">
                        <a:ln w="0"/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nl-NL" altLang="en-US" sz="4500" i="1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altLang="en-US" sz="450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GB" altLang="en-US" sz="450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GB" altLang="en-US" sz="4500" i="1" smtClean="0">
                                <a:ln w="0"/>
                                <a:effectLst>
                                  <a:innerShdw blurRad="63500" dist="50800" dir="16200000">
                                    <a:prstClr val="black">
                                      <a:alpha val="50000"/>
                                    </a:prstClr>
                                  </a:inn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4500" b="0" i="1" smtClean="0">
                                <a:ln w="0"/>
                                <a:effectLst>
                                  <a:innerShdw blurRad="63500" dist="50800" dir="16200000">
                                    <a:prstClr val="black">
                                      <a:alpha val="50000"/>
                                    </a:prstClr>
                                  </a:inn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altLang="en-US" sz="4500" b="0" i="1" smtClean="0">
                                <a:ln w="0"/>
                                <a:effectLst>
                                  <a:innerShdw blurRad="63500" dist="50800" dir="16200000">
                                    <a:prstClr val="black">
                                      <a:alpha val="50000"/>
                                    </a:prstClr>
                                  </a:inn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GB" altLang="en-US" sz="4500" i="1">
                        <a:ln w="0"/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altLang="en-US" sz="4500" i="1">
                        <a:ln w="0"/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nl-NL" altLang="en-US" sz="4500" i="1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altLang="en-US" sz="450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  <m:r>
                          <a:rPr lang="en-GB" altLang="en-US" sz="4500">
                            <a:ln w="0"/>
                            <a:effectLst>
                              <a:innerShdw blurRad="63500" dist="50800" dir="162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GB" altLang="en-US" sz="4500" i="1" smtClean="0">
                                <a:ln w="0"/>
                                <a:effectLst>
                                  <a:innerShdw blurRad="63500" dist="50800" dir="16200000">
                                    <a:prstClr val="black">
                                      <a:alpha val="50000"/>
                                    </a:prstClr>
                                  </a:inn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4500" b="0" i="1" smtClean="0">
                                <a:ln w="0"/>
                                <a:effectLst>
                                  <a:innerShdw blurRad="63500" dist="50800" dir="16200000">
                                    <a:prstClr val="black">
                                      <a:alpha val="50000"/>
                                    </a:prstClr>
                                  </a:inn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altLang="en-US" sz="4500" b="0" i="1" smtClean="0">
                                <a:ln w="0"/>
                                <a:effectLst>
                                  <a:innerShdw blurRad="63500" dist="50800" dir="16200000">
                                    <a:prstClr val="black">
                                      <a:alpha val="50000"/>
                                    </a:prstClr>
                                  </a:inn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GB" altLang="en-US" sz="4500" i="1">
                        <a:ln w="0"/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altLang="en-US" sz="4500" i="1">
                        <a:ln w="0"/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... 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và gọi là </a:t>
                </a:r>
                <a:r>
                  <a:rPr lang="en-US" sz="4000" i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 số thập phân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 hãy nêu đặc điểm chung của các phân số trên.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996" y="3108000"/>
                <a:ext cx="14964079" cy="3408241"/>
              </a:xfrm>
              <a:prstGeom prst="rect">
                <a:avLst/>
              </a:prstGeom>
              <a:blipFill>
                <a:blip r:embed="rId31"/>
                <a:stretch>
                  <a:fillRect l="-1467" r="-1426" b="-3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 Box 9"/>
          <p:cNvSpPr txBox="1"/>
          <p:nvPr/>
        </p:nvSpPr>
        <p:spPr>
          <a:xfrm>
            <a:off x="1546475" y="8098509"/>
            <a:ext cx="12651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của các phân số trên đều là lũy thừa của 10</a:t>
            </a:r>
          </a:p>
        </p:txBody>
      </p:sp>
      <p:pic>
        <p:nvPicPr>
          <p:cNvPr id="94" name="Picture 1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5375491" y="7524474"/>
            <a:ext cx="2368884" cy="21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331542" y="5816854"/>
            <a:ext cx="3569998" cy="4620458"/>
            <a:chOff x="0" y="0"/>
            <a:chExt cx="4759998" cy="616061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596597">
              <a:off x="3127281" y="4270802"/>
              <a:ext cx="1212860" cy="170606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02992">
              <a:off x="169580" y="89878"/>
              <a:ext cx="3218513" cy="5842186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240397" y="4747139"/>
              <a:ext cx="746546" cy="753395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239167" y="6180745"/>
            <a:ext cx="3463958" cy="4255226"/>
            <a:chOff x="0" y="0"/>
            <a:chExt cx="4618611" cy="56736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667634" y="0"/>
              <a:ext cx="1950977" cy="553111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96919" y="1670633"/>
              <a:ext cx="2794823" cy="400300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3974695"/>
              <a:ext cx="896919" cy="90514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286000" y="876300"/>
            <a:ext cx="14073052" cy="1960486"/>
            <a:chOff x="838200" y="2478858"/>
            <a:chExt cx="14770879" cy="2363690"/>
          </a:xfrm>
        </p:grpSpPr>
        <p:sp>
          <p:nvSpPr>
            <p:cNvPr id="24" name="Rounded Rectangle 23"/>
            <p:cNvSpPr/>
            <p:nvPr/>
          </p:nvSpPr>
          <p:spPr>
            <a:xfrm>
              <a:off x="838200" y="2478858"/>
              <a:ext cx="14770879" cy="23636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531138" y="2620643"/>
              <a:ext cx="12597195" cy="208012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Phân số thập phân là phân số có mẫu số là lũy thừa của 10.</a:t>
              </a:r>
              <a:endParaRPr lang="en-US" sz="4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144842" y="2874097"/>
              <a:ext cx="1136183" cy="1364412"/>
            </a:xfrm>
            <a:prstGeom prst="rect">
              <a:avLst/>
            </a:prstGeom>
          </p:spPr>
        </p:pic>
      </p:grpSp>
      <p:sp>
        <p:nvSpPr>
          <p:cNvPr id="28" name="Text Box 12"/>
          <p:cNvSpPr txBox="1"/>
          <p:nvPr/>
        </p:nvSpPr>
        <p:spPr>
          <a:xfrm>
            <a:off x="2599926" y="3846158"/>
            <a:ext cx="24057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1: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151941" y="3695700"/>
                <a:ext cx="10854253" cy="1085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45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GB" sz="4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−153</m:t>
                        </m:r>
                      </m:num>
                      <m:den>
                        <m:r>
                          <a:rPr lang="en-US" sz="4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10000</m:t>
                        </m:r>
                      </m:den>
                    </m:f>
                    <m:r>
                      <a:rPr lang="en-GB" sz="4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;…</m:t>
                    </m:r>
                  </m:oMath>
                </a14:m>
                <a:r>
                  <a:rPr lang="en-US" sz="45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là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các phân số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thập 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phân.</a:t>
                </a:r>
                <a:endParaRPr lang="en-US" sz="45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41" y="3695700"/>
                <a:ext cx="10854253" cy="1085746"/>
              </a:xfrm>
              <a:prstGeom prst="rect">
                <a:avLst/>
              </a:prstGeom>
              <a:blipFill>
                <a:blip r:embed="rId20"/>
                <a:stretch>
                  <a:fillRect r="-1348" b="-1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23"/>
          <p:cNvSpPr txBox="1"/>
          <p:nvPr/>
        </p:nvSpPr>
        <p:spPr>
          <a:xfrm>
            <a:off x="2672212" y="5442081"/>
            <a:ext cx="13239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Mọi phân số thập phân đều viết được dưới dạng </a:t>
            </a: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thập </a:t>
            </a: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, như: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6159751" y="7754329"/>
                <a:ext cx="979170" cy="139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500" b="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751" y="7754329"/>
                <a:ext cx="979170" cy="1393330"/>
              </a:xfrm>
              <a:prstGeom prst="rect">
                <a:avLst/>
              </a:prstGeom>
              <a:blipFill>
                <a:blip r:embed="rId21"/>
                <a:stretch>
                  <a:fillRect r="-26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3361953" y="7754329"/>
                <a:ext cx="968357" cy="139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4500" b="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953" y="7754329"/>
                <a:ext cx="968357" cy="139333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7"/>
              <p:cNvSpPr/>
              <p:nvPr/>
            </p:nvSpPr>
            <p:spPr>
              <a:xfrm>
                <a:off x="9605495" y="7736542"/>
                <a:ext cx="2145139" cy="1407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03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−153</m:t>
                          </m:r>
                        </m:num>
                        <m:den>
                          <m:r>
                            <a:rPr lang="en-US" sz="4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en-US" sz="4500" b="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495" y="7736542"/>
                <a:ext cx="2145139" cy="140743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25"/>
          <p:cNvSpPr txBox="1"/>
          <p:nvPr/>
        </p:nvSpPr>
        <p:spPr>
          <a:xfrm>
            <a:off x="4362756" y="8115300"/>
            <a:ext cx="2945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26"/>
          <p:cNvSpPr txBox="1"/>
          <p:nvPr/>
        </p:nvSpPr>
        <p:spPr>
          <a:xfrm>
            <a:off x="7509456" y="8115300"/>
            <a:ext cx="27223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0,17</a:t>
            </a:r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27"/>
          <p:cNvSpPr txBox="1"/>
          <p:nvPr/>
        </p:nvSpPr>
        <p:spPr>
          <a:xfrm>
            <a:off x="11618060" y="8127083"/>
            <a:ext cx="37990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-0,0153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8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72222" y="4954066"/>
            <a:ext cx="11183682" cy="4586354"/>
            <a:chOff x="0" y="0"/>
            <a:chExt cx="33494571" cy="129623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494569" cy="12962320"/>
            </a:xfrm>
            <a:custGeom>
              <a:avLst/>
              <a:gdLst/>
              <a:ahLst/>
              <a:cxnLst/>
              <a:rect l="l" t="t" r="r" b="b"/>
              <a:pathLst>
                <a:path w="33494569" h="12962320">
                  <a:moveTo>
                    <a:pt x="3318976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657519"/>
                  </a:lnTo>
                  <a:cubicBezTo>
                    <a:pt x="0" y="12826429"/>
                    <a:pt x="135890" y="12962320"/>
                    <a:pt x="304800" y="12962320"/>
                  </a:cubicBezTo>
                  <a:lnTo>
                    <a:pt x="33189769" y="12962320"/>
                  </a:lnTo>
                  <a:cubicBezTo>
                    <a:pt x="33358680" y="12962320"/>
                    <a:pt x="33494569" y="12826429"/>
                    <a:pt x="33494569" y="12657519"/>
                  </a:cubicBezTo>
                  <a:lnTo>
                    <a:pt x="33494569" y="304800"/>
                  </a:lnTo>
                  <a:cubicBezTo>
                    <a:pt x="33494569" y="135890"/>
                    <a:pt x="33358680" y="0"/>
                    <a:pt x="3318976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50674" y="4865077"/>
            <a:ext cx="1912460" cy="54219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0871" y="6683950"/>
            <a:ext cx="2515584" cy="36030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565946">
            <a:off x="15599134" y="4591578"/>
            <a:ext cx="859060" cy="7809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051140" y="9343340"/>
            <a:ext cx="644284" cy="6501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46557"/>
          <a:stretch>
            <a:fillRect/>
          </a:stretch>
        </p:blipFill>
        <p:spPr>
          <a:xfrm>
            <a:off x="10886" y="502475"/>
            <a:ext cx="2585126" cy="134702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88448" y="384875"/>
            <a:ext cx="14630400" cy="3674779"/>
            <a:chOff x="838200" y="2478857"/>
            <a:chExt cx="15355864" cy="4430554"/>
          </a:xfrm>
        </p:grpSpPr>
        <p:sp>
          <p:nvSpPr>
            <p:cNvPr id="13" name="Rounded Rectangle 12"/>
            <p:cNvSpPr/>
            <p:nvPr/>
          </p:nvSpPr>
          <p:spPr>
            <a:xfrm>
              <a:off x="838200" y="2478857"/>
              <a:ext cx="15355864" cy="4430554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531137" y="2620643"/>
              <a:ext cx="13384583" cy="410736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4500" smtClean="0">
                  <a:latin typeface="Arial" panose="020B0604020202020204" pitchFamily="34" charset="0"/>
                  <a:cs typeface="Arial" panose="020B0604020202020204" pitchFamily="34" charset="0"/>
                </a:rPr>
                <a:t>Các </a:t>
              </a: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phân số thập phân dương đều được viết dưới dạng số thập phân dương.</a:t>
              </a:r>
            </a:p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4500" smtClean="0">
                  <a:latin typeface="Arial" panose="020B0604020202020204" pitchFamily="34" charset="0"/>
                  <a:cs typeface="Arial" panose="020B0604020202020204" pitchFamily="34" charset="0"/>
                </a:rPr>
                <a:t>Các </a:t>
              </a: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phân số thập phân âm đều được viết dưới dạng số thập phân âm.</a:t>
              </a:r>
              <a:endParaRPr lang="en-US" sz="4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144842" y="2874097"/>
              <a:ext cx="1200955" cy="1442195"/>
            </a:xfrm>
            <a:prstGeom prst="rect">
              <a:avLst/>
            </a:prstGeom>
          </p:spPr>
        </p:pic>
      </p:grpSp>
      <p:sp>
        <p:nvSpPr>
          <p:cNvPr id="16" name="Text Box 12"/>
          <p:cNvSpPr txBox="1"/>
          <p:nvPr/>
        </p:nvSpPr>
        <p:spPr>
          <a:xfrm>
            <a:off x="2159041" y="5327281"/>
            <a:ext cx="24057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2: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2"/>
          <p:cNvSpPr txBox="1"/>
          <p:nvPr/>
        </p:nvSpPr>
        <p:spPr>
          <a:xfrm>
            <a:off x="2019025" y="6672935"/>
            <a:ext cx="111996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3,1; 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0,17 là các số thập phân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40"/>
          <p:cNvSpPr txBox="1"/>
          <p:nvPr/>
        </p:nvSpPr>
        <p:spPr>
          <a:xfrm>
            <a:off x="1920017" y="7909748"/>
            <a:ext cx="109733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-0,0153;  -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2,36 là các số thập phân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1087</Words>
  <Application>Microsoft Office PowerPoint</Application>
  <PresentationFormat>Custom</PresentationFormat>
  <Paragraphs>150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Cambria Math</vt:lpstr>
      <vt:lpstr>Arial</vt:lpstr>
      <vt:lpstr>Times New Roman</vt:lpstr>
      <vt:lpstr>MS Mincho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Playful Mathematics Class Education Presentation</dc:title>
  <cp:lastModifiedBy>Admin</cp:lastModifiedBy>
  <cp:revision>24</cp:revision>
  <dcterms:created xsi:type="dcterms:W3CDTF">2006-08-16T00:00:00Z</dcterms:created>
  <dcterms:modified xsi:type="dcterms:W3CDTF">2021-10-05T10:23:01Z</dcterms:modified>
  <dc:identifier>DAEqV37c6xw</dc:identifier>
</cp:coreProperties>
</file>