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9" r:id="rId4"/>
    <p:sldId id="260" r:id="rId5"/>
    <p:sldId id="257" r:id="rId6"/>
    <p:sldId id="271" r:id="rId7"/>
    <p:sldId id="261" r:id="rId8"/>
    <p:sldId id="274" r:id="rId9"/>
    <p:sldId id="273" r:id="rId10"/>
    <p:sldId id="258" r:id="rId11"/>
    <p:sldId id="263" r:id="rId12"/>
    <p:sldId id="275" r:id="rId13"/>
    <p:sldId id="265" r:id="rId14"/>
    <p:sldId id="272" r:id="rId15"/>
    <p:sldId id="276" r:id="rId16"/>
    <p:sldId id="277" r:id="rId17"/>
    <p:sldId id="262" r:id="rId18"/>
    <p:sldId id="266" r:id="rId19"/>
    <p:sldId id="284" r:id="rId20"/>
    <p:sldId id="259" r:id="rId21"/>
    <p:sldId id="283" r:id="rId22"/>
    <p:sldId id="278" r:id="rId23"/>
    <p:sldId id="280" r:id="rId24"/>
    <p:sldId id="279" r:id="rId25"/>
    <p:sldId id="268" r:id="rId26"/>
    <p:sldId id="26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81" r:id="rId37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0.svg"/><Relationship Id="rId7" Type="http://schemas.openxmlformats.org/officeDocument/2006/relationships/image" Target="../media/image8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9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2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svg"/><Relationship Id="rId18" Type="http://schemas.openxmlformats.org/officeDocument/2006/relationships/image" Target="../media/image48.png"/><Relationship Id="rId26" Type="http://schemas.openxmlformats.org/officeDocument/2006/relationships/image" Target="../media/image51.png"/><Relationship Id="rId39" Type="http://schemas.openxmlformats.org/officeDocument/2006/relationships/image" Target="../media/image57.png"/><Relationship Id="rId21" Type="http://schemas.openxmlformats.org/officeDocument/2006/relationships/image" Target="../media/image113.svg"/><Relationship Id="rId34" Type="http://schemas.openxmlformats.org/officeDocument/2006/relationships/image" Target="../media/image54.png"/><Relationship Id="rId7" Type="http://schemas.openxmlformats.org/officeDocument/2006/relationships/image" Target="../media/image25.svg"/><Relationship Id="rId12" Type="http://schemas.openxmlformats.org/officeDocument/2006/relationships/image" Target="../media/image4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38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6.png"/><Relationship Id="rId20" Type="http://schemas.openxmlformats.org/officeDocument/2006/relationships/image" Target="../media/image49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07.svg"/><Relationship Id="rId32" Type="http://schemas.openxmlformats.org/officeDocument/2006/relationships/image" Target="../media/image53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8" Type="http://schemas.openxmlformats.org/officeDocument/2006/relationships/image" Target="../media/image7.png"/><Relationship Id="rId36" Type="http://schemas.openxmlformats.org/officeDocument/2006/relationships/image" Target="../media/image55.png"/><Relationship Id="rId23" Type="http://schemas.openxmlformats.org/officeDocument/2006/relationships/image" Target="../media/image115.svg"/><Relationship Id="rId10" Type="http://schemas.openxmlformats.org/officeDocument/2006/relationships/image" Target="../media/image4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42.png"/><Relationship Id="rId9" Type="http://schemas.openxmlformats.org/officeDocument/2006/relationships/image" Target="../media/image105.svg"/><Relationship Id="rId14" Type="http://schemas.openxmlformats.org/officeDocument/2006/relationships/image" Target="../media/image47.png"/><Relationship Id="rId22" Type="http://schemas.openxmlformats.org/officeDocument/2006/relationships/image" Target="../media/image50.png"/><Relationship Id="rId27" Type="http://schemas.openxmlformats.org/officeDocument/2006/relationships/image" Target="../media/image119.svg"/><Relationship Id="rId30" Type="http://schemas.openxmlformats.org/officeDocument/2006/relationships/image" Target="../media/image52.png"/><Relationship Id="rId35" Type="http://schemas.openxmlformats.org/officeDocument/2006/relationships/image" Target="../media/image125.svg"/><Relationship Id="rId8" Type="http://schemas.openxmlformats.org/officeDocument/2006/relationships/image" Target="../media/image44.png"/><Relationship Id="rId3" Type="http://schemas.openxmlformats.org/officeDocument/2006/relationships/image" Target="../media/image10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sv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2.sv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2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8.svg"/><Relationship Id="rId18" Type="http://schemas.openxmlformats.org/officeDocument/2006/relationships/image" Target="../media/image78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75.png"/><Relationship Id="rId17" Type="http://schemas.openxmlformats.org/officeDocument/2006/relationships/image" Target="../media/image52.sv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74.png"/><Relationship Id="rId19" Type="http://schemas.openxmlformats.org/officeDocument/2006/relationships/image" Target="../media/image54.svg"/><Relationship Id="rId4" Type="http://schemas.openxmlformats.org/officeDocument/2006/relationships/image" Target="../media/image71.png"/><Relationship Id="rId9" Type="http://schemas.openxmlformats.org/officeDocument/2006/relationships/image" Target="../media/image44.svg"/><Relationship Id="rId1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8.svg"/><Relationship Id="rId18" Type="http://schemas.openxmlformats.org/officeDocument/2006/relationships/image" Target="../media/image78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75.png"/><Relationship Id="rId17" Type="http://schemas.openxmlformats.org/officeDocument/2006/relationships/image" Target="../media/image52.sv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74.png"/><Relationship Id="rId19" Type="http://schemas.openxmlformats.org/officeDocument/2006/relationships/image" Target="../media/image54.svg"/><Relationship Id="rId4" Type="http://schemas.openxmlformats.org/officeDocument/2006/relationships/image" Target="../media/image71.png"/><Relationship Id="rId9" Type="http://schemas.openxmlformats.org/officeDocument/2006/relationships/image" Target="../media/image44.sv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4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52.sv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8.sv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svg"/><Relationship Id="rId2" Type="http://schemas.openxmlformats.org/officeDocument/2006/relationships/image" Target="../media/image88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9.png"/><Relationship Id="rId27" Type="http://schemas.openxmlformats.org/officeDocument/2006/relationships/image" Target="../media/image70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3" Type="http://schemas.openxmlformats.org/officeDocument/2006/relationships/image" Target="../media/image92.png"/><Relationship Id="rId12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9.svg"/><Relationship Id="rId5" Type="http://schemas.openxmlformats.org/officeDocument/2006/relationships/image" Target="../media/image18.png"/><Relationship Id="rId10" Type="http://schemas.openxmlformats.org/officeDocument/2006/relationships/image" Target="../media/image48.png"/><Relationship Id="rId4" Type="http://schemas.openxmlformats.org/officeDocument/2006/relationships/image" Target="../media/image93.svg"/><Relationship Id="rId9" Type="http://schemas.openxmlformats.org/officeDocument/2006/relationships/image" Target="../media/image5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sv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10" Type="http://schemas.openxmlformats.org/officeDocument/2006/relationships/image" Target="../media/image95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89.svg"/><Relationship Id="rId12" Type="http://schemas.openxmlformats.org/officeDocument/2006/relationships/image" Target="../media/image9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9" Type="http://schemas.openxmlformats.org/officeDocument/2006/relationships/image" Target="../media/image9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63.png"/><Relationship Id="rId4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9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28" Type="http://schemas.openxmlformats.org/officeDocument/2006/relationships/image" Target="../media/image86.png"/><Relationship Id="rId15" Type="http://schemas.openxmlformats.org/officeDocument/2006/relationships/image" Target="../media/image48.svg"/><Relationship Id="rId27" Type="http://schemas.openxmlformats.org/officeDocument/2006/relationships/image" Target="../media/image7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4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12" Type="http://schemas.openxmlformats.org/officeDocument/2006/relationships/image" Target="../media/image23.png"/><Relationship Id="rId17" Type="http://schemas.openxmlformats.org/officeDocument/2006/relationships/image" Target="../media/image101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15" Type="http://schemas.openxmlformats.org/officeDocument/2006/relationships/image" Target="../media/image33.sv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26.svg"/><Relationship Id="rId4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5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32.svg"/><Relationship Id="rId5" Type="http://schemas.openxmlformats.org/officeDocument/2006/relationships/image" Target="../media/image56.svg"/><Relationship Id="rId10" Type="http://schemas.openxmlformats.org/officeDocument/2006/relationships/image" Target="../media/image39.png"/><Relationship Id="rId4" Type="http://schemas.openxmlformats.org/officeDocument/2006/relationships/image" Target="../media/image105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15" Type="http://schemas.openxmlformats.org/officeDocument/2006/relationships/image" Target="../media/image33.sv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28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6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4" Type="http://schemas.openxmlformats.org/officeDocument/2006/relationships/image" Target="../media/image1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13141277" y="45570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5021534" y="-2946848"/>
            <a:ext cx="9100420" cy="149941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78508" y="1943100"/>
            <a:ext cx="14130484" cy="6649203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93076" y="7353300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786556" y="1959335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0185448">
            <a:off x="1124462" y="6980586"/>
            <a:ext cx="2793450" cy="27934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40438" y="3191968"/>
            <a:ext cx="13589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957583" y="732326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706091" y="2336216"/>
            <a:ext cx="4812190" cy="4940883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24001">
            <a:off x="2552927" y="1277432"/>
            <a:ext cx="777725" cy="2117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7186" y="3472328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1793" y="1678834"/>
            <a:ext cx="9144000" cy="64889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3,7 - 4,32       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-5,5 + 90,67 </a:t>
            </a:r>
            <a:endParaRPr lang="en-US" sz="4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0,8 - 3,1651 </a:t>
            </a:r>
            <a:endParaRPr lang="en-US" sz="4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0,77 - 5,3333 </a:t>
            </a:r>
            <a:endParaRPr lang="en-US" sz="4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-5,5 + 9,007     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0,008 - </a:t>
            </a: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3,9999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68200" y="1678834"/>
            <a:ext cx="3566831" cy="648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0,62      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85,17      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-2,3651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-4,5633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3,507    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-3,9919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1800404"/>
            <a:ext cx="16764000" cy="7866661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380424">
            <a:off x="1152807" y="7195036"/>
            <a:ext cx="1166687" cy="34314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680534">
            <a:off x="16067621" y="1882431"/>
            <a:ext cx="2348424" cy="768575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384613" y="611496"/>
            <a:ext cx="4800600" cy="1676400"/>
            <a:chOff x="0" y="0"/>
            <a:chExt cx="5404803" cy="1435789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93" r="593"/>
            <a:stretch>
              <a:fillRect/>
            </a:stretch>
          </p:blipFill>
          <p:spPr>
            <a:xfrm>
              <a:off x="0" y="0"/>
              <a:ext cx="5404803" cy="14357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6"/>
            <p:cNvSpPr txBox="1"/>
            <p:nvPr/>
          </p:nvSpPr>
          <p:spPr>
            <a:xfrm>
              <a:off x="394802" y="526975"/>
              <a:ext cx="4615198" cy="38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35280" y="2563563"/>
            <a:ext cx="79702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0,3g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Kali: 0,42g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18613" y="258712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6367" y="3631439"/>
            <a:ext cx="654243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0,42 - 0,3 = 0,12 (g)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439" y="5997185"/>
            <a:ext cx="4056854" cy="4056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35880" y="96076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4600" y="1735713"/>
            <a:ext cx="1198370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9138" y="6276926"/>
            <a:ext cx="3942923" cy="3785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14871">
            <a:off x="321372" y="827385"/>
            <a:ext cx="3695481" cy="11959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2982" y="3253986"/>
            <a:ext cx="1674886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093843"/>
            <a:ext cx="103327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1,2 . 2,5               125 : 0,25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69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5678788" y="5514100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680739" y="1190166"/>
            <a:ext cx="13188543" cy="7836926"/>
            <a:chOff x="-940433" y="-804967"/>
            <a:chExt cx="17584723" cy="10449236"/>
          </a:xfrm>
        </p:grpSpPr>
        <p:grpSp>
          <p:nvGrpSpPr>
            <p:cNvPr id="20" name="Group 20"/>
            <p:cNvGrpSpPr/>
            <p:nvPr/>
          </p:nvGrpSpPr>
          <p:grpSpPr>
            <a:xfrm>
              <a:off x="-940433" y="-399803"/>
              <a:ext cx="17584723" cy="10044072"/>
              <a:chOff x="-253176" y="-216385"/>
              <a:chExt cx="4734021" cy="270398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3176" y="-216385"/>
                <a:ext cx="4734021" cy="2703986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543648" y="-804967"/>
              <a:ext cx="4027218" cy="961149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246218" y="2407130"/>
                <a:ext cx="6875470" cy="604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1,2.2,5 = 3  </a:t>
                </a:r>
                <a:endParaRPr lang="en-US" sz="4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125 : 0,25 = 500</a:t>
                </a:r>
                <a:endParaRPr lang="en-US" sz="4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:endParaRPr lang="en-US" sz="4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125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125 . 4 = 500</a:t>
                </a:r>
                <a:endParaRPr lang="en-US" sz="4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18" y="2407130"/>
                <a:ext cx="6875470" cy="6048964"/>
              </a:xfrm>
              <a:prstGeom prst="rect">
                <a:avLst/>
              </a:prstGeom>
              <a:blipFill rotWithShape="0">
                <a:blip r:embed="rId38"/>
                <a:stretch>
                  <a:fillRect l="-3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1649444" y="4841867"/>
            <a:ext cx="1995953" cy="1995953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4260292" y="2631263"/>
            <a:ext cx="2122246" cy="1326596"/>
          </a:xfrm>
          <a:prstGeom prst="wedgeRoundRectCallout">
            <a:avLst>
              <a:gd name="adj1" fmla="val 65764"/>
              <a:gd name="adj2" fmla="val 411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21655" y="958954"/>
            <a:ext cx="10030449" cy="110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54646">
            <a:off x="-2253829" y="1360119"/>
            <a:ext cx="5019330" cy="1624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34679">
            <a:off x="15175939" y="1521246"/>
            <a:ext cx="3170920" cy="196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301263"/>
            <a:ext cx="1363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410586"/>
            <a:ext cx="16535400" cy="91750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6400" y="1257300"/>
            <a:ext cx="1257300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52848">
            <a:off x="-207769" y="8728592"/>
            <a:ext cx="3564719" cy="113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30400" y="0"/>
            <a:ext cx="3703136" cy="274032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676400" y="2989890"/>
            <a:ext cx="1513882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sang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sang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676400" y="7322437"/>
            <a:ext cx="151388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43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09800" y="1638300"/>
            <a:ext cx="11430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4400" b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b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87235">
            <a:off x="13936018" y="1306228"/>
            <a:ext cx="3674331" cy="10822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795837"/>
            <a:ext cx="2773012" cy="3170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3390900"/>
            <a:ext cx="9144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20,24 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6,24 : 0,125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2,40.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0,875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12,75 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2,125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4566" y="3514047"/>
            <a:ext cx="9144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2,53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49,92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971" y="4376487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569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1667" y="862685"/>
            <a:ext cx="9258133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850855" y="7612578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09648" y="1323824"/>
            <a:ext cx="5241207" cy="8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1267" y="2495311"/>
            <a:ext cx="79702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12,1g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1,1g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5648" y="1323824"/>
            <a:ext cx="6772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12,1 : 1,1 = 11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6667500"/>
            <a:ext cx="3887388" cy="3887388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266700"/>
            <a:ext cx="17490438" cy="9753599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1524000" y="952500"/>
            <a:ext cx="143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13840" y="2344231"/>
            <a:ext cx="1674886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2344231"/>
            <a:ext cx="1363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 = 14,3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y = 2,5.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 . 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 : y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(-14,3) . (-2,5) = ?      (-14,3) : (-2,5) = ?       (-14,3) . 2,5 = 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(-14,3) : 2,5 = ?          14,3 . (-2,5) = ?           14,3 : (-2,5) = 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0" y="3582188"/>
            <a:ext cx="3082890" cy="62189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2344231"/>
            <a:ext cx="2133600" cy="1337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215">
            <a:off x="10305271" y="7701271"/>
            <a:ext cx="2322659" cy="235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07418" y="635249"/>
            <a:ext cx="13666306" cy="891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13641057" y="673240"/>
            <a:ext cx="3032652" cy="1014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1000" y="6632015"/>
            <a:ext cx="3351260" cy="3217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8621" y="1325705"/>
            <a:ext cx="724054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pt-BR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380" y="2705493"/>
            <a:ext cx="617220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x.y = 14,3.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2,5 = 35,75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= 14,3 : 2,5 = 5,72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(-14,3) .(-2,5) = 35,75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(-14,3) : (-2,5) = 5,72 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(-14,3) .(2,5) = -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35,75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1580" y="4808632"/>
            <a:ext cx="685800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(-14,3) : (2,5) = - 5,72       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(14,3) .(-2,5) = - 35,75       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(14,3) .(-2,5) = - 5,72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80911" y="5448300"/>
            <a:ext cx="3650608" cy="41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9375" y="3848100"/>
            <a:ext cx="12161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Các phép tính với số thập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có tương tự như số nguyên âm hay không?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115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5011"/>
            <a:ext cx="6248400" cy="2033890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3764181" y="894042"/>
            <a:ext cx="10759640" cy="9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b="1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844" y="2656063"/>
            <a:ext cx="134923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5011"/>
            <a:ext cx="6248400" cy="2033890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3764181" y="894042"/>
            <a:ext cx="10759640" cy="9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b="1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8616" y="3108481"/>
            <a:ext cx="12535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71288" y="1871399"/>
            <a:ext cx="10993109" cy="108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3903" y="1871399"/>
            <a:ext cx="2674653" cy="256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8697" y="3500050"/>
            <a:ext cx="11601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4400" dirty="0" smtClean="0"/>
              <a:t>(-</a:t>
            </a:r>
            <a:r>
              <a:rPr lang="vi-VN" sz="4400" dirty="0"/>
              <a:t>45,5</a:t>
            </a:r>
            <a:r>
              <a:rPr lang="vi-VN" sz="4400" dirty="0" smtClean="0"/>
              <a:t>)</a:t>
            </a:r>
            <a:r>
              <a:rPr lang="en-US" sz="4400" dirty="0" smtClean="0"/>
              <a:t> </a:t>
            </a:r>
            <a:r>
              <a:rPr lang="vi-VN" sz="4400" dirty="0" smtClean="0"/>
              <a:t>. </a:t>
            </a:r>
            <a:r>
              <a:rPr lang="vi-VN" sz="4400" dirty="0"/>
              <a:t>0,4 </a:t>
            </a:r>
            <a:endParaRPr lang="en-US" sz="4400" dirty="0" smtClean="0"/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4400" dirty="0" smtClean="0"/>
              <a:t>( </a:t>
            </a:r>
            <a:r>
              <a:rPr lang="vi-VN" sz="4400" dirty="0"/>
              <a:t>-32,2) . (-0,5) </a:t>
            </a:r>
            <a:endParaRPr lang="en-US" sz="4400" dirty="0" smtClean="0"/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4400" dirty="0" smtClean="0"/>
              <a:t>(-</a:t>
            </a:r>
            <a:r>
              <a:rPr lang="vi-VN" sz="4400" dirty="0"/>
              <a:t>9,66</a:t>
            </a:r>
            <a:r>
              <a:rPr lang="vi-VN" sz="4400" dirty="0" smtClean="0"/>
              <a:t>)</a:t>
            </a:r>
            <a:r>
              <a:rPr lang="en-US" sz="4400" dirty="0" smtClean="0"/>
              <a:t> </a:t>
            </a:r>
            <a:r>
              <a:rPr lang="vi-VN" sz="4400" dirty="0" smtClean="0"/>
              <a:t>: </a:t>
            </a:r>
            <a:r>
              <a:rPr lang="vi-VN" sz="4400" dirty="0"/>
              <a:t>3,22 </a:t>
            </a:r>
            <a:endParaRPr lang="en-US" sz="4400" dirty="0" smtClean="0"/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4400" dirty="0" smtClean="0"/>
              <a:t>(-</a:t>
            </a:r>
            <a:r>
              <a:rPr lang="vi-VN" sz="4400" dirty="0"/>
              <a:t>88,24</a:t>
            </a:r>
            <a:r>
              <a:rPr lang="vi-VN" sz="4400" dirty="0" smtClean="0"/>
              <a:t>)</a:t>
            </a:r>
            <a:r>
              <a:rPr lang="en-US" sz="4400" dirty="0" smtClean="0"/>
              <a:t> </a:t>
            </a:r>
            <a:r>
              <a:rPr lang="vi-VN" sz="4400" dirty="0" smtClean="0"/>
              <a:t>: </a:t>
            </a:r>
            <a:r>
              <a:rPr lang="vi-VN" sz="4400" dirty="0"/>
              <a:t>(-0,2</a:t>
            </a:r>
            <a:r>
              <a:rPr lang="vi-VN" sz="4400" dirty="0" smtClean="0"/>
              <a:t>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6169" y="3526786"/>
            <a:ext cx="266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-18,2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441,2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3169" y="4851035"/>
            <a:ext cx="5130977" cy="37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46">
            <a:off x="-897556" y="-6824218"/>
            <a:ext cx="19872358" cy="98417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04911" y="190500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56455" y="788104"/>
            <a:ext cx="2698191" cy="25510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00580" y="747418"/>
            <a:ext cx="13662133" cy="108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1390" y="3388261"/>
            <a:ext cx="1674886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370" y="3325442"/>
            <a:ext cx="97249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2,1 + 3,2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3,2 + 2,1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(2,1 + 3,2) + 4,5 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2,1 + ( 3,2 + 4,5)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c) (-1,2).(-0,5)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(-0,5).(-1,2)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d) (2,4.0,2).(-0,5)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2,4.[0,2.(-0,5)]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e) 0,2.(1,5 + 8,5)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0,2.1,5 + 0,2.8,5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8"/>
          <a:stretch/>
        </p:blipFill>
        <p:spPr>
          <a:xfrm>
            <a:off x="609600" y="5090361"/>
            <a:ext cx="4790723" cy="44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201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86481" y="2014673"/>
            <a:ext cx="11209642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4400" b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 smtClean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dirty="0"/>
              <a:t>a) 2,1 + 3,2 = 3,2 + 2,1 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vi-VN" sz="4400" dirty="0"/>
              <a:t>b) (2,1 + 3,2) + 4,5  = 2,1 + ( 3,2 + 4,5)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vi-VN" sz="4400" dirty="0"/>
              <a:t>c) (-1,2).(-0,5) = (-0,5).(-1,2)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vi-VN" sz="4400" dirty="0"/>
              <a:t>d) (2,4.0,2).(-0,5) = 2,4.[0,2.(-0,5)]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vi-VN" sz="4400" dirty="0"/>
              <a:t>e) 0,2.(1,5 + 8,5) = 0,2.1,5 + </a:t>
            </a:r>
            <a:r>
              <a:rPr lang="vi-VN" sz="4400" dirty="0" smtClean="0"/>
              <a:t>0,2.8,5</a:t>
            </a:r>
            <a:endParaRPr lang="en-US" sz="4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54961" y="6743846"/>
            <a:ext cx="3014778" cy="28503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70680" y="1028700"/>
            <a:ext cx="2883682" cy="178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2" y="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609600" y="535379"/>
            <a:ext cx="17068800" cy="9216241"/>
            <a:chOff x="0" y="0"/>
            <a:chExt cx="5863658" cy="8878865"/>
          </a:xfrm>
        </p:grpSpPr>
        <p:sp>
          <p:nvSpPr>
            <p:cNvPr id="74" name="Freeform 74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pic>
        <p:nvPicPr>
          <p:cNvPr id="7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304801" y="8029785"/>
            <a:ext cx="2971800" cy="1983000"/>
          </a:xfrm>
          <a:prstGeom prst="rect">
            <a:avLst/>
          </a:prstGeom>
        </p:spPr>
      </p:pic>
      <p:pic>
        <p:nvPicPr>
          <p:cNvPr id="80" name="Picture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721" y="272611"/>
            <a:ext cx="3354964" cy="105834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933352" y="1396460"/>
            <a:ext cx="14439899" cy="24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4,38 - 1,9 + 0,62;                     b) [(-100) . (-1,6)] : (-2)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(2,4 . 5,55) : 1,11;                     d) 100. (2,01 + 3,99)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33503" y="4153410"/>
            <a:ext cx="55532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4,38 - 1,9 + 0,62 </a:t>
            </a: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(4,38 + 0,62) - 1,9 </a:t>
            </a: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5 - 1,9 = 3,1                    </a:t>
            </a: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[(-100).(-1,6)]: (-2) </a:t>
            </a: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 100.1,6 : (-2) </a:t>
            </a: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 160 : (-2) = -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200542" y="4103096"/>
            <a:ext cx="541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(2,4.5,55): 1,11  </a:t>
            </a:r>
          </a:p>
          <a:p>
            <a:pPr lvl="0" algn="just">
              <a:lnSpc>
                <a:spcPct val="150000"/>
              </a:lnSpc>
            </a:pP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2,4. (5,55:1,11)</a:t>
            </a:r>
          </a:p>
          <a:p>
            <a:pPr lvl="0" algn="just">
              <a:lnSpc>
                <a:spcPct val="150000"/>
              </a:lnSpc>
            </a:pP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2,4. 5 =12</a:t>
            </a:r>
          </a:p>
          <a:p>
            <a:pPr lvl="0" algn="just">
              <a:lnSpc>
                <a:spcPct val="150000"/>
              </a:lnSpc>
            </a:pP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 100. (2,01 + 3,99)</a:t>
            </a:r>
          </a:p>
          <a:p>
            <a:pPr lvl="0" algn="just">
              <a:lnSpc>
                <a:spcPct val="150000"/>
              </a:lnSpc>
            </a:pP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100. 6 = 600</a:t>
            </a:r>
            <a:endParaRPr lang="pt-BR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ular Callout 83"/>
          <p:cNvSpPr/>
          <p:nvPr/>
        </p:nvSpPr>
        <p:spPr>
          <a:xfrm>
            <a:off x="1933352" y="4457700"/>
            <a:ext cx="1817370" cy="1219200"/>
          </a:xfrm>
          <a:prstGeom prst="wedgeRoundRectCallout">
            <a:avLst>
              <a:gd name="adj1" fmla="val 65724"/>
              <a:gd name="adj2" fmla="val 417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120" y="1396460"/>
            <a:ext cx="1474503" cy="2770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902" y="1181100"/>
            <a:ext cx="8566897" cy="7602428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964455" y="1015355"/>
            <a:ext cx="7069991" cy="7997095"/>
            <a:chOff x="-17780" y="-54610"/>
            <a:chExt cx="6404610" cy="7130309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7130309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6"/>
              <p:cNvSpPr txBox="1"/>
              <p:nvPr/>
            </p:nvSpPr>
            <p:spPr>
              <a:xfrm>
                <a:off x="1981200" y="2203853"/>
                <a:ext cx="5486400" cy="5539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 </a:t>
                </a:r>
                <a:r>
                  <a:rPr lang="en-US" sz="4000" b="1" dirty="0" err="1" smtClean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  <a:p>
                <a:pPr lvl="0"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= 10 cm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 =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vi-VN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000" dirty="0" smtClean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3,142</a:t>
                </a:r>
                <a:endParaRPr lang="en-US" sz="4000" dirty="0">
                  <a:solidFill>
                    <a:srgbClr val="27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03853"/>
                <a:ext cx="5486400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5556" r="-5556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1053" y="745137"/>
            <a:ext cx="5241207" cy="7337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0150" y="579740"/>
            <a:ext cx="1101434" cy="10794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129358">
            <a:off x="7210629" y="8352925"/>
            <a:ext cx="1142641" cy="1086548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2420600" y="2656752"/>
            <a:ext cx="1817370" cy="1231115"/>
          </a:xfrm>
          <a:prstGeom prst="wedgeRoundRectCallout">
            <a:avLst>
              <a:gd name="adj1" fmla="val 65724"/>
              <a:gd name="adj2" fmla="val 417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758680" y="4526064"/>
                <a:ext cx="7924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 = 10 cm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vi-VN" sz="4000" dirty="0" smtClean="0">
                    <a:cs typeface="Arial" panose="020B0604020202020204" pitchFamily="34" charset="0"/>
                  </a:rPr>
                  <a:t>R</a:t>
                </a:r>
                <a:r>
                  <a:rPr lang="vi-VN" sz="4000" baseline="30000" dirty="0" smtClean="0">
                    <a:cs typeface="Arial" panose="020B0604020202020204" pitchFamily="34" charset="0"/>
                  </a:rPr>
                  <a:t>2</a:t>
                </a:r>
                <a:r>
                  <a:rPr lang="en-US" sz="4000" baseline="30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cs typeface="Arial" panose="020B0604020202020204" pitchFamily="34" charset="0"/>
                  </a:rPr>
                  <a:t>= </a:t>
                </a:r>
                <a:r>
                  <a:rPr lang="en-US" sz="4000" dirty="0">
                    <a:solidFill>
                      <a:srgbClr val="27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0" smtClean="0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4000" baseline="30000" dirty="0" smtClean="0">
                    <a:cs typeface="Arial" panose="020B0604020202020204" pitchFamily="34" charset="0"/>
                  </a:rPr>
                  <a:t>2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3, 142 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2726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4000" baseline="30000" dirty="0">
                    <a:cs typeface="Arial" panose="020B0604020202020204" pitchFamily="34" charset="0"/>
                  </a:rPr>
                  <a:t>2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= 314,2 (</a:t>
                </a:r>
                <a:r>
                  <a:rPr lang="vi-VN" sz="4000" dirty="0" smtClean="0"/>
                  <a:t>cm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/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80" y="4526064"/>
                <a:ext cx="7924800" cy="3671583"/>
              </a:xfrm>
              <a:prstGeom prst="rect">
                <a:avLst/>
              </a:prstGeom>
              <a:blipFill rotWithShape="0">
                <a:blip r:embed="rId12"/>
                <a:stretch>
                  <a:fillRect l="-2769" r="-2692" b="-6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130" y="68619"/>
            <a:ext cx="3181051" cy="3181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75794" y="292347"/>
            <a:ext cx="10030449" cy="226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54646">
            <a:off x="-2253829" y="1360119"/>
            <a:ext cx="5019330" cy="1624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34679">
            <a:off x="15175939" y="1521246"/>
            <a:ext cx="3170920" cy="1960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301263"/>
            <a:ext cx="13906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thfi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168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05000" y="843942"/>
            <a:ext cx="12875356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2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1753484"/>
            <a:ext cx="15142636" cy="77334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5840" y="7353300"/>
            <a:ext cx="2098516" cy="1984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15129676" y="1934058"/>
            <a:ext cx="2180683" cy="693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6358" y="2442822"/>
            <a:ext cx="12461241" cy="44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250000"/>
              </a:lnSpc>
              <a:buAutoNum type="alphaLcParenR"/>
            </a:pPr>
            <a:r>
              <a:rPr lang="vi-VN" sz="4000" dirty="0" smtClean="0"/>
              <a:t>14,7 </a:t>
            </a:r>
            <a:r>
              <a:rPr lang="vi-VN" sz="4000" dirty="0"/>
              <a:t>+ (-8,4) + (-4,7) </a:t>
            </a:r>
            <a:endParaRPr lang="en-US" sz="4000" dirty="0" smtClean="0"/>
          </a:p>
          <a:p>
            <a:pPr marL="742950" indent="-742950" algn="just">
              <a:lnSpc>
                <a:spcPct val="250000"/>
              </a:lnSpc>
              <a:buAutoNum type="alphaLcParenR"/>
            </a:pPr>
            <a:r>
              <a:rPr lang="vi-VN" sz="4000" dirty="0" smtClean="0"/>
              <a:t>(-</a:t>
            </a:r>
            <a:r>
              <a:rPr lang="vi-VN" sz="4000" dirty="0"/>
              <a:t>4,2).5,1 + 5,1.(-5,8) </a:t>
            </a:r>
            <a:endParaRPr lang="en-US" sz="4000" dirty="0" smtClean="0"/>
          </a:p>
          <a:p>
            <a:pPr marL="742950" indent="-742950" algn="just">
              <a:lnSpc>
                <a:spcPct val="250000"/>
              </a:lnSpc>
              <a:buAutoNum type="alphaLcParenR"/>
            </a:pPr>
            <a:r>
              <a:rPr lang="vi-VN" sz="4000" dirty="0" smtClean="0"/>
              <a:t>(-</a:t>
            </a:r>
            <a:r>
              <a:rPr lang="vi-VN" sz="4000" dirty="0"/>
              <a:t>0,4: 0,04 + 10) . (1,2.20 + 12.8</a:t>
            </a:r>
            <a:r>
              <a:rPr lang="vi-VN" sz="4000" dirty="0" smtClean="0"/>
              <a:t>)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534400" y="3069052"/>
            <a:ext cx="5094664" cy="1517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(14,7 - 4,7) + (-8,4)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10 - 8,4 = 1,6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00" y="4532994"/>
            <a:ext cx="83820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5,1. ( -4,2 -5,8)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5,1. (-10) = -51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6906149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(-10 + 10). (1,2.20 + 12.8)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0. (1,2.20 + 12.8) = 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81" y="5545266"/>
            <a:ext cx="6379015" cy="47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05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1800404"/>
            <a:ext cx="16764000" cy="7866661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380424">
            <a:off x="1152807" y="7195036"/>
            <a:ext cx="1166687" cy="34314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680534">
            <a:off x="16067621" y="1882431"/>
            <a:ext cx="2348424" cy="768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1413" y="721759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7813" y="2575353"/>
            <a:ext cx="13664319" cy="504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- tr36):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32 - (-1,6)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 (-0,5).1,23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c) (-2,3) + (-7,7)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0,325 - 3,21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73" y="3647373"/>
            <a:ext cx="52648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= 33 + 1,6 = 33,6           </a:t>
            </a:r>
          </a:p>
          <a:p>
            <a:pPr algn="just">
              <a:lnSpc>
                <a:spcPct val="150000"/>
              </a:lnSpc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0,73                      </a:t>
            </a:r>
          </a:p>
          <a:p>
            <a:pPr algn="just">
              <a:lnSpc>
                <a:spcPct val="150000"/>
              </a:lnSpc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-2,3 - 7,7 = -10   </a:t>
            </a:r>
          </a:p>
          <a:p>
            <a:pPr algn="just">
              <a:lnSpc>
                <a:spcPct val="150000"/>
              </a:lnSpc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-2,885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4914900"/>
            <a:ext cx="3041418" cy="454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3752"/>
            <a:ext cx="1688738" cy="1658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75" y="1027503"/>
            <a:ext cx="139000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2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6324">
            <a:off x="554675" y="6848855"/>
            <a:ext cx="3900415" cy="13048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7127597"/>
            <a:ext cx="3458507" cy="3269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55888" y="3793432"/>
            <a:ext cx="2812641" cy="2700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8386" y="2999614"/>
            <a:ext cx="10591228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CÁC PHÉP TÍNH VỚI SỐ THẬP PHÂN</a:t>
            </a:r>
            <a:endParaRPr lang="en-US" sz="7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9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957583" y="732326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480812" y="1293449"/>
            <a:ext cx="5767587" cy="3926252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24001">
            <a:off x="2324249" y="212006"/>
            <a:ext cx="932132" cy="2117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6089" y="2203374"/>
            <a:ext cx="53170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(SGK - tr36):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2" y="5039069"/>
            <a:ext cx="4838700" cy="4838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7081" y="1566817"/>
            <a:ext cx="63697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50000"/>
              </a:lnSpc>
              <a:buAutoNum type="alphaLcParenR"/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8,4).3,2                   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27136" y="1854128"/>
            <a:ext cx="9144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26,88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             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   </a:t>
            </a:r>
            <a:endParaRPr lang="en-US" sz="4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8901" y="4634249"/>
            <a:ext cx="6404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3,176 - 3,284 = -0,108 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78106" y="6364434"/>
            <a:ext cx="5888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5,158 + 3,14 = 8,298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7549" y="3317545"/>
            <a:ext cx="849142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3,176 - (2,104 + 1,18)              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8382" y="5541168"/>
            <a:ext cx="644759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- ( 2,89 - 8,075) + 3,14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89" y="6523681"/>
            <a:ext cx="1782509" cy="30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6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92152" y="1299128"/>
            <a:ext cx="13109279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(SGK - tr37):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4,5) + 3,6 + 4,5 + (-3,6) 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2,1 + 4,2 + (-7,9) + (-2,1) +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7,9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(-3,6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5,4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+ 5,4.(-6,4)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58830" y="-128201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2152" y="3390900"/>
            <a:ext cx="10690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 [(-4,5) + 4,5] + [3,6 + (-3.6)]  = 0 + 0 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2152" y="5482672"/>
            <a:ext cx="13707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[2,1 + (-2,1)] + [(-7,9) + 7,9] + 4,2 = 0 + 0 + 4,2 = 4,2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3914" y="7574444"/>
            <a:ext cx="9603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5,4. [-3,6 + (-6,4)] = 5,4. (-10) = - 54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770" y="1782710"/>
            <a:ext cx="2308981" cy="2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76300"/>
            <a:ext cx="16078200" cy="845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495300"/>
            <a:ext cx="2717253" cy="1679756"/>
          </a:xfrm>
          <a:prstGeom prst="rect">
            <a:avLst/>
          </a:prstGeom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4630400" y="7731418"/>
            <a:ext cx="3300428" cy="220228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352800" y="307235"/>
            <a:ext cx="1723296" cy="1629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696" y="1315674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528116"/>
            <a:ext cx="1455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(SGK - tr37):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31,21 cm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22,52 cm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924800" y="4871413"/>
            <a:ext cx="1817370" cy="1195429"/>
          </a:xfrm>
          <a:prstGeom prst="wedgeRoundRectCallout">
            <a:avLst>
              <a:gd name="adj1" fmla="val 65724"/>
              <a:gd name="adj2" fmla="val 4175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570" y="6141096"/>
            <a:ext cx="85458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31,21 . 22,52 = 702, 8492 (</a:t>
            </a:r>
            <a:r>
              <a:rPr lang="vi-VN" sz="4400" dirty="0" smtClean="0"/>
              <a:t>cm</a:t>
            </a:r>
            <a:r>
              <a:rPr lang="vi-VN" sz="4400" baseline="30000" dirty="0" smtClean="0"/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702,8492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28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0000" y="669959"/>
            <a:ext cx="2674653" cy="256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168947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 - tr37)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vitamin C trung bình trong một quả ớt chuông là 0,135 g, còn trong một quả cam là 0,045 g. Khối lượng vitamin C trong quả ớt chuông gấp bao nhiêu lần trong quả cam?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93685" y="5565851"/>
            <a:ext cx="990600" cy="1689779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565851"/>
            <a:ext cx="9144000" cy="39138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 lượng vitamin C trong quả ớt chuông gấp số lần trong quả cam là: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0,135 : 0,045 =3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(lần)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Đáp số: 3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4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752600" y="1104900"/>
            <a:ext cx="15544800" cy="8229599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74077" y="7938248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62215" y="7811489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1264622" y="1161195"/>
            <a:ext cx="2058223" cy="47731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6101371" y="8751050"/>
            <a:ext cx="1101434" cy="1079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128" y="412397"/>
            <a:ext cx="2003539" cy="197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5155" y="1623408"/>
            <a:ext cx="13106205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(SGK - tr37):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R = 1,25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 = 2</a:t>
            </a:r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3,142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883" y="5700351"/>
            <a:ext cx="103732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 = 2</a:t>
            </a:r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 = 2.3,142.1,25 = 7,855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400" dirty="0"/>
              <a:t>m</a:t>
            </a:r>
            <a:r>
              <a:rPr lang="vi-VN" sz="4400" baseline="30000" dirty="0"/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7,855 </a:t>
            </a:r>
            <a:r>
              <a:rPr lang="vi-VN" sz="4400" dirty="0"/>
              <a:t>m</a:t>
            </a:r>
            <a:r>
              <a:rPr lang="vi-VN" sz="4400" baseline="30000" dirty="0"/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4429" y="4643853"/>
            <a:ext cx="3199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2927" y="3162300"/>
            <a:ext cx="5506409" cy="4610342"/>
            <a:chOff x="0" y="0"/>
            <a:chExt cx="2393585" cy="2283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508260" y="3162300"/>
            <a:ext cx="5293540" cy="4610342"/>
            <a:chOff x="0" y="0"/>
            <a:chExt cx="2393585" cy="2283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080724" y="3162300"/>
            <a:ext cx="5216676" cy="4610342"/>
            <a:chOff x="0" y="0"/>
            <a:chExt cx="2393585" cy="22838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76400" y="1351120"/>
            <a:ext cx="14880521" cy="112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76878" y="6579473"/>
            <a:ext cx="1564402" cy="1822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52080" y="6776718"/>
            <a:ext cx="1452910" cy="17184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08366">
            <a:off x="5061138" y="6813497"/>
            <a:ext cx="1567988" cy="1485312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1037381" y="3780742"/>
            <a:ext cx="494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7910" y="3755525"/>
            <a:ext cx="494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14782" y="3541189"/>
            <a:ext cx="4948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456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07322" y="3288702"/>
            <a:ext cx="126492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43000" y="3543300"/>
            <a:ext cx="7705007" cy="2270388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07440" y="6286500"/>
            <a:ext cx="7750708" cy="2270388"/>
            <a:chOff x="0" y="0"/>
            <a:chExt cx="4855819" cy="2863552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72600" y="3573246"/>
            <a:ext cx="8153400" cy="2270388"/>
            <a:chOff x="0" y="0"/>
            <a:chExt cx="4900173" cy="2863552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4906564" cy="2870155"/>
            </a:xfrm>
            <a:custGeom>
              <a:avLst/>
              <a:gdLst/>
              <a:ahLst/>
              <a:cxnLst/>
              <a:rect l="l" t="t" r="r" b="b"/>
              <a:pathLst>
                <a:path w="4906564" h="2870155">
                  <a:moveTo>
                    <a:pt x="4278786" y="2815677"/>
                  </a:moveTo>
                  <a:cubicBezTo>
                    <a:pt x="4278786" y="2815677"/>
                    <a:pt x="3547911" y="2870155"/>
                    <a:pt x="2942997" y="2867534"/>
                  </a:cubicBezTo>
                  <a:cubicBezTo>
                    <a:pt x="2045343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8697" y="15681"/>
                    <a:pt x="2612002" y="7673"/>
                  </a:cubicBezTo>
                  <a:cubicBezTo>
                    <a:pt x="3328984" y="0"/>
                    <a:pt x="4045717" y="6979"/>
                    <a:pt x="4045717" y="6979"/>
                  </a:cubicBezTo>
                  <a:cubicBezTo>
                    <a:pt x="4414025" y="14458"/>
                    <a:pt x="4552285" y="42638"/>
                    <a:pt x="4750025" y="165219"/>
                  </a:cubicBezTo>
                  <a:cubicBezTo>
                    <a:pt x="4901042" y="258836"/>
                    <a:pt x="4906564" y="476157"/>
                    <a:pt x="4897424" y="2006694"/>
                  </a:cubicBezTo>
                  <a:lnTo>
                    <a:pt x="4897424" y="2006712"/>
                  </a:lnTo>
                  <a:cubicBezTo>
                    <a:pt x="4897422" y="2617028"/>
                    <a:pt x="4854639" y="2765615"/>
                    <a:pt x="4278786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72600" y="6301206"/>
            <a:ext cx="8164033" cy="2270388"/>
            <a:chOff x="0" y="0"/>
            <a:chExt cx="4855819" cy="2863552"/>
          </a:xfrm>
        </p:grpSpPr>
        <p:sp>
          <p:nvSpPr>
            <p:cNvPr id="11" name="Freeform 11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3557835" y="919490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69866" y="1658321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07690" y="981138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000" b="1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8256" y="4323939"/>
            <a:ext cx="760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52559" y="3734101"/>
            <a:ext cx="76000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496" y="6434183"/>
            <a:ext cx="76000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42399" y="6503688"/>
            <a:ext cx="76000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43883" y="7532825"/>
            <a:ext cx="2098516" cy="1984051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132912">
            <a:off x="15080494" y="66842"/>
            <a:ext cx="3170920" cy="1960205"/>
          </a:xfrm>
          <a:prstGeom prst="rect">
            <a:avLst/>
          </a:prstGeom>
        </p:spPr>
      </p:pic>
      <p:pic>
        <p:nvPicPr>
          <p:cNvPr id="4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15230">
            <a:off x="-161593" y="276404"/>
            <a:ext cx="3170920" cy="19602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752600" y="2149322"/>
            <a:ext cx="15544800" cy="7185177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16114" y="8342090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62215" y="7811489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1105245" y="2380084"/>
            <a:ext cx="2058223" cy="47731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6101371" y="8751050"/>
            <a:ext cx="1101434" cy="107940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6188948" y="405390"/>
            <a:ext cx="1810452" cy="1922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7400" y="871321"/>
            <a:ext cx="868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10145" y="2685152"/>
            <a:ext cx="1674886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478" y="2508388"/>
            <a:ext cx="12156288" cy="60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12,3 + 5,67 = ?                            12,3 - 5,67 = ?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(-12,3) + (-5,67) = ?                     5,67 - 12,3 = 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47567" y="1999450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81800" y="703955"/>
            <a:ext cx="10744436" cy="891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15080058" y="812737"/>
            <a:ext cx="3032652" cy="1014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867400" y="6379286"/>
            <a:ext cx="3351260" cy="3217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39200" y="2107508"/>
            <a:ext cx="72405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12,3 + 5,67 = 17,97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12,3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- 5,67 = 6,63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(-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12,3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5,67)= -17,97    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5,67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- 12,3 = - 6,63</a:t>
            </a:r>
          </a:p>
        </p:txBody>
      </p:sp>
    </p:spTree>
    <p:extLst>
      <p:ext uri="{BB962C8B-B14F-4D97-AF65-F5344CB8AC3E}">
        <p14:creationId xmlns:p14="http://schemas.microsoft.com/office/powerpoint/2010/main" val="23966484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89360" y="1702620"/>
            <a:ext cx="13109279" cy="9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88302" y="198850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400" y="3009900"/>
            <a:ext cx="132602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" y="495299"/>
            <a:ext cx="15392400" cy="89154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6896100"/>
            <a:ext cx="2624411" cy="30008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14876688" y="657495"/>
            <a:ext cx="2763229" cy="1708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529364"/>
            <a:ext cx="13258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 - 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05000" y="843942"/>
            <a:ext cx="12875356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2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1753484"/>
            <a:ext cx="15142636" cy="77334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5840" y="7353300"/>
            <a:ext cx="2098516" cy="1984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52848">
            <a:off x="15129676" y="1934058"/>
            <a:ext cx="2180683" cy="693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1439" y="2663028"/>
            <a:ext cx="124612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757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1985</Words>
  <Application>Microsoft Office PowerPoint</Application>
  <PresentationFormat>Custom</PresentationFormat>
  <Paragraphs>220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26</cp:revision>
  <dcterms:created xsi:type="dcterms:W3CDTF">2006-08-16T00:00:00Z</dcterms:created>
  <dcterms:modified xsi:type="dcterms:W3CDTF">2021-11-22T04:35:31Z</dcterms:modified>
  <dc:identifier>DAEr25Esln0</dc:identifier>
</cp:coreProperties>
</file>