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59" r:id="rId4"/>
    <p:sldId id="257" r:id="rId5"/>
    <p:sldId id="258" r:id="rId6"/>
    <p:sldId id="261" r:id="rId7"/>
    <p:sldId id="262" r:id="rId8"/>
    <p:sldId id="267" r:id="rId9"/>
    <p:sldId id="263" r:id="rId10"/>
    <p:sldId id="264" r:id="rId11"/>
    <p:sldId id="275" r:id="rId12"/>
    <p:sldId id="265" r:id="rId13"/>
    <p:sldId id="269" r:id="rId14"/>
    <p:sldId id="268" r:id="rId15"/>
    <p:sldId id="271" r:id="rId16"/>
    <p:sldId id="270" r:id="rId17"/>
    <p:sldId id="266" r:id="rId18"/>
    <p:sldId id="273" r:id="rId19"/>
    <p:sldId id="276" r:id="rId20"/>
    <p:sldId id="277" r:id="rId21"/>
    <p:sldId id="278" r:id="rId22"/>
    <p:sldId id="272" r:id="rId23"/>
    <p:sldId id="279" r:id="rId24"/>
    <p:sldId id="274" r:id="rId25"/>
  </p:sldIdLst>
  <p:sldSz cx="18288000" cy="10287000"/>
  <p:notesSz cx="6858000" cy="9144000"/>
  <p:embeddedFontLst>
    <p:embeddedFont>
      <p:font typeface="Argent" panose="020B0604020202020204" charset="0"/>
      <p:regular r:id="rId26"/>
    </p:embeddedFont>
    <p:embeddedFont>
      <p:font typeface="Lato Bold" panose="020F0802020204030203" pitchFamily="34" charset="0"/>
      <p:regular r:id="rId27"/>
      <p:bold r:id="rId28"/>
    </p:embeddedFont>
    <p:embeddedFont>
      <p:font typeface="Comfortaa" panose="020B0604020202020204" charset="0"/>
      <p:regular r:id="rId29"/>
      <p:bold r:id="rId30"/>
    </p:embeddedFont>
    <p:embeddedFont>
      <p:font typeface="Calibri" panose="020F0502020204030204" pitchFamily="34" charset="0"/>
      <p:regular r:id="rId31"/>
      <p:bold r:id="rId32"/>
      <p:italic r:id="rId33"/>
      <p:boldItalic r:id="rId34"/>
    </p:embeddedFont>
    <p:embeddedFont>
      <p:font typeface="Vibur"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258"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2.svg"/><Relationship Id="rId10" Type="http://schemas.openxmlformats.org/officeDocument/2006/relationships/image" Target="../media/image54.svg"/></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34" Type="http://schemas.openxmlformats.org/officeDocument/2006/relationships/image" Target="../media/image300.sv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20.png"/><Relationship Id="rId37" Type="http://schemas.openxmlformats.org/officeDocument/2006/relationships/image" Target="../media/image30.png"/><Relationship Id="rId36" Type="http://schemas.openxmlformats.org/officeDocument/2006/relationships/image" Target="../media/image29.png"/><Relationship Id="rId10" Type="http://schemas.openxmlformats.org/officeDocument/2006/relationships/image" Target="../media/image11.svg"/><Relationship Id="rId9" Type="http://schemas.openxmlformats.org/officeDocument/2006/relationships/image" Target="../media/image6.png"/><Relationship Id="rId35" Type="http://schemas.openxmlformats.org/officeDocument/2006/relationships/image" Target="../media/image7.png"/><Relationship Id="rId4" Type="http://schemas.openxmlformats.org/officeDocument/2006/relationships/image" Target="../media/image34.svg"/></Relationships>
</file>

<file path=ppt/slides/_rels/slide12.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58.sv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3.png"/><Relationship Id="rId21" Type="http://schemas.openxmlformats.org/officeDocument/2006/relationships/image" Target="../media/image6.png"/><Relationship Id="rId7" Type="http://schemas.openxmlformats.org/officeDocument/2006/relationships/image" Target="../media/image25.png"/><Relationship Id="rId2" Type="http://schemas.openxmlformats.org/officeDocument/2006/relationships/image" Target="../media/image9.jpe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70.svg"/><Relationship Id="rId19" Type="http://schemas.openxmlformats.org/officeDocument/2006/relationships/image" Target="../media/image440.svg"/><Relationship Id="rId22" Type="http://schemas.openxmlformats.org/officeDocument/2006/relationships/image" Target="../media/image11.svg"/></Relationships>
</file>

<file path=ppt/slides/_rels/slide1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6.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7.png"/><Relationship Id="rId4" Type="http://schemas.openxmlformats.org/officeDocument/2006/relationships/image" Target="../media/image64.sv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7.xml"/><Relationship Id="rId10" Type="http://schemas.openxmlformats.org/officeDocument/2006/relationships/image" Target="../media/image80.sv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2.svg"/></Relationships>
</file>

<file path=ppt/slides/_rels/slide1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1.png"/><Relationship Id="rId7"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60.svg"/><Relationship Id="rId5" Type="http://schemas.openxmlformats.org/officeDocument/2006/relationships/image" Target="../media/image32.png"/><Relationship Id="rId4" Type="http://schemas.openxmlformats.org/officeDocument/2006/relationships/image" Target="../media/image58.sv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7.png"/><Relationship Id="rId7" Type="http://schemas.openxmlformats.org/officeDocument/2006/relationships/image" Target="../media/image5.sv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11.sv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84.svg"/><Relationship Id="rId9" Type="http://schemas.openxmlformats.org/officeDocument/2006/relationships/image" Target="../media/image87.sv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7.png"/><Relationship Id="rId7" Type="http://schemas.openxmlformats.org/officeDocument/2006/relationships/image" Target="../media/image5.sv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11.sv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84.svg"/><Relationship Id="rId9" Type="http://schemas.openxmlformats.org/officeDocument/2006/relationships/image" Target="../media/image87.svg"/></Relationships>
</file>

<file path=ppt/slides/_rels/slide2.xml.rels><?xml version="1.0" encoding="UTF-8" standalone="yes"?>
<Relationships xmlns="http://schemas.openxmlformats.org/package/2006/relationships"><Relationship Id="rId13" Type="http://schemas.openxmlformats.org/officeDocument/2006/relationships/image" Target="../media/image8.png"/><Relationship Id="rId3" Type="http://schemas.openxmlformats.org/officeDocument/2006/relationships/image" Target="../media/image7.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svg"/><Relationship Id="rId4" Type="http://schemas.openxmlformats.org/officeDocument/2006/relationships/image" Target="../media/image34.svg"/><Relationship Id="rId14" Type="http://schemas.openxmlformats.org/officeDocument/2006/relationships/image" Target="../media/image16.sv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70.sv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82.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2.svg"/></Relationships>
</file>

<file path=ppt/slides/_rels/slide2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7.xml"/><Relationship Id="rId10" Type="http://schemas.openxmlformats.org/officeDocument/2006/relationships/image" Target="../media/image80.sv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17.png"/><Relationship Id="rId5" Type="http://schemas.openxmlformats.org/officeDocument/2006/relationships/image" Target="../media/image8.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33.png"/><Relationship Id="rId4" Type="http://schemas.openxmlformats.org/officeDocument/2006/relationships/image" Target="../media/image18.svg"/></Relationships>
</file>

<file path=ppt/slides/_rels/slide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11.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17.png"/><Relationship Id="rId5" Type="http://schemas.openxmlformats.org/officeDocument/2006/relationships/image" Target="../media/image8.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8.png"/><Relationship Id="rId34" Type="http://schemas.openxmlformats.org/officeDocument/2006/relationships/image" Target="../media/image300.svg"/><Relationship Id="rId7" Type="http://schemas.openxmlformats.org/officeDocument/2006/relationships/image" Target="../media/image19.png"/><Relationship Id="rId38"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0.png"/><Relationship Id="rId37" Type="http://schemas.openxmlformats.org/officeDocument/2006/relationships/image" Target="../media/image22.png"/><Relationship Id="rId36" Type="http://schemas.openxmlformats.org/officeDocument/2006/relationships/image" Target="../media/image21.png"/><Relationship Id="rId10" Type="http://schemas.openxmlformats.org/officeDocument/2006/relationships/image" Target="../media/image11.svg"/><Relationship Id="rId9" Type="http://schemas.openxmlformats.org/officeDocument/2006/relationships/image" Target="../media/image6.png"/><Relationship Id="rId35" Type="http://schemas.openxmlformats.org/officeDocument/2006/relationships/image" Target="../media/image7.png"/><Relationship Id="rId4" Type="http://schemas.openxmlformats.org/officeDocument/2006/relationships/image" Target="../media/image34.svg"/></Relationships>
</file>

<file path=ppt/slides/_rels/slide6.xml.rels><?xml version="1.0" encoding="UTF-8" standalone="yes"?>
<Relationships xmlns="http://schemas.openxmlformats.org/package/2006/relationships"><Relationship Id="rId13" Type="http://schemas.openxmlformats.org/officeDocument/2006/relationships/image" Target="../media/image8.png"/><Relationship Id="rId3" Type="http://schemas.openxmlformats.org/officeDocument/2006/relationships/image" Target="../media/image5.png"/><Relationship Id="rId12" Type="http://schemas.openxmlformats.org/officeDocument/2006/relationships/image" Target="../media/image11.svg"/><Relationship Id="rId2" Type="http://schemas.openxmlformats.org/officeDocument/2006/relationships/image" Target="../media/image1.jpeg"/><Relationship Id="rId16" Type="http://schemas.openxmlformats.org/officeDocument/2006/relationships/image" Target="../media/image23.png"/><Relationship Id="rId1" Type="http://schemas.openxmlformats.org/officeDocument/2006/relationships/slideLayout" Target="../slideLayouts/slideLayout7.xml"/><Relationship Id="rId11" Type="http://schemas.openxmlformats.org/officeDocument/2006/relationships/image" Target="../media/image6.png"/><Relationship Id="rId15" Type="http://schemas.openxmlformats.org/officeDocument/2006/relationships/image" Target="../media/image22.png"/><Relationship Id="rId10" Type="http://schemas.openxmlformats.org/officeDocument/2006/relationships/image" Target="../media/image9.svg"/><Relationship Id="rId14"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15.png"/><Relationship Id="rId7" Type="http://schemas.openxmlformats.org/officeDocument/2006/relationships/image" Target="../media/image2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8.svg"/><Relationship Id="rId19" Type="http://schemas.openxmlformats.org/officeDocument/2006/relationships/image" Target="../media/image440.sv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64.svg"/></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7.xml"/><Relationship Id="rId10" Type="http://schemas.openxmlformats.org/officeDocument/2006/relationships/image" Target="../media/image46.sv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3313096" y="3848100"/>
            <a:ext cx="12496800" cy="4985980"/>
          </a:xfrm>
          <a:prstGeom prst="rect">
            <a:avLst/>
          </a:prstGeom>
        </p:spPr>
        <p:txBody>
          <a:bodyPr wrap="square" lIns="0" tIns="0" rIns="0" bIns="0" rtlCol="0" anchor="t">
            <a:spAutoFit/>
          </a:bodyPr>
          <a:lstStyle/>
          <a:p>
            <a:pPr algn="ctr">
              <a:lnSpc>
                <a:spcPct val="120000"/>
              </a:lnSpc>
              <a:spcBef>
                <a:spcPts val="600"/>
              </a:spcBef>
              <a:spcAft>
                <a:spcPts val="600"/>
              </a:spcAft>
            </a:pPr>
            <a:r>
              <a:rPr lang="en-US" sz="9000" b="1" smtClean="0">
                <a:solidFill>
                  <a:srgbClr val="6B705C"/>
                </a:solidFill>
                <a:latin typeface="Arial" panose="020B0604020202020204" pitchFamily="34" charset="0"/>
                <a:cs typeface="Arial" panose="020B0604020202020204" pitchFamily="34" charset="0"/>
              </a:rPr>
              <a:t>CHÀO MỪNG CÁC EM ĐẾN VỚI BÀI HỌC HÔM NAY!</a:t>
            </a:r>
            <a:endParaRPr lang="en-US" sz="9000" b="1">
              <a:solidFill>
                <a:srgbClr val="6B705C"/>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610600" y="197034"/>
            <a:ext cx="1463322" cy="296369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13609" y="4841555"/>
            <a:ext cx="5182456" cy="6427852"/>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6743366">
            <a:off x="11562888" y="-2659039"/>
            <a:ext cx="9932560" cy="6573549"/>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870325">
            <a:off x="-1236843" y="-1721917"/>
            <a:ext cx="5628924" cy="3837903"/>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6558148">
            <a:off x="16339586" y="8269674"/>
            <a:ext cx="2515954" cy="290708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352651" y="3390900"/>
            <a:ext cx="1425356" cy="3434594"/>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6078200" y="6085318"/>
            <a:ext cx="1974258" cy="4167299"/>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614426210"/>
              </p:ext>
            </p:extLst>
          </p:nvPr>
        </p:nvGraphicFramePr>
        <p:xfrm>
          <a:off x="615228" y="719077"/>
          <a:ext cx="14771006" cy="8783094"/>
        </p:xfrm>
        <a:graphic>
          <a:graphicData uri="http://schemas.openxmlformats.org/drawingml/2006/table">
            <a:tbl>
              <a:tblPr firstRow="1" bandRow="1">
                <a:tableStyleId>{7DF18680-E054-41AD-8BC1-D1AEF772440D}</a:tableStyleId>
              </a:tblPr>
              <a:tblGrid>
                <a:gridCol w="3962399">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2426607">
                  <a:extLst>
                    <a:ext uri="{9D8B030D-6E8A-4147-A177-3AD203B41FA5}">
                      <a16:colId xmlns:a16="http://schemas.microsoft.com/office/drawing/2014/main" val="20004"/>
                    </a:ext>
                  </a:extLst>
                </a:gridCol>
              </a:tblGrid>
              <a:tr h="2037650">
                <a:tc rowSpan="2">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4500" u="none" strike="noStrike" cap="none" smtClean="0">
                          <a:latin typeface="+mn-lt"/>
                          <a:sym typeface="Arial"/>
                        </a:rPr>
                        <a:t>Số</a:t>
                      </a:r>
                      <a:r>
                        <a:rPr lang="vi-VN" sz="4500" u="none" strike="noStrike" cap="none" baseline="0" smtClean="0">
                          <a:latin typeface="+mn-lt"/>
                          <a:sym typeface="Arial"/>
                        </a:rPr>
                        <a:t> </a:t>
                      </a:r>
                      <a:r>
                        <a:rPr lang="vi-VN" sz="4500" u="none" strike="noStrike" cap="none" baseline="0" dirty="0" smtClean="0">
                          <a:latin typeface="+mn-lt"/>
                          <a:sym typeface="Arial"/>
                        </a:rPr>
                        <a:t>thập phân</a:t>
                      </a:r>
                      <a:endParaRPr lang="vi-VN" sz="4500" u="none" strike="noStrike" cap="none" dirty="0" smtClean="0">
                        <a:latin typeface="+mn-lt"/>
                        <a:cs typeface="Arial" panose="020B0604020202020204" pitchFamily="34" charset="0"/>
                        <a:sym typeface="Arial"/>
                      </a:endParaRPr>
                    </a:p>
                  </a:txBody>
                  <a:tcPr anchor="ctr"/>
                </a:tc>
                <a:tc gridSpan="4">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4500" u="none" strike="noStrike" cap="none" dirty="0" smtClean="0">
                          <a:latin typeface="+mn-lt"/>
                          <a:sym typeface="Arial"/>
                        </a:rPr>
                        <a:t>Làm</a:t>
                      </a:r>
                      <a:r>
                        <a:rPr lang="vi-VN" sz="4500" u="none" strike="noStrike" cap="none" baseline="0" dirty="0" smtClean="0">
                          <a:latin typeface="+mn-lt"/>
                          <a:sym typeface="Arial"/>
                        </a:rPr>
                        <a:t> tròn </a:t>
                      </a:r>
                      <a:r>
                        <a:rPr lang="vi-VN" sz="4500" u="none" strike="noStrike" cap="none" baseline="0" smtClean="0">
                          <a:latin typeface="+mn-lt"/>
                          <a:sym typeface="Arial"/>
                        </a:rPr>
                        <a:t>đến hàng</a:t>
                      </a:r>
                      <a:endParaRPr lang="vi-VN" sz="4500" u="none" strike="noStrike" cap="none" dirty="0" smtClean="0">
                        <a:latin typeface="+mn-lt"/>
                        <a:sym typeface="Arial"/>
                      </a:endParaRPr>
                    </a:p>
                  </a:txBody>
                  <a:tcPr anchor="ctr"/>
                </a:tc>
                <a:tc hMerge="1">
                  <a:txBody>
                    <a:bodyPr/>
                    <a:lstStyle/>
                    <a:p>
                      <a:endParaRPr lang="vi-VN" dirty="0"/>
                    </a:p>
                  </a:txBody>
                  <a:tcPr/>
                </a:tc>
                <a:tc hMerge="1">
                  <a:txBody>
                    <a:bodyPr/>
                    <a:lstStyle/>
                    <a:p>
                      <a:endParaRPr lang="vi-VN" dirty="0"/>
                    </a:p>
                  </a:txBody>
                  <a:tcPr/>
                </a:tc>
                <a:tc hMerge="1">
                  <a:txBody>
                    <a:bodyPr/>
                    <a:lstStyle/>
                    <a:p>
                      <a:endParaRPr lang="vi-VN" dirty="0"/>
                    </a:p>
                  </a:txBody>
                  <a:tcPr/>
                </a:tc>
                <a:extLst>
                  <a:ext uri="{0D108BD9-81ED-4DB2-BD59-A6C34878D82A}">
                    <a16:rowId xmlns:a16="http://schemas.microsoft.com/office/drawing/2014/main" val="10000"/>
                  </a:ext>
                </a:extLst>
              </a:tr>
              <a:tr h="1721002">
                <a:tc vMerge="1">
                  <a:txBody>
                    <a:bodyPr/>
                    <a:lstStyle/>
                    <a:p>
                      <a:endParaRPr lang="vi-VN"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4500" u="none" strike="noStrike" cap="none" smtClean="0">
                          <a:latin typeface="+mn-lt"/>
                          <a:sym typeface="Arial"/>
                        </a:rPr>
                        <a:t>Phần mười</a:t>
                      </a:r>
                      <a:endParaRPr lang="vi-VN" sz="4500" u="none" strike="noStrike" cap="none" dirty="0" smtClean="0">
                        <a:latin typeface="+mn-lt"/>
                        <a:cs typeface="Arial" panose="020B0604020202020204" pitchFamily="34" charset="0"/>
                        <a:sym typeface="Arial"/>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4500" u="none" strike="noStrike" cap="none" smtClean="0">
                          <a:latin typeface="+mn-lt"/>
                          <a:sym typeface="Arial"/>
                        </a:rPr>
                        <a:t>Phần trăm</a:t>
                      </a:r>
                      <a:endParaRPr lang="vi-VN" sz="4500" u="none" strike="noStrike" cap="none" dirty="0" smtClean="0">
                        <a:latin typeface="+mn-lt"/>
                        <a:cs typeface="Arial" panose="020B0604020202020204" pitchFamily="34" charset="0"/>
                        <a:sym typeface="Arial"/>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4500" u="none" strike="noStrike" cap="none" smtClean="0">
                          <a:latin typeface="+mn-lt"/>
                          <a:sym typeface="Arial"/>
                        </a:rPr>
                        <a:t>Đơn</a:t>
                      </a:r>
                      <a:r>
                        <a:rPr lang="vi-VN" sz="4500" u="none" strike="noStrike" cap="none" baseline="0" smtClean="0">
                          <a:latin typeface="+mn-lt"/>
                          <a:sym typeface="Arial"/>
                        </a:rPr>
                        <a:t> vị</a:t>
                      </a:r>
                      <a:endParaRPr lang="vi-VN" sz="4500" u="none" strike="noStrike" cap="none" dirty="0" smtClean="0">
                        <a:latin typeface="+mn-lt"/>
                        <a:cs typeface="Arial" panose="020B0604020202020204" pitchFamily="34" charset="0"/>
                        <a:sym typeface="Arial"/>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4500" u="none" strike="noStrike" cap="none" smtClean="0">
                          <a:latin typeface="+mn-lt"/>
                          <a:sym typeface="Arial"/>
                        </a:rPr>
                        <a:t>Chục</a:t>
                      </a:r>
                      <a:endParaRPr lang="vi-VN" sz="4500" u="none" strike="noStrike" cap="none" dirty="0" smtClean="0">
                        <a:latin typeface="+mn-lt"/>
                        <a:cs typeface="Arial" panose="020B0604020202020204" pitchFamily="34" charset="0"/>
                        <a:sym typeface="Arial"/>
                      </a:endParaRPr>
                    </a:p>
                  </a:txBody>
                  <a:tcPr anchor="ctr"/>
                </a:tc>
                <a:extLst>
                  <a:ext uri="{0D108BD9-81ED-4DB2-BD59-A6C34878D82A}">
                    <a16:rowId xmlns:a16="http://schemas.microsoft.com/office/drawing/2014/main" val="10001"/>
                  </a:ext>
                </a:extLst>
              </a:tr>
              <a:tr h="1082501">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4500" u="none" strike="noStrike" kern="1200" cap="none" smtClean="0">
                          <a:latin typeface="+mn-lt"/>
                          <a:sym typeface="Arial"/>
                        </a:rPr>
                        <a:t>10,349</a:t>
                      </a:r>
                      <a:endParaRPr lang="vi-VN" sz="4500" b="0" u="none" strike="noStrike" cap="none" dirty="0" smtClean="0">
                        <a:latin typeface="+mn-lt"/>
                        <a:cs typeface="Arial" panose="020B0604020202020204" pitchFamily="34" charset="0"/>
                        <a:sym typeface="Arial"/>
                      </a:endParaRPr>
                    </a:p>
                  </a:txBody>
                  <a:tcPr anchor="ctr"/>
                </a:tc>
                <a:tc>
                  <a:txBody>
                    <a:bodyPr/>
                    <a:lstStyle/>
                    <a:p>
                      <a:pPr algn="ctr"/>
                      <a:endParaRPr lang="vi-VN" sz="4500" dirty="0">
                        <a:latin typeface="+mn-lt"/>
                        <a:cs typeface="Arial" panose="020B0604020202020204" pitchFamily="34" charset="0"/>
                      </a:endParaRPr>
                    </a:p>
                  </a:txBody>
                  <a:tcPr anchor="ctr"/>
                </a:tc>
                <a:tc>
                  <a:txBody>
                    <a:bodyPr/>
                    <a:lstStyle/>
                    <a:p>
                      <a:pPr algn="ctr"/>
                      <a:endParaRPr lang="vi-VN" sz="4500" dirty="0">
                        <a:latin typeface="+mn-lt"/>
                        <a:cs typeface="Arial" panose="020B0604020202020204" pitchFamily="34" charset="0"/>
                      </a:endParaRPr>
                    </a:p>
                  </a:txBody>
                  <a:tcPr anchor="ctr"/>
                </a:tc>
                <a:tc>
                  <a:txBody>
                    <a:bodyPr/>
                    <a:lstStyle/>
                    <a:p>
                      <a:pPr algn="ctr"/>
                      <a:endParaRPr lang="vi-VN" sz="4500" dirty="0">
                        <a:latin typeface="+mn-lt"/>
                        <a:cs typeface="Arial" panose="020B0604020202020204" pitchFamily="34" charset="0"/>
                      </a:endParaRPr>
                    </a:p>
                  </a:txBody>
                  <a:tcPr anchor="ctr"/>
                </a:tc>
                <a:tc>
                  <a:txBody>
                    <a:bodyPr/>
                    <a:lstStyle/>
                    <a:p>
                      <a:pPr algn="ctr"/>
                      <a:endParaRPr lang="vi-VN" sz="4500" dirty="0">
                        <a:latin typeface="+mn-lt"/>
                        <a:cs typeface="Arial" panose="020B0604020202020204" pitchFamily="34" charset="0"/>
                      </a:endParaRPr>
                    </a:p>
                  </a:txBody>
                  <a:tcPr anchor="ctr"/>
                </a:tc>
                <a:extLst>
                  <a:ext uri="{0D108BD9-81ED-4DB2-BD59-A6C34878D82A}">
                    <a16:rowId xmlns:a16="http://schemas.microsoft.com/office/drawing/2014/main" val="10002"/>
                  </a:ext>
                </a:extLst>
              </a:tr>
              <a:tr h="1493397">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4500" u="none" strike="noStrike" kern="1200" cap="none" smtClean="0">
                          <a:latin typeface="+mn-lt"/>
                          <a:sym typeface="Arial"/>
                        </a:rPr>
                        <a:t>1995,921</a:t>
                      </a:r>
                      <a:endParaRPr lang="vi-VN" sz="4500" b="0" u="none" strike="noStrike" cap="none" dirty="0" smtClean="0">
                        <a:latin typeface="+mn-lt"/>
                        <a:cs typeface="Arial" panose="020B0604020202020204" pitchFamily="34" charset="0"/>
                        <a:sym typeface="Arial"/>
                      </a:endParaRPr>
                    </a:p>
                  </a:txBody>
                  <a:tcPr anchor="ctr"/>
                </a:tc>
                <a:tc>
                  <a:txBody>
                    <a:bodyPr/>
                    <a:lstStyle/>
                    <a:p>
                      <a:pPr algn="ctr"/>
                      <a:endParaRPr lang="vi-VN" sz="4500" dirty="0">
                        <a:latin typeface="+mn-lt"/>
                        <a:cs typeface="Arial" panose="020B0604020202020204" pitchFamily="34" charset="0"/>
                      </a:endParaRPr>
                    </a:p>
                  </a:txBody>
                  <a:tcPr anchor="ctr"/>
                </a:tc>
                <a:tc>
                  <a:txBody>
                    <a:bodyPr/>
                    <a:lstStyle/>
                    <a:p>
                      <a:pPr algn="ctr"/>
                      <a:endParaRPr lang="vi-VN" sz="4500" dirty="0">
                        <a:latin typeface="+mn-lt"/>
                        <a:cs typeface="Arial" panose="020B0604020202020204" pitchFamily="34" charset="0"/>
                      </a:endParaRPr>
                    </a:p>
                  </a:txBody>
                  <a:tcPr anchor="ctr"/>
                </a:tc>
                <a:tc>
                  <a:txBody>
                    <a:bodyPr/>
                    <a:lstStyle/>
                    <a:p>
                      <a:pPr algn="ctr"/>
                      <a:endParaRPr lang="vi-VN" sz="4500" dirty="0">
                        <a:latin typeface="+mn-lt"/>
                        <a:cs typeface="Arial" panose="020B0604020202020204" pitchFamily="34" charset="0"/>
                      </a:endParaRPr>
                    </a:p>
                  </a:txBody>
                  <a:tcPr anchor="ctr"/>
                </a:tc>
                <a:tc>
                  <a:txBody>
                    <a:bodyPr/>
                    <a:lstStyle/>
                    <a:p>
                      <a:pPr algn="ctr"/>
                      <a:endParaRPr lang="vi-VN" sz="4500" dirty="0">
                        <a:latin typeface="+mn-lt"/>
                        <a:cs typeface="Arial" panose="020B0604020202020204" pitchFamily="34" charset="0"/>
                      </a:endParaRPr>
                    </a:p>
                  </a:txBody>
                  <a:tcPr anchor="ctr"/>
                </a:tc>
                <a:extLst>
                  <a:ext uri="{0D108BD9-81ED-4DB2-BD59-A6C34878D82A}">
                    <a16:rowId xmlns:a16="http://schemas.microsoft.com/office/drawing/2014/main" val="10003"/>
                  </a:ext>
                </a:extLst>
              </a:tr>
              <a:tr h="1366043">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4500" u="none" strike="noStrike" kern="1200" cap="none" smtClean="0">
                          <a:latin typeface="+mn-lt"/>
                          <a:sym typeface="Arial"/>
                        </a:rPr>
                        <a:t>-822,399</a:t>
                      </a:r>
                      <a:endParaRPr lang="vi-VN" sz="4500" b="0" u="none" strike="noStrike" cap="none" dirty="0" smtClean="0">
                        <a:latin typeface="+mn-lt"/>
                        <a:cs typeface="Arial" panose="020B0604020202020204" pitchFamily="34" charset="0"/>
                        <a:sym typeface="Arial"/>
                      </a:endParaRPr>
                    </a:p>
                  </a:txBody>
                  <a:tcPr anchor="ctr"/>
                </a:tc>
                <a:tc>
                  <a:txBody>
                    <a:bodyPr/>
                    <a:lstStyle/>
                    <a:p>
                      <a:pPr algn="ctr"/>
                      <a:endParaRPr lang="vi-VN" sz="4500" dirty="0">
                        <a:latin typeface="+mn-lt"/>
                        <a:cs typeface="Arial" panose="020B0604020202020204" pitchFamily="34" charset="0"/>
                      </a:endParaRPr>
                    </a:p>
                  </a:txBody>
                  <a:tcPr anchor="ctr"/>
                </a:tc>
                <a:tc>
                  <a:txBody>
                    <a:bodyPr/>
                    <a:lstStyle/>
                    <a:p>
                      <a:pPr algn="ctr"/>
                      <a:endParaRPr lang="vi-VN" sz="4500" dirty="0">
                        <a:latin typeface="+mn-lt"/>
                        <a:cs typeface="Arial" panose="020B0604020202020204" pitchFamily="34" charset="0"/>
                      </a:endParaRPr>
                    </a:p>
                  </a:txBody>
                  <a:tcPr anchor="ctr"/>
                </a:tc>
                <a:tc>
                  <a:txBody>
                    <a:bodyPr/>
                    <a:lstStyle/>
                    <a:p>
                      <a:pPr algn="ctr"/>
                      <a:endParaRPr lang="vi-VN" sz="4500" dirty="0">
                        <a:latin typeface="+mn-lt"/>
                        <a:cs typeface="Arial" panose="020B0604020202020204" pitchFamily="34" charset="0"/>
                      </a:endParaRPr>
                    </a:p>
                  </a:txBody>
                  <a:tcPr anchor="ctr"/>
                </a:tc>
                <a:tc>
                  <a:txBody>
                    <a:bodyPr/>
                    <a:lstStyle/>
                    <a:p>
                      <a:pPr algn="ctr"/>
                      <a:endParaRPr lang="vi-VN" sz="4500" dirty="0">
                        <a:latin typeface="+mn-lt"/>
                        <a:cs typeface="Arial" panose="020B0604020202020204" pitchFamily="34" charset="0"/>
                      </a:endParaRPr>
                    </a:p>
                  </a:txBody>
                  <a:tcPr anchor="ctr"/>
                </a:tc>
                <a:extLst>
                  <a:ext uri="{0D108BD9-81ED-4DB2-BD59-A6C34878D82A}">
                    <a16:rowId xmlns:a16="http://schemas.microsoft.com/office/drawing/2014/main" val="10004"/>
                  </a:ext>
                </a:extLst>
              </a:tr>
              <a:tr h="1082501">
                <a:tc>
                  <a:txBody>
                    <a:bodyPr/>
                    <a:lstStyle/>
                    <a:p>
                      <a:pPr algn="ctr"/>
                      <a:r>
                        <a:rPr lang="vi-VN" sz="4500" u="none" strike="noStrike" kern="1200" cap="none" dirty="0" smtClean="0">
                          <a:latin typeface="+mn-lt"/>
                          <a:sym typeface="Arial"/>
                        </a:rPr>
                        <a:t>99,999</a:t>
                      </a:r>
                      <a:endParaRPr lang="vi-VN" sz="4500" b="0" dirty="0">
                        <a:latin typeface="+mn-lt"/>
                        <a:cs typeface="Arial" panose="020B0604020202020204" pitchFamily="34" charset="0"/>
                      </a:endParaRPr>
                    </a:p>
                  </a:txBody>
                  <a:tcPr anchor="ctr"/>
                </a:tc>
                <a:tc>
                  <a:txBody>
                    <a:bodyPr/>
                    <a:lstStyle/>
                    <a:p>
                      <a:pPr algn="ctr"/>
                      <a:endParaRPr lang="vi-VN" sz="4500" dirty="0">
                        <a:latin typeface="+mn-lt"/>
                        <a:cs typeface="Arial" panose="020B0604020202020204" pitchFamily="34" charset="0"/>
                      </a:endParaRPr>
                    </a:p>
                  </a:txBody>
                  <a:tcPr anchor="ctr"/>
                </a:tc>
                <a:tc>
                  <a:txBody>
                    <a:bodyPr/>
                    <a:lstStyle/>
                    <a:p>
                      <a:pPr algn="ctr"/>
                      <a:endParaRPr lang="vi-VN" sz="4500" dirty="0">
                        <a:latin typeface="+mn-lt"/>
                        <a:cs typeface="Arial" panose="020B0604020202020204" pitchFamily="34" charset="0"/>
                      </a:endParaRPr>
                    </a:p>
                  </a:txBody>
                  <a:tcPr anchor="ctr"/>
                </a:tc>
                <a:tc>
                  <a:txBody>
                    <a:bodyPr/>
                    <a:lstStyle/>
                    <a:p>
                      <a:pPr algn="ctr"/>
                      <a:endParaRPr lang="vi-VN" sz="4500" dirty="0">
                        <a:latin typeface="+mn-lt"/>
                        <a:cs typeface="Arial" panose="020B0604020202020204" pitchFamily="34" charset="0"/>
                      </a:endParaRPr>
                    </a:p>
                  </a:txBody>
                  <a:tcPr anchor="ctr"/>
                </a:tc>
                <a:tc>
                  <a:txBody>
                    <a:bodyPr/>
                    <a:lstStyle/>
                    <a:p>
                      <a:pPr algn="ctr"/>
                      <a:endParaRPr lang="vi-VN" sz="4500" dirty="0">
                        <a:latin typeface="+mn-lt"/>
                        <a:cs typeface="Arial" panose="020B0604020202020204" pitchFamily="34" charset="0"/>
                      </a:endParaRPr>
                    </a:p>
                  </a:txBody>
                  <a:tcPr anchor="ctr"/>
                </a:tc>
                <a:extLst>
                  <a:ext uri="{0D108BD9-81ED-4DB2-BD59-A6C34878D82A}">
                    <a16:rowId xmlns:a16="http://schemas.microsoft.com/office/drawing/2014/main" val="10005"/>
                  </a:ext>
                </a:extLst>
              </a:tr>
            </a:tbl>
          </a:graphicData>
        </a:graphic>
      </p:graphicFrame>
      <p:sp>
        <p:nvSpPr>
          <p:cNvPr id="10" name="Rectangle 9"/>
          <p:cNvSpPr/>
          <p:nvPr/>
        </p:nvSpPr>
        <p:spPr>
          <a:xfrm>
            <a:off x="5331292" y="4641839"/>
            <a:ext cx="1306768" cy="784830"/>
          </a:xfrm>
          <a:prstGeom prst="rect">
            <a:avLst/>
          </a:prstGeom>
        </p:spPr>
        <p:txBody>
          <a:bodyPr wrap="none">
            <a:spAutoFit/>
          </a:bodyPr>
          <a:lstStyle/>
          <a:p>
            <a:pPr algn="ctr"/>
            <a:r>
              <a:rPr lang="vi-VN" sz="4500" dirty="0">
                <a:solidFill>
                  <a:srgbClr val="C00000"/>
                </a:solidFill>
              </a:rPr>
              <a:t>10,3</a:t>
            </a:r>
          </a:p>
        </p:txBody>
      </p:sp>
      <p:sp>
        <p:nvSpPr>
          <p:cNvPr id="11" name="Rectangle 10"/>
          <p:cNvSpPr/>
          <p:nvPr/>
        </p:nvSpPr>
        <p:spPr>
          <a:xfrm>
            <a:off x="5014673" y="5953372"/>
            <a:ext cx="1947970" cy="784830"/>
          </a:xfrm>
          <a:prstGeom prst="rect">
            <a:avLst/>
          </a:prstGeom>
        </p:spPr>
        <p:txBody>
          <a:bodyPr wrap="none">
            <a:spAutoFit/>
          </a:bodyPr>
          <a:lstStyle/>
          <a:p>
            <a:pPr algn="ctr"/>
            <a:r>
              <a:rPr lang="vi-VN" sz="4500" dirty="0">
                <a:solidFill>
                  <a:srgbClr val="C00000"/>
                </a:solidFill>
              </a:rPr>
              <a:t>1995,9</a:t>
            </a:r>
          </a:p>
        </p:txBody>
      </p:sp>
      <p:sp>
        <p:nvSpPr>
          <p:cNvPr id="12" name="Rectangle 11"/>
          <p:cNvSpPr/>
          <p:nvPr/>
        </p:nvSpPr>
        <p:spPr>
          <a:xfrm>
            <a:off x="5078793" y="7273572"/>
            <a:ext cx="1819730" cy="784830"/>
          </a:xfrm>
          <a:prstGeom prst="rect">
            <a:avLst/>
          </a:prstGeom>
        </p:spPr>
        <p:txBody>
          <a:bodyPr wrap="none">
            <a:spAutoFit/>
          </a:bodyPr>
          <a:lstStyle/>
          <a:p>
            <a:pPr algn="ctr"/>
            <a:r>
              <a:rPr lang="vi-VN" sz="4500" dirty="0">
                <a:solidFill>
                  <a:srgbClr val="C00000"/>
                </a:solidFill>
              </a:rPr>
              <a:t>-822,4</a:t>
            </a:r>
          </a:p>
        </p:txBody>
      </p:sp>
      <p:sp>
        <p:nvSpPr>
          <p:cNvPr id="13" name="Rectangle 12"/>
          <p:cNvSpPr/>
          <p:nvPr/>
        </p:nvSpPr>
        <p:spPr>
          <a:xfrm>
            <a:off x="5367674" y="8717341"/>
            <a:ext cx="1146469" cy="784830"/>
          </a:xfrm>
          <a:prstGeom prst="rect">
            <a:avLst/>
          </a:prstGeom>
        </p:spPr>
        <p:txBody>
          <a:bodyPr wrap="none">
            <a:spAutoFit/>
          </a:bodyPr>
          <a:lstStyle/>
          <a:p>
            <a:pPr algn="ctr"/>
            <a:r>
              <a:rPr lang="vi-VN" sz="4500" dirty="0">
                <a:solidFill>
                  <a:srgbClr val="C00000"/>
                </a:solidFill>
              </a:rPr>
              <a:t>100</a:t>
            </a:r>
          </a:p>
        </p:txBody>
      </p:sp>
      <p:sp>
        <p:nvSpPr>
          <p:cNvPr id="14" name="Rectangle 13"/>
          <p:cNvSpPr/>
          <p:nvPr/>
        </p:nvSpPr>
        <p:spPr>
          <a:xfrm>
            <a:off x="8135407" y="4641839"/>
            <a:ext cx="1627370" cy="784830"/>
          </a:xfrm>
          <a:prstGeom prst="rect">
            <a:avLst/>
          </a:prstGeom>
        </p:spPr>
        <p:txBody>
          <a:bodyPr wrap="none">
            <a:spAutoFit/>
          </a:bodyPr>
          <a:lstStyle/>
          <a:p>
            <a:pPr algn="ctr"/>
            <a:r>
              <a:rPr lang="vi-VN" sz="4500" dirty="0">
                <a:solidFill>
                  <a:srgbClr val="C00000"/>
                </a:solidFill>
              </a:rPr>
              <a:t>10,35</a:t>
            </a:r>
          </a:p>
        </p:txBody>
      </p:sp>
      <p:sp>
        <p:nvSpPr>
          <p:cNvPr id="15" name="Rectangle 14"/>
          <p:cNvSpPr/>
          <p:nvPr/>
        </p:nvSpPr>
        <p:spPr>
          <a:xfrm>
            <a:off x="7928649" y="5902715"/>
            <a:ext cx="2268570" cy="784830"/>
          </a:xfrm>
          <a:prstGeom prst="rect">
            <a:avLst/>
          </a:prstGeom>
        </p:spPr>
        <p:txBody>
          <a:bodyPr wrap="none">
            <a:spAutoFit/>
          </a:bodyPr>
          <a:lstStyle/>
          <a:p>
            <a:pPr algn="ctr"/>
            <a:r>
              <a:rPr lang="vi-VN" sz="4500" dirty="0">
                <a:solidFill>
                  <a:srgbClr val="C00000"/>
                </a:solidFill>
              </a:rPr>
              <a:t>1995,92</a:t>
            </a:r>
          </a:p>
        </p:txBody>
      </p:sp>
      <p:sp>
        <p:nvSpPr>
          <p:cNvPr id="16" name="Rectangle 15"/>
          <p:cNvSpPr/>
          <p:nvPr/>
        </p:nvSpPr>
        <p:spPr>
          <a:xfrm>
            <a:off x="7916071" y="7282062"/>
            <a:ext cx="2140330" cy="784830"/>
          </a:xfrm>
          <a:prstGeom prst="rect">
            <a:avLst/>
          </a:prstGeom>
        </p:spPr>
        <p:txBody>
          <a:bodyPr wrap="none">
            <a:spAutoFit/>
          </a:bodyPr>
          <a:lstStyle/>
          <a:p>
            <a:pPr algn="ctr"/>
            <a:r>
              <a:rPr lang="vi-VN" sz="4500" dirty="0">
                <a:solidFill>
                  <a:srgbClr val="C00000"/>
                </a:solidFill>
              </a:rPr>
              <a:t>-822,40</a:t>
            </a:r>
          </a:p>
        </p:txBody>
      </p:sp>
      <p:sp>
        <p:nvSpPr>
          <p:cNvPr id="17" name="Rectangle 16"/>
          <p:cNvSpPr/>
          <p:nvPr/>
        </p:nvSpPr>
        <p:spPr>
          <a:xfrm>
            <a:off x="8489699" y="8670129"/>
            <a:ext cx="1146469" cy="784830"/>
          </a:xfrm>
          <a:prstGeom prst="rect">
            <a:avLst/>
          </a:prstGeom>
        </p:spPr>
        <p:txBody>
          <a:bodyPr wrap="none">
            <a:spAutoFit/>
          </a:bodyPr>
          <a:lstStyle/>
          <a:p>
            <a:pPr algn="ctr"/>
            <a:r>
              <a:rPr lang="vi-VN" sz="4500" dirty="0">
                <a:solidFill>
                  <a:srgbClr val="C00000"/>
                </a:solidFill>
              </a:rPr>
              <a:t>100</a:t>
            </a:r>
          </a:p>
        </p:txBody>
      </p:sp>
      <p:sp>
        <p:nvSpPr>
          <p:cNvPr id="18" name="Rectangle 17"/>
          <p:cNvSpPr/>
          <p:nvPr/>
        </p:nvSpPr>
        <p:spPr>
          <a:xfrm>
            <a:off x="11384884" y="4520874"/>
            <a:ext cx="825867" cy="784830"/>
          </a:xfrm>
          <a:prstGeom prst="rect">
            <a:avLst/>
          </a:prstGeom>
        </p:spPr>
        <p:txBody>
          <a:bodyPr wrap="none">
            <a:spAutoFit/>
          </a:bodyPr>
          <a:lstStyle/>
          <a:p>
            <a:pPr algn="ctr"/>
            <a:r>
              <a:rPr lang="vi-VN" sz="4500" dirty="0">
                <a:solidFill>
                  <a:srgbClr val="C00000"/>
                </a:solidFill>
              </a:rPr>
              <a:t>10</a:t>
            </a:r>
          </a:p>
        </p:txBody>
      </p:sp>
      <p:sp>
        <p:nvSpPr>
          <p:cNvPr id="19" name="Rectangle 18"/>
          <p:cNvSpPr/>
          <p:nvPr/>
        </p:nvSpPr>
        <p:spPr>
          <a:xfrm>
            <a:off x="11043525" y="5974295"/>
            <a:ext cx="1467068" cy="784830"/>
          </a:xfrm>
          <a:prstGeom prst="rect">
            <a:avLst/>
          </a:prstGeom>
        </p:spPr>
        <p:txBody>
          <a:bodyPr wrap="none">
            <a:spAutoFit/>
          </a:bodyPr>
          <a:lstStyle/>
          <a:p>
            <a:pPr algn="ctr"/>
            <a:r>
              <a:rPr lang="vi-VN" sz="4500" dirty="0">
                <a:solidFill>
                  <a:srgbClr val="C00000"/>
                </a:solidFill>
              </a:rPr>
              <a:t>1996</a:t>
            </a:r>
          </a:p>
        </p:txBody>
      </p:sp>
      <p:sp>
        <p:nvSpPr>
          <p:cNvPr id="20" name="Rectangle 19"/>
          <p:cNvSpPr/>
          <p:nvPr/>
        </p:nvSpPr>
        <p:spPr>
          <a:xfrm>
            <a:off x="11107644" y="7356614"/>
            <a:ext cx="1338829" cy="784830"/>
          </a:xfrm>
          <a:prstGeom prst="rect">
            <a:avLst/>
          </a:prstGeom>
        </p:spPr>
        <p:txBody>
          <a:bodyPr wrap="none">
            <a:spAutoFit/>
          </a:bodyPr>
          <a:lstStyle/>
          <a:p>
            <a:pPr algn="ctr"/>
            <a:r>
              <a:rPr lang="vi-VN" sz="4500" dirty="0">
                <a:solidFill>
                  <a:srgbClr val="C00000"/>
                </a:solidFill>
              </a:rPr>
              <a:t>-822</a:t>
            </a:r>
          </a:p>
        </p:txBody>
      </p:sp>
      <p:sp>
        <p:nvSpPr>
          <p:cNvPr id="21" name="Rectangle 20"/>
          <p:cNvSpPr/>
          <p:nvPr/>
        </p:nvSpPr>
        <p:spPr>
          <a:xfrm>
            <a:off x="11203823" y="8623671"/>
            <a:ext cx="1146469" cy="784830"/>
          </a:xfrm>
          <a:prstGeom prst="rect">
            <a:avLst/>
          </a:prstGeom>
        </p:spPr>
        <p:txBody>
          <a:bodyPr wrap="none">
            <a:spAutoFit/>
          </a:bodyPr>
          <a:lstStyle/>
          <a:p>
            <a:pPr algn="ctr"/>
            <a:r>
              <a:rPr lang="vi-VN" sz="4500" dirty="0">
                <a:solidFill>
                  <a:srgbClr val="C00000"/>
                </a:solidFill>
              </a:rPr>
              <a:t>100</a:t>
            </a:r>
          </a:p>
        </p:txBody>
      </p:sp>
      <p:sp>
        <p:nvSpPr>
          <p:cNvPr id="22" name="Rectangle 21"/>
          <p:cNvSpPr/>
          <p:nvPr/>
        </p:nvSpPr>
        <p:spPr>
          <a:xfrm>
            <a:off x="13708098" y="4473993"/>
            <a:ext cx="825867" cy="784830"/>
          </a:xfrm>
          <a:prstGeom prst="rect">
            <a:avLst/>
          </a:prstGeom>
        </p:spPr>
        <p:txBody>
          <a:bodyPr wrap="none">
            <a:spAutoFit/>
          </a:bodyPr>
          <a:lstStyle/>
          <a:p>
            <a:pPr algn="ctr"/>
            <a:r>
              <a:rPr lang="vi-VN" sz="4500" dirty="0">
                <a:solidFill>
                  <a:srgbClr val="C00000"/>
                </a:solidFill>
              </a:rPr>
              <a:t>10</a:t>
            </a:r>
          </a:p>
        </p:txBody>
      </p:sp>
      <p:sp>
        <p:nvSpPr>
          <p:cNvPr id="23" name="Rectangle 22"/>
          <p:cNvSpPr/>
          <p:nvPr/>
        </p:nvSpPr>
        <p:spPr>
          <a:xfrm>
            <a:off x="13322858" y="5902715"/>
            <a:ext cx="1467068" cy="784830"/>
          </a:xfrm>
          <a:prstGeom prst="rect">
            <a:avLst/>
          </a:prstGeom>
        </p:spPr>
        <p:txBody>
          <a:bodyPr wrap="none">
            <a:spAutoFit/>
          </a:bodyPr>
          <a:lstStyle/>
          <a:p>
            <a:pPr algn="ctr"/>
            <a:r>
              <a:rPr lang="vi-VN" sz="4500" dirty="0">
                <a:solidFill>
                  <a:srgbClr val="C00000"/>
                </a:solidFill>
              </a:rPr>
              <a:t>2000</a:t>
            </a:r>
          </a:p>
        </p:txBody>
      </p:sp>
      <p:sp>
        <p:nvSpPr>
          <p:cNvPr id="24" name="Rectangle 23"/>
          <p:cNvSpPr/>
          <p:nvPr/>
        </p:nvSpPr>
        <p:spPr>
          <a:xfrm>
            <a:off x="13336723" y="7402298"/>
            <a:ext cx="1338829" cy="784830"/>
          </a:xfrm>
          <a:prstGeom prst="rect">
            <a:avLst/>
          </a:prstGeom>
        </p:spPr>
        <p:txBody>
          <a:bodyPr wrap="none">
            <a:spAutoFit/>
          </a:bodyPr>
          <a:lstStyle/>
          <a:p>
            <a:pPr algn="ctr"/>
            <a:r>
              <a:rPr lang="vi-VN" sz="4500" dirty="0">
                <a:solidFill>
                  <a:srgbClr val="C00000"/>
                </a:solidFill>
              </a:rPr>
              <a:t>-820</a:t>
            </a:r>
          </a:p>
        </p:txBody>
      </p:sp>
      <p:sp>
        <p:nvSpPr>
          <p:cNvPr id="25" name="Rectangle 24"/>
          <p:cNvSpPr/>
          <p:nvPr/>
        </p:nvSpPr>
        <p:spPr>
          <a:xfrm>
            <a:off x="13483157" y="8604576"/>
            <a:ext cx="1146469" cy="784830"/>
          </a:xfrm>
          <a:prstGeom prst="rect">
            <a:avLst/>
          </a:prstGeom>
        </p:spPr>
        <p:txBody>
          <a:bodyPr wrap="none">
            <a:spAutoFit/>
          </a:bodyPr>
          <a:lstStyle/>
          <a:p>
            <a:pPr algn="ctr"/>
            <a:r>
              <a:rPr lang="vi-VN" sz="4500" dirty="0">
                <a:solidFill>
                  <a:srgbClr val="C00000"/>
                </a:solidFill>
              </a:rPr>
              <a:t>100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arn(inVertic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arn(inVertic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arn(inVertical)">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barn(inVertical)">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barn(inVertical)">
                                      <p:cBhvr>
                                        <p:cTn id="8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19200" y="183201"/>
            <a:ext cx="7924800" cy="961802"/>
          </a:xfrm>
          <a:prstGeom prst="rect">
            <a:avLst/>
          </a:prstGeom>
        </p:spPr>
        <p:txBody>
          <a:bodyPr wrap="square" lIns="0" tIns="0" rIns="0" bIns="0" rtlCol="0" anchor="t">
            <a:spAutoFit/>
          </a:bodyPr>
          <a:lstStyle/>
          <a:p>
            <a:pPr algn="just">
              <a:lnSpc>
                <a:spcPts val="7498"/>
              </a:lnSpc>
            </a:pPr>
            <a:r>
              <a:rPr lang="en-US" sz="5000" b="1" smtClean="0">
                <a:solidFill>
                  <a:srgbClr val="6B705C"/>
                </a:solidFill>
                <a:latin typeface="Arial" panose="020B0604020202020204" pitchFamily="34" charset="0"/>
                <a:cs typeface="Arial" panose="020B0604020202020204" pitchFamily="34" charset="0"/>
              </a:rPr>
              <a:t>2. Ước lượng kết quả</a:t>
            </a:r>
            <a:endParaRPr lang="en-US" sz="5000" b="1">
              <a:solidFill>
                <a:srgbClr val="6B705C"/>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202909" y="-148569"/>
            <a:ext cx="1231609" cy="10584137"/>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51328">
            <a:off x="16885861" y="-1166815"/>
            <a:ext cx="2515954" cy="2907089"/>
          </a:xfrm>
          <a:prstGeom prst="rect">
            <a:avLst/>
          </a:prstGeom>
        </p:spPr>
      </p:pic>
      <p:sp>
        <p:nvSpPr>
          <p:cNvPr id="20" name="TextBox 19">
            <a:extLst>
              <a:ext uri="{FF2B5EF4-FFF2-40B4-BE49-F238E27FC236}">
                <a16:creationId xmlns:a16="http://schemas.microsoft.com/office/drawing/2014/main" id="{EC8AD7A2-6D7B-41E0-A7AF-949CB12FC8D5}"/>
              </a:ext>
            </a:extLst>
          </p:cNvPr>
          <p:cNvSpPr txBox="1"/>
          <p:nvPr/>
        </p:nvSpPr>
        <p:spPr>
          <a:xfrm>
            <a:off x="6553200" y="1450818"/>
            <a:ext cx="7267087" cy="923330"/>
          </a:xfrm>
          <a:prstGeom prst="rect">
            <a:avLst/>
          </a:prstGeom>
          <a:noFill/>
        </p:spPr>
        <p:txBody>
          <a:bodyPr wrap="square" rtlCol="0">
            <a:spAutoFit/>
          </a:bodyPr>
          <a:lstStyle/>
          <a:p>
            <a:pPr algn="just">
              <a:lnSpc>
                <a:spcPct val="120000"/>
              </a:lnSpc>
              <a:spcBef>
                <a:spcPts val="600"/>
              </a:spcBef>
              <a:spcAft>
                <a:spcPts val="600"/>
              </a:spcAft>
            </a:pPr>
            <a:r>
              <a:rPr lang="en-US" sz="4500" b="1" smtClean="0">
                <a:solidFill>
                  <a:srgbClr val="C00000"/>
                </a:solidFill>
                <a:latin typeface="Arial" panose="020B0604020202020204" pitchFamily="34" charset="0"/>
                <a:cs typeface="Arial" panose="020B0604020202020204" pitchFamily="34" charset="0"/>
              </a:rPr>
              <a:t>Thảo luận nhóm (3 phút)</a:t>
            </a:r>
            <a:endParaRPr lang="en-GB" sz="4500" b="1" dirty="0">
              <a:solidFill>
                <a:srgbClr val="C00000"/>
              </a:solidFill>
              <a:latin typeface="Arial" panose="020B0604020202020204" pitchFamily="34" charset="0"/>
              <a:cs typeface="Arial" panose="020B0604020202020204" pitchFamily="34" charset="0"/>
            </a:endParaRPr>
          </a:p>
        </p:txBody>
      </p:sp>
      <p:pic>
        <p:nvPicPr>
          <p:cNvPr id="21" name="Picture 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34"/>
              </a:ext>
            </a:extLst>
          </a:blip>
          <a:srcRect/>
          <a:stretch>
            <a:fillRect/>
          </a:stretch>
        </p:blipFill>
        <p:spPr>
          <a:xfrm>
            <a:off x="4927151" y="1234254"/>
            <a:ext cx="1404276" cy="1404276"/>
          </a:xfrm>
          <a:prstGeom prst="rect">
            <a:avLst/>
          </a:prstGeom>
        </p:spPr>
      </p:pic>
      <p:grpSp>
        <p:nvGrpSpPr>
          <p:cNvPr id="3" name="Group 2"/>
          <p:cNvGrpSpPr/>
          <p:nvPr/>
        </p:nvGrpSpPr>
        <p:grpSpPr>
          <a:xfrm>
            <a:off x="1186543" y="2745343"/>
            <a:ext cx="16535400" cy="2971682"/>
            <a:chOff x="1447800" y="3227614"/>
            <a:chExt cx="16535400" cy="2971682"/>
          </a:xfrm>
        </p:grpSpPr>
        <p:grpSp>
          <p:nvGrpSpPr>
            <p:cNvPr id="25" name="Group 24"/>
            <p:cNvGrpSpPr/>
            <p:nvPr/>
          </p:nvGrpSpPr>
          <p:grpSpPr>
            <a:xfrm>
              <a:off x="1447800" y="3227614"/>
              <a:ext cx="16535400" cy="2971682"/>
              <a:chOff x="1447800" y="3468374"/>
              <a:chExt cx="16535400" cy="2971682"/>
            </a:xfrm>
          </p:grpSpPr>
          <p:pic>
            <p:nvPicPr>
              <p:cNvPr id="18" name="Picture 2"/>
              <p:cNvPicPr>
                <a:picLocks noChangeAspect="1"/>
              </p:cNvPicPr>
              <p:nvPr/>
            </p:nvPicPr>
            <p:blipFill>
              <a:blip r:embed="rId35">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447800" y="3468374"/>
                <a:ext cx="16535400" cy="2971682"/>
              </a:xfrm>
              <a:prstGeom prst="rect">
                <a:avLst/>
              </a:prstGeom>
            </p:spPr>
          </p:pic>
          <p:sp>
            <p:nvSpPr>
              <p:cNvPr id="22" name="Rectangle 21"/>
              <p:cNvSpPr/>
              <p:nvPr/>
            </p:nvSpPr>
            <p:spPr>
              <a:xfrm>
                <a:off x="3285798" y="3800053"/>
                <a:ext cx="14547145" cy="2308324"/>
              </a:xfrm>
              <a:prstGeom prst="rect">
                <a:avLst/>
              </a:prstGeom>
            </p:spPr>
            <p:txBody>
              <a:bodyPr wrap="square">
                <a:spAutoFit/>
              </a:bodyPr>
              <a:lstStyle/>
              <a:p>
                <a:pPr algn="just">
                  <a:lnSpc>
                    <a:spcPct val="120000"/>
                  </a:lnSpc>
                  <a:spcBef>
                    <a:spcPts val="600"/>
                  </a:spcBef>
                  <a:spcAft>
                    <a:spcPts val="600"/>
                  </a:spcAft>
                </a:pPr>
                <a:r>
                  <a:rPr lang="vi-VN" sz="4000"/>
                  <a:t>Mẹ đi vắng để lại cho Mai 300 000 đồng để thanh toán hoá đơn tiền nước như dưới đây. Em hãy ước lượng nhanh xem Mai có còn đủ tiền để mua quyền sách giá 43 000 đồng không.</a:t>
                </a:r>
                <a:endParaRPr lang="vi-VN" sz="4000" dirty="0"/>
              </a:p>
            </p:txBody>
          </p:sp>
        </p:grpSp>
        <p:pic>
          <p:nvPicPr>
            <p:cNvPr id="16" name="Picture 15"/>
            <p:cNvPicPr>
              <a:picLocks noChangeAspect="1"/>
            </p:cNvPicPr>
            <p:nvPr/>
          </p:nvPicPr>
          <p:blipFill>
            <a:blip r:embed="rId36"/>
            <a:stretch>
              <a:fillRect/>
            </a:stretch>
          </p:blipFill>
          <p:spPr>
            <a:xfrm>
              <a:off x="1732972" y="3633870"/>
              <a:ext cx="1267654" cy="1384411"/>
            </a:xfrm>
            <a:prstGeom prst="rect">
              <a:avLst/>
            </a:prstGeom>
          </p:spPr>
        </p:pic>
      </p:grpSp>
      <p:pic>
        <p:nvPicPr>
          <p:cNvPr id="17" name="Picture 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309656" y="5806276"/>
            <a:ext cx="6755749" cy="4266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8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143000" y="622268"/>
            <a:ext cx="15240000" cy="1815882"/>
          </a:xfrm>
          <a:prstGeom prst="rect">
            <a:avLst/>
          </a:prstGeom>
        </p:spPr>
        <p:txBody>
          <a:bodyPr wrap="square" lIns="0" tIns="0" rIns="0" bIns="0" rtlCol="0" anchor="t">
            <a:spAutoFit/>
          </a:bodyPr>
          <a:lstStyle/>
          <a:p>
            <a:pPr>
              <a:lnSpc>
                <a:spcPct val="120000"/>
              </a:lnSpc>
              <a:spcBef>
                <a:spcPts val="600"/>
              </a:spcBef>
              <a:spcAft>
                <a:spcPts val="600"/>
              </a:spcAft>
            </a:pPr>
            <a:r>
              <a:rPr lang="vi-VN" sz="4500"/>
              <a:t>Mai còn đủ tiền để mua quyền </a:t>
            </a:r>
            <a:r>
              <a:rPr lang="vi-VN" sz="4500" smtClean="0"/>
              <a:t>sách. </a:t>
            </a:r>
            <a:endParaRPr lang="vi-VN" sz="4500"/>
          </a:p>
          <a:p>
            <a:pPr>
              <a:lnSpc>
                <a:spcPct val="120000"/>
              </a:lnSpc>
              <a:spcBef>
                <a:spcPts val="600"/>
              </a:spcBef>
              <a:spcAft>
                <a:spcPts val="600"/>
              </a:spcAft>
            </a:pPr>
            <a:r>
              <a:rPr lang="vi-VN" sz="4500" smtClean="0"/>
              <a:t>Vì</a:t>
            </a:r>
            <a:r>
              <a:rPr lang="en-GB" sz="4500" smtClean="0"/>
              <a:t> </a:t>
            </a:r>
            <a:r>
              <a:rPr lang="vi-VN" sz="4500" smtClean="0"/>
              <a:t>300 </a:t>
            </a:r>
            <a:r>
              <a:rPr lang="vi-VN" sz="4500"/>
              <a:t>000 – 256 </a:t>
            </a:r>
            <a:r>
              <a:rPr lang="vi-VN" sz="4500" smtClean="0"/>
              <a:t>910</a:t>
            </a:r>
            <a:endParaRPr lang="vi-VN" sz="4500" dirty="0"/>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925413">
            <a:off x="190445" y="8041917"/>
            <a:ext cx="4343509" cy="4093758"/>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885465">
            <a:off x="914044" y="5705533"/>
            <a:ext cx="1647680" cy="6337229"/>
          </a:xfrm>
          <a:prstGeom prst="rect">
            <a:avLst/>
          </a:prstGeom>
        </p:spPr>
      </p:pic>
      <p:pic>
        <p:nvPicPr>
          <p:cNvPr id="1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3009900"/>
            <a:ext cx="10605222" cy="6697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705600" y="1511711"/>
            <a:ext cx="5440913" cy="861967"/>
          </a:xfrm>
          <a:prstGeom prst="rect">
            <a:avLst/>
          </a:prstGeom>
        </p:spPr>
        <p:txBody>
          <a:bodyPr wrap="none">
            <a:spAutoFit/>
          </a:bodyPr>
          <a:lstStyle/>
          <a:p>
            <a:pPr>
              <a:lnSpc>
                <a:spcPct val="120000"/>
              </a:lnSpc>
              <a:spcBef>
                <a:spcPts val="600"/>
              </a:spcBef>
              <a:spcAft>
                <a:spcPts val="600"/>
              </a:spcAft>
            </a:pPr>
            <a:r>
              <a:rPr lang="vi-VN" sz="4500">
                <a:sym typeface="Symbol" panose="05050102010706020507" pitchFamily="18" charset="2"/>
              </a:rPr>
              <a:t></a:t>
            </a:r>
            <a:r>
              <a:rPr lang="en-GB" sz="4500"/>
              <a:t> </a:t>
            </a:r>
            <a:r>
              <a:rPr lang="vi-VN" sz="4500">
                <a:sym typeface="Symbol"/>
              </a:rPr>
              <a:t>300 000 – 257 </a:t>
            </a:r>
            <a:r>
              <a:rPr lang="vi-VN" sz="4500" smtClean="0">
                <a:sym typeface="Symbol"/>
              </a:rPr>
              <a:t>000</a:t>
            </a:r>
            <a:endParaRPr lang="vi-VN" sz="4500" dirty="0"/>
          </a:p>
        </p:txBody>
      </p:sp>
      <p:sp>
        <p:nvSpPr>
          <p:cNvPr id="12" name="Rectangle 11"/>
          <p:cNvSpPr/>
          <p:nvPr/>
        </p:nvSpPr>
        <p:spPr>
          <a:xfrm>
            <a:off x="12146513" y="1503505"/>
            <a:ext cx="4432624" cy="846899"/>
          </a:xfrm>
          <a:prstGeom prst="rect">
            <a:avLst/>
          </a:prstGeom>
        </p:spPr>
        <p:txBody>
          <a:bodyPr wrap="none">
            <a:spAutoFit/>
          </a:bodyPr>
          <a:lstStyle/>
          <a:p>
            <a:pPr>
              <a:lnSpc>
                <a:spcPct val="120000"/>
              </a:lnSpc>
              <a:spcBef>
                <a:spcPts val="600"/>
              </a:spcBef>
              <a:spcAft>
                <a:spcPts val="600"/>
              </a:spcAft>
            </a:pPr>
            <a:r>
              <a:rPr lang="vi-VN" sz="4500">
                <a:latin typeface="Arial" panose="020B0604020202020204" pitchFamily="34" charset="0"/>
                <a:cs typeface="Arial" panose="020B0604020202020204" pitchFamily="34" charset="0"/>
                <a:sym typeface="Symbol"/>
              </a:rPr>
              <a:t>= </a:t>
            </a:r>
            <a:r>
              <a:rPr lang="vi-VN" sz="4500">
                <a:latin typeface="Arial" panose="020B0604020202020204" pitchFamily="34" charset="0"/>
                <a:cs typeface="Arial" panose="020B0604020202020204" pitchFamily="34" charset="0"/>
              </a:rPr>
              <a:t> 43 </a:t>
            </a:r>
            <a:r>
              <a:rPr lang="vi-VN" sz="4500" smtClean="0">
                <a:latin typeface="Arial" panose="020B0604020202020204" pitchFamily="34" charset="0"/>
                <a:cs typeface="Arial" panose="020B0604020202020204" pitchFamily="34" charset="0"/>
              </a:rPr>
              <a:t>000</a:t>
            </a:r>
            <a:r>
              <a:rPr lang="en-GB" sz="4500" smtClean="0">
                <a:latin typeface="Arial" panose="020B0604020202020204" pitchFamily="34" charset="0"/>
                <a:cs typeface="Arial" panose="020B0604020202020204" pitchFamily="34" charset="0"/>
              </a:rPr>
              <a:t> (đồng)</a:t>
            </a:r>
            <a:endParaRPr lang="vi-VN" sz="45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611" y="8434871"/>
            <a:ext cx="18288000" cy="6630892"/>
          </a:xfrm>
          <a:prstGeom prst="rect">
            <a:avLst/>
          </a:prstGeom>
        </p:spPr>
      </p:pic>
      <p:grpSp>
        <p:nvGrpSpPr>
          <p:cNvPr id="10" name="Group 9"/>
          <p:cNvGrpSpPr/>
          <p:nvPr/>
        </p:nvGrpSpPr>
        <p:grpSpPr>
          <a:xfrm>
            <a:off x="1787712" y="2988961"/>
            <a:ext cx="15267489" cy="3886200"/>
            <a:chOff x="2410910" y="571500"/>
            <a:chExt cx="15267489" cy="3886200"/>
          </a:xfrm>
        </p:grpSpPr>
        <p:sp>
          <p:nvSpPr>
            <p:cNvPr id="7" name="Rounded Rectangle 6"/>
            <p:cNvSpPr/>
            <p:nvPr/>
          </p:nvSpPr>
          <p:spPr>
            <a:xfrm>
              <a:off x="2410910" y="571500"/>
              <a:ext cx="15267489" cy="3886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8"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947398" y="829504"/>
              <a:ext cx="1572121" cy="1643517"/>
            </a:xfrm>
            <a:prstGeom prst="rect">
              <a:avLst/>
            </a:prstGeom>
          </p:spPr>
        </p:pic>
        <p:sp>
          <p:nvSpPr>
            <p:cNvPr id="9" name="Rectangle 8"/>
            <p:cNvSpPr/>
            <p:nvPr/>
          </p:nvSpPr>
          <p:spPr>
            <a:xfrm>
              <a:off x="4773110" y="800100"/>
              <a:ext cx="12371889" cy="3208571"/>
            </a:xfrm>
            <a:prstGeom prst="rect">
              <a:avLst/>
            </a:prstGeom>
          </p:spPr>
          <p:txBody>
            <a:bodyPr wrap="square">
              <a:spAutoFit/>
            </a:bodyPr>
            <a:lstStyle/>
            <a:p>
              <a:pPr algn="just">
                <a:lnSpc>
                  <a:spcPct val="150000"/>
                </a:lnSpc>
              </a:pPr>
              <a:r>
                <a:rPr lang="vi-VN" sz="4500"/>
                <a:t>Ta có thể sử dụng quy ước làm tròn số để ước lượng kết quả các phép tính. Nhờ đó có thể dễ dàng phát hiện ra những đáp số không hợp lí.</a:t>
              </a:r>
              <a:endParaRPr lang="vi-VN" sz="4500" dirty="0"/>
            </a:p>
          </p:txBody>
        </p:sp>
      </p:grpSp>
      <p:pic>
        <p:nvPicPr>
          <p:cNvPr id="12" name="Picture 4"/>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863276">
            <a:off x="-1304334" y="-1240596"/>
            <a:ext cx="4481273" cy="4204248"/>
          </a:xfrm>
          <a:prstGeom prst="rect">
            <a:avLst/>
          </a:prstGeom>
        </p:spPr>
      </p:pic>
      <p:pic>
        <p:nvPicPr>
          <p:cNvPr id="13" name="Picture 4"/>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1544485">
            <a:off x="16097911" y="-940790"/>
            <a:ext cx="2987755" cy="345223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8438083">
            <a:off x="-3013651" y="-861730"/>
            <a:ext cx="7740472" cy="5122785"/>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2144972" y="5295900"/>
            <a:ext cx="14648757" cy="4703378"/>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544485">
            <a:off x="16794122" y="1863372"/>
            <a:ext cx="2987755" cy="3452238"/>
          </a:xfrm>
          <a:prstGeom prst="rect">
            <a:avLst/>
          </a:prstGeom>
        </p:spPr>
      </p:pic>
      <p:sp>
        <p:nvSpPr>
          <p:cNvPr id="5" name="TextBox 5"/>
          <p:cNvSpPr txBox="1"/>
          <p:nvPr/>
        </p:nvSpPr>
        <p:spPr>
          <a:xfrm>
            <a:off x="2901560" y="257416"/>
            <a:ext cx="12449782" cy="1233158"/>
          </a:xfrm>
          <a:prstGeom prst="rect">
            <a:avLst/>
          </a:prstGeom>
        </p:spPr>
        <p:txBody>
          <a:bodyPr lIns="0" tIns="0" rIns="0" bIns="0" rtlCol="0" anchor="t">
            <a:spAutoFit/>
          </a:bodyPr>
          <a:lstStyle/>
          <a:p>
            <a:pPr algn="ctr">
              <a:lnSpc>
                <a:spcPts val="11000"/>
              </a:lnSpc>
            </a:pPr>
            <a:r>
              <a:rPr lang="en-US" sz="6000" b="1" smtClean="0">
                <a:solidFill>
                  <a:srgbClr val="684E3F"/>
                </a:solidFill>
                <a:latin typeface="Arial" panose="020B0604020202020204" pitchFamily="34" charset="0"/>
                <a:cs typeface="Arial" panose="020B0604020202020204" pitchFamily="34" charset="0"/>
              </a:rPr>
              <a:t>Ví dụ 2</a:t>
            </a:r>
            <a:endParaRPr lang="en-US" sz="6000" b="1">
              <a:solidFill>
                <a:srgbClr val="684E3F"/>
              </a:solidFill>
              <a:latin typeface="Arial" panose="020B0604020202020204" pitchFamily="34" charset="0"/>
              <a:cs typeface="Arial" panose="020B0604020202020204" pitchFamily="34" charset="0"/>
            </a:endParaRPr>
          </a:p>
        </p:txBody>
      </p:sp>
      <p:sp>
        <p:nvSpPr>
          <p:cNvPr id="20" name="Rectangle 19"/>
          <p:cNvSpPr/>
          <p:nvPr/>
        </p:nvSpPr>
        <p:spPr>
          <a:xfrm>
            <a:off x="3663764" y="1858815"/>
            <a:ext cx="11763982" cy="2169825"/>
          </a:xfrm>
          <a:prstGeom prst="rect">
            <a:avLst/>
          </a:prstGeom>
        </p:spPr>
        <p:txBody>
          <a:bodyPr wrap="square">
            <a:spAutoFit/>
          </a:bodyPr>
          <a:lstStyle/>
          <a:p>
            <a:pPr>
              <a:lnSpc>
                <a:spcPct val="150000"/>
              </a:lnSpc>
              <a:spcBef>
                <a:spcPts val="600"/>
              </a:spcBef>
              <a:spcAft>
                <a:spcPts val="600"/>
              </a:spcAft>
            </a:pPr>
            <a:r>
              <a:rPr lang="vi-VN" sz="4500"/>
              <a:t>Ước lượng kết quả các phép tính sau: </a:t>
            </a:r>
            <a:br>
              <a:rPr lang="vi-VN" sz="4500"/>
            </a:br>
            <a:r>
              <a:rPr lang="vi-VN" sz="4500"/>
              <a:t>a) (-11,032). (-24,3); </a:t>
            </a:r>
            <a:r>
              <a:rPr lang="en-GB" sz="4500" smtClean="0"/>
              <a:t>           </a:t>
            </a:r>
            <a:r>
              <a:rPr lang="vi-VN" sz="4500" smtClean="0"/>
              <a:t>b</a:t>
            </a:r>
            <a:r>
              <a:rPr lang="vi-VN" sz="4500"/>
              <a:t>) (-762,40) : 6</a:t>
            </a:r>
            <a:endParaRPr lang="en-US" sz="4500"/>
          </a:p>
        </p:txBody>
      </p:sp>
      <p:grpSp>
        <p:nvGrpSpPr>
          <p:cNvPr id="21" name="Group 20"/>
          <p:cNvGrpSpPr/>
          <p:nvPr/>
        </p:nvGrpSpPr>
        <p:grpSpPr>
          <a:xfrm>
            <a:off x="7745335" y="4483331"/>
            <a:ext cx="2667000" cy="1952351"/>
            <a:chOff x="7162800" y="-81666"/>
            <a:chExt cx="2848249" cy="2025689"/>
          </a:xfrm>
        </p:grpSpPr>
        <p:sp>
          <p:nvSpPr>
            <p:cNvPr id="22" name="Explosion 1 21"/>
            <p:cNvSpPr/>
            <p:nvPr/>
          </p:nvSpPr>
          <p:spPr>
            <a:xfrm>
              <a:off x="7162800" y="-81666"/>
              <a:ext cx="2848249" cy="2025689"/>
            </a:xfrm>
            <a:prstGeom prst="irregularSeal1">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3" name="TextBox 4"/>
            <p:cNvSpPr txBox="1"/>
            <p:nvPr/>
          </p:nvSpPr>
          <p:spPr>
            <a:xfrm>
              <a:off x="7866607" y="462990"/>
              <a:ext cx="1847525" cy="782912"/>
            </a:xfrm>
            <a:prstGeom prst="rect">
              <a:avLst/>
            </a:prstGeom>
          </p:spPr>
          <p:txBody>
            <a:bodyPr wrap="square" lIns="0" tIns="0" rIns="0" bIns="0" rtlCol="0" anchor="t">
              <a:spAutoFit/>
            </a:bodyPr>
            <a:lstStyle/>
            <a:p>
              <a:pPr>
                <a:lnSpc>
                  <a:spcPct val="120000"/>
                </a:lnSpc>
                <a:spcBef>
                  <a:spcPts val="600"/>
                </a:spcBef>
                <a:spcAft>
                  <a:spcPts val="600"/>
                </a:spcAft>
              </a:pPr>
              <a:r>
                <a:rPr lang="en-US" sz="4500" b="1" smtClean="0">
                  <a:solidFill>
                    <a:schemeClr val="bg1"/>
                  </a:solidFill>
                  <a:latin typeface="Arial" panose="020B0604020202020204" pitchFamily="34" charset="0"/>
                  <a:cs typeface="Arial" panose="020B0604020202020204" pitchFamily="34" charset="0"/>
                </a:rPr>
                <a:t>Giải</a:t>
              </a:r>
              <a:endParaRPr lang="en-US" sz="4500" b="1">
                <a:solidFill>
                  <a:schemeClr val="bg1"/>
                </a:solidFill>
                <a:latin typeface="Arial" panose="020B0604020202020204" pitchFamily="34" charset="0"/>
                <a:cs typeface="Arial" panose="020B0604020202020204" pitchFamily="34" charset="0"/>
              </a:endParaRPr>
            </a:p>
          </p:txBody>
        </p:sp>
      </p:grpSp>
      <p:sp>
        <p:nvSpPr>
          <p:cNvPr id="24" name="Rectangle 23"/>
          <p:cNvSpPr/>
          <p:nvPr/>
        </p:nvSpPr>
        <p:spPr>
          <a:xfrm>
            <a:off x="4876800" y="6845891"/>
            <a:ext cx="9473363" cy="784830"/>
          </a:xfrm>
          <a:prstGeom prst="rect">
            <a:avLst/>
          </a:prstGeom>
        </p:spPr>
        <p:txBody>
          <a:bodyPr wrap="none">
            <a:spAutoFit/>
          </a:bodyPr>
          <a:lstStyle/>
          <a:p>
            <a:r>
              <a:rPr lang="en-GB" sz="4500" smtClean="0">
                <a:latin typeface="Arial" panose="020B0604020202020204" pitchFamily="34" charset="0"/>
                <a:cs typeface="Arial" panose="020B0604020202020204" pitchFamily="34" charset="0"/>
              </a:rPr>
              <a:t>a) </a:t>
            </a:r>
            <a:r>
              <a:rPr lang="vi-VN" sz="4500" smtClean="0">
                <a:latin typeface="Arial" panose="020B0604020202020204" pitchFamily="34" charset="0"/>
                <a:cs typeface="Arial" panose="020B0604020202020204" pitchFamily="34" charset="0"/>
              </a:rPr>
              <a:t>(-</a:t>
            </a:r>
            <a:r>
              <a:rPr lang="vi-VN" sz="4500">
                <a:latin typeface="Arial" panose="020B0604020202020204" pitchFamily="34" charset="0"/>
                <a:cs typeface="Arial" panose="020B0604020202020204" pitchFamily="34" charset="0"/>
              </a:rPr>
              <a:t>11,032</a:t>
            </a:r>
            <a:r>
              <a:rPr lang="vi-VN" sz="4500" smtClean="0">
                <a:latin typeface="Arial" panose="020B0604020202020204" pitchFamily="34" charset="0"/>
                <a:cs typeface="Arial" panose="020B0604020202020204" pitchFamily="34" charset="0"/>
              </a:rPr>
              <a:t>)</a:t>
            </a:r>
            <a:r>
              <a:rPr lang="en-GB" sz="4500" smtClean="0">
                <a:latin typeface="Arial" panose="020B0604020202020204" pitchFamily="34" charset="0"/>
                <a:cs typeface="Arial" panose="020B0604020202020204" pitchFamily="34" charset="0"/>
              </a:rPr>
              <a:t> </a:t>
            </a:r>
            <a:r>
              <a:rPr lang="vi-VN" sz="4500" smtClean="0">
                <a:latin typeface="Arial" panose="020B0604020202020204" pitchFamily="34" charset="0"/>
                <a:cs typeface="Arial" panose="020B0604020202020204" pitchFamily="34" charset="0"/>
              </a:rPr>
              <a:t>. </a:t>
            </a:r>
            <a:r>
              <a:rPr lang="vi-VN" sz="4500">
                <a:latin typeface="Arial" panose="020B0604020202020204" pitchFamily="34" charset="0"/>
                <a:cs typeface="Arial" panose="020B0604020202020204" pitchFamily="34" charset="0"/>
              </a:rPr>
              <a:t>(- 24,3) </a:t>
            </a:r>
            <a:r>
              <a:rPr lang="vi-VN" sz="4500">
                <a:latin typeface="Arial" panose="020B0604020202020204" pitchFamily="34" charset="0"/>
                <a:cs typeface="Arial" panose="020B0604020202020204" pitchFamily="34" charset="0"/>
                <a:sym typeface="Symbol"/>
              </a:rPr>
              <a:t></a:t>
            </a:r>
            <a:r>
              <a:rPr lang="vi-VN" sz="4500">
                <a:latin typeface="Arial" panose="020B0604020202020204" pitchFamily="34" charset="0"/>
                <a:cs typeface="Arial" panose="020B0604020202020204" pitchFamily="34" charset="0"/>
              </a:rPr>
              <a:t> </a:t>
            </a:r>
            <a:r>
              <a:rPr lang="vi-VN" sz="4500" smtClean="0">
                <a:latin typeface="Arial" panose="020B0604020202020204" pitchFamily="34" charset="0"/>
                <a:cs typeface="Arial" panose="020B0604020202020204" pitchFamily="34" charset="0"/>
              </a:rPr>
              <a:t>11</a:t>
            </a:r>
            <a:r>
              <a:rPr lang="en-GB" sz="4500">
                <a:latin typeface="Arial" panose="020B0604020202020204" pitchFamily="34" charset="0"/>
                <a:cs typeface="Arial" panose="020B0604020202020204" pitchFamily="34" charset="0"/>
              </a:rPr>
              <a:t> </a:t>
            </a:r>
            <a:r>
              <a:rPr lang="en-GB" sz="4500" smtClean="0">
                <a:latin typeface="Arial" panose="020B0604020202020204" pitchFamily="34" charset="0"/>
                <a:cs typeface="Arial" panose="020B0604020202020204" pitchFamily="34" charset="0"/>
              </a:rPr>
              <a:t>. </a:t>
            </a:r>
            <a:r>
              <a:rPr lang="vi-VN" sz="4500" smtClean="0">
                <a:latin typeface="Arial" panose="020B0604020202020204" pitchFamily="34" charset="0"/>
                <a:cs typeface="Arial" panose="020B0604020202020204" pitchFamily="34" charset="0"/>
              </a:rPr>
              <a:t>24 </a:t>
            </a:r>
            <a:r>
              <a:rPr lang="vi-VN" sz="4500">
                <a:latin typeface="Arial" panose="020B0604020202020204" pitchFamily="34" charset="0"/>
                <a:cs typeface="Arial" panose="020B0604020202020204" pitchFamily="34" charset="0"/>
              </a:rPr>
              <a:t>= 264</a:t>
            </a:r>
            <a:endParaRPr lang="en-US" sz="4500">
              <a:latin typeface="Arial" panose="020B0604020202020204" pitchFamily="34" charset="0"/>
              <a:cs typeface="Arial" panose="020B0604020202020204" pitchFamily="34" charset="0"/>
            </a:endParaRPr>
          </a:p>
        </p:txBody>
      </p:sp>
      <p:sp>
        <p:nvSpPr>
          <p:cNvPr id="25" name="Rectangle 24"/>
          <p:cNvSpPr/>
          <p:nvPr/>
        </p:nvSpPr>
        <p:spPr>
          <a:xfrm>
            <a:off x="4978238" y="8126059"/>
            <a:ext cx="8949886" cy="1001364"/>
          </a:xfrm>
          <a:prstGeom prst="rect">
            <a:avLst/>
          </a:prstGeom>
        </p:spPr>
        <p:txBody>
          <a:bodyPr wrap="none">
            <a:spAutoFit/>
          </a:bodyPr>
          <a:lstStyle/>
          <a:p>
            <a:pPr>
              <a:lnSpc>
                <a:spcPct val="150000"/>
              </a:lnSpc>
            </a:pPr>
            <a:r>
              <a:rPr lang="en-GB" sz="4500" smtClean="0">
                <a:latin typeface="Arial" panose="020B0604020202020204" pitchFamily="34" charset="0"/>
                <a:cs typeface="Arial" panose="020B0604020202020204" pitchFamily="34" charset="0"/>
              </a:rPr>
              <a:t>b) </a:t>
            </a:r>
            <a:r>
              <a:rPr lang="vi-VN" sz="4500" smtClean="0">
                <a:latin typeface="Arial" panose="020B0604020202020204" pitchFamily="34" charset="0"/>
                <a:cs typeface="Arial" panose="020B0604020202020204" pitchFamily="34" charset="0"/>
              </a:rPr>
              <a:t>(- </a:t>
            </a:r>
            <a:r>
              <a:rPr lang="vi-VN" sz="4500">
                <a:latin typeface="Arial" panose="020B0604020202020204" pitchFamily="34" charset="0"/>
                <a:cs typeface="Arial" panose="020B0604020202020204" pitchFamily="34" charset="0"/>
              </a:rPr>
              <a:t>762,40) : 6 </a:t>
            </a:r>
            <a:r>
              <a:rPr lang="vi-VN" sz="4500">
                <a:latin typeface="Arial" panose="020B0604020202020204" pitchFamily="34" charset="0"/>
                <a:cs typeface="Arial" panose="020B0604020202020204" pitchFamily="34" charset="0"/>
                <a:sym typeface="Symbol"/>
              </a:rPr>
              <a:t></a:t>
            </a:r>
            <a:r>
              <a:rPr lang="vi-VN" sz="4500">
                <a:latin typeface="Arial" panose="020B0604020202020204" pitchFamily="34" charset="0"/>
                <a:cs typeface="Arial" panose="020B0604020202020204" pitchFamily="34" charset="0"/>
              </a:rPr>
              <a:t> (-762) : 6 = -127</a:t>
            </a:r>
            <a:endParaRPr lang="vi-VN" sz="45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74311">
            <a:off x="-2762956" y="6710393"/>
            <a:ext cx="7002894" cy="4779475"/>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7404603">
            <a:off x="14846147" y="-2681313"/>
            <a:ext cx="6147266" cy="4191318"/>
          </a:xfrm>
          <a:prstGeom prst="rect">
            <a:avLst/>
          </a:prstGeom>
        </p:spPr>
      </p:pic>
      <p:sp>
        <p:nvSpPr>
          <p:cNvPr id="10" name="TextBox 5"/>
          <p:cNvSpPr txBox="1"/>
          <p:nvPr/>
        </p:nvSpPr>
        <p:spPr>
          <a:xfrm>
            <a:off x="2438400" y="600792"/>
            <a:ext cx="12449782" cy="923330"/>
          </a:xfrm>
          <a:prstGeom prst="rect">
            <a:avLst/>
          </a:prstGeom>
        </p:spPr>
        <p:txBody>
          <a:bodyPr lIns="0" tIns="0" rIns="0" bIns="0" rtlCol="0" anchor="t">
            <a:spAutoFit/>
          </a:bodyPr>
          <a:lstStyle/>
          <a:p>
            <a:pPr algn="ctr"/>
            <a:r>
              <a:rPr lang="en-US" sz="6000" b="1" smtClean="0">
                <a:solidFill>
                  <a:srgbClr val="684E3F"/>
                </a:solidFill>
                <a:latin typeface="Arial" panose="020B0604020202020204" pitchFamily="34" charset="0"/>
                <a:cs typeface="Arial" panose="020B0604020202020204" pitchFamily="34" charset="0"/>
              </a:rPr>
              <a:t>Ví dụ 3</a:t>
            </a:r>
            <a:endParaRPr lang="en-US" sz="6000" b="1">
              <a:solidFill>
                <a:srgbClr val="684E3F"/>
              </a:solidFill>
              <a:latin typeface="Arial" panose="020B0604020202020204" pitchFamily="34" charset="0"/>
              <a:cs typeface="Arial" panose="020B0604020202020204" pitchFamily="34" charset="0"/>
            </a:endParaRPr>
          </a:p>
        </p:txBody>
      </p:sp>
      <p:sp>
        <p:nvSpPr>
          <p:cNvPr id="11" name="Google Shape;1648;p39"/>
          <p:cNvSpPr txBox="1">
            <a:spLocks/>
          </p:cNvSpPr>
          <p:nvPr/>
        </p:nvSpPr>
        <p:spPr>
          <a:xfrm>
            <a:off x="744067" y="1578714"/>
            <a:ext cx="15849600" cy="2937484"/>
          </a:xfrm>
          <a:prstGeom prst="rect">
            <a:avLst/>
          </a:prstGeom>
        </p:spPr>
        <p:txBody>
          <a:bodyPr spcFirstLastPara="1" wrap="square" lIns="0"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5000"/>
              </a:lnSpc>
              <a:spcBef>
                <a:spcPts val="600"/>
              </a:spcBef>
              <a:spcAft>
                <a:spcPts val="600"/>
              </a:spcAft>
              <a:buNone/>
            </a:pPr>
            <a:r>
              <a:rPr lang="vi-VN" sz="4000" smtClean="0">
                <a:latin typeface="Arial" panose="020B0604020202020204" pitchFamily="34" charset="0"/>
                <a:cs typeface="Arial" panose="020B0604020202020204" pitchFamily="34" charset="0"/>
              </a:rPr>
              <a:t>Kết quả phép tính của bạn An như dưới đây là đúng hay sai? Vì sao?</a:t>
            </a:r>
            <a:br>
              <a:rPr lang="vi-VN" sz="4000" smtClean="0">
                <a:latin typeface="Arial" panose="020B0604020202020204" pitchFamily="34" charset="0"/>
                <a:cs typeface="Arial" panose="020B0604020202020204" pitchFamily="34" charset="0"/>
              </a:rPr>
            </a:br>
            <a:r>
              <a:rPr lang="vi-VN" sz="4000" smtClean="0">
                <a:latin typeface="Arial" panose="020B0604020202020204" pitchFamily="34" charset="0"/>
                <a:cs typeface="Arial" panose="020B0604020202020204" pitchFamily="34" charset="0"/>
              </a:rPr>
              <a:t>a) 0,246 . (-5,128) = -3,261488; </a:t>
            </a:r>
            <a:br>
              <a:rPr lang="vi-VN" sz="4000" smtClean="0">
                <a:latin typeface="Arial" panose="020B0604020202020204" pitchFamily="34" charset="0"/>
                <a:cs typeface="Arial" panose="020B0604020202020204" pitchFamily="34" charset="0"/>
              </a:rPr>
            </a:br>
            <a:r>
              <a:rPr lang="vi-VN" sz="4000" smtClean="0">
                <a:latin typeface="Arial" panose="020B0604020202020204" pitchFamily="34" charset="0"/>
                <a:cs typeface="Arial" panose="020B0604020202020204" pitchFamily="34" charset="0"/>
              </a:rPr>
              <a:t>b) -7,105 + 4, 23 = - 5,682. </a:t>
            </a:r>
            <a:br>
              <a:rPr lang="vi-VN" sz="4000" smtClean="0">
                <a:latin typeface="Arial" panose="020B0604020202020204" pitchFamily="34" charset="0"/>
                <a:cs typeface="Arial" panose="020B0604020202020204" pitchFamily="34" charset="0"/>
              </a:rPr>
            </a:br>
            <a:endParaRPr lang="vi-VN" sz="4000" dirty="0">
              <a:latin typeface="Arial" panose="020B0604020202020204" pitchFamily="34" charset="0"/>
              <a:cs typeface="Arial" panose="020B0604020202020204" pitchFamily="34" charset="0"/>
            </a:endParaRPr>
          </a:p>
        </p:txBody>
      </p:sp>
      <p:sp>
        <p:nvSpPr>
          <p:cNvPr id="13" name="Google Shape;1659;p39"/>
          <p:cNvSpPr txBox="1">
            <a:spLocks/>
          </p:cNvSpPr>
          <p:nvPr/>
        </p:nvSpPr>
        <p:spPr>
          <a:xfrm>
            <a:off x="4447159" y="5529526"/>
            <a:ext cx="13536041" cy="4490773"/>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600"/>
              </a:spcBef>
              <a:spcAft>
                <a:spcPts val="600"/>
              </a:spcAft>
              <a:buNone/>
            </a:pPr>
            <a:r>
              <a:rPr lang="vi-VN" sz="4000" smtClean="0">
                <a:solidFill>
                  <a:srgbClr val="0070C0"/>
                </a:solidFill>
              </a:rPr>
              <a:t>a) Vì 0,246</a:t>
            </a:r>
            <a:r>
              <a:rPr lang="en-GB" sz="4000" smtClean="0">
                <a:solidFill>
                  <a:srgbClr val="0070C0"/>
                </a:solidFill>
              </a:rPr>
              <a:t> . </a:t>
            </a:r>
            <a:r>
              <a:rPr lang="vi-VN" sz="4000" smtClean="0">
                <a:solidFill>
                  <a:srgbClr val="0070C0"/>
                </a:solidFill>
              </a:rPr>
              <a:t>(-5,128) </a:t>
            </a:r>
            <a:r>
              <a:rPr lang="vi-VN" sz="4000" smtClean="0">
                <a:solidFill>
                  <a:srgbClr val="0070C0"/>
                </a:solidFill>
                <a:sym typeface="Symbol"/>
              </a:rPr>
              <a:t> </a:t>
            </a:r>
            <a:r>
              <a:rPr lang="vi-VN" sz="4000" smtClean="0">
                <a:solidFill>
                  <a:srgbClr val="0070C0"/>
                </a:solidFill>
              </a:rPr>
              <a:t>-0,2. 5,0 = -1,0 nên kết quả chỉ khoảng –1,0. </a:t>
            </a:r>
            <a:endParaRPr lang="en-GB" sz="4000" smtClean="0">
              <a:solidFill>
                <a:srgbClr val="0070C0"/>
              </a:solidFill>
            </a:endParaRPr>
          </a:p>
          <a:p>
            <a:pPr marL="0" indent="0" algn="just">
              <a:lnSpc>
                <a:spcPct val="120000"/>
              </a:lnSpc>
              <a:spcBef>
                <a:spcPts val="600"/>
              </a:spcBef>
              <a:spcAft>
                <a:spcPts val="600"/>
              </a:spcAft>
              <a:buNone/>
            </a:pPr>
            <a:r>
              <a:rPr lang="vi-VN" sz="4000" smtClean="0">
                <a:solidFill>
                  <a:srgbClr val="0070C0"/>
                </a:solidFill>
              </a:rPr>
              <a:t>Do đó, kết quá phép tính của bạn An là sai. </a:t>
            </a:r>
          </a:p>
          <a:p>
            <a:pPr marL="0" indent="0" algn="just">
              <a:lnSpc>
                <a:spcPct val="120000"/>
              </a:lnSpc>
              <a:spcBef>
                <a:spcPts val="600"/>
              </a:spcBef>
              <a:spcAft>
                <a:spcPts val="600"/>
              </a:spcAft>
              <a:buNone/>
            </a:pPr>
            <a:r>
              <a:rPr lang="vi-VN" sz="4000" smtClean="0">
                <a:solidFill>
                  <a:srgbClr val="0070C0"/>
                </a:solidFill>
              </a:rPr>
              <a:t>b) Vì -7,105 + 4,23 </a:t>
            </a:r>
            <a:r>
              <a:rPr lang="vi-VN" sz="4000" smtClean="0">
                <a:solidFill>
                  <a:srgbClr val="0070C0"/>
                </a:solidFill>
                <a:sym typeface="Symbol"/>
              </a:rPr>
              <a:t></a:t>
            </a:r>
            <a:r>
              <a:rPr lang="vi-VN" sz="4000" smtClean="0">
                <a:solidFill>
                  <a:srgbClr val="0070C0"/>
                </a:solidFill>
              </a:rPr>
              <a:t> -7</a:t>
            </a:r>
            <a:r>
              <a:rPr lang="en-GB" sz="4000" smtClean="0">
                <a:solidFill>
                  <a:srgbClr val="0070C0"/>
                </a:solidFill>
              </a:rPr>
              <a:t> </a:t>
            </a:r>
            <a:r>
              <a:rPr lang="vi-VN" sz="4000" smtClean="0">
                <a:solidFill>
                  <a:srgbClr val="0070C0"/>
                </a:solidFill>
              </a:rPr>
              <a:t>+</a:t>
            </a:r>
            <a:r>
              <a:rPr lang="en-GB" sz="4000" smtClean="0">
                <a:solidFill>
                  <a:srgbClr val="0070C0"/>
                </a:solidFill>
              </a:rPr>
              <a:t> </a:t>
            </a:r>
            <a:r>
              <a:rPr lang="vi-VN" sz="4000" smtClean="0">
                <a:solidFill>
                  <a:srgbClr val="0070C0"/>
                </a:solidFill>
              </a:rPr>
              <a:t>4 =</a:t>
            </a:r>
            <a:r>
              <a:rPr lang="en-GB" sz="4000" smtClean="0">
                <a:solidFill>
                  <a:srgbClr val="0070C0"/>
                </a:solidFill>
              </a:rPr>
              <a:t> </a:t>
            </a:r>
            <a:r>
              <a:rPr lang="vi-VN" sz="4000" smtClean="0">
                <a:solidFill>
                  <a:srgbClr val="0070C0"/>
                </a:solidFill>
              </a:rPr>
              <a:t>-3 nên kết quả chỉ khoảng -3. </a:t>
            </a:r>
          </a:p>
          <a:p>
            <a:pPr marL="0" indent="0" algn="just">
              <a:lnSpc>
                <a:spcPct val="120000"/>
              </a:lnSpc>
              <a:spcBef>
                <a:spcPts val="600"/>
              </a:spcBef>
              <a:spcAft>
                <a:spcPts val="600"/>
              </a:spcAft>
              <a:buNone/>
            </a:pPr>
            <a:r>
              <a:rPr lang="vi-VN" sz="4000" smtClean="0">
                <a:solidFill>
                  <a:srgbClr val="0070C0"/>
                </a:solidFill>
              </a:rPr>
              <a:t>Do đó, kết quả phép tính của bạn An là sai.</a:t>
            </a:r>
            <a:endParaRPr lang="vi-VN" sz="4000" dirty="0">
              <a:solidFill>
                <a:srgbClr val="0070C0"/>
              </a:solidFill>
            </a:endParaRPr>
          </a:p>
        </p:txBody>
      </p:sp>
      <p:grpSp>
        <p:nvGrpSpPr>
          <p:cNvPr id="14" name="Group 13"/>
          <p:cNvGrpSpPr/>
          <p:nvPr/>
        </p:nvGrpSpPr>
        <p:grpSpPr>
          <a:xfrm>
            <a:off x="8548179" y="3512018"/>
            <a:ext cx="2667000" cy="2117544"/>
            <a:chOff x="7162800" y="-253063"/>
            <a:chExt cx="2848249" cy="2197087"/>
          </a:xfrm>
        </p:grpSpPr>
        <p:sp>
          <p:nvSpPr>
            <p:cNvPr id="15" name="Explosion 1 14"/>
            <p:cNvSpPr/>
            <p:nvPr/>
          </p:nvSpPr>
          <p:spPr>
            <a:xfrm>
              <a:off x="7162800" y="-253063"/>
              <a:ext cx="2848249" cy="2197087"/>
            </a:xfrm>
            <a:prstGeom prst="irregularSeal1">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6" name="TextBox 4"/>
            <p:cNvSpPr txBox="1"/>
            <p:nvPr/>
          </p:nvSpPr>
          <p:spPr>
            <a:xfrm>
              <a:off x="7895207" y="357656"/>
              <a:ext cx="1847525" cy="782912"/>
            </a:xfrm>
            <a:prstGeom prst="rect">
              <a:avLst/>
            </a:prstGeom>
          </p:spPr>
          <p:txBody>
            <a:bodyPr wrap="square" lIns="0" tIns="0" rIns="0" bIns="0" rtlCol="0" anchor="t">
              <a:spAutoFit/>
            </a:bodyPr>
            <a:lstStyle/>
            <a:p>
              <a:pPr>
                <a:lnSpc>
                  <a:spcPct val="120000"/>
                </a:lnSpc>
                <a:spcBef>
                  <a:spcPts val="600"/>
                </a:spcBef>
                <a:spcAft>
                  <a:spcPts val="600"/>
                </a:spcAft>
              </a:pPr>
              <a:r>
                <a:rPr lang="en-US" sz="4500" b="1" smtClean="0">
                  <a:solidFill>
                    <a:schemeClr val="bg1"/>
                  </a:solidFill>
                  <a:latin typeface="Arial" panose="020B0604020202020204" pitchFamily="34" charset="0"/>
                  <a:cs typeface="Arial" panose="020B0604020202020204" pitchFamily="34" charset="0"/>
                </a:rPr>
                <a:t>Giải</a:t>
              </a:r>
              <a:endParaRPr lang="en-US" sz="4500" b="1">
                <a:solidFill>
                  <a:schemeClr val="bg1"/>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barn(inVertical)">
                                      <p:cBhvr>
                                        <p:cTn id="21" dur="500"/>
                                        <p:tgtEl>
                                          <p:spTgt spid="1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barn(inVertical)">
                                      <p:cBhvr>
                                        <p:cTn id="26" dur="500"/>
                                        <p:tgtEl>
                                          <p:spTgt spid="1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barn(inVertical)">
                                      <p:cBhvr>
                                        <p:cTn id="31" dur="500"/>
                                        <p:tgtEl>
                                          <p:spTgt spid="1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xEl>
                                              <p:pRg st="3" end="3"/>
                                            </p:txEl>
                                          </p:spTgt>
                                        </p:tgtEl>
                                        <p:attrNameLst>
                                          <p:attrName>style.visibility</p:attrName>
                                        </p:attrNameLst>
                                      </p:cBhvr>
                                      <p:to>
                                        <p:strVal val="visible"/>
                                      </p:to>
                                    </p:set>
                                    <p:animEffect transition="in" filter="barn(inVertical)">
                                      <p:cBhvr>
                                        <p:cTn id="3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393437" y="-1759206"/>
            <a:ext cx="6049610" cy="6285309"/>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6733144">
            <a:off x="15026137" y="7029619"/>
            <a:ext cx="6147266" cy="4191318"/>
          </a:xfrm>
          <a:prstGeom prst="rect">
            <a:avLst/>
          </a:prstGeom>
        </p:spPr>
      </p:pic>
      <p:grpSp>
        <p:nvGrpSpPr>
          <p:cNvPr id="9" name="Group 8"/>
          <p:cNvGrpSpPr/>
          <p:nvPr/>
        </p:nvGrpSpPr>
        <p:grpSpPr>
          <a:xfrm>
            <a:off x="2362200" y="741477"/>
            <a:ext cx="3581400" cy="1250490"/>
            <a:chOff x="2974101" y="4183355"/>
            <a:chExt cx="3581400" cy="1250490"/>
          </a:xfrm>
        </p:grpSpPr>
        <p:sp>
          <p:nvSpPr>
            <p:cNvPr id="10" name="Pentagon 9"/>
            <p:cNvSpPr/>
            <p:nvPr/>
          </p:nvSpPr>
          <p:spPr>
            <a:xfrm>
              <a:off x="2974101" y="4380538"/>
              <a:ext cx="3581400" cy="1053307"/>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TextBox 2"/>
            <p:cNvSpPr txBox="1"/>
            <p:nvPr/>
          </p:nvSpPr>
          <p:spPr>
            <a:xfrm>
              <a:off x="3198562" y="4183355"/>
              <a:ext cx="2823539" cy="1243930"/>
            </a:xfrm>
            <a:prstGeom prst="rect">
              <a:avLst/>
            </a:prstGeom>
          </p:spPr>
          <p:txBody>
            <a:bodyPr wrap="square" lIns="0" tIns="0" rIns="0" bIns="0" rtlCol="0" anchor="t">
              <a:spAutoFit/>
            </a:bodyPr>
            <a:lstStyle/>
            <a:p>
              <a:pPr>
                <a:lnSpc>
                  <a:spcPts val="9680"/>
                </a:lnSpc>
              </a:pPr>
              <a:r>
                <a:rPr lang="en-GB" sz="4500" b="1" smtClean="0">
                  <a:solidFill>
                    <a:schemeClr val="bg1"/>
                  </a:solidFill>
                  <a:latin typeface="Arial" panose="020B0604020202020204" pitchFamily="34" charset="0"/>
                  <a:cs typeface="Arial" panose="020B0604020202020204" pitchFamily="34" charset="0"/>
                </a:rPr>
                <a:t>Vận dụng</a:t>
              </a:r>
              <a:endParaRPr lang="en-US" sz="4500" b="1">
                <a:solidFill>
                  <a:schemeClr val="bg1"/>
                </a:solidFill>
                <a:latin typeface="Arial" panose="020B0604020202020204" pitchFamily="34" charset="0"/>
                <a:cs typeface="Arial" panose="020B0604020202020204" pitchFamily="34" charset="0"/>
              </a:endParaRPr>
            </a:p>
          </p:txBody>
        </p:sp>
      </p:grpSp>
      <p:sp>
        <p:nvSpPr>
          <p:cNvPr id="12" name="Subtitle 1"/>
          <p:cNvSpPr txBox="1">
            <a:spLocks/>
          </p:cNvSpPr>
          <p:nvPr/>
        </p:nvSpPr>
        <p:spPr>
          <a:xfrm>
            <a:off x="6168061" y="702368"/>
            <a:ext cx="11617712" cy="428873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600"/>
              </a:spcBef>
              <a:spcAft>
                <a:spcPts val="600"/>
              </a:spcAft>
              <a:buNone/>
            </a:pPr>
            <a:r>
              <a:rPr lang="vi-VN" sz="4500" smtClean="0">
                <a:latin typeface="Arial" panose="020B0604020202020204" pitchFamily="34" charset="0"/>
                <a:cs typeface="Arial" panose="020B0604020202020204" pitchFamily="34" charset="0"/>
              </a:rPr>
              <a:t>Hãy dùng một cái thước có độ chia nhỏ nhất đến 0,1 cm để đo chiều dài, chi</a:t>
            </a:r>
            <a:r>
              <a:rPr lang="en-GB" sz="4500" smtClean="0">
                <a:latin typeface="Arial" panose="020B0604020202020204" pitchFamily="34" charset="0"/>
                <a:cs typeface="Arial" panose="020B0604020202020204" pitchFamily="34" charset="0"/>
              </a:rPr>
              <a:t>ề</a:t>
            </a:r>
            <a:r>
              <a:rPr lang="vi-VN" sz="4500" smtClean="0">
                <a:latin typeface="Arial" panose="020B0604020202020204" pitchFamily="34" charset="0"/>
                <a:cs typeface="Arial" panose="020B0604020202020204" pitchFamily="34" charset="0"/>
              </a:rPr>
              <a:t>u rộng và đường chéo (theo cm) của một quyền vở của em. Làm tròn kết quả đo được và giải thích cách làm của em.</a:t>
            </a:r>
          </a:p>
        </p:txBody>
      </p:sp>
      <p:pic>
        <p:nvPicPr>
          <p:cNvPr id="13" name="Picture 12"/>
          <p:cNvPicPr>
            <a:picLocks noChangeAspect="1"/>
          </p:cNvPicPr>
          <p:nvPr/>
        </p:nvPicPr>
        <p:blipFill>
          <a:blip r:embed="rId7"/>
          <a:stretch>
            <a:fillRect/>
          </a:stretch>
        </p:blipFill>
        <p:spPr>
          <a:xfrm>
            <a:off x="3656173" y="5467892"/>
            <a:ext cx="10029825" cy="4457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925413">
            <a:off x="15299058" y="7448480"/>
            <a:ext cx="4343509" cy="4093758"/>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85465">
            <a:off x="16022657" y="5112096"/>
            <a:ext cx="1647680" cy="6337229"/>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863276">
            <a:off x="-767188" y="-1427111"/>
            <a:ext cx="4598228" cy="4313973"/>
          </a:xfrm>
          <a:prstGeom prst="rect">
            <a:avLst/>
          </a:prstGeom>
        </p:spPr>
      </p:pic>
      <p:sp>
        <p:nvSpPr>
          <p:cNvPr id="5" name="TextBox 5"/>
          <p:cNvSpPr txBox="1"/>
          <p:nvPr/>
        </p:nvSpPr>
        <p:spPr>
          <a:xfrm>
            <a:off x="4302427" y="729875"/>
            <a:ext cx="11361208" cy="1166153"/>
          </a:xfrm>
          <a:prstGeom prst="rect">
            <a:avLst/>
          </a:prstGeom>
        </p:spPr>
        <p:txBody>
          <a:bodyPr lIns="0" tIns="0" rIns="0" bIns="0" rtlCol="0" anchor="t">
            <a:spAutoFit/>
          </a:bodyPr>
          <a:lstStyle/>
          <a:p>
            <a:pPr algn="ctr">
              <a:lnSpc>
                <a:spcPts val="10000"/>
              </a:lnSpc>
            </a:pPr>
            <a:r>
              <a:rPr lang="en-US" sz="7000" b="1" smtClean="0">
                <a:solidFill>
                  <a:srgbClr val="6B705C"/>
                </a:solidFill>
                <a:latin typeface="Arial" panose="020B0604020202020204" pitchFamily="34" charset="0"/>
                <a:cs typeface="Arial" panose="020B0604020202020204" pitchFamily="34" charset="0"/>
              </a:rPr>
              <a:t>LUYỆN TẬP</a:t>
            </a:r>
            <a:endParaRPr lang="en-US" sz="7000" b="1">
              <a:solidFill>
                <a:srgbClr val="6B705C"/>
              </a:solidFill>
              <a:latin typeface="Arial" panose="020B0604020202020204" pitchFamily="34" charset="0"/>
              <a:cs typeface="Arial" panose="020B0604020202020204" pitchFamily="34" charset="0"/>
            </a:endParaRPr>
          </a:p>
        </p:txBody>
      </p:sp>
      <p:sp>
        <p:nvSpPr>
          <p:cNvPr id="13" name="Rectangle 12"/>
          <p:cNvSpPr/>
          <p:nvPr/>
        </p:nvSpPr>
        <p:spPr>
          <a:xfrm>
            <a:off x="1638603" y="3074379"/>
            <a:ext cx="12904860" cy="5747727"/>
          </a:xfrm>
          <a:prstGeom prst="rect">
            <a:avLst/>
          </a:prstGeom>
        </p:spPr>
        <p:txBody>
          <a:bodyPr wrap="square">
            <a:spAutoFit/>
          </a:bodyPr>
          <a:lstStyle/>
          <a:p>
            <a:pPr algn="just">
              <a:lnSpc>
                <a:spcPct val="150000"/>
              </a:lnSpc>
              <a:spcBef>
                <a:spcPts val="600"/>
              </a:spcBef>
              <a:spcAft>
                <a:spcPts val="600"/>
              </a:spcAft>
            </a:pPr>
            <a:r>
              <a:rPr lang="nl-NL" sz="4500" b="1">
                <a:solidFill>
                  <a:srgbClr val="000000"/>
                </a:solidFill>
                <a:latin typeface="Arial" panose="020B0604020202020204" pitchFamily="34" charset="0"/>
                <a:ea typeface="Times New Roman" panose="02020603050405020304" pitchFamily="18" charset="0"/>
                <a:cs typeface="Arial" panose="020B0604020202020204" pitchFamily="34" charset="0"/>
              </a:rPr>
              <a:t>Câu </a:t>
            </a:r>
            <a:r>
              <a:rPr lang="nl-NL" sz="45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1 (SGK-tr40): </a:t>
            </a:r>
            <a:r>
              <a:rPr lang="nl-NL" sz="4500">
                <a:solidFill>
                  <a:srgbClr val="000000"/>
                </a:solidFill>
                <a:latin typeface="Arial" panose="020B0604020202020204" pitchFamily="34" charset="0"/>
                <a:ea typeface="Times New Roman" panose="02020603050405020304" pitchFamily="18" charset="0"/>
                <a:cs typeface="Arial" panose="020B0604020202020204" pitchFamily="34" charset="0"/>
              </a:rPr>
              <a:t>Làm tròn các số sau đây: </a:t>
            </a:r>
            <a:endParaRPr lang="nl-NL" sz="450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nl-NL" sz="45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450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4500">
                <a:solidFill>
                  <a:srgbClr val="000000"/>
                </a:solidFill>
                <a:latin typeface="Arial" panose="020B0604020202020204" pitchFamily="34" charset="0"/>
                <a:ea typeface="Times New Roman" panose="02020603050405020304" pitchFamily="18" charset="0"/>
                <a:cs typeface="Arial" panose="020B0604020202020204" pitchFamily="34" charset="0"/>
              </a:rPr>
              <a:t>492,7926; 320,1415; -568,7182</a:t>
            </a:r>
            <a:endParaRPr lang="en-US" sz="45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nl-NL" sz="4500">
                <a:solidFill>
                  <a:srgbClr val="000000"/>
                </a:solidFill>
                <a:latin typeface="Arial" panose="020B0604020202020204" pitchFamily="34" charset="0"/>
                <a:ea typeface="Times New Roman" panose="02020603050405020304" pitchFamily="18" charset="0"/>
                <a:cs typeface="Arial" panose="020B0604020202020204" pitchFamily="34" charset="0"/>
              </a:rPr>
              <a:t>a) đến hàng phần mười, hàng phần trăm, hàng phần </a:t>
            </a:r>
            <a:r>
              <a:rPr lang="nl-NL" sz="4500" smtClean="0">
                <a:solidFill>
                  <a:srgbClr val="000000"/>
                </a:solidFill>
                <a:latin typeface="Arial" panose="020B0604020202020204" pitchFamily="34" charset="0"/>
                <a:ea typeface="Times New Roman" panose="02020603050405020304" pitchFamily="18" charset="0"/>
                <a:cs typeface="Arial" panose="020B0604020202020204" pitchFamily="34" charset="0"/>
              </a:rPr>
              <a:t>nghìn.</a:t>
            </a:r>
            <a:endParaRPr lang="en-US" sz="45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nl-NL" sz="4500">
                <a:solidFill>
                  <a:srgbClr val="000000"/>
                </a:solidFill>
                <a:latin typeface="Arial" panose="020B0604020202020204" pitchFamily="34" charset="0"/>
                <a:ea typeface="Times New Roman" panose="02020603050405020304" pitchFamily="18" charset="0"/>
                <a:cs typeface="Arial" panose="020B0604020202020204" pitchFamily="34" charset="0"/>
              </a:rPr>
              <a:t>b) đến hàng đơn vị, hàng chục, hàng </a:t>
            </a:r>
            <a:r>
              <a:rPr lang="nl-NL" sz="4500" smtClean="0">
                <a:solidFill>
                  <a:srgbClr val="000000"/>
                </a:solidFill>
                <a:latin typeface="Arial" panose="020B0604020202020204" pitchFamily="34" charset="0"/>
                <a:ea typeface="Times New Roman" panose="02020603050405020304" pitchFamily="18" charset="0"/>
                <a:cs typeface="Arial" panose="020B0604020202020204" pitchFamily="34" charset="0"/>
              </a:rPr>
              <a:t>trăm.</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328943">
            <a:off x="-2350590" y="-1670770"/>
            <a:ext cx="5196480" cy="5398940"/>
          </a:xfrm>
          <a:prstGeom prst="rect">
            <a:avLst/>
          </a:prstGeom>
        </p:spPr>
      </p:pic>
      <p:sp>
        <p:nvSpPr>
          <p:cNvPr id="3" name="TextBox 3"/>
          <p:cNvSpPr txBox="1"/>
          <p:nvPr/>
        </p:nvSpPr>
        <p:spPr>
          <a:xfrm>
            <a:off x="4646125" y="650815"/>
            <a:ext cx="8015080" cy="930234"/>
          </a:xfrm>
          <a:prstGeom prst="rect">
            <a:avLst/>
          </a:prstGeom>
        </p:spPr>
        <p:txBody>
          <a:bodyPr lIns="0" tIns="0" rIns="0" bIns="0" rtlCol="0" anchor="t">
            <a:spAutoFit/>
          </a:bodyPr>
          <a:lstStyle/>
          <a:p>
            <a:pPr algn="ctr">
              <a:lnSpc>
                <a:spcPts val="6998"/>
              </a:lnSpc>
            </a:pPr>
            <a:r>
              <a:rPr lang="en-US" sz="6998" b="1" smtClean="0">
                <a:solidFill>
                  <a:srgbClr val="684E3F"/>
                </a:solidFill>
                <a:latin typeface="Arial" panose="020B0604020202020204" pitchFamily="34" charset="0"/>
                <a:cs typeface="Arial" panose="020B0604020202020204" pitchFamily="34" charset="0"/>
              </a:rPr>
              <a:t>Giải</a:t>
            </a:r>
            <a:endParaRPr lang="en-US" sz="6998" b="1">
              <a:solidFill>
                <a:srgbClr val="684E3F"/>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4497375" y="6538945"/>
            <a:ext cx="4064113" cy="504076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344775">
            <a:off x="16027973" y="6788081"/>
            <a:ext cx="1390894" cy="5349594"/>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51328">
            <a:off x="16330702" y="-701236"/>
            <a:ext cx="2515954" cy="2907089"/>
          </a:xfrm>
          <a:prstGeom prst="rect">
            <a:avLst/>
          </a:prstGeom>
        </p:spPr>
      </p:pic>
      <p:graphicFrame>
        <p:nvGraphicFramePr>
          <p:cNvPr id="11" name="Google Shape;4283;p73"/>
          <p:cNvGraphicFramePr/>
          <p:nvPr>
            <p:extLst>
              <p:ext uri="{D42A27DB-BD31-4B8C-83A1-F6EECF244321}">
                <p14:modId xmlns:p14="http://schemas.microsoft.com/office/powerpoint/2010/main" val="1269943826"/>
              </p:ext>
            </p:extLst>
          </p:nvPr>
        </p:nvGraphicFramePr>
        <p:xfrm>
          <a:off x="1314116" y="2321007"/>
          <a:ext cx="14378448" cy="7141871"/>
        </p:xfrm>
        <a:graphic>
          <a:graphicData uri="http://schemas.openxmlformats.org/drawingml/2006/table">
            <a:tbl>
              <a:tblPr>
                <a:noFill/>
              </a:tblPr>
              <a:tblGrid>
                <a:gridCol w="3337174">
                  <a:extLst>
                    <a:ext uri="{9D8B030D-6E8A-4147-A177-3AD203B41FA5}">
                      <a16:colId xmlns:a16="http://schemas.microsoft.com/office/drawing/2014/main" val="20000"/>
                    </a:ext>
                  </a:extLst>
                </a:gridCol>
                <a:gridCol w="3718564">
                  <a:extLst>
                    <a:ext uri="{9D8B030D-6E8A-4147-A177-3AD203B41FA5}">
                      <a16:colId xmlns:a16="http://schemas.microsoft.com/office/drawing/2014/main" val="20001"/>
                    </a:ext>
                  </a:extLst>
                </a:gridCol>
                <a:gridCol w="3794842">
                  <a:extLst>
                    <a:ext uri="{9D8B030D-6E8A-4147-A177-3AD203B41FA5}">
                      <a16:colId xmlns:a16="http://schemas.microsoft.com/office/drawing/2014/main" val="20002"/>
                    </a:ext>
                  </a:extLst>
                </a:gridCol>
                <a:gridCol w="3527868">
                  <a:extLst>
                    <a:ext uri="{9D8B030D-6E8A-4147-A177-3AD203B41FA5}">
                      <a16:colId xmlns:a16="http://schemas.microsoft.com/office/drawing/2014/main" val="20003"/>
                    </a:ext>
                  </a:extLst>
                </a:gridCol>
              </a:tblGrid>
              <a:tr h="1428745">
                <a:tc rowSpan="2">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vi-VN" sz="4500" u="none" strike="noStrike" cap="none" dirty="0" smtClean="0">
                        <a:latin typeface="Arial" panose="020B0604020202020204" pitchFamily="34" charset="0"/>
                        <a:cs typeface="Arial" panose="020B0604020202020204" pitchFamily="34" charset="0"/>
                        <a:sym typeface="Arial"/>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4500" u="none" strike="noStrike" cap="none" dirty="0" smtClean="0">
                          <a:latin typeface="Arial" panose="020B0604020202020204" pitchFamily="34" charset="0"/>
                          <a:cs typeface="Arial" panose="020B0604020202020204" pitchFamily="34" charset="0"/>
                          <a:sym typeface="Arial"/>
                        </a:rPr>
                        <a:t>Số</a:t>
                      </a:r>
                      <a:r>
                        <a:rPr lang="vi-VN" sz="4500" u="none" strike="noStrike" cap="none" baseline="0" dirty="0" smtClean="0">
                          <a:latin typeface="Arial" panose="020B0604020202020204" pitchFamily="34" charset="0"/>
                          <a:cs typeface="Arial" panose="020B0604020202020204" pitchFamily="34" charset="0"/>
                          <a:sym typeface="Arial"/>
                        </a:rPr>
                        <a:t> thập phân</a:t>
                      </a:r>
                      <a:endParaRPr lang="vi-VN" sz="4500" u="none" strike="noStrike" cap="none" dirty="0" smtClean="0">
                        <a:latin typeface="Arial" panose="020B0604020202020204" pitchFamily="34" charset="0"/>
                        <a:cs typeface="Arial" panose="020B0604020202020204" pitchFamily="34" charset="0"/>
                        <a:sym typeface="Arial"/>
                      </a:endParaRPr>
                    </a:p>
                  </a:txBody>
                  <a:tcPr marL="182875" marR="91425" marT="91425" marB="91425" anchor="ctr">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5">
                        <a:lumMod val="60000"/>
                        <a:lumOff val="40000"/>
                      </a:schemeClr>
                    </a:solidFill>
                  </a:tcPr>
                </a:tc>
                <a:tc gridSpan="3">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4500" u="none" strike="noStrike" cap="none" dirty="0" smtClean="0">
                          <a:latin typeface="Arial" panose="020B0604020202020204" pitchFamily="34" charset="0"/>
                          <a:cs typeface="Arial" panose="020B0604020202020204" pitchFamily="34" charset="0"/>
                          <a:sym typeface="Arial"/>
                        </a:rPr>
                        <a:t>Làm</a:t>
                      </a:r>
                      <a:r>
                        <a:rPr lang="vi-VN" sz="4500" u="none" strike="noStrike" cap="none" baseline="0" dirty="0" smtClean="0">
                          <a:latin typeface="Arial" panose="020B0604020202020204" pitchFamily="34" charset="0"/>
                          <a:cs typeface="Arial" panose="020B0604020202020204" pitchFamily="34" charset="0"/>
                          <a:sym typeface="Arial"/>
                        </a:rPr>
                        <a:t> tròn đến hàng</a:t>
                      </a:r>
                      <a:endParaRPr lang="vi-VN" sz="4500" u="none" strike="noStrike" cap="none" dirty="0" smtClean="0">
                        <a:latin typeface="Arial" panose="020B0604020202020204" pitchFamily="34" charset="0"/>
                        <a:cs typeface="Arial" panose="020B0604020202020204" pitchFamily="34" charset="0"/>
                        <a:sym typeface="Arial"/>
                      </a:endParaRPr>
                    </a:p>
                  </a:txBody>
                  <a:tcPr marL="274300" marR="91425" marT="91425" marB="91425" anchor="ctr">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5">
                        <a:lumMod val="60000"/>
                        <a:lumOff val="40000"/>
                      </a:schemeClr>
                    </a:solidFill>
                  </a:tcPr>
                </a:tc>
                <a:tc hMerge="1">
                  <a:txBody>
                    <a:bodyPr/>
                    <a:lstStyle/>
                    <a:p>
                      <a:pPr marL="0" lvl="0" indent="0" algn="l" rtl="0">
                        <a:spcBef>
                          <a:spcPts val="0"/>
                        </a:spcBef>
                        <a:spcAft>
                          <a:spcPts val="0"/>
                        </a:spcAft>
                        <a:buNone/>
                      </a:pPr>
                      <a:endParaRPr sz="1800" dirty="0">
                        <a:solidFill>
                          <a:schemeClr val="dk1"/>
                        </a:solidFill>
                        <a:latin typeface="Comfortaa"/>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2"/>
                    </a:solidFill>
                  </a:tcPr>
                </a:tc>
                <a:tc hMerge="1">
                  <a:txBody>
                    <a:bodyPr/>
                    <a:lstStyle/>
                    <a:p>
                      <a:pPr marL="0" lvl="0" indent="0" algn="l" rtl="0">
                        <a:spcBef>
                          <a:spcPts val="0"/>
                        </a:spcBef>
                        <a:spcAft>
                          <a:spcPts val="0"/>
                        </a:spcAft>
                        <a:buNone/>
                      </a:pPr>
                      <a:endParaRPr sz="1800" dirty="0">
                        <a:solidFill>
                          <a:schemeClr val="dk1"/>
                        </a:solidFill>
                        <a:latin typeface="Comfortaa"/>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426891">
                <a:tc vMerge="1">
                  <a:txBody>
                    <a:bodyPr/>
                    <a:lstStyle/>
                    <a:p>
                      <a:pPr marL="0" lvl="0" indent="0" algn="ctr" rtl="0">
                        <a:spcBef>
                          <a:spcPts val="0"/>
                        </a:spcBef>
                        <a:spcAft>
                          <a:spcPts val="0"/>
                        </a:spcAft>
                        <a:buNone/>
                      </a:pPr>
                      <a:endParaRPr sz="1800" dirty="0">
                        <a:solidFill>
                          <a:schemeClr val="dk1"/>
                        </a:solidFill>
                        <a:latin typeface="Vibur"/>
                        <a:ea typeface="Vibur"/>
                        <a:cs typeface="Vibur"/>
                        <a:sym typeface="Vibur"/>
                      </a:endParaRPr>
                    </a:p>
                  </a:txBody>
                  <a:tcPr marL="18287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vi-VN" sz="4500" dirty="0" smtClean="0">
                          <a:solidFill>
                            <a:schemeClr val="dk1"/>
                          </a:solidFill>
                          <a:latin typeface="Arial" panose="020B0604020202020204" pitchFamily="34" charset="0"/>
                          <a:ea typeface="Comfortaa"/>
                          <a:cs typeface="Arial" panose="020B0604020202020204" pitchFamily="34" charset="0"/>
                          <a:sym typeface="Comfortaa"/>
                        </a:rPr>
                        <a:t>Phần mười</a:t>
                      </a:r>
                      <a:r>
                        <a:rPr lang="vi-VN" sz="4500" baseline="0" dirty="0" smtClean="0">
                          <a:solidFill>
                            <a:schemeClr val="dk1"/>
                          </a:solidFill>
                          <a:latin typeface="Arial" panose="020B0604020202020204" pitchFamily="34" charset="0"/>
                          <a:ea typeface="Comfortaa"/>
                          <a:cs typeface="Arial" panose="020B0604020202020204" pitchFamily="34" charset="0"/>
                          <a:sym typeface="Comfortaa"/>
                        </a:rPr>
                        <a:t> </a:t>
                      </a:r>
                      <a:endParaRPr lang="vi-VN"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4500" smtClean="0">
                          <a:solidFill>
                            <a:schemeClr val="dk1"/>
                          </a:solidFill>
                          <a:latin typeface="Arial" panose="020B0604020202020204" pitchFamily="34" charset="0"/>
                          <a:ea typeface="Comfortaa"/>
                          <a:cs typeface="Arial" panose="020B0604020202020204" pitchFamily="34" charset="0"/>
                          <a:sym typeface="Comfortaa"/>
                        </a:rPr>
                        <a:t>Phần trăm</a:t>
                      </a:r>
                      <a:endParaRPr lang="vi-VN" sz="4500" dirty="0" smtClean="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4500" smtClean="0">
                          <a:solidFill>
                            <a:schemeClr val="dk1"/>
                          </a:solidFill>
                          <a:latin typeface="Arial" panose="020B0604020202020204" pitchFamily="34" charset="0"/>
                          <a:ea typeface="Comfortaa"/>
                          <a:cs typeface="Arial" panose="020B0604020202020204" pitchFamily="34" charset="0"/>
                          <a:sym typeface="Comfortaa"/>
                        </a:rPr>
                        <a:t>Phần </a:t>
                      </a:r>
                      <a:r>
                        <a:rPr lang="vi-VN" sz="4500" dirty="0" smtClean="0">
                          <a:solidFill>
                            <a:schemeClr val="dk1"/>
                          </a:solidFill>
                          <a:latin typeface="Arial" panose="020B0604020202020204" pitchFamily="34" charset="0"/>
                          <a:ea typeface="Comfortaa"/>
                          <a:cs typeface="Arial" panose="020B0604020202020204" pitchFamily="34" charset="0"/>
                          <a:sym typeface="Comfortaa"/>
                        </a:rPr>
                        <a:t>nghìn</a:t>
                      </a:r>
                    </a:p>
                  </a:txBody>
                  <a:tcPr marL="274300"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5">
                        <a:lumMod val="60000"/>
                        <a:lumOff val="40000"/>
                      </a:schemeClr>
                    </a:solidFill>
                  </a:tcPr>
                </a:tc>
                <a:extLst>
                  <a:ext uri="{0D108BD9-81ED-4DB2-BD59-A6C34878D82A}">
                    <a16:rowId xmlns:a16="http://schemas.microsoft.com/office/drawing/2014/main" val="10001"/>
                  </a:ext>
                </a:extLst>
              </a:tr>
              <a:tr h="1428745">
                <a:tc>
                  <a:txBody>
                    <a:bodyPr/>
                    <a:lstStyle/>
                    <a:p>
                      <a:pPr marL="0" lvl="0" indent="0" algn="ctr" rtl="0">
                        <a:spcBef>
                          <a:spcPts val="0"/>
                        </a:spcBef>
                        <a:spcAft>
                          <a:spcPts val="0"/>
                        </a:spcAft>
                        <a:buNone/>
                      </a:pPr>
                      <a:r>
                        <a:rPr lang="vi-VN" sz="4500" dirty="0" smtClean="0">
                          <a:solidFill>
                            <a:schemeClr val="dk1"/>
                          </a:solidFill>
                          <a:latin typeface="Arial" panose="020B0604020202020204" pitchFamily="34" charset="0"/>
                          <a:ea typeface="Vibur"/>
                          <a:cs typeface="Arial" panose="020B0604020202020204" pitchFamily="34" charset="0"/>
                          <a:sym typeface="Vibur"/>
                        </a:rPr>
                        <a:t>-492,7926</a:t>
                      </a:r>
                      <a:endParaRPr sz="4500" dirty="0">
                        <a:solidFill>
                          <a:schemeClr val="dk1"/>
                        </a:solidFill>
                        <a:latin typeface="Arial" panose="020B0604020202020204" pitchFamily="34" charset="0"/>
                        <a:ea typeface="Vibur"/>
                        <a:cs typeface="Arial" panose="020B0604020202020204" pitchFamily="34" charset="0"/>
                        <a:sym typeface="Vibur"/>
                      </a:endParaRPr>
                    </a:p>
                  </a:txBody>
                  <a:tcPr marL="18287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6">
                        <a:lumMod val="60000"/>
                        <a:lumOff val="40000"/>
                      </a:schemeClr>
                    </a:solidFill>
                  </a:tcPr>
                </a:tc>
                <a:extLst>
                  <a:ext uri="{0D108BD9-81ED-4DB2-BD59-A6C34878D82A}">
                    <a16:rowId xmlns:a16="http://schemas.microsoft.com/office/drawing/2014/main" val="10002"/>
                  </a:ext>
                </a:extLst>
              </a:tr>
              <a:tr h="1428745">
                <a:tc>
                  <a:txBody>
                    <a:bodyPr/>
                    <a:lstStyle/>
                    <a:p>
                      <a:pPr marL="0" lvl="0" indent="0" algn="ctr" rtl="0">
                        <a:spcBef>
                          <a:spcPts val="0"/>
                        </a:spcBef>
                        <a:spcAft>
                          <a:spcPts val="0"/>
                        </a:spcAft>
                        <a:buNone/>
                      </a:pPr>
                      <a:r>
                        <a:rPr lang="vi-VN" sz="4500" dirty="0" smtClean="0">
                          <a:solidFill>
                            <a:schemeClr val="dk1"/>
                          </a:solidFill>
                          <a:latin typeface="Arial" panose="020B0604020202020204" pitchFamily="34" charset="0"/>
                          <a:ea typeface="Vibur"/>
                          <a:cs typeface="Arial" panose="020B0604020202020204" pitchFamily="34" charset="0"/>
                          <a:sym typeface="Vibur"/>
                        </a:rPr>
                        <a:t>320,1415</a:t>
                      </a:r>
                      <a:endParaRPr sz="4500" dirty="0">
                        <a:solidFill>
                          <a:schemeClr val="dk1"/>
                        </a:solidFill>
                        <a:latin typeface="Arial" panose="020B0604020202020204" pitchFamily="34" charset="0"/>
                        <a:ea typeface="Vibur"/>
                        <a:cs typeface="Arial" panose="020B0604020202020204" pitchFamily="34" charset="0"/>
                        <a:sym typeface="Vibur"/>
                      </a:endParaRPr>
                    </a:p>
                  </a:txBody>
                  <a:tcPr marL="18287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6">
                        <a:lumMod val="60000"/>
                        <a:lumOff val="40000"/>
                      </a:schemeClr>
                    </a:solidFill>
                  </a:tcPr>
                </a:tc>
                <a:extLst>
                  <a:ext uri="{0D108BD9-81ED-4DB2-BD59-A6C34878D82A}">
                    <a16:rowId xmlns:a16="http://schemas.microsoft.com/office/drawing/2014/main" val="10003"/>
                  </a:ext>
                </a:extLst>
              </a:tr>
              <a:tr h="1428745">
                <a:tc>
                  <a:txBody>
                    <a:bodyPr/>
                    <a:lstStyle/>
                    <a:p>
                      <a:pPr marL="0" lvl="0" indent="0" algn="ctr" rtl="0">
                        <a:spcBef>
                          <a:spcPts val="0"/>
                        </a:spcBef>
                        <a:spcAft>
                          <a:spcPts val="0"/>
                        </a:spcAft>
                        <a:buNone/>
                      </a:pPr>
                      <a:r>
                        <a:rPr lang="vi-VN" sz="4500" dirty="0" smtClean="0">
                          <a:solidFill>
                            <a:schemeClr val="dk1"/>
                          </a:solidFill>
                          <a:latin typeface="Arial" panose="020B0604020202020204" pitchFamily="34" charset="0"/>
                          <a:ea typeface="Vibur"/>
                          <a:cs typeface="Arial" panose="020B0604020202020204" pitchFamily="34" charset="0"/>
                          <a:sym typeface="Vibur"/>
                        </a:rPr>
                        <a:t>-568,7182</a:t>
                      </a:r>
                      <a:endParaRPr sz="4500" dirty="0">
                        <a:solidFill>
                          <a:schemeClr val="dk1"/>
                        </a:solidFill>
                        <a:latin typeface="Arial" panose="020B0604020202020204" pitchFamily="34" charset="0"/>
                        <a:ea typeface="Vibur"/>
                        <a:cs typeface="Arial" panose="020B0604020202020204" pitchFamily="34" charset="0"/>
                        <a:sym typeface="Vibur"/>
                      </a:endParaRPr>
                    </a:p>
                  </a:txBody>
                  <a:tcPr marL="18287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lumMod val="60000"/>
                        <a:lumOff val="40000"/>
                      </a:schemeClr>
                    </a:solidFill>
                  </a:tcPr>
                </a:tc>
                <a:extLst>
                  <a:ext uri="{0D108BD9-81ED-4DB2-BD59-A6C34878D82A}">
                    <a16:rowId xmlns:a16="http://schemas.microsoft.com/office/drawing/2014/main" val="10004"/>
                  </a:ext>
                </a:extLst>
              </a:tr>
            </a:tbl>
          </a:graphicData>
        </a:graphic>
      </p:graphicFrame>
      <p:sp>
        <p:nvSpPr>
          <p:cNvPr id="12" name="Rectangle 11"/>
          <p:cNvSpPr/>
          <p:nvPr/>
        </p:nvSpPr>
        <p:spPr>
          <a:xfrm>
            <a:off x="5588780" y="5570956"/>
            <a:ext cx="1819730" cy="784830"/>
          </a:xfrm>
          <a:prstGeom prst="rect">
            <a:avLst/>
          </a:prstGeom>
        </p:spPr>
        <p:txBody>
          <a:bodyPr wrap="none">
            <a:spAutoFit/>
          </a:bodyPr>
          <a:lstStyle/>
          <a:p>
            <a:pPr lvl="0" algn="ctr"/>
            <a:r>
              <a:rPr lang="vi-VN" sz="4500" dirty="0">
                <a:solidFill>
                  <a:schemeClr val="dk1"/>
                </a:solidFill>
                <a:latin typeface="Arial" panose="020B0604020202020204" pitchFamily="34" charset="0"/>
                <a:ea typeface="Comfortaa"/>
                <a:cs typeface="Arial" panose="020B0604020202020204" pitchFamily="34" charset="0"/>
                <a:sym typeface="Comfortaa"/>
              </a:rPr>
              <a:t>-492,8</a:t>
            </a:r>
          </a:p>
        </p:txBody>
      </p:sp>
      <p:sp>
        <p:nvSpPr>
          <p:cNvPr id="13" name="Rectangle 12"/>
          <p:cNvSpPr/>
          <p:nvPr/>
        </p:nvSpPr>
        <p:spPr>
          <a:xfrm>
            <a:off x="9195356" y="5499527"/>
            <a:ext cx="2140330" cy="784830"/>
          </a:xfrm>
          <a:prstGeom prst="rect">
            <a:avLst/>
          </a:prstGeom>
        </p:spPr>
        <p:txBody>
          <a:bodyPr wrap="none">
            <a:spAutoFit/>
          </a:bodyPr>
          <a:lstStyle/>
          <a:p>
            <a:pPr lvl="0" algn="ctr"/>
            <a:r>
              <a:rPr lang="vi-VN" sz="4500" dirty="0">
                <a:solidFill>
                  <a:schemeClr val="dk1"/>
                </a:solidFill>
                <a:latin typeface="Arial" panose="020B0604020202020204" pitchFamily="34" charset="0"/>
                <a:ea typeface="Comfortaa"/>
                <a:cs typeface="Arial" panose="020B0604020202020204" pitchFamily="34" charset="0"/>
                <a:sym typeface="Comfortaa"/>
              </a:rPr>
              <a:t>-492,79</a:t>
            </a:r>
          </a:p>
        </p:txBody>
      </p:sp>
      <p:sp>
        <p:nvSpPr>
          <p:cNvPr id="14" name="Rectangle 13"/>
          <p:cNvSpPr/>
          <p:nvPr/>
        </p:nvSpPr>
        <p:spPr>
          <a:xfrm>
            <a:off x="12510880" y="5499527"/>
            <a:ext cx="2460930" cy="784830"/>
          </a:xfrm>
          <a:prstGeom prst="rect">
            <a:avLst/>
          </a:prstGeom>
        </p:spPr>
        <p:txBody>
          <a:bodyPr wrap="none">
            <a:spAutoFit/>
          </a:bodyPr>
          <a:lstStyle/>
          <a:p>
            <a:pPr lvl="0" algn="ctr"/>
            <a:r>
              <a:rPr lang="vi-VN" sz="4500" dirty="0">
                <a:solidFill>
                  <a:schemeClr val="dk1"/>
                </a:solidFill>
                <a:latin typeface="Arial" panose="020B0604020202020204" pitchFamily="34" charset="0"/>
                <a:ea typeface="Comfortaa"/>
                <a:cs typeface="Arial" panose="020B0604020202020204" pitchFamily="34" charset="0"/>
                <a:sym typeface="Comfortaa"/>
              </a:rPr>
              <a:t>-492,793</a:t>
            </a:r>
          </a:p>
        </p:txBody>
      </p:sp>
      <p:sp>
        <p:nvSpPr>
          <p:cNvPr id="15" name="Rectangle 14"/>
          <p:cNvSpPr/>
          <p:nvPr/>
        </p:nvSpPr>
        <p:spPr>
          <a:xfrm>
            <a:off x="5783843" y="6905469"/>
            <a:ext cx="1627370" cy="784830"/>
          </a:xfrm>
          <a:prstGeom prst="rect">
            <a:avLst/>
          </a:prstGeom>
        </p:spPr>
        <p:txBody>
          <a:bodyPr wrap="none">
            <a:spAutoFit/>
          </a:bodyPr>
          <a:lstStyle/>
          <a:p>
            <a:pPr lvl="0" algn="ctr"/>
            <a:r>
              <a:rPr lang="vi-VN" sz="4500" dirty="0">
                <a:solidFill>
                  <a:schemeClr val="dk1"/>
                </a:solidFill>
                <a:latin typeface="Arial" panose="020B0604020202020204" pitchFamily="34" charset="0"/>
                <a:ea typeface="Comfortaa"/>
                <a:cs typeface="Arial" panose="020B0604020202020204" pitchFamily="34" charset="0"/>
                <a:sym typeface="Comfortaa"/>
              </a:rPr>
              <a:t>320,1</a:t>
            </a:r>
          </a:p>
        </p:txBody>
      </p:sp>
      <p:sp>
        <p:nvSpPr>
          <p:cNvPr id="16" name="Rectangle 15"/>
          <p:cNvSpPr/>
          <p:nvPr/>
        </p:nvSpPr>
        <p:spPr>
          <a:xfrm>
            <a:off x="9291536" y="6951257"/>
            <a:ext cx="1947970" cy="784830"/>
          </a:xfrm>
          <a:prstGeom prst="rect">
            <a:avLst/>
          </a:prstGeom>
        </p:spPr>
        <p:txBody>
          <a:bodyPr wrap="none">
            <a:spAutoFit/>
          </a:bodyPr>
          <a:lstStyle/>
          <a:p>
            <a:pPr lvl="0" algn="ctr"/>
            <a:r>
              <a:rPr lang="vi-VN" sz="4500" dirty="0">
                <a:solidFill>
                  <a:schemeClr val="dk1"/>
                </a:solidFill>
                <a:latin typeface="Arial" panose="020B0604020202020204" pitchFamily="34" charset="0"/>
                <a:ea typeface="Comfortaa"/>
                <a:cs typeface="Arial" panose="020B0604020202020204" pitchFamily="34" charset="0"/>
                <a:sym typeface="Comfortaa"/>
              </a:rPr>
              <a:t>320,14</a:t>
            </a:r>
          </a:p>
        </p:txBody>
      </p:sp>
      <p:sp>
        <p:nvSpPr>
          <p:cNvPr id="17" name="Rectangle 16"/>
          <p:cNvSpPr/>
          <p:nvPr/>
        </p:nvSpPr>
        <p:spPr>
          <a:xfrm>
            <a:off x="12692089" y="6922822"/>
            <a:ext cx="2268570" cy="784830"/>
          </a:xfrm>
          <a:prstGeom prst="rect">
            <a:avLst/>
          </a:prstGeom>
        </p:spPr>
        <p:txBody>
          <a:bodyPr wrap="none">
            <a:spAutoFit/>
          </a:bodyPr>
          <a:lstStyle/>
          <a:p>
            <a:pPr lvl="0" algn="ctr"/>
            <a:r>
              <a:rPr lang="vi-VN" sz="4500" dirty="0">
                <a:solidFill>
                  <a:schemeClr val="dk1"/>
                </a:solidFill>
                <a:latin typeface="Arial" panose="020B0604020202020204" pitchFamily="34" charset="0"/>
                <a:ea typeface="Comfortaa"/>
                <a:cs typeface="Arial" panose="020B0604020202020204" pitchFamily="34" charset="0"/>
                <a:sym typeface="Comfortaa"/>
              </a:rPr>
              <a:t>320,142</a:t>
            </a:r>
          </a:p>
        </p:txBody>
      </p:sp>
      <p:sp>
        <p:nvSpPr>
          <p:cNvPr id="18" name="Rectangle 17"/>
          <p:cNvSpPr/>
          <p:nvPr/>
        </p:nvSpPr>
        <p:spPr>
          <a:xfrm>
            <a:off x="5647870" y="8402355"/>
            <a:ext cx="1819730" cy="784830"/>
          </a:xfrm>
          <a:prstGeom prst="rect">
            <a:avLst/>
          </a:prstGeom>
        </p:spPr>
        <p:txBody>
          <a:bodyPr wrap="none">
            <a:spAutoFit/>
          </a:bodyPr>
          <a:lstStyle/>
          <a:p>
            <a:pPr lvl="0" algn="ctr"/>
            <a:r>
              <a:rPr lang="vi-VN" sz="4500" dirty="0">
                <a:solidFill>
                  <a:schemeClr val="dk1"/>
                </a:solidFill>
                <a:latin typeface="Arial" panose="020B0604020202020204" pitchFamily="34" charset="0"/>
                <a:ea typeface="Comfortaa"/>
                <a:cs typeface="Arial" panose="020B0604020202020204" pitchFamily="34" charset="0"/>
                <a:sym typeface="Comfortaa"/>
              </a:rPr>
              <a:t>-568,7</a:t>
            </a:r>
          </a:p>
        </p:txBody>
      </p:sp>
      <p:sp>
        <p:nvSpPr>
          <p:cNvPr id="19" name="Rectangle 18"/>
          <p:cNvSpPr/>
          <p:nvPr/>
        </p:nvSpPr>
        <p:spPr>
          <a:xfrm>
            <a:off x="9111612" y="8402355"/>
            <a:ext cx="2140330" cy="784830"/>
          </a:xfrm>
          <a:prstGeom prst="rect">
            <a:avLst/>
          </a:prstGeom>
        </p:spPr>
        <p:txBody>
          <a:bodyPr wrap="none">
            <a:spAutoFit/>
          </a:bodyPr>
          <a:lstStyle/>
          <a:p>
            <a:pPr lvl="0" algn="ctr"/>
            <a:r>
              <a:rPr lang="vi-VN" sz="4500" dirty="0">
                <a:solidFill>
                  <a:schemeClr val="dk1"/>
                </a:solidFill>
                <a:latin typeface="Arial" panose="020B0604020202020204" pitchFamily="34" charset="0"/>
                <a:ea typeface="Comfortaa"/>
                <a:cs typeface="Arial" panose="020B0604020202020204" pitchFamily="34" charset="0"/>
                <a:sym typeface="Comfortaa"/>
              </a:rPr>
              <a:t>-568,72</a:t>
            </a:r>
          </a:p>
        </p:txBody>
      </p:sp>
      <p:sp>
        <p:nvSpPr>
          <p:cNvPr id="20" name="Rectangle 19"/>
          <p:cNvSpPr/>
          <p:nvPr/>
        </p:nvSpPr>
        <p:spPr>
          <a:xfrm>
            <a:off x="12499729" y="8330780"/>
            <a:ext cx="2460930" cy="784830"/>
          </a:xfrm>
          <a:prstGeom prst="rect">
            <a:avLst/>
          </a:prstGeom>
        </p:spPr>
        <p:txBody>
          <a:bodyPr wrap="none">
            <a:spAutoFit/>
          </a:bodyPr>
          <a:lstStyle/>
          <a:p>
            <a:pPr lvl="0" algn="ctr"/>
            <a:r>
              <a:rPr lang="vi-VN" sz="4500" dirty="0">
                <a:solidFill>
                  <a:schemeClr val="dk1"/>
                </a:solidFill>
                <a:latin typeface="Arial" panose="020B0604020202020204" pitchFamily="34" charset="0"/>
                <a:ea typeface="Comfortaa"/>
                <a:cs typeface="Arial" panose="020B0604020202020204" pitchFamily="34" charset="0"/>
                <a:sym typeface="Comfortaa"/>
              </a:rPr>
              <a:t>-568,718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1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1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ircle(in)">
                                      <p:cBhvr>
                                        <p:cTn id="42" dur="1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328943">
            <a:off x="-2350590" y="-1670770"/>
            <a:ext cx="5196480" cy="5398940"/>
          </a:xfrm>
          <a:prstGeom prst="rect">
            <a:avLst/>
          </a:prstGeom>
        </p:spPr>
      </p:pic>
      <p:sp>
        <p:nvSpPr>
          <p:cNvPr id="3" name="TextBox 3"/>
          <p:cNvSpPr txBox="1"/>
          <p:nvPr/>
        </p:nvSpPr>
        <p:spPr>
          <a:xfrm>
            <a:off x="4646125" y="650815"/>
            <a:ext cx="8015080" cy="930234"/>
          </a:xfrm>
          <a:prstGeom prst="rect">
            <a:avLst/>
          </a:prstGeom>
        </p:spPr>
        <p:txBody>
          <a:bodyPr lIns="0" tIns="0" rIns="0" bIns="0" rtlCol="0" anchor="t">
            <a:spAutoFit/>
          </a:bodyPr>
          <a:lstStyle/>
          <a:p>
            <a:pPr algn="ctr">
              <a:lnSpc>
                <a:spcPts val="6998"/>
              </a:lnSpc>
            </a:pPr>
            <a:r>
              <a:rPr lang="en-US" sz="6998" b="1" smtClean="0">
                <a:solidFill>
                  <a:srgbClr val="684E3F"/>
                </a:solidFill>
                <a:latin typeface="Arial" panose="020B0604020202020204" pitchFamily="34" charset="0"/>
                <a:cs typeface="Arial" panose="020B0604020202020204" pitchFamily="34" charset="0"/>
              </a:rPr>
              <a:t>Giải</a:t>
            </a:r>
            <a:endParaRPr lang="en-US" sz="6998" b="1">
              <a:solidFill>
                <a:srgbClr val="684E3F"/>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4497375" y="6538945"/>
            <a:ext cx="4064113" cy="504076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344775">
            <a:off x="16027973" y="6788081"/>
            <a:ext cx="1390894" cy="5349594"/>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51328">
            <a:off x="16330702" y="-701236"/>
            <a:ext cx="2515954" cy="2907089"/>
          </a:xfrm>
          <a:prstGeom prst="rect">
            <a:avLst/>
          </a:prstGeom>
        </p:spPr>
      </p:pic>
      <p:graphicFrame>
        <p:nvGraphicFramePr>
          <p:cNvPr id="21" name="Google Shape;4283;p73"/>
          <p:cNvGraphicFramePr/>
          <p:nvPr>
            <p:extLst>
              <p:ext uri="{D42A27DB-BD31-4B8C-83A1-F6EECF244321}">
                <p14:modId xmlns:p14="http://schemas.microsoft.com/office/powerpoint/2010/main" val="2151043273"/>
              </p:ext>
            </p:extLst>
          </p:nvPr>
        </p:nvGraphicFramePr>
        <p:xfrm>
          <a:off x="1444737" y="2321007"/>
          <a:ext cx="14378448" cy="7141871"/>
        </p:xfrm>
        <a:graphic>
          <a:graphicData uri="http://schemas.openxmlformats.org/drawingml/2006/table">
            <a:tbl>
              <a:tblPr>
                <a:noFill/>
              </a:tblPr>
              <a:tblGrid>
                <a:gridCol w="3337174">
                  <a:extLst>
                    <a:ext uri="{9D8B030D-6E8A-4147-A177-3AD203B41FA5}">
                      <a16:colId xmlns:a16="http://schemas.microsoft.com/office/drawing/2014/main" val="20000"/>
                    </a:ext>
                  </a:extLst>
                </a:gridCol>
                <a:gridCol w="3718564">
                  <a:extLst>
                    <a:ext uri="{9D8B030D-6E8A-4147-A177-3AD203B41FA5}">
                      <a16:colId xmlns:a16="http://schemas.microsoft.com/office/drawing/2014/main" val="20001"/>
                    </a:ext>
                  </a:extLst>
                </a:gridCol>
                <a:gridCol w="3794842">
                  <a:extLst>
                    <a:ext uri="{9D8B030D-6E8A-4147-A177-3AD203B41FA5}">
                      <a16:colId xmlns:a16="http://schemas.microsoft.com/office/drawing/2014/main" val="20002"/>
                    </a:ext>
                  </a:extLst>
                </a:gridCol>
                <a:gridCol w="3527868">
                  <a:extLst>
                    <a:ext uri="{9D8B030D-6E8A-4147-A177-3AD203B41FA5}">
                      <a16:colId xmlns:a16="http://schemas.microsoft.com/office/drawing/2014/main" val="20003"/>
                    </a:ext>
                  </a:extLst>
                </a:gridCol>
              </a:tblGrid>
              <a:tr h="1428745">
                <a:tc rowSpan="2">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vi-VN" sz="4500" u="none" strike="noStrike" cap="none" dirty="0" smtClean="0">
                        <a:latin typeface="Arial" panose="020B0604020202020204" pitchFamily="34" charset="0"/>
                        <a:cs typeface="Arial" panose="020B0604020202020204" pitchFamily="34" charset="0"/>
                        <a:sym typeface="Arial"/>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4500" u="none" strike="noStrike" cap="none" dirty="0" smtClean="0">
                          <a:latin typeface="Arial" panose="020B0604020202020204" pitchFamily="34" charset="0"/>
                          <a:cs typeface="Arial" panose="020B0604020202020204" pitchFamily="34" charset="0"/>
                          <a:sym typeface="Arial"/>
                        </a:rPr>
                        <a:t>Số</a:t>
                      </a:r>
                      <a:r>
                        <a:rPr lang="vi-VN" sz="4500" u="none" strike="noStrike" cap="none" baseline="0" dirty="0" smtClean="0">
                          <a:latin typeface="Arial" panose="020B0604020202020204" pitchFamily="34" charset="0"/>
                          <a:cs typeface="Arial" panose="020B0604020202020204" pitchFamily="34" charset="0"/>
                          <a:sym typeface="Arial"/>
                        </a:rPr>
                        <a:t> thập phân</a:t>
                      </a:r>
                      <a:endParaRPr lang="vi-VN" sz="4500" u="none" strike="noStrike" cap="none" dirty="0" smtClean="0">
                        <a:latin typeface="Arial" panose="020B0604020202020204" pitchFamily="34" charset="0"/>
                        <a:cs typeface="Arial" panose="020B0604020202020204" pitchFamily="34" charset="0"/>
                        <a:sym typeface="Arial"/>
                      </a:endParaRPr>
                    </a:p>
                  </a:txBody>
                  <a:tcPr marL="182875" marR="91425" marT="91425" marB="91425" anchor="ctr">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5">
                        <a:lumMod val="60000"/>
                        <a:lumOff val="40000"/>
                      </a:schemeClr>
                    </a:solidFill>
                  </a:tcPr>
                </a:tc>
                <a:tc gridSpan="3">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4500" u="none" strike="noStrike" cap="none" dirty="0" smtClean="0">
                          <a:latin typeface="Arial" panose="020B0604020202020204" pitchFamily="34" charset="0"/>
                          <a:cs typeface="Arial" panose="020B0604020202020204" pitchFamily="34" charset="0"/>
                          <a:sym typeface="Arial"/>
                        </a:rPr>
                        <a:t>Làm</a:t>
                      </a:r>
                      <a:r>
                        <a:rPr lang="vi-VN" sz="4500" u="none" strike="noStrike" cap="none" baseline="0" dirty="0" smtClean="0">
                          <a:latin typeface="Arial" panose="020B0604020202020204" pitchFamily="34" charset="0"/>
                          <a:cs typeface="Arial" panose="020B0604020202020204" pitchFamily="34" charset="0"/>
                          <a:sym typeface="Arial"/>
                        </a:rPr>
                        <a:t> tròn đến hàng</a:t>
                      </a:r>
                      <a:endParaRPr lang="vi-VN" sz="4500" u="none" strike="noStrike" cap="none" dirty="0" smtClean="0">
                        <a:latin typeface="Arial" panose="020B0604020202020204" pitchFamily="34" charset="0"/>
                        <a:cs typeface="Arial" panose="020B0604020202020204" pitchFamily="34" charset="0"/>
                        <a:sym typeface="Arial"/>
                      </a:endParaRPr>
                    </a:p>
                  </a:txBody>
                  <a:tcPr marL="274300" marR="91425" marT="91425" marB="91425" anchor="ctr">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5">
                        <a:lumMod val="60000"/>
                        <a:lumOff val="40000"/>
                      </a:schemeClr>
                    </a:solidFill>
                  </a:tcPr>
                </a:tc>
                <a:tc hMerge="1">
                  <a:txBody>
                    <a:bodyPr/>
                    <a:lstStyle/>
                    <a:p>
                      <a:pPr marL="0" lvl="0" indent="0" algn="l" rtl="0">
                        <a:spcBef>
                          <a:spcPts val="0"/>
                        </a:spcBef>
                        <a:spcAft>
                          <a:spcPts val="0"/>
                        </a:spcAft>
                        <a:buNone/>
                      </a:pPr>
                      <a:endParaRPr sz="1800" dirty="0">
                        <a:solidFill>
                          <a:schemeClr val="dk1"/>
                        </a:solidFill>
                        <a:latin typeface="Comfortaa"/>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2"/>
                    </a:solidFill>
                  </a:tcPr>
                </a:tc>
                <a:tc hMerge="1">
                  <a:txBody>
                    <a:bodyPr/>
                    <a:lstStyle/>
                    <a:p>
                      <a:pPr marL="0" lvl="0" indent="0" algn="l" rtl="0">
                        <a:spcBef>
                          <a:spcPts val="0"/>
                        </a:spcBef>
                        <a:spcAft>
                          <a:spcPts val="0"/>
                        </a:spcAft>
                        <a:buNone/>
                      </a:pPr>
                      <a:endParaRPr sz="1800" dirty="0">
                        <a:solidFill>
                          <a:schemeClr val="dk1"/>
                        </a:solidFill>
                        <a:latin typeface="Comfortaa"/>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426891">
                <a:tc vMerge="1">
                  <a:txBody>
                    <a:bodyPr/>
                    <a:lstStyle/>
                    <a:p>
                      <a:pPr marL="0" lvl="0" indent="0" algn="ctr" rtl="0">
                        <a:spcBef>
                          <a:spcPts val="0"/>
                        </a:spcBef>
                        <a:spcAft>
                          <a:spcPts val="0"/>
                        </a:spcAft>
                        <a:buNone/>
                      </a:pPr>
                      <a:endParaRPr sz="1800" dirty="0">
                        <a:solidFill>
                          <a:schemeClr val="dk1"/>
                        </a:solidFill>
                        <a:latin typeface="Vibur"/>
                        <a:ea typeface="Vibur"/>
                        <a:cs typeface="Vibur"/>
                        <a:sym typeface="Vibur"/>
                      </a:endParaRPr>
                    </a:p>
                  </a:txBody>
                  <a:tcPr marL="18287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GB" sz="4500" smtClean="0">
                          <a:solidFill>
                            <a:schemeClr val="dk1"/>
                          </a:solidFill>
                          <a:latin typeface="Arial" panose="020B0604020202020204" pitchFamily="34" charset="0"/>
                          <a:ea typeface="Comfortaa"/>
                          <a:cs typeface="Arial" panose="020B0604020202020204" pitchFamily="34" charset="0"/>
                          <a:sym typeface="Comfortaa"/>
                        </a:rPr>
                        <a:t>Đơn</a:t>
                      </a:r>
                      <a:r>
                        <a:rPr lang="en-GB" sz="4500" baseline="0" smtClean="0">
                          <a:solidFill>
                            <a:schemeClr val="dk1"/>
                          </a:solidFill>
                          <a:latin typeface="Arial" panose="020B0604020202020204" pitchFamily="34" charset="0"/>
                          <a:ea typeface="Comfortaa"/>
                          <a:cs typeface="Arial" panose="020B0604020202020204" pitchFamily="34" charset="0"/>
                          <a:sym typeface="Comfortaa"/>
                        </a:rPr>
                        <a:t> vị</a:t>
                      </a:r>
                      <a:endParaRPr lang="vi-VN"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4500" smtClean="0">
                          <a:solidFill>
                            <a:schemeClr val="dk1"/>
                          </a:solidFill>
                          <a:latin typeface="Arial" panose="020B0604020202020204" pitchFamily="34" charset="0"/>
                          <a:ea typeface="Comfortaa"/>
                          <a:cs typeface="Arial" panose="020B0604020202020204" pitchFamily="34" charset="0"/>
                          <a:sym typeface="Comfortaa"/>
                        </a:rPr>
                        <a:t>Chục</a:t>
                      </a:r>
                      <a:endParaRPr lang="vi-VN" sz="4500" dirty="0" smtClean="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4500" smtClean="0">
                          <a:solidFill>
                            <a:schemeClr val="dk1"/>
                          </a:solidFill>
                          <a:latin typeface="Arial" panose="020B0604020202020204" pitchFamily="34" charset="0"/>
                          <a:ea typeface="Comfortaa"/>
                          <a:cs typeface="Arial" panose="020B0604020202020204" pitchFamily="34" charset="0"/>
                          <a:sym typeface="Comfortaa"/>
                        </a:rPr>
                        <a:t>Trăm</a:t>
                      </a:r>
                      <a:endParaRPr lang="vi-VN" sz="4500" dirty="0" smtClean="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5">
                        <a:lumMod val="60000"/>
                        <a:lumOff val="40000"/>
                      </a:schemeClr>
                    </a:solidFill>
                  </a:tcPr>
                </a:tc>
                <a:extLst>
                  <a:ext uri="{0D108BD9-81ED-4DB2-BD59-A6C34878D82A}">
                    <a16:rowId xmlns:a16="http://schemas.microsoft.com/office/drawing/2014/main" val="10001"/>
                  </a:ext>
                </a:extLst>
              </a:tr>
              <a:tr h="1428745">
                <a:tc>
                  <a:txBody>
                    <a:bodyPr/>
                    <a:lstStyle/>
                    <a:p>
                      <a:pPr marL="0" lvl="0" indent="0" algn="ctr" rtl="0">
                        <a:spcBef>
                          <a:spcPts val="0"/>
                        </a:spcBef>
                        <a:spcAft>
                          <a:spcPts val="0"/>
                        </a:spcAft>
                        <a:buNone/>
                      </a:pPr>
                      <a:r>
                        <a:rPr lang="vi-VN" sz="4500" dirty="0" smtClean="0">
                          <a:solidFill>
                            <a:schemeClr val="dk1"/>
                          </a:solidFill>
                          <a:latin typeface="Arial" panose="020B0604020202020204" pitchFamily="34" charset="0"/>
                          <a:ea typeface="Vibur"/>
                          <a:cs typeface="Arial" panose="020B0604020202020204" pitchFamily="34" charset="0"/>
                          <a:sym typeface="Vibur"/>
                        </a:rPr>
                        <a:t>-492,7926</a:t>
                      </a:r>
                      <a:endParaRPr sz="4500" dirty="0">
                        <a:solidFill>
                          <a:schemeClr val="dk1"/>
                        </a:solidFill>
                        <a:latin typeface="Arial" panose="020B0604020202020204" pitchFamily="34" charset="0"/>
                        <a:ea typeface="Vibur"/>
                        <a:cs typeface="Arial" panose="020B0604020202020204" pitchFamily="34" charset="0"/>
                        <a:sym typeface="Vibur"/>
                      </a:endParaRPr>
                    </a:p>
                  </a:txBody>
                  <a:tcPr marL="18287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6">
                        <a:lumMod val="60000"/>
                        <a:lumOff val="40000"/>
                      </a:schemeClr>
                    </a:solidFill>
                  </a:tcPr>
                </a:tc>
                <a:extLst>
                  <a:ext uri="{0D108BD9-81ED-4DB2-BD59-A6C34878D82A}">
                    <a16:rowId xmlns:a16="http://schemas.microsoft.com/office/drawing/2014/main" val="10002"/>
                  </a:ext>
                </a:extLst>
              </a:tr>
              <a:tr h="1428745">
                <a:tc>
                  <a:txBody>
                    <a:bodyPr/>
                    <a:lstStyle/>
                    <a:p>
                      <a:pPr marL="0" lvl="0" indent="0" algn="ctr" rtl="0">
                        <a:spcBef>
                          <a:spcPts val="0"/>
                        </a:spcBef>
                        <a:spcAft>
                          <a:spcPts val="0"/>
                        </a:spcAft>
                        <a:buNone/>
                      </a:pPr>
                      <a:r>
                        <a:rPr lang="vi-VN" sz="4500" dirty="0" smtClean="0">
                          <a:solidFill>
                            <a:schemeClr val="dk1"/>
                          </a:solidFill>
                          <a:latin typeface="Arial" panose="020B0604020202020204" pitchFamily="34" charset="0"/>
                          <a:ea typeface="Vibur"/>
                          <a:cs typeface="Arial" panose="020B0604020202020204" pitchFamily="34" charset="0"/>
                          <a:sym typeface="Vibur"/>
                        </a:rPr>
                        <a:t>320,1415</a:t>
                      </a:r>
                      <a:endParaRPr sz="4500" dirty="0">
                        <a:solidFill>
                          <a:schemeClr val="dk1"/>
                        </a:solidFill>
                        <a:latin typeface="Arial" panose="020B0604020202020204" pitchFamily="34" charset="0"/>
                        <a:ea typeface="Vibur"/>
                        <a:cs typeface="Arial" panose="020B0604020202020204" pitchFamily="34" charset="0"/>
                        <a:sym typeface="Vibur"/>
                      </a:endParaRPr>
                    </a:p>
                  </a:txBody>
                  <a:tcPr marL="18287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6">
                        <a:lumMod val="60000"/>
                        <a:lumOff val="40000"/>
                      </a:schemeClr>
                    </a:solidFill>
                  </a:tcPr>
                </a:tc>
                <a:extLst>
                  <a:ext uri="{0D108BD9-81ED-4DB2-BD59-A6C34878D82A}">
                    <a16:rowId xmlns:a16="http://schemas.microsoft.com/office/drawing/2014/main" val="10003"/>
                  </a:ext>
                </a:extLst>
              </a:tr>
              <a:tr h="1428745">
                <a:tc>
                  <a:txBody>
                    <a:bodyPr/>
                    <a:lstStyle/>
                    <a:p>
                      <a:pPr marL="0" lvl="0" indent="0" algn="ctr" rtl="0">
                        <a:spcBef>
                          <a:spcPts val="0"/>
                        </a:spcBef>
                        <a:spcAft>
                          <a:spcPts val="0"/>
                        </a:spcAft>
                        <a:buNone/>
                      </a:pPr>
                      <a:r>
                        <a:rPr lang="vi-VN" sz="4500" dirty="0" smtClean="0">
                          <a:solidFill>
                            <a:schemeClr val="dk1"/>
                          </a:solidFill>
                          <a:latin typeface="Arial" panose="020B0604020202020204" pitchFamily="34" charset="0"/>
                          <a:ea typeface="Vibur"/>
                          <a:cs typeface="Arial" panose="020B0604020202020204" pitchFamily="34" charset="0"/>
                          <a:sym typeface="Vibur"/>
                        </a:rPr>
                        <a:t>-568,7182</a:t>
                      </a:r>
                      <a:endParaRPr sz="4500" dirty="0">
                        <a:solidFill>
                          <a:schemeClr val="dk1"/>
                        </a:solidFill>
                        <a:latin typeface="Arial" panose="020B0604020202020204" pitchFamily="34" charset="0"/>
                        <a:ea typeface="Vibur"/>
                        <a:cs typeface="Arial" panose="020B0604020202020204" pitchFamily="34" charset="0"/>
                        <a:sym typeface="Vibur"/>
                      </a:endParaRPr>
                    </a:p>
                  </a:txBody>
                  <a:tcPr marL="18287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lumMod val="60000"/>
                        <a:lumOff val="40000"/>
                      </a:schemeClr>
                    </a:solidFill>
                  </a:tcPr>
                </a:tc>
                <a:tc>
                  <a:txBody>
                    <a:bodyPr/>
                    <a:lstStyle/>
                    <a:p>
                      <a:pPr marL="0" lvl="0" indent="0" algn="ctr" rtl="0">
                        <a:spcBef>
                          <a:spcPts val="0"/>
                        </a:spcBef>
                        <a:spcAft>
                          <a:spcPts val="0"/>
                        </a:spcAft>
                        <a:buNone/>
                      </a:pPr>
                      <a:endParaRPr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lumMod val="60000"/>
                        <a:lumOff val="40000"/>
                      </a:schemeClr>
                    </a:solidFill>
                  </a:tcPr>
                </a:tc>
                <a:extLst>
                  <a:ext uri="{0D108BD9-81ED-4DB2-BD59-A6C34878D82A}">
                    <a16:rowId xmlns:a16="http://schemas.microsoft.com/office/drawing/2014/main" val="10004"/>
                  </a:ext>
                </a:extLst>
              </a:tr>
            </a:tbl>
          </a:graphicData>
        </a:graphic>
      </p:graphicFrame>
      <p:sp>
        <p:nvSpPr>
          <p:cNvPr id="22" name="Rectangle 21"/>
          <p:cNvSpPr/>
          <p:nvPr/>
        </p:nvSpPr>
        <p:spPr>
          <a:xfrm>
            <a:off x="5479720" y="5499527"/>
            <a:ext cx="2214555" cy="784830"/>
          </a:xfrm>
          <a:prstGeom prst="rect">
            <a:avLst/>
          </a:prstGeom>
        </p:spPr>
        <p:txBody>
          <a:bodyPr wrap="square">
            <a:spAutoFit/>
          </a:bodyPr>
          <a:lstStyle/>
          <a:p>
            <a:pPr lvl="0" algn="ctr"/>
            <a:r>
              <a:rPr lang="vi-VN" sz="4500" dirty="0" smtClean="0">
                <a:solidFill>
                  <a:schemeClr val="dk1"/>
                </a:solidFill>
                <a:ea typeface="Comfortaa"/>
                <a:cs typeface="Comfortaa"/>
                <a:sym typeface="Comfortaa"/>
              </a:rPr>
              <a:t>-493</a:t>
            </a:r>
            <a:endParaRPr lang="vi-VN" sz="4500" dirty="0">
              <a:solidFill>
                <a:schemeClr val="dk1"/>
              </a:solidFill>
              <a:ea typeface="Comfortaa"/>
              <a:cs typeface="Comfortaa"/>
              <a:sym typeface="Comfortaa"/>
            </a:endParaRPr>
          </a:p>
        </p:txBody>
      </p:sp>
      <p:sp>
        <p:nvSpPr>
          <p:cNvPr id="23" name="Rectangle 22"/>
          <p:cNvSpPr/>
          <p:nvPr/>
        </p:nvSpPr>
        <p:spPr>
          <a:xfrm>
            <a:off x="9525000" y="5568374"/>
            <a:ext cx="1338829" cy="784830"/>
          </a:xfrm>
          <a:prstGeom prst="rect">
            <a:avLst/>
          </a:prstGeom>
        </p:spPr>
        <p:txBody>
          <a:bodyPr wrap="none">
            <a:spAutoFit/>
          </a:bodyPr>
          <a:lstStyle/>
          <a:p>
            <a:pPr lvl="0" algn="ctr"/>
            <a:r>
              <a:rPr lang="vi-VN" sz="4500" dirty="0">
                <a:solidFill>
                  <a:schemeClr val="dk1"/>
                </a:solidFill>
                <a:ea typeface="Comfortaa"/>
                <a:cs typeface="Comfortaa"/>
                <a:sym typeface="Comfortaa"/>
              </a:rPr>
              <a:t>-490</a:t>
            </a:r>
          </a:p>
        </p:txBody>
      </p:sp>
      <p:sp>
        <p:nvSpPr>
          <p:cNvPr id="24" name="Rectangle 23"/>
          <p:cNvSpPr/>
          <p:nvPr/>
        </p:nvSpPr>
        <p:spPr>
          <a:xfrm>
            <a:off x="13383545" y="5499527"/>
            <a:ext cx="1338829" cy="784830"/>
          </a:xfrm>
          <a:prstGeom prst="rect">
            <a:avLst/>
          </a:prstGeom>
        </p:spPr>
        <p:txBody>
          <a:bodyPr wrap="none">
            <a:spAutoFit/>
          </a:bodyPr>
          <a:lstStyle/>
          <a:p>
            <a:pPr lvl="0" algn="ctr"/>
            <a:r>
              <a:rPr lang="vi-VN" sz="4500" dirty="0">
                <a:solidFill>
                  <a:schemeClr val="dk1"/>
                </a:solidFill>
                <a:ea typeface="Comfortaa"/>
                <a:cs typeface="Comfortaa"/>
                <a:sym typeface="Comfortaa"/>
              </a:rPr>
              <a:t>-500</a:t>
            </a:r>
          </a:p>
        </p:txBody>
      </p:sp>
      <p:sp>
        <p:nvSpPr>
          <p:cNvPr id="25" name="Rectangle 24"/>
          <p:cNvSpPr/>
          <p:nvPr/>
        </p:nvSpPr>
        <p:spPr>
          <a:xfrm>
            <a:off x="9717360" y="6886419"/>
            <a:ext cx="1146469" cy="784830"/>
          </a:xfrm>
          <a:prstGeom prst="rect">
            <a:avLst/>
          </a:prstGeom>
        </p:spPr>
        <p:txBody>
          <a:bodyPr wrap="none">
            <a:spAutoFit/>
          </a:bodyPr>
          <a:lstStyle/>
          <a:p>
            <a:pPr lvl="0" algn="ctr"/>
            <a:r>
              <a:rPr lang="vi-VN" sz="4500" dirty="0">
                <a:solidFill>
                  <a:schemeClr val="dk1"/>
                </a:solidFill>
                <a:ea typeface="Comfortaa"/>
                <a:cs typeface="Comfortaa"/>
                <a:sym typeface="Comfortaa"/>
              </a:rPr>
              <a:t>320</a:t>
            </a:r>
          </a:p>
        </p:txBody>
      </p:sp>
      <p:sp>
        <p:nvSpPr>
          <p:cNvPr id="26" name="Rectangle 25"/>
          <p:cNvSpPr/>
          <p:nvPr/>
        </p:nvSpPr>
        <p:spPr>
          <a:xfrm>
            <a:off x="6083814" y="6886419"/>
            <a:ext cx="1146469" cy="784830"/>
          </a:xfrm>
          <a:prstGeom prst="rect">
            <a:avLst/>
          </a:prstGeom>
        </p:spPr>
        <p:txBody>
          <a:bodyPr wrap="none">
            <a:spAutoFit/>
          </a:bodyPr>
          <a:lstStyle/>
          <a:p>
            <a:pPr lvl="0" algn="ctr"/>
            <a:r>
              <a:rPr lang="vi-VN" sz="4500" dirty="0">
                <a:solidFill>
                  <a:schemeClr val="dk1"/>
                </a:solidFill>
                <a:ea typeface="Comfortaa"/>
                <a:cs typeface="Comfortaa"/>
                <a:sym typeface="Comfortaa"/>
              </a:rPr>
              <a:t>320</a:t>
            </a:r>
          </a:p>
        </p:txBody>
      </p:sp>
      <p:sp>
        <p:nvSpPr>
          <p:cNvPr id="27" name="Rectangle 26"/>
          <p:cNvSpPr/>
          <p:nvPr/>
        </p:nvSpPr>
        <p:spPr>
          <a:xfrm>
            <a:off x="13447085" y="6906109"/>
            <a:ext cx="1146468" cy="784830"/>
          </a:xfrm>
          <a:prstGeom prst="rect">
            <a:avLst/>
          </a:prstGeom>
        </p:spPr>
        <p:txBody>
          <a:bodyPr wrap="none">
            <a:spAutoFit/>
          </a:bodyPr>
          <a:lstStyle/>
          <a:p>
            <a:pPr lvl="0" algn="ctr"/>
            <a:r>
              <a:rPr lang="vi-VN" sz="4500" dirty="0">
                <a:solidFill>
                  <a:schemeClr val="dk1"/>
                </a:solidFill>
                <a:ea typeface="Comfortaa"/>
                <a:cs typeface="Comfortaa"/>
                <a:sym typeface="Comfortaa"/>
              </a:rPr>
              <a:t>300</a:t>
            </a:r>
          </a:p>
        </p:txBody>
      </p:sp>
      <p:sp>
        <p:nvSpPr>
          <p:cNvPr id="28" name="Rectangle 27"/>
          <p:cNvSpPr/>
          <p:nvPr/>
        </p:nvSpPr>
        <p:spPr>
          <a:xfrm>
            <a:off x="9524999" y="8337247"/>
            <a:ext cx="1338829" cy="784830"/>
          </a:xfrm>
          <a:prstGeom prst="rect">
            <a:avLst/>
          </a:prstGeom>
        </p:spPr>
        <p:txBody>
          <a:bodyPr wrap="none">
            <a:spAutoFit/>
          </a:bodyPr>
          <a:lstStyle/>
          <a:p>
            <a:pPr lvl="0" algn="ctr"/>
            <a:r>
              <a:rPr lang="vi-VN" sz="4500" dirty="0">
                <a:solidFill>
                  <a:schemeClr val="dk1"/>
                </a:solidFill>
                <a:ea typeface="Comfortaa"/>
                <a:cs typeface="Comfortaa"/>
                <a:sym typeface="Comfortaa"/>
              </a:rPr>
              <a:t>-570</a:t>
            </a:r>
          </a:p>
        </p:txBody>
      </p:sp>
      <p:sp>
        <p:nvSpPr>
          <p:cNvPr id="29" name="Rectangle 28"/>
          <p:cNvSpPr/>
          <p:nvPr/>
        </p:nvSpPr>
        <p:spPr>
          <a:xfrm>
            <a:off x="5917582" y="8411207"/>
            <a:ext cx="1338829" cy="784830"/>
          </a:xfrm>
          <a:prstGeom prst="rect">
            <a:avLst/>
          </a:prstGeom>
        </p:spPr>
        <p:txBody>
          <a:bodyPr wrap="none">
            <a:spAutoFit/>
          </a:bodyPr>
          <a:lstStyle/>
          <a:p>
            <a:pPr lvl="0" algn="ctr"/>
            <a:r>
              <a:rPr lang="vi-VN" sz="4500" dirty="0">
                <a:solidFill>
                  <a:schemeClr val="dk1"/>
                </a:solidFill>
                <a:ea typeface="Comfortaa"/>
                <a:cs typeface="Comfortaa"/>
                <a:sym typeface="Comfortaa"/>
              </a:rPr>
              <a:t>-569</a:t>
            </a:r>
          </a:p>
        </p:txBody>
      </p:sp>
      <p:sp>
        <p:nvSpPr>
          <p:cNvPr id="30" name="Rectangle 29"/>
          <p:cNvSpPr/>
          <p:nvPr/>
        </p:nvSpPr>
        <p:spPr>
          <a:xfrm>
            <a:off x="13350905" y="8356937"/>
            <a:ext cx="1338828" cy="784830"/>
          </a:xfrm>
          <a:prstGeom prst="rect">
            <a:avLst/>
          </a:prstGeom>
        </p:spPr>
        <p:txBody>
          <a:bodyPr wrap="none">
            <a:spAutoFit/>
          </a:bodyPr>
          <a:lstStyle/>
          <a:p>
            <a:pPr lvl="0" algn="ctr"/>
            <a:r>
              <a:rPr lang="vi-VN" sz="4500" dirty="0">
                <a:solidFill>
                  <a:schemeClr val="dk1"/>
                </a:solidFill>
                <a:ea typeface="Comfortaa"/>
                <a:cs typeface="Comfortaa"/>
                <a:sym typeface="Comfortaa"/>
              </a:rPr>
              <a:t>-600</a:t>
            </a:r>
          </a:p>
        </p:txBody>
      </p:sp>
    </p:spTree>
    <p:extLst>
      <p:ext uri="{BB962C8B-B14F-4D97-AF65-F5344CB8AC3E}">
        <p14:creationId xmlns:p14="http://schemas.microsoft.com/office/powerpoint/2010/main" val="264832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1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1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ircle(in)">
                                      <p:cBhvr>
                                        <p:cTn id="27" dur="1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circle(in)">
                                      <p:cBhvr>
                                        <p:cTn id="32" dur="10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ircle(in)">
                                      <p:cBhvr>
                                        <p:cTn id="37" dur="10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circle(in)">
                                      <p:cBhvr>
                                        <p:cTn id="42" dur="10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circle(in)">
                                      <p:cBhvr>
                                        <p:cTn id="4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774994" y="1221171"/>
            <a:ext cx="15345147" cy="4714365"/>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760885">
            <a:off x="-1737757" y="-1591622"/>
            <a:ext cx="6147266" cy="4191318"/>
          </a:xfrm>
          <a:prstGeom prst="rect">
            <a:avLst/>
          </a:prstGeom>
        </p:spPr>
      </p:pic>
      <p:pic>
        <p:nvPicPr>
          <p:cNvPr id="6" name="Picture 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6007296">
            <a:off x="16729769" y="8078246"/>
            <a:ext cx="2515954" cy="2907089"/>
          </a:xfrm>
          <a:prstGeom prst="rect">
            <a:avLst/>
          </a:prstGeom>
        </p:spPr>
      </p:pic>
      <p:sp>
        <p:nvSpPr>
          <p:cNvPr id="8" name="TextBox 8"/>
          <p:cNvSpPr txBox="1"/>
          <p:nvPr/>
        </p:nvSpPr>
        <p:spPr>
          <a:xfrm>
            <a:off x="2344327" y="1654749"/>
            <a:ext cx="13984866" cy="3847207"/>
          </a:xfrm>
          <a:prstGeom prst="rect">
            <a:avLst/>
          </a:prstGeom>
        </p:spPr>
        <p:txBody>
          <a:bodyPr wrap="square" lIns="0" tIns="0" rIns="0" bIns="0" rtlCol="0" anchor="t">
            <a:spAutoFit/>
          </a:bodyPr>
          <a:lstStyle/>
          <a:p>
            <a:pPr algn="just">
              <a:lnSpc>
                <a:spcPct val="120000"/>
              </a:lnSpc>
              <a:spcBef>
                <a:spcPts val="600"/>
              </a:spcBef>
              <a:spcAft>
                <a:spcPts val="600"/>
              </a:spcAft>
            </a:pPr>
            <a:r>
              <a:rPr lang="vi-VN" sz="4000">
                <a:latin typeface="Arial" panose="020B0604020202020204" pitchFamily="34" charset="0"/>
                <a:ea typeface="Arial" panose="020B0604020202020204" pitchFamily="34" charset="0"/>
                <a:cs typeface="Arial" panose="020B0604020202020204" pitchFamily="34" charset="0"/>
              </a:rPr>
              <a:t>Tháng 7-2020 Việt Nam xuất khẩu </a:t>
            </a:r>
            <a:r>
              <a:rPr lang="vi-VN" sz="4000" smtClean="0">
                <a:latin typeface="Arial" panose="020B0604020202020204" pitchFamily="34" charset="0"/>
                <a:ea typeface="Arial" panose="020B0604020202020204" pitchFamily="34" charset="0"/>
                <a:cs typeface="Arial" panose="020B0604020202020204" pitchFamily="34" charset="0"/>
              </a:rPr>
              <a:t>g</a:t>
            </a:r>
            <a:r>
              <a:rPr lang="en-GB" sz="4000" smtClean="0">
                <a:latin typeface="Arial" panose="020B0604020202020204" pitchFamily="34" charset="0"/>
                <a:ea typeface="Arial" panose="020B0604020202020204" pitchFamily="34" charset="0"/>
                <a:cs typeface="Arial" panose="020B0604020202020204" pitchFamily="34" charset="0"/>
              </a:rPr>
              <a:t>ầ</a:t>
            </a:r>
            <a:r>
              <a:rPr lang="vi-VN" sz="4000" smtClean="0">
                <a:latin typeface="Arial" panose="020B0604020202020204" pitchFamily="34" charset="0"/>
                <a:ea typeface="Arial" panose="020B0604020202020204" pitchFamily="34" charset="0"/>
                <a:cs typeface="Arial" panose="020B0604020202020204" pitchFamily="34" charset="0"/>
              </a:rPr>
              <a:t>n 480</a:t>
            </a:r>
            <a:r>
              <a:rPr lang="en-GB" sz="4000" smtClean="0">
                <a:latin typeface="Arial" panose="020B0604020202020204" pitchFamily="34" charset="0"/>
                <a:ea typeface="Arial" panose="020B0604020202020204" pitchFamily="34" charset="0"/>
                <a:cs typeface="Arial" panose="020B0604020202020204" pitchFamily="34" charset="0"/>
              </a:rPr>
              <a:t> </a:t>
            </a:r>
            <a:r>
              <a:rPr lang="vi-VN" sz="4000" smtClean="0">
                <a:latin typeface="Arial" panose="020B0604020202020204" pitchFamily="34" charset="0"/>
                <a:ea typeface="Arial" panose="020B0604020202020204" pitchFamily="34" charset="0"/>
                <a:cs typeface="Arial" panose="020B0604020202020204" pitchFamily="34" charset="0"/>
              </a:rPr>
              <a:t>nghìn t</a:t>
            </a:r>
            <a:r>
              <a:rPr lang="en-GB" sz="4000" smtClean="0">
                <a:latin typeface="Arial" panose="020B0604020202020204" pitchFamily="34" charset="0"/>
                <a:ea typeface="Arial" panose="020B0604020202020204" pitchFamily="34" charset="0"/>
                <a:cs typeface="Arial" panose="020B0604020202020204" pitchFamily="34" charset="0"/>
              </a:rPr>
              <a:t>ấ</a:t>
            </a:r>
            <a:r>
              <a:rPr lang="vi-VN" sz="4000" smtClean="0">
                <a:latin typeface="Arial" panose="020B0604020202020204" pitchFamily="34" charset="0"/>
                <a:ea typeface="Arial" panose="020B0604020202020204" pitchFamily="34" charset="0"/>
                <a:cs typeface="Arial" panose="020B0604020202020204" pitchFamily="34" charset="0"/>
              </a:rPr>
              <a:t>n </a:t>
            </a:r>
            <a:r>
              <a:rPr lang="vi-VN" sz="4000">
                <a:latin typeface="Arial" panose="020B0604020202020204" pitchFamily="34" charset="0"/>
                <a:ea typeface="Arial" panose="020B0604020202020204" pitchFamily="34" charset="0"/>
                <a:cs typeface="Arial" panose="020B0604020202020204" pitchFamily="34" charset="0"/>
              </a:rPr>
              <a:t>gạo, trị giá trên 232 triệu </a:t>
            </a:r>
            <a:r>
              <a:rPr lang="vi-VN" sz="4000" smtClean="0">
                <a:latin typeface="Arial" panose="020B0604020202020204" pitchFamily="34" charset="0"/>
                <a:ea typeface="Arial" panose="020B0604020202020204" pitchFamily="34" charset="0"/>
                <a:cs typeface="Arial" panose="020B0604020202020204" pitchFamily="34" charset="0"/>
              </a:rPr>
              <a:t>USD.</a:t>
            </a:r>
            <a:r>
              <a:rPr lang="en-GB" sz="4000" smtClean="0">
                <a:latin typeface="Arial" panose="020B0604020202020204" pitchFamily="34" charset="0"/>
                <a:ea typeface="Arial" panose="020B0604020202020204" pitchFamily="34" charset="0"/>
                <a:cs typeface="Arial" panose="020B0604020202020204" pitchFamily="34" charset="0"/>
              </a:rPr>
              <a:t> </a:t>
            </a:r>
            <a:r>
              <a:rPr lang="vi-VN" sz="4000" smtClean="0">
                <a:latin typeface="Arial" panose="020B0604020202020204" pitchFamily="34" charset="0"/>
                <a:ea typeface="Arial" panose="020B0604020202020204" pitchFamily="34" charset="0"/>
                <a:cs typeface="Arial" panose="020B0604020202020204" pitchFamily="34" charset="0"/>
              </a:rPr>
              <a:t>Theo </a:t>
            </a:r>
            <a:r>
              <a:rPr lang="vi-VN" sz="4000">
                <a:latin typeface="Arial" panose="020B0604020202020204" pitchFamily="34" charset="0"/>
                <a:ea typeface="Arial" panose="020B0604020202020204" pitchFamily="34" charset="0"/>
                <a:cs typeface="Arial" panose="020B0604020202020204" pitchFamily="34" charset="0"/>
              </a:rPr>
              <a:t>số liệu của Tổng cục Hải quan, xuất </a:t>
            </a:r>
            <a:r>
              <a:rPr lang="vi-VN" sz="4000" smtClean="0">
                <a:latin typeface="Arial" panose="020B0604020202020204" pitchFamily="34" charset="0"/>
                <a:ea typeface="Arial" panose="020B0604020202020204" pitchFamily="34" charset="0"/>
                <a:cs typeface="Arial" panose="020B0604020202020204" pitchFamily="34" charset="0"/>
              </a:rPr>
              <a:t>khẩu</a:t>
            </a:r>
            <a:r>
              <a:rPr lang="en-GB" sz="4000" smtClean="0">
                <a:latin typeface="Arial" panose="020B0604020202020204" pitchFamily="34" charset="0"/>
                <a:ea typeface="Arial" panose="020B0604020202020204" pitchFamily="34" charset="0"/>
                <a:cs typeface="Arial" panose="020B0604020202020204" pitchFamily="34" charset="0"/>
              </a:rPr>
              <a:t> </a:t>
            </a:r>
            <a:r>
              <a:rPr lang="vi-VN" sz="4000" smtClean="0">
                <a:latin typeface="Arial" panose="020B0604020202020204" pitchFamily="34" charset="0"/>
                <a:ea typeface="Arial" panose="020B0604020202020204" pitchFamily="34" charset="0"/>
                <a:cs typeface="Arial" panose="020B0604020202020204" pitchFamily="34" charset="0"/>
              </a:rPr>
              <a:t>gạo </a:t>
            </a:r>
            <a:r>
              <a:rPr lang="vi-VN" sz="4000">
                <a:latin typeface="Arial" panose="020B0604020202020204" pitchFamily="34" charset="0"/>
                <a:ea typeface="Arial" panose="020B0604020202020204" pitchFamily="34" charset="0"/>
                <a:cs typeface="Arial" panose="020B0604020202020204" pitchFamily="34" charset="0"/>
              </a:rPr>
              <a:t>của Việt Nam tháng 7 đạt 479 633 </a:t>
            </a:r>
            <a:r>
              <a:rPr lang="vi-VN" sz="4000" smtClean="0">
                <a:latin typeface="Arial" panose="020B0604020202020204" pitchFamily="34" charset="0"/>
                <a:ea typeface="Arial" panose="020B0604020202020204" pitchFamily="34" charset="0"/>
                <a:cs typeface="Arial" panose="020B0604020202020204" pitchFamily="34" charset="0"/>
              </a:rPr>
              <a:t>t</a:t>
            </a:r>
            <a:r>
              <a:rPr lang="en-GB" sz="4000" smtClean="0">
                <a:latin typeface="Arial" panose="020B0604020202020204" pitchFamily="34" charset="0"/>
                <a:ea typeface="Arial" panose="020B0604020202020204" pitchFamily="34" charset="0"/>
                <a:cs typeface="Arial" panose="020B0604020202020204" pitchFamily="34" charset="0"/>
              </a:rPr>
              <a:t>ấ</a:t>
            </a:r>
            <a:r>
              <a:rPr lang="vi-VN" sz="4000" smtClean="0">
                <a:latin typeface="Arial" panose="020B0604020202020204" pitchFamily="34" charset="0"/>
                <a:ea typeface="Arial" panose="020B0604020202020204" pitchFamily="34" charset="0"/>
                <a:cs typeface="Arial" panose="020B0604020202020204" pitchFamily="34" charset="0"/>
              </a:rPr>
              <a:t>n</a:t>
            </a:r>
            <a:r>
              <a:rPr lang="vi-VN" sz="4000">
                <a:latin typeface="Arial" panose="020B0604020202020204" pitchFamily="34" charset="0"/>
                <a:ea typeface="Arial" panose="020B0604020202020204" pitchFamily="34" charset="0"/>
                <a:cs typeface="Arial" panose="020B0604020202020204" pitchFamily="34" charset="0"/>
              </a:rPr>
              <a:t>, </a:t>
            </a:r>
            <a:r>
              <a:rPr lang="vi-VN" sz="4000" smtClean="0">
                <a:latin typeface="Arial" panose="020B0604020202020204" pitchFamily="34" charset="0"/>
                <a:ea typeface="Arial" panose="020B0604020202020204" pitchFamily="34" charset="0"/>
                <a:cs typeface="Arial" panose="020B0604020202020204" pitchFamily="34" charset="0"/>
              </a:rPr>
              <a:t>trị</a:t>
            </a:r>
            <a:r>
              <a:rPr lang="en-GB" sz="4000" smtClean="0">
                <a:latin typeface="Arial" panose="020B0604020202020204" pitchFamily="34" charset="0"/>
                <a:ea typeface="Arial" panose="020B0604020202020204" pitchFamily="34" charset="0"/>
                <a:cs typeface="Arial" panose="020B0604020202020204" pitchFamily="34" charset="0"/>
              </a:rPr>
              <a:t> </a:t>
            </a:r>
            <a:r>
              <a:rPr lang="vi-VN" sz="4000" smtClean="0">
                <a:latin typeface="Arial" panose="020B0604020202020204" pitchFamily="34" charset="0"/>
                <a:ea typeface="Arial" panose="020B0604020202020204" pitchFamily="34" charset="0"/>
                <a:cs typeface="Arial" panose="020B0604020202020204" pitchFamily="34" charset="0"/>
              </a:rPr>
              <a:t>giá </a:t>
            </a:r>
            <a:r>
              <a:rPr lang="vi-VN" sz="4000">
                <a:latin typeface="Arial" panose="020B0604020202020204" pitchFamily="34" charset="0"/>
                <a:ea typeface="Arial" panose="020B0604020202020204" pitchFamily="34" charset="0"/>
                <a:cs typeface="Arial" panose="020B0604020202020204" pitchFamily="34" charset="0"/>
              </a:rPr>
              <a:t>232,142 372 triệu USD, </a:t>
            </a:r>
            <a:r>
              <a:rPr lang="vi-VN" sz="4000" smtClean="0">
                <a:latin typeface="Arial" panose="020B0604020202020204" pitchFamily="34" charset="0"/>
                <a:ea typeface="Arial" panose="020B0604020202020204" pitchFamily="34" charset="0"/>
                <a:cs typeface="Arial" panose="020B0604020202020204" pitchFamily="34" charset="0"/>
              </a:rPr>
              <a:t>gi</a:t>
            </a:r>
            <a:r>
              <a:rPr lang="en-GB" sz="4000">
                <a:latin typeface="Arial" panose="020B0604020202020204" pitchFamily="34" charset="0"/>
                <a:ea typeface="Arial" panose="020B0604020202020204" pitchFamily="34" charset="0"/>
                <a:cs typeface="Arial" panose="020B0604020202020204" pitchFamily="34" charset="0"/>
              </a:rPr>
              <a:t>á</a:t>
            </a:r>
            <a:r>
              <a:rPr lang="vi-VN" sz="4000" smtClean="0">
                <a:latin typeface="Arial" panose="020B0604020202020204" pitchFamily="34" charset="0"/>
                <a:ea typeface="Arial" panose="020B0604020202020204" pitchFamily="34" charset="0"/>
                <a:cs typeface="Arial" panose="020B0604020202020204" pitchFamily="34" charset="0"/>
              </a:rPr>
              <a:t> xu</a:t>
            </a:r>
            <a:r>
              <a:rPr lang="en-GB" sz="4000" smtClean="0">
                <a:latin typeface="Arial" panose="020B0604020202020204" pitchFamily="34" charset="0"/>
                <a:ea typeface="Arial" panose="020B0604020202020204" pitchFamily="34" charset="0"/>
                <a:cs typeface="Arial" panose="020B0604020202020204" pitchFamily="34" charset="0"/>
              </a:rPr>
              <a:t>ấ</a:t>
            </a:r>
            <a:r>
              <a:rPr lang="vi-VN" sz="4000" smtClean="0">
                <a:latin typeface="Arial" panose="020B0604020202020204" pitchFamily="34" charset="0"/>
                <a:ea typeface="Arial" panose="020B0604020202020204" pitchFamily="34" charset="0"/>
                <a:cs typeface="Arial" panose="020B0604020202020204" pitchFamily="34" charset="0"/>
              </a:rPr>
              <a:t>t </a:t>
            </a:r>
            <a:r>
              <a:rPr lang="vi-VN" sz="4000">
                <a:latin typeface="Arial" panose="020B0604020202020204" pitchFamily="34" charset="0"/>
                <a:ea typeface="Arial" panose="020B0604020202020204" pitchFamily="34" charset="0"/>
                <a:cs typeface="Arial" panose="020B0604020202020204" pitchFamily="34" charset="0"/>
              </a:rPr>
              <a:t>trung </a:t>
            </a:r>
            <a:r>
              <a:rPr lang="vi-VN" sz="4000" smtClean="0">
                <a:latin typeface="Arial" panose="020B0604020202020204" pitchFamily="34" charset="0"/>
                <a:ea typeface="Arial" panose="020B0604020202020204" pitchFamily="34" charset="0"/>
                <a:cs typeface="Arial" panose="020B0604020202020204" pitchFamily="34" charset="0"/>
              </a:rPr>
              <a:t>bình</a:t>
            </a:r>
            <a:r>
              <a:rPr lang="en-GB" sz="4000" smtClean="0">
                <a:latin typeface="Arial" panose="020B0604020202020204" pitchFamily="34" charset="0"/>
                <a:ea typeface="Arial" panose="020B0604020202020204" pitchFamily="34" charset="0"/>
                <a:cs typeface="Arial" panose="020B0604020202020204" pitchFamily="34" charset="0"/>
              </a:rPr>
              <a:t> </a:t>
            </a:r>
            <a:r>
              <a:rPr lang="vi-VN" sz="4000" smtClean="0">
                <a:latin typeface="Arial" panose="020B0604020202020204" pitchFamily="34" charset="0"/>
                <a:ea typeface="Arial" panose="020B0604020202020204" pitchFamily="34" charset="0"/>
                <a:cs typeface="Arial" panose="020B0604020202020204" pitchFamily="34" charset="0"/>
              </a:rPr>
              <a:t>đạt </a:t>
            </a:r>
            <a:r>
              <a:rPr lang="vi-VN" sz="4000">
                <a:latin typeface="Arial" panose="020B0604020202020204" pitchFamily="34" charset="0"/>
                <a:ea typeface="Arial" panose="020B0604020202020204" pitchFamily="34" charset="0"/>
                <a:cs typeface="Arial" panose="020B0604020202020204" pitchFamily="34" charset="0"/>
              </a:rPr>
              <a:t>484 </a:t>
            </a:r>
            <a:r>
              <a:rPr lang="vi-VN" sz="4000" smtClean="0">
                <a:latin typeface="Arial" panose="020B0604020202020204" pitchFamily="34" charset="0"/>
                <a:ea typeface="Arial" panose="020B0604020202020204" pitchFamily="34" charset="0"/>
                <a:cs typeface="Arial" panose="020B0604020202020204" pitchFamily="34" charset="0"/>
              </a:rPr>
              <a:t>USD</a:t>
            </a:r>
            <a:r>
              <a:rPr lang="en-GB" sz="4000" smtClean="0">
                <a:latin typeface="Arial" panose="020B0604020202020204" pitchFamily="34" charset="0"/>
                <a:ea typeface="Arial" panose="020B0604020202020204" pitchFamily="34" charset="0"/>
                <a:cs typeface="Arial" panose="020B0604020202020204" pitchFamily="34" charset="0"/>
              </a:rPr>
              <a:t>/</a:t>
            </a:r>
            <a:r>
              <a:rPr lang="vi-VN" sz="4000" smtClean="0">
                <a:latin typeface="Arial" panose="020B0604020202020204" pitchFamily="34" charset="0"/>
                <a:ea typeface="Arial" panose="020B0604020202020204" pitchFamily="34" charset="0"/>
                <a:cs typeface="Arial" panose="020B0604020202020204" pitchFamily="34" charset="0"/>
              </a:rPr>
              <a:t>t</a:t>
            </a:r>
            <a:r>
              <a:rPr lang="en-GB" sz="4000" smtClean="0">
                <a:latin typeface="Arial" panose="020B0604020202020204" pitchFamily="34" charset="0"/>
                <a:ea typeface="Arial" panose="020B0604020202020204" pitchFamily="34" charset="0"/>
                <a:cs typeface="Arial" panose="020B0604020202020204" pitchFamily="34" charset="0"/>
              </a:rPr>
              <a:t>ấ</a:t>
            </a:r>
            <a:r>
              <a:rPr lang="vi-VN" sz="4000" smtClean="0">
                <a:latin typeface="Arial" panose="020B0604020202020204" pitchFamily="34" charset="0"/>
                <a:ea typeface="Arial" panose="020B0604020202020204" pitchFamily="34" charset="0"/>
                <a:cs typeface="Arial" panose="020B0604020202020204" pitchFamily="34" charset="0"/>
              </a:rPr>
              <a:t>n</a:t>
            </a:r>
            <a:r>
              <a:rPr lang="vi-VN" sz="4000">
                <a:latin typeface="Arial" panose="020B0604020202020204" pitchFamily="34" charset="0"/>
                <a:ea typeface="Arial" panose="020B0604020202020204" pitchFamily="34" charset="0"/>
                <a:cs typeface="Arial" panose="020B0604020202020204" pitchFamily="34" charset="0"/>
              </a:rPr>
              <a:t>...</a:t>
            </a:r>
          </a:p>
          <a:p>
            <a:pPr algn="r">
              <a:lnSpc>
                <a:spcPct val="120000"/>
              </a:lnSpc>
              <a:spcBef>
                <a:spcPts val="600"/>
              </a:spcBef>
              <a:spcAft>
                <a:spcPts val="600"/>
              </a:spcAft>
            </a:pPr>
            <a:r>
              <a:rPr lang="vi-VN" sz="4000" i="1" smtClean="0">
                <a:latin typeface="Arial" panose="020B0604020202020204" pitchFamily="34" charset="0"/>
                <a:ea typeface="Arial" panose="020B0604020202020204" pitchFamily="34" charset="0"/>
                <a:cs typeface="Arial" panose="020B0604020202020204" pitchFamily="34" charset="0"/>
              </a:rPr>
              <a:t>(</a:t>
            </a:r>
            <a:r>
              <a:rPr lang="vi-VN" sz="4000" i="1">
                <a:latin typeface="Arial" panose="020B0604020202020204" pitchFamily="34" charset="0"/>
                <a:ea typeface="Arial" panose="020B0604020202020204" pitchFamily="34" charset="0"/>
                <a:cs typeface="Arial" panose="020B0604020202020204" pitchFamily="34" charset="0"/>
              </a:rPr>
              <a:t>Theo agro. gov.vn)</a:t>
            </a:r>
            <a:endParaRPr lang="en-US" sz="4000" i="1">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289449">
            <a:off x="-1349596" y="6073400"/>
            <a:ext cx="3661998" cy="6027981"/>
          </a:xfrm>
          <a:prstGeom prst="rect">
            <a:avLst/>
          </a:prstGeom>
        </p:spPr>
      </p:pic>
      <p:sp>
        <p:nvSpPr>
          <p:cNvPr id="13" name="Rectangle 12"/>
          <p:cNvSpPr/>
          <p:nvPr/>
        </p:nvSpPr>
        <p:spPr>
          <a:xfrm>
            <a:off x="4572000" y="4727357"/>
            <a:ext cx="8940016" cy="369332"/>
          </a:xfrm>
          <a:prstGeom prst="rect">
            <a:avLst/>
          </a:prstGeom>
        </p:spPr>
        <p:txBody>
          <a:bodyPr wrap="square">
            <a:spAutoFit/>
          </a:bodyPr>
          <a:lstStyle/>
          <a:p>
            <a:pPr algn="r"/>
            <a:endParaRPr lang="en-US"/>
          </a:p>
        </p:txBody>
      </p:sp>
      <p:sp>
        <p:nvSpPr>
          <p:cNvPr id="14" name="Rectangle 13"/>
          <p:cNvSpPr/>
          <p:nvPr/>
        </p:nvSpPr>
        <p:spPr>
          <a:xfrm>
            <a:off x="2344327" y="6411270"/>
            <a:ext cx="14707188" cy="1569660"/>
          </a:xfrm>
          <a:prstGeom prst="rect">
            <a:avLst/>
          </a:prstGeom>
        </p:spPr>
        <p:txBody>
          <a:bodyPr wrap="square">
            <a:spAutoFit/>
          </a:bodyPr>
          <a:lstStyle/>
          <a:p>
            <a:pPr algn="ctr">
              <a:lnSpc>
                <a:spcPct val="120000"/>
              </a:lnSpc>
              <a:spcBef>
                <a:spcPts val="600"/>
              </a:spcBef>
              <a:spcAft>
                <a:spcPts val="600"/>
              </a:spcAft>
            </a:pPr>
            <a:r>
              <a:rPr lang="en-US" sz="4000">
                <a:latin typeface="Arial" panose="020B0604020202020204" pitchFamily="34" charset="0"/>
                <a:cs typeface="Arial" panose="020B0604020202020204" pitchFamily="34" charset="0"/>
              </a:rPr>
              <a:t>Em có biết vì sao trong phần mở đầu </a:t>
            </a:r>
            <a:r>
              <a:rPr lang="en-US" sz="4000" smtClean="0">
                <a:latin typeface="Arial" panose="020B0604020202020204" pitchFamily="34" charset="0"/>
                <a:cs typeface="Arial" panose="020B0604020202020204" pitchFamily="34" charset="0"/>
              </a:rPr>
              <a:t>đoạn tin trên</a:t>
            </a:r>
            <a:r>
              <a:rPr lang="en-US" sz="4000">
                <a:latin typeface="Arial" panose="020B0604020202020204" pitchFamily="34" charset="0"/>
                <a:cs typeface="Arial" panose="020B0604020202020204" pitchFamily="34" charset="0"/>
              </a:rPr>
              <a:t>, người ta lại </a:t>
            </a:r>
            <a:r>
              <a:rPr lang="en-US" sz="4000" smtClean="0">
                <a:latin typeface="Arial" panose="020B0604020202020204" pitchFamily="34" charset="0"/>
                <a:cs typeface="Arial" panose="020B0604020202020204" pitchFamily="34" charset="0"/>
              </a:rPr>
              <a:t>viết </a:t>
            </a:r>
            <a:r>
              <a:rPr lang="en-US" sz="4000">
                <a:latin typeface="Arial" panose="020B0604020202020204" pitchFamily="34" charset="0"/>
                <a:cs typeface="Arial" panose="020B0604020202020204" pitchFamily="34" charset="0"/>
              </a:rPr>
              <a:t>"trên </a:t>
            </a:r>
            <a:r>
              <a:rPr lang="en-US" sz="4000" smtClean="0">
                <a:latin typeface="Arial" panose="020B0604020202020204" pitchFamily="34" charset="0"/>
                <a:cs typeface="Arial" panose="020B0604020202020204" pitchFamily="34" charset="0"/>
              </a:rPr>
              <a:t>232 triệu USD” thay </a:t>
            </a:r>
            <a:r>
              <a:rPr lang="en-US" sz="4000">
                <a:latin typeface="Arial" panose="020B0604020202020204" pitchFamily="34" charset="0"/>
                <a:cs typeface="Arial" panose="020B0604020202020204" pitchFamily="34" charset="0"/>
              </a:rPr>
              <a:t>vì </a:t>
            </a:r>
            <a:r>
              <a:rPr lang="en-US" sz="4000" smtClean="0">
                <a:latin typeface="Arial" panose="020B0604020202020204" pitchFamily="34" charset="0"/>
                <a:cs typeface="Arial" panose="020B0604020202020204" pitchFamily="34" charset="0"/>
              </a:rPr>
              <a:t>viết "232,142 </a:t>
            </a:r>
            <a:r>
              <a:rPr lang="en-US" sz="4000">
                <a:latin typeface="Arial" panose="020B0604020202020204" pitchFamily="34" charset="0"/>
                <a:cs typeface="Arial" panose="020B0604020202020204" pitchFamily="34" charset="0"/>
              </a:rPr>
              <a:t>372 triệu USD</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sp>
        <p:nvSpPr>
          <p:cNvPr id="15" name="Rectangle 14"/>
          <p:cNvSpPr/>
          <p:nvPr/>
        </p:nvSpPr>
        <p:spPr>
          <a:xfrm>
            <a:off x="1774994" y="8683415"/>
            <a:ext cx="14707188" cy="763094"/>
          </a:xfrm>
          <a:prstGeom prst="rect">
            <a:avLst/>
          </a:prstGeom>
        </p:spPr>
        <p:txBody>
          <a:bodyPr wrap="square">
            <a:spAutoFit/>
          </a:bodyPr>
          <a:lstStyle/>
          <a:p>
            <a:pPr algn="ctr">
              <a:lnSpc>
                <a:spcPct val="120000"/>
              </a:lnSpc>
              <a:spcBef>
                <a:spcPts val="600"/>
              </a:spcBef>
              <a:spcAft>
                <a:spcPts val="600"/>
              </a:spcAft>
            </a:pPr>
            <a:r>
              <a:rPr lang="en-US" sz="4000" smtClean="0">
                <a:latin typeface="Arial" panose="020B0604020202020204" pitchFamily="34" charset="0"/>
                <a:cs typeface="Arial" panose="020B0604020202020204" pitchFamily="34" charset="0"/>
              </a:rPr>
              <a:t>Làm tròn số thập phân âm như thế nào?</a:t>
            </a:r>
            <a:endParaRPr lang="en-US" sz="40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611" y="9182807"/>
            <a:ext cx="18288000" cy="5882956"/>
          </a:xfrm>
          <a:prstGeom prst="rect">
            <a:avLst/>
          </a:prstGeom>
        </p:spPr>
      </p:pic>
      <p:sp>
        <p:nvSpPr>
          <p:cNvPr id="3" name="Rectangle 2"/>
          <p:cNvSpPr/>
          <p:nvPr/>
        </p:nvSpPr>
        <p:spPr>
          <a:xfrm>
            <a:off x="320809" y="232581"/>
            <a:ext cx="17625160" cy="3416320"/>
          </a:xfrm>
          <a:prstGeom prst="rect">
            <a:avLst/>
          </a:prstGeom>
        </p:spPr>
        <p:txBody>
          <a:bodyPr wrap="square">
            <a:spAutoFit/>
          </a:bodyPr>
          <a:lstStyle/>
          <a:p>
            <a:pPr algn="just">
              <a:lnSpc>
                <a:spcPct val="120000"/>
              </a:lnSpc>
              <a:spcBef>
                <a:spcPts val="600"/>
              </a:spcBef>
              <a:spcAft>
                <a:spcPts val="600"/>
              </a:spcAft>
            </a:pPr>
            <a:r>
              <a:rPr lang="nl-NL" sz="4500" b="1" smtClean="0">
                <a:solidFill>
                  <a:srgbClr val="000000"/>
                </a:solidFill>
                <a:latin typeface="Arial" panose="020B0604020202020204" pitchFamily="34" charset="0"/>
                <a:ea typeface="Arial" panose="020B0604020202020204" pitchFamily="34" charset="0"/>
                <a:cs typeface="Arial" panose="020B0604020202020204" pitchFamily="34" charset="0"/>
              </a:rPr>
              <a:t>Câu 3 </a:t>
            </a:r>
            <a:r>
              <a:rPr lang="nl-NL" sz="45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(SGK-tr40)</a:t>
            </a:r>
            <a:r>
              <a:rPr lang="nl-NL" sz="4500" b="1"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nl-NL" sz="4500">
                <a:solidFill>
                  <a:srgbClr val="000000"/>
                </a:solidFill>
                <a:latin typeface="Arial" panose="020B0604020202020204" pitchFamily="34" charset="0"/>
                <a:ea typeface="Arial" panose="020B0604020202020204" pitchFamily="34" charset="0"/>
                <a:cs typeface="Arial" panose="020B0604020202020204" pitchFamily="34" charset="0"/>
              </a:rPr>
              <a:t>Theo số liệu từ trang web https://danso.org/, tính đến ngày 09/10/2020, dân số Việt Nam là 97 553 839 và dân số Hoa Kì là 331 523 221 người. Em hãy làm tròn hai số trên đến hàng chục, hàng trăm, </a:t>
            </a:r>
            <a:r>
              <a:rPr lang="nl-NL" sz="4500">
                <a:solidFill>
                  <a:srgbClr val="000000"/>
                </a:solidFill>
                <a:latin typeface="Arial" panose="020B0604020202020204" pitchFamily="34" charset="0"/>
                <a:ea typeface="Arial" panose="020B0604020202020204" pitchFamily="34" charset="0"/>
                <a:cs typeface="Arial" panose="020B0604020202020204" pitchFamily="34" charset="0"/>
              </a:rPr>
              <a:t>hàng </a:t>
            </a:r>
            <a:r>
              <a:rPr lang="nl-NL" sz="4500" smtClean="0">
                <a:solidFill>
                  <a:srgbClr val="000000"/>
                </a:solidFill>
                <a:latin typeface="Arial" panose="020B0604020202020204" pitchFamily="34" charset="0"/>
                <a:ea typeface="Arial" panose="020B0604020202020204" pitchFamily="34" charset="0"/>
                <a:cs typeface="Arial" panose="020B0604020202020204" pitchFamily="34" charset="0"/>
              </a:rPr>
              <a:t>nghìn.</a:t>
            </a:r>
            <a:endParaRPr lang="en-US" sz="4500">
              <a:latin typeface="Arial" panose="020B0604020202020204" pitchFamily="34" charset="0"/>
              <a:cs typeface="Arial" panose="020B0604020202020204" pitchFamily="34" charset="0"/>
            </a:endParaRPr>
          </a:p>
        </p:txBody>
      </p:sp>
      <p:graphicFrame>
        <p:nvGraphicFramePr>
          <p:cNvPr id="11" name="Google Shape;4283;p73"/>
          <p:cNvGraphicFramePr/>
          <p:nvPr>
            <p:extLst>
              <p:ext uri="{D42A27DB-BD31-4B8C-83A1-F6EECF244321}">
                <p14:modId xmlns:p14="http://schemas.microsoft.com/office/powerpoint/2010/main" val="2498087501"/>
              </p:ext>
            </p:extLst>
          </p:nvPr>
        </p:nvGraphicFramePr>
        <p:xfrm>
          <a:off x="1634059" y="4448408"/>
          <a:ext cx="14998660" cy="4724095"/>
        </p:xfrm>
        <a:graphic>
          <a:graphicData uri="http://schemas.openxmlformats.org/drawingml/2006/table">
            <a:tbl>
              <a:tblPr>
                <a:tableStyleId>{35758FB7-9AC5-4552-8A53-C91805E547FA}</a:tableStyleId>
              </a:tblPr>
              <a:tblGrid>
                <a:gridCol w="3481122">
                  <a:extLst>
                    <a:ext uri="{9D8B030D-6E8A-4147-A177-3AD203B41FA5}">
                      <a16:colId xmlns:a16="http://schemas.microsoft.com/office/drawing/2014/main" val="20000"/>
                    </a:ext>
                  </a:extLst>
                </a:gridCol>
                <a:gridCol w="3878964">
                  <a:extLst>
                    <a:ext uri="{9D8B030D-6E8A-4147-A177-3AD203B41FA5}">
                      <a16:colId xmlns:a16="http://schemas.microsoft.com/office/drawing/2014/main" val="20001"/>
                    </a:ext>
                  </a:extLst>
                </a:gridCol>
                <a:gridCol w="3958532">
                  <a:extLst>
                    <a:ext uri="{9D8B030D-6E8A-4147-A177-3AD203B41FA5}">
                      <a16:colId xmlns:a16="http://schemas.microsoft.com/office/drawing/2014/main" val="20002"/>
                    </a:ext>
                  </a:extLst>
                </a:gridCol>
                <a:gridCol w="3680042">
                  <a:extLst>
                    <a:ext uri="{9D8B030D-6E8A-4147-A177-3AD203B41FA5}">
                      <a16:colId xmlns:a16="http://schemas.microsoft.com/office/drawing/2014/main" val="20003"/>
                    </a:ext>
                  </a:extLst>
                </a:gridCol>
              </a:tblGrid>
              <a:tr h="1181407">
                <a:tc rowSpan="2">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vi-VN" sz="4500" u="none" strike="noStrike" cap="none" dirty="0" smtClean="0">
                        <a:latin typeface="Arial" panose="020B0604020202020204" pitchFamily="34" charset="0"/>
                        <a:cs typeface="Arial" panose="020B0604020202020204" pitchFamily="34" charset="0"/>
                        <a:sym typeface="Arial"/>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4500" u="none" strike="noStrike" cap="none" dirty="0" smtClean="0">
                          <a:latin typeface="Arial" panose="020B0604020202020204" pitchFamily="34" charset="0"/>
                          <a:cs typeface="Arial" panose="020B0604020202020204" pitchFamily="34" charset="0"/>
                          <a:sym typeface="Arial"/>
                        </a:rPr>
                        <a:t>Số</a:t>
                      </a:r>
                      <a:r>
                        <a:rPr lang="vi-VN" sz="4500" u="none" strike="noStrike" cap="none" baseline="0" dirty="0" smtClean="0">
                          <a:latin typeface="Arial" panose="020B0604020202020204" pitchFamily="34" charset="0"/>
                          <a:cs typeface="Arial" panose="020B0604020202020204" pitchFamily="34" charset="0"/>
                          <a:sym typeface="Arial"/>
                        </a:rPr>
                        <a:t> thập phân</a:t>
                      </a:r>
                      <a:endParaRPr lang="vi-VN" sz="4500" u="none" strike="noStrike" cap="none" dirty="0" smtClean="0">
                        <a:latin typeface="Arial" panose="020B0604020202020204" pitchFamily="34" charset="0"/>
                        <a:cs typeface="Arial" panose="020B0604020202020204" pitchFamily="34" charset="0"/>
                        <a:sym typeface="Arial"/>
                      </a:endParaRPr>
                    </a:p>
                  </a:txBody>
                  <a:tcPr marL="182875" marR="91425" marT="91425" marB="91425" anchor="ctr">
                    <a:solidFill>
                      <a:schemeClr val="tx2">
                        <a:lumMod val="20000"/>
                        <a:lumOff val="80000"/>
                      </a:schemeClr>
                    </a:solidFill>
                  </a:tcPr>
                </a:tc>
                <a:tc gridSpan="3">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4500" u="none" strike="noStrike" cap="none" dirty="0" smtClean="0">
                          <a:latin typeface="Arial" panose="020B0604020202020204" pitchFamily="34" charset="0"/>
                          <a:cs typeface="Arial" panose="020B0604020202020204" pitchFamily="34" charset="0"/>
                          <a:sym typeface="Arial"/>
                        </a:rPr>
                        <a:t>Làm</a:t>
                      </a:r>
                      <a:r>
                        <a:rPr lang="vi-VN" sz="4500" u="none" strike="noStrike" cap="none" baseline="0" dirty="0" smtClean="0">
                          <a:latin typeface="Arial" panose="020B0604020202020204" pitchFamily="34" charset="0"/>
                          <a:cs typeface="Arial" panose="020B0604020202020204" pitchFamily="34" charset="0"/>
                          <a:sym typeface="Arial"/>
                        </a:rPr>
                        <a:t> tròn đến hàng</a:t>
                      </a:r>
                      <a:endParaRPr lang="vi-VN" sz="4500" u="none" strike="noStrike" cap="none" dirty="0" smtClean="0">
                        <a:latin typeface="Arial" panose="020B0604020202020204" pitchFamily="34" charset="0"/>
                        <a:cs typeface="Arial" panose="020B0604020202020204" pitchFamily="34" charset="0"/>
                        <a:sym typeface="Arial"/>
                      </a:endParaRPr>
                    </a:p>
                  </a:txBody>
                  <a:tcPr marL="274300" marR="91425" marT="91425" marB="91425" anchor="ctr">
                    <a:solidFill>
                      <a:schemeClr val="tx2">
                        <a:lumMod val="20000"/>
                        <a:lumOff val="80000"/>
                      </a:schemeClr>
                    </a:solidFill>
                  </a:tcPr>
                </a:tc>
                <a:tc hMerge="1">
                  <a:txBody>
                    <a:bodyPr/>
                    <a:lstStyle/>
                    <a:p>
                      <a:pPr marL="0" lvl="0" indent="0" algn="l" rtl="0">
                        <a:spcBef>
                          <a:spcPts val="0"/>
                        </a:spcBef>
                        <a:spcAft>
                          <a:spcPts val="0"/>
                        </a:spcAft>
                        <a:buNone/>
                      </a:pPr>
                      <a:endParaRPr sz="1800" dirty="0">
                        <a:solidFill>
                          <a:schemeClr val="dk1"/>
                        </a:solidFill>
                        <a:latin typeface="Comfortaa"/>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2"/>
                    </a:solidFill>
                  </a:tcPr>
                </a:tc>
                <a:tc hMerge="1">
                  <a:txBody>
                    <a:bodyPr/>
                    <a:lstStyle/>
                    <a:p>
                      <a:pPr marL="0" lvl="0" indent="0" algn="l" rtl="0">
                        <a:spcBef>
                          <a:spcPts val="0"/>
                        </a:spcBef>
                        <a:spcAft>
                          <a:spcPts val="0"/>
                        </a:spcAft>
                        <a:buNone/>
                      </a:pPr>
                      <a:endParaRPr sz="1800" dirty="0">
                        <a:solidFill>
                          <a:schemeClr val="dk1"/>
                        </a:solidFill>
                        <a:latin typeface="Comfortaa"/>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179874">
                <a:tc vMerge="1">
                  <a:txBody>
                    <a:bodyPr/>
                    <a:lstStyle/>
                    <a:p>
                      <a:pPr marL="0" lvl="0" indent="0" algn="ctr" rtl="0">
                        <a:spcBef>
                          <a:spcPts val="0"/>
                        </a:spcBef>
                        <a:spcAft>
                          <a:spcPts val="0"/>
                        </a:spcAft>
                        <a:buNone/>
                      </a:pPr>
                      <a:endParaRPr sz="1800" dirty="0">
                        <a:solidFill>
                          <a:schemeClr val="dk1"/>
                        </a:solidFill>
                        <a:latin typeface="Vibur"/>
                        <a:ea typeface="Vibur"/>
                        <a:cs typeface="Vibur"/>
                        <a:sym typeface="Vibur"/>
                      </a:endParaRPr>
                    </a:p>
                  </a:txBody>
                  <a:tcPr marL="18287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GB" sz="4500" smtClean="0">
                          <a:latin typeface="Arial" panose="020B0604020202020204" pitchFamily="34" charset="0"/>
                          <a:cs typeface="Arial" panose="020B0604020202020204" pitchFamily="34" charset="0"/>
                          <a:sym typeface="Comfortaa"/>
                        </a:rPr>
                        <a:t>Hàng</a:t>
                      </a:r>
                      <a:r>
                        <a:rPr lang="en-GB" sz="4500" baseline="0" smtClean="0">
                          <a:latin typeface="Arial" panose="020B0604020202020204" pitchFamily="34" charset="0"/>
                          <a:cs typeface="Arial" panose="020B0604020202020204" pitchFamily="34" charset="0"/>
                          <a:sym typeface="Comfortaa"/>
                        </a:rPr>
                        <a:t> chục</a:t>
                      </a:r>
                      <a:endParaRPr lang="vi-VN"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4500" smtClean="0">
                          <a:latin typeface="Arial" panose="020B0604020202020204" pitchFamily="34" charset="0"/>
                          <a:cs typeface="Arial" panose="020B0604020202020204" pitchFamily="34" charset="0"/>
                          <a:sym typeface="Comfortaa"/>
                        </a:rPr>
                        <a:t>Hàng</a:t>
                      </a:r>
                      <a:r>
                        <a:rPr lang="en-GB" sz="4500" baseline="0" smtClean="0">
                          <a:latin typeface="Arial" panose="020B0604020202020204" pitchFamily="34" charset="0"/>
                          <a:cs typeface="Arial" panose="020B0604020202020204" pitchFamily="34" charset="0"/>
                          <a:sym typeface="Comfortaa"/>
                        </a:rPr>
                        <a:t> trăm</a:t>
                      </a:r>
                      <a:endParaRPr lang="vi-VN" sz="4500" dirty="0" smtClean="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4500" smtClean="0">
                          <a:latin typeface="Arial" panose="020B0604020202020204" pitchFamily="34" charset="0"/>
                          <a:cs typeface="Arial" panose="020B0604020202020204" pitchFamily="34" charset="0"/>
                          <a:sym typeface="Comfortaa"/>
                        </a:rPr>
                        <a:t>Hàng</a:t>
                      </a:r>
                      <a:r>
                        <a:rPr lang="en-GB" sz="4500" baseline="0" smtClean="0">
                          <a:latin typeface="Arial" panose="020B0604020202020204" pitchFamily="34" charset="0"/>
                          <a:cs typeface="Arial" panose="020B0604020202020204" pitchFamily="34" charset="0"/>
                          <a:sym typeface="Comfortaa"/>
                        </a:rPr>
                        <a:t> nghìn</a:t>
                      </a:r>
                      <a:endParaRPr lang="vi-VN" sz="4500" dirty="0" smtClean="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solidFill>
                      <a:schemeClr val="tx2">
                        <a:lumMod val="20000"/>
                        <a:lumOff val="80000"/>
                      </a:schemeClr>
                    </a:solidFill>
                  </a:tcPr>
                </a:tc>
                <a:extLst>
                  <a:ext uri="{0D108BD9-81ED-4DB2-BD59-A6C34878D82A}">
                    <a16:rowId xmlns:a16="http://schemas.microsoft.com/office/drawing/2014/main" val="10001"/>
                  </a:ext>
                </a:extLst>
              </a:tr>
              <a:tr h="1181407">
                <a:tc>
                  <a:txBody>
                    <a:bodyPr/>
                    <a:lstStyle/>
                    <a:p>
                      <a:pPr marL="0" lvl="0" indent="0" algn="ctr" rtl="0">
                        <a:spcBef>
                          <a:spcPts val="0"/>
                        </a:spcBef>
                        <a:spcAft>
                          <a:spcPts val="0"/>
                        </a:spcAft>
                        <a:buNone/>
                      </a:pPr>
                      <a:r>
                        <a:rPr lang="nl-NL" sz="4500" smtClean="0">
                          <a:solidFill>
                            <a:srgbClr val="000000"/>
                          </a:solidFill>
                          <a:latin typeface="Arial" panose="020B0604020202020204" pitchFamily="34" charset="0"/>
                          <a:ea typeface="Arial" panose="020B0604020202020204" pitchFamily="34" charset="0"/>
                          <a:cs typeface="Arial" panose="020B0604020202020204" pitchFamily="34" charset="0"/>
                        </a:rPr>
                        <a:t>97 553 839 </a:t>
                      </a:r>
                      <a:endParaRPr sz="4500" dirty="0">
                        <a:solidFill>
                          <a:schemeClr val="dk1"/>
                        </a:solidFill>
                        <a:latin typeface="Arial" panose="020B0604020202020204" pitchFamily="34" charset="0"/>
                        <a:ea typeface="Vibur"/>
                        <a:cs typeface="Arial" panose="020B0604020202020204" pitchFamily="34" charset="0"/>
                        <a:sym typeface="Vibur"/>
                      </a:endParaRPr>
                    </a:p>
                  </a:txBody>
                  <a:tcPr marL="182875" marR="91425" marT="91425" marB="91425" anchor="ctr">
                    <a:solidFill>
                      <a:schemeClr val="bg1"/>
                    </a:solidFill>
                  </a:tcPr>
                </a:tc>
                <a:tc>
                  <a:txBody>
                    <a:bodyPr/>
                    <a:lstStyle/>
                    <a:p>
                      <a:pPr marL="0" lvl="0" indent="0" algn="ctr" rtl="0">
                        <a:spcBef>
                          <a:spcPts val="0"/>
                        </a:spcBef>
                        <a:spcAft>
                          <a:spcPts val="0"/>
                        </a:spcAft>
                        <a:buNone/>
                      </a:pPr>
                      <a:endParaRPr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solidFill>
                      <a:schemeClr val="bg1"/>
                    </a:solidFill>
                  </a:tcPr>
                </a:tc>
                <a:tc>
                  <a:txBody>
                    <a:bodyPr/>
                    <a:lstStyle/>
                    <a:p>
                      <a:pPr marL="0" lvl="0" indent="0" algn="ctr" rtl="0">
                        <a:spcBef>
                          <a:spcPts val="0"/>
                        </a:spcBef>
                        <a:spcAft>
                          <a:spcPts val="0"/>
                        </a:spcAft>
                        <a:buNone/>
                      </a:pPr>
                      <a:endParaRPr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solidFill>
                      <a:schemeClr val="bg1"/>
                    </a:solidFill>
                  </a:tcPr>
                </a:tc>
                <a:tc>
                  <a:txBody>
                    <a:bodyPr/>
                    <a:lstStyle/>
                    <a:p>
                      <a:pPr marL="0" lvl="0" indent="0" algn="ctr" rtl="0">
                        <a:spcBef>
                          <a:spcPts val="0"/>
                        </a:spcBef>
                        <a:spcAft>
                          <a:spcPts val="0"/>
                        </a:spcAft>
                        <a:buNone/>
                      </a:pPr>
                      <a:endParaRPr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solidFill>
                      <a:schemeClr val="bg1"/>
                    </a:solidFill>
                  </a:tcPr>
                </a:tc>
                <a:extLst>
                  <a:ext uri="{0D108BD9-81ED-4DB2-BD59-A6C34878D82A}">
                    <a16:rowId xmlns:a16="http://schemas.microsoft.com/office/drawing/2014/main" val="10002"/>
                  </a:ext>
                </a:extLst>
              </a:tr>
              <a:tr h="1181407">
                <a:tc>
                  <a:txBody>
                    <a:bodyPr/>
                    <a:lstStyle/>
                    <a:p>
                      <a:pPr marL="0" lvl="0" indent="0" algn="ctr" rtl="0">
                        <a:spcBef>
                          <a:spcPts val="0"/>
                        </a:spcBef>
                        <a:spcAft>
                          <a:spcPts val="0"/>
                        </a:spcAft>
                        <a:buNone/>
                      </a:pPr>
                      <a:r>
                        <a:rPr lang="nl-NL" sz="4500" smtClean="0">
                          <a:solidFill>
                            <a:srgbClr val="000000"/>
                          </a:solidFill>
                          <a:latin typeface="Arial" panose="020B0604020202020204" pitchFamily="34" charset="0"/>
                          <a:ea typeface="Arial" panose="020B0604020202020204" pitchFamily="34" charset="0"/>
                          <a:cs typeface="Arial" panose="020B0604020202020204" pitchFamily="34" charset="0"/>
                        </a:rPr>
                        <a:t>331 523 221 </a:t>
                      </a:r>
                      <a:endParaRPr sz="4500" dirty="0">
                        <a:solidFill>
                          <a:schemeClr val="dk1"/>
                        </a:solidFill>
                        <a:latin typeface="Arial" panose="020B0604020202020204" pitchFamily="34" charset="0"/>
                        <a:ea typeface="Vibur"/>
                        <a:cs typeface="Arial" panose="020B0604020202020204" pitchFamily="34" charset="0"/>
                        <a:sym typeface="Vibur"/>
                      </a:endParaRPr>
                    </a:p>
                  </a:txBody>
                  <a:tcPr marL="182875" marR="91425" marT="91425" marB="91425" anchor="ctr">
                    <a:solidFill>
                      <a:schemeClr val="bg1"/>
                    </a:solidFill>
                  </a:tcPr>
                </a:tc>
                <a:tc>
                  <a:txBody>
                    <a:bodyPr/>
                    <a:lstStyle/>
                    <a:p>
                      <a:pPr marL="0" lvl="0" indent="0" algn="ctr" rtl="0">
                        <a:spcBef>
                          <a:spcPts val="0"/>
                        </a:spcBef>
                        <a:spcAft>
                          <a:spcPts val="0"/>
                        </a:spcAft>
                        <a:buNone/>
                      </a:pPr>
                      <a:endParaRPr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solidFill>
                      <a:schemeClr val="bg1"/>
                    </a:solidFill>
                  </a:tcPr>
                </a:tc>
                <a:tc>
                  <a:txBody>
                    <a:bodyPr/>
                    <a:lstStyle/>
                    <a:p>
                      <a:pPr marL="0" lvl="0" indent="0" algn="ctr" rtl="0">
                        <a:spcBef>
                          <a:spcPts val="0"/>
                        </a:spcBef>
                        <a:spcAft>
                          <a:spcPts val="0"/>
                        </a:spcAft>
                        <a:buNone/>
                      </a:pPr>
                      <a:endParaRPr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solidFill>
                      <a:schemeClr val="bg1"/>
                    </a:solidFill>
                  </a:tcPr>
                </a:tc>
                <a:tc>
                  <a:txBody>
                    <a:bodyPr/>
                    <a:lstStyle/>
                    <a:p>
                      <a:pPr marL="0" lvl="0" indent="0" algn="ctr" rtl="0">
                        <a:spcBef>
                          <a:spcPts val="0"/>
                        </a:spcBef>
                        <a:spcAft>
                          <a:spcPts val="0"/>
                        </a:spcAft>
                        <a:buNone/>
                      </a:pPr>
                      <a:endParaRPr sz="4500" dirty="0">
                        <a:solidFill>
                          <a:schemeClr val="dk1"/>
                        </a:solidFill>
                        <a:latin typeface="Arial" panose="020B0604020202020204" pitchFamily="34" charset="0"/>
                        <a:ea typeface="Comfortaa"/>
                        <a:cs typeface="Arial" panose="020B0604020202020204" pitchFamily="34" charset="0"/>
                        <a:sym typeface="Comfortaa"/>
                      </a:endParaRPr>
                    </a:p>
                  </a:txBody>
                  <a:tcPr marL="274300" marR="91425" marT="91425" marB="91425" anchor="ctr">
                    <a:solidFill>
                      <a:schemeClr val="bg1"/>
                    </a:solidFill>
                  </a:tcPr>
                </a:tc>
                <a:extLst>
                  <a:ext uri="{0D108BD9-81ED-4DB2-BD59-A6C34878D82A}">
                    <a16:rowId xmlns:a16="http://schemas.microsoft.com/office/drawing/2014/main" val="10003"/>
                  </a:ext>
                </a:extLst>
              </a:tr>
            </a:tbl>
          </a:graphicData>
        </a:graphic>
      </p:graphicFrame>
      <p:sp>
        <p:nvSpPr>
          <p:cNvPr id="14" name="Rectangle 13"/>
          <p:cNvSpPr/>
          <p:nvPr/>
        </p:nvSpPr>
        <p:spPr>
          <a:xfrm>
            <a:off x="5280913" y="7056500"/>
            <a:ext cx="3472000" cy="784830"/>
          </a:xfrm>
          <a:prstGeom prst="rect">
            <a:avLst/>
          </a:prstGeom>
        </p:spPr>
        <p:txBody>
          <a:bodyPr wrap="square">
            <a:spAutoFit/>
          </a:bodyPr>
          <a:lstStyle/>
          <a:p>
            <a:pPr lvl="0" algn="ctr"/>
            <a:r>
              <a:rPr lang="en-GB" sz="4500" smtClean="0">
                <a:solidFill>
                  <a:srgbClr val="C00000"/>
                </a:solidFill>
                <a:latin typeface="Arial" panose="020B0604020202020204" pitchFamily="34" charset="0"/>
                <a:ea typeface="Comfortaa"/>
                <a:cs typeface="Arial" panose="020B0604020202020204" pitchFamily="34" charset="0"/>
                <a:sym typeface="Comfortaa"/>
              </a:rPr>
              <a:t>97 553 840</a:t>
            </a:r>
            <a:endParaRPr lang="vi-VN" sz="4500" dirty="0">
              <a:solidFill>
                <a:srgbClr val="C00000"/>
              </a:solidFill>
              <a:latin typeface="Arial" panose="020B0604020202020204" pitchFamily="34" charset="0"/>
              <a:ea typeface="Comfortaa"/>
              <a:cs typeface="Arial" panose="020B0604020202020204" pitchFamily="34" charset="0"/>
              <a:sym typeface="Comfortaa"/>
            </a:endParaRPr>
          </a:p>
        </p:txBody>
      </p:sp>
      <p:sp>
        <p:nvSpPr>
          <p:cNvPr id="15" name="Rectangle 14"/>
          <p:cNvSpPr/>
          <p:nvPr/>
        </p:nvSpPr>
        <p:spPr>
          <a:xfrm>
            <a:off x="8924565" y="6985102"/>
            <a:ext cx="4102421" cy="784830"/>
          </a:xfrm>
          <a:prstGeom prst="rect">
            <a:avLst/>
          </a:prstGeom>
        </p:spPr>
        <p:txBody>
          <a:bodyPr wrap="square">
            <a:spAutoFit/>
          </a:bodyPr>
          <a:lstStyle/>
          <a:p>
            <a:pPr lvl="0" algn="ctr"/>
            <a:r>
              <a:rPr lang="en-GB" sz="4500" smtClean="0">
                <a:solidFill>
                  <a:srgbClr val="C00000"/>
                </a:solidFill>
                <a:latin typeface="Arial" panose="020B0604020202020204" pitchFamily="34" charset="0"/>
                <a:ea typeface="Comfortaa"/>
                <a:cs typeface="Arial" panose="020B0604020202020204" pitchFamily="34" charset="0"/>
                <a:sym typeface="Comfortaa"/>
              </a:rPr>
              <a:t>97 553 800</a:t>
            </a:r>
            <a:endParaRPr lang="vi-VN" sz="4500" dirty="0">
              <a:solidFill>
                <a:srgbClr val="C00000"/>
              </a:solidFill>
              <a:latin typeface="Arial" panose="020B0604020202020204" pitchFamily="34" charset="0"/>
              <a:ea typeface="Comfortaa"/>
              <a:cs typeface="Arial" panose="020B0604020202020204" pitchFamily="34" charset="0"/>
              <a:sym typeface="Comfortaa"/>
            </a:endParaRPr>
          </a:p>
        </p:txBody>
      </p:sp>
      <p:sp>
        <p:nvSpPr>
          <p:cNvPr id="16" name="Rectangle 15"/>
          <p:cNvSpPr/>
          <p:nvPr/>
        </p:nvSpPr>
        <p:spPr>
          <a:xfrm>
            <a:off x="13209057" y="6965888"/>
            <a:ext cx="3070072" cy="784830"/>
          </a:xfrm>
          <a:prstGeom prst="rect">
            <a:avLst/>
          </a:prstGeom>
        </p:spPr>
        <p:txBody>
          <a:bodyPr wrap="none">
            <a:spAutoFit/>
          </a:bodyPr>
          <a:lstStyle/>
          <a:p>
            <a:pPr lvl="0" algn="ctr"/>
            <a:r>
              <a:rPr lang="en-GB" sz="4500" smtClean="0">
                <a:solidFill>
                  <a:srgbClr val="C00000"/>
                </a:solidFill>
                <a:latin typeface="Arial" panose="020B0604020202020204" pitchFamily="34" charset="0"/>
                <a:ea typeface="Comfortaa"/>
                <a:cs typeface="Arial" panose="020B0604020202020204" pitchFamily="34" charset="0"/>
                <a:sym typeface="Comfortaa"/>
              </a:rPr>
              <a:t>97 554 000</a:t>
            </a:r>
            <a:endParaRPr lang="vi-VN" sz="4500" dirty="0">
              <a:solidFill>
                <a:srgbClr val="C00000"/>
              </a:solidFill>
              <a:latin typeface="Arial" panose="020B0604020202020204" pitchFamily="34" charset="0"/>
              <a:ea typeface="Comfortaa"/>
              <a:cs typeface="Arial" panose="020B0604020202020204" pitchFamily="34" charset="0"/>
              <a:sym typeface="Comfortaa"/>
            </a:endParaRPr>
          </a:p>
        </p:txBody>
      </p:sp>
      <p:sp>
        <p:nvSpPr>
          <p:cNvPr id="17" name="Rectangle 16"/>
          <p:cNvSpPr/>
          <p:nvPr/>
        </p:nvSpPr>
        <p:spPr>
          <a:xfrm>
            <a:off x="9132717" y="8163241"/>
            <a:ext cx="3686115" cy="784830"/>
          </a:xfrm>
          <a:prstGeom prst="rect">
            <a:avLst/>
          </a:prstGeom>
        </p:spPr>
        <p:txBody>
          <a:bodyPr wrap="square">
            <a:spAutoFit/>
          </a:bodyPr>
          <a:lstStyle/>
          <a:p>
            <a:pPr lvl="0" algn="ctr"/>
            <a:r>
              <a:rPr lang="en-GB" sz="4500">
                <a:solidFill>
                  <a:srgbClr val="C00000"/>
                </a:solidFill>
                <a:latin typeface="Arial" panose="020B0604020202020204" pitchFamily="34" charset="0"/>
                <a:ea typeface="Comfortaa"/>
                <a:cs typeface="Arial" panose="020B0604020202020204" pitchFamily="34" charset="0"/>
                <a:sym typeface="Comfortaa"/>
              </a:rPr>
              <a:t>331 </a:t>
            </a:r>
            <a:r>
              <a:rPr lang="en-GB" sz="4500">
                <a:solidFill>
                  <a:srgbClr val="C00000"/>
                </a:solidFill>
                <a:latin typeface="Arial" panose="020B0604020202020204" pitchFamily="34" charset="0"/>
                <a:ea typeface="Comfortaa"/>
                <a:cs typeface="Arial" panose="020B0604020202020204" pitchFamily="34" charset="0"/>
                <a:sym typeface="Comfortaa"/>
              </a:rPr>
              <a:t>523 </a:t>
            </a:r>
            <a:r>
              <a:rPr lang="en-GB" sz="4500" smtClean="0">
                <a:solidFill>
                  <a:srgbClr val="C00000"/>
                </a:solidFill>
                <a:latin typeface="Arial" panose="020B0604020202020204" pitchFamily="34" charset="0"/>
                <a:ea typeface="Comfortaa"/>
                <a:cs typeface="Arial" panose="020B0604020202020204" pitchFamily="34" charset="0"/>
                <a:sym typeface="Comfortaa"/>
              </a:rPr>
              <a:t>200</a:t>
            </a:r>
            <a:endParaRPr lang="vi-VN" sz="4500" dirty="0">
              <a:solidFill>
                <a:srgbClr val="C00000"/>
              </a:solidFill>
              <a:latin typeface="Arial" panose="020B0604020202020204" pitchFamily="34" charset="0"/>
              <a:ea typeface="Comfortaa"/>
              <a:cs typeface="Arial" panose="020B0604020202020204" pitchFamily="34" charset="0"/>
              <a:sym typeface="Comfortaa"/>
            </a:endParaRPr>
          </a:p>
        </p:txBody>
      </p:sp>
      <p:sp>
        <p:nvSpPr>
          <p:cNvPr id="18" name="Rectangle 17"/>
          <p:cNvSpPr/>
          <p:nvPr/>
        </p:nvSpPr>
        <p:spPr>
          <a:xfrm>
            <a:off x="5085780" y="8215113"/>
            <a:ext cx="4017850" cy="784830"/>
          </a:xfrm>
          <a:prstGeom prst="rect">
            <a:avLst/>
          </a:prstGeom>
        </p:spPr>
        <p:txBody>
          <a:bodyPr wrap="square">
            <a:spAutoFit/>
          </a:bodyPr>
          <a:lstStyle/>
          <a:p>
            <a:pPr lvl="0" algn="ctr"/>
            <a:r>
              <a:rPr lang="en-GB" sz="4500" smtClean="0">
                <a:solidFill>
                  <a:srgbClr val="C00000"/>
                </a:solidFill>
                <a:latin typeface="Arial" panose="020B0604020202020204" pitchFamily="34" charset="0"/>
                <a:ea typeface="Comfortaa"/>
                <a:cs typeface="Arial" panose="020B0604020202020204" pitchFamily="34" charset="0"/>
                <a:sym typeface="Comfortaa"/>
              </a:rPr>
              <a:t>331 523 220</a:t>
            </a:r>
            <a:endParaRPr lang="vi-VN" sz="4500" dirty="0">
              <a:solidFill>
                <a:srgbClr val="C00000"/>
              </a:solidFill>
              <a:latin typeface="Arial" panose="020B0604020202020204" pitchFamily="34" charset="0"/>
              <a:ea typeface="Comfortaa"/>
              <a:cs typeface="Arial" panose="020B0604020202020204" pitchFamily="34" charset="0"/>
              <a:sym typeface="Comfortaa"/>
            </a:endParaRPr>
          </a:p>
        </p:txBody>
      </p:sp>
      <p:sp>
        <p:nvSpPr>
          <p:cNvPr id="19" name="Rectangle 18"/>
          <p:cNvSpPr/>
          <p:nvPr/>
        </p:nvSpPr>
        <p:spPr>
          <a:xfrm>
            <a:off x="13048757" y="8194669"/>
            <a:ext cx="3390673" cy="784830"/>
          </a:xfrm>
          <a:prstGeom prst="rect">
            <a:avLst/>
          </a:prstGeom>
        </p:spPr>
        <p:txBody>
          <a:bodyPr wrap="none">
            <a:spAutoFit/>
          </a:bodyPr>
          <a:lstStyle/>
          <a:p>
            <a:pPr lvl="0" algn="ctr"/>
            <a:r>
              <a:rPr lang="en-GB" sz="4500">
                <a:solidFill>
                  <a:srgbClr val="C00000"/>
                </a:solidFill>
                <a:latin typeface="Arial" panose="020B0604020202020204" pitchFamily="34" charset="0"/>
                <a:ea typeface="Comfortaa"/>
                <a:cs typeface="Arial" panose="020B0604020202020204" pitchFamily="34" charset="0"/>
                <a:sym typeface="Comfortaa"/>
              </a:rPr>
              <a:t>331 </a:t>
            </a:r>
            <a:r>
              <a:rPr lang="en-GB" sz="4500">
                <a:solidFill>
                  <a:srgbClr val="C00000"/>
                </a:solidFill>
                <a:latin typeface="Arial" panose="020B0604020202020204" pitchFamily="34" charset="0"/>
                <a:ea typeface="Comfortaa"/>
                <a:cs typeface="Arial" panose="020B0604020202020204" pitchFamily="34" charset="0"/>
                <a:sym typeface="Comfortaa"/>
              </a:rPr>
              <a:t>523 </a:t>
            </a:r>
            <a:r>
              <a:rPr lang="en-GB" sz="4500" smtClean="0">
                <a:solidFill>
                  <a:srgbClr val="C00000"/>
                </a:solidFill>
                <a:latin typeface="Arial" panose="020B0604020202020204" pitchFamily="34" charset="0"/>
                <a:ea typeface="Comfortaa"/>
                <a:cs typeface="Arial" panose="020B0604020202020204" pitchFamily="34" charset="0"/>
                <a:sym typeface="Comfortaa"/>
              </a:rPr>
              <a:t>000</a:t>
            </a:r>
            <a:endParaRPr lang="vi-VN" sz="4500" dirty="0">
              <a:solidFill>
                <a:srgbClr val="C00000"/>
              </a:solidFill>
              <a:latin typeface="Arial" panose="020B0604020202020204" pitchFamily="34" charset="0"/>
              <a:ea typeface="Comfortaa"/>
              <a:cs typeface="Arial" panose="020B0604020202020204" pitchFamily="34" charset="0"/>
              <a:sym typeface="Comfortaa"/>
            </a:endParaRPr>
          </a:p>
        </p:txBody>
      </p:sp>
      <p:sp>
        <p:nvSpPr>
          <p:cNvPr id="20" name="TextBox 3"/>
          <p:cNvSpPr txBox="1"/>
          <p:nvPr/>
        </p:nvSpPr>
        <p:spPr>
          <a:xfrm>
            <a:off x="4780834" y="3433558"/>
            <a:ext cx="8015080" cy="819199"/>
          </a:xfrm>
          <a:prstGeom prst="rect">
            <a:avLst/>
          </a:prstGeom>
        </p:spPr>
        <p:txBody>
          <a:bodyPr lIns="0" tIns="0" rIns="0" bIns="0" rtlCol="0" anchor="t">
            <a:spAutoFit/>
          </a:bodyPr>
          <a:lstStyle/>
          <a:p>
            <a:pPr algn="ctr">
              <a:lnSpc>
                <a:spcPts val="6998"/>
              </a:lnSpc>
            </a:pPr>
            <a:r>
              <a:rPr lang="en-US" sz="5000" b="1" smtClean="0">
                <a:solidFill>
                  <a:srgbClr val="C00000"/>
                </a:solidFill>
                <a:latin typeface="Arial" panose="020B0604020202020204" pitchFamily="34" charset="0"/>
                <a:cs typeface="Arial" panose="020B0604020202020204" pitchFamily="34" charset="0"/>
              </a:rPr>
              <a:t>Giải</a:t>
            </a:r>
            <a:endParaRPr lang="en-US" sz="5000" b="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06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1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1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1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1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1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circle(in)">
                                      <p:cBhvr>
                                        <p:cTn id="4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209800" y="-1790700"/>
            <a:ext cx="5470375" cy="5683506"/>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6733144">
            <a:off x="15026137" y="7029619"/>
            <a:ext cx="6147266" cy="4191318"/>
          </a:xfrm>
          <a:prstGeom prst="rect">
            <a:avLst/>
          </a:prstGeom>
        </p:spPr>
      </p:pic>
      <p:sp>
        <p:nvSpPr>
          <p:cNvPr id="14" name="TextBox 11"/>
          <p:cNvSpPr txBox="1"/>
          <p:nvPr/>
        </p:nvSpPr>
        <p:spPr>
          <a:xfrm>
            <a:off x="5181600" y="388361"/>
            <a:ext cx="8978958" cy="1166153"/>
          </a:xfrm>
          <a:prstGeom prst="rect">
            <a:avLst/>
          </a:prstGeom>
        </p:spPr>
        <p:txBody>
          <a:bodyPr lIns="0" tIns="0" rIns="0" bIns="0" rtlCol="0" anchor="t">
            <a:spAutoFit/>
          </a:bodyPr>
          <a:lstStyle/>
          <a:p>
            <a:pPr algn="ctr">
              <a:lnSpc>
                <a:spcPts val="10000"/>
              </a:lnSpc>
            </a:pPr>
            <a:r>
              <a:rPr lang="en-US" sz="6000" b="1" smtClean="0">
                <a:solidFill>
                  <a:srgbClr val="6B705C"/>
                </a:solidFill>
                <a:latin typeface="Arial" panose="020B0604020202020204" pitchFamily="34" charset="0"/>
                <a:cs typeface="Arial" panose="020B0604020202020204" pitchFamily="34" charset="0"/>
              </a:rPr>
              <a:t>VẬN DỤNG</a:t>
            </a:r>
            <a:endParaRPr lang="en-US" sz="6000" b="1">
              <a:solidFill>
                <a:srgbClr val="6B705C"/>
              </a:solidFill>
              <a:latin typeface="Arial" panose="020B0604020202020204" pitchFamily="34" charset="0"/>
              <a:cs typeface="Arial" panose="020B0604020202020204" pitchFamily="34" charset="0"/>
            </a:endParaRPr>
          </a:p>
        </p:txBody>
      </p:sp>
      <p:sp>
        <p:nvSpPr>
          <p:cNvPr id="4" name="Rectangle 3"/>
          <p:cNvSpPr/>
          <p:nvPr/>
        </p:nvSpPr>
        <p:spPr>
          <a:xfrm>
            <a:off x="1828800" y="1973508"/>
            <a:ext cx="16071879" cy="3354765"/>
          </a:xfrm>
          <a:prstGeom prst="rect">
            <a:avLst/>
          </a:prstGeom>
        </p:spPr>
        <p:txBody>
          <a:bodyPr wrap="square">
            <a:spAutoFit/>
          </a:bodyPr>
          <a:lstStyle/>
          <a:p>
            <a:pPr algn="just">
              <a:lnSpc>
                <a:spcPct val="120000"/>
              </a:lnSpc>
              <a:spcBef>
                <a:spcPts val="600"/>
              </a:spcBef>
              <a:spcAft>
                <a:spcPts val="600"/>
              </a:spcAft>
            </a:pPr>
            <a:r>
              <a:rPr lang="nl-NL" sz="4000" b="1">
                <a:solidFill>
                  <a:srgbClr val="000000"/>
                </a:solidFill>
                <a:latin typeface="Arial" panose="020B0604020202020204" pitchFamily="34" charset="0"/>
                <a:ea typeface="Times New Roman" panose="02020603050405020304" pitchFamily="18" charset="0"/>
                <a:cs typeface="Arial" panose="020B0604020202020204" pitchFamily="34" charset="0"/>
              </a:rPr>
              <a:t>Câu </a:t>
            </a:r>
            <a:r>
              <a:rPr lang="nl-NL" sz="40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4 </a:t>
            </a:r>
            <a:r>
              <a:rPr lang="nl-NL" sz="4000" b="1">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nl-NL" sz="4000" b="1">
                <a:solidFill>
                  <a:srgbClr val="000000"/>
                </a:solidFill>
                <a:latin typeface="Arial" panose="020B0604020202020204" pitchFamily="34" charset="0"/>
                <a:ea typeface="Times New Roman" panose="02020603050405020304" pitchFamily="18" charset="0"/>
                <a:cs typeface="Arial" panose="020B0604020202020204" pitchFamily="34" charset="0"/>
              </a:rPr>
              <a:t>SGK-tr40</a:t>
            </a:r>
            <a:r>
              <a:rPr lang="nl-NL" sz="40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Hết học kì I, điểm môn Toán của bạn Cúc như sau:</a:t>
            </a:r>
            <a:endParaRPr lang="en-US" sz="4000">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Bef>
                <a:spcPts val="600"/>
              </a:spcBef>
              <a:spcAft>
                <a:spcPts val="600"/>
              </a:spcAft>
            </a:pP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Hệ số 1: 7; 8; 6</a:t>
            </a: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10</a:t>
            </a:r>
            <a:r>
              <a:rPr lang="en-US" sz="4000" smtClean="0">
                <a:latin typeface="Arial" panose="020B0604020202020204" pitchFamily="34" charset="0"/>
                <a:ea typeface="Times New Roman" panose="02020603050405020304" pitchFamily="18" charset="0"/>
                <a:cs typeface="Arial" panose="020B0604020202020204" pitchFamily="34" charset="0"/>
              </a:rPr>
              <a:t>                 </a:t>
            </a:r>
            <a:r>
              <a:rPr lang="nl-NL"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Hệ </a:t>
            </a: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số </a:t>
            </a:r>
            <a:r>
              <a:rPr lang="nl-NL"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2: 9</a:t>
            </a:r>
            <a:r>
              <a:rPr lang="en-US" sz="4000" smtClean="0">
                <a:latin typeface="Arial" panose="020B0604020202020204" pitchFamily="34" charset="0"/>
                <a:ea typeface="Times New Roman" panose="02020603050405020304" pitchFamily="18" charset="0"/>
                <a:cs typeface="Arial" panose="020B0604020202020204" pitchFamily="34" charset="0"/>
              </a:rPr>
              <a:t>                   </a:t>
            </a:r>
            <a:r>
              <a:rPr lang="nl-NL"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Hệ </a:t>
            </a: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số 3: 8</a:t>
            </a:r>
            <a:endParaRPr lang="en-US" sz="4000">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Bef>
                <a:spcPts val="600"/>
              </a:spcBef>
              <a:spcAft>
                <a:spcPts val="600"/>
              </a:spcAft>
            </a:pPr>
            <a:r>
              <a:rPr lang="nl-NL" sz="4000">
                <a:solidFill>
                  <a:srgbClr val="000000"/>
                </a:solidFill>
                <a:latin typeface="Arial" panose="020B0604020202020204" pitchFamily="34" charset="0"/>
                <a:ea typeface="Arial" panose="020B0604020202020204" pitchFamily="34" charset="0"/>
                <a:cs typeface="Arial" panose="020B0604020202020204" pitchFamily="34" charset="0"/>
              </a:rPr>
              <a:t>Em hãy tính điểm trung bình môn Toán học kì I của bạn </a:t>
            </a:r>
            <a:r>
              <a:rPr lang="nl-NL" sz="4000">
                <a:solidFill>
                  <a:srgbClr val="000000"/>
                </a:solidFill>
                <a:latin typeface="Arial" panose="020B0604020202020204" pitchFamily="34" charset="0"/>
                <a:ea typeface="Arial" panose="020B0604020202020204" pitchFamily="34" charset="0"/>
                <a:cs typeface="Arial" panose="020B0604020202020204" pitchFamily="34" charset="0"/>
              </a:rPr>
              <a:t>Cúc </a:t>
            </a:r>
            <a:r>
              <a:rPr lang="nl-NL" sz="4000" smtClean="0">
                <a:solidFill>
                  <a:srgbClr val="000000"/>
                </a:solidFill>
                <a:latin typeface="Arial" panose="020B0604020202020204" pitchFamily="34" charset="0"/>
                <a:ea typeface="Arial" panose="020B0604020202020204" pitchFamily="34" charset="0"/>
                <a:cs typeface="Arial" panose="020B0604020202020204" pitchFamily="34" charset="0"/>
              </a:rPr>
              <a:t>(làm </a:t>
            </a:r>
            <a:r>
              <a:rPr lang="nl-NL" sz="4000">
                <a:solidFill>
                  <a:srgbClr val="000000"/>
                </a:solidFill>
                <a:latin typeface="Arial" panose="020B0604020202020204" pitchFamily="34" charset="0"/>
                <a:ea typeface="Arial" panose="020B0604020202020204" pitchFamily="34" charset="0"/>
                <a:cs typeface="Arial" panose="020B0604020202020204" pitchFamily="34" charset="0"/>
              </a:rPr>
              <a:t>tròn đến chữ số thập phân thứ </a:t>
            </a:r>
            <a:r>
              <a:rPr lang="nl-NL" sz="4000">
                <a:solidFill>
                  <a:srgbClr val="000000"/>
                </a:solidFill>
                <a:latin typeface="Arial" panose="020B0604020202020204" pitchFamily="34" charset="0"/>
                <a:ea typeface="Arial" panose="020B0604020202020204" pitchFamily="34" charset="0"/>
                <a:cs typeface="Arial" panose="020B0604020202020204" pitchFamily="34" charset="0"/>
              </a:rPr>
              <a:t>nhất</a:t>
            </a:r>
            <a:r>
              <a:rPr lang="nl-NL" sz="4000" smtClean="0">
                <a:solidFill>
                  <a:srgbClr val="000000"/>
                </a:solidFill>
                <a:latin typeface="Arial" panose="020B0604020202020204" pitchFamily="34" charset="0"/>
                <a:ea typeface="Arial" panose="020B060402020202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p:sp>
        <p:nvSpPr>
          <p:cNvPr id="15" name="Rectangle 14"/>
          <p:cNvSpPr/>
          <p:nvPr/>
        </p:nvSpPr>
        <p:spPr>
          <a:xfrm>
            <a:off x="2306444" y="7670899"/>
            <a:ext cx="11874558" cy="2616101"/>
          </a:xfrm>
          <a:prstGeom prst="rect">
            <a:avLst/>
          </a:prstGeom>
        </p:spPr>
        <p:txBody>
          <a:bodyPr wrap="square">
            <a:spAutoFit/>
          </a:bodyPr>
          <a:lstStyle/>
          <a:p>
            <a:pPr algn="just">
              <a:lnSpc>
                <a:spcPct val="120000"/>
              </a:lnSpc>
              <a:spcBef>
                <a:spcPts val="600"/>
              </a:spcBef>
              <a:spcAft>
                <a:spcPts val="600"/>
              </a:spcAft>
            </a:pPr>
            <a:r>
              <a:rPr lang="nl-NL" sz="4000">
                <a:solidFill>
                  <a:srgbClr val="0070C0"/>
                </a:solidFill>
                <a:latin typeface="Arial" panose="020B0604020202020204" pitchFamily="34" charset="0"/>
                <a:ea typeface="Times New Roman" panose="02020603050405020304" pitchFamily="18" charset="0"/>
                <a:cs typeface="Arial" panose="020B0604020202020204" pitchFamily="34" charset="0"/>
              </a:rPr>
              <a:t>Điểm trung bình môn Toán học kì I của bạn Cúc là:</a:t>
            </a:r>
            <a:endParaRPr lang="en-US" sz="400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Bef>
                <a:spcPts val="600"/>
              </a:spcBef>
              <a:spcAft>
                <a:spcPts val="600"/>
              </a:spcAft>
            </a:pPr>
            <a:r>
              <a:rPr lang="nl-NL" sz="400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nl-NL" sz="4000">
                <a:solidFill>
                  <a:srgbClr val="0070C0"/>
                </a:solidFill>
                <a:latin typeface="Arial" panose="020B0604020202020204" pitchFamily="34" charset="0"/>
                <a:ea typeface="Times New Roman" panose="02020603050405020304" pitchFamily="18" charset="0"/>
                <a:cs typeface="Arial" panose="020B0604020202020204" pitchFamily="34" charset="0"/>
              </a:rPr>
              <a:t>7 + 8 + 6 + 10 + 9.2 + 8. 3) : 9 = 8,11111111</a:t>
            </a:r>
            <a:r>
              <a:rPr lang="nl-NL" sz="4000">
                <a:solidFill>
                  <a:srgbClr val="0070C0"/>
                </a:solidFill>
                <a:latin typeface="Arial" panose="020B0604020202020204" pitchFamily="34" charset="0"/>
                <a:ea typeface="Times New Roman" panose="02020603050405020304" pitchFamily="18" charset="0"/>
                <a:cs typeface="Arial" panose="020B0604020202020204" pitchFamily="34" charset="0"/>
              </a:rPr>
              <a:t> </a:t>
            </a:r>
            <a:endParaRPr lang="nl-NL" sz="4000" smtClean="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Bef>
                <a:spcPts val="600"/>
              </a:spcBef>
              <a:spcAft>
                <a:spcPts val="600"/>
              </a:spcAft>
            </a:pPr>
            <a:r>
              <a:rPr lang="nl-NL" sz="4000">
                <a:solidFill>
                  <a:srgbClr val="0070C0"/>
                </a:solidFill>
                <a:latin typeface="Arial" panose="020B0604020202020204" pitchFamily="34" charset="0"/>
                <a:ea typeface="Arial" panose="020B0604020202020204" pitchFamily="34" charset="0"/>
                <a:cs typeface="Arial" panose="020B0604020202020204" pitchFamily="34" charset="0"/>
              </a:rPr>
              <a:t> </a:t>
            </a:r>
            <a:r>
              <a:rPr lang="nl-NL" sz="4000" smtClean="0">
                <a:solidFill>
                  <a:srgbClr val="0070C0"/>
                </a:solidFill>
                <a:latin typeface="Arial" panose="020B0604020202020204" pitchFamily="34" charset="0"/>
                <a:ea typeface="Arial" panose="020B0604020202020204" pitchFamily="34" charset="0"/>
                <a:cs typeface="Arial" panose="020B0604020202020204" pitchFamily="34" charset="0"/>
              </a:rPr>
              <a:t>                                                     </a:t>
            </a:r>
            <a:r>
              <a:rPr lang="nl-NL" sz="4000" smtClean="0">
                <a:solidFill>
                  <a:srgbClr val="0070C0"/>
                </a:solidFill>
                <a:latin typeface="Arial" panose="020B0604020202020204" pitchFamily="34" charset="0"/>
                <a:ea typeface="Arial" panose="020B0604020202020204" pitchFamily="34" charset="0"/>
                <a:cs typeface="Arial" panose="020B0604020202020204" pitchFamily="34" charset="0"/>
                <a:sym typeface="Symbol" panose="05050102010706020507" pitchFamily="18" charset="2"/>
              </a:rPr>
              <a:t> 8,1</a:t>
            </a:r>
            <a:endParaRPr lang="en-US" sz="4000">
              <a:solidFill>
                <a:srgbClr val="0070C0"/>
              </a:solidFill>
              <a:latin typeface="Arial" panose="020B0604020202020204" pitchFamily="34" charset="0"/>
              <a:ea typeface="Arial" panose="020B0604020202020204" pitchFamily="34" charset="0"/>
              <a:cs typeface="Arial" panose="020B0604020202020204" pitchFamily="34" charset="0"/>
            </a:endParaRPr>
          </a:p>
        </p:txBody>
      </p:sp>
      <p:grpSp>
        <p:nvGrpSpPr>
          <p:cNvPr id="16" name="Group 15"/>
          <p:cNvGrpSpPr/>
          <p:nvPr/>
        </p:nvGrpSpPr>
        <p:grpSpPr>
          <a:xfrm>
            <a:off x="7239000" y="5270552"/>
            <a:ext cx="3352800" cy="2176861"/>
            <a:chOff x="6629400" y="73296"/>
            <a:chExt cx="3352800" cy="2176861"/>
          </a:xfrm>
        </p:grpSpPr>
        <p:pic>
          <p:nvPicPr>
            <p:cNvPr id="17"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7200900" y="73296"/>
              <a:ext cx="2362200" cy="2176861"/>
            </a:xfrm>
            <a:prstGeom prst="rect">
              <a:avLst/>
            </a:prstGeom>
          </p:spPr>
        </p:pic>
        <p:sp>
          <p:nvSpPr>
            <p:cNvPr id="18" name="TextBox 11"/>
            <p:cNvSpPr txBox="1"/>
            <p:nvPr/>
          </p:nvSpPr>
          <p:spPr>
            <a:xfrm>
              <a:off x="6629400" y="708244"/>
              <a:ext cx="3352800" cy="754566"/>
            </a:xfrm>
            <a:prstGeom prst="rect">
              <a:avLst/>
            </a:prstGeom>
          </p:spPr>
          <p:txBody>
            <a:bodyPr wrap="square" lIns="0" tIns="0" rIns="0" bIns="0" rtlCol="0" anchor="t">
              <a:spAutoFit/>
            </a:bodyPr>
            <a:lstStyle/>
            <a:p>
              <a:pPr algn="ctr">
                <a:lnSpc>
                  <a:spcPct val="120000"/>
                </a:lnSpc>
                <a:spcBef>
                  <a:spcPts val="600"/>
                </a:spcBef>
                <a:spcAft>
                  <a:spcPts val="600"/>
                </a:spcAft>
              </a:pPr>
              <a:r>
                <a:rPr lang="en-US" sz="4500" b="1" smtClean="0">
                  <a:solidFill>
                    <a:schemeClr val="bg1"/>
                  </a:solidFill>
                  <a:latin typeface="Arial" panose="020B0604020202020204" pitchFamily="34" charset="0"/>
                  <a:cs typeface="Arial" panose="020B0604020202020204" pitchFamily="34" charset="0"/>
                </a:rPr>
                <a:t>Giải</a:t>
              </a:r>
              <a:endParaRPr lang="en-US" sz="4500" b="1">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3878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barn(inVertical)">
                                      <p:cBhvr>
                                        <p:cTn id="21" dur="500"/>
                                        <p:tgtEl>
                                          <p:spTgt spid="1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barn(inVertical)">
                                      <p:cBhvr>
                                        <p:cTn id="26" dur="500"/>
                                        <p:tgtEl>
                                          <p:spTgt spid="1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xEl>
                                              <p:pRg st="2" end="2"/>
                                            </p:txEl>
                                          </p:spTgt>
                                        </p:tgtEl>
                                        <p:attrNameLst>
                                          <p:attrName>style.visibility</p:attrName>
                                        </p:attrNameLst>
                                      </p:cBhvr>
                                      <p:to>
                                        <p:strVal val="visible"/>
                                      </p:to>
                                    </p:set>
                                    <p:animEffect transition="in" filter="barn(inVertical)">
                                      <p:cBhvr>
                                        <p:cTn id="31"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74311">
            <a:off x="-2259058" y="6698526"/>
            <a:ext cx="7002894" cy="4779475"/>
          </a:xfrm>
          <a:prstGeom prst="rect">
            <a:avLst/>
          </a:prstGeom>
        </p:spPr>
      </p:pic>
      <p:pic>
        <p:nvPicPr>
          <p:cNvPr id="15"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7404603">
            <a:off x="14617547" y="-2310507"/>
            <a:ext cx="6147266" cy="4191318"/>
          </a:xfrm>
          <a:prstGeom prst="rect">
            <a:avLst/>
          </a:prstGeom>
        </p:spPr>
      </p:pic>
      <p:sp>
        <p:nvSpPr>
          <p:cNvPr id="17" name="Rectangle 16"/>
          <p:cNvSpPr/>
          <p:nvPr/>
        </p:nvSpPr>
        <p:spPr>
          <a:xfrm>
            <a:off x="582820" y="885092"/>
            <a:ext cx="13666580" cy="2585323"/>
          </a:xfrm>
          <a:prstGeom prst="rect">
            <a:avLst/>
          </a:prstGeom>
        </p:spPr>
        <p:txBody>
          <a:bodyPr wrap="square">
            <a:spAutoFit/>
          </a:bodyPr>
          <a:lstStyle/>
          <a:p>
            <a:pPr algn="just">
              <a:lnSpc>
                <a:spcPct val="120000"/>
              </a:lnSpc>
              <a:spcBef>
                <a:spcPts val="600"/>
              </a:spcBef>
              <a:spcAft>
                <a:spcPts val="600"/>
              </a:spcAft>
            </a:pPr>
            <a:r>
              <a:rPr lang="nl-NL" sz="4500" b="1">
                <a:solidFill>
                  <a:srgbClr val="000000"/>
                </a:solidFill>
                <a:latin typeface="Arial" panose="020B0604020202020204" pitchFamily="34" charset="0"/>
                <a:ea typeface="Times New Roman" panose="02020603050405020304" pitchFamily="18" charset="0"/>
                <a:cs typeface="Arial" panose="020B0604020202020204" pitchFamily="34" charset="0"/>
              </a:rPr>
              <a:t>Câu </a:t>
            </a:r>
            <a:r>
              <a:rPr lang="nl-NL" sz="45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5 </a:t>
            </a:r>
            <a:r>
              <a:rPr lang="nl-NL" sz="4500" b="1">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nl-NL" sz="4500" b="1">
                <a:solidFill>
                  <a:srgbClr val="000000"/>
                </a:solidFill>
                <a:latin typeface="Arial" panose="020B0604020202020204" pitchFamily="34" charset="0"/>
                <a:ea typeface="Times New Roman" panose="02020603050405020304" pitchFamily="18" charset="0"/>
                <a:cs typeface="Arial" panose="020B0604020202020204" pitchFamily="34" charset="0"/>
              </a:rPr>
              <a:t>SGK-tr40</a:t>
            </a:r>
            <a:r>
              <a:rPr lang="nl-NL" sz="45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nl-NL" sz="4500" b="1"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nl-NL" sz="4500" smtClean="0">
                <a:solidFill>
                  <a:srgbClr val="000000"/>
                </a:solidFill>
                <a:latin typeface="Arial" panose="020B0604020202020204" pitchFamily="34" charset="0"/>
                <a:ea typeface="Times New Roman" panose="02020603050405020304" pitchFamily="18" charset="0"/>
                <a:cs typeface="Arial" panose="020B0604020202020204" pitchFamily="34" charset="0"/>
              </a:rPr>
              <a:t>Một </a:t>
            </a:r>
            <a:r>
              <a:rPr lang="nl-NL" sz="4500">
                <a:solidFill>
                  <a:srgbClr val="000000"/>
                </a:solidFill>
                <a:latin typeface="Arial" panose="020B0604020202020204" pitchFamily="34" charset="0"/>
                <a:ea typeface="Times New Roman" panose="02020603050405020304" pitchFamily="18" charset="0"/>
                <a:cs typeface="Arial" panose="020B0604020202020204" pitchFamily="34" charset="0"/>
              </a:rPr>
              <a:t>số nguyên sau khi làm tròn đến hàng nghìn cho kết quả là 110 000. Số đó có thể lớn nhất là bao nhiêu, nhỏ nhất là bao nhiêu?</a:t>
            </a:r>
            <a:endParaRPr lang="en-US" sz="4500">
              <a:latin typeface="Arial" panose="020B0604020202020204" pitchFamily="34" charset="0"/>
              <a:cs typeface="Arial" panose="020B0604020202020204" pitchFamily="34" charset="0"/>
            </a:endParaRPr>
          </a:p>
        </p:txBody>
      </p:sp>
      <p:grpSp>
        <p:nvGrpSpPr>
          <p:cNvPr id="19" name="Group 18"/>
          <p:cNvGrpSpPr/>
          <p:nvPr/>
        </p:nvGrpSpPr>
        <p:grpSpPr>
          <a:xfrm>
            <a:off x="7442130" y="3887307"/>
            <a:ext cx="2667000" cy="1952351"/>
            <a:chOff x="7162800" y="-81666"/>
            <a:chExt cx="2848249" cy="2025689"/>
          </a:xfrm>
        </p:grpSpPr>
        <p:sp>
          <p:nvSpPr>
            <p:cNvPr id="20" name="Explosion 1 19"/>
            <p:cNvSpPr/>
            <p:nvPr/>
          </p:nvSpPr>
          <p:spPr>
            <a:xfrm>
              <a:off x="7162800" y="-81666"/>
              <a:ext cx="2848249" cy="2025689"/>
            </a:xfrm>
            <a:prstGeom prst="irregularSeal1">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1" name="TextBox 4"/>
            <p:cNvSpPr txBox="1"/>
            <p:nvPr/>
          </p:nvSpPr>
          <p:spPr>
            <a:xfrm>
              <a:off x="7866607" y="462990"/>
              <a:ext cx="1847525" cy="782912"/>
            </a:xfrm>
            <a:prstGeom prst="rect">
              <a:avLst/>
            </a:prstGeom>
          </p:spPr>
          <p:txBody>
            <a:bodyPr wrap="square" lIns="0" tIns="0" rIns="0" bIns="0" rtlCol="0" anchor="t">
              <a:spAutoFit/>
            </a:bodyPr>
            <a:lstStyle/>
            <a:p>
              <a:pPr>
                <a:lnSpc>
                  <a:spcPct val="120000"/>
                </a:lnSpc>
                <a:spcBef>
                  <a:spcPts val="600"/>
                </a:spcBef>
                <a:spcAft>
                  <a:spcPts val="600"/>
                </a:spcAft>
              </a:pPr>
              <a:r>
                <a:rPr lang="en-US" sz="4500" b="1" smtClean="0">
                  <a:solidFill>
                    <a:schemeClr val="bg1"/>
                  </a:solidFill>
                  <a:latin typeface="Arial" panose="020B0604020202020204" pitchFamily="34" charset="0"/>
                  <a:cs typeface="Arial" panose="020B0604020202020204" pitchFamily="34" charset="0"/>
                </a:rPr>
                <a:t>Giải</a:t>
              </a:r>
              <a:endParaRPr lang="en-US" sz="4500" b="1">
                <a:solidFill>
                  <a:schemeClr val="bg1"/>
                </a:solidFill>
                <a:latin typeface="Arial" panose="020B0604020202020204" pitchFamily="34" charset="0"/>
                <a:cs typeface="Arial" panose="020B0604020202020204" pitchFamily="34" charset="0"/>
              </a:endParaRPr>
            </a:p>
          </p:txBody>
        </p:sp>
      </p:grpSp>
      <p:sp>
        <p:nvSpPr>
          <p:cNvPr id="22" name="Rectangle 21"/>
          <p:cNvSpPr/>
          <p:nvPr/>
        </p:nvSpPr>
        <p:spPr>
          <a:xfrm>
            <a:off x="4895301" y="6843924"/>
            <a:ext cx="9144000" cy="2115964"/>
          </a:xfrm>
          <a:prstGeom prst="rect">
            <a:avLst/>
          </a:prstGeom>
        </p:spPr>
        <p:txBody>
          <a:bodyPr>
            <a:spAutoFit/>
          </a:bodyPr>
          <a:lstStyle/>
          <a:p>
            <a:pPr algn="ctr">
              <a:lnSpc>
                <a:spcPct val="135000"/>
              </a:lnSpc>
              <a:spcBef>
                <a:spcPts val="600"/>
              </a:spcBef>
              <a:spcAft>
                <a:spcPts val="600"/>
              </a:spcAft>
            </a:pPr>
            <a:r>
              <a:rPr lang="vi-VN" sz="4500">
                <a:solidFill>
                  <a:srgbClr val="C00000"/>
                </a:solidFill>
                <a:latin typeface="Arial" panose="020B0604020202020204" pitchFamily="34" charset="0"/>
                <a:cs typeface="Arial" panose="020B0604020202020204" pitchFamily="34" charset="0"/>
              </a:rPr>
              <a:t>Số lớn nhất là: 110 499.</a:t>
            </a:r>
          </a:p>
          <a:p>
            <a:pPr algn="ctr">
              <a:lnSpc>
                <a:spcPct val="135000"/>
              </a:lnSpc>
              <a:spcBef>
                <a:spcPts val="600"/>
              </a:spcBef>
              <a:spcAft>
                <a:spcPts val="600"/>
              </a:spcAft>
            </a:pPr>
            <a:r>
              <a:rPr lang="vi-VN" sz="4500" smtClean="0">
                <a:solidFill>
                  <a:srgbClr val="C00000"/>
                </a:solidFill>
                <a:latin typeface="Arial" panose="020B0604020202020204" pitchFamily="34" charset="0"/>
                <a:cs typeface="Arial" panose="020B0604020202020204" pitchFamily="34" charset="0"/>
              </a:rPr>
              <a:t>Số </a:t>
            </a:r>
            <a:r>
              <a:rPr lang="vi-VN" sz="4500">
                <a:solidFill>
                  <a:srgbClr val="C00000"/>
                </a:solidFill>
                <a:latin typeface="Arial" panose="020B0604020202020204" pitchFamily="34" charset="0"/>
                <a:cs typeface="Arial" panose="020B0604020202020204" pitchFamily="34" charset="0"/>
              </a:rPr>
              <a:t>nhỏ nhất là: 109 500.</a:t>
            </a:r>
            <a:endParaRPr lang="vi-VN" sz="4500" dirty="0">
              <a:solidFill>
                <a:srgbClr val="C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2">
                                            <p:txEl>
                                              <p:pRg st="0" end="0"/>
                                            </p:txEl>
                                          </p:spTgt>
                                        </p:tgtEl>
                                        <p:attrNameLst>
                                          <p:attrName>style.visibility</p:attrName>
                                        </p:attrNameLst>
                                      </p:cBhvr>
                                      <p:to>
                                        <p:strVal val="visible"/>
                                      </p:to>
                                    </p:set>
                                    <p:animEffect transition="in" filter="wipe(down)">
                                      <p:cBhvr>
                                        <p:cTn id="14" dur="500"/>
                                        <p:tgtEl>
                                          <p:spTgt spid="2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animEffect transition="in" filter="wipe(down)">
                                      <p:cBhvr>
                                        <p:cTn id="19"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V="1">
            <a:off x="20328" y="-3249436"/>
            <a:ext cx="18288000" cy="6630892"/>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2157805">
            <a:off x="-817518" y="4628078"/>
            <a:ext cx="3004979" cy="4946468"/>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4907125" y="8078680"/>
            <a:ext cx="3702424" cy="2494508"/>
          </a:xfrm>
          <a:prstGeom prst="rect">
            <a:avLst/>
          </a:prstGeom>
        </p:spPr>
      </p:pic>
      <p:sp>
        <p:nvSpPr>
          <p:cNvPr id="8" name="TextBox 8"/>
          <p:cNvSpPr txBox="1"/>
          <p:nvPr/>
        </p:nvSpPr>
        <p:spPr>
          <a:xfrm>
            <a:off x="3353528" y="780808"/>
            <a:ext cx="11750260" cy="896527"/>
          </a:xfrm>
          <a:prstGeom prst="rect">
            <a:avLst/>
          </a:prstGeom>
        </p:spPr>
        <p:txBody>
          <a:bodyPr lIns="0" tIns="0" rIns="0" bIns="0" rtlCol="0" anchor="t">
            <a:spAutoFit/>
          </a:bodyPr>
          <a:lstStyle/>
          <a:p>
            <a:pPr algn="ctr">
              <a:lnSpc>
                <a:spcPts val="7498"/>
              </a:lnSpc>
            </a:pPr>
            <a:r>
              <a:rPr lang="en-US" sz="6000" b="1" smtClean="0">
                <a:solidFill>
                  <a:srgbClr val="684E3F"/>
                </a:solidFill>
                <a:latin typeface="Arial" panose="020B0604020202020204" pitchFamily="34" charset="0"/>
                <a:cs typeface="Arial" panose="020B0604020202020204" pitchFamily="34" charset="0"/>
              </a:rPr>
              <a:t>HƯỚNG DẪN VỀ NHÀ</a:t>
            </a:r>
            <a:endParaRPr lang="en-US" sz="6000" b="1">
              <a:solidFill>
                <a:srgbClr val="684E3F"/>
              </a:solidFill>
              <a:latin typeface="Arial" panose="020B0604020202020204" pitchFamily="34" charset="0"/>
              <a:cs typeface="Arial" panose="020B0604020202020204" pitchFamily="34" charset="0"/>
            </a:endParaRPr>
          </a:p>
        </p:txBody>
      </p:sp>
      <p:sp>
        <p:nvSpPr>
          <p:cNvPr id="9" name="TextBox 9"/>
          <p:cNvSpPr txBox="1"/>
          <p:nvPr/>
        </p:nvSpPr>
        <p:spPr>
          <a:xfrm>
            <a:off x="5748906" y="4312991"/>
            <a:ext cx="11750260" cy="602729"/>
          </a:xfrm>
          <a:prstGeom prst="rect">
            <a:avLst/>
          </a:prstGeom>
        </p:spPr>
        <p:txBody>
          <a:bodyPr lIns="0" tIns="0" rIns="0" bIns="0" rtlCol="0" anchor="t">
            <a:spAutoFit/>
          </a:bodyPr>
          <a:lstStyle/>
          <a:p>
            <a:pPr algn="just">
              <a:lnSpc>
                <a:spcPts val="4680"/>
              </a:lnSpc>
            </a:pPr>
            <a:r>
              <a:rPr lang="en-GB" sz="4300" smtClean="0">
                <a:solidFill>
                  <a:srgbClr val="684E3F"/>
                </a:solidFill>
                <a:latin typeface="Arial" panose="020B0604020202020204" pitchFamily="34" charset="0"/>
                <a:cs typeface="Arial" panose="020B0604020202020204" pitchFamily="34" charset="0"/>
              </a:rPr>
              <a:t>Ôn tập các kiến thức đã học.</a:t>
            </a:r>
            <a:endParaRPr lang="en-US" sz="4300">
              <a:solidFill>
                <a:srgbClr val="684E3F"/>
              </a:solidFill>
              <a:latin typeface="Arial" panose="020B0604020202020204" pitchFamily="34" charset="0"/>
              <a:cs typeface="Arial" panose="020B0604020202020204" pitchFamily="34" charset="0"/>
            </a:endParaRPr>
          </a:p>
        </p:txBody>
      </p:sp>
      <p:grpSp>
        <p:nvGrpSpPr>
          <p:cNvPr id="16" name="Group 15"/>
          <p:cNvGrpSpPr/>
          <p:nvPr/>
        </p:nvGrpSpPr>
        <p:grpSpPr>
          <a:xfrm>
            <a:off x="4091381" y="3949733"/>
            <a:ext cx="1246910" cy="1200565"/>
            <a:chOff x="8540873" y="3294540"/>
            <a:chExt cx="1246910" cy="1200565"/>
          </a:xfrm>
        </p:grpSpPr>
        <p:pic>
          <p:nvPicPr>
            <p:cNvPr id="5"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540873" y="3294540"/>
              <a:ext cx="1246910" cy="1200565"/>
            </a:xfrm>
            <a:prstGeom prst="rect">
              <a:avLst/>
            </a:prstGeom>
          </p:spPr>
        </p:pic>
        <p:sp>
          <p:nvSpPr>
            <p:cNvPr id="10" name="TextBox 10"/>
            <p:cNvSpPr txBox="1"/>
            <p:nvPr/>
          </p:nvSpPr>
          <p:spPr>
            <a:xfrm>
              <a:off x="8911618" y="3899379"/>
              <a:ext cx="464763" cy="371768"/>
            </a:xfrm>
            <a:prstGeom prst="rect">
              <a:avLst/>
            </a:prstGeom>
          </p:spPr>
          <p:txBody>
            <a:bodyPr lIns="0" tIns="0" rIns="0" bIns="0" rtlCol="0" anchor="t">
              <a:spAutoFit/>
            </a:bodyPr>
            <a:lstStyle/>
            <a:p>
              <a:pPr algn="ctr">
                <a:lnSpc>
                  <a:spcPts val="2498"/>
                </a:lnSpc>
              </a:pPr>
              <a:r>
                <a:rPr lang="en-US" sz="4500" b="1">
                  <a:solidFill>
                    <a:srgbClr val="684E3F"/>
                  </a:solidFill>
                  <a:latin typeface="Arial" panose="020B0604020202020204" pitchFamily="34" charset="0"/>
                  <a:cs typeface="Arial" panose="020B0604020202020204" pitchFamily="34" charset="0"/>
                </a:rPr>
                <a:t>1</a:t>
              </a:r>
            </a:p>
          </p:txBody>
        </p:sp>
      </p:grpSp>
      <p:sp>
        <p:nvSpPr>
          <p:cNvPr id="11" name="TextBox 11"/>
          <p:cNvSpPr txBox="1"/>
          <p:nvPr/>
        </p:nvSpPr>
        <p:spPr>
          <a:xfrm>
            <a:off x="5674426" y="5895209"/>
            <a:ext cx="12596847" cy="602729"/>
          </a:xfrm>
          <a:prstGeom prst="rect">
            <a:avLst/>
          </a:prstGeom>
        </p:spPr>
        <p:txBody>
          <a:bodyPr wrap="square" lIns="0" tIns="0" rIns="0" bIns="0" rtlCol="0" anchor="t">
            <a:spAutoFit/>
          </a:bodyPr>
          <a:lstStyle/>
          <a:p>
            <a:pPr algn="just">
              <a:lnSpc>
                <a:spcPts val="4680"/>
              </a:lnSpc>
            </a:pPr>
            <a:r>
              <a:rPr lang="en-GB" sz="4300" smtClean="0">
                <a:solidFill>
                  <a:srgbClr val="684E3F"/>
                </a:solidFill>
                <a:latin typeface="Arial" panose="020B0604020202020204" pitchFamily="34" charset="0"/>
                <a:cs typeface="Arial" panose="020B0604020202020204" pitchFamily="34" charset="0"/>
              </a:rPr>
              <a:t>Hoàn thành các bài tập còn lại trong SGK và SBT.</a:t>
            </a:r>
            <a:endParaRPr lang="en-US" sz="4300">
              <a:solidFill>
                <a:srgbClr val="684E3F"/>
              </a:solidFill>
              <a:latin typeface="Arial" panose="020B0604020202020204" pitchFamily="34" charset="0"/>
              <a:cs typeface="Arial" panose="020B0604020202020204" pitchFamily="34" charset="0"/>
            </a:endParaRPr>
          </a:p>
        </p:txBody>
      </p:sp>
      <p:grpSp>
        <p:nvGrpSpPr>
          <p:cNvPr id="15" name="Group 14"/>
          <p:cNvGrpSpPr/>
          <p:nvPr/>
        </p:nvGrpSpPr>
        <p:grpSpPr>
          <a:xfrm>
            <a:off x="4081908" y="5597552"/>
            <a:ext cx="1225197" cy="1179659"/>
            <a:chOff x="8651850" y="5426134"/>
            <a:chExt cx="1225197" cy="1179659"/>
          </a:xfrm>
        </p:grpSpPr>
        <p:pic>
          <p:nvPicPr>
            <p:cNvPr id="6"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651850" y="5426134"/>
              <a:ext cx="1225197" cy="1179659"/>
            </a:xfrm>
            <a:prstGeom prst="rect">
              <a:avLst/>
            </a:prstGeom>
          </p:spPr>
        </p:pic>
        <p:sp>
          <p:nvSpPr>
            <p:cNvPr id="12" name="TextBox 12"/>
            <p:cNvSpPr txBox="1"/>
            <p:nvPr/>
          </p:nvSpPr>
          <p:spPr>
            <a:xfrm>
              <a:off x="8991600" y="5914732"/>
              <a:ext cx="464763" cy="371768"/>
            </a:xfrm>
            <a:prstGeom prst="rect">
              <a:avLst/>
            </a:prstGeom>
          </p:spPr>
          <p:txBody>
            <a:bodyPr lIns="0" tIns="0" rIns="0" bIns="0" rtlCol="0" anchor="t">
              <a:spAutoFit/>
            </a:bodyPr>
            <a:lstStyle/>
            <a:p>
              <a:pPr algn="ctr">
                <a:lnSpc>
                  <a:spcPts val="2498"/>
                </a:lnSpc>
              </a:pPr>
              <a:r>
                <a:rPr lang="en-US" sz="4500" b="1">
                  <a:solidFill>
                    <a:srgbClr val="684E3F"/>
                  </a:solidFill>
                  <a:latin typeface="Arial" panose="020B0604020202020204" pitchFamily="34" charset="0"/>
                  <a:cs typeface="Arial" panose="020B0604020202020204" pitchFamily="34" charset="0"/>
                </a:rPr>
                <a:t>2</a:t>
              </a:r>
            </a:p>
          </p:txBody>
        </p:sp>
      </p:grpSp>
      <p:sp>
        <p:nvSpPr>
          <p:cNvPr id="14" name="TextBox 11"/>
          <p:cNvSpPr txBox="1"/>
          <p:nvPr/>
        </p:nvSpPr>
        <p:spPr>
          <a:xfrm>
            <a:off x="5657699" y="7547794"/>
            <a:ext cx="11750260" cy="602729"/>
          </a:xfrm>
          <a:prstGeom prst="rect">
            <a:avLst/>
          </a:prstGeom>
        </p:spPr>
        <p:txBody>
          <a:bodyPr lIns="0" tIns="0" rIns="0" bIns="0" rtlCol="0" anchor="t">
            <a:spAutoFit/>
          </a:bodyPr>
          <a:lstStyle/>
          <a:p>
            <a:pPr algn="just">
              <a:lnSpc>
                <a:spcPts val="4680"/>
              </a:lnSpc>
            </a:pPr>
            <a:r>
              <a:rPr lang="en-GB" sz="4300" smtClean="0">
                <a:solidFill>
                  <a:srgbClr val="684E3F"/>
                </a:solidFill>
                <a:latin typeface="Arial" panose="020B0604020202020204" pitchFamily="34" charset="0"/>
                <a:cs typeface="Arial" panose="020B0604020202020204" pitchFamily="34" charset="0"/>
              </a:rPr>
              <a:t>Xem trước bài 4: </a:t>
            </a:r>
            <a:r>
              <a:rPr lang="en-GB" sz="4300" b="1" smtClean="0">
                <a:solidFill>
                  <a:srgbClr val="684E3F"/>
                </a:solidFill>
                <a:latin typeface="Arial" panose="020B0604020202020204" pitchFamily="34" charset="0"/>
                <a:cs typeface="Arial" panose="020B0604020202020204" pitchFamily="34" charset="0"/>
              </a:rPr>
              <a:t>Tỉ số và tỉ số phần trăm.</a:t>
            </a:r>
            <a:endParaRPr lang="en-US" sz="4300" b="1">
              <a:solidFill>
                <a:srgbClr val="684E3F"/>
              </a:solidFill>
              <a:latin typeface="Arial" panose="020B0604020202020204" pitchFamily="34" charset="0"/>
              <a:cs typeface="Arial" panose="020B0604020202020204" pitchFamily="34" charset="0"/>
            </a:endParaRPr>
          </a:p>
        </p:txBody>
      </p:sp>
      <p:grpSp>
        <p:nvGrpSpPr>
          <p:cNvPr id="17" name="Group 16"/>
          <p:cNvGrpSpPr/>
          <p:nvPr/>
        </p:nvGrpSpPr>
        <p:grpSpPr>
          <a:xfrm>
            <a:off x="4081907" y="7224465"/>
            <a:ext cx="1225197" cy="1179659"/>
            <a:chOff x="8651850" y="5426134"/>
            <a:chExt cx="1225197" cy="1179659"/>
          </a:xfrm>
        </p:grpSpPr>
        <p:pic>
          <p:nvPicPr>
            <p:cNvPr id="18"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651850" y="5426134"/>
              <a:ext cx="1225197" cy="1179659"/>
            </a:xfrm>
            <a:prstGeom prst="rect">
              <a:avLst/>
            </a:prstGeom>
          </p:spPr>
        </p:pic>
        <p:sp>
          <p:nvSpPr>
            <p:cNvPr id="19" name="TextBox 12"/>
            <p:cNvSpPr txBox="1"/>
            <p:nvPr/>
          </p:nvSpPr>
          <p:spPr>
            <a:xfrm>
              <a:off x="8991600" y="5914732"/>
              <a:ext cx="464763" cy="371768"/>
            </a:xfrm>
            <a:prstGeom prst="rect">
              <a:avLst/>
            </a:prstGeom>
          </p:spPr>
          <p:txBody>
            <a:bodyPr lIns="0" tIns="0" rIns="0" bIns="0" rtlCol="0" anchor="t">
              <a:spAutoFit/>
            </a:bodyPr>
            <a:lstStyle/>
            <a:p>
              <a:pPr algn="ctr">
                <a:lnSpc>
                  <a:spcPts val="2498"/>
                </a:lnSpc>
              </a:pPr>
              <a:r>
                <a:rPr lang="en-US" sz="4500" b="1" smtClean="0">
                  <a:solidFill>
                    <a:srgbClr val="684E3F"/>
                  </a:solidFill>
                  <a:latin typeface="Arial" panose="020B0604020202020204" pitchFamily="34" charset="0"/>
                  <a:cs typeface="Arial" panose="020B0604020202020204" pitchFamily="34" charset="0"/>
                </a:rPr>
                <a:t>3</a:t>
              </a:r>
              <a:endParaRPr lang="en-US" sz="4500" b="1">
                <a:solidFill>
                  <a:srgbClr val="684E3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695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2043146" y="3695700"/>
            <a:ext cx="14201705" cy="3171189"/>
          </a:xfrm>
          <a:prstGeom prst="rect">
            <a:avLst/>
          </a:prstGeom>
        </p:spPr>
        <p:txBody>
          <a:bodyPr wrap="square" lIns="0" tIns="0" rIns="0" bIns="0" rtlCol="0" anchor="t">
            <a:spAutoFit/>
          </a:bodyPr>
          <a:lstStyle/>
          <a:p>
            <a:pPr algn="ctr">
              <a:lnSpc>
                <a:spcPct val="120000"/>
              </a:lnSpc>
              <a:spcBef>
                <a:spcPts val="600"/>
              </a:spcBef>
              <a:spcAft>
                <a:spcPts val="600"/>
              </a:spcAft>
            </a:pPr>
            <a:r>
              <a:rPr lang="en-US" sz="9000" b="1" smtClean="0">
                <a:solidFill>
                  <a:srgbClr val="6B705C"/>
                </a:solidFill>
                <a:latin typeface="Arial" panose="020B0604020202020204" pitchFamily="34" charset="0"/>
                <a:cs typeface="Arial" panose="020B0604020202020204" pitchFamily="34" charset="0"/>
              </a:rPr>
              <a:t>CẢM ƠN CÁC EM ĐÃ LẮNG NGHE BÀI GIẢNG!</a:t>
            </a:r>
            <a:endParaRPr lang="en-US" sz="9000" b="1">
              <a:solidFill>
                <a:srgbClr val="6B705C"/>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292787" y="342900"/>
            <a:ext cx="3702424" cy="2494508"/>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0" y="8590064"/>
            <a:ext cx="18288000" cy="663089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4898">
            <a:off x="-836652" y="8930131"/>
            <a:ext cx="6628506" cy="1855982"/>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52298">
            <a:off x="868049" y="5448415"/>
            <a:ext cx="1207630" cy="3000324"/>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35849" y="7762623"/>
            <a:ext cx="1454842" cy="2414676"/>
          </a:xfrm>
          <a:prstGeom prst="rect">
            <a:avLst/>
          </a:prstGeom>
        </p:spPr>
      </p:pic>
      <p:sp>
        <p:nvSpPr>
          <p:cNvPr id="6" name="TextBox 6"/>
          <p:cNvSpPr txBox="1"/>
          <p:nvPr/>
        </p:nvSpPr>
        <p:spPr>
          <a:xfrm>
            <a:off x="2260591" y="1714500"/>
            <a:ext cx="13306397" cy="4450064"/>
          </a:xfrm>
          <a:prstGeom prst="rect">
            <a:avLst/>
          </a:prstGeom>
        </p:spPr>
        <p:txBody>
          <a:bodyPr wrap="square" lIns="0" tIns="0" rIns="0" bIns="0" rtlCol="0" anchor="t">
            <a:spAutoFit/>
          </a:bodyPr>
          <a:lstStyle/>
          <a:p>
            <a:pPr algn="ctr">
              <a:lnSpc>
                <a:spcPct val="120000"/>
              </a:lnSpc>
              <a:spcBef>
                <a:spcPts val="600"/>
              </a:spcBef>
              <a:spcAft>
                <a:spcPts val="600"/>
              </a:spcAft>
            </a:pPr>
            <a:r>
              <a:rPr lang="en-US" sz="8000" b="1" smtClean="0">
                <a:solidFill>
                  <a:srgbClr val="684E3F"/>
                </a:solidFill>
                <a:latin typeface="Arial" panose="020B0604020202020204" pitchFamily="34" charset="0"/>
                <a:cs typeface="Arial" panose="020B0604020202020204" pitchFamily="34" charset="0"/>
              </a:rPr>
              <a:t>BÀI 3</a:t>
            </a:r>
          </a:p>
          <a:p>
            <a:pPr algn="ctr">
              <a:lnSpc>
                <a:spcPct val="120000"/>
              </a:lnSpc>
              <a:spcBef>
                <a:spcPts val="600"/>
              </a:spcBef>
              <a:spcAft>
                <a:spcPts val="600"/>
              </a:spcAft>
            </a:pPr>
            <a:r>
              <a:rPr lang="en-GB" sz="8000" b="1" smtClean="0">
                <a:solidFill>
                  <a:srgbClr val="684E3F"/>
                </a:solidFill>
                <a:latin typeface="Arial" panose="020B0604020202020204" pitchFamily="34" charset="0"/>
                <a:cs typeface="Arial" panose="020B0604020202020204" pitchFamily="34" charset="0"/>
              </a:rPr>
              <a:t>LÀM TRÒN SỐ THẬP PHÂN VÀ ƯỚC LƯỢNG KẾT QUẢ</a:t>
            </a:r>
            <a:endParaRPr lang="en-US" sz="8000" b="1">
              <a:solidFill>
                <a:srgbClr val="684E3F"/>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109756">
            <a:off x="14864676" y="2490"/>
            <a:ext cx="5961838" cy="406895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V="1">
            <a:off x="20328" y="-3249436"/>
            <a:ext cx="18288000" cy="6630892"/>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2157805">
            <a:off x="-645240" y="4519776"/>
            <a:ext cx="3004979" cy="4946468"/>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4907125" y="8078680"/>
            <a:ext cx="3702424" cy="2494508"/>
          </a:xfrm>
          <a:prstGeom prst="rect">
            <a:avLst/>
          </a:prstGeom>
        </p:spPr>
      </p:pic>
      <p:sp>
        <p:nvSpPr>
          <p:cNvPr id="8" name="TextBox 8"/>
          <p:cNvSpPr txBox="1"/>
          <p:nvPr/>
        </p:nvSpPr>
        <p:spPr>
          <a:xfrm>
            <a:off x="3501251" y="610292"/>
            <a:ext cx="11750260" cy="961802"/>
          </a:xfrm>
          <a:prstGeom prst="rect">
            <a:avLst/>
          </a:prstGeom>
        </p:spPr>
        <p:txBody>
          <a:bodyPr lIns="0" tIns="0" rIns="0" bIns="0" rtlCol="0" anchor="t">
            <a:spAutoFit/>
          </a:bodyPr>
          <a:lstStyle/>
          <a:p>
            <a:pPr algn="ctr">
              <a:lnSpc>
                <a:spcPts val="7498"/>
              </a:lnSpc>
            </a:pPr>
            <a:r>
              <a:rPr lang="en-US" sz="6000" b="1" smtClean="0">
                <a:solidFill>
                  <a:srgbClr val="684E3F"/>
                </a:solidFill>
                <a:latin typeface="Arial" panose="020B0604020202020204" pitchFamily="34" charset="0"/>
                <a:cs typeface="Arial" panose="020B0604020202020204" pitchFamily="34" charset="0"/>
              </a:rPr>
              <a:t>NỘI DUNG BÀI HỌC</a:t>
            </a:r>
            <a:endParaRPr lang="en-US" sz="6000" b="1">
              <a:solidFill>
                <a:srgbClr val="684E3F"/>
              </a:solidFill>
              <a:latin typeface="Arial" panose="020B0604020202020204" pitchFamily="34" charset="0"/>
              <a:cs typeface="Arial" panose="020B0604020202020204" pitchFamily="34" charset="0"/>
            </a:endParaRPr>
          </a:p>
        </p:txBody>
      </p:sp>
      <p:sp>
        <p:nvSpPr>
          <p:cNvPr id="9" name="TextBox 9"/>
          <p:cNvSpPr txBox="1"/>
          <p:nvPr/>
        </p:nvSpPr>
        <p:spPr>
          <a:xfrm>
            <a:off x="3565940" y="5144675"/>
            <a:ext cx="11750260" cy="602729"/>
          </a:xfrm>
          <a:prstGeom prst="rect">
            <a:avLst/>
          </a:prstGeom>
        </p:spPr>
        <p:txBody>
          <a:bodyPr lIns="0" tIns="0" rIns="0" bIns="0" rtlCol="0" anchor="t">
            <a:spAutoFit/>
          </a:bodyPr>
          <a:lstStyle/>
          <a:p>
            <a:pPr algn="ctr">
              <a:lnSpc>
                <a:spcPts val="4680"/>
              </a:lnSpc>
            </a:pPr>
            <a:r>
              <a:rPr lang="en-US" sz="4500" b="1" smtClean="0">
                <a:solidFill>
                  <a:srgbClr val="684E3F"/>
                </a:solidFill>
                <a:latin typeface="Arial" panose="020B0604020202020204" pitchFamily="34" charset="0"/>
                <a:cs typeface="Arial" panose="020B0604020202020204" pitchFamily="34" charset="0"/>
              </a:rPr>
              <a:t>Làm tròn số thập phân</a:t>
            </a:r>
            <a:endParaRPr lang="en-US" sz="4500" b="1">
              <a:solidFill>
                <a:srgbClr val="684E3F"/>
              </a:solidFill>
              <a:latin typeface="Arial" panose="020B0604020202020204" pitchFamily="34" charset="0"/>
              <a:cs typeface="Arial" panose="020B0604020202020204" pitchFamily="34" charset="0"/>
            </a:endParaRPr>
          </a:p>
        </p:txBody>
      </p:sp>
      <p:grpSp>
        <p:nvGrpSpPr>
          <p:cNvPr id="16" name="Group 15"/>
          <p:cNvGrpSpPr/>
          <p:nvPr/>
        </p:nvGrpSpPr>
        <p:grpSpPr>
          <a:xfrm>
            <a:off x="8540873" y="3294540"/>
            <a:ext cx="1246910" cy="1200565"/>
            <a:chOff x="8540873" y="3294540"/>
            <a:chExt cx="1246910" cy="1200565"/>
          </a:xfrm>
        </p:grpSpPr>
        <p:pic>
          <p:nvPicPr>
            <p:cNvPr id="5"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540873" y="3294540"/>
              <a:ext cx="1246910" cy="1200565"/>
            </a:xfrm>
            <a:prstGeom prst="rect">
              <a:avLst/>
            </a:prstGeom>
          </p:spPr>
        </p:pic>
        <p:sp>
          <p:nvSpPr>
            <p:cNvPr id="10" name="TextBox 10"/>
            <p:cNvSpPr txBox="1"/>
            <p:nvPr/>
          </p:nvSpPr>
          <p:spPr>
            <a:xfrm>
              <a:off x="8911618" y="3899379"/>
              <a:ext cx="464763" cy="371768"/>
            </a:xfrm>
            <a:prstGeom prst="rect">
              <a:avLst/>
            </a:prstGeom>
          </p:spPr>
          <p:txBody>
            <a:bodyPr lIns="0" tIns="0" rIns="0" bIns="0" rtlCol="0" anchor="t">
              <a:spAutoFit/>
            </a:bodyPr>
            <a:lstStyle/>
            <a:p>
              <a:pPr algn="ctr">
                <a:lnSpc>
                  <a:spcPts val="2498"/>
                </a:lnSpc>
              </a:pPr>
              <a:r>
                <a:rPr lang="en-US" sz="4500" b="1">
                  <a:solidFill>
                    <a:srgbClr val="684E3F"/>
                  </a:solidFill>
                  <a:latin typeface="Arial" panose="020B0604020202020204" pitchFamily="34" charset="0"/>
                  <a:cs typeface="Arial" panose="020B0604020202020204" pitchFamily="34" charset="0"/>
                </a:rPr>
                <a:t>1</a:t>
              </a:r>
            </a:p>
          </p:txBody>
        </p:sp>
      </p:grpSp>
      <p:sp>
        <p:nvSpPr>
          <p:cNvPr id="11" name="TextBox 11"/>
          <p:cNvSpPr txBox="1"/>
          <p:nvPr/>
        </p:nvSpPr>
        <p:spPr>
          <a:xfrm>
            <a:off x="3429040" y="8431652"/>
            <a:ext cx="11750260" cy="602729"/>
          </a:xfrm>
          <a:prstGeom prst="rect">
            <a:avLst/>
          </a:prstGeom>
        </p:spPr>
        <p:txBody>
          <a:bodyPr lIns="0" tIns="0" rIns="0" bIns="0" rtlCol="0" anchor="t">
            <a:spAutoFit/>
          </a:bodyPr>
          <a:lstStyle/>
          <a:p>
            <a:pPr algn="ctr">
              <a:lnSpc>
                <a:spcPts val="4680"/>
              </a:lnSpc>
            </a:pPr>
            <a:r>
              <a:rPr lang="en-GB" sz="4500" b="1" smtClean="0">
                <a:solidFill>
                  <a:srgbClr val="684E3F"/>
                </a:solidFill>
                <a:latin typeface="Arial" panose="020B0604020202020204" pitchFamily="34" charset="0"/>
                <a:cs typeface="Arial" panose="020B0604020202020204" pitchFamily="34" charset="0"/>
              </a:rPr>
              <a:t>Ước lượng kết quả</a:t>
            </a:r>
            <a:endParaRPr lang="en-US" sz="4500" b="1">
              <a:solidFill>
                <a:srgbClr val="684E3F"/>
              </a:solidFill>
              <a:latin typeface="Arial" panose="020B0604020202020204" pitchFamily="34" charset="0"/>
              <a:cs typeface="Arial" panose="020B0604020202020204" pitchFamily="34" charset="0"/>
            </a:endParaRPr>
          </a:p>
        </p:txBody>
      </p:sp>
      <p:grpSp>
        <p:nvGrpSpPr>
          <p:cNvPr id="15" name="Group 14"/>
          <p:cNvGrpSpPr/>
          <p:nvPr/>
        </p:nvGrpSpPr>
        <p:grpSpPr>
          <a:xfrm>
            <a:off x="8534400" y="6478441"/>
            <a:ext cx="1225197" cy="1179659"/>
            <a:chOff x="8651850" y="5426134"/>
            <a:chExt cx="1225197" cy="1179659"/>
          </a:xfrm>
        </p:grpSpPr>
        <p:pic>
          <p:nvPicPr>
            <p:cNvPr id="6"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651850" y="5426134"/>
              <a:ext cx="1225197" cy="1179659"/>
            </a:xfrm>
            <a:prstGeom prst="rect">
              <a:avLst/>
            </a:prstGeom>
          </p:spPr>
        </p:pic>
        <p:sp>
          <p:nvSpPr>
            <p:cNvPr id="12" name="TextBox 12"/>
            <p:cNvSpPr txBox="1"/>
            <p:nvPr/>
          </p:nvSpPr>
          <p:spPr>
            <a:xfrm>
              <a:off x="8991600" y="5914732"/>
              <a:ext cx="464763" cy="371768"/>
            </a:xfrm>
            <a:prstGeom prst="rect">
              <a:avLst/>
            </a:prstGeom>
          </p:spPr>
          <p:txBody>
            <a:bodyPr lIns="0" tIns="0" rIns="0" bIns="0" rtlCol="0" anchor="t">
              <a:spAutoFit/>
            </a:bodyPr>
            <a:lstStyle/>
            <a:p>
              <a:pPr algn="ctr">
                <a:lnSpc>
                  <a:spcPts val="2498"/>
                </a:lnSpc>
              </a:pPr>
              <a:r>
                <a:rPr lang="en-US" sz="4500" b="1">
                  <a:solidFill>
                    <a:srgbClr val="684E3F"/>
                  </a:solidFill>
                  <a:latin typeface="Arial" panose="020B0604020202020204" pitchFamily="34" charset="0"/>
                  <a:cs typeface="Arial" panose="020B0604020202020204" pitchFamily="34" charset="0"/>
                </a:rPr>
                <a:t>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447800" y="495300"/>
            <a:ext cx="7924800" cy="961802"/>
          </a:xfrm>
          <a:prstGeom prst="rect">
            <a:avLst/>
          </a:prstGeom>
        </p:spPr>
        <p:txBody>
          <a:bodyPr wrap="square" lIns="0" tIns="0" rIns="0" bIns="0" rtlCol="0" anchor="t">
            <a:spAutoFit/>
          </a:bodyPr>
          <a:lstStyle/>
          <a:p>
            <a:pPr algn="just">
              <a:lnSpc>
                <a:spcPts val="7498"/>
              </a:lnSpc>
            </a:pPr>
            <a:r>
              <a:rPr lang="en-US" sz="5000" b="1" smtClean="0">
                <a:solidFill>
                  <a:srgbClr val="6B705C"/>
                </a:solidFill>
                <a:latin typeface="Arial" panose="020B0604020202020204" pitchFamily="34" charset="0"/>
                <a:cs typeface="Arial" panose="020B0604020202020204" pitchFamily="34" charset="0"/>
              </a:rPr>
              <a:t>1. Làm tròn số thập phân</a:t>
            </a:r>
            <a:endParaRPr lang="en-US" sz="5000" b="1">
              <a:solidFill>
                <a:srgbClr val="6B705C"/>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682792">
            <a:off x="15821969" y="7998945"/>
            <a:ext cx="4877635" cy="4576108"/>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202909" y="-148569"/>
            <a:ext cx="1231609" cy="10584137"/>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51328">
            <a:off x="16885861" y="-1166815"/>
            <a:ext cx="2515954" cy="2907089"/>
          </a:xfrm>
          <a:prstGeom prst="rect">
            <a:avLst/>
          </a:prstGeom>
        </p:spPr>
      </p:pic>
      <p:sp>
        <p:nvSpPr>
          <p:cNvPr id="20" name="TextBox 19">
            <a:extLst>
              <a:ext uri="{FF2B5EF4-FFF2-40B4-BE49-F238E27FC236}">
                <a16:creationId xmlns:a16="http://schemas.microsoft.com/office/drawing/2014/main" id="{EC8AD7A2-6D7B-41E0-A7AF-949CB12FC8D5}"/>
              </a:ext>
            </a:extLst>
          </p:cNvPr>
          <p:cNvSpPr txBox="1"/>
          <p:nvPr/>
        </p:nvSpPr>
        <p:spPr>
          <a:xfrm>
            <a:off x="6553200" y="2021751"/>
            <a:ext cx="7267087" cy="923330"/>
          </a:xfrm>
          <a:prstGeom prst="rect">
            <a:avLst/>
          </a:prstGeom>
          <a:noFill/>
        </p:spPr>
        <p:txBody>
          <a:bodyPr wrap="square" rtlCol="0">
            <a:spAutoFit/>
          </a:bodyPr>
          <a:lstStyle/>
          <a:p>
            <a:pPr algn="just">
              <a:lnSpc>
                <a:spcPct val="120000"/>
              </a:lnSpc>
              <a:spcBef>
                <a:spcPts val="600"/>
              </a:spcBef>
              <a:spcAft>
                <a:spcPts val="600"/>
              </a:spcAft>
            </a:pPr>
            <a:r>
              <a:rPr lang="en-US" sz="4500" b="1" smtClean="0">
                <a:solidFill>
                  <a:srgbClr val="C00000"/>
                </a:solidFill>
                <a:latin typeface="Arial" panose="020B0604020202020204" pitchFamily="34" charset="0"/>
                <a:cs typeface="Arial" panose="020B0604020202020204" pitchFamily="34" charset="0"/>
              </a:rPr>
              <a:t>Thảo luận nhóm (3 phút)</a:t>
            </a:r>
            <a:endParaRPr lang="en-GB" sz="4500" b="1" dirty="0">
              <a:solidFill>
                <a:srgbClr val="C00000"/>
              </a:solidFill>
              <a:latin typeface="Arial" panose="020B0604020202020204" pitchFamily="34" charset="0"/>
              <a:cs typeface="Arial" panose="020B0604020202020204" pitchFamily="34" charset="0"/>
            </a:endParaRPr>
          </a:p>
        </p:txBody>
      </p:sp>
      <p:pic>
        <p:nvPicPr>
          <p:cNvPr id="21" name="Picture 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34"/>
              </a:ext>
            </a:extLst>
          </a:blip>
          <a:srcRect/>
          <a:stretch>
            <a:fillRect/>
          </a:stretch>
        </p:blipFill>
        <p:spPr>
          <a:xfrm>
            <a:off x="4916266" y="1700470"/>
            <a:ext cx="1404276" cy="1404276"/>
          </a:xfrm>
          <a:prstGeom prst="rect">
            <a:avLst/>
          </a:prstGeom>
        </p:spPr>
      </p:pic>
      <p:grpSp>
        <p:nvGrpSpPr>
          <p:cNvPr id="25" name="Group 24"/>
          <p:cNvGrpSpPr/>
          <p:nvPr/>
        </p:nvGrpSpPr>
        <p:grpSpPr>
          <a:xfrm>
            <a:off x="1447800" y="3468373"/>
            <a:ext cx="16099971" cy="4568367"/>
            <a:chOff x="1447800" y="3468373"/>
            <a:chExt cx="16099971" cy="4568367"/>
          </a:xfrm>
        </p:grpSpPr>
        <p:pic>
          <p:nvPicPr>
            <p:cNvPr id="18" name="Picture 2"/>
            <p:cNvPicPr>
              <a:picLocks noChangeAspect="1"/>
            </p:cNvPicPr>
            <p:nvPr/>
          </p:nvPicPr>
          <p:blipFill>
            <a:blip r:embed="rId35">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447800" y="3468373"/>
              <a:ext cx="16099971" cy="4568367"/>
            </a:xfrm>
            <a:prstGeom prst="rect">
              <a:avLst/>
            </a:prstGeom>
          </p:spPr>
        </p:pic>
        <p:pic>
          <p:nvPicPr>
            <p:cNvPr id="19" name="Picture 18"/>
            <p:cNvPicPr>
              <a:picLocks noChangeAspect="1"/>
            </p:cNvPicPr>
            <p:nvPr/>
          </p:nvPicPr>
          <p:blipFill>
            <a:blip r:embed="rId36"/>
            <a:stretch>
              <a:fillRect/>
            </a:stretch>
          </p:blipFill>
          <p:spPr>
            <a:xfrm>
              <a:off x="1774372" y="3926096"/>
              <a:ext cx="1184854" cy="1404898"/>
            </a:xfrm>
            <a:prstGeom prst="rect">
              <a:avLst/>
            </a:prstGeom>
          </p:spPr>
        </p:pic>
        <p:sp>
          <p:nvSpPr>
            <p:cNvPr id="22" name="Rectangle 21"/>
            <p:cNvSpPr/>
            <p:nvPr/>
          </p:nvSpPr>
          <p:spPr>
            <a:xfrm>
              <a:off x="3285798" y="3845515"/>
              <a:ext cx="14109574" cy="3939540"/>
            </a:xfrm>
            <a:prstGeom prst="rect">
              <a:avLst/>
            </a:prstGeom>
          </p:spPr>
          <p:txBody>
            <a:bodyPr wrap="square">
              <a:spAutoFit/>
            </a:bodyPr>
            <a:lstStyle/>
            <a:p>
              <a:pPr lvl="0">
                <a:lnSpc>
                  <a:spcPct val="120000"/>
                </a:lnSpc>
                <a:spcBef>
                  <a:spcPts val="600"/>
                </a:spcBef>
                <a:spcAft>
                  <a:spcPts val="600"/>
                </a:spcAft>
                <a:buSzPts val="2400"/>
              </a:pPr>
              <a:r>
                <a:rPr lang="en-GB" sz="4000">
                  <a:latin typeface="Arial" panose="020B0604020202020204" pitchFamily="34" charset="0"/>
                  <a:cs typeface="Arial" panose="020B0604020202020204" pitchFamily="34" charset="0"/>
                  <a:sym typeface="Vibur"/>
                </a:rPr>
                <a:t>a</a:t>
              </a:r>
              <a:r>
                <a:rPr lang="en-GB" sz="4000" smtClean="0">
                  <a:latin typeface="Arial" panose="020B0604020202020204" pitchFamily="34" charset="0"/>
                  <a:cs typeface="Arial" panose="020B0604020202020204" pitchFamily="34" charset="0"/>
                  <a:sym typeface="Vibur"/>
                </a:rPr>
                <a:t>) </a:t>
              </a:r>
              <a:r>
                <a:rPr lang="vi-VN" sz="4000" smtClean="0">
                  <a:latin typeface="Arial" panose="020B0604020202020204" pitchFamily="34" charset="0"/>
                  <a:cs typeface="Arial" panose="020B0604020202020204" pitchFamily="34" charset="0"/>
                  <a:sym typeface="Vibur"/>
                </a:rPr>
                <a:t>Bạn </a:t>
              </a:r>
              <a:r>
                <a:rPr lang="vi-VN" sz="4000">
                  <a:latin typeface="Arial" panose="020B0604020202020204" pitchFamily="34" charset="0"/>
                  <a:cs typeface="Arial" panose="020B0604020202020204" pitchFamily="34" charset="0"/>
                  <a:sym typeface="Vibur"/>
                </a:rPr>
                <a:t>Dũng muốn chia một thanh nẹp gỗ dài 1 m ra thành 3 phần bằng nhau để làm 3 cái thước kẻ tặng các bạn. Em hãy giúp bạn Dũng đo </a:t>
              </a:r>
              <a:r>
                <a:rPr lang="vi-VN" sz="4000" smtClean="0">
                  <a:latin typeface="Arial" panose="020B0604020202020204" pitchFamily="34" charset="0"/>
                  <a:cs typeface="Arial" panose="020B0604020202020204" pitchFamily="34" charset="0"/>
                  <a:sym typeface="Vibur"/>
                </a:rPr>
                <a:t>chi</a:t>
              </a:r>
              <a:r>
                <a:rPr lang="en-GB" sz="4000" smtClean="0">
                  <a:latin typeface="Arial" panose="020B0604020202020204" pitchFamily="34" charset="0"/>
                  <a:cs typeface="Arial" panose="020B0604020202020204" pitchFamily="34" charset="0"/>
                  <a:sym typeface="Vibur"/>
                </a:rPr>
                <a:t>ề</a:t>
              </a:r>
              <a:r>
                <a:rPr lang="vi-VN" sz="4000" smtClean="0">
                  <a:latin typeface="Arial" panose="020B0604020202020204" pitchFamily="34" charset="0"/>
                  <a:cs typeface="Arial" panose="020B0604020202020204" pitchFamily="34" charset="0"/>
                  <a:sym typeface="Vibur"/>
                </a:rPr>
                <a:t>u </a:t>
              </a:r>
              <a:r>
                <a:rPr lang="vi-VN" sz="4000">
                  <a:latin typeface="Arial" panose="020B0604020202020204" pitchFamily="34" charset="0"/>
                  <a:cs typeface="Arial" panose="020B0604020202020204" pitchFamily="34" charset="0"/>
                  <a:sym typeface="Vibur"/>
                </a:rPr>
                <a:t>dài mỗi phần.</a:t>
              </a:r>
            </a:p>
            <a:p>
              <a:pPr lvl="0">
                <a:lnSpc>
                  <a:spcPct val="120000"/>
                </a:lnSpc>
                <a:spcBef>
                  <a:spcPts val="600"/>
                </a:spcBef>
                <a:spcAft>
                  <a:spcPts val="600"/>
                </a:spcAft>
                <a:buSzPts val="2400"/>
              </a:pPr>
              <a:r>
                <a:rPr lang="en-GB" sz="4000">
                  <a:latin typeface="Arial" panose="020B0604020202020204" pitchFamily="34" charset="0"/>
                  <a:cs typeface="Arial" panose="020B0604020202020204" pitchFamily="34" charset="0"/>
                  <a:sym typeface="Vibur"/>
                </a:rPr>
                <a:t>b</a:t>
              </a:r>
              <a:r>
                <a:rPr lang="en-GB" sz="4000" smtClean="0">
                  <a:latin typeface="Arial" panose="020B0604020202020204" pitchFamily="34" charset="0"/>
                  <a:cs typeface="Arial" panose="020B0604020202020204" pitchFamily="34" charset="0"/>
                  <a:sym typeface="Vibur"/>
                </a:rPr>
                <a:t>) </a:t>
              </a:r>
              <a:r>
                <a:rPr lang="vi-VN" sz="4000" smtClean="0">
                  <a:latin typeface="Arial" panose="020B0604020202020204" pitchFamily="34" charset="0"/>
                  <a:cs typeface="Arial" panose="020B0604020202020204" pitchFamily="34" charset="0"/>
                  <a:sym typeface="Vibur"/>
                </a:rPr>
                <a:t>Em </a:t>
              </a:r>
              <a:r>
                <a:rPr lang="vi-VN" sz="4000">
                  <a:latin typeface="Arial" panose="020B0604020202020204" pitchFamily="34" charset="0"/>
                  <a:cs typeface="Arial" panose="020B0604020202020204" pitchFamily="34" charset="0"/>
                  <a:sym typeface="Vibur"/>
                </a:rPr>
                <a:t>hãy làm tròn số 33,333 đến hàng đơn vị rồi đến hàng phần trăm.</a:t>
              </a:r>
              <a:endParaRPr lang="vi-VN" sz="4000" dirty="0">
                <a:latin typeface="Arial" panose="020B0604020202020204" pitchFamily="34" charset="0"/>
                <a:cs typeface="Arial" panose="020B0604020202020204" pitchFamily="34" charset="0"/>
                <a:sym typeface="Vibur"/>
              </a:endParaRPr>
            </a:p>
          </p:txBody>
        </p:sp>
      </p:grpSp>
      <p:pic>
        <p:nvPicPr>
          <p:cNvPr id="23" name="Picture 22"/>
          <p:cNvPicPr>
            <a:picLocks noChangeAspect="1"/>
          </p:cNvPicPr>
          <p:nvPr/>
        </p:nvPicPr>
        <p:blipFill>
          <a:blip r:embed="rId37"/>
          <a:stretch>
            <a:fillRect/>
          </a:stretch>
        </p:blipFill>
        <p:spPr>
          <a:xfrm>
            <a:off x="1741715" y="8724900"/>
            <a:ext cx="14344649" cy="455989"/>
          </a:xfrm>
          <a:prstGeom prst="rect">
            <a:avLst/>
          </a:prstGeom>
        </p:spPr>
      </p:pic>
      <p:pic>
        <p:nvPicPr>
          <p:cNvPr id="24" name="Picture 23"/>
          <p:cNvPicPr>
            <a:picLocks noChangeAspect="1"/>
          </p:cNvPicPr>
          <p:nvPr/>
        </p:nvPicPr>
        <p:blipFill>
          <a:blip r:embed="rId38"/>
          <a:stretch>
            <a:fillRect/>
          </a:stretch>
        </p:blipFill>
        <p:spPr>
          <a:xfrm>
            <a:off x="1741715" y="9586517"/>
            <a:ext cx="4717592" cy="4271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760885">
            <a:off x="-1737757" y="-1591622"/>
            <a:ext cx="6147266" cy="4191318"/>
          </a:xfrm>
          <a:prstGeom prst="rect">
            <a:avLst/>
          </a:prstGeom>
        </p:spPr>
      </p:pic>
      <p:pic>
        <p:nvPicPr>
          <p:cNvPr id="6" name="Picture 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6007296">
            <a:off x="16729769" y="8078246"/>
            <a:ext cx="2515954" cy="2907089"/>
          </a:xfrm>
          <a:prstGeom prst="rect">
            <a:avLst/>
          </a:prstGeom>
        </p:spPr>
      </p:pic>
      <p:sp>
        <p:nvSpPr>
          <p:cNvPr id="7" name="TextBox 7"/>
          <p:cNvSpPr txBox="1"/>
          <p:nvPr/>
        </p:nvSpPr>
        <p:spPr>
          <a:xfrm>
            <a:off x="3800486" y="6219018"/>
            <a:ext cx="3281163" cy="1270000"/>
          </a:xfrm>
          <a:prstGeom prst="rect">
            <a:avLst/>
          </a:prstGeom>
        </p:spPr>
        <p:txBody>
          <a:bodyPr lIns="0" tIns="0" rIns="0" bIns="0" rtlCol="0" anchor="t">
            <a:spAutoFit/>
          </a:bodyPr>
          <a:lstStyle/>
          <a:p>
            <a:pPr algn="ctr">
              <a:lnSpc>
                <a:spcPts val="9500"/>
              </a:lnSpc>
            </a:pPr>
            <a:r>
              <a:rPr lang="en-US" sz="9500">
                <a:solidFill>
                  <a:srgbClr val="FEFEF4"/>
                </a:solidFill>
                <a:latin typeface="Argent"/>
              </a:rPr>
              <a:t>Yes</a:t>
            </a:r>
          </a:p>
        </p:txBody>
      </p:sp>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289449">
            <a:off x="-1349596" y="6073400"/>
            <a:ext cx="3661998" cy="6027981"/>
          </a:xfrm>
          <a:prstGeom prst="rect">
            <a:avLst/>
          </a:prstGeom>
        </p:spPr>
      </p:pic>
      <p:sp>
        <p:nvSpPr>
          <p:cNvPr id="14" name="Rectangle 13"/>
          <p:cNvSpPr/>
          <p:nvPr/>
        </p:nvSpPr>
        <p:spPr>
          <a:xfrm>
            <a:off x="3005352" y="5626787"/>
            <a:ext cx="12810695" cy="3724096"/>
          </a:xfrm>
          <a:prstGeom prst="rect">
            <a:avLst/>
          </a:prstGeom>
        </p:spPr>
        <p:txBody>
          <a:bodyPr wrap="square">
            <a:spAutoFit/>
          </a:bodyPr>
          <a:lstStyle/>
          <a:p>
            <a:pPr algn="just">
              <a:lnSpc>
                <a:spcPct val="120000"/>
              </a:lnSpc>
              <a:spcBef>
                <a:spcPts val="600"/>
              </a:spcBef>
              <a:spcAft>
                <a:spcPts val="600"/>
              </a:spcAft>
            </a:pPr>
            <a:r>
              <a:rPr lang="nl-NL" sz="4500" smtClean="0">
                <a:solidFill>
                  <a:srgbClr val="000000"/>
                </a:solidFill>
                <a:latin typeface="Arial" panose="020B0604020202020204" pitchFamily="34" charset="0"/>
                <a:ea typeface="Times New Roman" panose="02020603050405020304" pitchFamily="18" charset="0"/>
                <a:cs typeface="Arial" panose="020B0604020202020204" pitchFamily="34" charset="0"/>
              </a:rPr>
              <a:t>a) Chiều </a:t>
            </a:r>
            <a:r>
              <a:rPr lang="nl-NL" sz="4500">
                <a:solidFill>
                  <a:srgbClr val="000000"/>
                </a:solidFill>
                <a:latin typeface="Arial" panose="020B0604020202020204" pitchFamily="34" charset="0"/>
                <a:ea typeface="Times New Roman" panose="02020603050405020304" pitchFamily="18" charset="0"/>
                <a:cs typeface="Arial" panose="020B0604020202020204" pitchFamily="34" charset="0"/>
              </a:rPr>
              <a:t>dài của mỗi phần là: </a:t>
            </a:r>
            <a:endParaRPr lang="nl-NL" sz="450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Bef>
                <a:spcPts val="600"/>
              </a:spcBef>
              <a:spcAft>
                <a:spcPts val="600"/>
              </a:spcAft>
            </a:pPr>
            <a:r>
              <a:rPr lang="nl-NL" sz="4500" smtClean="0">
                <a:solidFill>
                  <a:srgbClr val="000000"/>
                </a:solidFill>
                <a:latin typeface="Arial" panose="020B0604020202020204" pitchFamily="34" charset="0"/>
                <a:ea typeface="Times New Roman" panose="02020603050405020304" pitchFamily="18" charset="0"/>
                <a:cs typeface="Arial" panose="020B0604020202020204" pitchFamily="34" charset="0"/>
              </a:rPr>
              <a:t>             1 : </a:t>
            </a:r>
            <a:r>
              <a:rPr lang="nl-NL" sz="4500">
                <a:solidFill>
                  <a:srgbClr val="000000"/>
                </a:solidFill>
                <a:latin typeface="Arial" panose="020B0604020202020204" pitchFamily="34" charset="0"/>
                <a:ea typeface="Times New Roman" panose="02020603050405020304" pitchFamily="18" charset="0"/>
                <a:cs typeface="Arial" panose="020B0604020202020204" pitchFamily="34" charset="0"/>
              </a:rPr>
              <a:t>3 = 0,33333333</a:t>
            </a:r>
            <a:r>
              <a:rPr lang="nl-NL" sz="4500" smtClean="0">
                <a:solidFill>
                  <a:srgbClr val="000000"/>
                </a:solidFill>
                <a:latin typeface="Arial" panose="020B0604020202020204" pitchFamily="34" charset="0"/>
                <a:ea typeface="Times New Roman" panose="02020603050405020304" pitchFamily="18" charset="0"/>
                <a:cs typeface="Arial" panose="020B0604020202020204" pitchFamily="34" charset="0"/>
              </a:rPr>
              <a:t>.... (m)</a:t>
            </a:r>
            <a:endParaRPr lang="en-US" sz="4500">
              <a:latin typeface="Arial" panose="020B0604020202020204" pitchFamily="34" charset="0"/>
              <a:ea typeface="Arial" panose="020B0604020202020204" pitchFamily="34" charset="0"/>
              <a:cs typeface="Arial" panose="020B0604020202020204" pitchFamily="34" charset="0"/>
            </a:endParaRPr>
          </a:p>
          <a:p>
            <a:pPr algn="just">
              <a:lnSpc>
                <a:spcPct val="120000"/>
              </a:lnSpc>
              <a:spcBef>
                <a:spcPts val="600"/>
              </a:spcBef>
              <a:spcAft>
                <a:spcPts val="600"/>
              </a:spcAft>
            </a:pPr>
            <a:r>
              <a:rPr lang="nl-NL" sz="4500">
                <a:solidFill>
                  <a:srgbClr val="000000"/>
                </a:solidFill>
                <a:latin typeface="Arial" panose="020B0604020202020204" pitchFamily="34" charset="0"/>
                <a:ea typeface="Times New Roman" panose="02020603050405020304" pitchFamily="18" charset="0"/>
                <a:cs typeface="Arial" panose="020B0604020202020204" pitchFamily="34" charset="0"/>
              </a:rPr>
              <a:t>b) Làm tròn 33,333 đến hàng đơn vị thành 33, đến hàng phần trăm thành </a:t>
            </a:r>
            <a:r>
              <a:rPr lang="nl-NL" sz="4500" smtClean="0">
                <a:solidFill>
                  <a:srgbClr val="000000"/>
                </a:solidFill>
                <a:latin typeface="Arial" panose="020B0604020202020204" pitchFamily="34" charset="0"/>
                <a:ea typeface="Times New Roman" panose="02020603050405020304" pitchFamily="18" charset="0"/>
                <a:cs typeface="Arial" panose="020B0604020202020204" pitchFamily="34" charset="0"/>
              </a:rPr>
              <a:t>33,33.</a:t>
            </a:r>
            <a:endParaRPr lang="en-US" sz="4500">
              <a:effectLst/>
              <a:latin typeface="Arial" panose="020B0604020202020204" pitchFamily="34" charset="0"/>
              <a:ea typeface="Arial" panose="020B0604020202020204" pitchFamily="34" charset="0"/>
              <a:cs typeface="Arial" panose="020B0604020202020204" pitchFamily="34" charset="0"/>
            </a:endParaRPr>
          </a:p>
        </p:txBody>
      </p:sp>
      <p:grpSp>
        <p:nvGrpSpPr>
          <p:cNvPr id="18" name="Group 17"/>
          <p:cNvGrpSpPr/>
          <p:nvPr/>
        </p:nvGrpSpPr>
        <p:grpSpPr>
          <a:xfrm>
            <a:off x="3005352" y="2452551"/>
            <a:ext cx="14344649" cy="2054825"/>
            <a:chOff x="2734105" y="1951776"/>
            <a:chExt cx="14344649" cy="2054825"/>
          </a:xfrm>
        </p:grpSpPr>
        <p:pic>
          <p:nvPicPr>
            <p:cNvPr id="15" name="Picture 14"/>
            <p:cNvPicPr>
              <a:picLocks noChangeAspect="1"/>
            </p:cNvPicPr>
            <p:nvPr/>
          </p:nvPicPr>
          <p:blipFill>
            <a:blip r:embed="rId15"/>
            <a:stretch>
              <a:fillRect/>
            </a:stretch>
          </p:blipFill>
          <p:spPr>
            <a:xfrm>
              <a:off x="2734105" y="2717800"/>
              <a:ext cx="14344649" cy="455989"/>
            </a:xfrm>
            <a:prstGeom prst="rect">
              <a:avLst/>
            </a:prstGeom>
          </p:spPr>
        </p:pic>
        <p:pic>
          <p:nvPicPr>
            <p:cNvPr id="16" name="Picture 15"/>
            <p:cNvPicPr>
              <a:picLocks noChangeAspect="1"/>
            </p:cNvPicPr>
            <p:nvPr/>
          </p:nvPicPr>
          <p:blipFill>
            <a:blip r:embed="rId16"/>
            <a:stretch>
              <a:fillRect/>
            </a:stretch>
          </p:blipFill>
          <p:spPr>
            <a:xfrm>
              <a:off x="2734105" y="3579417"/>
              <a:ext cx="4717592" cy="427184"/>
            </a:xfrm>
            <a:prstGeom prst="rect">
              <a:avLst/>
            </a:prstGeom>
          </p:spPr>
        </p:pic>
        <p:sp>
          <p:nvSpPr>
            <p:cNvPr id="17" name="Rectangle 16"/>
            <p:cNvSpPr/>
            <p:nvPr/>
          </p:nvSpPr>
          <p:spPr>
            <a:xfrm>
              <a:off x="9082622" y="1951776"/>
              <a:ext cx="1383553" cy="784830"/>
            </a:xfrm>
            <a:prstGeom prst="rect">
              <a:avLst/>
            </a:prstGeom>
          </p:spPr>
          <p:txBody>
            <a:bodyPr wrap="square">
              <a:spAutoFit/>
            </a:bodyPr>
            <a:lstStyle/>
            <a:p>
              <a:r>
                <a:rPr lang="vi-VN" sz="4500" b="1">
                  <a:cs typeface="Arial" panose="020B0604020202020204" pitchFamily="34" charset="0"/>
                  <a:sym typeface="Vibur"/>
                </a:rPr>
                <a:t>1 m </a:t>
              </a:r>
              <a:endParaRPr lang="en-US" sz="4500" b="1"/>
            </a:p>
          </p:txBody>
        </p:sp>
      </p:grpSp>
      <p:grpSp>
        <p:nvGrpSpPr>
          <p:cNvPr id="19" name="Group 18"/>
          <p:cNvGrpSpPr/>
          <p:nvPr/>
        </p:nvGrpSpPr>
        <p:grpSpPr>
          <a:xfrm>
            <a:off x="8077200" y="233702"/>
            <a:ext cx="2667000" cy="1952351"/>
            <a:chOff x="7162800" y="-81666"/>
            <a:chExt cx="2848249" cy="2025689"/>
          </a:xfrm>
        </p:grpSpPr>
        <p:sp>
          <p:nvSpPr>
            <p:cNvPr id="20" name="Explosion 1 19"/>
            <p:cNvSpPr/>
            <p:nvPr/>
          </p:nvSpPr>
          <p:spPr>
            <a:xfrm>
              <a:off x="7162800" y="-81666"/>
              <a:ext cx="2848249" cy="2025689"/>
            </a:xfrm>
            <a:prstGeom prst="irregularSeal1">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1" name="TextBox 4"/>
            <p:cNvSpPr txBox="1"/>
            <p:nvPr/>
          </p:nvSpPr>
          <p:spPr>
            <a:xfrm>
              <a:off x="7866607" y="462990"/>
              <a:ext cx="1847525" cy="782912"/>
            </a:xfrm>
            <a:prstGeom prst="rect">
              <a:avLst/>
            </a:prstGeom>
          </p:spPr>
          <p:txBody>
            <a:bodyPr wrap="square" lIns="0" tIns="0" rIns="0" bIns="0" rtlCol="0" anchor="t">
              <a:spAutoFit/>
            </a:bodyPr>
            <a:lstStyle/>
            <a:p>
              <a:pPr>
                <a:lnSpc>
                  <a:spcPct val="120000"/>
                </a:lnSpc>
                <a:spcBef>
                  <a:spcPts val="600"/>
                </a:spcBef>
                <a:spcAft>
                  <a:spcPts val="600"/>
                </a:spcAft>
              </a:pPr>
              <a:r>
                <a:rPr lang="en-US" sz="4500" b="1" smtClean="0">
                  <a:solidFill>
                    <a:schemeClr val="bg1"/>
                  </a:solidFill>
                  <a:latin typeface="Arial" panose="020B0604020202020204" pitchFamily="34" charset="0"/>
                  <a:cs typeface="Arial" panose="020B0604020202020204" pitchFamily="34" charset="0"/>
                </a:rPr>
                <a:t>Giải</a:t>
              </a:r>
              <a:endParaRPr lang="en-US" sz="4500" b="1">
                <a:solidFill>
                  <a:schemeClr val="bg1"/>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arn(inVertic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arn(inVertical)">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sp>
        <p:nvSpPr>
          <p:cNvPr id="5" name="TextBox 5"/>
          <p:cNvSpPr txBox="1"/>
          <p:nvPr/>
        </p:nvSpPr>
        <p:spPr>
          <a:xfrm>
            <a:off x="8423748" y="3460227"/>
            <a:ext cx="1440505" cy="771525"/>
          </a:xfrm>
          <a:prstGeom prst="rect">
            <a:avLst/>
          </a:prstGeom>
        </p:spPr>
        <p:txBody>
          <a:bodyPr lIns="0" tIns="0" rIns="0" bIns="0" rtlCol="0" anchor="t">
            <a:spAutoFit/>
          </a:bodyPr>
          <a:lstStyle/>
          <a:p>
            <a:pPr algn="ctr">
              <a:lnSpc>
                <a:spcPts val="6000"/>
              </a:lnSpc>
            </a:pPr>
            <a:r>
              <a:rPr lang="en-US" sz="5000" smtClean="0">
                <a:solidFill>
                  <a:srgbClr val="FEFEF4"/>
                </a:solidFill>
                <a:latin typeface="Lato Bold"/>
              </a:rPr>
              <a:t>r</a:t>
            </a:r>
            <a:endParaRPr lang="en-US" sz="5000">
              <a:solidFill>
                <a:srgbClr val="FEFEF4"/>
              </a:solidFill>
              <a:latin typeface="Lato Bold"/>
            </a:endParaR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8013041" y="8018769"/>
            <a:ext cx="3702424" cy="2494508"/>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flipH="1">
            <a:off x="8350828" y="-9521543"/>
            <a:ext cx="1586344" cy="19209341"/>
          </a:xfrm>
          <a:prstGeom prst="rect">
            <a:avLst/>
          </a:prstGeom>
        </p:spPr>
      </p:pic>
      <p:sp>
        <p:nvSpPr>
          <p:cNvPr id="10" name="TextBox 7"/>
          <p:cNvSpPr txBox="1"/>
          <p:nvPr/>
        </p:nvSpPr>
        <p:spPr>
          <a:xfrm>
            <a:off x="2971800" y="1090185"/>
            <a:ext cx="13220700" cy="923330"/>
          </a:xfrm>
          <a:prstGeom prst="rect">
            <a:avLst/>
          </a:prstGeom>
        </p:spPr>
        <p:txBody>
          <a:bodyPr wrap="square" lIns="0" tIns="0" rIns="0" bIns="0" rtlCol="0" anchor="t">
            <a:spAutoFit/>
          </a:bodyPr>
          <a:lstStyle/>
          <a:p>
            <a:pPr algn="ctr">
              <a:lnSpc>
                <a:spcPct val="120000"/>
              </a:lnSpc>
              <a:spcBef>
                <a:spcPts val="600"/>
              </a:spcBef>
              <a:spcAft>
                <a:spcPts val="600"/>
              </a:spcAft>
            </a:pPr>
            <a:r>
              <a:rPr lang="en-US" sz="5000" b="1" smtClean="0">
                <a:solidFill>
                  <a:srgbClr val="684E3F"/>
                </a:solidFill>
                <a:latin typeface="Arial" panose="020B0604020202020204" pitchFamily="34" charset="0"/>
                <a:cs typeface="Arial" panose="020B0604020202020204" pitchFamily="34" charset="0"/>
              </a:rPr>
              <a:t>Quy tắc làm tròn số thập phân</a:t>
            </a:r>
            <a:endParaRPr lang="en-US" sz="5000" b="1">
              <a:solidFill>
                <a:srgbClr val="684E3F"/>
              </a:solidFill>
              <a:latin typeface="Arial" panose="020B0604020202020204" pitchFamily="34" charset="0"/>
              <a:cs typeface="Arial" panose="020B0604020202020204" pitchFamily="34" charset="0"/>
            </a:endParaRPr>
          </a:p>
        </p:txBody>
      </p:sp>
      <p:sp>
        <p:nvSpPr>
          <p:cNvPr id="12" name="Rounded Rectangle 11"/>
          <p:cNvSpPr/>
          <p:nvPr/>
        </p:nvSpPr>
        <p:spPr>
          <a:xfrm>
            <a:off x="228600" y="2480510"/>
            <a:ext cx="17898072" cy="693019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85F88710-04F3-43DC-98E6-E3E16C3B1771}"/>
              </a:ext>
            </a:extLst>
          </p:cNvPr>
          <p:cNvSpPr txBox="1">
            <a:spLocks/>
          </p:cNvSpPr>
          <p:nvPr/>
        </p:nvSpPr>
        <p:spPr>
          <a:xfrm>
            <a:off x="1939530" y="2826708"/>
            <a:ext cx="16187142" cy="681259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SzPts val="2100"/>
              <a:buNone/>
            </a:pPr>
            <a:r>
              <a:rPr lang="vi-VN" sz="3600">
                <a:solidFill>
                  <a:srgbClr val="000000"/>
                </a:solidFill>
                <a:latin typeface="Arial" panose="020B0604020202020204" pitchFamily="34" charset="0"/>
                <a:cs typeface="Arial" panose="020B0604020202020204" pitchFamily="34" charset="0"/>
                <a:sym typeface="Comfortaa"/>
              </a:rPr>
              <a:t>Khi làm tròn các số thập phân đến hàng nào thì hàng đó gọi là </a:t>
            </a:r>
            <a:r>
              <a:rPr lang="vi-VN" sz="3600" b="1">
                <a:solidFill>
                  <a:srgbClr val="000000"/>
                </a:solidFill>
                <a:latin typeface="Arial" panose="020B0604020202020204" pitchFamily="34" charset="0"/>
                <a:cs typeface="Arial" panose="020B0604020202020204" pitchFamily="34" charset="0"/>
                <a:sym typeface="Comfortaa"/>
              </a:rPr>
              <a:t>hàng quy tròn</a:t>
            </a:r>
            <a:r>
              <a:rPr lang="vi-VN" sz="3600">
                <a:solidFill>
                  <a:srgbClr val="000000"/>
                </a:solidFill>
                <a:latin typeface="Arial" panose="020B0604020202020204" pitchFamily="34" charset="0"/>
                <a:cs typeface="Arial" panose="020B0604020202020204" pitchFamily="34" charset="0"/>
                <a:sym typeface="Comfortaa"/>
              </a:rPr>
              <a:t>. </a:t>
            </a:r>
          </a:p>
          <a:p>
            <a:pPr marL="0" indent="0" algn="just">
              <a:lnSpc>
                <a:spcPct val="120000"/>
              </a:lnSpc>
              <a:spcBef>
                <a:spcPts val="600"/>
              </a:spcBef>
              <a:spcAft>
                <a:spcPts val="600"/>
              </a:spcAft>
              <a:buNone/>
            </a:pPr>
            <a:r>
              <a:rPr lang="vi-VN" sz="3600" smtClean="0">
                <a:latin typeface="Arial" panose="020B0604020202020204" pitchFamily="34" charset="0"/>
                <a:cs typeface="Arial" panose="020B0604020202020204" pitchFamily="34" charset="0"/>
              </a:rPr>
              <a:t>Muốn </a:t>
            </a:r>
            <a:r>
              <a:rPr lang="vi-VN" sz="3600">
                <a:latin typeface="Arial" panose="020B0604020202020204" pitchFamily="34" charset="0"/>
                <a:cs typeface="Arial" panose="020B0604020202020204" pitchFamily="34" charset="0"/>
              </a:rPr>
              <a:t>làm tròn một số thập phân đến một hàng quy tròn nào đó, ta thực hiện các bước sau: </a:t>
            </a:r>
            <a:endParaRPr lang="en-GB" sz="3600" smtClean="0">
              <a:latin typeface="Arial" panose="020B0604020202020204" pitchFamily="34" charset="0"/>
              <a:cs typeface="Arial" panose="020B0604020202020204" pitchFamily="34" charset="0"/>
            </a:endParaRPr>
          </a:p>
          <a:p>
            <a:pPr marL="285750" lvl="0" indent="-285750" algn="just">
              <a:buFontTx/>
              <a:buChar char="-"/>
            </a:pPr>
            <a:r>
              <a:rPr lang="vi-VN" sz="3600">
                <a:solidFill>
                  <a:schemeClr val="dk1"/>
                </a:solidFill>
                <a:latin typeface="Arial" panose="020B0604020202020204" pitchFamily="34" charset="0"/>
                <a:ea typeface="Comfortaa"/>
                <a:cs typeface="Arial" panose="020B0604020202020204" pitchFamily="34" charset="0"/>
                <a:sym typeface="Comfortaa"/>
              </a:rPr>
              <a:t>Gạch dưới chữ số thập phân của hàng quy tròn. </a:t>
            </a:r>
          </a:p>
          <a:p>
            <a:pPr marL="285750" lvl="0" indent="-285750" algn="just">
              <a:buFontTx/>
              <a:buChar char="-"/>
            </a:pPr>
            <a:r>
              <a:rPr lang="vi-VN" sz="3600">
                <a:solidFill>
                  <a:schemeClr val="dk1"/>
                </a:solidFill>
                <a:latin typeface="Arial" panose="020B0604020202020204" pitchFamily="34" charset="0"/>
                <a:ea typeface="Comfortaa"/>
                <a:cs typeface="Arial" panose="020B0604020202020204" pitchFamily="34" charset="0"/>
                <a:sym typeface="Comfortaa"/>
              </a:rPr>
              <a:t>Nhìn sang chữ số ngay bên phải</a:t>
            </a:r>
            <a:r>
              <a:rPr lang="vi-VN" sz="3600" smtClean="0">
                <a:solidFill>
                  <a:schemeClr val="dk1"/>
                </a:solidFill>
                <a:latin typeface="Arial" panose="020B0604020202020204" pitchFamily="34" charset="0"/>
                <a:ea typeface="Comfortaa"/>
                <a:cs typeface="Arial" panose="020B0604020202020204" pitchFamily="34" charset="0"/>
                <a:sym typeface="Comfortaa"/>
              </a:rPr>
              <a:t>:</a:t>
            </a:r>
            <a:endParaRPr lang="en-GB" sz="3600" smtClean="0">
              <a:solidFill>
                <a:schemeClr val="dk1"/>
              </a:solidFill>
              <a:latin typeface="Arial" panose="020B0604020202020204" pitchFamily="34" charset="0"/>
              <a:ea typeface="Comfortaa"/>
              <a:cs typeface="Arial" panose="020B0604020202020204" pitchFamily="34" charset="0"/>
              <a:sym typeface="Comfortaa"/>
            </a:endParaRPr>
          </a:p>
          <a:p>
            <a:pPr marL="0" indent="0" algn="just">
              <a:buNone/>
            </a:pPr>
            <a:r>
              <a:rPr lang="vi-VN" sz="3600">
                <a:latin typeface="Arial" panose="020B0604020202020204" pitchFamily="34" charset="0"/>
                <a:cs typeface="Arial" panose="020B0604020202020204" pitchFamily="34" charset="0"/>
                <a:sym typeface="Comfortaa"/>
              </a:rPr>
              <a:t>• Nếu chữ số đó lớn hơn hoặc bằng 5 thì tăng chữ số gạch dưới lên một đơn vị rồi thay tất các chữ số bên phải bằng số 0 hoặc bỏ đi nếu chúng ở phần thập phân.</a:t>
            </a:r>
          </a:p>
          <a:p>
            <a:pPr marL="0" indent="0" algn="just">
              <a:buNone/>
            </a:pPr>
            <a:r>
              <a:rPr lang="vi-VN" sz="3600">
                <a:latin typeface="Arial" panose="020B0604020202020204" pitchFamily="34" charset="0"/>
                <a:cs typeface="Arial" panose="020B0604020202020204" pitchFamily="34" charset="0"/>
                <a:sym typeface="Comfortaa"/>
              </a:rPr>
              <a:t>• Nếu chữ số đó nhỏ hơn 5 thì giữ </a:t>
            </a:r>
            <a:r>
              <a:rPr lang="vi-VN" sz="3600" smtClean="0">
                <a:latin typeface="Arial" panose="020B0604020202020204" pitchFamily="34" charset="0"/>
                <a:cs typeface="Arial" panose="020B0604020202020204" pitchFamily="34" charset="0"/>
                <a:sym typeface="Comfortaa"/>
              </a:rPr>
              <a:t>nguy</a:t>
            </a:r>
            <a:r>
              <a:rPr lang="en-GB" sz="3600">
                <a:latin typeface="Arial" panose="020B0604020202020204" pitchFamily="34" charset="0"/>
                <a:cs typeface="Arial" panose="020B0604020202020204" pitchFamily="34" charset="0"/>
                <a:sym typeface="Comfortaa"/>
              </a:rPr>
              <a:t>ê</a:t>
            </a:r>
            <a:r>
              <a:rPr lang="vi-VN" sz="3600" smtClean="0">
                <a:latin typeface="Arial" panose="020B0604020202020204" pitchFamily="34" charset="0"/>
                <a:cs typeface="Arial" panose="020B0604020202020204" pitchFamily="34" charset="0"/>
                <a:sym typeface="Comfortaa"/>
              </a:rPr>
              <a:t>n </a:t>
            </a:r>
            <a:r>
              <a:rPr lang="vi-VN" sz="3600">
                <a:latin typeface="Arial" panose="020B0604020202020204" pitchFamily="34" charset="0"/>
                <a:cs typeface="Arial" panose="020B0604020202020204" pitchFamily="34" charset="0"/>
                <a:sym typeface="Comfortaa"/>
              </a:rPr>
              <a:t>chữ số gạch dưới và thay tất các chữ số bên phải bằng số 0 hoặc bỏ đi nếu chúng ở phần thập phân</a:t>
            </a:r>
            <a:r>
              <a:rPr lang="vi-VN" sz="3600" smtClean="0">
                <a:latin typeface="Arial" panose="020B0604020202020204" pitchFamily="34" charset="0"/>
                <a:cs typeface="Arial" panose="020B0604020202020204" pitchFamily="34" charset="0"/>
                <a:sym typeface="Comfortaa"/>
              </a:rPr>
              <a:t>.</a:t>
            </a:r>
            <a:endParaRPr lang="vi-VN" sz="3600">
              <a:solidFill>
                <a:schemeClr val="dk1"/>
              </a:solidFill>
              <a:latin typeface="Arial" panose="020B0604020202020204" pitchFamily="34" charset="0"/>
              <a:ea typeface="Comfortaa"/>
              <a:cs typeface="Arial" panose="020B0604020202020204" pitchFamily="34" charset="0"/>
              <a:sym typeface="Comfortaa"/>
            </a:endParaRPr>
          </a:p>
        </p:txBody>
      </p:sp>
      <p:pic>
        <p:nvPicPr>
          <p:cNvPr id="14"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542812" y="2894393"/>
            <a:ext cx="1082506" cy="1131667"/>
          </a:xfrm>
          <a:prstGeom prst="rect">
            <a:avLst/>
          </a:prstGeom>
        </p:spPr>
      </p:pic>
      <p:sp>
        <p:nvSpPr>
          <p:cNvPr id="15" name="Rectangle 14"/>
          <p:cNvSpPr/>
          <p:nvPr/>
        </p:nvSpPr>
        <p:spPr>
          <a:xfrm>
            <a:off x="2720788" y="7687880"/>
            <a:ext cx="9144000" cy="369332"/>
          </a:xfrm>
          <a:prstGeom prst="rect">
            <a:avLst/>
          </a:prstGeom>
        </p:spPr>
        <p:txBody>
          <a:bodyPr>
            <a:spAutoFit/>
          </a:bodyPr>
          <a:lstStyle/>
          <a:p>
            <a:pPr lvl="0">
              <a:buSzPts val="1400"/>
            </a:pPr>
            <a:endParaRPr lang="vi-VN" dirty="0">
              <a:sym typeface="Comforta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1000"/>
                                        <p:tgtEl>
                                          <p:spTgt spid="13">
                                            <p:txEl>
                                              <p:pRg st="0" end="0"/>
                                            </p:txEl>
                                          </p:spTgt>
                                        </p:tgtEl>
                                      </p:cBhvr>
                                    </p:animEffect>
                                    <p:anim calcmode="lin" valueType="num">
                                      <p:cBhvr>
                                        <p:cTn id="1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1000"/>
                                        <p:tgtEl>
                                          <p:spTgt spid="13">
                                            <p:txEl>
                                              <p:pRg st="1" end="1"/>
                                            </p:txEl>
                                          </p:spTgt>
                                        </p:tgtEl>
                                      </p:cBhvr>
                                    </p:animEffect>
                                    <p:anim calcmode="lin" valueType="num">
                                      <p:cBhvr>
                                        <p:cTn id="2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1000"/>
                                        <p:tgtEl>
                                          <p:spTgt spid="13">
                                            <p:txEl>
                                              <p:pRg st="2" end="2"/>
                                            </p:txEl>
                                          </p:spTgt>
                                        </p:tgtEl>
                                      </p:cBhvr>
                                    </p:animEffect>
                                    <p:anim calcmode="lin" valueType="num">
                                      <p:cBhvr>
                                        <p:cTn id="3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
                                            <p:txEl>
                                              <p:pRg st="3" end="3"/>
                                            </p:txEl>
                                          </p:spTgt>
                                        </p:tgtEl>
                                        <p:attrNameLst>
                                          <p:attrName>style.visibility</p:attrName>
                                        </p:attrNameLst>
                                      </p:cBhvr>
                                      <p:to>
                                        <p:strVal val="visible"/>
                                      </p:to>
                                    </p:set>
                                    <p:animEffect transition="in" filter="fade">
                                      <p:cBhvr>
                                        <p:cTn id="38" dur="1000"/>
                                        <p:tgtEl>
                                          <p:spTgt spid="13">
                                            <p:txEl>
                                              <p:pRg st="3" end="3"/>
                                            </p:txEl>
                                          </p:spTgt>
                                        </p:tgtEl>
                                      </p:cBhvr>
                                    </p:animEffect>
                                    <p:anim calcmode="lin" valueType="num">
                                      <p:cBhvr>
                                        <p:cTn id="3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3">
                                            <p:txEl>
                                              <p:pRg st="4" end="4"/>
                                            </p:txEl>
                                          </p:spTgt>
                                        </p:tgtEl>
                                        <p:attrNameLst>
                                          <p:attrName>style.visibility</p:attrName>
                                        </p:attrNameLst>
                                      </p:cBhvr>
                                      <p:to>
                                        <p:strVal val="visible"/>
                                      </p:to>
                                    </p:set>
                                    <p:animEffect transition="in" filter="fade">
                                      <p:cBhvr>
                                        <p:cTn id="45" dur="1000"/>
                                        <p:tgtEl>
                                          <p:spTgt spid="13">
                                            <p:txEl>
                                              <p:pRg st="4" end="4"/>
                                            </p:txEl>
                                          </p:spTgt>
                                        </p:tgtEl>
                                      </p:cBhvr>
                                    </p:animEffect>
                                    <p:anim calcmode="lin" valueType="num">
                                      <p:cBhvr>
                                        <p:cTn id="4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3">
                                            <p:txEl>
                                              <p:pRg st="5" end="5"/>
                                            </p:txEl>
                                          </p:spTgt>
                                        </p:tgtEl>
                                        <p:attrNameLst>
                                          <p:attrName>style.visibility</p:attrName>
                                        </p:attrNameLst>
                                      </p:cBhvr>
                                      <p:to>
                                        <p:strVal val="visible"/>
                                      </p:to>
                                    </p:set>
                                    <p:animEffect transition="in" filter="fade">
                                      <p:cBhvr>
                                        <p:cTn id="52" dur="1000"/>
                                        <p:tgtEl>
                                          <p:spTgt spid="13">
                                            <p:txEl>
                                              <p:pRg st="5" end="5"/>
                                            </p:txEl>
                                          </p:spTgt>
                                        </p:tgtEl>
                                      </p:cBhvr>
                                    </p:animEffect>
                                    <p:anim calcmode="lin" valueType="num">
                                      <p:cBhvr>
                                        <p:cTn id="5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8438083">
            <a:off x="-3013651" y="-861730"/>
            <a:ext cx="7740472" cy="5122785"/>
          </a:xfrm>
          <a:prstGeom prst="rect">
            <a:avLst/>
          </a:prstGeom>
        </p:spPr>
      </p:pic>
      <p:sp>
        <p:nvSpPr>
          <p:cNvPr id="3" name="TextBox 3"/>
          <p:cNvSpPr txBox="1"/>
          <p:nvPr/>
        </p:nvSpPr>
        <p:spPr>
          <a:xfrm>
            <a:off x="3344838" y="495300"/>
            <a:ext cx="12411682" cy="1410643"/>
          </a:xfrm>
          <a:prstGeom prst="rect">
            <a:avLst/>
          </a:prstGeom>
        </p:spPr>
        <p:txBody>
          <a:bodyPr lIns="0" tIns="0" rIns="0" bIns="0" rtlCol="0" anchor="t">
            <a:spAutoFit/>
          </a:bodyPr>
          <a:lstStyle/>
          <a:p>
            <a:pPr algn="ctr">
              <a:lnSpc>
                <a:spcPts val="11000"/>
              </a:lnSpc>
            </a:pPr>
            <a:r>
              <a:rPr lang="en-US" sz="6000" b="1" smtClean="0">
                <a:solidFill>
                  <a:srgbClr val="684E3F"/>
                </a:solidFill>
                <a:latin typeface="Arial" panose="020B0604020202020204" pitchFamily="34" charset="0"/>
                <a:cs typeface="Arial" panose="020B0604020202020204" pitchFamily="34" charset="0"/>
              </a:rPr>
              <a:t>Ví dụ 1 </a:t>
            </a:r>
            <a:endParaRPr lang="en-US" sz="6000" b="1">
              <a:solidFill>
                <a:srgbClr val="684E3F"/>
              </a:solidFill>
              <a:latin typeface="Arial" panose="020B0604020202020204" pitchFamily="34" charset="0"/>
              <a:cs typeface="Arial" panose="020B0604020202020204" pitchFamily="34" charset="0"/>
            </a:endParaRPr>
          </a:p>
        </p:txBody>
      </p:sp>
      <p:sp>
        <p:nvSpPr>
          <p:cNvPr id="7" name="TextBox 7"/>
          <p:cNvSpPr txBox="1"/>
          <p:nvPr/>
        </p:nvSpPr>
        <p:spPr>
          <a:xfrm>
            <a:off x="2606365" y="7291325"/>
            <a:ext cx="738473" cy="542925"/>
          </a:xfrm>
          <a:prstGeom prst="rect">
            <a:avLst/>
          </a:prstGeom>
        </p:spPr>
        <p:txBody>
          <a:bodyPr lIns="0" tIns="0" rIns="0" bIns="0" rtlCol="0" anchor="t">
            <a:spAutoFit/>
          </a:bodyPr>
          <a:lstStyle/>
          <a:p>
            <a:pPr algn="ctr">
              <a:lnSpc>
                <a:spcPts val="4499"/>
              </a:lnSpc>
            </a:pPr>
            <a:r>
              <a:rPr lang="en-US" sz="2999">
                <a:solidFill>
                  <a:srgbClr val="FEFEF4"/>
                </a:solidFill>
                <a:latin typeface="Lato Bold"/>
              </a:rPr>
              <a:t>A.</a:t>
            </a:r>
          </a:p>
        </p:txBody>
      </p:sp>
      <p:pic>
        <p:nvPicPr>
          <p:cNvPr id="18"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544485">
            <a:off x="16527224" y="7764191"/>
            <a:ext cx="2987755" cy="3452238"/>
          </a:xfrm>
          <a:prstGeom prst="rect">
            <a:avLst/>
          </a:prstGeom>
        </p:spPr>
      </p:pic>
      <p:sp>
        <p:nvSpPr>
          <p:cNvPr id="19" name="Text Placeholder 1"/>
          <p:cNvSpPr txBox="1">
            <a:spLocks/>
          </p:cNvSpPr>
          <p:nvPr/>
        </p:nvSpPr>
        <p:spPr>
          <a:xfrm>
            <a:off x="2606365" y="2289141"/>
            <a:ext cx="14819274" cy="707616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5000"/>
              </a:lnSpc>
              <a:spcBef>
                <a:spcPts val="600"/>
              </a:spcBef>
              <a:spcAft>
                <a:spcPts val="600"/>
              </a:spcAft>
              <a:buFont typeface="Arial" pitchFamily="34" charset="0"/>
              <a:buNone/>
            </a:pPr>
            <a:r>
              <a:rPr lang="vi-VN" sz="4500" smtClean="0"/>
              <a:t>Các số thập phân 333,3</a:t>
            </a:r>
            <a:r>
              <a:rPr lang="vi-VN" sz="4500" u="sng" smtClean="0">
                <a:solidFill>
                  <a:srgbClr val="FF0000"/>
                </a:solidFill>
              </a:rPr>
              <a:t>3</a:t>
            </a:r>
            <a:r>
              <a:rPr lang="vi-VN" sz="4500" smtClean="0"/>
              <a:t>3; -125,9</a:t>
            </a:r>
            <a:r>
              <a:rPr lang="vi-VN" sz="4500" u="sng" smtClean="0">
                <a:solidFill>
                  <a:srgbClr val="FF0000"/>
                </a:solidFill>
              </a:rPr>
              <a:t>2</a:t>
            </a:r>
            <a:r>
              <a:rPr lang="vi-VN" sz="4500" smtClean="0"/>
              <a:t>5; -2348,3</a:t>
            </a:r>
            <a:r>
              <a:rPr lang="vi-VN" sz="4500" u="sng" smtClean="0">
                <a:solidFill>
                  <a:srgbClr val="FF0000"/>
                </a:solidFill>
              </a:rPr>
              <a:t>9</a:t>
            </a:r>
            <a:r>
              <a:rPr lang="vi-VN" sz="4500" smtClean="0"/>
              <a:t>8 </a:t>
            </a:r>
          </a:p>
          <a:p>
            <a:pPr marL="0" indent="0">
              <a:lnSpc>
                <a:spcPct val="135000"/>
              </a:lnSpc>
              <a:spcBef>
                <a:spcPts val="600"/>
              </a:spcBef>
              <a:spcAft>
                <a:spcPts val="600"/>
              </a:spcAft>
              <a:buFont typeface="Arial" pitchFamily="34" charset="0"/>
              <a:buNone/>
            </a:pPr>
            <a:r>
              <a:rPr lang="vi-VN" sz="4500" smtClean="0"/>
              <a:t>được làm tròn đến hàng phần trăm là: </a:t>
            </a:r>
          </a:p>
          <a:p>
            <a:pPr marL="0" indent="0">
              <a:lnSpc>
                <a:spcPct val="135000"/>
              </a:lnSpc>
              <a:spcBef>
                <a:spcPts val="600"/>
              </a:spcBef>
              <a:spcAft>
                <a:spcPts val="600"/>
              </a:spcAft>
              <a:buFont typeface="Arial" pitchFamily="34" charset="0"/>
              <a:buNone/>
            </a:pPr>
            <a:r>
              <a:rPr lang="vi-VN" sz="4500" smtClean="0"/>
              <a:t>              333,33;    -125,93;    -2348,40</a:t>
            </a:r>
          </a:p>
          <a:p>
            <a:pPr marL="0" indent="0">
              <a:lnSpc>
                <a:spcPct val="135000"/>
              </a:lnSpc>
              <a:spcBef>
                <a:spcPts val="600"/>
              </a:spcBef>
              <a:spcAft>
                <a:spcPts val="600"/>
              </a:spcAft>
              <a:buFont typeface="Arial" pitchFamily="34" charset="0"/>
              <a:buNone/>
            </a:pPr>
            <a:r>
              <a:rPr lang="vi-VN" sz="4500" smtClean="0"/>
              <a:t>Các số thập phân 3</a:t>
            </a:r>
            <a:r>
              <a:rPr lang="vi-VN" sz="4500" u="sng" smtClean="0">
                <a:solidFill>
                  <a:srgbClr val="FF0000"/>
                </a:solidFill>
              </a:rPr>
              <a:t>3</a:t>
            </a:r>
            <a:r>
              <a:rPr lang="vi-VN" sz="4500" smtClean="0"/>
              <a:t>3,333; -1</a:t>
            </a:r>
            <a:r>
              <a:rPr lang="vi-VN" sz="4500" u="sng" smtClean="0">
                <a:solidFill>
                  <a:srgbClr val="FF0000"/>
                </a:solidFill>
              </a:rPr>
              <a:t>2</a:t>
            </a:r>
            <a:r>
              <a:rPr lang="vi-VN" sz="4500" smtClean="0"/>
              <a:t>5,925; -23</a:t>
            </a:r>
            <a:r>
              <a:rPr lang="vi-VN" sz="4500" u="sng" smtClean="0">
                <a:solidFill>
                  <a:srgbClr val="FF0000"/>
                </a:solidFill>
              </a:rPr>
              <a:t>4</a:t>
            </a:r>
            <a:r>
              <a:rPr lang="vi-VN" sz="4500" smtClean="0"/>
              <a:t>8,398 </a:t>
            </a:r>
          </a:p>
          <a:p>
            <a:pPr marL="0" indent="0">
              <a:lnSpc>
                <a:spcPct val="135000"/>
              </a:lnSpc>
              <a:spcBef>
                <a:spcPts val="600"/>
              </a:spcBef>
              <a:spcAft>
                <a:spcPts val="600"/>
              </a:spcAft>
              <a:buFont typeface="Arial" pitchFamily="34" charset="0"/>
              <a:buNone/>
            </a:pPr>
            <a:r>
              <a:rPr lang="vi-VN" sz="4500" smtClean="0"/>
              <a:t>được làm tròn đến hàng chục là: </a:t>
            </a:r>
          </a:p>
          <a:p>
            <a:pPr marL="0" indent="0">
              <a:lnSpc>
                <a:spcPct val="135000"/>
              </a:lnSpc>
              <a:spcBef>
                <a:spcPts val="600"/>
              </a:spcBef>
              <a:spcAft>
                <a:spcPts val="600"/>
              </a:spcAft>
              <a:buFont typeface="Arial" pitchFamily="34" charset="0"/>
              <a:buNone/>
            </a:pPr>
            <a:r>
              <a:rPr lang="vi-VN" sz="4500" smtClean="0"/>
              <a:t>              330;        -130;       - 2350.</a:t>
            </a:r>
          </a:p>
          <a:p>
            <a:pPr>
              <a:lnSpc>
                <a:spcPct val="135000"/>
              </a:lnSpc>
              <a:spcBef>
                <a:spcPts val="600"/>
              </a:spcBef>
              <a:spcAft>
                <a:spcPts val="600"/>
              </a:spcAft>
            </a:pPr>
            <a:endParaRPr lang="vi-VN" sz="4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barn(inVertical)">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barn(inVertical)">
                                      <p:cBhvr>
                                        <p:cTn id="22" dur="500"/>
                                        <p:tgtEl>
                                          <p:spTgt spid="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barn(inVertical)">
                                      <p:cBhvr>
                                        <p:cTn id="27" dur="500"/>
                                        <p:tgtEl>
                                          <p:spTgt spid="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9">
                                            <p:txEl>
                                              <p:pRg st="5" end="5"/>
                                            </p:txEl>
                                          </p:spTgt>
                                        </p:tgtEl>
                                        <p:attrNameLst>
                                          <p:attrName>style.visibility</p:attrName>
                                        </p:attrNameLst>
                                      </p:cBhvr>
                                      <p:to>
                                        <p:strVal val="visible"/>
                                      </p:to>
                                    </p:set>
                                    <p:animEffect transition="in" filter="barn(inVertical)">
                                      <p:cBhvr>
                                        <p:cTn id="32"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086600" y="7048500"/>
            <a:ext cx="3702424" cy="2494508"/>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flipH="1">
            <a:off x="8026366" y="-9197080"/>
            <a:ext cx="2235269" cy="19209341"/>
          </a:xfrm>
          <a:prstGeom prst="rect">
            <a:avLst/>
          </a:prstGeom>
        </p:spPr>
      </p:pic>
      <p:sp>
        <p:nvSpPr>
          <p:cNvPr id="9" name="TextBox 9"/>
          <p:cNvSpPr txBox="1"/>
          <p:nvPr/>
        </p:nvSpPr>
        <p:spPr>
          <a:xfrm>
            <a:off x="4953000" y="2247900"/>
            <a:ext cx="13008213" cy="3785652"/>
          </a:xfrm>
          <a:prstGeom prst="rect">
            <a:avLst/>
          </a:prstGeom>
        </p:spPr>
        <p:txBody>
          <a:bodyPr wrap="square" lIns="0" tIns="0" rIns="0" bIns="0" rtlCol="0" anchor="t">
            <a:spAutoFit/>
          </a:bodyPr>
          <a:lstStyle/>
          <a:p>
            <a:pPr>
              <a:lnSpc>
                <a:spcPct val="120000"/>
              </a:lnSpc>
              <a:spcBef>
                <a:spcPts val="600"/>
              </a:spcBef>
              <a:spcAft>
                <a:spcPts val="600"/>
              </a:spcAft>
            </a:pPr>
            <a:r>
              <a:rPr lang="vi-VN" sz="4500">
                <a:latin typeface="Arial" panose="020B0604020202020204" pitchFamily="34" charset="0"/>
                <a:cs typeface="Arial" panose="020B0604020202020204" pitchFamily="34" charset="0"/>
              </a:rPr>
              <a:t>Làm tròn các số sau đây: </a:t>
            </a:r>
          </a:p>
          <a:p>
            <a:pPr>
              <a:lnSpc>
                <a:spcPct val="120000"/>
              </a:lnSpc>
              <a:spcBef>
                <a:spcPts val="600"/>
              </a:spcBef>
              <a:spcAft>
                <a:spcPts val="600"/>
              </a:spcAft>
            </a:pPr>
            <a:r>
              <a:rPr lang="vi-VN" sz="4500">
                <a:latin typeface="Arial" panose="020B0604020202020204" pitchFamily="34" charset="0"/>
                <a:cs typeface="Arial" panose="020B0604020202020204" pitchFamily="34" charset="0"/>
              </a:rPr>
              <a:t>-10,349; 1995,921; -822,399; 99,999 </a:t>
            </a:r>
            <a:endParaRPr lang="en-GB" sz="4500" smtClean="0">
              <a:latin typeface="Arial" panose="020B0604020202020204" pitchFamily="34" charset="0"/>
              <a:cs typeface="Arial" panose="020B0604020202020204" pitchFamily="34" charset="0"/>
            </a:endParaRPr>
          </a:p>
          <a:p>
            <a:pPr>
              <a:lnSpc>
                <a:spcPct val="120000"/>
              </a:lnSpc>
              <a:spcBef>
                <a:spcPts val="600"/>
              </a:spcBef>
              <a:spcAft>
                <a:spcPts val="600"/>
              </a:spcAft>
            </a:pPr>
            <a:r>
              <a:rPr lang="en-GB" sz="4500" smtClean="0">
                <a:latin typeface="Arial" panose="020B0604020202020204" pitchFamily="34" charset="0"/>
                <a:cs typeface="Arial" panose="020B0604020202020204" pitchFamily="34" charset="0"/>
              </a:rPr>
              <a:t>a) </a:t>
            </a:r>
            <a:r>
              <a:rPr lang="vi-VN" sz="4500" smtClean="0">
                <a:latin typeface="Arial" panose="020B0604020202020204" pitchFamily="34" charset="0"/>
                <a:cs typeface="Arial" panose="020B0604020202020204" pitchFamily="34" charset="0"/>
              </a:rPr>
              <a:t>đến </a:t>
            </a:r>
            <a:r>
              <a:rPr lang="vi-VN" sz="4500">
                <a:latin typeface="Arial" panose="020B0604020202020204" pitchFamily="34" charset="0"/>
                <a:cs typeface="Arial" panose="020B0604020202020204" pitchFamily="34" charset="0"/>
              </a:rPr>
              <a:t>hàng phần mười; </a:t>
            </a:r>
            <a:r>
              <a:rPr lang="en-GB" sz="4500" smtClean="0">
                <a:latin typeface="Arial" panose="020B0604020202020204" pitchFamily="34" charset="0"/>
                <a:cs typeface="Arial" panose="020B0604020202020204" pitchFamily="34" charset="0"/>
              </a:rPr>
              <a:t>    b) </a:t>
            </a:r>
            <a:r>
              <a:rPr lang="vi-VN" sz="4500" smtClean="0">
                <a:latin typeface="Arial" panose="020B0604020202020204" pitchFamily="34" charset="0"/>
                <a:cs typeface="Arial" panose="020B0604020202020204" pitchFamily="34" charset="0"/>
              </a:rPr>
              <a:t>đến </a:t>
            </a:r>
            <a:r>
              <a:rPr lang="vi-VN" sz="4500">
                <a:latin typeface="Arial" panose="020B0604020202020204" pitchFamily="34" charset="0"/>
                <a:cs typeface="Arial" panose="020B0604020202020204" pitchFamily="34" charset="0"/>
              </a:rPr>
              <a:t>hàng phần trăm; </a:t>
            </a:r>
            <a:endParaRPr lang="en-GB" sz="4500" smtClean="0">
              <a:latin typeface="Arial" panose="020B0604020202020204" pitchFamily="34" charset="0"/>
              <a:cs typeface="Arial" panose="020B0604020202020204" pitchFamily="34" charset="0"/>
            </a:endParaRPr>
          </a:p>
          <a:p>
            <a:pPr>
              <a:lnSpc>
                <a:spcPct val="120000"/>
              </a:lnSpc>
              <a:spcBef>
                <a:spcPts val="600"/>
              </a:spcBef>
              <a:spcAft>
                <a:spcPts val="600"/>
              </a:spcAft>
            </a:pPr>
            <a:r>
              <a:rPr lang="en-GB" sz="4500" smtClean="0">
                <a:latin typeface="Arial" panose="020B0604020202020204" pitchFamily="34" charset="0"/>
                <a:cs typeface="Arial" panose="020B0604020202020204" pitchFamily="34" charset="0"/>
              </a:rPr>
              <a:t>c) </a:t>
            </a:r>
            <a:r>
              <a:rPr lang="vi-VN" sz="4500" smtClean="0">
                <a:latin typeface="Arial" panose="020B0604020202020204" pitchFamily="34" charset="0"/>
                <a:cs typeface="Arial" panose="020B0604020202020204" pitchFamily="34" charset="0"/>
              </a:rPr>
              <a:t>đến </a:t>
            </a:r>
            <a:r>
              <a:rPr lang="vi-VN" sz="4500">
                <a:latin typeface="Arial" panose="020B0604020202020204" pitchFamily="34" charset="0"/>
                <a:cs typeface="Arial" panose="020B0604020202020204" pitchFamily="34" charset="0"/>
              </a:rPr>
              <a:t>hàng đơn </a:t>
            </a:r>
            <a:r>
              <a:rPr lang="vi-VN" sz="4500" smtClean="0">
                <a:latin typeface="Arial" panose="020B0604020202020204" pitchFamily="34" charset="0"/>
                <a:cs typeface="Arial" panose="020B0604020202020204" pitchFamily="34" charset="0"/>
              </a:rPr>
              <a:t>vị;</a:t>
            </a:r>
            <a:r>
              <a:rPr lang="en-GB" sz="4500" smtClean="0">
                <a:latin typeface="Arial" panose="020B0604020202020204" pitchFamily="34" charset="0"/>
                <a:cs typeface="Arial" panose="020B0604020202020204" pitchFamily="34" charset="0"/>
              </a:rPr>
              <a:t>             d) </a:t>
            </a:r>
            <a:r>
              <a:rPr lang="vi-VN" sz="4500" smtClean="0">
                <a:latin typeface="Arial" panose="020B0604020202020204" pitchFamily="34" charset="0"/>
                <a:cs typeface="Arial" panose="020B0604020202020204" pitchFamily="34" charset="0"/>
              </a:rPr>
              <a:t>đến </a:t>
            </a:r>
            <a:r>
              <a:rPr lang="vi-VN" sz="4500">
                <a:latin typeface="Arial" panose="020B0604020202020204" pitchFamily="34" charset="0"/>
                <a:cs typeface="Arial" panose="020B0604020202020204" pitchFamily="34" charset="0"/>
              </a:rPr>
              <a:t>hàng </a:t>
            </a:r>
            <a:r>
              <a:rPr lang="vi-VN" sz="4500" smtClean="0">
                <a:latin typeface="Arial" panose="020B0604020202020204" pitchFamily="34" charset="0"/>
                <a:cs typeface="Arial" panose="020B0604020202020204" pitchFamily="34" charset="0"/>
              </a:rPr>
              <a:t>chục</a:t>
            </a:r>
            <a:r>
              <a:rPr lang="en-US" sz="4500" smtClean="0">
                <a:solidFill>
                  <a:srgbClr val="684E3F"/>
                </a:solidFill>
                <a:latin typeface="Arial" panose="020B0604020202020204" pitchFamily="34" charset="0"/>
                <a:cs typeface="Arial" panose="020B0604020202020204" pitchFamily="34" charset="0"/>
              </a:rPr>
              <a:t>.</a:t>
            </a:r>
            <a:endParaRPr lang="en-US" sz="4500">
              <a:solidFill>
                <a:srgbClr val="684E3F"/>
              </a:solidFill>
              <a:latin typeface="Arial" panose="020B0604020202020204" pitchFamily="34" charset="0"/>
              <a:cs typeface="Arial" panose="020B0604020202020204" pitchFamily="34" charset="0"/>
            </a:endParaRPr>
          </a:p>
        </p:txBody>
      </p:sp>
      <p:grpSp>
        <p:nvGrpSpPr>
          <p:cNvPr id="10" name="Group 9"/>
          <p:cNvGrpSpPr/>
          <p:nvPr/>
        </p:nvGrpSpPr>
        <p:grpSpPr>
          <a:xfrm>
            <a:off x="533400" y="2476500"/>
            <a:ext cx="3755787" cy="1401649"/>
            <a:chOff x="2974101" y="4349208"/>
            <a:chExt cx="3755787" cy="1401649"/>
          </a:xfrm>
        </p:grpSpPr>
        <p:sp>
          <p:nvSpPr>
            <p:cNvPr id="11" name="Pentagon 10"/>
            <p:cNvSpPr/>
            <p:nvPr/>
          </p:nvSpPr>
          <p:spPr>
            <a:xfrm>
              <a:off x="2974101" y="4380538"/>
              <a:ext cx="3755787" cy="1370319"/>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 name="TextBox 2"/>
            <p:cNvSpPr txBox="1"/>
            <p:nvPr/>
          </p:nvSpPr>
          <p:spPr>
            <a:xfrm>
              <a:off x="3148488" y="4349208"/>
              <a:ext cx="3254613" cy="1243930"/>
            </a:xfrm>
            <a:prstGeom prst="rect">
              <a:avLst/>
            </a:prstGeom>
          </p:spPr>
          <p:txBody>
            <a:bodyPr wrap="square" lIns="0" tIns="0" rIns="0" bIns="0" rtlCol="0" anchor="t">
              <a:spAutoFit/>
            </a:bodyPr>
            <a:lstStyle/>
            <a:p>
              <a:pPr>
                <a:lnSpc>
                  <a:spcPts val="9680"/>
                </a:lnSpc>
              </a:pPr>
              <a:r>
                <a:rPr lang="en-GB" sz="4500" b="1" smtClean="0">
                  <a:solidFill>
                    <a:schemeClr val="bg1"/>
                  </a:solidFill>
                  <a:latin typeface="Arial" panose="020B0604020202020204" pitchFamily="34" charset="0"/>
                  <a:cs typeface="Arial" panose="020B0604020202020204" pitchFamily="34" charset="0"/>
                </a:rPr>
                <a:t>Thực hành </a:t>
              </a:r>
              <a:endParaRPr lang="en-US" sz="4500" b="1">
                <a:solidFill>
                  <a:schemeClr val="bg1"/>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1242</Words>
  <Application>Microsoft Office PowerPoint</Application>
  <PresentationFormat>Custom</PresentationFormat>
  <Paragraphs>170</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Argent</vt:lpstr>
      <vt:lpstr>Arial</vt:lpstr>
      <vt:lpstr>Times New Roman</vt:lpstr>
      <vt:lpstr>Symbol</vt:lpstr>
      <vt:lpstr>Lato Bold</vt:lpstr>
      <vt:lpstr>Comfortaa</vt:lpstr>
      <vt:lpstr>Calibri</vt:lpstr>
      <vt:lpstr>Vibur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and White Playful Mathematics Class Education Presentation</dc:title>
  <cp:lastModifiedBy>Admin</cp:lastModifiedBy>
  <cp:revision>18</cp:revision>
  <dcterms:created xsi:type="dcterms:W3CDTF">2006-08-16T00:00:00Z</dcterms:created>
  <dcterms:modified xsi:type="dcterms:W3CDTF">2021-10-07T01:50:35Z</dcterms:modified>
  <dc:identifier>DAEqV37c6xw</dc:identifier>
</cp:coreProperties>
</file>