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70" r:id="rId8"/>
    <p:sldId id="264" r:id="rId9"/>
    <p:sldId id="271" r:id="rId10"/>
    <p:sldId id="27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955FA-50D8-4FB3-9C85-CB4762BF53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CF6C9B2-3B8C-4C98-BA1E-1D29689452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B86F5FA-2C9B-4DC7-A0EF-303BBADC59D7}"/>
              </a:ext>
            </a:extLst>
          </p:cNvPr>
          <p:cNvSpPr>
            <a:spLocks noGrp="1"/>
          </p:cNvSpPr>
          <p:nvPr>
            <p:ph type="dt" sz="half" idx="10"/>
          </p:nvPr>
        </p:nvSpPr>
        <p:spPr/>
        <p:txBody>
          <a:bodyPr/>
          <a:lstStyle/>
          <a:p>
            <a:fld id="{AC4446C1-8B0E-456E-9091-4EFE892C69B7}" type="datetimeFigureOut">
              <a:rPr lang="en-US" smtClean="0"/>
              <a:t>12/12/2024</a:t>
            </a:fld>
            <a:endParaRPr lang="en-US"/>
          </a:p>
        </p:txBody>
      </p:sp>
      <p:sp>
        <p:nvSpPr>
          <p:cNvPr id="5" name="Footer Placeholder 4">
            <a:extLst>
              <a:ext uri="{FF2B5EF4-FFF2-40B4-BE49-F238E27FC236}">
                <a16:creationId xmlns:a16="http://schemas.microsoft.com/office/drawing/2014/main" id="{EC27DACD-0F74-4940-B798-E9D3441D06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45118-AF6B-48FC-8D8B-2C2D30BE64F3}"/>
              </a:ext>
            </a:extLst>
          </p:cNvPr>
          <p:cNvSpPr>
            <a:spLocks noGrp="1"/>
          </p:cNvSpPr>
          <p:nvPr>
            <p:ph type="sldNum" sz="quarter" idx="12"/>
          </p:nvPr>
        </p:nvSpPr>
        <p:spPr/>
        <p:txBody>
          <a:bodyPr/>
          <a:lstStyle/>
          <a:p>
            <a:fld id="{56148169-CCBD-4B3F-A83E-A699D1F6B813}" type="slidenum">
              <a:rPr lang="en-US" smtClean="0"/>
              <a:t>‹#›</a:t>
            </a:fld>
            <a:endParaRPr lang="en-US"/>
          </a:p>
        </p:txBody>
      </p:sp>
    </p:spTree>
    <p:extLst>
      <p:ext uri="{BB962C8B-B14F-4D97-AF65-F5344CB8AC3E}">
        <p14:creationId xmlns:p14="http://schemas.microsoft.com/office/powerpoint/2010/main" val="3043858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1375D-6AC5-41B7-AAFA-DFF17106C3B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E09AD9C-09D3-4216-893D-ACC8F600AFC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768807-79F8-4975-9E21-DC07DB2C4732}"/>
              </a:ext>
            </a:extLst>
          </p:cNvPr>
          <p:cNvSpPr>
            <a:spLocks noGrp="1"/>
          </p:cNvSpPr>
          <p:nvPr>
            <p:ph type="dt" sz="half" idx="10"/>
          </p:nvPr>
        </p:nvSpPr>
        <p:spPr/>
        <p:txBody>
          <a:bodyPr/>
          <a:lstStyle/>
          <a:p>
            <a:fld id="{AC4446C1-8B0E-456E-9091-4EFE892C69B7}" type="datetimeFigureOut">
              <a:rPr lang="en-US" smtClean="0"/>
              <a:t>12/12/2024</a:t>
            </a:fld>
            <a:endParaRPr lang="en-US"/>
          </a:p>
        </p:txBody>
      </p:sp>
      <p:sp>
        <p:nvSpPr>
          <p:cNvPr id="5" name="Footer Placeholder 4">
            <a:extLst>
              <a:ext uri="{FF2B5EF4-FFF2-40B4-BE49-F238E27FC236}">
                <a16:creationId xmlns:a16="http://schemas.microsoft.com/office/drawing/2014/main" id="{21C2C039-397E-4664-9470-D04B0C4184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888357-F2A5-4EB1-8413-8E4398154055}"/>
              </a:ext>
            </a:extLst>
          </p:cNvPr>
          <p:cNvSpPr>
            <a:spLocks noGrp="1"/>
          </p:cNvSpPr>
          <p:nvPr>
            <p:ph type="sldNum" sz="quarter" idx="12"/>
          </p:nvPr>
        </p:nvSpPr>
        <p:spPr/>
        <p:txBody>
          <a:bodyPr/>
          <a:lstStyle/>
          <a:p>
            <a:fld id="{56148169-CCBD-4B3F-A83E-A699D1F6B813}" type="slidenum">
              <a:rPr lang="en-US" smtClean="0"/>
              <a:t>‹#›</a:t>
            </a:fld>
            <a:endParaRPr lang="en-US"/>
          </a:p>
        </p:txBody>
      </p:sp>
    </p:spTree>
    <p:extLst>
      <p:ext uri="{BB962C8B-B14F-4D97-AF65-F5344CB8AC3E}">
        <p14:creationId xmlns:p14="http://schemas.microsoft.com/office/powerpoint/2010/main" val="3898841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EF54FE-82DE-4355-8921-F20C5DAC91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F9969F-EAC0-4DFA-81A5-20C6801D9A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629ED8-E4DC-4DA7-9414-F588387F687B}"/>
              </a:ext>
            </a:extLst>
          </p:cNvPr>
          <p:cNvSpPr>
            <a:spLocks noGrp="1"/>
          </p:cNvSpPr>
          <p:nvPr>
            <p:ph type="dt" sz="half" idx="10"/>
          </p:nvPr>
        </p:nvSpPr>
        <p:spPr/>
        <p:txBody>
          <a:bodyPr/>
          <a:lstStyle/>
          <a:p>
            <a:fld id="{AC4446C1-8B0E-456E-9091-4EFE892C69B7}" type="datetimeFigureOut">
              <a:rPr lang="en-US" smtClean="0"/>
              <a:t>12/12/2024</a:t>
            </a:fld>
            <a:endParaRPr lang="en-US"/>
          </a:p>
        </p:txBody>
      </p:sp>
      <p:sp>
        <p:nvSpPr>
          <p:cNvPr id="5" name="Footer Placeholder 4">
            <a:extLst>
              <a:ext uri="{FF2B5EF4-FFF2-40B4-BE49-F238E27FC236}">
                <a16:creationId xmlns:a16="http://schemas.microsoft.com/office/drawing/2014/main" id="{74454D93-A0F2-4B24-8B4D-EB8390AF35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217AEE-E2BC-4FF1-BB56-D99F06F5847A}"/>
              </a:ext>
            </a:extLst>
          </p:cNvPr>
          <p:cNvSpPr>
            <a:spLocks noGrp="1"/>
          </p:cNvSpPr>
          <p:nvPr>
            <p:ph type="sldNum" sz="quarter" idx="12"/>
          </p:nvPr>
        </p:nvSpPr>
        <p:spPr/>
        <p:txBody>
          <a:bodyPr/>
          <a:lstStyle/>
          <a:p>
            <a:fld id="{56148169-CCBD-4B3F-A83E-A699D1F6B813}" type="slidenum">
              <a:rPr lang="en-US" smtClean="0"/>
              <a:t>‹#›</a:t>
            </a:fld>
            <a:endParaRPr lang="en-US"/>
          </a:p>
        </p:txBody>
      </p:sp>
    </p:spTree>
    <p:extLst>
      <p:ext uri="{BB962C8B-B14F-4D97-AF65-F5344CB8AC3E}">
        <p14:creationId xmlns:p14="http://schemas.microsoft.com/office/powerpoint/2010/main" val="586239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9E5A0-8367-40B2-9337-10FA2D0486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78C605-0695-4E4F-81D8-904D2AFD6EB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0D6D95-03BB-41A4-9028-B37DA217517D}"/>
              </a:ext>
            </a:extLst>
          </p:cNvPr>
          <p:cNvSpPr>
            <a:spLocks noGrp="1"/>
          </p:cNvSpPr>
          <p:nvPr>
            <p:ph type="dt" sz="half" idx="10"/>
          </p:nvPr>
        </p:nvSpPr>
        <p:spPr/>
        <p:txBody>
          <a:bodyPr/>
          <a:lstStyle/>
          <a:p>
            <a:fld id="{AC4446C1-8B0E-456E-9091-4EFE892C69B7}" type="datetimeFigureOut">
              <a:rPr lang="en-US" smtClean="0"/>
              <a:t>12/12/2024</a:t>
            </a:fld>
            <a:endParaRPr lang="en-US"/>
          </a:p>
        </p:txBody>
      </p:sp>
      <p:sp>
        <p:nvSpPr>
          <p:cNvPr id="5" name="Footer Placeholder 4">
            <a:extLst>
              <a:ext uri="{FF2B5EF4-FFF2-40B4-BE49-F238E27FC236}">
                <a16:creationId xmlns:a16="http://schemas.microsoft.com/office/drawing/2014/main" id="{D5639CDF-A842-4054-8DC6-0776CDF1C3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773E81-C777-4C1D-BBB5-94CB1BE90DE0}"/>
              </a:ext>
            </a:extLst>
          </p:cNvPr>
          <p:cNvSpPr>
            <a:spLocks noGrp="1"/>
          </p:cNvSpPr>
          <p:nvPr>
            <p:ph type="sldNum" sz="quarter" idx="12"/>
          </p:nvPr>
        </p:nvSpPr>
        <p:spPr/>
        <p:txBody>
          <a:bodyPr/>
          <a:lstStyle/>
          <a:p>
            <a:fld id="{56148169-CCBD-4B3F-A83E-A699D1F6B813}" type="slidenum">
              <a:rPr lang="en-US" smtClean="0"/>
              <a:t>‹#›</a:t>
            </a:fld>
            <a:endParaRPr lang="en-US"/>
          </a:p>
        </p:txBody>
      </p:sp>
    </p:spTree>
    <p:extLst>
      <p:ext uri="{BB962C8B-B14F-4D97-AF65-F5344CB8AC3E}">
        <p14:creationId xmlns:p14="http://schemas.microsoft.com/office/powerpoint/2010/main" val="3254619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F2857-6FB0-49B2-B306-CEFF5415D0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403F456-9843-4F28-A94F-F7A91B1860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761875-D7E5-4EF0-A62A-CAEF4F1835C0}"/>
              </a:ext>
            </a:extLst>
          </p:cNvPr>
          <p:cNvSpPr>
            <a:spLocks noGrp="1"/>
          </p:cNvSpPr>
          <p:nvPr>
            <p:ph type="dt" sz="half" idx="10"/>
          </p:nvPr>
        </p:nvSpPr>
        <p:spPr/>
        <p:txBody>
          <a:bodyPr/>
          <a:lstStyle/>
          <a:p>
            <a:fld id="{AC4446C1-8B0E-456E-9091-4EFE892C69B7}" type="datetimeFigureOut">
              <a:rPr lang="en-US" smtClean="0"/>
              <a:t>12/12/2024</a:t>
            </a:fld>
            <a:endParaRPr lang="en-US"/>
          </a:p>
        </p:txBody>
      </p:sp>
      <p:sp>
        <p:nvSpPr>
          <p:cNvPr id="5" name="Footer Placeholder 4">
            <a:extLst>
              <a:ext uri="{FF2B5EF4-FFF2-40B4-BE49-F238E27FC236}">
                <a16:creationId xmlns:a16="http://schemas.microsoft.com/office/drawing/2014/main" id="{6891EC7E-3E4E-44CC-9D71-BBA52CA49C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E742DD-99F2-46B7-B630-5F3120051C62}"/>
              </a:ext>
            </a:extLst>
          </p:cNvPr>
          <p:cNvSpPr>
            <a:spLocks noGrp="1"/>
          </p:cNvSpPr>
          <p:nvPr>
            <p:ph type="sldNum" sz="quarter" idx="12"/>
          </p:nvPr>
        </p:nvSpPr>
        <p:spPr/>
        <p:txBody>
          <a:bodyPr/>
          <a:lstStyle/>
          <a:p>
            <a:fld id="{56148169-CCBD-4B3F-A83E-A699D1F6B813}" type="slidenum">
              <a:rPr lang="en-US" smtClean="0"/>
              <a:t>‹#›</a:t>
            </a:fld>
            <a:endParaRPr lang="en-US"/>
          </a:p>
        </p:txBody>
      </p:sp>
    </p:spTree>
    <p:extLst>
      <p:ext uri="{BB962C8B-B14F-4D97-AF65-F5344CB8AC3E}">
        <p14:creationId xmlns:p14="http://schemas.microsoft.com/office/powerpoint/2010/main" val="4216011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C05E4-48B1-4E88-A7E6-3F465D4DA5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DD88ED-A50B-4CDE-8A5D-EA10AC38A2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43A7DB6-15DB-4DBF-8C98-B5ABFA02D43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E6F1D4-466B-4D72-9FD8-CC7428BDC142}"/>
              </a:ext>
            </a:extLst>
          </p:cNvPr>
          <p:cNvSpPr>
            <a:spLocks noGrp="1"/>
          </p:cNvSpPr>
          <p:nvPr>
            <p:ph type="dt" sz="half" idx="10"/>
          </p:nvPr>
        </p:nvSpPr>
        <p:spPr/>
        <p:txBody>
          <a:bodyPr/>
          <a:lstStyle/>
          <a:p>
            <a:fld id="{AC4446C1-8B0E-456E-9091-4EFE892C69B7}" type="datetimeFigureOut">
              <a:rPr lang="en-US" smtClean="0"/>
              <a:t>12/12/2024</a:t>
            </a:fld>
            <a:endParaRPr lang="en-US"/>
          </a:p>
        </p:txBody>
      </p:sp>
      <p:sp>
        <p:nvSpPr>
          <p:cNvPr id="6" name="Footer Placeholder 5">
            <a:extLst>
              <a:ext uri="{FF2B5EF4-FFF2-40B4-BE49-F238E27FC236}">
                <a16:creationId xmlns:a16="http://schemas.microsoft.com/office/drawing/2014/main" id="{B12D662D-910E-4A0D-91DE-D88DD90573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77FEC9-D08D-4CCE-B8CF-C1B87F4A4962}"/>
              </a:ext>
            </a:extLst>
          </p:cNvPr>
          <p:cNvSpPr>
            <a:spLocks noGrp="1"/>
          </p:cNvSpPr>
          <p:nvPr>
            <p:ph type="sldNum" sz="quarter" idx="12"/>
          </p:nvPr>
        </p:nvSpPr>
        <p:spPr/>
        <p:txBody>
          <a:bodyPr/>
          <a:lstStyle/>
          <a:p>
            <a:fld id="{56148169-CCBD-4B3F-A83E-A699D1F6B813}" type="slidenum">
              <a:rPr lang="en-US" smtClean="0"/>
              <a:t>‹#›</a:t>
            </a:fld>
            <a:endParaRPr lang="en-US"/>
          </a:p>
        </p:txBody>
      </p:sp>
    </p:spTree>
    <p:extLst>
      <p:ext uri="{BB962C8B-B14F-4D97-AF65-F5344CB8AC3E}">
        <p14:creationId xmlns:p14="http://schemas.microsoft.com/office/powerpoint/2010/main" val="1480121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CA859-3729-42D7-86C3-7DBCFAFC30A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90F0D7A-8A08-4FC4-98D6-DCEDCC0248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7AF156-96A6-43E6-85EB-95732B56429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96F0EA6-7148-4D6E-BD36-EDC70DB445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033EDE-DCF1-48C8-8C0B-5D58BCA8E41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9F14CD-DC18-4551-8A3A-3B85730FD0CE}"/>
              </a:ext>
            </a:extLst>
          </p:cNvPr>
          <p:cNvSpPr>
            <a:spLocks noGrp="1"/>
          </p:cNvSpPr>
          <p:nvPr>
            <p:ph type="dt" sz="half" idx="10"/>
          </p:nvPr>
        </p:nvSpPr>
        <p:spPr/>
        <p:txBody>
          <a:bodyPr/>
          <a:lstStyle/>
          <a:p>
            <a:fld id="{AC4446C1-8B0E-456E-9091-4EFE892C69B7}" type="datetimeFigureOut">
              <a:rPr lang="en-US" smtClean="0"/>
              <a:t>12/12/2024</a:t>
            </a:fld>
            <a:endParaRPr lang="en-US"/>
          </a:p>
        </p:txBody>
      </p:sp>
      <p:sp>
        <p:nvSpPr>
          <p:cNvPr id="8" name="Footer Placeholder 7">
            <a:extLst>
              <a:ext uri="{FF2B5EF4-FFF2-40B4-BE49-F238E27FC236}">
                <a16:creationId xmlns:a16="http://schemas.microsoft.com/office/drawing/2014/main" id="{16C7C004-CE41-4F6A-9EF8-91F68AA9E0E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13A458-7DF6-4555-ABA2-2C72B404E310}"/>
              </a:ext>
            </a:extLst>
          </p:cNvPr>
          <p:cNvSpPr>
            <a:spLocks noGrp="1"/>
          </p:cNvSpPr>
          <p:nvPr>
            <p:ph type="sldNum" sz="quarter" idx="12"/>
          </p:nvPr>
        </p:nvSpPr>
        <p:spPr/>
        <p:txBody>
          <a:bodyPr/>
          <a:lstStyle/>
          <a:p>
            <a:fld id="{56148169-CCBD-4B3F-A83E-A699D1F6B813}" type="slidenum">
              <a:rPr lang="en-US" smtClean="0"/>
              <a:t>‹#›</a:t>
            </a:fld>
            <a:endParaRPr lang="en-US"/>
          </a:p>
        </p:txBody>
      </p:sp>
    </p:spTree>
    <p:extLst>
      <p:ext uri="{BB962C8B-B14F-4D97-AF65-F5344CB8AC3E}">
        <p14:creationId xmlns:p14="http://schemas.microsoft.com/office/powerpoint/2010/main" val="28832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A4EB8-67F4-4412-94B7-5E9723B0E7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1D5329-CE45-4943-AF4B-5E1CBB8D42E0}"/>
              </a:ext>
            </a:extLst>
          </p:cNvPr>
          <p:cNvSpPr>
            <a:spLocks noGrp="1"/>
          </p:cNvSpPr>
          <p:nvPr>
            <p:ph type="dt" sz="half" idx="10"/>
          </p:nvPr>
        </p:nvSpPr>
        <p:spPr/>
        <p:txBody>
          <a:bodyPr/>
          <a:lstStyle/>
          <a:p>
            <a:fld id="{AC4446C1-8B0E-456E-9091-4EFE892C69B7}" type="datetimeFigureOut">
              <a:rPr lang="en-US" smtClean="0"/>
              <a:t>12/12/2024</a:t>
            </a:fld>
            <a:endParaRPr lang="en-US"/>
          </a:p>
        </p:txBody>
      </p:sp>
      <p:sp>
        <p:nvSpPr>
          <p:cNvPr id="4" name="Footer Placeholder 3">
            <a:extLst>
              <a:ext uri="{FF2B5EF4-FFF2-40B4-BE49-F238E27FC236}">
                <a16:creationId xmlns:a16="http://schemas.microsoft.com/office/drawing/2014/main" id="{992C2239-C891-4B93-86D5-B91B54F3274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E9FD7F1-C4F4-462A-B853-D0CDFED60ABC}"/>
              </a:ext>
            </a:extLst>
          </p:cNvPr>
          <p:cNvSpPr>
            <a:spLocks noGrp="1"/>
          </p:cNvSpPr>
          <p:nvPr>
            <p:ph type="sldNum" sz="quarter" idx="12"/>
          </p:nvPr>
        </p:nvSpPr>
        <p:spPr/>
        <p:txBody>
          <a:bodyPr/>
          <a:lstStyle/>
          <a:p>
            <a:fld id="{56148169-CCBD-4B3F-A83E-A699D1F6B813}" type="slidenum">
              <a:rPr lang="en-US" smtClean="0"/>
              <a:t>‹#›</a:t>
            </a:fld>
            <a:endParaRPr lang="en-US"/>
          </a:p>
        </p:txBody>
      </p:sp>
    </p:spTree>
    <p:extLst>
      <p:ext uri="{BB962C8B-B14F-4D97-AF65-F5344CB8AC3E}">
        <p14:creationId xmlns:p14="http://schemas.microsoft.com/office/powerpoint/2010/main" val="2322898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959A31-1D56-48FF-A3A6-8311AC66821C}"/>
              </a:ext>
            </a:extLst>
          </p:cNvPr>
          <p:cNvSpPr>
            <a:spLocks noGrp="1"/>
          </p:cNvSpPr>
          <p:nvPr>
            <p:ph type="dt" sz="half" idx="10"/>
          </p:nvPr>
        </p:nvSpPr>
        <p:spPr/>
        <p:txBody>
          <a:bodyPr/>
          <a:lstStyle/>
          <a:p>
            <a:fld id="{AC4446C1-8B0E-456E-9091-4EFE892C69B7}" type="datetimeFigureOut">
              <a:rPr lang="en-US" smtClean="0"/>
              <a:t>12/12/2024</a:t>
            </a:fld>
            <a:endParaRPr lang="en-US"/>
          </a:p>
        </p:txBody>
      </p:sp>
      <p:sp>
        <p:nvSpPr>
          <p:cNvPr id="3" name="Footer Placeholder 2">
            <a:extLst>
              <a:ext uri="{FF2B5EF4-FFF2-40B4-BE49-F238E27FC236}">
                <a16:creationId xmlns:a16="http://schemas.microsoft.com/office/drawing/2014/main" id="{0DF0AE30-9805-49C8-8FE3-9C846249D8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794544-2F2C-4E47-9B75-C6141783214D}"/>
              </a:ext>
            </a:extLst>
          </p:cNvPr>
          <p:cNvSpPr>
            <a:spLocks noGrp="1"/>
          </p:cNvSpPr>
          <p:nvPr>
            <p:ph type="sldNum" sz="quarter" idx="12"/>
          </p:nvPr>
        </p:nvSpPr>
        <p:spPr/>
        <p:txBody>
          <a:bodyPr/>
          <a:lstStyle/>
          <a:p>
            <a:fld id="{56148169-CCBD-4B3F-A83E-A699D1F6B813}" type="slidenum">
              <a:rPr lang="en-US" smtClean="0"/>
              <a:t>‹#›</a:t>
            </a:fld>
            <a:endParaRPr lang="en-US"/>
          </a:p>
        </p:txBody>
      </p:sp>
    </p:spTree>
    <p:extLst>
      <p:ext uri="{BB962C8B-B14F-4D97-AF65-F5344CB8AC3E}">
        <p14:creationId xmlns:p14="http://schemas.microsoft.com/office/powerpoint/2010/main" val="1916900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1CDFF-3DB7-4C25-9CB3-1DA2588256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266EC32-AD0F-419F-8446-9D50E6DB9A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802D2A2-5A2B-49A5-B56C-90B584D3C3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974287-A331-46BC-AAF2-7B8F25DB7E19}"/>
              </a:ext>
            </a:extLst>
          </p:cNvPr>
          <p:cNvSpPr>
            <a:spLocks noGrp="1"/>
          </p:cNvSpPr>
          <p:nvPr>
            <p:ph type="dt" sz="half" idx="10"/>
          </p:nvPr>
        </p:nvSpPr>
        <p:spPr/>
        <p:txBody>
          <a:bodyPr/>
          <a:lstStyle/>
          <a:p>
            <a:fld id="{AC4446C1-8B0E-456E-9091-4EFE892C69B7}" type="datetimeFigureOut">
              <a:rPr lang="en-US" smtClean="0"/>
              <a:t>12/12/2024</a:t>
            </a:fld>
            <a:endParaRPr lang="en-US"/>
          </a:p>
        </p:txBody>
      </p:sp>
      <p:sp>
        <p:nvSpPr>
          <p:cNvPr id="6" name="Footer Placeholder 5">
            <a:extLst>
              <a:ext uri="{FF2B5EF4-FFF2-40B4-BE49-F238E27FC236}">
                <a16:creationId xmlns:a16="http://schemas.microsoft.com/office/drawing/2014/main" id="{4F52AEC8-044E-4AEC-A807-D1EE3684DA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6AC073-7B81-4621-9299-1477EC453722}"/>
              </a:ext>
            </a:extLst>
          </p:cNvPr>
          <p:cNvSpPr>
            <a:spLocks noGrp="1"/>
          </p:cNvSpPr>
          <p:nvPr>
            <p:ph type="sldNum" sz="quarter" idx="12"/>
          </p:nvPr>
        </p:nvSpPr>
        <p:spPr/>
        <p:txBody>
          <a:bodyPr/>
          <a:lstStyle/>
          <a:p>
            <a:fld id="{56148169-CCBD-4B3F-A83E-A699D1F6B813}" type="slidenum">
              <a:rPr lang="en-US" smtClean="0"/>
              <a:t>‹#›</a:t>
            </a:fld>
            <a:endParaRPr lang="en-US"/>
          </a:p>
        </p:txBody>
      </p:sp>
    </p:spTree>
    <p:extLst>
      <p:ext uri="{BB962C8B-B14F-4D97-AF65-F5344CB8AC3E}">
        <p14:creationId xmlns:p14="http://schemas.microsoft.com/office/powerpoint/2010/main" val="3204412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61A50-E2E1-4D98-9469-F7205676E8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2D3C276-130B-4E97-AC84-67FD367995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9C331F6-9BB5-4A38-B60D-12B46F55A7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6590D6-A415-4988-A52C-F4647F7EF3C8}"/>
              </a:ext>
            </a:extLst>
          </p:cNvPr>
          <p:cNvSpPr>
            <a:spLocks noGrp="1"/>
          </p:cNvSpPr>
          <p:nvPr>
            <p:ph type="dt" sz="half" idx="10"/>
          </p:nvPr>
        </p:nvSpPr>
        <p:spPr/>
        <p:txBody>
          <a:bodyPr/>
          <a:lstStyle/>
          <a:p>
            <a:fld id="{AC4446C1-8B0E-456E-9091-4EFE892C69B7}" type="datetimeFigureOut">
              <a:rPr lang="en-US" smtClean="0"/>
              <a:t>12/12/2024</a:t>
            </a:fld>
            <a:endParaRPr lang="en-US"/>
          </a:p>
        </p:txBody>
      </p:sp>
      <p:sp>
        <p:nvSpPr>
          <p:cNvPr id="6" name="Footer Placeholder 5">
            <a:extLst>
              <a:ext uri="{FF2B5EF4-FFF2-40B4-BE49-F238E27FC236}">
                <a16:creationId xmlns:a16="http://schemas.microsoft.com/office/drawing/2014/main" id="{2954B5F5-2F21-4F39-B6D2-4F979D2A08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8B3558-88B7-4F19-BA44-C58A428E2EF5}"/>
              </a:ext>
            </a:extLst>
          </p:cNvPr>
          <p:cNvSpPr>
            <a:spLocks noGrp="1"/>
          </p:cNvSpPr>
          <p:nvPr>
            <p:ph type="sldNum" sz="quarter" idx="12"/>
          </p:nvPr>
        </p:nvSpPr>
        <p:spPr/>
        <p:txBody>
          <a:bodyPr/>
          <a:lstStyle/>
          <a:p>
            <a:fld id="{56148169-CCBD-4B3F-A83E-A699D1F6B813}" type="slidenum">
              <a:rPr lang="en-US" smtClean="0"/>
              <a:t>‹#›</a:t>
            </a:fld>
            <a:endParaRPr lang="en-US"/>
          </a:p>
        </p:txBody>
      </p:sp>
    </p:spTree>
    <p:extLst>
      <p:ext uri="{BB962C8B-B14F-4D97-AF65-F5344CB8AC3E}">
        <p14:creationId xmlns:p14="http://schemas.microsoft.com/office/powerpoint/2010/main" val="3986826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D5F7AC-C913-4D82-8A72-2069950DA5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EC7B12-B675-4DB6-8F12-079BCD4BA7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4EC288-1CDA-414B-B955-3909EF5D5A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4446C1-8B0E-456E-9091-4EFE892C69B7}" type="datetimeFigureOut">
              <a:rPr lang="en-US" smtClean="0"/>
              <a:t>12/12/2024</a:t>
            </a:fld>
            <a:endParaRPr lang="en-US"/>
          </a:p>
        </p:txBody>
      </p:sp>
      <p:sp>
        <p:nvSpPr>
          <p:cNvPr id="5" name="Footer Placeholder 4">
            <a:extLst>
              <a:ext uri="{FF2B5EF4-FFF2-40B4-BE49-F238E27FC236}">
                <a16:creationId xmlns:a16="http://schemas.microsoft.com/office/drawing/2014/main" id="{3252A944-4B8E-457C-A491-8FC350CC0F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C264D2D-5BBA-4721-AB5E-9EA7099494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148169-CCBD-4B3F-A83E-A699D1F6B813}" type="slidenum">
              <a:rPr lang="en-US" smtClean="0"/>
              <a:t>‹#›</a:t>
            </a:fld>
            <a:endParaRPr lang="en-US"/>
          </a:p>
        </p:txBody>
      </p:sp>
    </p:spTree>
    <p:extLst>
      <p:ext uri="{BB962C8B-B14F-4D97-AF65-F5344CB8AC3E}">
        <p14:creationId xmlns:p14="http://schemas.microsoft.com/office/powerpoint/2010/main" val="392506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iáo án điện tử Phân tích dữ liệu | Bài giảng PPT Toán 8 Chân trời sáng tạo">
            <a:extLst>
              <a:ext uri="{FF2B5EF4-FFF2-40B4-BE49-F238E27FC236}">
                <a16:creationId xmlns:a16="http://schemas.microsoft.com/office/drawing/2014/main" id="{CD87A2FD-BA66-4319-A6C5-58B79413E21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015" t="8218" r="26630" b="44952"/>
          <a:stretch/>
        </p:blipFill>
        <p:spPr bwMode="auto">
          <a:xfrm>
            <a:off x="1495043" y="969817"/>
            <a:ext cx="8699467" cy="435956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4DBB3DF2-0447-4DFB-B151-0F5ACD257E85}"/>
              </a:ext>
            </a:extLst>
          </p:cNvPr>
          <p:cNvSpPr txBox="1"/>
          <p:nvPr/>
        </p:nvSpPr>
        <p:spPr>
          <a:xfrm>
            <a:off x="4784436" y="406400"/>
            <a:ext cx="2635658" cy="584775"/>
          </a:xfrm>
          <a:prstGeom prst="rect">
            <a:avLst/>
          </a:prstGeom>
          <a:noFill/>
        </p:spPr>
        <p:txBody>
          <a:bodyPr wrap="none" rtlCol="0">
            <a:spAutoFit/>
          </a:bodyPr>
          <a:lstStyle/>
          <a:p>
            <a:r>
              <a:rPr lang="en-US" sz="3200" b="1" dirty="0">
                <a:solidFill>
                  <a:srgbClr val="FF0000"/>
                </a:solidFill>
                <a:latin typeface="Times New Roman" panose="02020603050405020304" pitchFamily="18" charset="0"/>
                <a:cs typeface="Times New Roman" panose="02020603050405020304" pitchFamily="18" charset="0"/>
              </a:rPr>
              <a:t>KHỞI ĐỘNG</a:t>
            </a:r>
          </a:p>
        </p:txBody>
      </p:sp>
    </p:spTree>
    <p:extLst>
      <p:ext uri="{BB962C8B-B14F-4D97-AF65-F5344CB8AC3E}">
        <p14:creationId xmlns:p14="http://schemas.microsoft.com/office/powerpoint/2010/main" val="36941317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D765F49A-03BC-451C-AAAA-F0AFE6FAFF12}"/>
              </a:ext>
            </a:extLst>
          </p:cNvPr>
          <p:cNvSpPr>
            <a:spLocks noChangeArrowheads="1"/>
          </p:cNvSpPr>
          <p:nvPr/>
        </p:nvSpPr>
        <p:spPr bwMode="auto">
          <a:xfrm>
            <a:off x="649144" y="3874506"/>
            <a:ext cx="11203708"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Theo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em</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năm</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sau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nhà</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trường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nên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chuẩn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bị</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thêm</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nhiều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nước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uống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loại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nào</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pic>
        <p:nvPicPr>
          <p:cNvPr id="3074" name="Picture 2">
            <a:extLst>
              <a:ext uri="{FF2B5EF4-FFF2-40B4-BE49-F238E27FC236}">
                <a16:creationId xmlns:a16="http://schemas.microsoft.com/office/drawing/2014/main" id="{756B4EC9-C79D-404B-A5EE-F5CC08FBB9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68045" y="824344"/>
            <a:ext cx="4189846" cy="2954824"/>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1">
            <a:extLst>
              <a:ext uri="{FF2B5EF4-FFF2-40B4-BE49-F238E27FC236}">
                <a16:creationId xmlns:a16="http://schemas.microsoft.com/office/drawing/2014/main" id="{54CF9605-54AD-4FD0-B6F2-2B5019A7A6FE}"/>
              </a:ext>
            </a:extLst>
          </p:cNvPr>
          <p:cNvSpPr>
            <a:spLocks noChangeArrowheads="1"/>
          </p:cNvSpPr>
          <p:nvPr/>
        </p:nvSpPr>
        <p:spPr bwMode="auto">
          <a:xfrm>
            <a:off x="649144" y="919682"/>
            <a:ext cx="7321838" cy="1969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3200" b="1" dirty="0" err="1">
                <a:solidFill>
                  <a:srgbClr val="000000"/>
                </a:solidFill>
                <a:latin typeface="Times New Roman" panose="02020603050405020304" pitchFamily="18" charset="0"/>
                <a:cs typeface="Times New Roman" panose="02020603050405020304" pitchFamily="18" charset="0"/>
              </a:rPr>
              <a:t>Ví</a:t>
            </a:r>
            <a:r>
              <a:rPr lang="en-US" altLang="en-US" sz="3200" b="1" dirty="0">
                <a:solidFill>
                  <a:srgbClr val="000000"/>
                </a:solidFill>
                <a:latin typeface="Times New Roman" panose="02020603050405020304" pitchFamily="18" charset="0"/>
                <a:cs typeface="Times New Roman" panose="02020603050405020304" pitchFamily="18" charset="0"/>
              </a:rPr>
              <a:t> </a:t>
            </a:r>
            <a:r>
              <a:rPr lang="en-US" altLang="en-US" sz="3200" b="1" dirty="0" err="1">
                <a:solidFill>
                  <a:srgbClr val="000000"/>
                </a:solidFill>
                <a:latin typeface="Times New Roman" panose="02020603050405020304" pitchFamily="18" charset="0"/>
                <a:cs typeface="Times New Roman" panose="02020603050405020304" pitchFamily="18" charset="0"/>
              </a:rPr>
              <a:t>dụ</a:t>
            </a:r>
            <a:r>
              <a:rPr lang="en-US" altLang="en-US" sz="3200" dirty="0">
                <a:solidFill>
                  <a:srgbClr val="000000"/>
                </a:solidFill>
                <a:latin typeface="Times New Roman" panose="02020603050405020304" pitchFamily="18" charset="0"/>
                <a:cs typeface="Times New Roman" panose="02020603050405020304" pitchFamily="18" charset="0"/>
              </a:rPr>
              <a:t>: Ta </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có</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biểu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biểu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diễn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tỉ</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lệ</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phần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trăm</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thức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uống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sinh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8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lựa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chọn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buổi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tổng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kết</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năm</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2022 - 2023</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BAF22150-9BE0-4EBA-979B-F9FEDC306A24}"/>
              </a:ext>
            </a:extLst>
          </p:cNvPr>
          <p:cNvSpPr txBox="1"/>
          <p:nvPr/>
        </p:nvSpPr>
        <p:spPr>
          <a:xfrm>
            <a:off x="554181" y="4956438"/>
            <a:ext cx="11083638" cy="1077218"/>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Trả</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lời</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Theo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biểu</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đồ</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số</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lượng</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trà</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sữa</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được</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lựa</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chọn</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nhiều</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nhât</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năm</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sau</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nhà</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trường</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nên</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chuẩn</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bị</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thêm</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trà</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sữa</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cho</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buổi</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tổng</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kết</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26958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719331CA-54E9-41E4-87ED-CC9F2BFCAF24}"/>
              </a:ext>
            </a:extLst>
          </p:cNvPr>
          <p:cNvSpPr>
            <a:spLocks noChangeArrowheads="1"/>
          </p:cNvSpPr>
          <p:nvPr/>
        </p:nvSpPr>
        <p:spPr bwMode="auto">
          <a:xfrm>
            <a:off x="979344" y="847942"/>
            <a:ext cx="4488296"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err="1">
                <a:ln>
                  <a:noFill/>
                </a:ln>
                <a:solidFill>
                  <a:srgbClr val="008000"/>
                </a:solidFill>
                <a:effectLst/>
                <a:latin typeface="Times New Roman" panose="02020603050405020304" pitchFamily="18" charset="0"/>
                <a:cs typeface="Times New Roman" panose="02020603050405020304" pitchFamily="18" charset="0"/>
              </a:rPr>
              <a:t>Thực</a:t>
            </a:r>
            <a:r>
              <a:rPr kumimoji="0" lang="en-US" altLang="en-US" sz="32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rPr>
              <a:t> </a:t>
            </a:r>
            <a:r>
              <a:rPr kumimoji="0" lang="en-US" altLang="en-US" sz="3200" b="1" i="0" u="none" strike="noStrike" cap="none" normalizeH="0" baseline="0" dirty="0" err="1">
                <a:ln>
                  <a:noFill/>
                </a:ln>
                <a:solidFill>
                  <a:srgbClr val="008000"/>
                </a:solidFill>
                <a:effectLst/>
                <a:latin typeface="Times New Roman" panose="02020603050405020304" pitchFamily="18" charset="0"/>
                <a:cs typeface="Times New Roman" panose="02020603050405020304" pitchFamily="18" charset="0"/>
              </a:rPr>
              <a:t>hành</a:t>
            </a:r>
            <a:r>
              <a:rPr kumimoji="0" lang="en-US" altLang="en-US" sz="32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rPr>
              <a:t> 2 :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lượng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giỏ</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trái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cây</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bán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mùa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hè</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vừa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của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sáu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cửa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hàng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biểu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diễn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biểu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sau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5" name="Rectangle 3">
            <a:extLst>
              <a:ext uri="{FF2B5EF4-FFF2-40B4-BE49-F238E27FC236}">
                <a16:creationId xmlns:a16="http://schemas.microsoft.com/office/drawing/2014/main" id="{C219FEB3-5695-48A3-8FAD-1A9F6C15DC53}"/>
              </a:ext>
            </a:extLst>
          </p:cNvPr>
          <p:cNvSpPr>
            <a:spLocks noChangeArrowheads="1"/>
          </p:cNvSpPr>
          <p:nvPr/>
        </p:nvSpPr>
        <p:spPr bwMode="auto">
          <a:xfrm>
            <a:off x="1597891" y="2133600"/>
            <a:ext cx="306705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331365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8194" name="Picture 2" descr="Thực hành 2 trang 111 Toán 8 Tập 1 Chân trời sáng tạo | Giải Toán 8">
            <a:extLst>
              <a:ext uri="{FF2B5EF4-FFF2-40B4-BE49-F238E27FC236}">
                <a16:creationId xmlns:a16="http://schemas.microsoft.com/office/drawing/2014/main" id="{524C1F06-B3E4-4011-8377-C33FE8E772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07786" y="296718"/>
            <a:ext cx="5588288" cy="5993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32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139D6AD3-FC20-4D95-BFD7-CA718F06A70E}"/>
              </a:ext>
            </a:extLst>
          </p:cNvPr>
          <p:cNvSpPr>
            <a:spLocks noChangeArrowheads="1"/>
          </p:cNvSpPr>
          <p:nvPr/>
        </p:nvSpPr>
        <p:spPr bwMode="auto">
          <a:xfrm>
            <a:off x="822036" y="214040"/>
            <a:ext cx="10954327"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err="1">
                <a:ln>
                  <a:noFill/>
                </a:ln>
                <a:solidFill>
                  <a:srgbClr val="008000"/>
                </a:solidFill>
                <a:effectLst/>
                <a:latin typeface="Times New Roman" panose="02020603050405020304" pitchFamily="18" charset="0"/>
                <a:cs typeface="Times New Roman" panose="02020603050405020304" pitchFamily="18" charset="0"/>
              </a:rPr>
              <a:t>Giải</a:t>
            </a:r>
            <a:r>
              <a:rPr kumimoji="0" lang="en-US" altLang="en-US" sz="32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rPr>
              <a:t>:</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Phân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tích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biểu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tranh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chuyển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dữ</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liệu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từ</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biểu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tranh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sang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bảng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thống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kê</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ta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sz="3200" dirty="0">
              <a:solidFill>
                <a:srgbClr val="000000"/>
              </a:solidFill>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Ta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thấy</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chỉ</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có</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cửa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hàng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Xanh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Sạch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bán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dưới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200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giỏ</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trái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cây</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nên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cửa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hàng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này</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phải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đóng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cửa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chuyển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sang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kinh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doanh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mặt</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hàng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khác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pic>
        <p:nvPicPr>
          <p:cNvPr id="9218" name="Picture 2" descr="Thực hành 2 trang 111 Toán 8 Tập 1 Chân trời sáng tạo | Giải Toán 8">
            <a:extLst>
              <a:ext uri="{FF2B5EF4-FFF2-40B4-BE49-F238E27FC236}">
                <a16:creationId xmlns:a16="http://schemas.microsoft.com/office/drawing/2014/main" id="{48636FB2-CE97-4E91-AE6C-EB71D2A2B9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7579" y="1879456"/>
            <a:ext cx="7743825"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6793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E113D4CE-C9AC-4D92-BCF1-673098E892AD}"/>
              </a:ext>
            </a:extLst>
          </p:cNvPr>
          <p:cNvSpPr>
            <a:spLocks noChangeArrowheads="1"/>
          </p:cNvSpPr>
          <p:nvPr/>
        </p:nvSpPr>
        <p:spPr bwMode="auto">
          <a:xfrm>
            <a:off x="360217" y="896332"/>
            <a:ext cx="5255492"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err="1">
                <a:ln>
                  <a:noFill/>
                </a:ln>
                <a:solidFill>
                  <a:srgbClr val="008000"/>
                </a:solidFill>
                <a:effectLst/>
                <a:latin typeface="Times New Roman" panose="02020603050405020304" pitchFamily="18" charset="0"/>
                <a:cs typeface="Times New Roman" panose="02020603050405020304" pitchFamily="18" charset="0"/>
              </a:rPr>
              <a:t>Vận</a:t>
            </a:r>
            <a:r>
              <a:rPr kumimoji="0" lang="en-US" altLang="en-US" sz="32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rPr>
              <a:t> </a:t>
            </a:r>
            <a:r>
              <a:rPr kumimoji="0" lang="en-US" altLang="en-US" sz="3200" b="1" i="0" u="none" strike="noStrike" cap="none" normalizeH="0" baseline="0" dirty="0" err="1">
                <a:ln>
                  <a:noFill/>
                </a:ln>
                <a:solidFill>
                  <a:srgbClr val="008000"/>
                </a:solidFill>
                <a:effectLst/>
                <a:latin typeface="Times New Roman" panose="02020603050405020304" pitchFamily="18" charset="0"/>
                <a:cs typeface="Times New Roman" panose="02020603050405020304" pitchFamily="18" charset="0"/>
              </a:rPr>
              <a:t>dụng</a:t>
            </a:r>
            <a:r>
              <a:rPr kumimoji="0" lang="en-US" altLang="en-US" sz="32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rPr>
              <a:t> 2 :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tình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huống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của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Thực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hành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2,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có</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thêm</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thông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tin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cho</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những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cửa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hàng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bán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từ</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500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giỏ</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trái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cây</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trở</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lên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dự</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định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sẽ</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đầu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tư</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xây</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một</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nhà</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kho</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bảo</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quản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Em</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hãy</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cho</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đó</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có</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thể</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là</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những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cửa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hàng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nào</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pic>
        <p:nvPicPr>
          <p:cNvPr id="6" name="Picture 2" descr="Thực hành 2 trang 111 Toán 8 Tập 1 Chân trời sáng tạo | Giải Toán 8">
            <a:extLst>
              <a:ext uri="{FF2B5EF4-FFF2-40B4-BE49-F238E27FC236}">
                <a16:creationId xmlns:a16="http://schemas.microsoft.com/office/drawing/2014/main" id="{0FA4AF48-FC88-44A8-901C-5F03F65E21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07786" y="296718"/>
            <a:ext cx="5588288" cy="5993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2489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15E7888F-3565-4F91-87F6-54046AC2D04B}"/>
              </a:ext>
            </a:extLst>
          </p:cNvPr>
          <p:cNvSpPr>
            <a:spLocks noChangeArrowheads="1"/>
          </p:cNvSpPr>
          <p:nvPr/>
        </p:nvSpPr>
        <p:spPr bwMode="auto">
          <a:xfrm>
            <a:off x="552160" y="810073"/>
            <a:ext cx="10762385"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err="1">
                <a:ln>
                  <a:noFill/>
                </a:ln>
                <a:solidFill>
                  <a:srgbClr val="008000"/>
                </a:solidFill>
                <a:effectLst/>
                <a:latin typeface="Times New Roman" panose="02020603050405020304" pitchFamily="18" charset="0"/>
                <a:cs typeface="Times New Roman" panose="02020603050405020304" pitchFamily="18" charset="0"/>
              </a:rPr>
              <a:t>Giải</a:t>
            </a:r>
            <a:r>
              <a:rPr kumimoji="0" lang="en-US" altLang="en-US" sz="32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rPr>
              <a:t>:</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Phân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tích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biểu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tranh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chuyển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dữ</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liệu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từ</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biểu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tranh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sang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bảng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thống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kê</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ta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endParaRPr lang="en-US" altLang="en-US" sz="3200" dirty="0">
              <a:solidFill>
                <a:srgbClr val="000000"/>
              </a:solidFill>
              <a:latin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Ta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thấy</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có</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hai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cửa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hàng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bán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từ</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500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giỏ</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trái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cây</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trở</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lên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đó</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là</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cửa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hàng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Bốn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Mùa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cửa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hàng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Quả</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Ngọt</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nên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hai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cửa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hàng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này</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sẽ</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đầu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tư</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xây</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một</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nhà</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kho</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bảo</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quản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pic>
        <p:nvPicPr>
          <p:cNvPr id="11266" name="Picture 2" descr="Vận dụng 2 trang 111 Toán 8 Tập 1 Chân trời sáng tạo | Giải Toán 8">
            <a:extLst>
              <a:ext uri="{FF2B5EF4-FFF2-40B4-BE49-F238E27FC236}">
                <a16:creationId xmlns:a16="http://schemas.microsoft.com/office/drawing/2014/main" id="{C5D9512F-86C1-49F0-96DE-CA3A0E9745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0274" y="2370570"/>
            <a:ext cx="7791451"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4789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680CE-7EE2-4BA0-A83F-AAD63B38A838}"/>
              </a:ext>
            </a:extLst>
          </p:cNvPr>
          <p:cNvSpPr>
            <a:spLocks noGrp="1"/>
          </p:cNvSpPr>
          <p:nvPr>
            <p:ph type="title"/>
          </p:nvPr>
        </p:nvSpPr>
        <p:spPr>
          <a:xfrm>
            <a:off x="860135" y="1"/>
            <a:ext cx="10515600" cy="914400"/>
          </a:xfrm>
        </p:spPr>
        <p:txBody>
          <a:bodyPr>
            <a:normAutofit/>
          </a:bodyPr>
          <a:lstStyle/>
          <a:p>
            <a:pPr algn="ctr"/>
            <a:r>
              <a:rPr lang="en-US" sz="2800" b="1" dirty="0">
                <a:solidFill>
                  <a:srgbClr val="FF0000"/>
                </a:solidFill>
                <a:latin typeface="Times New Roman" panose="02020603050405020304" pitchFamily="18" charset="0"/>
                <a:cs typeface="Times New Roman" panose="02020603050405020304" pitchFamily="18" charset="0"/>
              </a:rPr>
              <a:t>BÀI 3: PHÂN TÍCH DỮ LIỆU</a:t>
            </a:r>
          </a:p>
        </p:txBody>
      </p:sp>
      <p:sp>
        <p:nvSpPr>
          <p:cNvPr id="4" name="TextBox 3">
            <a:extLst>
              <a:ext uri="{FF2B5EF4-FFF2-40B4-BE49-F238E27FC236}">
                <a16:creationId xmlns:a16="http://schemas.microsoft.com/office/drawing/2014/main" id="{410B2EB9-9BA5-488A-81BF-540FED096F90}"/>
              </a:ext>
            </a:extLst>
          </p:cNvPr>
          <p:cNvSpPr txBox="1"/>
          <p:nvPr/>
        </p:nvSpPr>
        <p:spPr>
          <a:xfrm>
            <a:off x="514119" y="746648"/>
            <a:ext cx="11169073" cy="461665"/>
          </a:xfrm>
          <a:prstGeom prst="rect">
            <a:avLst/>
          </a:prstGeom>
          <a:noFill/>
        </p:spPr>
        <p:txBody>
          <a:bodyPr wrap="square">
            <a:spAutoFit/>
          </a:bodyPr>
          <a:lstStyle/>
          <a:p>
            <a:pPr algn="just">
              <a:spcBef>
                <a:spcPts val="300"/>
              </a:spcBef>
              <a:spcAft>
                <a:spcPts val="300"/>
              </a:spcAft>
            </a:pPr>
            <a:r>
              <a:rPr lang="en-US" sz="2400" b="1" dirty="0">
                <a:latin typeface="Times New Roman" panose="02020603050405020304" pitchFamily="18" charset="0"/>
                <a:ea typeface="Tahoma" panose="020B0604030504040204" pitchFamily="34" charset="0"/>
                <a:cs typeface="Times New Roman" panose="02020603050405020304" pitchFamily="18" charset="0"/>
              </a:rPr>
              <a:t>1. PHÁT HIỆN VẤN ĐỀ QUA PHÂN TÍCH DỮ LIỆU THỐNG KÊ</a:t>
            </a:r>
          </a:p>
        </p:txBody>
      </p:sp>
      <p:sp>
        <p:nvSpPr>
          <p:cNvPr id="5" name="Rectangle 1">
            <a:extLst>
              <a:ext uri="{FF2B5EF4-FFF2-40B4-BE49-F238E27FC236}">
                <a16:creationId xmlns:a16="http://schemas.microsoft.com/office/drawing/2014/main" id="{B8B6F46A-EDBE-4116-913C-03F385F4809C}"/>
              </a:ext>
            </a:extLst>
          </p:cNvPr>
          <p:cNvSpPr>
            <a:spLocks noChangeArrowheads="1"/>
          </p:cNvSpPr>
          <p:nvPr/>
        </p:nvSpPr>
        <p:spPr bwMode="auto">
          <a:xfrm>
            <a:off x="1435394" y="1167781"/>
            <a:ext cx="1004887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Phân</a:t>
            </a:r>
            <a:r>
              <a:rPr kumimoji="0" lang="en-US" altLang="en-US" sz="24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tích</a:t>
            </a:r>
            <a:r>
              <a:rPr kumimoji="0" lang="en-US" altLang="en-US" sz="24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bảng</a:t>
            </a:r>
            <a:r>
              <a:rPr kumimoji="0" lang="en-US" altLang="en-US" sz="24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thống</a:t>
            </a:r>
            <a:r>
              <a:rPr kumimoji="0" lang="en-US" altLang="en-US" sz="24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kê</a:t>
            </a:r>
            <a:r>
              <a:rPr kumimoji="0" lang="en-US" altLang="en-US" sz="24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sau</a:t>
            </a:r>
            <a:r>
              <a:rPr kumimoji="0" lang="en-US" altLang="en-US" sz="24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để</a:t>
            </a:r>
            <a:r>
              <a:rPr kumimoji="0" lang="en-US" altLang="en-US" sz="24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tìm</a:t>
            </a:r>
            <a:r>
              <a:rPr kumimoji="0" lang="en-US" altLang="en-US" sz="24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24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4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sinh</a:t>
            </a:r>
            <a:r>
              <a:rPr kumimoji="0" lang="en-US" altLang="en-US" sz="24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nữ</a:t>
            </a:r>
            <a:r>
              <a:rPr kumimoji="0" lang="en-US" altLang="en-US" sz="24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4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tổng</a:t>
            </a:r>
            <a:r>
              <a:rPr kumimoji="0" lang="en-US" altLang="en-US" sz="24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24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4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sinh</a:t>
            </a:r>
            <a:r>
              <a:rPr kumimoji="0" lang="en-US" altLang="en-US" sz="24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của</a:t>
            </a:r>
            <a:r>
              <a:rPr kumimoji="0" lang="en-US" altLang="en-US" sz="24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lớp</a:t>
            </a:r>
            <a:r>
              <a:rPr kumimoji="0" lang="en-US" altLang="en-US" sz="24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8A.</a:t>
            </a:r>
            <a:endParaRPr kumimoji="0" lang="en-US" alt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6" name="Rectangle 3">
            <a:extLst>
              <a:ext uri="{FF2B5EF4-FFF2-40B4-BE49-F238E27FC236}">
                <a16:creationId xmlns:a16="http://schemas.microsoft.com/office/drawing/2014/main" id="{8429C571-EE31-4F10-A31D-9864286E20AF}"/>
              </a:ext>
            </a:extLst>
          </p:cNvPr>
          <p:cNvSpPr>
            <a:spLocks noChangeArrowheads="1"/>
          </p:cNvSpPr>
          <p:nvPr/>
        </p:nvSpPr>
        <p:spPr bwMode="auto">
          <a:xfrm>
            <a:off x="11123697" y="3054322"/>
            <a:ext cx="0" cy="98488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21800" tIns="0" rIns="0"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r>
            <a:br>
              <a:rPr kumimoji="0" lang="en-US" altLang="en-US" sz="3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br>
            <a:endParaRPr kumimoji="0" lang="en-US" altLang="en-US" sz="3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pic>
        <p:nvPicPr>
          <p:cNvPr id="2050" name="Picture 2" descr="Khám phá 1 trang 109 Toán 8 Tập 1 Chân trời sáng tạo | Giải Toán 8">
            <a:extLst>
              <a:ext uri="{FF2B5EF4-FFF2-40B4-BE49-F238E27FC236}">
                <a16:creationId xmlns:a16="http://schemas.microsoft.com/office/drawing/2014/main" id="{2B213D63-E29A-45F6-9429-3AFB5E757C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06258" y="1912160"/>
            <a:ext cx="9586962" cy="291724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D8B09C4F-1352-46DF-8A74-0CB4469529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059" y="1122439"/>
            <a:ext cx="1062152" cy="1077218"/>
          </a:xfrm>
          <a:prstGeom prst="rect">
            <a:avLst/>
          </a:prstGeom>
        </p:spPr>
      </p:pic>
      <p:sp>
        <p:nvSpPr>
          <p:cNvPr id="9" name="TextBox 8">
            <a:extLst>
              <a:ext uri="{FF2B5EF4-FFF2-40B4-BE49-F238E27FC236}">
                <a16:creationId xmlns:a16="http://schemas.microsoft.com/office/drawing/2014/main" id="{B8566374-9B19-45F1-9C6C-D14A4B10448E}"/>
              </a:ext>
            </a:extLst>
          </p:cNvPr>
          <p:cNvSpPr txBox="1"/>
          <p:nvPr/>
        </p:nvSpPr>
        <p:spPr>
          <a:xfrm>
            <a:off x="860135" y="4563757"/>
            <a:ext cx="10810875" cy="1938992"/>
          </a:xfrm>
          <a:prstGeom prst="rect">
            <a:avLst/>
          </a:prstGeom>
          <a:noFill/>
        </p:spPr>
        <p:txBody>
          <a:bodyPr wrap="square">
            <a:spAutoFit/>
          </a:bodyPr>
          <a:lstStyle/>
          <a:p>
            <a:pPr algn="just"/>
            <a:r>
              <a:rPr lang="en-US" sz="2400" b="1" i="0" u="sng" dirty="0" err="1">
                <a:solidFill>
                  <a:srgbClr val="008000"/>
                </a:solidFill>
                <a:effectLst/>
                <a:latin typeface="Times New Roman" panose="02020603050405020304" pitchFamily="18" charset="0"/>
                <a:cs typeface="Times New Roman" panose="02020603050405020304" pitchFamily="18" charset="0"/>
              </a:rPr>
              <a:t>Giải</a:t>
            </a:r>
            <a:r>
              <a:rPr lang="en-US" sz="2400" b="1" i="0" u="sng" dirty="0">
                <a:solidFill>
                  <a:srgbClr val="008000"/>
                </a:solidFill>
                <a:effectLst/>
                <a:latin typeface="Times New Roman" panose="02020603050405020304" pitchFamily="18" charset="0"/>
                <a:cs typeface="Times New Roman" panose="02020603050405020304" pitchFamily="18" charset="0"/>
              </a:rPr>
              <a:t>:</a:t>
            </a:r>
            <a:endParaRPr lang="en-US" sz="2400" b="1" i="0" u="sng" dirty="0">
              <a:solidFill>
                <a:srgbClr val="000000"/>
              </a:solidFill>
              <a:effectLst/>
              <a:latin typeface="Times New Roman" panose="02020603050405020304" pitchFamily="18" charset="0"/>
              <a:cs typeface="Times New Roman" panose="02020603050405020304" pitchFamily="18" charset="0"/>
            </a:endParaRPr>
          </a:p>
          <a:p>
            <a:pPr algn="just"/>
            <a:r>
              <a:rPr lang="en-US" sz="2400" b="0" i="0" dirty="0">
                <a:solidFill>
                  <a:srgbClr val="000000"/>
                </a:solidFill>
                <a:effectLst/>
                <a:latin typeface="Times New Roman" panose="02020603050405020304" pitchFamily="18" charset="0"/>
                <a:cs typeface="Times New Roman" panose="02020603050405020304" pitchFamily="18" charset="0"/>
              </a:rPr>
              <a:t>Do </a:t>
            </a:r>
            <a:r>
              <a:rPr lang="en-US" sz="2400" b="0" i="0" dirty="0" err="1">
                <a:solidFill>
                  <a:srgbClr val="000000"/>
                </a:solidFill>
                <a:effectLst/>
                <a:latin typeface="Times New Roman" panose="02020603050405020304" pitchFamily="18" charset="0"/>
                <a:cs typeface="Times New Roman" panose="02020603050405020304" pitchFamily="18" charset="0"/>
              </a:rPr>
              <a:t>mỗi</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học</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sinh</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chọn</a:t>
            </a:r>
            <a:r>
              <a:rPr lang="en-US" sz="2400" b="0" i="0" dirty="0">
                <a:solidFill>
                  <a:srgbClr val="000000"/>
                </a:solidFill>
                <a:effectLst/>
                <a:latin typeface="Times New Roman" panose="02020603050405020304" pitchFamily="18" charset="0"/>
                <a:cs typeface="Times New Roman" panose="02020603050405020304" pitchFamily="18" charset="0"/>
              </a:rPr>
              <a:t> 1 </a:t>
            </a:r>
            <a:r>
              <a:rPr lang="en-US" sz="2400" b="0" i="0" dirty="0" err="1">
                <a:solidFill>
                  <a:srgbClr val="000000"/>
                </a:solidFill>
                <a:effectLst/>
                <a:latin typeface="Times New Roman" panose="02020603050405020304" pitchFamily="18" charset="0"/>
                <a:cs typeface="Times New Roman" panose="02020603050405020304" pitchFamily="18" charset="0"/>
              </a:rPr>
              <a:t>môn</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nên</a:t>
            </a:r>
            <a:r>
              <a:rPr lang="en-US" sz="2400" b="0" i="0" dirty="0">
                <a:solidFill>
                  <a:srgbClr val="000000"/>
                </a:solidFill>
                <a:effectLst/>
                <a:latin typeface="Times New Roman" panose="02020603050405020304" pitchFamily="18" charset="0"/>
                <a:cs typeface="Times New Roman" panose="02020603050405020304" pitchFamily="18" charset="0"/>
              </a:rPr>
              <a:t> ta </a:t>
            </a:r>
            <a:r>
              <a:rPr lang="en-US" sz="2400" b="0" i="0" dirty="0" err="1">
                <a:solidFill>
                  <a:srgbClr val="000000"/>
                </a:solidFill>
                <a:effectLst/>
                <a:latin typeface="Times New Roman" panose="02020603050405020304" pitchFamily="18" charset="0"/>
                <a:cs typeface="Times New Roman" panose="02020603050405020304" pitchFamily="18" charset="0"/>
              </a:rPr>
              <a:t>có</a:t>
            </a:r>
            <a:r>
              <a:rPr lang="en-US" sz="2400" b="0" i="0" dirty="0">
                <a:solidFill>
                  <a:srgbClr val="000000"/>
                </a:solidFill>
                <a:effectLst/>
                <a:latin typeface="Times New Roman" panose="02020603050405020304" pitchFamily="18" charset="0"/>
                <a:cs typeface="Times New Roman" panose="02020603050405020304" pitchFamily="18" charset="0"/>
              </a:rPr>
              <a:t>:</a:t>
            </a:r>
          </a:p>
          <a:p>
            <a:pPr algn="just"/>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Số</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học</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sinh</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nữ</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của</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lớp</a:t>
            </a:r>
            <a:r>
              <a:rPr lang="en-US" sz="2400" b="0" i="0" dirty="0">
                <a:solidFill>
                  <a:srgbClr val="000000"/>
                </a:solidFill>
                <a:effectLst/>
                <a:latin typeface="Times New Roman" panose="02020603050405020304" pitchFamily="18" charset="0"/>
                <a:cs typeface="Times New Roman" panose="02020603050405020304" pitchFamily="18" charset="0"/>
              </a:rPr>
              <a:t> 8A </a:t>
            </a:r>
            <a:r>
              <a:rPr lang="en-US" sz="2400" b="0" i="0" dirty="0" err="1">
                <a:solidFill>
                  <a:srgbClr val="000000"/>
                </a:solidFill>
                <a:effectLst/>
                <a:latin typeface="Times New Roman" panose="02020603050405020304" pitchFamily="18" charset="0"/>
                <a:cs typeface="Times New Roman" panose="02020603050405020304" pitchFamily="18" charset="0"/>
              </a:rPr>
              <a:t>là</a:t>
            </a:r>
            <a:r>
              <a:rPr lang="en-US" sz="2400" b="0" i="0" dirty="0">
                <a:solidFill>
                  <a:srgbClr val="000000"/>
                </a:solidFill>
                <a:effectLst/>
                <a:latin typeface="Times New Roman" panose="02020603050405020304" pitchFamily="18" charset="0"/>
                <a:cs typeface="Times New Roman" panose="02020603050405020304" pitchFamily="18" charset="0"/>
              </a:rPr>
              <a:t>: 4 + 2 + 7 + 4 = 17 (</a:t>
            </a:r>
            <a:r>
              <a:rPr lang="en-US" sz="2400" b="0" i="0" dirty="0" err="1">
                <a:solidFill>
                  <a:srgbClr val="000000"/>
                </a:solidFill>
                <a:effectLst/>
                <a:latin typeface="Times New Roman" panose="02020603050405020304" pitchFamily="18" charset="0"/>
                <a:cs typeface="Times New Roman" panose="02020603050405020304" pitchFamily="18" charset="0"/>
              </a:rPr>
              <a:t>học</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sinh</a:t>
            </a:r>
            <a:r>
              <a:rPr lang="en-US" sz="2400" b="0" i="0" dirty="0">
                <a:solidFill>
                  <a:srgbClr val="000000"/>
                </a:solidFill>
                <a:effectLst/>
                <a:latin typeface="Times New Roman" panose="02020603050405020304" pitchFamily="18" charset="0"/>
                <a:cs typeface="Times New Roman" panose="02020603050405020304" pitchFamily="18" charset="0"/>
              </a:rPr>
              <a:t>);</a:t>
            </a:r>
          </a:p>
          <a:p>
            <a:pPr algn="just"/>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Số</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học</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sinh</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nam</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của</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lớp</a:t>
            </a:r>
            <a:r>
              <a:rPr lang="en-US" sz="2400" b="0" i="0" dirty="0">
                <a:solidFill>
                  <a:srgbClr val="000000"/>
                </a:solidFill>
                <a:effectLst/>
                <a:latin typeface="Times New Roman" panose="02020603050405020304" pitchFamily="18" charset="0"/>
                <a:cs typeface="Times New Roman" panose="02020603050405020304" pitchFamily="18" charset="0"/>
              </a:rPr>
              <a:t> 8A </a:t>
            </a:r>
            <a:r>
              <a:rPr lang="en-US" sz="2400" b="0" i="0" dirty="0" err="1">
                <a:solidFill>
                  <a:srgbClr val="000000"/>
                </a:solidFill>
                <a:effectLst/>
                <a:latin typeface="Times New Roman" panose="02020603050405020304" pitchFamily="18" charset="0"/>
                <a:cs typeface="Times New Roman" panose="02020603050405020304" pitchFamily="18" charset="0"/>
              </a:rPr>
              <a:t>là</a:t>
            </a:r>
            <a:r>
              <a:rPr lang="en-US" sz="2400" b="0" i="0" dirty="0">
                <a:solidFill>
                  <a:srgbClr val="000000"/>
                </a:solidFill>
                <a:effectLst/>
                <a:latin typeface="Times New Roman" panose="02020603050405020304" pitchFamily="18" charset="0"/>
                <a:cs typeface="Times New Roman" panose="02020603050405020304" pitchFamily="18" charset="0"/>
              </a:rPr>
              <a:t>: 17 + 3 + 1 + 4 = 25 (</a:t>
            </a:r>
            <a:r>
              <a:rPr lang="en-US" sz="2400" b="0" i="0" dirty="0" err="1">
                <a:solidFill>
                  <a:srgbClr val="000000"/>
                </a:solidFill>
                <a:effectLst/>
                <a:latin typeface="Times New Roman" panose="02020603050405020304" pitchFamily="18" charset="0"/>
                <a:cs typeface="Times New Roman" panose="02020603050405020304" pitchFamily="18" charset="0"/>
              </a:rPr>
              <a:t>học</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sinh</a:t>
            </a:r>
            <a:r>
              <a:rPr lang="en-US" sz="2400" b="0" i="0" dirty="0">
                <a:solidFill>
                  <a:srgbClr val="000000"/>
                </a:solidFill>
                <a:effectLst/>
                <a:latin typeface="Times New Roman" panose="02020603050405020304" pitchFamily="18" charset="0"/>
                <a:cs typeface="Times New Roman" panose="02020603050405020304" pitchFamily="18" charset="0"/>
              </a:rPr>
              <a:t>);</a:t>
            </a:r>
          </a:p>
          <a:p>
            <a:pPr algn="just"/>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Tổng</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số</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học</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sinh</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của</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lớp</a:t>
            </a:r>
            <a:r>
              <a:rPr lang="en-US" sz="2400" b="0" i="0" dirty="0">
                <a:solidFill>
                  <a:srgbClr val="000000"/>
                </a:solidFill>
                <a:effectLst/>
                <a:latin typeface="Times New Roman" panose="02020603050405020304" pitchFamily="18" charset="0"/>
                <a:cs typeface="Times New Roman" panose="02020603050405020304" pitchFamily="18" charset="0"/>
              </a:rPr>
              <a:t> 8A </a:t>
            </a:r>
            <a:r>
              <a:rPr lang="en-US" sz="2400" b="0" i="0" dirty="0" err="1">
                <a:solidFill>
                  <a:srgbClr val="000000"/>
                </a:solidFill>
                <a:effectLst/>
                <a:latin typeface="Times New Roman" panose="02020603050405020304" pitchFamily="18" charset="0"/>
                <a:cs typeface="Times New Roman" panose="02020603050405020304" pitchFamily="18" charset="0"/>
              </a:rPr>
              <a:t>là</a:t>
            </a:r>
            <a:r>
              <a:rPr lang="en-US" sz="2400" b="0" i="0" dirty="0">
                <a:solidFill>
                  <a:srgbClr val="000000"/>
                </a:solidFill>
                <a:effectLst/>
                <a:latin typeface="Times New Roman" panose="02020603050405020304" pitchFamily="18" charset="0"/>
                <a:cs typeface="Times New Roman" panose="02020603050405020304" pitchFamily="18" charset="0"/>
              </a:rPr>
              <a:t>: 17 + 25 = 42 (</a:t>
            </a:r>
            <a:r>
              <a:rPr lang="en-US" sz="2400" b="0" i="0" dirty="0" err="1">
                <a:solidFill>
                  <a:srgbClr val="000000"/>
                </a:solidFill>
                <a:effectLst/>
                <a:latin typeface="Times New Roman" panose="02020603050405020304" pitchFamily="18" charset="0"/>
                <a:cs typeface="Times New Roman" panose="02020603050405020304" pitchFamily="18" charset="0"/>
              </a:rPr>
              <a:t>học</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sinh</a:t>
            </a:r>
            <a:r>
              <a:rPr lang="en-US" sz="2400" b="0" i="0" dirty="0">
                <a:solidFill>
                  <a:srgbClr val="000000"/>
                </a:solidFill>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01794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500"/>
                                        <p:tgtEl>
                                          <p:spTgt spid="8"/>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10" presetClass="entr" presetSubtype="0" fill="hold" nodeType="withEffect">
                                  <p:stCondLst>
                                    <p:cond delay="0"/>
                                  </p:stCondLst>
                                  <p:childTnLst>
                                    <p:set>
                                      <p:cBhvr>
                                        <p:cTn id="19" dur="1" fill="hold">
                                          <p:stCondLst>
                                            <p:cond delay="0"/>
                                          </p:stCondLst>
                                        </p:cTn>
                                        <p:tgtEl>
                                          <p:spTgt spid="2050"/>
                                        </p:tgtEl>
                                        <p:attrNameLst>
                                          <p:attrName>style.visibility</p:attrName>
                                        </p:attrNameLst>
                                      </p:cBhvr>
                                      <p:to>
                                        <p:strVal val="visible"/>
                                      </p:to>
                                    </p:set>
                                    <p:animEffect transition="in" filter="fade">
                                      <p:cBhvr>
                                        <p:cTn id="20" dur="500"/>
                                        <p:tgtEl>
                                          <p:spTgt spid="2050"/>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circle(in)">
                                      <p:cBhvr>
                                        <p:cTn id="25"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4B016B9-1700-4BD4-82E3-75433810103C}"/>
              </a:ext>
            </a:extLst>
          </p:cNvPr>
          <p:cNvGraphicFramePr>
            <a:graphicFrameLocks noGrp="1"/>
          </p:cNvGraphicFramePr>
          <p:nvPr>
            <p:extLst>
              <p:ext uri="{D42A27DB-BD31-4B8C-83A1-F6EECF244321}">
                <p14:modId xmlns:p14="http://schemas.microsoft.com/office/powerpoint/2010/main" val="2345245886"/>
              </p:ext>
            </p:extLst>
          </p:nvPr>
        </p:nvGraphicFramePr>
        <p:xfrm>
          <a:off x="1050636" y="3960444"/>
          <a:ext cx="10515600" cy="2209830"/>
        </p:xfrm>
        <a:graphic>
          <a:graphicData uri="http://schemas.openxmlformats.org/drawingml/2006/table">
            <a:tbl>
              <a:tblPr>
                <a:tableStyleId>{775DCB02-9BB8-47FD-8907-85C794F793BA}</a:tableStyleId>
              </a:tblPr>
              <a:tblGrid>
                <a:gridCol w="1752600">
                  <a:extLst>
                    <a:ext uri="{9D8B030D-6E8A-4147-A177-3AD203B41FA5}">
                      <a16:colId xmlns:a16="http://schemas.microsoft.com/office/drawing/2014/main" val="3876750981"/>
                    </a:ext>
                  </a:extLst>
                </a:gridCol>
                <a:gridCol w="1752600">
                  <a:extLst>
                    <a:ext uri="{9D8B030D-6E8A-4147-A177-3AD203B41FA5}">
                      <a16:colId xmlns:a16="http://schemas.microsoft.com/office/drawing/2014/main" val="1512470924"/>
                    </a:ext>
                  </a:extLst>
                </a:gridCol>
                <a:gridCol w="1752600">
                  <a:extLst>
                    <a:ext uri="{9D8B030D-6E8A-4147-A177-3AD203B41FA5}">
                      <a16:colId xmlns:a16="http://schemas.microsoft.com/office/drawing/2014/main" val="101705063"/>
                    </a:ext>
                  </a:extLst>
                </a:gridCol>
                <a:gridCol w="1752600">
                  <a:extLst>
                    <a:ext uri="{9D8B030D-6E8A-4147-A177-3AD203B41FA5}">
                      <a16:colId xmlns:a16="http://schemas.microsoft.com/office/drawing/2014/main" val="1169075618"/>
                    </a:ext>
                  </a:extLst>
                </a:gridCol>
                <a:gridCol w="1752600">
                  <a:extLst>
                    <a:ext uri="{9D8B030D-6E8A-4147-A177-3AD203B41FA5}">
                      <a16:colId xmlns:a16="http://schemas.microsoft.com/office/drawing/2014/main" val="3154867326"/>
                    </a:ext>
                  </a:extLst>
                </a:gridCol>
                <a:gridCol w="1752600">
                  <a:extLst>
                    <a:ext uri="{9D8B030D-6E8A-4147-A177-3AD203B41FA5}">
                      <a16:colId xmlns:a16="http://schemas.microsoft.com/office/drawing/2014/main" val="2057394255"/>
                    </a:ext>
                  </a:extLst>
                </a:gridCol>
              </a:tblGrid>
              <a:tr h="335112">
                <a:tc gridSpan="6">
                  <a:txBody>
                    <a:bodyPr/>
                    <a:lstStyle/>
                    <a:p>
                      <a:pPr algn="ctr" fontAlgn="t"/>
                      <a:r>
                        <a:rPr lang="vi-VN" sz="3200" b="1">
                          <a:effectLst/>
                          <a:latin typeface="Times New Roman" panose="02020603050405020304" pitchFamily="18" charset="0"/>
                          <a:cs typeface="Times New Roman" panose="02020603050405020304" pitchFamily="18" charset="0"/>
                        </a:rPr>
                        <a:t>Số kính bán được trong tháng</a:t>
                      </a:r>
                      <a:endParaRPr lang="vi-VN" sz="3200" b="0">
                        <a:effectLst/>
                        <a:latin typeface="Times New Roman" panose="02020603050405020304" pitchFamily="18" charset="0"/>
                        <a:cs typeface="Times New Roman" panose="02020603050405020304" pitchFamily="18" charset="0"/>
                      </a:endParaRPr>
                    </a:p>
                  </a:txBody>
                  <a:tcPr marL="43185" marR="43185" marT="43185" marB="431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8660080"/>
                  </a:ext>
                </a:extLst>
              </a:tr>
              <a:tr h="335112">
                <a:tc>
                  <a:txBody>
                    <a:bodyPr/>
                    <a:lstStyle/>
                    <a:p>
                      <a:pPr fontAlgn="t"/>
                      <a:r>
                        <a:rPr lang="en-US" sz="3200" b="1">
                          <a:effectLst/>
                          <a:latin typeface="Times New Roman" panose="02020603050405020304" pitchFamily="18" charset="0"/>
                          <a:cs typeface="Times New Roman" panose="02020603050405020304" pitchFamily="18" charset="0"/>
                        </a:rPr>
                        <a:t>Màu kính</a:t>
                      </a:r>
                      <a:endParaRPr lang="en-US" sz="3200" b="0">
                        <a:effectLst/>
                        <a:latin typeface="Times New Roman" panose="02020603050405020304" pitchFamily="18" charset="0"/>
                        <a:cs typeface="Times New Roman" panose="02020603050405020304" pitchFamily="18" charset="0"/>
                      </a:endParaRPr>
                    </a:p>
                  </a:txBody>
                  <a:tcPr marL="43185" marR="43185" marT="43185" marB="431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en-US" sz="3200" b="0">
                          <a:effectLst/>
                          <a:latin typeface="Times New Roman" panose="02020603050405020304" pitchFamily="18" charset="0"/>
                          <a:cs typeface="Times New Roman" panose="02020603050405020304" pitchFamily="18" charset="0"/>
                        </a:rPr>
                        <a:t>Trắng</a:t>
                      </a:r>
                    </a:p>
                  </a:txBody>
                  <a:tcPr marL="43185" marR="43185" marT="43185" marB="431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en-US" sz="3200" b="0">
                          <a:effectLst/>
                          <a:latin typeface="Times New Roman" panose="02020603050405020304" pitchFamily="18" charset="0"/>
                          <a:cs typeface="Times New Roman" panose="02020603050405020304" pitchFamily="18" charset="0"/>
                        </a:rPr>
                        <a:t>Đen</a:t>
                      </a:r>
                    </a:p>
                  </a:txBody>
                  <a:tcPr marL="43185" marR="43185" marT="43185" marB="431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en-US" sz="3200" b="0">
                          <a:effectLst/>
                          <a:latin typeface="Times New Roman" panose="02020603050405020304" pitchFamily="18" charset="0"/>
                          <a:cs typeface="Times New Roman" panose="02020603050405020304" pitchFamily="18" charset="0"/>
                        </a:rPr>
                        <a:t>Xanh</a:t>
                      </a:r>
                    </a:p>
                  </a:txBody>
                  <a:tcPr marL="43185" marR="43185" marT="43185" marB="431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en-US" sz="3200" b="0">
                          <a:effectLst/>
                          <a:latin typeface="Times New Roman" panose="02020603050405020304" pitchFamily="18" charset="0"/>
                          <a:cs typeface="Times New Roman" panose="02020603050405020304" pitchFamily="18" charset="0"/>
                        </a:rPr>
                        <a:t>Trắng bạc</a:t>
                      </a:r>
                    </a:p>
                  </a:txBody>
                  <a:tcPr marL="43185" marR="43185" marT="43185" marB="431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en-US" sz="3200" b="0">
                          <a:effectLst/>
                          <a:latin typeface="Times New Roman" panose="02020603050405020304" pitchFamily="18" charset="0"/>
                          <a:cs typeface="Times New Roman" panose="02020603050405020304" pitchFamily="18" charset="0"/>
                        </a:rPr>
                        <a:t>Vàng kim</a:t>
                      </a:r>
                    </a:p>
                  </a:txBody>
                  <a:tcPr marL="43185" marR="43185" marT="43185" marB="431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9024229"/>
                  </a:ext>
                </a:extLst>
              </a:tr>
              <a:tr h="335112">
                <a:tc>
                  <a:txBody>
                    <a:bodyPr/>
                    <a:lstStyle/>
                    <a:p>
                      <a:pPr fontAlgn="t"/>
                      <a:r>
                        <a:rPr lang="vi-VN" sz="3200" b="1">
                          <a:effectLst/>
                          <a:latin typeface="Times New Roman" panose="02020603050405020304" pitchFamily="18" charset="0"/>
                          <a:cs typeface="Times New Roman" panose="02020603050405020304" pitchFamily="18" charset="0"/>
                        </a:rPr>
                        <a:t>Số lượng</a:t>
                      </a:r>
                      <a:endParaRPr lang="vi-VN" sz="3200" b="0">
                        <a:effectLst/>
                        <a:latin typeface="Times New Roman" panose="02020603050405020304" pitchFamily="18" charset="0"/>
                        <a:cs typeface="Times New Roman" panose="02020603050405020304" pitchFamily="18" charset="0"/>
                      </a:endParaRPr>
                    </a:p>
                  </a:txBody>
                  <a:tcPr marL="43185" marR="43185" marT="43185" marB="431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en-US" sz="3200" b="0">
                          <a:effectLst/>
                          <a:latin typeface="Times New Roman" panose="02020603050405020304" pitchFamily="18" charset="0"/>
                          <a:cs typeface="Times New Roman" panose="02020603050405020304" pitchFamily="18" charset="0"/>
                        </a:rPr>
                        <a:t>20</a:t>
                      </a:r>
                    </a:p>
                  </a:txBody>
                  <a:tcPr marL="43185" marR="43185" marT="43185" marB="431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en-US" sz="3200" b="0">
                          <a:effectLst/>
                          <a:latin typeface="Times New Roman" panose="02020603050405020304" pitchFamily="18" charset="0"/>
                          <a:cs typeface="Times New Roman" panose="02020603050405020304" pitchFamily="18" charset="0"/>
                        </a:rPr>
                        <a:t>10</a:t>
                      </a:r>
                    </a:p>
                  </a:txBody>
                  <a:tcPr marL="43185" marR="43185" marT="43185" marB="431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en-US" sz="3200" b="0">
                          <a:effectLst/>
                          <a:latin typeface="Times New Roman" panose="02020603050405020304" pitchFamily="18" charset="0"/>
                          <a:cs typeface="Times New Roman" panose="02020603050405020304" pitchFamily="18" charset="0"/>
                        </a:rPr>
                        <a:t>30</a:t>
                      </a:r>
                    </a:p>
                  </a:txBody>
                  <a:tcPr marL="43185" marR="43185" marT="43185" marB="431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en-US" sz="3200" b="0">
                          <a:effectLst/>
                          <a:latin typeface="Times New Roman" panose="02020603050405020304" pitchFamily="18" charset="0"/>
                          <a:cs typeface="Times New Roman" panose="02020603050405020304" pitchFamily="18" charset="0"/>
                        </a:rPr>
                        <a:t>15</a:t>
                      </a:r>
                    </a:p>
                  </a:txBody>
                  <a:tcPr marL="43185" marR="43185" marT="43185" marB="431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en-US" sz="3200" b="0" dirty="0">
                          <a:effectLst/>
                          <a:latin typeface="Times New Roman" panose="02020603050405020304" pitchFamily="18" charset="0"/>
                          <a:cs typeface="Times New Roman" panose="02020603050405020304" pitchFamily="18" charset="0"/>
                        </a:rPr>
                        <a:t>25</a:t>
                      </a:r>
                    </a:p>
                  </a:txBody>
                  <a:tcPr marL="43185" marR="43185" marT="43185" marB="431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5016185"/>
                  </a:ext>
                </a:extLst>
              </a:tr>
            </a:tbl>
          </a:graphicData>
        </a:graphic>
      </p:graphicFrame>
      <p:sp>
        <p:nvSpPr>
          <p:cNvPr id="3" name="Rectangle 1">
            <a:extLst>
              <a:ext uri="{FF2B5EF4-FFF2-40B4-BE49-F238E27FC236}">
                <a16:creationId xmlns:a16="http://schemas.microsoft.com/office/drawing/2014/main" id="{E2D7FB0C-F9F3-4347-A728-C03CC0E26C9D}"/>
              </a:ext>
            </a:extLst>
          </p:cNvPr>
          <p:cNvSpPr>
            <a:spLocks noChangeArrowheads="1"/>
          </p:cNvSpPr>
          <p:nvPr/>
        </p:nvSpPr>
        <p:spPr bwMode="auto">
          <a:xfrm>
            <a:off x="905164" y="663764"/>
            <a:ext cx="10448636" cy="295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sng"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Ví</a:t>
            </a:r>
            <a:r>
              <a:rPr kumimoji="0" lang="en-US" altLang="en-US" sz="3200" b="1" i="0" u="sng"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1" i="0" u="sng"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a:t>
            </a:r>
            <a:r>
              <a:rPr kumimoji="0" lang="en-US" altLang="en-US" sz="3200" b="1" i="0" u="sng"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Một</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cửa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hàng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bán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kính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ghi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lại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kính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bán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tháng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bằng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bảng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liệu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sau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Cửa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hàng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bán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bao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nhiêu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kính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tháng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b.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Chủ</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cửa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hàng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nói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rằng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tháng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này</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tỉ</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lệ</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kính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trắng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đen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xanh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bán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chiếm</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trên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55%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tổng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kính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bán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Chủ</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cửa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hàng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nói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đ</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úng</a:t>
            </a:r>
            <a:r>
              <a:rPr kumimoji="0" lang="en-US" altLang="en-US" sz="3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không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99855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E84CCF5B-9955-439D-A532-DBB8A61A2B63}"/>
              </a:ext>
            </a:extLst>
          </p:cNvPr>
          <p:cNvSpPr>
            <a:spLocks noChangeArrowheads="1"/>
          </p:cNvSpPr>
          <p:nvPr/>
        </p:nvSpPr>
        <p:spPr bwMode="auto">
          <a:xfrm>
            <a:off x="738621" y="1031679"/>
            <a:ext cx="209865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err="1">
                <a:ln>
                  <a:noFill/>
                </a:ln>
                <a:solidFill>
                  <a:srgbClr val="008000"/>
                </a:solidFill>
                <a:effectLst/>
                <a:latin typeface="Times New Roman" panose="02020603050405020304" pitchFamily="18" charset="0"/>
                <a:cs typeface="Times New Roman" panose="02020603050405020304" pitchFamily="18" charset="0"/>
              </a:rPr>
              <a:t>Giải</a:t>
            </a:r>
            <a:r>
              <a:rPr kumimoji="0" lang="en-US" altLang="en-US" sz="32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rPr>
              <a:t>:</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 name="Rectangle 2">
            <a:extLst>
              <a:ext uri="{FF2B5EF4-FFF2-40B4-BE49-F238E27FC236}">
                <a16:creationId xmlns:a16="http://schemas.microsoft.com/office/drawing/2014/main" id="{925082CD-6362-409B-8BC5-2A325F5DD644}"/>
              </a:ext>
            </a:extLst>
          </p:cNvPr>
          <p:cNvSpPr>
            <a:spLocks noChangeArrowheads="1"/>
          </p:cNvSpPr>
          <p:nvPr/>
        </p:nvSpPr>
        <p:spPr bwMode="auto">
          <a:xfrm>
            <a:off x="607868" y="1770083"/>
            <a:ext cx="11216246" cy="295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kính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bán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tháng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là</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20 + 10 + 30 + 15 + 25 = 100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kính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b.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kính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trắng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đen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xanh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bán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là</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20 + 10 + 30 = 60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kính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So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với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tổng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kính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bán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tỉ</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lệ</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kinh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trắng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đen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xanh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là</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(60:100).100%=60%&gt;55%.</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Vậy</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chủ</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cửa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hàng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nói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đúng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566680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EA23116-CA3F-4191-9659-7F16DC173426}"/>
              </a:ext>
            </a:extLst>
          </p:cNvPr>
          <p:cNvSpPr>
            <a:spLocks noChangeArrowheads="1"/>
          </p:cNvSpPr>
          <p:nvPr/>
        </p:nvSpPr>
        <p:spPr bwMode="auto">
          <a:xfrm>
            <a:off x="750742" y="612500"/>
            <a:ext cx="11228821"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err="1">
                <a:ln>
                  <a:noFill/>
                </a:ln>
                <a:solidFill>
                  <a:srgbClr val="008000"/>
                </a:solidFill>
                <a:effectLst/>
                <a:latin typeface="Times New Roman" panose="02020603050405020304" pitchFamily="18" charset="0"/>
                <a:cs typeface="Times New Roman" panose="02020603050405020304" pitchFamily="18" charset="0"/>
              </a:rPr>
              <a:t>Vận</a:t>
            </a:r>
            <a:r>
              <a:rPr kumimoji="0" lang="en-US" altLang="en-US" sz="32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rPr>
              <a:t> </a:t>
            </a:r>
            <a:r>
              <a:rPr kumimoji="0" lang="en-US" altLang="en-US" sz="3200" b="1" i="0" u="none" strike="noStrike" cap="none" normalizeH="0" baseline="0" dirty="0" err="1">
                <a:ln>
                  <a:noFill/>
                </a:ln>
                <a:solidFill>
                  <a:srgbClr val="008000"/>
                </a:solidFill>
                <a:effectLst/>
                <a:latin typeface="Times New Roman" panose="02020603050405020304" pitchFamily="18" charset="0"/>
                <a:cs typeface="Times New Roman" panose="02020603050405020304" pitchFamily="18" charset="0"/>
              </a:rPr>
              <a:t>dụng</a:t>
            </a:r>
            <a:r>
              <a:rPr kumimoji="0" lang="en-US" altLang="en-US" sz="32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rPr>
              <a:t> 1 :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Phân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tích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biểu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thống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kê</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bên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dưới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cho</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Môn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thể</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thao</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yêu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thích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nhất</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của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sinh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8.</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Tỉ</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lệ</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sinh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yêu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thích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môn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bóng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đá</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so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với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môn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thể</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thao</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còn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lại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của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sinh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8.</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r>
            <a:br>
              <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pic>
        <p:nvPicPr>
          <p:cNvPr id="5122" name="Picture 2" descr="Vận dụng 1 trang 110 Toán 8 Tập 1 Chân trời sáng tạo | Giải Toán 8">
            <a:extLst>
              <a:ext uri="{FF2B5EF4-FFF2-40B4-BE49-F238E27FC236}">
                <a16:creationId xmlns:a16="http://schemas.microsoft.com/office/drawing/2014/main" id="{7AD6D482-6CED-440A-AF1D-0BFB6C9E02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67603" y="2757921"/>
            <a:ext cx="6267450" cy="3733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0724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3640C95E-9A63-43BD-9309-1592A1AF9FD1}"/>
              </a:ext>
            </a:extLst>
          </p:cNvPr>
          <p:cNvSpPr>
            <a:spLocks noChangeArrowheads="1"/>
          </p:cNvSpPr>
          <p:nvPr/>
        </p:nvSpPr>
        <p:spPr bwMode="auto">
          <a:xfrm>
            <a:off x="910647" y="498403"/>
            <a:ext cx="10370706"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err="1">
                <a:ln>
                  <a:noFill/>
                </a:ln>
                <a:solidFill>
                  <a:srgbClr val="008000"/>
                </a:solidFill>
                <a:effectLst/>
                <a:latin typeface="Times New Roman" panose="02020603050405020304" pitchFamily="18" charset="0"/>
                <a:cs typeface="Times New Roman" panose="02020603050405020304" pitchFamily="18" charset="0"/>
              </a:rPr>
              <a:t>Giải</a:t>
            </a:r>
            <a:r>
              <a:rPr kumimoji="0" lang="en-US" altLang="en-US" sz="32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rPr>
              <a:t>:</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Do 17% &lt; 19% &lt; 47%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nên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bóng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đá</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là</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môn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thể</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thao</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yêu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thích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nhất</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của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sinh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8.</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Phân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tích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biểu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quạt</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tròn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ta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thấy</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5" name="Rectangle 3">
            <a:extLst>
              <a:ext uri="{FF2B5EF4-FFF2-40B4-BE49-F238E27FC236}">
                <a16:creationId xmlns:a16="http://schemas.microsoft.com/office/drawing/2014/main" id="{A3FE32ED-E28B-4CF0-AB21-97093BC7767F}"/>
              </a:ext>
            </a:extLst>
          </p:cNvPr>
          <p:cNvSpPr>
            <a:spLocks noChangeArrowheads="1"/>
          </p:cNvSpPr>
          <p:nvPr/>
        </p:nvSpPr>
        <p:spPr bwMode="auto">
          <a:xfrm>
            <a:off x="988291" y="2786687"/>
            <a:ext cx="18473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137116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r>
            <a:br>
              <a:rPr kumimoji="0" lang="en-US" altLang="en-US" sz="3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br>
            <a:endParaRPr kumimoji="0" lang="en-US" altLang="en-US" sz="3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pic>
        <p:nvPicPr>
          <p:cNvPr id="6146" name="Picture 2" descr="Vận dụng 1 trang 110 Toán 8 Tập 1 Chân trời sáng tạo | Giải Toán 8">
            <a:extLst>
              <a:ext uri="{FF2B5EF4-FFF2-40B4-BE49-F238E27FC236}">
                <a16:creationId xmlns:a16="http://schemas.microsoft.com/office/drawing/2014/main" id="{BCFD42D4-6778-46DA-9219-DCD911AA3B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1977" y="2595419"/>
            <a:ext cx="9628045" cy="29117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311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6575D9D-6795-4B63-8F7E-885BEBF2C118}"/>
              </a:ext>
            </a:extLst>
          </p:cNvPr>
          <p:cNvSpPr>
            <a:spLocks noGrp="1"/>
          </p:cNvSpPr>
          <p:nvPr>
            <p:ph type="title"/>
          </p:nvPr>
        </p:nvSpPr>
        <p:spPr>
          <a:xfrm>
            <a:off x="860135" y="124980"/>
            <a:ext cx="10515600" cy="1325563"/>
          </a:xfrm>
        </p:spPr>
        <p:txBody>
          <a:bodyPr/>
          <a:lstStyle/>
          <a:p>
            <a:pPr algn="ctr"/>
            <a:r>
              <a:rPr lang="en-US" b="1" dirty="0">
                <a:solidFill>
                  <a:srgbClr val="FF0000"/>
                </a:solidFill>
                <a:latin typeface="Times New Roman" panose="02020603050405020304" pitchFamily="18" charset="0"/>
                <a:cs typeface="Times New Roman" panose="02020603050405020304" pitchFamily="18" charset="0"/>
              </a:rPr>
              <a:t>BÀI 3: PHÂN TÍCH DỮ LIỆU</a:t>
            </a:r>
          </a:p>
        </p:txBody>
      </p:sp>
      <p:sp>
        <p:nvSpPr>
          <p:cNvPr id="5" name="TextBox 4">
            <a:extLst>
              <a:ext uri="{FF2B5EF4-FFF2-40B4-BE49-F238E27FC236}">
                <a16:creationId xmlns:a16="http://schemas.microsoft.com/office/drawing/2014/main" id="{02BA0FC6-F741-4672-AFCF-351D880BDCD1}"/>
              </a:ext>
            </a:extLst>
          </p:cNvPr>
          <p:cNvSpPr txBox="1"/>
          <p:nvPr/>
        </p:nvSpPr>
        <p:spPr>
          <a:xfrm>
            <a:off x="533398" y="1224174"/>
            <a:ext cx="11169073" cy="523220"/>
          </a:xfrm>
          <a:prstGeom prst="rect">
            <a:avLst/>
          </a:prstGeom>
          <a:noFill/>
        </p:spPr>
        <p:txBody>
          <a:bodyPr wrap="square">
            <a:spAutoFit/>
          </a:bodyPr>
          <a:lstStyle/>
          <a:p>
            <a:pPr algn="just">
              <a:spcBef>
                <a:spcPts val="300"/>
              </a:spcBef>
              <a:spcAft>
                <a:spcPts val="300"/>
              </a:spcAft>
            </a:pPr>
            <a:r>
              <a:rPr lang="en-US" sz="2800" b="1" dirty="0">
                <a:latin typeface="Times New Roman" panose="02020603050405020304" pitchFamily="18" charset="0"/>
                <a:ea typeface="Tahoma" panose="020B0604030504040204" pitchFamily="34" charset="0"/>
                <a:cs typeface="Times New Roman" panose="02020603050405020304" pitchFamily="18" charset="0"/>
              </a:rPr>
              <a:t>1. PHÁT HIỆN VẤN ĐỀ QUA PHÂN TÍCH DỮ LIỆU THỐNG KÊ</a:t>
            </a:r>
          </a:p>
        </p:txBody>
      </p:sp>
      <p:sp>
        <p:nvSpPr>
          <p:cNvPr id="6" name="TextBox 5">
            <a:extLst>
              <a:ext uri="{FF2B5EF4-FFF2-40B4-BE49-F238E27FC236}">
                <a16:creationId xmlns:a16="http://schemas.microsoft.com/office/drawing/2014/main" id="{52E8A520-9D8B-4FC2-B82C-05C18EEFBAAC}"/>
              </a:ext>
            </a:extLst>
          </p:cNvPr>
          <p:cNvSpPr txBox="1"/>
          <p:nvPr/>
        </p:nvSpPr>
        <p:spPr>
          <a:xfrm>
            <a:off x="533398" y="1903047"/>
            <a:ext cx="11169073" cy="954107"/>
          </a:xfrm>
          <a:prstGeom prst="rect">
            <a:avLst/>
          </a:prstGeom>
          <a:noFill/>
        </p:spPr>
        <p:txBody>
          <a:bodyPr wrap="square">
            <a:spAutoFit/>
          </a:bodyPr>
          <a:lstStyle/>
          <a:p>
            <a:pPr algn="just">
              <a:spcBef>
                <a:spcPts val="300"/>
              </a:spcBef>
              <a:spcAft>
                <a:spcPts val="300"/>
              </a:spcAft>
            </a:pPr>
            <a:r>
              <a:rPr lang="en-US" sz="2800" b="1" dirty="0">
                <a:latin typeface="Times New Roman" panose="02020603050405020304" pitchFamily="18" charset="0"/>
                <a:ea typeface="Tahoma" panose="020B0604030504040204" pitchFamily="34" charset="0"/>
                <a:cs typeface="Times New Roman" panose="02020603050405020304" pitchFamily="18" charset="0"/>
              </a:rPr>
              <a:t>2. GIẢI QUYẾT CÁC VẤN ĐỀ QUA PHÂN TÍCH BIỂU ĐỒ THỐNG KÊ</a:t>
            </a:r>
          </a:p>
        </p:txBody>
      </p:sp>
      <p:sp>
        <p:nvSpPr>
          <p:cNvPr id="7" name="Rectangle 1">
            <a:extLst>
              <a:ext uri="{FF2B5EF4-FFF2-40B4-BE49-F238E27FC236}">
                <a16:creationId xmlns:a16="http://schemas.microsoft.com/office/drawing/2014/main" id="{D33582F1-32AC-41AF-9C96-36FCF120E7C1}"/>
              </a:ext>
            </a:extLst>
          </p:cNvPr>
          <p:cNvSpPr>
            <a:spLocks noChangeArrowheads="1"/>
          </p:cNvSpPr>
          <p:nvPr/>
        </p:nvSpPr>
        <p:spPr bwMode="auto">
          <a:xfrm>
            <a:off x="1384299" y="2830580"/>
            <a:ext cx="5600257"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Thầy</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giáo</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dạy</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Khoa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tự</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nhiên</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lớp</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8C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thực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hiện</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giáo</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STEM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từ</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tháng</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10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biểu</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diễn</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điểm</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kiểm</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tra</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của</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năm</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sinh</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cần</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giúp</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đỡ</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của</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lớp</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tháng</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9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tháng</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10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dưới</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biểu</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như</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bên</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Em</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hãy</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đọc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biểu</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đó</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so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sánh</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kết</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quả</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của</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bạn</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trước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sau</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khi</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thầy</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giáo</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thực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hiện</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giáo</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STEM. Theo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em</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thầy</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giáo</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có</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nên</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tiếp</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tục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thực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hiện</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giáo</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STEM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không</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pic>
        <p:nvPicPr>
          <p:cNvPr id="8" name="Picture 2" descr="Khám phá 2 trang 110 Toán 8 Tập 1 Chân trời sáng tạo | Giải Toán 8">
            <a:extLst>
              <a:ext uri="{FF2B5EF4-FFF2-40B4-BE49-F238E27FC236}">
                <a16:creationId xmlns:a16="http://schemas.microsoft.com/office/drawing/2014/main" id="{72A8BDC9-AE0E-4DDD-85BF-CDB0299154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6774" y="3217272"/>
            <a:ext cx="5207444" cy="301055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C0B89DFC-C4F3-428D-ACF5-686F47DAB0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4395" y="2701501"/>
            <a:ext cx="980295" cy="1246935"/>
          </a:xfrm>
          <a:prstGeom prst="rect">
            <a:avLst/>
          </a:prstGeom>
        </p:spPr>
      </p:pic>
    </p:spTree>
    <p:extLst>
      <p:ext uri="{BB962C8B-B14F-4D97-AF65-F5344CB8AC3E}">
        <p14:creationId xmlns:p14="http://schemas.microsoft.com/office/powerpoint/2010/main" val="2773395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par>
                                <p:cTn id="21" presetID="10" presetClass="entr" presetSubtype="0" fill="hold"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par>
                                <p:cTn id="24" presetID="10" presetClass="entr" presetSubtype="0" fill="hold"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1B394CC-E687-4797-8ECB-017098EABB78}"/>
              </a:ext>
            </a:extLst>
          </p:cNvPr>
          <p:cNvSpPr txBox="1"/>
          <p:nvPr/>
        </p:nvSpPr>
        <p:spPr>
          <a:xfrm>
            <a:off x="1634837" y="826899"/>
            <a:ext cx="9014690" cy="2554545"/>
          </a:xfrm>
          <a:prstGeom prst="rect">
            <a:avLst/>
          </a:prstGeom>
          <a:noFill/>
        </p:spPr>
        <p:txBody>
          <a:bodyPr wrap="square">
            <a:spAutoFit/>
          </a:bodyPr>
          <a:lstStyle/>
          <a:p>
            <a:pPr algn="just"/>
            <a:r>
              <a:rPr lang="vi-VN" sz="3200" b="1" i="0" dirty="0">
                <a:solidFill>
                  <a:srgbClr val="008000"/>
                </a:solidFill>
                <a:effectLst/>
                <a:latin typeface="+mj-lt"/>
              </a:rPr>
              <a:t>Lời giải:</a:t>
            </a:r>
            <a:endParaRPr lang="vi-VN" sz="3200" b="0" i="0" dirty="0">
              <a:solidFill>
                <a:srgbClr val="000000"/>
              </a:solidFill>
              <a:effectLst/>
              <a:latin typeface="+mj-lt"/>
            </a:endParaRPr>
          </a:p>
          <a:p>
            <a:pPr algn="just"/>
            <a:r>
              <a:rPr lang="vi-VN" sz="3200" b="0" i="0" dirty="0">
                <a:solidFill>
                  <a:srgbClr val="000000"/>
                </a:solidFill>
                <a:effectLst/>
                <a:latin typeface="+mj-lt"/>
              </a:rPr>
              <a:t>Phân tích biểu đồ và so sánh ta thấy điểm kiểm tra của các bạn sau khi thầy giáo thực hiện giáo dụ STEM vào tháng 10 đều cao hơn tháng 9. Do đó, thầy giáo nên tiếp tục thực hiện giáo dục STEM.</a:t>
            </a:r>
          </a:p>
        </p:txBody>
      </p:sp>
    </p:spTree>
    <p:extLst>
      <p:ext uri="{BB962C8B-B14F-4D97-AF65-F5344CB8AC3E}">
        <p14:creationId xmlns:p14="http://schemas.microsoft.com/office/powerpoint/2010/main" val="2269362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6575D9D-6795-4B63-8F7E-885BEBF2C118}"/>
              </a:ext>
            </a:extLst>
          </p:cNvPr>
          <p:cNvSpPr>
            <a:spLocks noGrp="1"/>
          </p:cNvSpPr>
          <p:nvPr>
            <p:ph type="title"/>
          </p:nvPr>
        </p:nvSpPr>
        <p:spPr>
          <a:xfrm>
            <a:off x="860135" y="124980"/>
            <a:ext cx="10515600" cy="1325563"/>
          </a:xfrm>
        </p:spPr>
        <p:txBody>
          <a:bodyPr/>
          <a:lstStyle/>
          <a:p>
            <a:pPr algn="ctr"/>
            <a:r>
              <a:rPr lang="en-US" b="1" dirty="0">
                <a:solidFill>
                  <a:srgbClr val="FF0000"/>
                </a:solidFill>
                <a:latin typeface="Times New Roman" panose="02020603050405020304" pitchFamily="18" charset="0"/>
                <a:cs typeface="Times New Roman" panose="02020603050405020304" pitchFamily="18" charset="0"/>
              </a:rPr>
              <a:t>BÀI 3: PHÂN TÍCH DỮ LIỆU</a:t>
            </a:r>
          </a:p>
        </p:txBody>
      </p:sp>
      <p:sp>
        <p:nvSpPr>
          <p:cNvPr id="5" name="TextBox 4">
            <a:extLst>
              <a:ext uri="{FF2B5EF4-FFF2-40B4-BE49-F238E27FC236}">
                <a16:creationId xmlns:a16="http://schemas.microsoft.com/office/drawing/2014/main" id="{02BA0FC6-F741-4672-AFCF-351D880BDCD1}"/>
              </a:ext>
            </a:extLst>
          </p:cNvPr>
          <p:cNvSpPr txBox="1"/>
          <p:nvPr/>
        </p:nvSpPr>
        <p:spPr>
          <a:xfrm>
            <a:off x="533398" y="1224174"/>
            <a:ext cx="11169073" cy="523220"/>
          </a:xfrm>
          <a:prstGeom prst="rect">
            <a:avLst/>
          </a:prstGeom>
          <a:noFill/>
        </p:spPr>
        <p:txBody>
          <a:bodyPr wrap="square">
            <a:spAutoFit/>
          </a:bodyPr>
          <a:lstStyle/>
          <a:p>
            <a:pPr algn="just">
              <a:spcBef>
                <a:spcPts val="300"/>
              </a:spcBef>
              <a:spcAft>
                <a:spcPts val="300"/>
              </a:spcAft>
            </a:pPr>
            <a:r>
              <a:rPr lang="en-US" sz="2800" b="1" dirty="0">
                <a:latin typeface="Times New Roman" panose="02020603050405020304" pitchFamily="18" charset="0"/>
                <a:ea typeface="Tahoma" panose="020B0604030504040204" pitchFamily="34" charset="0"/>
                <a:cs typeface="Times New Roman" panose="02020603050405020304" pitchFamily="18" charset="0"/>
              </a:rPr>
              <a:t>1. PHÁT HIỆN VẤN ĐỀ QUA PHÂN TÍCH DỮ LIỆU THỐNG KÊ</a:t>
            </a:r>
          </a:p>
        </p:txBody>
      </p:sp>
      <p:sp>
        <p:nvSpPr>
          <p:cNvPr id="6" name="TextBox 5">
            <a:extLst>
              <a:ext uri="{FF2B5EF4-FFF2-40B4-BE49-F238E27FC236}">
                <a16:creationId xmlns:a16="http://schemas.microsoft.com/office/drawing/2014/main" id="{52E8A520-9D8B-4FC2-B82C-05C18EEFBAAC}"/>
              </a:ext>
            </a:extLst>
          </p:cNvPr>
          <p:cNvSpPr txBox="1"/>
          <p:nvPr/>
        </p:nvSpPr>
        <p:spPr>
          <a:xfrm>
            <a:off x="533398" y="1903047"/>
            <a:ext cx="11169073" cy="954107"/>
          </a:xfrm>
          <a:prstGeom prst="rect">
            <a:avLst/>
          </a:prstGeom>
          <a:noFill/>
        </p:spPr>
        <p:txBody>
          <a:bodyPr wrap="square">
            <a:spAutoFit/>
          </a:bodyPr>
          <a:lstStyle/>
          <a:p>
            <a:pPr algn="just">
              <a:spcBef>
                <a:spcPts val="300"/>
              </a:spcBef>
              <a:spcAft>
                <a:spcPts val="300"/>
              </a:spcAft>
            </a:pPr>
            <a:r>
              <a:rPr lang="en-US" sz="2800" b="1" dirty="0">
                <a:latin typeface="Times New Roman" panose="02020603050405020304" pitchFamily="18" charset="0"/>
                <a:ea typeface="Tahoma" panose="020B0604030504040204" pitchFamily="34" charset="0"/>
                <a:cs typeface="Times New Roman" panose="02020603050405020304" pitchFamily="18" charset="0"/>
              </a:rPr>
              <a:t>2. GIẢI QUYẾT CÁC VẤN ĐỀ QUA PHÂN TÍCH BIỂU ĐỒ THỐNG KÊ</a:t>
            </a:r>
          </a:p>
        </p:txBody>
      </p:sp>
      <p:sp>
        <p:nvSpPr>
          <p:cNvPr id="9" name="TextBox 8">
            <a:extLst>
              <a:ext uri="{FF2B5EF4-FFF2-40B4-BE49-F238E27FC236}">
                <a16:creationId xmlns:a16="http://schemas.microsoft.com/office/drawing/2014/main" id="{109C813D-FE7C-40E1-8E2A-5657EDB3B959}"/>
              </a:ext>
            </a:extLst>
          </p:cNvPr>
          <p:cNvSpPr txBox="1"/>
          <p:nvPr/>
        </p:nvSpPr>
        <p:spPr>
          <a:xfrm>
            <a:off x="655782" y="2857154"/>
            <a:ext cx="10113818" cy="1569660"/>
          </a:xfrm>
          <a:prstGeom prst="rect">
            <a:avLst/>
          </a:prstGeom>
          <a:noFill/>
        </p:spPr>
        <p:txBody>
          <a:bodyPr wrap="square">
            <a:spAutoFit/>
          </a:bodyPr>
          <a:lstStyle/>
          <a:p>
            <a:r>
              <a:rPr lang="en-US" sz="3200" b="0" i="0" dirty="0">
                <a:solidFill>
                  <a:srgbClr val="00B050"/>
                </a:solidFill>
                <a:effectLst/>
                <a:latin typeface="Times New Roman" panose="02020603050405020304" pitchFamily="18" charset="0"/>
                <a:cs typeface="Times New Roman" panose="02020603050405020304" pitchFamily="18" charset="0"/>
              </a:rPr>
              <a:t>* </a:t>
            </a:r>
            <a:r>
              <a:rPr lang="en-US" sz="3200" b="0" i="0" dirty="0" err="1">
                <a:solidFill>
                  <a:srgbClr val="00B050"/>
                </a:solidFill>
                <a:effectLst/>
                <a:latin typeface="Times New Roman" panose="02020603050405020304" pitchFamily="18" charset="0"/>
                <a:cs typeface="Times New Roman" panose="02020603050405020304" pitchFamily="18" charset="0"/>
              </a:rPr>
              <a:t>Nhận</a:t>
            </a:r>
            <a:r>
              <a:rPr lang="en-US" sz="3200" b="0" i="0" dirty="0">
                <a:solidFill>
                  <a:srgbClr val="00B050"/>
                </a:solidFill>
                <a:effectLst/>
                <a:latin typeface="Times New Roman" panose="02020603050405020304" pitchFamily="18" charset="0"/>
                <a:cs typeface="Times New Roman" panose="02020603050405020304" pitchFamily="18" charset="0"/>
              </a:rPr>
              <a:t> </a:t>
            </a:r>
            <a:r>
              <a:rPr lang="en-US" sz="3200" b="0" i="0" dirty="0" err="1">
                <a:solidFill>
                  <a:srgbClr val="00B050"/>
                </a:solidFill>
                <a:effectLst/>
                <a:latin typeface="Times New Roman" panose="02020603050405020304" pitchFamily="18" charset="0"/>
                <a:cs typeface="Times New Roman" panose="02020603050405020304" pitchFamily="18" charset="0"/>
              </a:rPr>
              <a:t>xét</a:t>
            </a:r>
            <a:r>
              <a:rPr lang="en-US" sz="3200" b="0" i="0" dirty="0">
                <a:solidFill>
                  <a:srgbClr val="00B050"/>
                </a:solidFill>
                <a:effectLst/>
                <a:latin typeface="Times New Roman" panose="02020603050405020304" pitchFamily="18" charset="0"/>
                <a:cs typeface="Times New Roman" panose="02020603050405020304" pitchFamily="18" charset="0"/>
              </a:rPr>
              <a:t>: </a:t>
            </a:r>
            <a:r>
              <a:rPr lang="vi-VN" sz="3200" b="0" i="0" dirty="0">
                <a:solidFill>
                  <a:srgbClr val="00B050"/>
                </a:solidFill>
                <a:effectLst/>
                <a:latin typeface="Times New Roman" panose="02020603050405020304" pitchFamily="18" charset="0"/>
                <a:cs typeface="Times New Roman" panose="02020603050405020304" pitchFamily="18" charset="0"/>
              </a:rPr>
              <a:t>Việc phân tích biểu đồ thống kê giúp ta nắm bắt thông tin nhanh chóng, từ đó có những lựa chọn hoặc ra quyết định hợp lí hơn.</a:t>
            </a:r>
            <a:endParaRPr lang="en-US" sz="3200"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3562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701</Words>
  <Application>Microsoft Office PowerPoint</Application>
  <PresentationFormat>Widescreen</PresentationFormat>
  <Paragraphs>71</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Tahoma</vt:lpstr>
      <vt:lpstr>Times New Roman</vt:lpstr>
      <vt:lpstr>Office Theme</vt:lpstr>
      <vt:lpstr>PowerPoint Presentation</vt:lpstr>
      <vt:lpstr>BÀI 3: PHÂN TÍCH DỮ LIỆU</vt:lpstr>
      <vt:lpstr>PowerPoint Presentation</vt:lpstr>
      <vt:lpstr>PowerPoint Presentation</vt:lpstr>
      <vt:lpstr>PowerPoint Presentation</vt:lpstr>
      <vt:lpstr>PowerPoint Presentation</vt:lpstr>
      <vt:lpstr>BÀI 3: PHÂN TÍCH DỮ LIỆU</vt:lpstr>
      <vt:lpstr>PowerPoint Presentation</vt:lpstr>
      <vt:lpstr>BÀI 3: PHÂN TÍCH DỮ LIỆU</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Thanh Thu</dc:creator>
  <cp:lastModifiedBy>HP</cp:lastModifiedBy>
  <cp:revision>33</cp:revision>
  <dcterms:created xsi:type="dcterms:W3CDTF">2023-12-17T13:06:26Z</dcterms:created>
  <dcterms:modified xsi:type="dcterms:W3CDTF">2024-12-12T12:50:03Z</dcterms:modified>
</cp:coreProperties>
</file>