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</p:sldMasterIdLst>
  <p:sldIdLst>
    <p:sldId id="456" r:id="rId3"/>
    <p:sldId id="457" r:id="rId4"/>
    <p:sldId id="464" r:id="rId5"/>
    <p:sldId id="465" r:id="rId6"/>
    <p:sldId id="460" r:id="rId7"/>
    <p:sldId id="458" r:id="rId8"/>
    <p:sldId id="435" r:id="rId9"/>
    <p:sldId id="446" r:id="rId10"/>
    <p:sldId id="445" r:id="rId11"/>
    <p:sldId id="467" r:id="rId12"/>
    <p:sldId id="462" r:id="rId13"/>
    <p:sldId id="442" r:id="rId14"/>
    <p:sldId id="461" r:id="rId15"/>
    <p:sldId id="463" r:id="rId16"/>
    <p:sldId id="441" r:id="rId17"/>
    <p:sldId id="469" r:id="rId18"/>
    <p:sldId id="471" r:id="rId19"/>
    <p:sldId id="474" r:id="rId20"/>
    <p:sldId id="476" r:id="rId21"/>
    <p:sldId id="478" r:id="rId22"/>
    <p:sldId id="4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80" d="100"/>
          <a:sy n="80" d="100"/>
        </p:scale>
        <p:origin x="-90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B4474E0-A537-4905-9F75-E5B9AA4B6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820A861-8641-463A-B157-69FF388F8D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61D77F5-A53A-4051-901B-624EAB295A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593949-99F9-4E68-A317-834F6D6A3D4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72697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7DA3ABF-DD61-42EF-9BDC-7706CC678F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1D5ADF1-CB2A-4317-BE76-9F86B2FA3D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7728686-2B11-4FC3-83D4-43E152C949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982D88-17CB-48A4-BBAC-E368EF49078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43418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E85638E-D825-429D-844B-1ECECF6A31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CFBC13B-3560-443C-BAB9-B6019542CE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3363A51-D81D-4E4D-AC9F-05DCD6B6DE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08CE5A-EA41-4BD8-9850-4745A008FC4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31020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9D5BD66-6703-4BE7-809D-AF24B95222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F6C0D91-CB84-42BB-B128-95CE515103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E40996E-2D4D-4032-AD80-35333C9179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939034-2CE8-4B68-B66B-1F849E5F93F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53932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54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74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7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74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2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47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82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BABE7B4-E7C4-4D77-937C-040773E977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77BE888-1FC6-4FFE-BEF8-9341B916D1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26296D2-6BDD-4AB1-A1E8-31537A471B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E41963-D0B0-46F9-BB6E-597D74A9588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17646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5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2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07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6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8355-C152-4556-84EA-B971156FB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5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95697F3-F52E-46BA-9167-03D1404950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ADAA653-56C5-4EAC-97DA-CB01040D7C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4560755-FCAA-4EFD-80A9-14E57D33EC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7F6E19-C867-41CB-BF73-0F5115A9A3D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83224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C5F61F-C068-49BB-B8D5-AA532F3669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1ACB16-AAAA-4849-B0B3-0F04A49704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6524917-7F15-4D86-8A83-CA25339998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82F004-E946-47B1-98FD-E86D3381652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9699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831E7239-6F91-408D-9054-CF0AF60FF2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0AC04EB7-6D24-49BA-9536-FF6ED13627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37B2C52-33D1-4D5F-917F-F2C099785A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E0ADDC-1A7E-4C97-91F4-05056B1CD9E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57349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810D02A-DB80-47E7-82C0-63935D7F15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EB95650D-4E90-4096-8E47-AAEB08441D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8A123C74-63C3-4587-8339-508AC3FCFC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F125D3-0EB1-4303-AA66-329A73E17D6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15756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B7F86D32-7815-4BBC-AC78-BC324A0295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0E404A33-B806-4C0E-9A85-4C90306597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B13C587E-9EB1-4427-9130-DAF4FD5D00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C11744-1651-4D53-994E-C96DBD06C80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7838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F8840D-583B-4820-A607-D0DA11880F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89CFF9-499A-47E6-A033-C5F74ECB9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37C4BC-D2E6-493A-B9EC-99F747F664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DEC1A1-B764-4F8A-84DE-59E0AD6C193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1185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A85B7F-47C7-43DC-9EBD-791FDBC85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E8F939-5966-407D-832B-C3A2BF4C6B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52D25A-2078-4C05-9317-CAC6EB1F63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7EFC6-917F-400B-80A0-455C4B5B095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7170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66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DA66E001-49E0-4116-8524-357898CF42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FC821571-ADAF-4E69-989D-68CC7D0E42A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03CE8C9C-D3D1-43FD-9A84-B3212C8B87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387202-AAFC-48C6-9661-BF8CCA82956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85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9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gif"/><Relationship Id="rId12" Type="http://schemas.openxmlformats.org/officeDocument/2006/relationships/image" Target="../media/image8.gif"/><Relationship Id="rId2" Type="http://schemas.openxmlformats.org/officeDocument/2006/relationships/audio" Target="file:///D:\AM%20NHAC\nhacsovui\Nguoi-Thay~Cam-Ly~music%5b1%5d.yeucahat.com~.wma" TargetMode="External"/><Relationship Id="rId1" Type="http://schemas.openxmlformats.org/officeDocument/2006/relationships/audio" Target="file:///D:\AM%20NHAC\nhacsovui\Yeu_Doi___MTV___Nguyen_Dan___Lac_Vu___01.wma" TargetMode="External"/><Relationship Id="rId6" Type="http://schemas.openxmlformats.org/officeDocument/2006/relationships/image" Target="../media/image2.gif"/><Relationship Id="rId11" Type="http://schemas.openxmlformats.org/officeDocument/2006/relationships/image" Target="../media/image7.gif"/><Relationship Id="rId5" Type="http://schemas.openxmlformats.org/officeDocument/2006/relationships/hyperlink" Target="http://www.taochu.com/" TargetMode="External"/><Relationship Id="rId15" Type="http://schemas.openxmlformats.org/officeDocument/2006/relationships/image" Target="../media/image11.wmf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image" Target="../media/image5.gif"/><Relationship Id="rId14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-30861000" y="6096000"/>
            <a:ext cx="22936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600FF"/>
                </a:solidFill>
                <a:latin typeface="Times New Roman" pitchFamily="18" charset="0"/>
                <a:cs typeface="Arial" charset="0"/>
              </a:rPr>
              <a:t>Giáo viên thực hiện</a:t>
            </a:r>
            <a:r>
              <a:rPr lang="en-US" sz="3200" b="1">
                <a:solidFill>
                  <a:srgbClr val="6600FF"/>
                </a:solidFill>
                <a:latin typeface=".VnTime" pitchFamily="34" charset="0"/>
                <a:cs typeface="Arial" charset="0"/>
              </a:rPr>
              <a:t>: </a:t>
            </a:r>
            <a:r>
              <a:rPr lang="en-US" sz="3200" b="1">
                <a:solidFill>
                  <a:srgbClr val="6600FF"/>
                </a:solidFill>
                <a:latin typeface="Times New Roman" pitchFamily="18" charset="0"/>
                <a:cs typeface="Arial" charset="0"/>
              </a:rPr>
              <a:t>Nhóm GV mĩ thuật – Phòng GD và ĐT huyện Lăk</a:t>
            </a:r>
            <a:endParaRPr lang="en-US" sz="3200">
              <a:solidFill>
                <a:srgbClr val="6600FF"/>
              </a:solidFill>
              <a:latin typeface=".VnAristote" pitchFamily="34" charset="0"/>
              <a:cs typeface="Arial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905000" y="3589353"/>
            <a:ext cx="8382000" cy="150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3200" b="1" i="1">
              <a:solidFill>
                <a:srgbClr val="FFFF00"/>
              </a:solidFill>
              <a:latin typeface=".VnTime" pitchFamily="34" charset="0"/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CÁC EM ĐẾN VỚI TIẾT HỌC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048000" y="838200"/>
            <a:ext cx="6248400" cy="2590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58122"/>
              </a:avLst>
            </a:prstTxWarp>
          </a:bodyPr>
          <a:lstStyle/>
          <a:p>
            <a:pPr algn="ctr"/>
            <a:endParaRPr lang="en-US" sz="28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4389" name="Yeu_Doi___MTV___Nguyen_Dan___Lac_Vu___01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08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0" name="Nguoi-Thay~Cam-Ly~music[1].yeucahat.com~.wma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-381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c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0"/>
            <a:ext cx="1066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h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2590800"/>
            <a:ext cx="10080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m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603376"/>
            <a:ext cx="885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a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81200"/>
            <a:ext cx="1244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o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1447800"/>
            <a:ext cx="10064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u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1981200"/>
            <a:ext cx="9493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n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438400"/>
            <a:ext cx="10064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3048000"/>
            <a:ext cx="10064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FIREWRK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62001"/>
            <a:ext cx="896938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FIREWRK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Rectangle 17"/>
          <p:cNvSpPr>
            <a:spLocks noChangeArrowheads="1"/>
          </p:cNvSpPr>
          <p:nvPr/>
        </p:nvSpPr>
        <p:spPr bwMode="auto">
          <a:xfrm rot="827097">
            <a:off x="7467601" y="1600200"/>
            <a:ext cx="5318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5400">
                <a:solidFill>
                  <a:srgbClr val="3333CC"/>
                </a:solidFill>
                <a:latin typeface="VNI-Korin" pitchFamily="2" charset="0"/>
                <a:cs typeface="Arial" charset="0"/>
              </a:rPr>
              <a:t>?</a:t>
            </a:r>
          </a:p>
        </p:txBody>
      </p:sp>
      <p:pic>
        <p:nvPicPr>
          <p:cNvPr id="2066" name="Picture 18" descr="FIREWRK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7" name="Rectangle 19"/>
          <p:cNvSpPr>
            <a:spLocks noChangeArrowheads="1"/>
          </p:cNvSpPr>
          <p:nvPr/>
        </p:nvSpPr>
        <p:spPr bwMode="auto">
          <a:xfrm rot="1663343">
            <a:off x="4343400" y="1219200"/>
            <a:ext cx="4889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6600">
                <a:solidFill>
                  <a:srgbClr val="FF6600"/>
                </a:solidFill>
                <a:latin typeface="Tahoma" pitchFamily="34" charset="0"/>
                <a:cs typeface="Arial" charset="0"/>
              </a:rPr>
              <a:t>-</a:t>
            </a:r>
          </a:p>
        </p:txBody>
      </p:sp>
      <p:sp>
        <p:nvSpPr>
          <p:cNvPr id="2068" name="Rectangle 20"/>
          <p:cNvSpPr>
            <a:spLocks noChangeArrowheads="1"/>
          </p:cNvSpPr>
          <p:nvPr/>
        </p:nvSpPr>
        <p:spPr bwMode="auto">
          <a:xfrm rot="1663343">
            <a:off x="7696200" y="1187450"/>
            <a:ext cx="4889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6600">
                <a:solidFill>
                  <a:srgbClr val="FF6600"/>
                </a:solidFill>
                <a:latin typeface="Tahoma" pitchFamily="34" charset="0"/>
                <a:cs typeface="Arial" charset="0"/>
              </a:rPr>
              <a:t>-</a:t>
            </a:r>
          </a:p>
        </p:txBody>
      </p:sp>
      <p:pic>
        <p:nvPicPr>
          <p:cNvPr id="2069" name="Picture 21" descr="FIREWRK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743201"/>
            <a:ext cx="896938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46070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40" fill="hold"/>
                                        <p:tgtEl>
                                          <p:spTgt spid="144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80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80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9602" fill="hold"/>
                                        <p:tgtEl>
                                          <p:spTgt spid="1443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4389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43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366" t="10643" r="9633" b="2755"/>
          <a:stretch/>
        </p:blipFill>
        <p:spPr>
          <a:xfrm>
            <a:off x="5645239" y="3521508"/>
            <a:ext cx="4378816" cy="2213314"/>
          </a:xfrm>
          <a:prstGeom prst="rect">
            <a:avLst/>
          </a:prstGeom>
        </p:spPr>
      </p:pic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2219459" y="725591"/>
            <a:ext cx="780459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di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sản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mĩ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thuật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giới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thời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kỳ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cổ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</a:rPr>
              <a:t>đại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088" t="4169" r="18773" b="5322"/>
          <a:stretch/>
        </p:blipFill>
        <p:spPr>
          <a:xfrm>
            <a:off x="1577009" y="1257987"/>
            <a:ext cx="3909273" cy="21912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238" y="1257987"/>
            <a:ext cx="4378817" cy="21912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009" y="3586686"/>
            <a:ext cx="4026847" cy="214813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58851" y="5787923"/>
            <a:ext cx="869368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>
              <a:lnSpc>
                <a:spcPct val="115000"/>
              </a:lnSpc>
            </a:pP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3815" y="5785583"/>
            <a:ext cx="6381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21684" y="5677203"/>
            <a:ext cx="673633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4000">
              <a:lnSpc>
                <a:spcPct val="115000"/>
              </a:lnSpc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06221" y="5701768"/>
            <a:ext cx="824631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 algn="ctr">
              <a:lnSpc>
                <a:spcPct val="115000"/>
              </a:lnSpc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122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1752600" y="1676400"/>
            <a:ext cx="800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1/ Một số di sản mĩ thuật thế giới thời kỳ cổ đại:</a:t>
            </a:r>
          </a:p>
        </p:txBody>
      </p:sp>
      <p:sp>
        <p:nvSpPr>
          <p:cNvPr id="5130" name="Rectangle 39"/>
          <p:cNvSpPr>
            <a:spLocks noChangeArrowheads="1"/>
          </p:cNvSpPr>
          <p:nvPr/>
        </p:nvSpPr>
        <p:spPr bwMode="auto">
          <a:xfrm>
            <a:off x="2667000" y="304800"/>
            <a:ext cx="7086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TIẾT 29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BÀI 15</a:t>
            </a:r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MĨ THUẬT THẾ GIỚI THỜI KỲ CỔ ĐẠI</a:t>
            </a:r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4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91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48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581400"/>
            <a:ext cx="91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143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1066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1752600" y="2358117"/>
            <a:ext cx="87690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2/ Các bước thực hiện sản phẩm mĩ thuật mô phỏng kim tự tháp:</a:t>
            </a:r>
          </a:p>
        </p:txBody>
      </p:sp>
    </p:spTree>
    <p:extLst>
      <p:ext uri="{BB962C8B-B14F-4D97-AF65-F5344CB8AC3E}">
        <p14:creationId xmlns:p14="http://schemas.microsoft.com/office/powerpoint/2010/main" val="397591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9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997" y="932993"/>
            <a:ext cx="1251042" cy="929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733" y="1531279"/>
            <a:ext cx="6211167" cy="352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099" y="2162549"/>
            <a:ext cx="6787802" cy="416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20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3217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11681" y="2055876"/>
            <a:ext cx="8540857" cy="1039812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endParaRPr lang="en-US" sz="32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66673" y="2162578"/>
            <a:ext cx="8345510" cy="328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Bước 1: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Bước 2: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Bước 3: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Bước 4: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Bước 5: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Bước 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5522" y="957660"/>
            <a:ext cx="696747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29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1752600" y="1676400"/>
            <a:ext cx="800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 1/ Một số di sản mĩ thuật thế giới thời kỳ cổ đại:</a:t>
            </a:r>
          </a:p>
        </p:txBody>
      </p:sp>
      <p:sp>
        <p:nvSpPr>
          <p:cNvPr id="5130" name="Rectangle 39"/>
          <p:cNvSpPr>
            <a:spLocks noChangeArrowheads="1"/>
          </p:cNvSpPr>
          <p:nvPr/>
        </p:nvSpPr>
        <p:spPr bwMode="auto">
          <a:xfrm>
            <a:off x="2667000" y="304800"/>
            <a:ext cx="7086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TIẾT 29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BÀI 15</a:t>
            </a:r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MĨ THUẬT THẾ GIỚI THỜI KỲ CỔ ĐẠI</a:t>
            </a:r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143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1066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1752600" y="2358117"/>
            <a:ext cx="87690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 2/ Các bước thực hiện sản phẩm mĩ thuật mô phỏng kim tự tháp: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880616" y="3447246"/>
            <a:ext cx="8769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3/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2424684" y="4238690"/>
            <a:ext cx="876909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Em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hãy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thực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hiện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sản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phẩm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mĩ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thuật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về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di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sản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mĩ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thuật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thế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giới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thời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kì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cổ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đại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mà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em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yêu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thích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bằng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hình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thức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: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Vẽ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nặn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hoặc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mô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hình</a:t>
            </a:r>
            <a:endParaRPr lang="en-US" sz="20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9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502" y="977321"/>
            <a:ext cx="4599201" cy="401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1799747"/>
            <a:ext cx="2892830" cy="2075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625" y="1613452"/>
            <a:ext cx="4945981" cy="3944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890" y="4007946"/>
            <a:ext cx="4225361" cy="216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24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1752600" y="1676400"/>
            <a:ext cx="800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 1/ Một số di sản mĩ thuật thế giới thời kỳ cổ đại:</a:t>
            </a:r>
          </a:p>
        </p:txBody>
      </p:sp>
      <p:sp>
        <p:nvSpPr>
          <p:cNvPr id="5130" name="Rectangle 39"/>
          <p:cNvSpPr>
            <a:spLocks noChangeArrowheads="1"/>
          </p:cNvSpPr>
          <p:nvPr/>
        </p:nvSpPr>
        <p:spPr bwMode="auto">
          <a:xfrm>
            <a:off x="2667000" y="304800"/>
            <a:ext cx="7086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TIẾT 29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BÀI 15</a:t>
            </a:r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MĨ THUẬT THẾ GIỚI THỜI KỲ CỔ ĐẠI</a:t>
            </a:r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143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1066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1752600" y="2358117"/>
            <a:ext cx="87690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 2/ Các bước thực hiện sản phẩm mĩ thuật mô phỏng kim tự tháp: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880616" y="3447246"/>
            <a:ext cx="8769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3/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1947631" y="4191759"/>
            <a:ext cx="8769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4/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2326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30" name="Rectangle 39"/>
          <p:cNvSpPr>
            <a:spLocks noChangeArrowheads="1"/>
          </p:cNvSpPr>
          <p:nvPr/>
        </p:nvSpPr>
        <p:spPr bwMode="auto">
          <a:xfrm>
            <a:off x="2667000" y="304800"/>
            <a:ext cx="7086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TIẾT 29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BÀI 15</a:t>
            </a:r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MĨ THUẬT THẾ GIỚI THỜI KỲ CỔ ĐẠI</a:t>
            </a:r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143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1066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53376" y="2848215"/>
            <a:ext cx="831384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92100">
              <a:lnSpc>
                <a:spcPct val="115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SPMT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indent="292100">
              <a:lnSpc>
                <a:spcPct val="115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SPMT?</a:t>
            </a:r>
          </a:p>
          <a:p>
            <a:pPr indent="292100">
              <a:lnSpc>
                <a:spcPct val="115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'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SPMT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2549652" y="2133601"/>
            <a:ext cx="8769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gợi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26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24" y="1512347"/>
            <a:ext cx="6220496" cy="4527844"/>
          </a:xfrm>
          <a:prstGeom prst="rect">
            <a:avLst/>
          </a:prstGeom>
          <a:noFill/>
        </p:spPr>
      </p:pic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4280080" y="819957"/>
            <a:ext cx="30522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QUAN SÁT:</a:t>
            </a:r>
          </a:p>
        </p:txBody>
      </p:sp>
    </p:spTree>
    <p:extLst>
      <p:ext uri="{BB962C8B-B14F-4D97-AF65-F5344CB8AC3E}">
        <p14:creationId xmlns:p14="http://schemas.microsoft.com/office/powerpoint/2010/main" val="181802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2286001" y="2098415"/>
            <a:ext cx="800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gợi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130" name="Rectangle 39"/>
          <p:cNvSpPr>
            <a:spLocks noChangeArrowheads="1"/>
          </p:cNvSpPr>
          <p:nvPr/>
        </p:nvSpPr>
        <p:spPr bwMode="auto">
          <a:xfrm>
            <a:off x="2667000" y="304800"/>
            <a:ext cx="7086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u="sng" dirty="0">
                <a:solidFill>
                  <a:srgbClr val="FFFF00"/>
                </a:solidFill>
                <a:latin typeface="Times New Roman" pitchFamily="18" charset="0"/>
              </a:rPr>
              <a:t>TIẾT 29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sz="2400" u="sng" dirty="0">
                <a:solidFill>
                  <a:srgbClr val="FFFF00"/>
                </a:solidFill>
                <a:latin typeface="Times New Roman" pitchFamily="18" charset="0"/>
              </a:rPr>
              <a:t>BÀI 15</a:t>
            </a:r>
            <a:endParaRPr lang="en-US" sz="240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MĨ THUẬT THẾ GIỚI THỜI KỲ CỔ ĐẠI</a:t>
            </a:r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143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1066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1825752" y="2803479"/>
            <a:ext cx="8636186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254000">
              <a:lnSpc>
                <a:spcPct val="115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</a:rPr>
              <a:t>?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2044694" y="3886854"/>
            <a:ext cx="87690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18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736428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4261" y="2306171"/>
            <a:ext cx="4263119" cy="18665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HOẠT ĐỘNG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55217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30" name="Rectangle 39"/>
          <p:cNvSpPr>
            <a:spLocks noChangeArrowheads="1"/>
          </p:cNvSpPr>
          <p:nvPr/>
        </p:nvSpPr>
        <p:spPr bwMode="auto">
          <a:xfrm>
            <a:off x="2667000" y="304800"/>
            <a:ext cx="7086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u="sng" dirty="0">
                <a:solidFill>
                  <a:srgbClr val="FFFF00"/>
                </a:solidFill>
                <a:latin typeface="Times New Roman" pitchFamily="18" charset="0"/>
              </a:rPr>
              <a:t>TIẾT 29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sz="2400" u="sng" dirty="0">
                <a:solidFill>
                  <a:srgbClr val="FFFF00"/>
                </a:solidFill>
                <a:latin typeface="Times New Roman" pitchFamily="18" charset="0"/>
              </a:rPr>
              <a:t>BÀI 15</a:t>
            </a:r>
            <a:endParaRPr lang="en-US" sz="240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MĨ THUẬT THẾ GIỚI THỜI KỲ CỔ ĐẠI</a:t>
            </a:r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143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1066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1892207" y="2299950"/>
            <a:ext cx="8636186" cy="250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185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 descr="传统元素风景画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638"/>
            <a:ext cx="91440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Oval 25"/>
          <p:cNvSpPr>
            <a:spLocks noChangeArrowheads="1"/>
          </p:cNvSpPr>
          <p:nvPr/>
        </p:nvSpPr>
        <p:spPr bwMode="auto">
          <a:xfrm>
            <a:off x="3886200" y="1600200"/>
            <a:ext cx="4267200" cy="3886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FFFF00"/>
              </a:solidFill>
              <a:latin typeface=".VnRevueH" panose="020B7200000000000000" pitchFamily="34" charset="0"/>
            </a:endParaRPr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4953000" y="2438400"/>
            <a:ext cx="2057400" cy="21336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  <a:latin typeface=".VnMonotype corsivaH" panose="020B7200000000000000" pitchFamily="34" charset="0"/>
            </a:endParaRPr>
          </a:p>
        </p:txBody>
      </p:sp>
      <p:sp>
        <p:nvSpPr>
          <p:cNvPr id="90139" name="AutoShape 27"/>
          <p:cNvSpPr>
            <a:spLocks noChangeArrowheads="1"/>
          </p:cNvSpPr>
          <p:nvPr/>
        </p:nvSpPr>
        <p:spPr bwMode="auto">
          <a:xfrm>
            <a:off x="1752601" y="34290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FFFF00"/>
              </a:solidFill>
              <a:latin typeface=".VnRevueH" panose="020B7200000000000000" pitchFamily="34" charset="0"/>
            </a:endParaRPr>
          </a:p>
        </p:txBody>
      </p:sp>
      <p:sp>
        <p:nvSpPr>
          <p:cNvPr id="90140" name="AutoShape 28">
            <a:extLst>
              <a:ext uri="{FF2B5EF4-FFF2-40B4-BE49-F238E27FC236}">
                <a16:creationId xmlns:a16="http://schemas.microsoft.com/office/drawing/2014/main" xmlns="" id="{675BB5BF-63E4-4795-8417-ECD2A2F14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1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41" name="AutoShape 29">
            <a:extLst>
              <a:ext uri="{FF2B5EF4-FFF2-40B4-BE49-F238E27FC236}">
                <a16:creationId xmlns:a16="http://schemas.microsoft.com/office/drawing/2014/main" xmlns="" id="{DA7248AD-1D18-47D3-A1EF-0D08E781E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1" y="51816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42" name="AutoShape 30">
            <a:extLst>
              <a:ext uri="{FF2B5EF4-FFF2-40B4-BE49-F238E27FC236}">
                <a16:creationId xmlns:a16="http://schemas.microsoft.com/office/drawing/2014/main" xmlns="" id="{F103C26A-FE60-4051-9BF5-2359E7645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1" y="16002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43" name="WordArt 31"/>
          <p:cNvSpPr>
            <a:spLocks noChangeArrowheads="1" noChangeShapeType="1" noTextEdit="1"/>
          </p:cNvSpPr>
          <p:nvPr/>
        </p:nvSpPr>
        <p:spPr bwMode="auto">
          <a:xfrm>
            <a:off x="1905001" y="3886200"/>
            <a:ext cx="8467725" cy="1562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E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.VnVogueH" panose="020B7200000000000000" pitchFamily="34" charset="0"/>
              </a:rPr>
              <a:t>xin c¸m ¬n c¸c em HỌC SINH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E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.VnVogueH" panose="020B7200000000000000" pitchFamily="34" charset="0"/>
            </a:endParaRPr>
          </a:p>
        </p:txBody>
      </p:sp>
      <p:sp>
        <p:nvSpPr>
          <p:cNvPr id="90144" name="AutoShape 32">
            <a:extLst>
              <a:ext uri="{FF2B5EF4-FFF2-40B4-BE49-F238E27FC236}">
                <a16:creationId xmlns:a16="http://schemas.microsoft.com/office/drawing/2014/main" xmlns="" id="{C99BF3CE-5DF4-4C97-B292-E7FB0DFDF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1" y="51816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45" name="AutoShape 33"/>
          <p:cNvSpPr>
            <a:spLocks noChangeArrowheads="1"/>
          </p:cNvSpPr>
          <p:nvPr/>
        </p:nvSpPr>
        <p:spPr bwMode="auto">
          <a:xfrm>
            <a:off x="5867400" y="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FFFF00"/>
              </a:solidFill>
              <a:latin typeface=".VnRevueH" panose="020B7200000000000000" pitchFamily="34" charset="0"/>
            </a:endParaRPr>
          </a:p>
        </p:txBody>
      </p:sp>
      <p:sp>
        <p:nvSpPr>
          <p:cNvPr id="90146" name="AutoShape 34"/>
          <p:cNvSpPr>
            <a:spLocks noChangeArrowheads="1"/>
          </p:cNvSpPr>
          <p:nvPr/>
        </p:nvSpPr>
        <p:spPr bwMode="auto">
          <a:xfrm>
            <a:off x="10210800" y="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FFFF00"/>
              </a:solidFill>
              <a:latin typeface=".VnRevueH" panose="020B7200000000000000" pitchFamily="34" charset="0"/>
            </a:endParaRPr>
          </a:p>
        </p:txBody>
      </p:sp>
      <p:sp>
        <p:nvSpPr>
          <p:cNvPr id="90147" name="AutoShape 35"/>
          <p:cNvSpPr>
            <a:spLocks noChangeArrowheads="1"/>
          </p:cNvSpPr>
          <p:nvPr/>
        </p:nvSpPr>
        <p:spPr bwMode="auto">
          <a:xfrm>
            <a:off x="1524000" y="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FFFF00"/>
              </a:solidFill>
              <a:latin typeface=".VnRevueH" panose="020B7200000000000000" pitchFamily="34" charset="0"/>
            </a:endParaRPr>
          </a:p>
        </p:txBody>
      </p:sp>
      <p:sp>
        <p:nvSpPr>
          <p:cNvPr id="90148" name="AutoShape 36">
            <a:extLst>
              <a:ext uri="{FF2B5EF4-FFF2-40B4-BE49-F238E27FC236}">
                <a16:creationId xmlns:a16="http://schemas.microsoft.com/office/drawing/2014/main" xmlns="" id="{485CD51C-C1D1-44C7-9CD0-94E653BBE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1" y="4572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49" name="AutoShape 37">
            <a:extLst>
              <a:ext uri="{FF2B5EF4-FFF2-40B4-BE49-F238E27FC236}">
                <a16:creationId xmlns:a16="http://schemas.microsoft.com/office/drawing/2014/main" xmlns="" id="{A9A84CF9-4A6F-4FBD-9C3D-BF9E548A0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33528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50" name="AutoShape 38">
            <a:extLst>
              <a:ext uri="{FF2B5EF4-FFF2-40B4-BE49-F238E27FC236}">
                <a16:creationId xmlns:a16="http://schemas.microsoft.com/office/drawing/2014/main" xmlns="" id="{0CCADBEF-90E7-443B-B43D-C7627BB29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117777" name="WordArt 39"/>
          <p:cNvSpPr>
            <a:spLocks noChangeArrowheads="1" noChangeShapeType="1" noTextEdit="1"/>
          </p:cNvSpPr>
          <p:nvPr/>
        </p:nvSpPr>
        <p:spPr bwMode="auto">
          <a:xfrm>
            <a:off x="2895600" y="762000"/>
            <a:ext cx="6172200" cy="541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958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.VnCooperH" panose="020B7200000000000000" pitchFamily="34" charset="0"/>
              </a:rPr>
              <a:t>Giê häc ®· kÕt thóc</a:t>
            </a:r>
          </a:p>
        </p:txBody>
      </p:sp>
      <p:sp>
        <p:nvSpPr>
          <p:cNvPr id="90152" name="AutoShape 40">
            <a:extLst>
              <a:ext uri="{FF2B5EF4-FFF2-40B4-BE49-F238E27FC236}">
                <a16:creationId xmlns:a16="http://schemas.microsoft.com/office/drawing/2014/main" xmlns="" id="{C644AEBD-93ED-4B09-BFFB-5E7D046D9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1" y="51816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53" name="AutoShape 41">
            <a:extLst>
              <a:ext uri="{FF2B5EF4-FFF2-40B4-BE49-F238E27FC236}">
                <a16:creationId xmlns:a16="http://schemas.microsoft.com/office/drawing/2014/main" xmlns="" id="{7FC32CBF-25A5-431D-A550-F02967AB9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562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54" name="AutoShape 42"/>
          <p:cNvSpPr>
            <a:spLocks noChangeArrowheads="1"/>
          </p:cNvSpPr>
          <p:nvPr/>
        </p:nvSpPr>
        <p:spPr bwMode="auto">
          <a:xfrm>
            <a:off x="1524000" y="61722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FFFF00"/>
              </a:solidFill>
              <a:latin typeface=".VnRevueH" panose="020B7200000000000000" pitchFamily="34" charset="0"/>
            </a:endParaRPr>
          </a:p>
        </p:txBody>
      </p:sp>
      <p:sp>
        <p:nvSpPr>
          <p:cNvPr id="90155" name="AutoShape 43">
            <a:extLst>
              <a:ext uri="{FF2B5EF4-FFF2-40B4-BE49-F238E27FC236}">
                <a16:creationId xmlns:a16="http://schemas.microsoft.com/office/drawing/2014/main" xmlns="" id="{D9E891D9-C227-4E05-932B-600DBFA9F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1" y="51816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56" name="AutoShape 44"/>
          <p:cNvSpPr>
            <a:spLocks noChangeArrowheads="1"/>
          </p:cNvSpPr>
          <p:nvPr/>
        </p:nvSpPr>
        <p:spPr bwMode="auto">
          <a:xfrm>
            <a:off x="10210800" y="61722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FFFF00"/>
              </a:solidFill>
              <a:latin typeface=".VnRevueH" panose="020B7200000000000000" pitchFamily="34" charset="0"/>
            </a:endParaRPr>
          </a:p>
        </p:txBody>
      </p:sp>
      <p:sp>
        <p:nvSpPr>
          <p:cNvPr id="90157" name="AutoShape 45"/>
          <p:cNvSpPr>
            <a:spLocks noChangeArrowheads="1"/>
          </p:cNvSpPr>
          <p:nvPr/>
        </p:nvSpPr>
        <p:spPr bwMode="auto">
          <a:xfrm>
            <a:off x="5638800" y="59436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solidFill>
                <a:srgbClr val="FFFF00"/>
              </a:solidFill>
              <a:latin typeface=".VnRevueH" panose="020B7200000000000000" pitchFamily="34" charset="0"/>
            </a:endParaRPr>
          </a:p>
        </p:txBody>
      </p:sp>
      <p:sp>
        <p:nvSpPr>
          <p:cNvPr id="90158" name="AutoShape 46">
            <a:extLst>
              <a:ext uri="{FF2B5EF4-FFF2-40B4-BE49-F238E27FC236}">
                <a16:creationId xmlns:a16="http://schemas.microsoft.com/office/drawing/2014/main" xmlns="" id="{7AE972B0-3134-4967-9CB7-88AD5BEED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1" y="62484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  <p:sp>
        <p:nvSpPr>
          <p:cNvPr id="90159" name="AutoShape 47">
            <a:extLst>
              <a:ext uri="{FF2B5EF4-FFF2-40B4-BE49-F238E27FC236}">
                <a16:creationId xmlns:a16="http://schemas.microsoft.com/office/drawing/2014/main" xmlns="" id="{FEB6C857-2EBA-4A76-8FE9-F852F9656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1" y="6248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00"/>
              </a:solidFill>
              <a:latin typeface=".VnRevu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655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0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0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0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0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0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0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0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9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90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90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5000"/>
                                        <p:tgtEl>
                                          <p:spTgt spid="90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0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0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0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0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0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0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0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0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0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0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0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0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0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0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0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0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0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0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0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0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0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0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0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0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0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0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0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0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0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0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0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 animBg="1"/>
      <p:bldP spid="3084" grpId="1" animBg="1"/>
      <p:bldP spid="90139" grpId="0" animBg="1"/>
      <p:bldP spid="90145" grpId="0" animBg="1"/>
      <p:bldP spid="90146" grpId="0" animBg="1"/>
      <p:bldP spid="90147" grpId="0" animBg="1"/>
      <p:bldP spid="90154" grpId="0" animBg="1"/>
      <p:bldP spid="90156" grpId="0" animBg="1"/>
      <p:bldP spid="901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4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91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48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581400"/>
            <a:ext cx="91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-1054608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6744" y="-1046988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752599" y="2260065"/>
            <a:ext cx="91662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GV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cho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học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sinh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xem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video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về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mĩ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thuật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thế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thời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kỳ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cổ</a:t>
            </a:r>
            <a:r>
              <a:rPr lang="en-US" alt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/>
              </a:rPr>
              <a:t>đại</a:t>
            </a:r>
            <a:endParaRPr lang="vi-VN" alt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30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ơ lược mĩ thuật thế giới thời kì cổ đại. Mĩ thuật 6.(Thầy Hiệp)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7831" y="0"/>
            <a:ext cx="9142759" cy="6858000"/>
          </a:xfrm>
        </p:spPr>
      </p:pic>
    </p:spTree>
    <p:extLst>
      <p:ext uri="{BB962C8B-B14F-4D97-AF65-F5344CB8AC3E}">
        <p14:creationId xmlns:p14="http://schemas.microsoft.com/office/powerpoint/2010/main" val="170437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4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91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48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581400"/>
            <a:ext cx="91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390281" y="385572"/>
            <a:ext cx="7772400" cy="1039812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3200" b="0" u="sng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sz="3200" b="0" u="sng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0" u="sng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3200" b="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752601" y="1553371"/>
            <a:ext cx="9166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/>
              </a:rPr>
              <a:t>MĨ THUẬT THỜI KỲ CỔ ĐẠI</a:t>
            </a:r>
            <a:endParaRPr lang="vi-VN" alt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40497" y="2354640"/>
            <a:ext cx="85461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BÀI 15: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MĨ THUẬT THẾ GIỚI THỜI KỲ CỔ ĐẠI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Thời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lượng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: 2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tiết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322" y="4238244"/>
            <a:ext cx="2739178" cy="15483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41658" y="4283964"/>
            <a:ext cx="2852279" cy="1502664"/>
          </a:xfrm>
          <a:prstGeom prst="rect">
            <a:avLst/>
          </a:prstGeom>
        </p:spPr>
      </p:pic>
      <p:pic>
        <p:nvPicPr>
          <p:cNvPr id="23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98523" y="-1176528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5432" y="-1176528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434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9050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9050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9050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134600" y="1219200"/>
            <a:ext cx="0" cy="541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12192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019800" y="6629400"/>
            <a:ext cx="4114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1752600" y="1676400"/>
            <a:ext cx="800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1/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di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mĩ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thuật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kỳ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130" name="Rectangle 39"/>
          <p:cNvSpPr>
            <a:spLocks noChangeArrowheads="1"/>
          </p:cNvSpPr>
          <p:nvPr/>
        </p:nvSpPr>
        <p:spPr bwMode="auto">
          <a:xfrm>
            <a:off x="2667000" y="304800"/>
            <a:ext cx="7086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u="sng">
                <a:solidFill>
                  <a:srgbClr val="FFFF00"/>
                </a:solidFill>
                <a:latin typeface="Times New Roman" pitchFamily="18" charset="0"/>
              </a:rPr>
              <a:t>TIẾT </a:t>
            </a:r>
            <a:r>
              <a:rPr lang="en-US" sz="2400" u="sng" smtClean="0">
                <a:solidFill>
                  <a:srgbClr val="FFFF00"/>
                </a:solidFill>
                <a:latin typeface="Times New Roman" pitchFamily="18" charset="0"/>
              </a:rPr>
              <a:t>30</a:t>
            </a:r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– </a:t>
            </a:r>
            <a:r>
              <a:rPr lang="en-US" sz="2400" u="sng" dirty="0">
                <a:solidFill>
                  <a:srgbClr val="FFFF00"/>
                </a:solidFill>
                <a:latin typeface="Times New Roman" pitchFamily="18" charset="0"/>
              </a:rPr>
              <a:t>BÀI 15</a:t>
            </a:r>
            <a:endParaRPr lang="en-US" sz="240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MĨ THUẬT THẾ GIỚI THỜI KỲ CỔ ĐẠI</a:t>
            </a:r>
          </a:p>
        </p:txBody>
      </p:sp>
      <p:pic>
        <p:nvPicPr>
          <p:cNvPr id="5131" name="Picture 44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4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91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6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7" descr="0425_2j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5800" y="4876800"/>
            <a:ext cx="38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48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581400"/>
            <a:ext cx="91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143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1066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92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264" y="867340"/>
            <a:ext cx="762317" cy="845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974" y="1219840"/>
            <a:ext cx="6881458" cy="4500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11325" y="1853430"/>
            <a:ext cx="4351177" cy="33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 </a:t>
            </a:r>
            <a:r>
              <a:rPr lang="en-US" dirty="0" err="1">
                <a:solidFill>
                  <a:schemeClr val="tx1"/>
                </a:solidFill>
              </a:rPr>
              <a:t>sản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thuật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nền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văn</a:t>
            </a:r>
            <a:r>
              <a:rPr lang="en-US" dirty="0">
                <a:solidFill>
                  <a:schemeClr val="tx1"/>
                </a:solidFill>
              </a:rPr>
              <a:t> minh </a:t>
            </a:r>
            <a:r>
              <a:rPr lang="en-US" dirty="0" err="1">
                <a:solidFill>
                  <a:schemeClr val="tx1"/>
                </a:solidFill>
              </a:rPr>
              <a:t>Ấn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Độ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cổ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đại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263" y="2326946"/>
            <a:ext cx="3510626" cy="3633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1928" y="2341452"/>
            <a:ext cx="4347135" cy="361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5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27950" y="1105284"/>
            <a:ext cx="4351177" cy="33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 </a:t>
            </a:r>
            <a:r>
              <a:rPr lang="en-US" dirty="0" err="1">
                <a:solidFill>
                  <a:schemeClr val="tx1"/>
                </a:solidFill>
              </a:rPr>
              <a:t>sản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thuật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nền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văn</a:t>
            </a:r>
            <a:r>
              <a:rPr lang="en-US" dirty="0">
                <a:solidFill>
                  <a:schemeClr val="tx1"/>
                </a:solidFill>
              </a:rPr>
              <a:t> minh Ai </a:t>
            </a:r>
            <a:r>
              <a:rPr lang="en-US" dirty="0" err="1">
                <a:solidFill>
                  <a:schemeClr val="tx1"/>
                </a:solidFill>
              </a:rPr>
              <a:t>Cập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cổ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đại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49" y="1676548"/>
            <a:ext cx="3208264" cy="2189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76548"/>
            <a:ext cx="3399645" cy="2189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566" y="4009288"/>
            <a:ext cx="6144482" cy="27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60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27950" y="1105284"/>
            <a:ext cx="4351177" cy="33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 </a:t>
            </a:r>
            <a:r>
              <a:rPr lang="en-US" dirty="0" err="1">
                <a:solidFill>
                  <a:schemeClr val="tx1"/>
                </a:solidFill>
              </a:rPr>
              <a:t>sản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thuật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nền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văn</a:t>
            </a:r>
            <a:r>
              <a:rPr lang="en-US" dirty="0">
                <a:solidFill>
                  <a:schemeClr val="tx1"/>
                </a:solidFill>
              </a:rPr>
              <a:t> minh </a:t>
            </a:r>
            <a:r>
              <a:rPr lang="en-US" dirty="0" err="1">
                <a:solidFill>
                  <a:schemeClr val="tx1"/>
                </a:solidFill>
              </a:rPr>
              <a:t>Hy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Lạp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cổ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đại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878" y="4053844"/>
            <a:ext cx="3521922" cy="2337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022" y="1576650"/>
            <a:ext cx="2137295" cy="5077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133" y="1576651"/>
            <a:ext cx="2590033" cy="231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94307"/>
      </p:ext>
    </p:extLst>
  </p:cSld>
  <p:clrMapOvr>
    <a:masterClrMapping/>
  </p:clrMapOvr>
</p:sld>
</file>

<file path=ppt/theme/theme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.VnRevue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.VnRevueH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1169</TotalTime>
  <Words>709</Words>
  <Application>Microsoft Office PowerPoint</Application>
  <PresentationFormat>Custom</PresentationFormat>
  <Paragraphs>68</Paragraphs>
  <Slides>21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5_Default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21AK22</cp:lastModifiedBy>
  <cp:revision>166</cp:revision>
  <dcterms:created xsi:type="dcterms:W3CDTF">2021-01-29T04:19:07Z</dcterms:created>
  <dcterms:modified xsi:type="dcterms:W3CDTF">2023-10-10T15:21:29Z</dcterms:modified>
</cp:coreProperties>
</file>