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1" r:id="rId2"/>
    <p:sldId id="272" r:id="rId3"/>
    <p:sldId id="264" r:id="rId4"/>
    <p:sldId id="257" r:id="rId5"/>
    <p:sldId id="258" r:id="rId6"/>
    <p:sldId id="260" r:id="rId7"/>
    <p:sldId id="265" r:id="rId8"/>
    <p:sldId id="261" r:id="rId9"/>
    <p:sldId id="273" r:id="rId10"/>
    <p:sldId id="263" r:id="rId11"/>
    <p:sldId id="270" r:id="rId12"/>
    <p:sldId id="262" r:id="rId13"/>
    <p:sldId id="266" r:id="rId14"/>
    <p:sldId id="267" r:id="rId15"/>
    <p:sldId id="268" r:id="rId16"/>
    <p:sldId id="269" r:id="rId17"/>
    <p:sldId id="274"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92" d="100"/>
          <a:sy n="92" d="100"/>
        </p:scale>
        <p:origin x="-768"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theme" Target="theme/theme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B54028-B71A-4D79-850C-EB8B3400F67A}" type="datetimeFigureOut">
              <a:rPr lang="en-US" smtClean="0"/>
              <a:t>12/12/2021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403C99-3129-4340-AA46-E79328C430D4}" type="slidenum">
              <a:rPr lang="en-US" smtClean="0"/>
              <a:t>‹#›</a:t>
            </a:fld>
            <a:endParaRPr lang="en-US"/>
          </a:p>
        </p:txBody>
      </p:sp>
    </p:spTree>
    <p:extLst>
      <p:ext uri="{BB962C8B-B14F-4D97-AF65-F5344CB8AC3E}">
        <p14:creationId xmlns:p14="http://schemas.microsoft.com/office/powerpoint/2010/main" val="340376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03C99-3129-4340-AA46-E79328C430D4}" type="slidenum">
              <a:rPr lang="en-US" smtClean="0"/>
              <a:t>8</a:t>
            </a:fld>
            <a:endParaRPr lang="en-US"/>
          </a:p>
        </p:txBody>
      </p:sp>
    </p:spTree>
    <p:extLst>
      <p:ext uri="{BB962C8B-B14F-4D97-AF65-F5344CB8AC3E}">
        <p14:creationId xmlns:p14="http://schemas.microsoft.com/office/powerpoint/2010/main" val="1843880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1715DA-D2E5-4B30-8F6F-4468BEE07833}"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1706117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1715DA-D2E5-4B30-8F6F-4468BEE07833}"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2786484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1715DA-D2E5-4B30-8F6F-4468BEE07833}"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261426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1715DA-D2E5-4B30-8F6F-4468BEE07833}"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44228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1715DA-D2E5-4B30-8F6F-4468BEE07833}"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308253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1715DA-D2E5-4B30-8F6F-4468BEE07833}"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2647931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1715DA-D2E5-4B30-8F6F-4468BEE07833}" type="datetimeFigureOut">
              <a:rPr lang="en-US" smtClean="0"/>
              <a:t>12/12/2021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2179952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1715DA-D2E5-4B30-8F6F-4468BEE07833}" type="datetimeFigureOut">
              <a:rPr lang="en-US" smtClean="0"/>
              <a:t>12/12/2021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377915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715DA-D2E5-4B30-8F6F-4468BEE07833}" type="datetimeFigureOut">
              <a:rPr lang="en-US" smtClean="0"/>
              <a:t>12/12/2021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419769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1715DA-D2E5-4B30-8F6F-4468BEE07833}"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370133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1715DA-D2E5-4B30-8F6F-4468BEE07833}"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2942161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61715DA-D2E5-4B30-8F6F-4468BEE07833}" type="datetimeFigureOut">
              <a:rPr lang="en-US" smtClean="0"/>
              <a:t>12/12/2021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284A7F1-89E7-422A-9C50-4A5C4FDAF25E}" type="slidenum">
              <a:rPr lang="en-US" smtClean="0"/>
              <a:t>‹#›</a:t>
            </a:fld>
            <a:endParaRPr lang="en-US"/>
          </a:p>
        </p:txBody>
      </p:sp>
    </p:spTree>
    <p:extLst>
      <p:ext uri="{BB962C8B-B14F-4D97-AF65-F5344CB8AC3E}">
        <p14:creationId xmlns:p14="http://schemas.microsoft.com/office/powerpoint/2010/main" val="1697695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image" Target="../media/image3.png" /><Relationship Id="rId5" Type="http://schemas.openxmlformats.org/officeDocument/2006/relationships/image" Target="../media/image2.jpeg" /><Relationship Id="rId4" Type="http://schemas.openxmlformats.org/officeDocument/2006/relationships/image" Target="../media/image1.gif" /></Relationships>
</file>

<file path=ppt/slides/_rels/slide10.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5.jpeg" /><Relationship Id="rId1" Type="http://schemas.openxmlformats.org/officeDocument/2006/relationships/slideLayout" Target="../slideLayouts/slideLayout1.xml" /><Relationship Id="rId4" Type="http://schemas.openxmlformats.org/officeDocument/2006/relationships/image" Target="../media/image16.jpeg" /></Relationships>
</file>

<file path=ppt/slides/_rels/slide15.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2.png" /><Relationship Id="rId1" Type="http://schemas.openxmlformats.org/officeDocument/2006/relationships/slideLayout" Target="../slideLayouts/slideLayout1.xml" /><Relationship Id="rId6" Type="http://schemas.openxmlformats.org/officeDocument/2006/relationships/image" Target="../media/image20.png" /><Relationship Id="rId5" Type="http://schemas.openxmlformats.org/officeDocument/2006/relationships/image" Target="../media/image19.png" /><Relationship Id="rId4" Type="http://schemas.openxmlformats.org/officeDocument/2006/relationships/image" Target="../media/image18.png" /></Relationships>
</file>

<file path=ppt/slides/_rels/slide16.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3" Type="http://schemas.microsoft.com/office/2007/relationships/hdphoto" Target="../media/hdphoto1.wdp" /><Relationship Id="rId7" Type="http://schemas.openxmlformats.org/officeDocument/2006/relationships/image" Target="../media/image10.jpeg" /><Relationship Id="rId2" Type="http://schemas.openxmlformats.org/officeDocument/2006/relationships/image" Target="../media/image6.png" /><Relationship Id="rId1" Type="http://schemas.openxmlformats.org/officeDocument/2006/relationships/slideLayout" Target="../slideLayouts/slideLayout1.xml" /><Relationship Id="rId6" Type="http://schemas.openxmlformats.org/officeDocument/2006/relationships/image" Target="../media/image9.jpeg" /><Relationship Id="rId5" Type="http://schemas.openxmlformats.org/officeDocument/2006/relationships/image" Target="../media/image8.jpeg" /><Relationship Id="rId4" Type="http://schemas.openxmlformats.org/officeDocument/2006/relationships/image" Target="../media/image7.jpeg" /></Relationships>
</file>

<file path=ppt/slides/_rels/slide5.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2.mp4" /><Relationship Id="rId1" Type="http://schemas.microsoft.com/office/2007/relationships/media" Target="../media/media2.mp4" /><Relationship Id="rId4" Type="http://schemas.openxmlformats.org/officeDocument/2006/relationships/image" Target="../media/image13.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normAutofit/>
          </a:bodyPr>
          <a:lstStyle/>
          <a:p>
            <a:endParaRPr lang="en-US"/>
          </a:p>
        </p:txBody>
      </p:sp>
      <p:pic>
        <p:nvPicPr>
          <p:cNvPr id="4" name="Picture 13" descr="blumen-pflanzen03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955" y="4204854"/>
            <a:ext cx="938645" cy="938645"/>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Admin\Downloads\257765853_4146442165459574_9098768513076372805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81840"/>
            <a:ext cx="8681437" cy="4648200"/>
          </a:xfrm>
          <a:prstGeom prst="rect">
            <a:avLst/>
          </a:prstGeom>
          <a:noFill/>
          <a:extLst>
            <a:ext uri="{909E8E84-426E-40DD-AFC4-6F175D3DCCD1}">
              <a14:hiddenFill xmlns:a14="http://schemas.microsoft.com/office/drawing/2010/main">
                <a:solidFill>
                  <a:srgbClr val="FFFFFF"/>
                </a:solidFill>
              </a14:hiddenFill>
            </a:ext>
          </a:extLst>
        </p:spPr>
      </p:pic>
      <p:pic>
        <p:nvPicPr>
          <p:cNvPr id="9" name="chào mừng quý vị và các bạn đến với Mỹ thuật group plus cộ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2845" y="3714750"/>
            <a:ext cx="609600" cy="609600"/>
          </a:xfrm>
          <a:prstGeom prst="rect">
            <a:avLst/>
          </a:prstGeom>
        </p:spPr>
      </p:pic>
    </p:spTree>
    <p:extLst>
      <p:ext uri="{BB962C8B-B14F-4D97-AF65-F5344CB8AC3E}">
        <p14:creationId xmlns:p14="http://schemas.microsoft.com/office/powerpoint/2010/main" val="2510136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12"/>
          <p:cNvPicPr/>
          <p:nvPr/>
        </p:nvPicPr>
        <p:blipFill rotWithShape="1">
          <a:blip r:embed="rId2"/>
          <a:srcRect r="68084" b="54255"/>
          <a:stretch/>
        </p:blipFill>
        <p:spPr>
          <a:xfrm>
            <a:off x="1678784" y="416730"/>
            <a:ext cx="1702398" cy="1638300"/>
          </a:xfrm>
          <a:prstGeom prst="rect">
            <a:avLst/>
          </a:prstGeom>
        </p:spPr>
      </p:pic>
      <p:pic>
        <p:nvPicPr>
          <p:cNvPr id="6" name="Shape 312"/>
          <p:cNvPicPr/>
          <p:nvPr/>
        </p:nvPicPr>
        <p:blipFill rotWithShape="1">
          <a:blip r:embed="rId2"/>
          <a:srcRect l="35093" t="47002" r="34050"/>
          <a:stretch/>
        </p:blipFill>
        <p:spPr>
          <a:xfrm>
            <a:off x="4050987" y="2457399"/>
            <a:ext cx="1645920" cy="1898052"/>
          </a:xfrm>
          <a:prstGeom prst="rect">
            <a:avLst/>
          </a:prstGeom>
        </p:spPr>
      </p:pic>
      <p:pic>
        <p:nvPicPr>
          <p:cNvPr id="8" name="Shape 312"/>
          <p:cNvPicPr/>
          <p:nvPr/>
        </p:nvPicPr>
        <p:blipFill rotWithShape="1">
          <a:blip r:embed="rId2"/>
          <a:srcRect t="47616" r="68580"/>
          <a:stretch/>
        </p:blipFill>
        <p:spPr>
          <a:xfrm>
            <a:off x="1662994" y="2495550"/>
            <a:ext cx="1675952" cy="1876089"/>
          </a:xfrm>
          <a:prstGeom prst="rect">
            <a:avLst/>
          </a:prstGeom>
        </p:spPr>
      </p:pic>
      <p:pic>
        <p:nvPicPr>
          <p:cNvPr id="9" name="Shape 312"/>
          <p:cNvPicPr/>
          <p:nvPr/>
        </p:nvPicPr>
        <p:blipFill rotWithShape="1">
          <a:blip r:embed="rId2"/>
          <a:srcRect l="67476" t="-4562" r="-1372" b="4562"/>
          <a:stretch/>
        </p:blipFill>
        <p:spPr>
          <a:xfrm>
            <a:off x="6795655" y="416730"/>
            <a:ext cx="1808018" cy="3581400"/>
          </a:xfrm>
          <a:prstGeom prst="rect">
            <a:avLst/>
          </a:prstGeom>
        </p:spPr>
      </p:pic>
      <p:pic>
        <p:nvPicPr>
          <p:cNvPr id="10" name="Shape 312"/>
          <p:cNvPicPr/>
          <p:nvPr/>
        </p:nvPicPr>
        <p:blipFill rotWithShape="1">
          <a:blip r:embed="rId2"/>
          <a:srcRect l="33530" r="32941" b="52660"/>
          <a:stretch/>
        </p:blipFill>
        <p:spPr>
          <a:xfrm>
            <a:off x="4043897" y="416730"/>
            <a:ext cx="1788459" cy="1695450"/>
          </a:xfrm>
          <a:prstGeom prst="rect">
            <a:avLst/>
          </a:prstGeom>
        </p:spPr>
      </p:pic>
      <p:sp>
        <p:nvSpPr>
          <p:cNvPr id="11" name="Rectangle 10"/>
          <p:cNvSpPr/>
          <p:nvPr/>
        </p:nvSpPr>
        <p:spPr>
          <a:xfrm>
            <a:off x="1427018" y="47398"/>
            <a:ext cx="6781800" cy="369332"/>
          </a:xfrm>
          <a:prstGeom prst="rect">
            <a:avLst/>
          </a:prstGeom>
        </p:spPr>
        <p:txBody>
          <a:bodyPr wrap="square">
            <a:spAutoFit/>
          </a:bodyPr>
          <a:lstStyle/>
          <a:p>
            <a:r>
              <a:rPr lang="vi-VN" b="1" dirty="0"/>
              <a:t>Các bước mô phỏng một di sản mĩ thuật thời kì Tiền sử</a:t>
            </a:r>
            <a:endParaRPr lang="en-US" b="1" dirty="0"/>
          </a:p>
        </p:txBody>
      </p:sp>
      <p:sp>
        <p:nvSpPr>
          <p:cNvPr id="12" name="TextBox 11"/>
          <p:cNvSpPr txBox="1"/>
          <p:nvPr/>
        </p:nvSpPr>
        <p:spPr>
          <a:xfrm>
            <a:off x="96737" y="4791092"/>
            <a:ext cx="5715000" cy="369332"/>
          </a:xfrm>
          <a:prstGeom prst="rect">
            <a:avLst/>
          </a:prstGeom>
          <a:noFill/>
        </p:spPr>
        <p:txBody>
          <a:bodyPr wrap="square" rtlCol="0">
            <a:spAutoFit/>
          </a:bodyPr>
          <a:lstStyle/>
          <a:p>
            <a:r>
              <a:rPr lang="en-US" b="1" i="1" dirty="0" err="1">
                <a:solidFill>
                  <a:srgbClr val="FF0000"/>
                </a:solidFill>
                <a:latin typeface="Times New Roman" pitchFamily="18" charset="0"/>
                <a:cs typeface="Times New Roman" pitchFamily="18" charset="0"/>
              </a:rPr>
              <a:t>Nêu</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các</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bước</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thực</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hiện</a:t>
            </a:r>
            <a:r>
              <a:rPr lang="en-US" b="1" i="1" dirty="0">
                <a:latin typeface="Times New Roman" pitchFamily="18" charset="0"/>
                <a:cs typeface="Times New Roman" pitchFamily="18" charset="0"/>
              </a:rPr>
              <a:t>?</a:t>
            </a:r>
          </a:p>
        </p:txBody>
      </p:sp>
      <p:sp>
        <p:nvSpPr>
          <p:cNvPr id="4" name="TextBox 3"/>
          <p:cNvSpPr txBox="1"/>
          <p:nvPr/>
        </p:nvSpPr>
        <p:spPr>
          <a:xfrm>
            <a:off x="1678784" y="2055030"/>
            <a:ext cx="1660162"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Lấy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giấy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cốt</a:t>
            </a:r>
            <a:endParaRPr lang="en-US" sz="1600" dirty="0">
              <a:latin typeface="Times New Roman" pitchFamily="18" charset="0"/>
              <a:cs typeface="Times New Roman" pitchFamily="18" charset="0"/>
            </a:endParaRPr>
          </a:p>
        </p:txBody>
      </p:sp>
      <p:sp>
        <p:nvSpPr>
          <p:cNvPr id="13" name="TextBox 12"/>
          <p:cNvSpPr txBox="1"/>
          <p:nvPr/>
        </p:nvSpPr>
        <p:spPr>
          <a:xfrm>
            <a:off x="4012500" y="2038153"/>
            <a:ext cx="2388300"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Phủ</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nặn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quanh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giấy</a:t>
            </a:r>
            <a:endParaRPr lang="en-US" sz="1600" dirty="0">
              <a:latin typeface="Times New Roman" pitchFamily="18" charset="0"/>
              <a:cs typeface="Times New Roman" pitchFamily="18" charset="0"/>
            </a:endParaRPr>
          </a:p>
        </p:txBody>
      </p:sp>
      <p:sp>
        <p:nvSpPr>
          <p:cNvPr id="14" name="TextBox 13"/>
          <p:cNvSpPr txBox="1"/>
          <p:nvPr/>
        </p:nvSpPr>
        <p:spPr>
          <a:xfrm>
            <a:off x="1451263" y="4213774"/>
            <a:ext cx="3487433" cy="584775"/>
          </a:xfrm>
          <a:prstGeom prst="rect">
            <a:avLst/>
          </a:prstGeom>
          <a:noFill/>
        </p:spPr>
        <p:txBody>
          <a:bodyPr wrap="square" rtlCol="0">
            <a:spAutoFit/>
          </a:bodyPr>
          <a:lstStyle/>
          <a:p>
            <a:r>
              <a:rPr lang="en-US" sz="1600" dirty="0" err="1">
                <a:latin typeface="Times New Roman" pitchFamily="18" charset="0"/>
                <a:cs typeface="Times New Roman" pitchFamily="18" charset="0"/>
              </a:rPr>
              <a:t>Phủ</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nặn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quanh</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hoặc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giấy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cán</a:t>
            </a:r>
            <a:endParaRPr lang="en-US" sz="1600" dirty="0">
              <a:latin typeface="Times New Roman" pitchFamily="18" charset="0"/>
              <a:cs typeface="Times New Roman" pitchFamily="18" charset="0"/>
            </a:endParaRPr>
          </a:p>
        </p:txBody>
      </p:sp>
      <p:sp>
        <p:nvSpPr>
          <p:cNvPr id="16" name="TextBox 15"/>
          <p:cNvSpPr txBox="1"/>
          <p:nvPr/>
        </p:nvSpPr>
        <p:spPr>
          <a:xfrm>
            <a:off x="4158502" y="4355451"/>
            <a:ext cx="1660162"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Buộc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cán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dìu</a:t>
            </a:r>
            <a:endParaRPr lang="en-US" sz="1600" dirty="0">
              <a:latin typeface="Times New Roman" pitchFamily="18" charset="0"/>
              <a:cs typeface="Times New Roman" pitchFamily="18" charset="0"/>
            </a:endParaRPr>
          </a:p>
        </p:txBody>
      </p:sp>
      <p:sp>
        <p:nvSpPr>
          <p:cNvPr id="17" name="TextBox 16"/>
          <p:cNvSpPr txBox="1"/>
          <p:nvPr/>
        </p:nvSpPr>
        <p:spPr>
          <a:xfrm>
            <a:off x="6988538" y="4336884"/>
            <a:ext cx="2384061"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Hoàn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thành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sản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phẩm</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heel(1)">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heel(1)">
                                      <p:cBhvr>
                                        <p:cTn id="6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 grpId="0"/>
      <p:bldP spid="13" grpId="0"/>
      <p:bldP spid="14"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12"/>
          <p:cNvPicPr/>
          <p:nvPr/>
        </p:nvPicPr>
        <p:blipFill rotWithShape="1">
          <a:blip r:embed="rId2"/>
          <a:srcRect r="68084" b="54255"/>
          <a:stretch/>
        </p:blipFill>
        <p:spPr>
          <a:xfrm>
            <a:off x="1678784" y="416730"/>
            <a:ext cx="1702398" cy="1638300"/>
          </a:xfrm>
          <a:prstGeom prst="rect">
            <a:avLst/>
          </a:prstGeom>
        </p:spPr>
      </p:pic>
      <p:pic>
        <p:nvPicPr>
          <p:cNvPr id="6" name="Shape 312"/>
          <p:cNvPicPr/>
          <p:nvPr/>
        </p:nvPicPr>
        <p:blipFill rotWithShape="1">
          <a:blip r:embed="rId2"/>
          <a:srcRect l="35093" t="47002" r="34050"/>
          <a:stretch/>
        </p:blipFill>
        <p:spPr>
          <a:xfrm>
            <a:off x="4050987" y="2457399"/>
            <a:ext cx="1645920" cy="1898052"/>
          </a:xfrm>
          <a:prstGeom prst="rect">
            <a:avLst/>
          </a:prstGeom>
        </p:spPr>
      </p:pic>
      <p:pic>
        <p:nvPicPr>
          <p:cNvPr id="8" name="Shape 312"/>
          <p:cNvPicPr/>
          <p:nvPr/>
        </p:nvPicPr>
        <p:blipFill rotWithShape="1">
          <a:blip r:embed="rId2"/>
          <a:srcRect t="47616" r="68580"/>
          <a:stretch/>
        </p:blipFill>
        <p:spPr>
          <a:xfrm>
            <a:off x="1662994" y="2495550"/>
            <a:ext cx="1675952" cy="1876089"/>
          </a:xfrm>
          <a:prstGeom prst="rect">
            <a:avLst/>
          </a:prstGeom>
        </p:spPr>
      </p:pic>
      <p:pic>
        <p:nvPicPr>
          <p:cNvPr id="9" name="Shape 312"/>
          <p:cNvPicPr/>
          <p:nvPr/>
        </p:nvPicPr>
        <p:blipFill rotWithShape="1">
          <a:blip r:embed="rId2"/>
          <a:srcRect l="67476" t="-4562" r="-1372" b="4562"/>
          <a:stretch/>
        </p:blipFill>
        <p:spPr>
          <a:xfrm>
            <a:off x="6795655" y="416730"/>
            <a:ext cx="1808018" cy="3581400"/>
          </a:xfrm>
          <a:prstGeom prst="rect">
            <a:avLst/>
          </a:prstGeom>
        </p:spPr>
      </p:pic>
      <p:pic>
        <p:nvPicPr>
          <p:cNvPr id="10" name="Shape 312"/>
          <p:cNvPicPr/>
          <p:nvPr/>
        </p:nvPicPr>
        <p:blipFill rotWithShape="1">
          <a:blip r:embed="rId2"/>
          <a:srcRect l="33530" r="32941" b="52660"/>
          <a:stretch/>
        </p:blipFill>
        <p:spPr>
          <a:xfrm>
            <a:off x="4023278" y="416730"/>
            <a:ext cx="1788459" cy="1695450"/>
          </a:xfrm>
          <a:prstGeom prst="rect">
            <a:avLst/>
          </a:prstGeom>
        </p:spPr>
      </p:pic>
      <p:sp>
        <p:nvSpPr>
          <p:cNvPr id="11" name="Rectangle 10"/>
          <p:cNvSpPr/>
          <p:nvPr/>
        </p:nvSpPr>
        <p:spPr>
          <a:xfrm>
            <a:off x="1427018" y="47398"/>
            <a:ext cx="6781800" cy="369332"/>
          </a:xfrm>
          <a:prstGeom prst="rect">
            <a:avLst/>
          </a:prstGeom>
        </p:spPr>
        <p:txBody>
          <a:bodyPr wrap="square">
            <a:spAutoFit/>
          </a:bodyPr>
          <a:lstStyle/>
          <a:p>
            <a:r>
              <a:rPr lang="vi-VN" b="1" dirty="0"/>
              <a:t>Các bước mô phỏng một di sản mĩ thuật thời kì Tiền sử</a:t>
            </a:r>
            <a:endParaRPr lang="en-US" b="1" dirty="0"/>
          </a:p>
        </p:txBody>
      </p:sp>
      <p:sp>
        <p:nvSpPr>
          <p:cNvPr id="12" name="TextBox 11"/>
          <p:cNvSpPr txBox="1"/>
          <p:nvPr/>
        </p:nvSpPr>
        <p:spPr>
          <a:xfrm>
            <a:off x="96737" y="4791092"/>
            <a:ext cx="5715000" cy="369332"/>
          </a:xfrm>
          <a:prstGeom prst="rect">
            <a:avLst/>
          </a:prstGeom>
          <a:noFill/>
        </p:spPr>
        <p:txBody>
          <a:bodyPr wrap="square" rtlCol="0">
            <a:spAutoFit/>
          </a:bodyPr>
          <a:lstStyle/>
          <a:p>
            <a:r>
              <a:rPr lang="en-US" b="1" i="1" dirty="0" err="1">
                <a:solidFill>
                  <a:srgbClr val="FF0000"/>
                </a:solidFill>
                <a:latin typeface="Times New Roman" pitchFamily="18" charset="0"/>
                <a:cs typeface="Times New Roman" pitchFamily="18" charset="0"/>
              </a:rPr>
              <a:t>Nêu</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các</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bước</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thực</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hiện</a:t>
            </a:r>
            <a:r>
              <a:rPr lang="en-US" b="1" i="1" dirty="0">
                <a:latin typeface="Times New Roman" pitchFamily="18" charset="0"/>
                <a:cs typeface="Times New Roman" pitchFamily="18" charset="0"/>
              </a:rPr>
              <a:t>?</a:t>
            </a:r>
          </a:p>
        </p:txBody>
      </p:sp>
      <p:sp>
        <p:nvSpPr>
          <p:cNvPr id="4" name="TextBox 3"/>
          <p:cNvSpPr txBox="1"/>
          <p:nvPr/>
        </p:nvSpPr>
        <p:spPr>
          <a:xfrm>
            <a:off x="1678784" y="2055030"/>
            <a:ext cx="1660162"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Lấy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giấy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cốt</a:t>
            </a:r>
            <a:endParaRPr lang="en-US" sz="1600" dirty="0">
              <a:latin typeface="Times New Roman" pitchFamily="18" charset="0"/>
              <a:cs typeface="Times New Roman" pitchFamily="18" charset="0"/>
            </a:endParaRPr>
          </a:p>
        </p:txBody>
      </p:sp>
      <p:sp>
        <p:nvSpPr>
          <p:cNvPr id="13" name="TextBox 12"/>
          <p:cNvSpPr txBox="1"/>
          <p:nvPr/>
        </p:nvSpPr>
        <p:spPr>
          <a:xfrm>
            <a:off x="4012500" y="2038153"/>
            <a:ext cx="2388300"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Phủ</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nặn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quanh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giấy</a:t>
            </a:r>
            <a:endParaRPr lang="en-US" sz="1600" dirty="0">
              <a:latin typeface="Times New Roman" pitchFamily="18" charset="0"/>
              <a:cs typeface="Times New Roman" pitchFamily="18" charset="0"/>
            </a:endParaRPr>
          </a:p>
        </p:txBody>
      </p:sp>
      <p:sp>
        <p:nvSpPr>
          <p:cNvPr id="14" name="TextBox 13"/>
          <p:cNvSpPr txBox="1"/>
          <p:nvPr/>
        </p:nvSpPr>
        <p:spPr>
          <a:xfrm>
            <a:off x="1451263" y="4213774"/>
            <a:ext cx="3487433" cy="584775"/>
          </a:xfrm>
          <a:prstGeom prst="rect">
            <a:avLst/>
          </a:prstGeom>
          <a:noFill/>
        </p:spPr>
        <p:txBody>
          <a:bodyPr wrap="square" rtlCol="0">
            <a:spAutoFit/>
          </a:bodyPr>
          <a:lstStyle/>
          <a:p>
            <a:r>
              <a:rPr lang="en-US" sz="1600" dirty="0" err="1">
                <a:latin typeface="Times New Roman" pitchFamily="18" charset="0"/>
                <a:cs typeface="Times New Roman" pitchFamily="18" charset="0"/>
              </a:rPr>
              <a:t>Phủ</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nặn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quanh</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hoặc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giấy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cán</a:t>
            </a:r>
            <a:endParaRPr lang="en-US" sz="1600" dirty="0">
              <a:latin typeface="Times New Roman" pitchFamily="18" charset="0"/>
              <a:cs typeface="Times New Roman" pitchFamily="18" charset="0"/>
            </a:endParaRPr>
          </a:p>
        </p:txBody>
      </p:sp>
      <p:sp>
        <p:nvSpPr>
          <p:cNvPr id="16" name="TextBox 15"/>
          <p:cNvSpPr txBox="1"/>
          <p:nvPr/>
        </p:nvSpPr>
        <p:spPr>
          <a:xfrm>
            <a:off x="4158502" y="4355451"/>
            <a:ext cx="1660162"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Buộc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cán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dìu</a:t>
            </a:r>
            <a:endParaRPr lang="en-US" sz="1600" dirty="0">
              <a:latin typeface="Times New Roman" pitchFamily="18" charset="0"/>
              <a:cs typeface="Times New Roman" pitchFamily="18" charset="0"/>
            </a:endParaRPr>
          </a:p>
        </p:txBody>
      </p:sp>
      <p:sp>
        <p:nvSpPr>
          <p:cNvPr id="17" name="TextBox 16"/>
          <p:cNvSpPr txBox="1"/>
          <p:nvPr/>
        </p:nvSpPr>
        <p:spPr>
          <a:xfrm>
            <a:off x="6988538" y="4336884"/>
            <a:ext cx="2384061"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Hoàn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thành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sản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phẩm</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2559186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2" descr="Hình nền cho PowerPoint cực đẹp có hình cây nấm ở gó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24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7200" y="438150"/>
            <a:ext cx="8458200" cy="1200329"/>
          </a:xfrm>
          <a:prstGeom prst="rect">
            <a:avLst/>
          </a:prstGeom>
        </p:spPr>
        <p:txBody>
          <a:bodyPr wrap="square">
            <a:spAutoFit/>
          </a:bodyPr>
          <a:lstStyle/>
          <a:p>
            <a:pPr algn="ctr"/>
            <a:r>
              <a:rPr lang="vi-VN" sz="2400" b="1" dirty="0"/>
              <a:t>Mô phỏng một di sản mĩ thuật Việt Nam thời kì </a:t>
            </a:r>
            <a:endParaRPr lang="en-US" sz="2400" b="1" dirty="0"/>
          </a:p>
          <a:p>
            <a:pPr algn="ctr"/>
            <a:r>
              <a:rPr lang="vi-VN" sz="2400" b="1" dirty="0"/>
              <a:t>Tiền sử em yêu thích từ vật liệu sẵn có</a:t>
            </a:r>
            <a:endParaRPr lang="en-US" sz="2400" b="1" dirty="0"/>
          </a:p>
          <a:p>
            <a:pPr algn="ctr"/>
            <a:r>
              <a:rPr lang="vi-VN" sz="2400" b="1" dirty="0"/>
              <a:t>Sản phẩm mĩ thuật của học sinh</a:t>
            </a:r>
            <a:endParaRPr lang="en-US" sz="2400" b="1" dirty="0"/>
          </a:p>
        </p:txBody>
      </p:sp>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2" descr="Hình nền cho PowerPoint cực đẹp có hình cây nấm ở gó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24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1200150"/>
            <a:ext cx="8382000" cy="1692771"/>
          </a:xfrm>
          <a:prstGeom prst="rect">
            <a:avLst/>
          </a:prstGeom>
        </p:spPr>
        <p:txBody>
          <a:bodyPr wrap="square">
            <a:spAutoFit/>
          </a:bodyPr>
          <a:lstStyle/>
          <a:p>
            <a:pPr algn="ctr"/>
            <a:r>
              <a:rPr lang="vi-VN" sz="2400" b="1" dirty="0">
                <a:solidFill>
                  <a:srgbClr val="FF0000"/>
                </a:solidFill>
                <a:latin typeface="Times New Roman" pitchFamily="18" charset="0"/>
                <a:cs typeface="Times New Roman" pitchFamily="18" charset="0"/>
              </a:rPr>
              <a:t>Thảo luận và trả lời các câu hỏi sau:</a:t>
            </a:r>
            <a:endParaRPr lang="en-US" sz="2400" b="1" dirty="0">
              <a:solidFill>
                <a:srgbClr val="FF0000"/>
              </a:solidFill>
              <a:latin typeface="Times New Roman" pitchFamily="18" charset="0"/>
              <a:cs typeface="Times New Roman" pitchFamily="18" charset="0"/>
            </a:endParaRPr>
          </a:p>
          <a:p>
            <a:pPr lvl="0"/>
            <a:r>
              <a:rPr lang="en-US" sz="2000" dirty="0">
                <a:latin typeface="Times New Roman" pitchFamily="18" charset="0"/>
                <a:cs typeface="Times New Roman" pitchFamily="18" charset="0"/>
              </a:rPr>
              <a:t>-</a:t>
            </a:r>
            <a:r>
              <a:rPr lang="vi-VN" sz="2000" dirty="0">
                <a:latin typeface="Times New Roman" pitchFamily="18" charset="0"/>
                <a:cs typeface="Times New Roman" pitchFamily="18" charset="0"/>
              </a:rPr>
              <a:t>Hãy kề tên những di sản mĩ thuật Việt Nam thời kì Tiền sử mà bạn biết</a:t>
            </a:r>
            <a:r>
              <a:rPr lang="en-US" sz="2000" dirty="0">
                <a:latin typeface="Times New Roman" pitchFamily="18" charset="0"/>
                <a:cs typeface="Times New Roman" pitchFamily="18" charset="0"/>
              </a:rPr>
              <a:t>?</a:t>
            </a:r>
          </a:p>
          <a:p>
            <a:pPr lvl="0"/>
            <a:r>
              <a:rPr lang="en-US" sz="2000" dirty="0">
                <a:latin typeface="Times New Roman" pitchFamily="18" charset="0"/>
                <a:cs typeface="Times New Roman" pitchFamily="18" charset="0"/>
              </a:rPr>
              <a:t>-</a:t>
            </a:r>
            <a:r>
              <a:rPr lang="vi-VN" sz="2000" dirty="0">
                <a:latin typeface="Times New Roman" pitchFamily="18" charset="0"/>
                <a:cs typeface="Times New Roman" pitchFamily="18" charset="0"/>
              </a:rPr>
              <a:t>Nêu công dụng của các di sản thời kì Tiền sử trong cuộc sống của người Việt cổ</a:t>
            </a:r>
            <a:r>
              <a:rPr lang="en-US" sz="2000" dirty="0">
                <a:latin typeface="Times New Roman" pitchFamily="18" charset="0"/>
                <a:cs typeface="Times New Roman" pitchFamily="18" charset="0"/>
              </a:rPr>
              <a:t>?</a:t>
            </a:r>
          </a:p>
          <a:p>
            <a:pPr lvl="0"/>
            <a:r>
              <a:rPr lang="en-US" sz="2000" dirty="0">
                <a:latin typeface="Times New Roman" pitchFamily="18" charset="0"/>
                <a:cs typeface="Times New Roman" pitchFamily="18" charset="0"/>
              </a:rPr>
              <a:t>-</a:t>
            </a:r>
            <a:r>
              <a:rPr lang="vi-VN" sz="2000" dirty="0">
                <a:latin typeface="Times New Roman" pitchFamily="18" charset="0"/>
                <a:cs typeface="Times New Roman" pitchFamily="18" charset="0"/>
              </a:rPr>
              <a:t>Bạn ấn tượng với di sản mĩ thuật nào của Việt Nam thời kì Tiền sử</a:t>
            </a:r>
            <a:r>
              <a:rPr lang="vi-VN" sz="2000" dirty="0"/>
              <a:t>?</a:t>
            </a:r>
            <a:endParaRPr lang="en-US" sz="2000" dirty="0"/>
          </a:p>
        </p:txBody>
      </p:sp>
    </p:spTree>
    <p:extLst>
      <p:ext uri="{BB962C8B-B14F-4D97-AF65-F5344CB8AC3E}">
        <p14:creationId xmlns:p14="http://schemas.microsoft.com/office/powerpoint/2010/main" val="17340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2" descr="Hình nền cho PowerPoint cực đẹp có hình cây nấm ở gó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24450"/>
          </a:xfrm>
          <a:prstGeom prst="rect">
            <a:avLst/>
          </a:prstGeom>
          <a:noFill/>
          <a:extLst>
            <a:ext uri="{909E8E84-426E-40DD-AFC4-6F175D3DCCD1}">
              <a14:hiddenFill xmlns:a14="http://schemas.microsoft.com/office/drawing/2010/main">
                <a:solidFill>
                  <a:srgbClr val="FFFFFF"/>
                </a:solidFill>
              </a14:hiddenFill>
            </a:ext>
          </a:extLst>
        </p:spPr>
      </p:pic>
      <p:sp>
        <p:nvSpPr>
          <p:cNvPr id="5" name="Shape 324"/>
          <p:cNvSpPr txBox="1"/>
          <p:nvPr/>
        </p:nvSpPr>
        <p:spPr>
          <a:xfrm>
            <a:off x="901700" y="7040245"/>
            <a:ext cx="2127250" cy="472440"/>
          </a:xfrm>
          <a:prstGeom prst="rect">
            <a:avLst/>
          </a:prstGeom>
          <a:noFill/>
        </p:spPr>
        <p:txBody>
          <a:bodyPr lIns="0" tIns="0" rIns="0" bIns="0"/>
          <a:lstStyle/>
          <a:p>
            <a:pPr algn="just">
              <a:lnSpc>
                <a:spcPct val="124000"/>
              </a:lnSpc>
              <a:spcAft>
                <a:spcPts val="0"/>
              </a:spcAft>
            </a:pPr>
            <a:r>
              <a:rPr lang="vi-VN" sz="850" b="1">
                <a:effectLst/>
                <a:latin typeface="Arial"/>
                <a:ea typeface="Arial"/>
              </a:rPr>
              <a:t>Hộp đựng dụng cụ học tập sử dụng hình khắc trên vách đá hang Đồng Nội, </a:t>
            </a:r>
            <a:r>
              <a:rPr lang="vi-VN" sz="850">
                <a:effectLst/>
                <a:latin typeface="Arial"/>
                <a:ea typeface="Arial"/>
              </a:rPr>
              <a:t>sản phẩm mĩ thuật từ giấy, Thanh Hương</a:t>
            </a:r>
            <a:endParaRPr lang="en-US" sz="850">
              <a:effectLst/>
              <a:latin typeface="Arial"/>
              <a:ea typeface="Arial"/>
            </a:endParaRPr>
          </a:p>
        </p:txBody>
      </p:sp>
      <p:pic>
        <p:nvPicPr>
          <p:cNvPr id="12289" name="Shape 3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409950"/>
            <a:ext cx="2998787" cy="147478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Shape 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692884"/>
            <a:ext cx="4048125" cy="2219325"/>
          </a:xfrm>
          <a:prstGeom prst="rect">
            <a:avLst/>
          </a:prstGeom>
          <a:noFill/>
          <a:extLst>
            <a:ext uri="{909E8E84-426E-40DD-AFC4-6F175D3DCCD1}">
              <a14:hiddenFill xmlns:a14="http://schemas.microsoft.com/office/drawing/2010/main">
                <a:solidFill>
                  <a:srgbClr val="FFFFFF"/>
                </a:solidFill>
              </a14:hiddenFill>
            </a:ext>
          </a:extLst>
        </p:spPr>
      </p:pic>
      <p:sp>
        <p:nvSpPr>
          <p:cNvPr id="8" name="Shape 322"/>
          <p:cNvSpPr txBox="1"/>
          <p:nvPr/>
        </p:nvSpPr>
        <p:spPr>
          <a:xfrm>
            <a:off x="1184910" y="8930005"/>
            <a:ext cx="3691255" cy="344170"/>
          </a:xfrm>
          <a:prstGeom prst="rect">
            <a:avLst/>
          </a:prstGeom>
          <a:noFill/>
        </p:spPr>
        <p:txBody>
          <a:bodyPr lIns="0" tIns="0" rIns="0" bIns="0"/>
          <a:lstStyle/>
          <a:p>
            <a:pPr>
              <a:lnSpc>
                <a:spcPct val="125000"/>
              </a:lnSpc>
              <a:spcAft>
                <a:spcPts val="0"/>
              </a:spcAft>
            </a:pPr>
            <a:r>
              <a:rPr lang="vi-VN" sz="850" b="1">
                <a:effectLst/>
                <a:latin typeface="Arial"/>
                <a:ea typeface="Arial"/>
              </a:rPr>
              <a:t>Đồng hồ sử dụng hoa văn hình khắc trên vách đá hang Đồng Nội, </a:t>
            </a:r>
            <a:r>
              <a:rPr lang="vi-VN" sz="850">
                <a:effectLst/>
                <a:latin typeface="Arial"/>
                <a:ea typeface="Arial"/>
              </a:rPr>
              <a:t>sản phẩm mĩ thuật đa chất liệu, Ngô Quang Tuyến</a:t>
            </a:r>
            <a:endParaRPr lang="en-US" sz="850">
              <a:effectLst/>
              <a:latin typeface="Arial"/>
              <a:ea typeface="Arial"/>
            </a:endParaRPr>
          </a:p>
        </p:txBody>
      </p:sp>
      <p:sp>
        <p:nvSpPr>
          <p:cNvPr id="4" name="Rectangle 5"/>
          <p:cNvSpPr>
            <a:spLocks noChangeArrowheads="1"/>
          </p:cNvSpPr>
          <p:nvPr/>
        </p:nvSpPr>
        <p:spPr bwMode="auto">
          <a:xfrm>
            <a:off x="424056" y="133350"/>
            <a:ext cx="86006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b="1"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Trang trí góc học tập có sử dụng hình ảnh từ di sản mĩ thuật Việt Nam thời kì Tiền sử</a:t>
            </a:r>
            <a:endParaRPr kumimoji="0" lang="en-US"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6"/>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vi-VN" sz="1200" b="0" i="0" u="none" strike="noStrike" cap="none" normalizeH="0" baseline="0">
                <a:ln>
                  <a:noFill/>
                </a:ln>
                <a:solidFill>
                  <a:srgbClr val="000000"/>
                </a:solidFill>
                <a:effectLst/>
                <a:latin typeface="Arial Unicode MS" pitchFamily="34" charset="-128"/>
                <a:ea typeface="Arial Unicode MS" pitchFamily="34" charset="-128"/>
                <a:cs typeface="Arial Unicode MS" pitchFamily="34" charset="-128"/>
              </a:rPr>
            </a:b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10"/>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200" b="0" i="0" u="none" strike="noStrike" cap="none" normalizeH="0" baseline="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vi-VN" sz="1200" b="0" i="0" u="none" strike="noStrike" cap="none" normalizeH="0" baseline="0">
                <a:ln>
                  <a:noFill/>
                </a:ln>
                <a:solidFill>
                  <a:srgbClr val="000000"/>
                </a:solidFill>
                <a:effectLst/>
                <a:latin typeface="Times New Roman" pitchFamily="18" charset="0"/>
                <a:ea typeface="Arial Unicode MS" pitchFamily="34" charset="-128"/>
                <a:cs typeface="Times New Roman" pitchFamily="18" charset="0"/>
              </a:rPr>
            </a:br>
            <a:endParaRPr kumimoji="0" lang="en-US"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1" name="Rectangle 10"/>
          <p:cNvSpPr/>
          <p:nvPr/>
        </p:nvSpPr>
        <p:spPr>
          <a:xfrm>
            <a:off x="152400" y="971550"/>
            <a:ext cx="4572000" cy="830997"/>
          </a:xfrm>
          <a:prstGeom prst="rect">
            <a:avLst/>
          </a:prstGeom>
        </p:spPr>
        <p:txBody>
          <a:bodyPr>
            <a:spAutoFit/>
          </a:bodyPr>
          <a:lstStyle/>
          <a:p>
            <a:r>
              <a:rPr lang="vi-VN" sz="1600" b="1" dirty="0">
                <a:latin typeface="Times New Roman" pitchFamily="18" charset="0"/>
                <a:cs typeface="Times New Roman" pitchFamily="18" charset="0"/>
              </a:rPr>
              <a:t>Hộp đựng dụng cụ học tập sử dụng hình khắc trên vách đá hang Đồng Nội, </a:t>
            </a:r>
            <a:r>
              <a:rPr lang="vi-VN" sz="1600" dirty="0">
                <a:latin typeface="Times New Roman" pitchFamily="18" charset="0"/>
                <a:cs typeface="Times New Roman" pitchFamily="18" charset="0"/>
              </a:rPr>
              <a:t>sản phẩm mĩ thuật từ giấy, Thanh Hương</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17340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89"/>
                                        </p:tgtEl>
                                        <p:attrNameLst>
                                          <p:attrName>style.visibility</p:attrName>
                                        </p:attrNameLst>
                                      </p:cBhvr>
                                      <p:to>
                                        <p:strVal val="visible"/>
                                      </p:to>
                                    </p:set>
                                    <p:animEffect transition="in" filter="barn(inVertical)">
                                      <p:cBhvr>
                                        <p:cTn id="12" dur="500"/>
                                        <p:tgtEl>
                                          <p:spTgt spid="12289"/>
                                        </p:tgtEl>
                                      </p:cBhvr>
                                    </p:animEffect>
                                  </p:childTnLst>
                                </p:cTn>
                              </p:par>
                              <p:par>
                                <p:cTn id="13" presetID="16" presetClass="entr" presetSubtype="21" fill="hold" nodeType="with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barn(inVertical)">
                                      <p:cBhvr>
                                        <p:cTn id="15" dur="500"/>
                                        <p:tgtEl>
                                          <p:spTgt spid="1229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399" y="59730"/>
            <a:ext cx="11658600" cy="369332"/>
          </a:xfrm>
          <a:prstGeom prst="rect">
            <a:avLst/>
          </a:prstGeom>
          <a:noFill/>
        </p:spPr>
        <p:txBody>
          <a:bodyPr wrap="square" rtlCol="0">
            <a:spAutoFit/>
          </a:bodyPr>
          <a:lstStyle/>
          <a:p>
            <a:r>
              <a:rPr lang="en-US" i="1" dirty="0">
                <a:solidFill>
                  <a:srgbClr val="FF0000"/>
                </a:solidFill>
                <a:latin typeface="Times New Roman" pitchFamily="18" charset="0"/>
                <a:cs typeface="Times New Roman" pitchFamily="18" charset="0"/>
              </a:rPr>
              <a:t>Qua </a:t>
            </a:r>
            <a:r>
              <a:rPr lang="en-US" i="1" dirty="0" err="1">
                <a:solidFill>
                  <a:srgbClr val="FF0000"/>
                </a:solidFill>
                <a:latin typeface="Times New Roman" pitchFamily="18" charset="0"/>
                <a:cs typeface="Times New Roman" pitchFamily="18" charset="0"/>
              </a:rPr>
              <a:t>hình</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ảnh</a:t>
            </a:r>
            <a:r>
              <a:rPr lang="en-US" i="1" dirty="0">
                <a:solidFill>
                  <a:srgbClr val="FF0000"/>
                </a:solidFill>
                <a:latin typeface="Times New Roman" pitchFamily="18" charset="0"/>
                <a:cs typeface="Times New Roman" pitchFamily="18" charset="0"/>
              </a:rPr>
              <a:t> hay </a:t>
            </a:r>
            <a:r>
              <a:rPr lang="en-US" i="1" dirty="0" err="1">
                <a:solidFill>
                  <a:srgbClr val="FF0000"/>
                </a:solidFill>
                <a:latin typeface="Times New Roman" pitchFamily="18" charset="0"/>
                <a:cs typeface="Times New Roman" pitchFamily="18" charset="0"/>
              </a:rPr>
              <a:t>nêu</a:t>
            </a:r>
            <a:r>
              <a:rPr lang="en-US" i="1" dirty="0">
                <a:solidFill>
                  <a:srgbClr val="FF0000"/>
                </a:solidFill>
                <a:latin typeface="Times New Roman" pitchFamily="18" charset="0"/>
                <a:cs typeface="Times New Roman" pitchFamily="18" charset="0"/>
              </a:rPr>
              <a:t> ý </a:t>
            </a:r>
            <a:r>
              <a:rPr lang="en-US" i="1" dirty="0" err="1">
                <a:solidFill>
                  <a:srgbClr val="FF0000"/>
                </a:solidFill>
                <a:latin typeface="Times New Roman" pitchFamily="18" charset="0"/>
                <a:cs typeface="Times New Roman" pitchFamily="18" charset="0"/>
              </a:rPr>
              <a:t>kiến</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của</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em</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về</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quá</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trình</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phát</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triển</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cảu</a:t>
            </a:r>
            <a:r>
              <a:rPr lang="en-US" i="1" dirty="0">
                <a:solidFill>
                  <a:srgbClr val="FF0000"/>
                </a:solidFill>
                <a:latin typeface="Times New Roman" pitchFamily="18" charset="0"/>
                <a:cs typeface="Times New Roman" pitchFamily="18" charset="0"/>
              </a:rPr>
              <a:t> </a:t>
            </a:r>
            <a:r>
              <a:rPr lang="en-US" i="1" dirty="0" err="1">
                <a:solidFill>
                  <a:srgbClr val="FF0000"/>
                </a:solidFill>
                <a:latin typeface="Times New Roman" pitchFamily="18" charset="0"/>
                <a:cs typeface="Times New Roman" pitchFamily="18" charset="0"/>
              </a:rPr>
              <a:t>nước</a:t>
            </a:r>
            <a:r>
              <a:rPr lang="en-US" i="1" dirty="0">
                <a:solidFill>
                  <a:srgbClr val="FF0000"/>
                </a:solidFill>
                <a:latin typeface="Times New Roman" pitchFamily="18" charset="0"/>
                <a:cs typeface="Times New Roman" pitchFamily="18" charset="0"/>
              </a:rPr>
              <a:t> ta?</a:t>
            </a:r>
          </a:p>
        </p:txBody>
      </p:sp>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44" y="856456"/>
            <a:ext cx="1984311" cy="151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08300" y="884826"/>
            <a:ext cx="2286000" cy="151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950" y="860220"/>
            <a:ext cx="2349500" cy="15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107" y="2833687"/>
            <a:ext cx="2290763"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876550"/>
            <a:ext cx="2349500" cy="15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2287555" y="1613693"/>
            <a:ext cx="455645" cy="196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494305" y="1544034"/>
            <a:ext cx="455645" cy="196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5300" y="2423907"/>
            <a:ext cx="8840755" cy="369332"/>
          </a:xfrm>
          <a:prstGeom prst="rect">
            <a:avLst/>
          </a:prstGeom>
          <a:noFill/>
        </p:spPr>
        <p:txBody>
          <a:bodyPr wrap="square" rtlCol="0">
            <a:spAutoFit/>
          </a:bodyPr>
          <a:lstStyle/>
          <a:p>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đại</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đầu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Hùng-Thời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kiến</a:t>
            </a:r>
            <a:endParaRPr lang="en-US" dirty="0">
              <a:latin typeface="Times New Roman" pitchFamily="18" charset="0"/>
              <a:cs typeface="Times New Roman" pitchFamily="18" charset="0"/>
            </a:endParaRPr>
          </a:p>
        </p:txBody>
      </p:sp>
      <p:sp>
        <p:nvSpPr>
          <p:cNvPr id="10" name="TextBox 9"/>
          <p:cNvSpPr txBox="1"/>
          <p:nvPr/>
        </p:nvSpPr>
        <p:spPr>
          <a:xfrm>
            <a:off x="974790" y="4552950"/>
            <a:ext cx="8001000" cy="369332"/>
          </a:xfrm>
          <a:prstGeom prst="rect">
            <a:avLst/>
          </a:prstGeom>
          <a:noFill/>
        </p:spPr>
        <p:txBody>
          <a:bodyPr wrap="square" rtlCol="0">
            <a:spAutoFit/>
          </a:bodyPr>
          <a:lstStyle/>
          <a:p>
            <a:r>
              <a:rPr lang="en-US" dirty="0" err="1"/>
              <a:t>Nhà</a:t>
            </a:r>
            <a:r>
              <a:rPr lang="en-US" dirty="0"/>
              <a:t> </a:t>
            </a:r>
            <a:r>
              <a:rPr lang="en-US" dirty="0" err="1"/>
              <a:t>nước</a:t>
            </a:r>
            <a:r>
              <a:rPr lang="en-US" dirty="0"/>
              <a:t> </a:t>
            </a:r>
            <a:r>
              <a:rPr lang="en-US" dirty="0" err="1"/>
              <a:t>độc</a:t>
            </a:r>
            <a:r>
              <a:rPr lang="en-US" dirty="0"/>
              <a:t> </a:t>
            </a:r>
            <a:r>
              <a:rPr lang="en-US" dirty="0" err="1"/>
              <a:t>lập</a:t>
            </a:r>
            <a:r>
              <a:rPr lang="en-US" dirty="0"/>
              <a:t> </a:t>
            </a:r>
            <a:r>
              <a:rPr lang="en-US" dirty="0" err="1"/>
              <a:t>Việt</a:t>
            </a:r>
            <a:r>
              <a:rPr lang="en-US" dirty="0"/>
              <a:t> Nam DCCH </a:t>
            </a:r>
            <a:r>
              <a:rPr lang="en-US" dirty="0" err="1"/>
              <a:t>ra</a:t>
            </a:r>
            <a:r>
              <a:rPr lang="en-US" dirty="0"/>
              <a:t> </a:t>
            </a:r>
            <a:r>
              <a:rPr lang="en-US" dirty="0" err="1"/>
              <a:t>đời</a:t>
            </a:r>
            <a:r>
              <a:rPr lang="en-US" dirty="0"/>
              <a:t>- </a:t>
            </a:r>
            <a:r>
              <a:rPr lang="en-US" dirty="0" err="1"/>
              <a:t>Thời</a:t>
            </a:r>
            <a:r>
              <a:rPr lang="en-US" dirty="0"/>
              <a:t> </a:t>
            </a:r>
            <a:r>
              <a:rPr lang="en-US" dirty="0" err="1"/>
              <a:t>kì</a:t>
            </a:r>
            <a:r>
              <a:rPr lang="en-US" dirty="0"/>
              <a:t> </a:t>
            </a:r>
            <a:r>
              <a:rPr lang="en-US" dirty="0" err="1"/>
              <a:t>Việt</a:t>
            </a:r>
            <a:r>
              <a:rPr lang="en-US" dirty="0"/>
              <a:t> Nam </a:t>
            </a:r>
            <a:r>
              <a:rPr lang="en-US" dirty="0" err="1"/>
              <a:t>tiến</a:t>
            </a:r>
            <a:r>
              <a:rPr lang="en-US" dirty="0"/>
              <a:t> </a:t>
            </a:r>
            <a:r>
              <a:rPr lang="en-US" dirty="0" err="1"/>
              <a:t>vào</a:t>
            </a:r>
            <a:r>
              <a:rPr lang="en-US" dirty="0"/>
              <a:t> </a:t>
            </a:r>
            <a:r>
              <a:rPr lang="en-US" dirty="0" err="1"/>
              <a:t>thế</a:t>
            </a:r>
            <a:r>
              <a:rPr lang="en-US" dirty="0"/>
              <a:t> </a:t>
            </a:r>
            <a:r>
              <a:rPr lang="en-US" dirty="0" err="1"/>
              <a:t>kỉ</a:t>
            </a:r>
            <a:r>
              <a:rPr lang="en-US" dirty="0"/>
              <a:t> </a:t>
            </a:r>
            <a:r>
              <a:rPr lang="en-US" dirty="0" err="1"/>
              <a:t>mới</a:t>
            </a:r>
            <a:endParaRPr lang="en-US" dirty="0"/>
          </a:p>
        </p:txBody>
      </p:sp>
      <p:sp>
        <p:nvSpPr>
          <p:cNvPr id="18" name="Right Arrow 17"/>
          <p:cNvSpPr/>
          <p:nvPr/>
        </p:nvSpPr>
        <p:spPr>
          <a:xfrm>
            <a:off x="4216400" y="3688156"/>
            <a:ext cx="455645" cy="196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581089" y="3538933"/>
            <a:ext cx="455645" cy="196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519705" y="1475769"/>
            <a:ext cx="455645" cy="196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0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5"/>
                                        </p:tgtEl>
                                        <p:attrNameLst>
                                          <p:attrName>style.visibility</p:attrName>
                                        </p:attrNameLst>
                                      </p:cBhvr>
                                      <p:to>
                                        <p:strVal val="visible"/>
                                      </p:to>
                                    </p:set>
                                    <p:animEffect transition="in" filter="fade">
                                      <p:cBhvr>
                                        <p:cTn id="12" dur="1000"/>
                                        <p:tgtEl>
                                          <p:spTgt spid="11265"/>
                                        </p:tgtEl>
                                      </p:cBhvr>
                                    </p:animEffect>
                                    <p:anim calcmode="lin" valueType="num">
                                      <p:cBhvr>
                                        <p:cTn id="13" dur="1000" fill="hold"/>
                                        <p:tgtEl>
                                          <p:spTgt spid="11265"/>
                                        </p:tgtEl>
                                        <p:attrNameLst>
                                          <p:attrName>ppt_x</p:attrName>
                                        </p:attrNameLst>
                                      </p:cBhvr>
                                      <p:tavLst>
                                        <p:tav tm="0">
                                          <p:val>
                                            <p:strVal val="#ppt_x"/>
                                          </p:val>
                                        </p:tav>
                                        <p:tav tm="100000">
                                          <p:val>
                                            <p:strVal val="#ppt_x"/>
                                          </p:val>
                                        </p:tav>
                                      </p:tavLst>
                                    </p:anim>
                                    <p:anim calcmode="lin" valueType="num">
                                      <p:cBhvr>
                                        <p:cTn id="14" dur="1000" fill="hold"/>
                                        <p:tgtEl>
                                          <p:spTgt spid="1126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1000"/>
                                        <p:tgtEl>
                                          <p:spTgt spid="11266"/>
                                        </p:tgtEl>
                                      </p:cBhvr>
                                    </p:animEffect>
                                    <p:anim calcmode="lin" valueType="num">
                                      <p:cBhvr>
                                        <p:cTn id="18" dur="1000" fill="hold"/>
                                        <p:tgtEl>
                                          <p:spTgt spid="11266"/>
                                        </p:tgtEl>
                                        <p:attrNameLst>
                                          <p:attrName>ppt_x</p:attrName>
                                        </p:attrNameLst>
                                      </p:cBhvr>
                                      <p:tavLst>
                                        <p:tav tm="0">
                                          <p:val>
                                            <p:strVal val="#ppt_x"/>
                                          </p:val>
                                        </p:tav>
                                        <p:tav tm="100000">
                                          <p:val>
                                            <p:strVal val="#ppt_x"/>
                                          </p:val>
                                        </p:tav>
                                      </p:tavLst>
                                    </p:anim>
                                    <p:anim calcmode="lin" valueType="num">
                                      <p:cBhvr>
                                        <p:cTn id="19" dur="1000" fill="hold"/>
                                        <p:tgtEl>
                                          <p:spTgt spid="1126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267"/>
                                        </p:tgtEl>
                                        <p:attrNameLst>
                                          <p:attrName>style.visibility</p:attrName>
                                        </p:attrNameLst>
                                      </p:cBhvr>
                                      <p:to>
                                        <p:strVal val="visible"/>
                                      </p:to>
                                    </p:set>
                                    <p:animEffect transition="in" filter="fade">
                                      <p:cBhvr>
                                        <p:cTn id="22" dur="1000"/>
                                        <p:tgtEl>
                                          <p:spTgt spid="11267"/>
                                        </p:tgtEl>
                                      </p:cBhvr>
                                    </p:animEffect>
                                    <p:anim calcmode="lin" valueType="num">
                                      <p:cBhvr>
                                        <p:cTn id="23" dur="1000" fill="hold"/>
                                        <p:tgtEl>
                                          <p:spTgt spid="11267"/>
                                        </p:tgtEl>
                                        <p:attrNameLst>
                                          <p:attrName>ppt_x</p:attrName>
                                        </p:attrNameLst>
                                      </p:cBhvr>
                                      <p:tavLst>
                                        <p:tav tm="0">
                                          <p:val>
                                            <p:strVal val="#ppt_x"/>
                                          </p:val>
                                        </p:tav>
                                        <p:tav tm="100000">
                                          <p:val>
                                            <p:strVal val="#ppt_x"/>
                                          </p:val>
                                        </p:tav>
                                      </p:tavLst>
                                    </p:anim>
                                    <p:anim calcmode="lin" valueType="num">
                                      <p:cBhvr>
                                        <p:cTn id="24" dur="1000" fill="hold"/>
                                        <p:tgtEl>
                                          <p:spTgt spid="1126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268"/>
                                        </p:tgtEl>
                                        <p:attrNameLst>
                                          <p:attrName>style.visibility</p:attrName>
                                        </p:attrNameLst>
                                      </p:cBhvr>
                                      <p:to>
                                        <p:strVal val="visible"/>
                                      </p:to>
                                    </p:set>
                                    <p:animEffect transition="in" filter="fade">
                                      <p:cBhvr>
                                        <p:cTn id="27" dur="1000"/>
                                        <p:tgtEl>
                                          <p:spTgt spid="11268"/>
                                        </p:tgtEl>
                                      </p:cBhvr>
                                    </p:animEffect>
                                    <p:anim calcmode="lin" valueType="num">
                                      <p:cBhvr>
                                        <p:cTn id="28" dur="1000" fill="hold"/>
                                        <p:tgtEl>
                                          <p:spTgt spid="11268"/>
                                        </p:tgtEl>
                                        <p:attrNameLst>
                                          <p:attrName>ppt_x</p:attrName>
                                        </p:attrNameLst>
                                      </p:cBhvr>
                                      <p:tavLst>
                                        <p:tav tm="0">
                                          <p:val>
                                            <p:strVal val="#ppt_x"/>
                                          </p:val>
                                        </p:tav>
                                        <p:tav tm="100000">
                                          <p:val>
                                            <p:strVal val="#ppt_x"/>
                                          </p:val>
                                        </p:tav>
                                      </p:tavLst>
                                    </p:anim>
                                    <p:anim calcmode="lin" valueType="num">
                                      <p:cBhvr>
                                        <p:cTn id="29"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circle(in)">
                                      <p:cBhvr>
                                        <p:cTn id="45" dur="2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2" descr="Hình nền cho PowerPoint hoa lá cỏ c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6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47800" y="1409700"/>
            <a:ext cx="8763000" cy="2246769"/>
          </a:xfrm>
          <a:prstGeom prst="rect">
            <a:avLst/>
          </a:prstGeom>
          <a:noFill/>
        </p:spPr>
        <p:txBody>
          <a:bodyPr wrap="square" rtlCol="0">
            <a:spAutoFit/>
          </a:bodyPr>
          <a:lstStyle/>
          <a:p>
            <a:r>
              <a:rPr lang="en-US" sz="2800" dirty="0">
                <a:latin typeface="Times New Roman" pitchFamily="18" charset="0"/>
                <a:cs typeface="Times New Roman" pitchFamily="18" charset="0"/>
              </a:rPr>
              <a:t>Qua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p>
          <a:p>
            <a:r>
              <a:rPr lang="en-US" sz="2800" dirty="0" err="1">
                <a:latin typeface="Times New Roman" pitchFamily="18" charset="0"/>
                <a:cs typeface="Times New Roman" pitchFamily="18" charset="0"/>
              </a:rPr>
              <a:t>Mĩ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phỏng</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ta</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p>
          <a:p>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loài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nay</a:t>
            </a:r>
          </a:p>
        </p:txBody>
      </p:sp>
    </p:spTree>
    <p:extLst>
      <p:ext uri="{BB962C8B-B14F-4D97-AF65-F5344CB8AC3E}">
        <p14:creationId xmlns:p14="http://schemas.microsoft.com/office/powerpoint/2010/main" val="17340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4" descr="Hình nền cho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85274" y="590550"/>
            <a:ext cx="5222905" cy="1754326"/>
          </a:xfrm>
          <a:prstGeom prst="rect">
            <a:avLst/>
          </a:prstGeom>
          <a:noFill/>
        </p:spPr>
        <p:txBody>
          <a:bodyPr wrap="none" lIns="91440" tIns="45720" rIns="91440" bIns="45720">
            <a:spAutoFit/>
          </a:bodyPr>
          <a:lstStyle/>
          <a:p>
            <a:pPr algn="ctr"/>
            <a:r>
              <a:rPr lang="en-US" sz="5400" b="1" cap="none" spc="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Giờ</a:t>
            </a: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5400" b="1" cap="none" spc="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học</a:t>
            </a: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5400" b="1" cap="none" spc="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kết</a:t>
            </a: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5400" b="1" cap="none" spc="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thúc</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endParaRPr>
          </a:p>
          <a:p>
            <a:pPr algn="ctr"/>
            <a:r>
              <a:rPr lang="en-US" sz="5400" b="1" cap="none" spc="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Tạm</a:t>
            </a: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5400" b="1" cap="none" spc="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biệt</a:t>
            </a: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5400" b="1" cap="none" spc="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cả</a:t>
            </a: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5400" b="1" cap="none" spc="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lớp</a:t>
            </a: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35968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3350"/>
            <a:ext cx="823699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1397" y="3049689"/>
            <a:ext cx="8187801" cy="400110"/>
          </a:xfrm>
          <a:prstGeom prst="rect">
            <a:avLst/>
          </a:prstGeom>
          <a:noFill/>
        </p:spPr>
        <p:txBody>
          <a:bodyPr wrap="square" rtlCol="0">
            <a:spAutoFit/>
          </a:bodyPr>
          <a:lstStyle/>
          <a:p>
            <a:r>
              <a:rPr lang="en-US" sz="2000" b="1" i="1" dirty="0">
                <a:solidFill>
                  <a:srgbClr val="FF0000"/>
                </a:solidFill>
                <a:latin typeface="Times New Roman" pitchFamily="18" charset="0"/>
                <a:cs typeface="Times New Roman" pitchFamily="18" charset="0"/>
              </a:rPr>
              <a:t>Qua </a:t>
            </a:r>
            <a:r>
              <a:rPr lang="en-US" sz="2000" b="1" i="1" dirty="0" err="1">
                <a:solidFill>
                  <a:srgbClr val="FF0000"/>
                </a:solidFill>
                <a:latin typeface="Times New Roman" pitchFamily="18" charset="0"/>
                <a:cs typeface="Times New Roman" pitchFamily="18" charset="0"/>
              </a:rPr>
              <a:t>bức</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tranh</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trên</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cho</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em</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thấy</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sự</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phát</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triển</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của</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loài</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người</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như</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thế</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nào</a:t>
            </a:r>
            <a:r>
              <a:rPr lang="en-US" sz="2000" b="1" i="1" dirty="0">
                <a:solidFill>
                  <a:srgbClr val="FF0000"/>
                </a:solidFill>
                <a:latin typeface="Times New Roman" pitchFamily="18" charset="0"/>
                <a:cs typeface="Times New Roman" pitchFamily="18" charset="0"/>
              </a:rPr>
              <a:t>?</a:t>
            </a:r>
          </a:p>
        </p:txBody>
      </p:sp>
      <p:sp>
        <p:nvSpPr>
          <p:cNvPr id="5" name="TextBox 4"/>
          <p:cNvSpPr txBox="1"/>
          <p:nvPr/>
        </p:nvSpPr>
        <p:spPr>
          <a:xfrm>
            <a:off x="511629" y="3469289"/>
            <a:ext cx="8084598" cy="1323439"/>
          </a:xfrm>
          <a:prstGeom prst="rect">
            <a:avLst/>
          </a:prstGeom>
          <a:noFill/>
        </p:spPr>
        <p:txBody>
          <a:bodyPr wrap="square" rtlCol="0">
            <a:spAutoFit/>
          </a:bodyPr>
          <a:lstStyle/>
          <a:p>
            <a:r>
              <a:rPr lang="en-US" sz="2000" dirty="0">
                <a:latin typeface="Times New Roman" pitchFamily="18" charset="0"/>
                <a:cs typeface="Times New Roman" pitchFamily="18" charset="0"/>
              </a:rPr>
              <a:t>Theo </a:t>
            </a:r>
            <a:r>
              <a:rPr lang="en-US" sz="2000" dirty="0" err="1">
                <a:latin typeface="Times New Roman" pitchFamily="18" charset="0"/>
                <a:cs typeface="Times New Roman" pitchFamily="18" charset="0"/>
              </a:rPr>
              <a:t>thuyết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hóa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uyn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loài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hóa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loài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vượn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cổ</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hóa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thẳng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cùng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hóa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tuệ</a:t>
            </a:r>
            <a:r>
              <a:rPr lang="en-US" sz="2000" dirty="0">
                <a:latin typeface="Times New Roman" pitchFamily="18" charset="0"/>
                <a:cs typeface="Times New Roman" pitchFamily="18" charset="0"/>
              </a:rPr>
              <a:t>…</a:t>
            </a:r>
            <a:r>
              <a:rPr lang="en-US" sz="2000" dirty="0" err="1">
                <a:solidFill>
                  <a:srgbClr val="FF0000"/>
                </a:solidFill>
                <a:latin typeface="Times New Roman" pitchFamily="18" charset="0"/>
                <a:cs typeface="Times New Roman" pitchFamily="18" charset="0"/>
              </a:rPr>
              <a:t>Người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Việt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chúng</a:t>
            </a:r>
            <a:r>
              <a:rPr lang="en-US" sz="2000" dirty="0">
                <a:solidFill>
                  <a:srgbClr val="FF0000"/>
                </a:solidFill>
                <a:latin typeface="Times New Roman" pitchFamily="18" charset="0"/>
                <a:cs typeface="Times New Roman" pitchFamily="18" charset="0"/>
              </a:rPr>
              <a:t> ta </a:t>
            </a:r>
            <a:r>
              <a:rPr lang="en-US" sz="2000" dirty="0" err="1">
                <a:solidFill>
                  <a:srgbClr val="FF0000"/>
                </a:solidFill>
                <a:latin typeface="Times New Roman" pitchFamily="18" charset="0"/>
                <a:cs typeface="Times New Roman" pitchFamily="18" charset="0"/>
              </a:rPr>
              <a:t>tự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hào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cái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nôi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xuất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hiện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cảu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văn</a:t>
            </a:r>
            <a:r>
              <a:rPr lang="en-US" sz="2000" dirty="0">
                <a:solidFill>
                  <a:srgbClr val="FF0000"/>
                </a:solidFill>
                <a:latin typeface="Times New Roman" pitchFamily="18" charset="0"/>
                <a:cs typeface="Times New Roman" pitchFamily="18" charset="0"/>
              </a:rPr>
              <a:t> minh </a:t>
            </a:r>
            <a:r>
              <a:rPr lang="en-US" sz="2000" dirty="0" err="1">
                <a:solidFill>
                  <a:srgbClr val="FF0000"/>
                </a:solidFill>
                <a:latin typeface="Times New Roman" pitchFamily="18" charset="0"/>
                <a:cs typeface="Times New Roman" pitchFamily="18" charset="0"/>
              </a:rPr>
              <a:t>loài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người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điều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này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được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chứng</a:t>
            </a:r>
            <a:r>
              <a:rPr lang="en-US" sz="2000" dirty="0">
                <a:solidFill>
                  <a:srgbClr val="FF0000"/>
                </a:solidFill>
                <a:latin typeface="Times New Roman" pitchFamily="18" charset="0"/>
                <a:cs typeface="Times New Roman" pitchFamily="18" charset="0"/>
              </a:rPr>
              <a:t> minh </a:t>
            </a:r>
            <a:r>
              <a:rPr lang="en-US" sz="2000" dirty="0" err="1">
                <a:solidFill>
                  <a:srgbClr val="FF0000"/>
                </a:solidFill>
                <a:latin typeface="Times New Roman" pitchFamily="18" charset="0"/>
                <a:cs typeface="Times New Roman" pitchFamily="18" charset="0"/>
              </a:rPr>
              <a:t>bởi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rất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nhiều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những</a:t>
            </a:r>
            <a:r>
              <a:rPr lang="en-US" sz="2000" dirty="0">
                <a:solidFill>
                  <a:srgbClr val="FF0000"/>
                </a:solidFill>
                <a:latin typeface="Times New Roman" pitchFamily="18" charset="0"/>
                <a:cs typeface="Times New Roman" pitchFamily="18" charset="0"/>
              </a:rPr>
              <a:t> di </a:t>
            </a:r>
            <a:r>
              <a:rPr lang="en-US" sz="2000" dirty="0" err="1">
                <a:solidFill>
                  <a:srgbClr val="FF0000"/>
                </a:solidFill>
                <a:latin typeface="Times New Roman" pitchFamily="18" charset="0"/>
                <a:cs typeface="Times New Roman" pitchFamily="18" charset="0"/>
              </a:rPr>
              <a:t>vật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cổ</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đại</a:t>
            </a:r>
            <a:r>
              <a:rPr lang="en-US" sz="20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5372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2" descr="Hình nền cho PowerPoint cực đẹp có hình cây nấm ở gó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24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1733550"/>
            <a:ext cx="8382000" cy="1200329"/>
          </a:xfrm>
          <a:prstGeom prst="rect">
            <a:avLst/>
          </a:prstGeom>
        </p:spPr>
        <p:txBody>
          <a:bodyPr wrap="square">
            <a:spAutoFit/>
          </a:bodyPr>
          <a:lstStyle/>
          <a:p>
            <a:r>
              <a:rPr lang="vi-VN" b="1" i="1" dirty="0"/>
              <a:t>Yêu cầu cần đạt</a:t>
            </a:r>
            <a:endParaRPr lang="en-US" b="1" i="1" dirty="0"/>
          </a:p>
          <a:p>
            <a:pPr lvl="0"/>
            <a:r>
              <a:rPr lang="en-US" dirty="0"/>
              <a:t>- </a:t>
            </a:r>
            <a:r>
              <a:rPr lang="vi-VN" dirty="0"/>
              <a:t>Biết được một số di sản mĩ thuật Việt Nam thời kì Tiền sử;</a:t>
            </a:r>
            <a:endParaRPr lang="en-US" dirty="0"/>
          </a:p>
          <a:p>
            <a:pPr lvl="0"/>
            <a:r>
              <a:rPr lang="en-US" dirty="0"/>
              <a:t>- </a:t>
            </a:r>
            <a:r>
              <a:rPr lang="vi-VN" dirty="0"/>
              <a:t>Biết và mô phỏng được một di sản mĩ thuật Việt Nam thời kì Tiền sử;</a:t>
            </a:r>
            <a:endParaRPr lang="en-US" dirty="0"/>
          </a:p>
          <a:p>
            <a:r>
              <a:rPr lang="en-US" dirty="0"/>
              <a:t>- </a:t>
            </a:r>
            <a:r>
              <a:rPr lang="vi-VN" dirty="0"/>
              <a:t>Hiểu được giá trị và biết giữ gìn di sản thời kì Tiền sử</a:t>
            </a:r>
            <a:endParaRPr lang="en-US" dirty="0"/>
          </a:p>
        </p:txBody>
      </p:sp>
      <p:sp>
        <p:nvSpPr>
          <p:cNvPr id="5" name="Rectangle 4"/>
          <p:cNvSpPr/>
          <p:nvPr/>
        </p:nvSpPr>
        <p:spPr>
          <a:xfrm>
            <a:off x="190500" y="590550"/>
            <a:ext cx="8763000"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 8: Mĩ thuật Việt Nam thời k</a:t>
            </a: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ì</a:t>
            </a:r>
            <a:r>
              <a:rPr lang="vi-VN"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Tiền sử</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ình nền cho PowerPoint cực đẹp có hình cây nấm ở góc"/>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100000" l="0" r="90000"/>
                    </a14:imgEffect>
                  </a14:imgLayer>
                </a14:imgProps>
              </a:ext>
              <a:ext uri="{28A0092B-C50C-407E-A947-70E740481C1C}">
                <a14:useLocalDpi xmlns:a14="http://schemas.microsoft.com/office/drawing/2010/main" val="0"/>
              </a:ext>
            </a:extLst>
          </a:blip>
          <a:srcRect t="69869" r="68442"/>
          <a:stretch/>
        </p:blipFill>
        <p:spPr bwMode="auto">
          <a:xfrm>
            <a:off x="0" y="4542861"/>
            <a:ext cx="1232665" cy="65955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832264" y="10391"/>
            <a:ext cx="5486400" cy="397041"/>
            <a:chOff x="1832264" y="10391"/>
            <a:chExt cx="5486400" cy="397041"/>
          </a:xfrm>
        </p:grpSpPr>
        <p:sp>
          <p:nvSpPr>
            <p:cNvPr id="5" name="Folded Corner 4"/>
            <p:cNvSpPr/>
            <p:nvPr/>
          </p:nvSpPr>
          <p:spPr>
            <a:xfrm>
              <a:off x="1832264" y="10391"/>
              <a:ext cx="4873336" cy="397041"/>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32264" y="38100"/>
              <a:ext cx="5486400" cy="369332"/>
            </a:xfrm>
            <a:prstGeom prst="rect">
              <a:avLst/>
            </a:prstGeom>
          </p:spPr>
          <p:txBody>
            <a:bodyPr wrap="square">
              <a:spAutoFit/>
            </a:bodyPr>
            <a:lstStyle/>
            <a:p>
              <a:r>
                <a:rPr lang="vi-VN" b="1" dirty="0">
                  <a:solidFill>
                    <a:srgbClr val="FFFF00"/>
                  </a:solidFill>
                  <a:latin typeface="+mj-lt"/>
                </a:rPr>
                <a:t>Một số di sản mĩ thuật Việt Nam thời kì Tiền sử</a:t>
              </a:r>
              <a:endParaRPr lang="en-US" b="1" dirty="0">
                <a:solidFill>
                  <a:srgbClr val="FFFF00"/>
                </a:solidFill>
                <a:latin typeface="+mj-lt"/>
              </a:endParaRPr>
            </a:p>
          </p:txBody>
        </p:sp>
      </p:grpSp>
      <p:pic>
        <p:nvPicPr>
          <p:cNvPr id="10" name="Shape 304"/>
          <p:cNvPicPr/>
          <p:nvPr/>
        </p:nvPicPr>
        <p:blipFill>
          <a:blip r:embed="rId4"/>
          <a:stretch/>
        </p:blipFill>
        <p:spPr>
          <a:xfrm>
            <a:off x="2935432" y="575600"/>
            <a:ext cx="2667000" cy="3246826"/>
          </a:xfrm>
          <a:prstGeom prst="rect">
            <a:avLst/>
          </a:prstGeom>
        </p:spPr>
      </p:pic>
      <p:sp>
        <p:nvSpPr>
          <p:cNvPr id="12" name="Shape 308"/>
          <p:cNvSpPr txBox="1"/>
          <p:nvPr/>
        </p:nvSpPr>
        <p:spPr>
          <a:xfrm>
            <a:off x="1832264" y="3941018"/>
            <a:ext cx="5254336" cy="496570"/>
          </a:xfrm>
          <a:prstGeom prst="rect">
            <a:avLst/>
          </a:prstGeom>
          <a:noFill/>
        </p:spPr>
        <p:txBody>
          <a:bodyPr lIns="0" tIns="0" rIns="0" bIns="0"/>
          <a:lstStyle/>
          <a:p>
            <a:pPr algn="ctr">
              <a:lnSpc>
                <a:spcPct val="125000"/>
              </a:lnSpc>
              <a:spcAft>
                <a:spcPts val="0"/>
              </a:spcAft>
            </a:pPr>
            <a:r>
              <a:rPr lang="vi-VN" sz="1400" dirty="0">
                <a:effectLst/>
                <a:latin typeface="Arial"/>
                <a:ea typeface="Arial"/>
              </a:rPr>
              <a:t>Hình khắc trên vách đá hang Đồng Nội</a:t>
            </a:r>
            <a:endParaRPr lang="en-US" sz="1400" dirty="0">
              <a:effectLst/>
              <a:latin typeface="Arial"/>
              <a:ea typeface="Arial"/>
            </a:endParaRPr>
          </a:p>
          <a:p>
            <a:pPr algn="ctr">
              <a:lnSpc>
                <a:spcPct val="125000"/>
              </a:lnSpc>
              <a:spcAft>
                <a:spcPts val="0"/>
              </a:spcAft>
            </a:pPr>
            <a:r>
              <a:rPr lang="vi-VN" sz="1400" dirty="0">
                <a:effectLst/>
                <a:latin typeface="Arial"/>
                <a:ea typeface="Arial"/>
              </a:rPr>
              <a:t> (Lạc Thuỷ, Hoà Bình), văn hoá Hoà Bình</a:t>
            </a:r>
            <a:endParaRPr lang="en-US" sz="1400" dirty="0">
              <a:effectLst/>
              <a:latin typeface="Arial"/>
              <a:ea typeface="Arial"/>
            </a:endParaRPr>
          </a:p>
          <a:p>
            <a:pPr algn="ctr">
              <a:lnSpc>
                <a:spcPct val="125000"/>
              </a:lnSpc>
              <a:spcAft>
                <a:spcPts val="0"/>
              </a:spcAft>
            </a:pPr>
            <a:r>
              <a:rPr lang="vi-VN" sz="1100" dirty="0">
                <a:effectLst/>
                <a:latin typeface="Arial"/>
                <a:ea typeface="Arial"/>
              </a:rPr>
              <a:t>Nguồn: Nguyễn Dương Hoàng</a:t>
            </a:r>
            <a:endParaRPr lang="en-US" sz="1100" dirty="0">
              <a:effectLst/>
              <a:latin typeface="Arial"/>
              <a:ea typeface="Arial"/>
            </a:endParaRPr>
          </a:p>
        </p:txBody>
      </p:sp>
      <p:sp>
        <p:nvSpPr>
          <p:cNvPr id="14" name="Shape 310"/>
          <p:cNvSpPr txBox="1"/>
          <p:nvPr/>
        </p:nvSpPr>
        <p:spPr>
          <a:xfrm>
            <a:off x="2514600" y="3963740"/>
            <a:ext cx="6019800" cy="1238677"/>
          </a:xfrm>
          <a:prstGeom prst="rect">
            <a:avLst/>
          </a:prstGeom>
          <a:noFill/>
        </p:spPr>
        <p:txBody>
          <a:bodyPr lIns="0" tIns="0" rIns="0" bIns="0"/>
          <a:lstStyle/>
          <a:p>
            <a:pPr>
              <a:lnSpc>
                <a:spcPct val="122000"/>
              </a:lnSpc>
              <a:spcAft>
                <a:spcPts val="0"/>
              </a:spcAft>
            </a:pPr>
            <a:r>
              <a:rPr lang="vi-VN" sz="1600" dirty="0">
                <a:effectLst/>
                <a:latin typeface="Arial"/>
                <a:ea typeface="Arial"/>
              </a:rPr>
              <a:t>Chày và bàn nghiền đá (Chiềng xến – </a:t>
            </a:r>
            <a:endParaRPr lang="en-US" sz="1600" dirty="0">
              <a:effectLst/>
              <a:latin typeface="Arial"/>
              <a:ea typeface="Arial"/>
            </a:endParaRPr>
          </a:p>
          <a:p>
            <a:pPr>
              <a:lnSpc>
                <a:spcPct val="122000"/>
              </a:lnSpc>
              <a:spcAft>
                <a:spcPts val="0"/>
              </a:spcAft>
            </a:pPr>
            <a:r>
              <a:rPr lang="vi-VN" sz="1600" dirty="0">
                <a:effectLst/>
                <a:latin typeface="Arial"/>
                <a:ea typeface="Arial"/>
              </a:rPr>
              <a:t>Làng Vành, Hoà Bình), văn hoá Hoà Bình</a:t>
            </a:r>
            <a:endParaRPr lang="en-US" sz="1600" dirty="0">
              <a:effectLst/>
              <a:latin typeface="Arial"/>
              <a:ea typeface="Arial"/>
            </a:endParaRPr>
          </a:p>
          <a:p>
            <a:pPr>
              <a:lnSpc>
                <a:spcPct val="122000"/>
              </a:lnSpc>
              <a:spcAft>
                <a:spcPts val="0"/>
              </a:spcAft>
            </a:pPr>
            <a:r>
              <a:rPr lang="vi-VN" sz="1600" dirty="0">
                <a:effectLst/>
                <a:latin typeface="Arial"/>
                <a:ea typeface="Arial"/>
              </a:rPr>
              <a:t>Nguồn: Nguyễn Dương Hoàng</a:t>
            </a:r>
            <a:endParaRPr lang="en-US" sz="1600" dirty="0">
              <a:effectLst/>
              <a:latin typeface="Arial"/>
              <a:ea typeface="Arial"/>
            </a:endParaRPr>
          </a:p>
        </p:txBody>
      </p:sp>
      <p:pic>
        <p:nvPicPr>
          <p:cNvPr id="15" name="Shape 300"/>
          <p:cNvPicPr/>
          <p:nvPr/>
        </p:nvPicPr>
        <p:blipFill>
          <a:blip r:embed="rId5"/>
          <a:stretch/>
        </p:blipFill>
        <p:spPr>
          <a:xfrm>
            <a:off x="2667000" y="578514"/>
            <a:ext cx="3124200" cy="3362504"/>
          </a:xfrm>
          <a:prstGeom prst="rect">
            <a:avLst/>
          </a:prstGeom>
        </p:spPr>
      </p:pic>
      <p:pic>
        <p:nvPicPr>
          <p:cNvPr id="16" name="Shape 306"/>
          <p:cNvPicPr/>
          <p:nvPr/>
        </p:nvPicPr>
        <p:blipFill>
          <a:blip r:embed="rId6"/>
          <a:stretch/>
        </p:blipFill>
        <p:spPr>
          <a:xfrm>
            <a:off x="2325832" y="1017913"/>
            <a:ext cx="3886200" cy="2362200"/>
          </a:xfrm>
          <a:prstGeom prst="rect">
            <a:avLst/>
          </a:prstGeom>
        </p:spPr>
      </p:pic>
      <p:sp>
        <p:nvSpPr>
          <p:cNvPr id="17" name="Rectangle 16"/>
          <p:cNvSpPr/>
          <p:nvPr/>
        </p:nvSpPr>
        <p:spPr>
          <a:xfrm>
            <a:off x="2251873" y="3727638"/>
            <a:ext cx="4572000" cy="923330"/>
          </a:xfrm>
          <a:prstGeom prst="rect">
            <a:avLst/>
          </a:prstGeom>
        </p:spPr>
        <p:txBody>
          <a:bodyPr>
            <a:spAutoFit/>
          </a:bodyPr>
          <a:lstStyle/>
          <a:p>
            <a:r>
              <a:rPr lang="vi-VN" dirty="0"/>
              <a:t>Chày và bàn nghiền đá (Chiềng xến - Làng Vành, Hoà Bình), văn hoá Hoà Bình</a:t>
            </a:r>
            <a:endParaRPr lang="en-US" dirty="0"/>
          </a:p>
          <a:p>
            <a:r>
              <a:rPr lang="vi-VN" dirty="0"/>
              <a:t>Nguồn: Nguyễn Dương Hoàng</a:t>
            </a:r>
            <a:endParaRPr lang="en-US" dirty="0"/>
          </a:p>
        </p:txBody>
      </p:sp>
      <p:pic>
        <p:nvPicPr>
          <p:cNvPr id="18" name="Shape 314"/>
          <p:cNvPicPr/>
          <p:nvPr/>
        </p:nvPicPr>
        <p:blipFill>
          <a:blip r:embed="rId7"/>
          <a:stretch/>
        </p:blipFill>
        <p:spPr>
          <a:xfrm>
            <a:off x="2151784" y="578514"/>
            <a:ext cx="4154632" cy="3149124"/>
          </a:xfrm>
          <a:prstGeom prst="rect">
            <a:avLst/>
          </a:prstGeom>
        </p:spPr>
      </p:pic>
      <p:sp>
        <p:nvSpPr>
          <p:cNvPr id="20" name="Rectangle 19"/>
          <p:cNvSpPr/>
          <p:nvPr/>
        </p:nvSpPr>
        <p:spPr>
          <a:xfrm>
            <a:off x="2325832" y="4259912"/>
            <a:ext cx="4572000" cy="646331"/>
          </a:xfrm>
          <a:prstGeom prst="rect">
            <a:avLst/>
          </a:prstGeom>
        </p:spPr>
        <p:txBody>
          <a:bodyPr>
            <a:spAutoFit/>
          </a:bodyPr>
          <a:lstStyle/>
          <a:p>
            <a:r>
              <a:rPr lang="vi-VN" b="1" dirty="0"/>
              <a:t>Chày và bàn nghiền đá, </a:t>
            </a:r>
            <a:r>
              <a:rPr lang="vi-VN" dirty="0"/>
              <a:t>sản phẩm mĩ thuật từ giấy, Trịnh Hồng Tuyển</a:t>
            </a:r>
            <a:endParaRPr lang="en-US" dirty="0"/>
          </a:p>
        </p:txBody>
      </p:sp>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par>
                                <p:cTn id="34" presetID="6"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4"/>
                                        </p:tgtEl>
                                        <p:attrNameLst>
                                          <p:attrName>ppt_x</p:attrName>
                                        </p:attrNameLst>
                                      </p:cBhvr>
                                      <p:tavLst>
                                        <p:tav tm="0">
                                          <p:val>
                                            <p:strVal val="ppt_x"/>
                                          </p:val>
                                        </p:tav>
                                        <p:tav tm="100000">
                                          <p:val>
                                            <p:strVal val="ppt_x"/>
                                          </p:val>
                                        </p:tav>
                                      </p:tavLst>
                                    </p:anim>
                                    <p:anim calcmode="lin" valueType="num">
                                      <p:cBhvr additive="base">
                                        <p:cTn id="41" dur="500"/>
                                        <p:tgtEl>
                                          <p:spTgt spid="14"/>
                                        </p:tgtEl>
                                        <p:attrNameLst>
                                          <p:attrName>ppt_y</p:attrName>
                                        </p:attrNameLst>
                                      </p:cBhvr>
                                      <p:tavLst>
                                        <p:tav tm="0">
                                          <p:val>
                                            <p:strVal val="ppt_y"/>
                                          </p:val>
                                        </p:tav>
                                        <p:tav tm="100000">
                                          <p:val>
                                            <p:strVal val="1+ppt_h/2"/>
                                          </p:val>
                                        </p:tav>
                                      </p:tavLst>
                                    </p:anim>
                                    <p:set>
                                      <p:cBhvr>
                                        <p:cTn id="42" dur="1" fill="hold">
                                          <p:stCondLst>
                                            <p:cond delay="499"/>
                                          </p:stCondLst>
                                        </p:cTn>
                                        <p:tgtEl>
                                          <p:spTgt spid="14"/>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15"/>
                                        </p:tgtEl>
                                        <p:attrNameLst>
                                          <p:attrName>ppt_x</p:attrName>
                                        </p:attrNameLst>
                                      </p:cBhvr>
                                      <p:tavLst>
                                        <p:tav tm="0">
                                          <p:val>
                                            <p:strVal val="ppt_x"/>
                                          </p:val>
                                        </p:tav>
                                        <p:tav tm="100000">
                                          <p:val>
                                            <p:strVal val="ppt_x"/>
                                          </p:val>
                                        </p:tav>
                                      </p:tavLst>
                                    </p:anim>
                                    <p:anim calcmode="lin" valueType="num">
                                      <p:cBhvr additive="base">
                                        <p:cTn id="45" dur="500"/>
                                        <p:tgtEl>
                                          <p:spTgt spid="15"/>
                                        </p:tgtEl>
                                        <p:attrNameLst>
                                          <p:attrName>ppt_y</p:attrName>
                                        </p:attrNameLst>
                                      </p:cBhvr>
                                      <p:tavLst>
                                        <p:tav tm="0">
                                          <p:val>
                                            <p:strVal val="ppt_y"/>
                                          </p:val>
                                        </p:tav>
                                        <p:tav tm="100000">
                                          <p:val>
                                            <p:strVal val="1+ppt_h/2"/>
                                          </p:val>
                                        </p:tav>
                                      </p:tavLst>
                                    </p:anim>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circle(in)">
                                      <p:cBhvr>
                                        <p:cTn id="69" dur="2000"/>
                                        <p:tgtEl>
                                          <p:spTgt spid="20"/>
                                        </p:tgtEl>
                                      </p:cBhvr>
                                    </p:animEffect>
                                  </p:childTnLst>
                                </p:cTn>
                              </p:par>
                              <p:par>
                                <p:cTn id="70" presetID="6" presetClass="entr" presetSubtype="16"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circle(in)">
                                      <p:cBhvr>
                                        <p:cTn id="7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7" grpId="0"/>
      <p:bldP spid="17" grpId="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32264" y="10391"/>
            <a:ext cx="5486400" cy="397041"/>
            <a:chOff x="1832264" y="10391"/>
            <a:chExt cx="5486400" cy="397041"/>
          </a:xfrm>
        </p:grpSpPr>
        <p:sp>
          <p:nvSpPr>
            <p:cNvPr id="6" name="Folded Corner 5"/>
            <p:cNvSpPr/>
            <p:nvPr/>
          </p:nvSpPr>
          <p:spPr>
            <a:xfrm>
              <a:off x="1832264" y="10391"/>
              <a:ext cx="4873336" cy="397041"/>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32264" y="38100"/>
              <a:ext cx="5486400" cy="369332"/>
            </a:xfrm>
            <a:prstGeom prst="rect">
              <a:avLst/>
            </a:prstGeom>
          </p:spPr>
          <p:txBody>
            <a:bodyPr wrap="square">
              <a:spAutoFit/>
            </a:bodyPr>
            <a:lstStyle/>
            <a:p>
              <a:r>
                <a:rPr lang="vi-VN" b="1" dirty="0">
                  <a:solidFill>
                    <a:srgbClr val="FFFF00"/>
                  </a:solidFill>
                  <a:latin typeface="+mj-lt"/>
                </a:rPr>
                <a:t>Một số di sản mĩ thuật Việt Nam thời kì Tiền sử</a:t>
              </a:r>
              <a:endParaRPr lang="en-US" b="1" dirty="0">
                <a:solidFill>
                  <a:srgbClr val="FFFF00"/>
                </a:solidFill>
                <a:latin typeface="+mj-lt"/>
              </a:endParaRPr>
            </a:p>
          </p:txBody>
        </p:sp>
      </p:grpSp>
      <p:sp>
        <p:nvSpPr>
          <p:cNvPr id="4" name="AutoShape 4" descr="Mỹ thuật Việt Nam thời tiền sử"/>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172893" y="3040617"/>
            <a:ext cx="4572000" cy="523220"/>
          </a:xfrm>
          <a:prstGeom prst="rect">
            <a:avLst/>
          </a:prstGeom>
        </p:spPr>
        <p:txBody>
          <a:bodyPr>
            <a:spAutoFit/>
          </a:bodyPr>
          <a:lstStyle/>
          <a:p>
            <a:pPr algn="ctr"/>
            <a:r>
              <a:rPr lang="vi-VN" sz="1400" dirty="0">
                <a:latin typeface="+mj-lt"/>
              </a:rPr>
              <a:t>Hình khắc trên vách đá hang Đồng Nội </a:t>
            </a:r>
            <a:endParaRPr lang="en-US" sz="1400" dirty="0">
              <a:latin typeface="+mj-lt"/>
            </a:endParaRPr>
          </a:p>
          <a:p>
            <a:pPr algn="ctr"/>
            <a:r>
              <a:rPr lang="vi-VN" sz="1400" dirty="0">
                <a:latin typeface="+mj-lt"/>
              </a:rPr>
              <a:t>( Thuỷ, Hoà Bình), văn hoá Hoà Bình</a:t>
            </a:r>
            <a:endParaRPr lang="en-US" sz="1400" dirty="0">
              <a:latin typeface="+mj-lt"/>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400" y="379772"/>
            <a:ext cx="1778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744893" y="2944269"/>
            <a:ext cx="4170507" cy="307777"/>
          </a:xfrm>
          <a:prstGeom prst="rect">
            <a:avLst/>
          </a:prstGeom>
          <a:noFill/>
        </p:spPr>
        <p:txBody>
          <a:bodyPr wrap="square" rtlCol="0">
            <a:spAutoFit/>
          </a:bodyPr>
          <a:lstStyle/>
          <a:p>
            <a:r>
              <a:rPr lang="en-US" sz="1400" dirty="0" err="1">
                <a:latin typeface="Times New Roman" pitchFamily="18" charset="0"/>
                <a:cs typeface="Times New Roman" pitchFamily="18" charset="0"/>
              </a:rPr>
              <a:t>Đá</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Cuội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có</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hình</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mặt</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người</a:t>
            </a:r>
            <a:r>
              <a:rPr lang="en-US" sz="1400" dirty="0">
                <a:latin typeface="Times New Roman" pitchFamily="18" charset="0"/>
                <a:cs typeface="Times New Roman" pitchFamily="18" charset="0"/>
              </a:rPr>
              <a:t> ở Na </a:t>
            </a:r>
            <a:r>
              <a:rPr lang="en-US" sz="1400" dirty="0" err="1">
                <a:latin typeface="Times New Roman" pitchFamily="18" charset="0"/>
                <a:cs typeface="Times New Roman" pitchFamily="18" charset="0"/>
              </a:rPr>
              <a:t>Ca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Thái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Nguyên</a:t>
            </a:r>
            <a:endParaRPr lang="en-US" sz="1400" dirty="0">
              <a:latin typeface="Times New Roman" pitchFamily="18" charset="0"/>
              <a:cs typeface="Times New Roman" pitchFamily="18" charset="0"/>
            </a:endParaRPr>
          </a:p>
        </p:txBody>
      </p:sp>
      <p:sp>
        <p:nvSpPr>
          <p:cNvPr id="13" name="TextBox 12"/>
          <p:cNvSpPr txBox="1"/>
          <p:nvPr/>
        </p:nvSpPr>
        <p:spPr>
          <a:xfrm>
            <a:off x="1219200" y="3980942"/>
            <a:ext cx="6400800" cy="1015663"/>
          </a:xfrm>
          <a:prstGeom prst="rect">
            <a:avLst/>
          </a:prstGeom>
          <a:noFill/>
        </p:spPr>
        <p:txBody>
          <a:bodyPr wrap="square" rtlCol="0">
            <a:spAutoFit/>
          </a:bodyPr>
          <a:lstStyle/>
          <a:p>
            <a:pPr algn="ctr"/>
            <a:r>
              <a:rPr lang="en-US" sz="2400" dirty="0" err="1">
                <a:solidFill>
                  <a:srgbClr val="FF0000"/>
                </a:solidFill>
                <a:latin typeface="Times New Roman" pitchFamily="18" charset="0"/>
                <a:cs typeface="Times New Roman" pitchFamily="18" charset="0"/>
              </a:rPr>
              <a:t>Thảo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luận</a:t>
            </a:r>
            <a:endParaRPr lang="en-US" sz="2400" dirty="0">
              <a:solidFill>
                <a:srgbClr val="FF0000"/>
              </a:solidFill>
              <a:latin typeface="Times New Roman" pitchFamily="18" charset="0"/>
              <a:cs typeface="Times New Roman" pitchFamily="18" charset="0"/>
            </a:endParaRPr>
          </a:p>
          <a:p>
            <a:pPr algn="ctr"/>
            <a:r>
              <a:rPr lang="en-US" dirty="0" err="1">
                <a:solidFill>
                  <a:srgbClr val="FF0000"/>
                </a:solidFill>
                <a:latin typeface="Times New Roman" pitchFamily="18" charset="0"/>
                <a:cs typeface="Times New Roman" pitchFamily="18" charset="0"/>
              </a:rPr>
              <a:t>Hình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khắc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mặt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người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đâu</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là</a:t>
            </a:r>
            <a:r>
              <a:rPr lang="en-US" dirty="0">
                <a:solidFill>
                  <a:srgbClr val="FF0000"/>
                </a:solidFill>
                <a:latin typeface="Times New Roman" pitchFamily="18" charset="0"/>
                <a:cs typeface="Times New Roman" pitchFamily="18" charset="0"/>
              </a:rPr>
              <a:t> </a:t>
            </a:r>
          </a:p>
          <a:p>
            <a:pPr algn="ctr"/>
            <a:r>
              <a:rPr lang="en-US" dirty="0" err="1">
                <a:solidFill>
                  <a:srgbClr val="FF0000"/>
                </a:solidFill>
                <a:latin typeface="Times New Roman" pitchFamily="18" charset="0"/>
                <a:cs typeface="Times New Roman" pitchFamily="18" charset="0"/>
              </a:rPr>
              <a:t>Khuôn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mặt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nam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nữ</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hãy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giải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thích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theo</a:t>
            </a:r>
            <a:r>
              <a:rPr lang="en-US" dirty="0">
                <a:solidFill>
                  <a:srgbClr val="FF0000"/>
                </a:solidFill>
                <a:latin typeface="Times New Roman" pitchFamily="18" charset="0"/>
                <a:cs typeface="Times New Roman" pitchFamily="18" charset="0"/>
              </a:rPr>
              <a:t> ý </a:t>
            </a:r>
            <a:r>
              <a:rPr lang="en-US" dirty="0" err="1">
                <a:solidFill>
                  <a:srgbClr val="FF0000"/>
                </a:solidFill>
                <a:latin typeface="Times New Roman" pitchFamily="18" charset="0"/>
                <a:cs typeface="Times New Roman" pitchFamily="18" charset="0"/>
              </a:rPr>
              <a:t>hiểu</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của</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mình</a:t>
            </a:r>
            <a:r>
              <a:rPr lang="en-US" dirty="0">
                <a:solidFill>
                  <a:srgbClr val="FF0000"/>
                </a:solidFill>
                <a:latin typeface="Times New Roman" pitchFamily="18" charset="0"/>
                <a:cs typeface="Times New Roman" pitchFamily="18" charset="0"/>
              </a:rPr>
              <a:t>? </a:t>
            </a:r>
          </a:p>
        </p:txBody>
      </p:sp>
      <p:pic>
        <p:nvPicPr>
          <p:cNvPr id="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819150"/>
            <a:ext cx="2916382" cy="1989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anim calcmode="lin" valueType="num">
                                      <p:cBhvr additive="base">
                                        <p:cTn id="11" dur="500" fill="hold"/>
                                        <p:tgtEl>
                                          <p:spTgt spid="2053"/>
                                        </p:tgtEl>
                                        <p:attrNameLst>
                                          <p:attrName>ppt_x</p:attrName>
                                        </p:attrNameLst>
                                      </p:cBhvr>
                                      <p:tavLst>
                                        <p:tav tm="0">
                                          <p:val>
                                            <p:strVal val="#ppt_x"/>
                                          </p:val>
                                        </p:tav>
                                        <p:tav tm="100000">
                                          <p:val>
                                            <p:strVal val="#ppt_x"/>
                                          </p:val>
                                        </p:tav>
                                      </p:tavLst>
                                    </p:anim>
                                    <p:anim calcmode="lin" valueType="num">
                                      <p:cBhvr additive="base">
                                        <p:cTn id="12"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76350"/>
            <a:ext cx="402216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9600" y="2038350"/>
            <a:ext cx="1143000" cy="369332"/>
          </a:xfrm>
          <a:prstGeom prst="rect">
            <a:avLst/>
          </a:prstGeom>
          <a:noFill/>
        </p:spPr>
        <p:txBody>
          <a:bodyPr wrap="square" rtlCol="0">
            <a:spAutoFit/>
          </a:bodyPr>
          <a:lstStyle/>
          <a:p>
            <a:r>
              <a:rPr lang="en-US" dirty="0"/>
              <a:t>Nam</a:t>
            </a:r>
          </a:p>
        </p:txBody>
      </p:sp>
      <p:sp>
        <p:nvSpPr>
          <p:cNvPr id="11" name="TextBox 10"/>
          <p:cNvSpPr txBox="1"/>
          <p:nvPr/>
        </p:nvSpPr>
        <p:spPr>
          <a:xfrm>
            <a:off x="3886200" y="101084"/>
            <a:ext cx="1143000" cy="369332"/>
          </a:xfrm>
          <a:prstGeom prst="rect">
            <a:avLst/>
          </a:prstGeom>
          <a:noFill/>
        </p:spPr>
        <p:txBody>
          <a:bodyPr wrap="square" rtlCol="0">
            <a:spAutoFit/>
          </a:bodyPr>
          <a:lstStyle/>
          <a:p>
            <a:r>
              <a:rPr lang="en-US" dirty="0" err="1"/>
              <a:t>Nữ</a:t>
            </a:r>
            <a:endParaRPr lang="en-US" dirty="0"/>
          </a:p>
        </p:txBody>
      </p:sp>
      <p:sp>
        <p:nvSpPr>
          <p:cNvPr id="12" name="TextBox 11"/>
          <p:cNvSpPr txBox="1"/>
          <p:nvPr/>
        </p:nvSpPr>
        <p:spPr>
          <a:xfrm>
            <a:off x="7620000" y="2126944"/>
            <a:ext cx="1143000" cy="369332"/>
          </a:xfrm>
          <a:prstGeom prst="rect">
            <a:avLst/>
          </a:prstGeom>
          <a:noFill/>
        </p:spPr>
        <p:txBody>
          <a:bodyPr wrap="square" rtlCol="0">
            <a:spAutoFit/>
          </a:bodyPr>
          <a:lstStyle/>
          <a:p>
            <a:r>
              <a:rPr lang="en-US" dirty="0" err="1"/>
              <a:t>Nữ</a:t>
            </a:r>
            <a:endParaRPr lang="en-US" dirty="0"/>
          </a:p>
        </p:txBody>
      </p:sp>
      <p:cxnSp>
        <p:nvCxnSpPr>
          <p:cNvPr id="13" name="Straight Arrow Connector 12"/>
          <p:cNvCxnSpPr/>
          <p:nvPr/>
        </p:nvCxnSpPr>
        <p:spPr>
          <a:xfrm>
            <a:off x="1371600" y="2311610"/>
            <a:ext cx="1600200" cy="7935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048000" y="482810"/>
            <a:ext cx="990600" cy="9459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p:cNvCxnSpPr>
          <p:nvPr/>
        </p:nvCxnSpPr>
        <p:spPr>
          <a:xfrm flipH="1">
            <a:off x="6172200" y="2311610"/>
            <a:ext cx="1447800" cy="1332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4800" y="2444877"/>
            <a:ext cx="1676400" cy="646331"/>
          </a:xfrm>
          <a:prstGeom prst="rect">
            <a:avLst/>
          </a:prstGeom>
          <a:noFill/>
        </p:spPr>
        <p:txBody>
          <a:bodyPr wrap="square" rtlCol="0">
            <a:spAutoFit/>
          </a:bodyPr>
          <a:lstStyle/>
          <a:p>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to, </a:t>
            </a:r>
            <a:r>
              <a:rPr lang="en-US" dirty="0" err="1">
                <a:latin typeface="Times New Roman" pitchFamily="18" charset="0"/>
                <a:cs typeface="Times New Roman" pitchFamily="18" charset="0"/>
              </a:rPr>
              <a:t>lông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rậm</a:t>
            </a:r>
            <a:endParaRPr lang="en-US" dirty="0">
              <a:latin typeface="Times New Roman" pitchFamily="18" charset="0"/>
              <a:cs typeface="Times New Roman" pitchFamily="18" charset="0"/>
            </a:endParaRPr>
          </a:p>
        </p:txBody>
      </p:sp>
      <p:sp>
        <p:nvSpPr>
          <p:cNvPr id="21" name="TextBox 20"/>
          <p:cNvSpPr txBox="1"/>
          <p:nvPr/>
        </p:nvSpPr>
        <p:spPr>
          <a:xfrm>
            <a:off x="4191000" y="321751"/>
            <a:ext cx="2209800" cy="369332"/>
          </a:xfrm>
          <a:prstGeom prst="rect">
            <a:avLst/>
          </a:prstGeom>
          <a:noFill/>
        </p:spPr>
        <p:txBody>
          <a:bodyPr wrap="square" rtlCol="0">
            <a:spAutoFit/>
          </a:bodyPr>
          <a:lstStyle/>
          <a:p>
            <a:r>
              <a:rPr lang="en-US" dirty="0" err="1"/>
              <a:t>Mặt</a:t>
            </a:r>
            <a:r>
              <a:rPr lang="en-US" dirty="0"/>
              <a:t> </a:t>
            </a:r>
            <a:r>
              <a:rPr lang="en-US" dirty="0" err="1"/>
              <a:t>nhỏ</a:t>
            </a:r>
            <a:endParaRPr lang="en-US" dirty="0"/>
          </a:p>
        </p:txBody>
      </p:sp>
      <p:sp>
        <p:nvSpPr>
          <p:cNvPr id="22" name="TextBox 21"/>
          <p:cNvSpPr txBox="1"/>
          <p:nvPr/>
        </p:nvSpPr>
        <p:spPr>
          <a:xfrm>
            <a:off x="762000" y="4432816"/>
            <a:ext cx="9601200" cy="369332"/>
          </a:xfrm>
          <a:prstGeom prst="rect">
            <a:avLst/>
          </a:prstGeom>
          <a:noFill/>
        </p:spPr>
        <p:txBody>
          <a:bodyPr wrap="square" rtlCol="0">
            <a:spAutoFit/>
          </a:bodyPr>
          <a:lstStyle/>
          <a:p>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hang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gốm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khoảng</a:t>
            </a:r>
            <a:r>
              <a:rPr lang="en-US" dirty="0">
                <a:latin typeface="Times New Roman" pitchFamily="18" charset="0"/>
                <a:cs typeface="Times New Roman" pitchFamily="18" charset="0"/>
              </a:rPr>
              <a:t> 1 m 60</a:t>
            </a:r>
          </a:p>
        </p:txBody>
      </p:sp>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fade">
                                      <p:cBhvr>
                                        <p:cTn id="7" dur="1000"/>
                                        <p:tgtEl>
                                          <p:spTgt spid="7169"/>
                                        </p:tgtEl>
                                      </p:cBhvr>
                                    </p:animEffect>
                                    <p:anim calcmode="lin" valueType="num">
                                      <p:cBhvr>
                                        <p:cTn id="8" dur="1000" fill="hold"/>
                                        <p:tgtEl>
                                          <p:spTgt spid="7169"/>
                                        </p:tgtEl>
                                        <p:attrNameLst>
                                          <p:attrName>ppt_x</p:attrName>
                                        </p:attrNameLst>
                                      </p:cBhvr>
                                      <p:tavLst>
                                        <p:tav tm="0">
                                          <p:val>
                                            <p:strVal val="#ppt_x"/>
                                          </p:val>
                                        </p:tav>
                                        <p:tav tm="100000">
                                          <p:val>
                                            <p:strVal val="#ppt_x"/>
                                          </p:val>
                                        </p:tav>
                                      </p:tavLst>
                                    </p:anim>
                                    <p:anim calcmode="lin" valueType="num">
                                      <p:cBhvr>
                                        <p:cTn id="9" dur="1000" fill="hold"/>
                                        <p:tgtEl>
                                          <p:spTgt spid="71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027" y="388507"/>
            <a:ext cx="3002973" cy="433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1853684"/>
            <a:ext cx="1143000" cy="369332"/>
          </a:xfrm>
          <a:prstGeom prst="rect">
            <a:avLst/>
          </a:prstGeom>
          <a:noFill/>
        </p:spPr>
        <p:txBody>
          <a:bodyPr wrap="square" rtlCol="0">
            <a:spAutoFit/>
          </a:bodyPr>
          <a:lstStyle/>
          <a:p>
            <a:r>
              <a:rPr lang="en-US" dirty="0"/>
              <a:t>Nam</a:t>
            </a:r>
          </a:p>
        </p:txBody>
      </p:sp>
      <p:sp>
        <p:nvSpPr>
          <p:cNvPr id="7" name="TextBox 6"/>
          <p:cNvSpPr txBox="1"/>
          <p:nvPr/>
        </p:nvSpPr>
        <p:spPr>
          <a:xfrm>
            <a:off x="6705600" y="1782927"/>
            <a:ext cx="1143000" cy="369332"/>
          </a:xfrm>
          <a:prstGeom prst="rect">
            <a:avLst/>
          </a:prstGeom>
          <a:noFill/>
        </p:spPr>
        <p:txBody>
          <a:bodyPr wrap="square" rtlCol="0">
            <a:spAutoFit/>
          </a:bodyPr>
          <a:lstStyle/>
          <a:p>
            <a:r>
              <a:rPr lang="en-US" dirty="0" err="1"/>
              <a:t>Nữ</a:t>
            </a:r>
            <a:endParaRPr lang="en-US" dirty="0"/>
          </a:p>
        </p:txBody>
      </p:sp>
      <p:cxnSp>
        <p:nvCxnSpPr>
          <p:cNvPr id="9" name="Straight Arrow Connector 8"/>
          <p:cNvCxnSpPr/>
          <p:nvPr/>
        </p:nvCxnSpPr>
        <p:spPr>
          <a:xfrm>
            <a:off x="1371600" y="2311610"/>
            <a:ext cx="1600200" cy="7935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715000" y="2002046"/>
            <a:ext cx="1018309" cy="1103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04800" y="2553598"/>
            <a:ext cx="1981200" cy="1200329"/>
          </a:xfrm>
          <a:prstGeom prst="rect">
            <a:avLst/>
          </a:prstGeom>
          <a:noFill/>
        </p:spPr>
        <p:txBody>
          <a:bodyPr wrap="square" rtlCol="0">
            <a:spAutoFit/>
          </a:bodyPr>
          <a:lstStyle/>
          <a:p>
            <a:r>
              <a:rPr lang="en-US" dirty="0" err="1">
                <a:latin typeface="Times New Roman" pitchFamily="18" charset="0"/>
                <a:cs typeface="Times New Roman" pitchFamily="18" charset="0"/>
              </a:rPr>
              <a:t>Nét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khỏe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cằm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vuông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miệng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dỗi</a:t>
            </a:r>
            <a:endParaRPr lang="en-US" dirty="0">
              <a:latin typeface="Times New Roman" pitchFamily="18" charset="0"/>
              <a:cs typeface="Times New Roman" pitchFamily="18" charset="0"/>
            </a:endParaRPr>
          </a:p>
        </p:txBody>
      </p:sp>
      <p:sp>
        <p:nvSpPr>
          <p:cNvPr id="4" name="TextBox 3"/>
          <p:cNvSpPr txBox="1"/>
          <p:nvPr/>
        </p:nvSpPr>
        <p:spPr>
          <a:xfrm>
            <a:off x="6224154" y="2553597"/>
            <a:ext cx="1776846" cy="1200329"/>
          </a:xfrm>
          <a:prstGeom prst="rect">
            <a:avLst/>
          </a:prstGeom>
          <a:noFill/>
        </p:spPr>
        <p:txBody>
          <a:bodyPr wrap="square" rtlCol="0">
            <a:spAutoFit/>
          </a:bodyPr>
          <a:lstStyle/>
          <a:p>
            <a:r>
              <a:rPr lang="en-US" dirty="0" err="1">
                <a:latin typeface="Times New Roman" pitchFamily="18" charset="0"/>
                <a:cs typeface="Times New Roman" pitchFamily="18" charset="0"/>
              </a:rPr>
              <a:t>Nữ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mềm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tròn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miệng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cười</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46611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2" descr="Hình nền cho PowerPoint cực đẹp có hình cây nấm ở g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51244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914400" y="438150"/>
            <a:ext cx="7086600" cy="3352800"/>
            <a:chOff x="914400" y="438150"/>
            <a:chExt cx="7086600" cy="3352800"/>
          </a:xfrm>
        </p:grpSpPr>
        <p:sp>
          <p:nvSpPr>
            <p:cNvPr id="5" name="Folded Corner 4"/>
            <p:cNvSpPr/>
            <p:nvPr/>
          </p:nvSpPr>
          <p:spPr>
            <a:xfrm>
              <a:off x="914400" y="438150"/>
              <a:ext cx="7086600" cy="33528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95400" y="1276350"/>
              <a:ext cx="6324600" cy="2031325"/>
            </a:xfrm>
            <a:prstGeom prst="rect">
              <a:avLst/>
            </a:prstGeom>
          </p:spPr>
          <p:txBody>
            <a:bodyPr wrap="square">
              <a:spAutoFit/>
            </a:bodyPr>
            <a:lstStyle/>
            <a:p>
              <a:r>
                <a:rPr lang="vi-VN" dirty="0">
                  <a:solidFill>
                    <a:srgbClr val="FFFF00"/>
                  </a:solidFill>
                </a:rPr>
                <a:t>Mĩ thuật Việt Nam thời kì Tiền sử được biết đến qua một số di sản mĩ thuật của nền văn hoá Tràng An (khoảng 300 000 năm trước Công nguyên), Hoà Bình (khoảng 10 000 năm trước Công nguyên), Bắc Sơn (10 000 - 8000 năm trước Công nguyên),...</a:t>
              </a:r>
              <a:endParaRPr lang="en-US" dirty="0">
                <a:solidFill>
                  <a:srgbClr val="FFFF00"/>
                </a:solidFill>
              </a:endParaRPr>
            </a:p>
            <a:p>
              <a:br>
                <a:rPr lang="vi-VN" dirty="0"/>
              </a:br>
              <a:endParaRPr lang="en-US" dirty="0"/>
            </a:p>
          </p:txBody>
        </p:sp>
      </p:grpSp>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7018" y="47398"/>
            <a:ext cx="6781800" cy="369332"/>
          </a:xfrm>
          <a:prstGeom prst="rect">
            <a:avLst/>
          </a:prstGeom>
        </p:spPr>
        <p:txBody>
          <a:bodyPr wrap="square">
            <a:spAutoFit/>
          </a:bodyPr>
          <a:lstStyle/>
          <a:p>
            <a:r>
              <a:rPr lang="vi-VN" b="1" dirty="0"/>
              <a:t>Các bước mô phỏng một di sản mĩ thuật thời kì Tiền sử</a:t>
            </a:r>
            <a:endParaRPr lang="en-US" b="1" dirty="0"/>
          </a:p>
        </p:txBody>
      </p:sp>
      <p:pic>
        <p:nvPicPr>
          <p:cNvPr id="5" name="Untitled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416730"/>
            <a:ext cx="7873811" cy="4426857"/>
          </a:xfrm>
          <a:prstGeom prst="rect">
            <a:avLst/>
          </a:prstGeom>
        </p:spPr>
      </p:pic>
    </p:spTree>
    <p:extLst>
      <p:ext uri="{BB962C8B-B14F-4D97-AF65-F5344CB8AC3E}">
        <p14:creationId xmlns:p14="http://schemas.microsoft.com/office/powerpoint/2010/main" val="247002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842</Words>
  <Application>Microsoft Office PowerPoint</Application>
  <PresentationFormat>Trình chiếu Trên màn hình (16:9)</PresentationFormat>
  <Paragraphs>79</Paragraphs>
  <Slides>17</Slides>
  <Notes>1</Notes>
  <HiddenSlides>0</HiddenSlides>
  <MMClips>2</MMClips>
  <ScaleCrop>false</ScaleCrop>
  <HeadingPairs>
    <vt:vector size="4" baseType="variant">
      <vt:variant>
        <vt:lpstr>Chủ đề</vt:lpstr>
      </vt:variant>
      <vt:variant>
        <vt:i4>1</vt:i4>
      </vt:variant>
      <vt:variant>
        <vt:lpstr>Tiêu đề Bản chiếu</vt:lpstr>
      </vt:variant>
      <vt:variant>
        <vt:i4>17</vt:i4>
      </vt:variant>
    </vt:vector>
  </HeadingPairs>
  <TitlesOfParts>
    <vt:vector size="18"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ANH NGUYỄN PHÙNG VÂN</cp:lastModifiedBy>
  <cp:revision>17</cp:revision>
  <dcterms:created xsi:type="dcterms:W3CDTF">2021-11-26T12:51:45Z</dcterms:created>
  <dcterms:modified xsi:type="dcterms:W3CDTF">2021-12-12T10:56:36Z</dcterms:modified>
</cp:coreProperties>
</file>