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4" r:id="rId2"/>
    <p:sldId id="267" r:id="rId3"/>
    <p:sldId id="269" r:id="rId4"/>
    <p:sldId id="295" r:id="rId5"/>
    <p:sldId id="296" r:id="rId6"/>
    <p:sldId id="297" r:id="rId7"/>
    <p:sldId id="299" r:id="rId8"/>
    <p:sldId id="300" r:id="rId9"/>
    <p:sldId id="271" r:id="rId10"/>
    <p:sldId id="301" r:id="rId11"/>
    <p:sldId id="302" r:id="rId12"/>
    <p:sldId id="303" r:id="rId13"/>
    <p:sldId id="304" r:id="rId14"/>
    <p:sldId id="289" r:id="rId15"/>
    <p:sldId id="305" r:id="rId16"/>
    <p:sldId id="306" r:id="rId17"/>
    <p:sldId id="307" r:id="rId18"/>
    <p:sldId id="308" r:id="rId19"/>
    <p:sldId id="285" r:id="rId20"/>
    <p:sldId id="293" r:id="rId21"/>
    <p:sldId id="309" r:id="rId22"/>
    <p:sldId id="276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21">
          <p15:clr>
            <a:srgbClr val="A4A3A4"/>
          </p15:clr>
        </p15:guide>
        <p15:guide id="2" pos="29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E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244" autoAdjust="0"/>
  </p:normalViewPr>
  <p:slideViewPr>
    <p:cSldViewPr>
      <p:cViewPr varScale="1">
        <p:scale>
          <a:sx n="66" d="100"/>
          <a:sy n="66" d="100"/>
        </p:scale>
        <p:origin x="1506" y="78"/>
      </p:cViewPr>
      <p:guideLst>
        <p:guide orient="horz" pos="2121"/>
        <p:guide pos="291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9B177-314B-4C4C-89CE-D2BA7145FAA5}" type="datetimeFigureOut">
              <a:rPr lang="en-US"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D1F2D-6226-4E68-B1E5-B4FA83152507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E93C4-89A3-4DD2-9BA6-CF606CB86729}" type="datetimeFigureOut">
              <a:rPr lang="en-US"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F5107-7063-4016-91BD-0D9EF17468C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AB789-F243-4AA1-9B0E-2B4D088A3336}" type="datetimeFigureOut">
              <a:rPr lang="en-US"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FFF53-242A-4550-A254-FAEACE6A1C8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075DD-291A-41CC-82E8-F50ABC866CCF}" type="datetimeFigureOut">
              <a:rPr lang="en-US"/>
              <a:t>12/22/2024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4AD97-D5FA-4457-95D7-6C2852D63967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A8789-B173-4162-9201-5C397547C389}" type="datetimeFigureOut">
              <a:rPr lang="en-US"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30D43-B824-40F2-BAFA-D4DFED29810A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14061-592A-45C5-8599-14E6FBA442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5435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005B0-F1C8-4D90-914B-FA1D92CF4AD7}" type="datetimeFigureOut">
              <a:rPr lang="en-US"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85C97-44AC-4F12-A7C2-722D6FF77CA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AC781-007A-4E01-9180-F8E81CBDDE58}" type="datetimeFigureOut">
              <a:rPr lang="en-US"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8C2E4-9C64-4A7C-A2FD-11FE860B905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AD6BE-C6D0-4791-8EE1-BC7B99EBCB6D}" type="datetimeFigureOut">
              <a:rPr lang="en-US"/>
              <a:t>12/22/2024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7CF9C-E16A-4AC4-B609-FC94D181598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F97B2-6AC9-4833-9418-7F895AD05924}" type="datetimeFigureOut">
              <a:rPr lang="en-US"/>
              <a:t>12/22/2024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07285-73A0-4E1A-A1F5-F7A0997B4DA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631DD-23D0-495D-8C50-31AC480C34D2}" type="datetimeFigureOut">
              <a:rPr lang="en-US"/>
              <a:t>12/22/2024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6BC63-8811-4BCF-A3EA-925383D8B74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03ECC-7CA3-422C-83A6-02FB5F6DDF5E}" type="datetimeFigureOut">
              <a:rPr lang="en-US"/>
              <a:t>12/22/2024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E7BC8-F6D4-4BB3-BC2E-98FF86F1A23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52119-2AB0-464D-BFAB-83AE08056F26}" type="datetimeFigureOut">
              <a:rPr lang="en-US"/>
              <a:t>12/22/2024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6016C-2B92-455D-9802-EF03DE467AA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80128-803E-49CE-8C4F-FE2EA0CA5C62}" type="datetimeFigureOut">
              <a:rPr lang="en-US"/>
              <a:t>12/22/2024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0E60D-E2AA-4EE3-868E-B1FDF5CCE08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DD60F7-5507-4725-AB00-E63661C299F7}" type="datetimeFigureOut">
              <a:rPr lang="en-US"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661C25-D930-40A9-B6BC-270ACABDB095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4"/>
          <p:cNvGrpSpPr>
            <a:grpSpLocks/>
          </p:cNvGrpSpPr>
          <p:nvPr/>
        </p:nvGrpSpPr>
        <p:grpSpPr bwMode="auto">
          <a:xfrm>
            <a:off x="172747" y="152400"/>
            <a:ext cx="8971255" cy="6705600"/>
            <a:chOff x="0" y="-192"/>
            <a:chExt cx="5856" cy="4530"/>
          </a:xfrm>
        </p:grpSpPr>
        <p:sp>
          <p:nvSpPr>
            <p:cNvPr id="6167" name="Rectangle 8"/>
            <p:cNvSpPr>
              <a:spLocks noChangeArrowheads="1"/>
            </p:cNvSpPr>
            <p:nvPr/>
          </p:nvSpPr>
          <p:spPr bwMode="auto">
            <a:xfrm>
              <a:off x="0" y="-192"/>
              <a:ext cx="5760" cy="4512"/>
            </a:xfrm>
            <a:prstGeom prst="rect">
              <a:avLst/>
            </a:prstGeom>
            <a:gradFill rotWithShape="0">
              <a:gsLst>
                <a:gs pos="0">
                  <a:srgbClr val="00FFFF"/>
                </a:gs>
                <a:gs pos="50000">
                  <a:srgbClr val="FFFFFF"/>
                </a:gs>
                <a:gs pos="100000">
                  <a:srgbClr val="00FF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altLang="zh-CN" sz="1050"/>
            </a:p>
          </p:txBody>
        </p:sp>
        <p:pic>
          <p:nvPicPr>
            <p:cNvPr id="6168" name="Picture 10" descr="POINSET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1270"/>
              <a:ext cx="1440" cy="3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4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3524252"/>
            <a:ext cx="1428750" cy="1297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5" descr="BOOKANI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90725"/>
            <a:ext cx="25717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16"/>
          <p:cNvSpPr txBox="1">
            <a:spLocks noChangeArrowheads="1"/>
          </p:cNvSpPr>
          <p:nvPr/>
        </p:nvSpPr>
        <p:spPr bwMode="auto">
          <a:xfrm>
            <a:off x="3416844" y="2228851"/>
            <a:ext cx="8694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400" b="1" u="sng" dirty="0" err="1">
                <a:solidFill>
                  <a:srgbClr val="FF0000"/>
                </a:solidFill>
                <a:latin typeface="VNI-Thufap3" pitchFamily="18" charset="0"/>
              </a:rPr>
              <a:t>Daïy</a:t>
            </a:r>
            <a:r>
              <a:rPr lang="en-US" altLang="zh-CN" sz="2400" b="1" u="sng" dirty="0">
                <a:solidFill>
                  <a:srgbClr val="FF0000"/>
                </a:solidFill>
                <a:latin typeface="VNI-Thufap3" pitchFamily="18" charset="0"/>
              </a:rPr>
              <a:t> </a:t>
            </a:r>
            <a:r>
              <a:rPr lang="en-US" altLang="zh-CN" sz="2400" b="1" u="sng" dirty="0" err="1">
                <a:solidFill>
                  <a:srgbClr val="FF0000"/>
                </a:solidFill>
                <a:latin typeface="VNI-Thufap3" pitchFamily="18" charset="0"/>
              </a:rPr>
              <a:t>toát</a:t>
            </a:r>
            <a:endParaRPr lang="en-US" altLang="zh-CN" sz="2400" b="1" u="sng" dirty="0">
              <a:solidFill>
                <a:srgbClr val="FF0000"/>
              </a:solidFill>
              <a:latin typeface="VNI-Thufap3" pitchFamily="18" charset="0"/>
            </a:endParaRPr>
          </a:p>
        </p:txBody>
      </p:sp>
      <p:sp>
        <p:nvSpPr>
          <p:cNvPr id="6150" name="Text Box 18"/>
          <p:cNvSpPr txBox="1">
            <a:spLocks noChangeArrowheads="1"/>
          </p:cNvSpPr>
          <p:nvPr/>
        </p:nvSpPr>
        <p:spPr bwMode="auto">
          <a:xfrm>
            <a:off x="4343400" y="2228851"/>
            <a:ext cx="84987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400" b="1" u="sng">
                <a:solidFill>
                  <a:srgbClr val="FF0000"/>
                </a:solidFill>
                <a:latin typeface="VNI-Thufap3" pitchFamily="18" charset="0"/>
              </a:rPr>
              <a:t>Hoïc toát</a:t>
            </a:r>
          </a:p>
        </p:txBody>
      </p:sp>
      <p:pic>
        <p:nvPicPr>
          <p:cNvPr id="6152" name="Picture 54" descr="Bellco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426" y="457200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54" descr="Bellco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792" y="5249835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485900"/>
            <a:ext cx="1143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54" descr="Bellco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373" y="457200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54" descr="Bellco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200" y="457200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0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72745" y="152400"/>
            <a:ext cx="1428750" cy="3775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20" descr="SS128x128P_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181600"/>
            <a:ext cx="13144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21" descr="SS128x128P_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81866">
            <a:off x="257763" y="5632275"/>
            <a:ext cx="671513" cy="122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22" descr="SS128x128P_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4454">
            <a:off x="867313" y="5626481"/>
            <a:ext cx="671513" cy="122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24" descr="SS128x128P_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042" y="896167"/>
            <a:ext cx="13144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Picture 25" descr="SS128x128P_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81866">
            <a:off x="7558337" y="1221778"/>
            <a:ext cx="671513" cy="122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5" name="Picture 26" descr="SS128x128P_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4454">
            <a:off x="8157358" y="1379936"/>
            <a:ext cx="671513" cy="122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4099"/>
          <p:cNvSpPr txBox="1"/>
          <p:nvPr/>
        </p:nvSpPr>
        <p:spPr>
          <a:xfrm>
            <a:off x="3229989" y="3103261"/>
            <a:ext cx="2148256" cy="415498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 NGHỆ 7</a:t>
            </a:r>
            <a:endParaRPr sz="2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388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57" name="Group 3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0999154"/>
              </p:ext>
            </p:extLst>
          </p:nvPr>
        </p:nvGraphicFramePr>
        <p:xfrm>
          <a:off x="170543" y="1143000"/>
          <a:ext cx="8839200" cy="5483881"/>
        </p:xfrm>
        <a:graphic>
          <a:graphicData uri="http://schemas.openxmlformats.org/drawingml/2006/table">
            <a:tbl>
              <a:tblPr/>
              <a:tblGrid>
                <a:gridCol w="318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39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4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4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endPara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4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Nhiệm</a:t>
                      </a: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4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vụ</a:t>
                      </a:r>
                      <a:endPara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188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0542" y="2013654"/>
            <a:ext cx="32025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07592" y="2019853"/>
            <a:ext cx="5654765" cy="448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hangingPunct="0">
              <a:spcBef>
                <a:spcPct val="20000"/>
              </a:spcBef>
            </a:pP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eaLnBrk="0" hangingPunct="0">
              <a:spcBef>
                <a:spcPct val="20000"/>
              </a:spcBef>
            </a:pP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66800" y="33748"/>
            <a:ext cx="6324600" cy="13369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NHIỆM VỤ 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960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152400" y="1905000"/>
            <a:ext cx="8893493" cy="11387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eaLnBrk="1" hangingPunct="1"/>
            <a:r>
              <a:rPr lang="en-US" sz="3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en-US" sz="3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LẬP KẾ HOẠCH NUÔI DƯỠNG VÀ CHĂM SÓC VẬT NUÔI TRONG GIA </a:t>
            </a:r>
            <a:r>
              <a:rPr lang="en-US" sz="3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ĐÌNH:</a:t>
            </a:r>
            <a:endParaRPr lang="en-US" sz="3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9600" y="457200"/>
            <a:ext cx="7620000" cy="1066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XÂY DỰNG  KẾ HOẠCH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66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 Box 99"/>
          <p:cNvSpPr txBox="1"/>
          <p:nvPr/>
        </p:nvSpPr>
        <p:spPr>
          <a:xfrm>
            <a:off x="152400" y="47178"/>
            <a:ext cx="8884285" cy="10772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ctr"/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Mẫu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1.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Báo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cáo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kế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hoạch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nuôi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dưỡng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chăm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sóc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sz="3200" b="1" i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/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vật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nuôi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gia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đình</a:t>
            </a:r>
            <a:r>
              <a:rPr lang="en-US" sz="3200" b="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. (5P)</a:t>
            </a:r>
            <a:endParaRPr lang="en-US" sz="3200" b="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/>
          <p:nvPr>
            <p:extLst>
              <p:ext uri="{D42A27DB-BD31-4B8C-83A1-F6EECF244321}">
                <p14:modId xmlns:p14="http://schemas.microsoft.com/office/powerpoint/2010/main" val="1772033882"/>
              </p:ext>
            </p:extLst>
          </p:nvPr>
        </p:nvGraphicFramePr>
        <p:xfrm>
          <a:off x="228600" y="4042230"/>
          <a:ext cx="8610600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49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9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9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02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58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8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8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endParaRPr lang="en-US" sz="28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8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8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8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endParaRPr lang="en-US" sz="28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8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28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endParaRPr lang="en-US" sz="28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28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</a:t>
                      </a:r>
                      <a:endParaRPr lang="en-US" sz="28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4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3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3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9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3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3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22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3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3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3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3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28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 Box 99"/>
          <p:cNvSpPr txBox="1"/>
          <p:nvPr/>
        </p:nvSpPr>
        <p:spPr>
          <a:xfrm>
            <a:off x="159657" y="1102163"/>
            <a:ext cx="8884285" cy="286232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vi-VN" sz="30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1. Giới thiệu</a:t>
            </a:r>
          </a:p>
          <a:p>
            <a:r>
              <a:rPr lang="vi-VN" sz="3000" b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- Giống vật nuôi chọn.</a:t>
            </a:r>
          </a:p>
          <a:p>
            <a:r>
              <a:rPr lang="vi-VN" sz="3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- Phương thức nuôi</a:t>
            </a:r>
          </a:p>
          <a:p>
            <a:r>
              <a:rPr lang="vi-VN" sz="3000" b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- Số lượng nuôi.</a:t>
            </a:r>
          </a:p>
          <a:p>
            <a:r>
              <a:rPr lang="vi-VN" sz="3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- Điều kiện sinh trưởng và phát triển.</a:t>
            </a:r>
            <a:r>
              <a:rPr lang="vi-VN" sz="30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endParaRPr lang="vi-VN" sz="3000" b="1" i="1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vi-VN" sz="30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2. Kế hoạch nuôi dưỡng, chăm </a:t>
            </a:r>
            <a:r>
              <a:rPr lang="vi-VN" sz="30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sóc</a:t>
            </a:r>
            <a:endParaRPr lang="vi-VN" sz="3000" b="1" i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4313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14514" y="304800"/>
            <a:ext cx="879538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eaLnBrk="1" hangingPunct="1"/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LẬP KẾ HOẠCH NUÔI DƯỠNG VÀ CHĂM SÓC VẬT NUÔI TRONG GIA ĐÌNH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727147"/>
              </p:ext>
            </p:extLst>
          </p:nvPr>
        </p:nvGraphicFramePr>
        <p:xfrm>
          <a:off x="152400" y="1612167"/>
          <a:ext cx="8839200" cy="4589175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32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81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66674"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STT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11" marR="36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việc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cần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11" marR="36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11" marR="36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cụ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liệu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cần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thiết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11" marR="36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Ghi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chú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11" marR="36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222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3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11" marR="36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Chuẩn</a:t>
                      </a:r>
                      <a:r>
                        <a:rPr lang="en-US" sz="28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bị</a:t>
                      </a:r>
                      <a:r>
                        <a:rPr lang="en-US" sz="28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chuồng</a:t>
                      </a:r>
                      <a:endParaRPr lang="en-US" sz="28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11" marR="36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11" marR="36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Chuồng</a:t>
                      </a:r>
                      <a:r>
                        <a:rPr lang="en-US" sz="28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sắt</a:t>
                      </a:r>
                      <a:r>
                        <a:rPr lang="en-US" sz="28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inox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36111" marR="36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11" marR="36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778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3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11" marR="36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Chọn</a:t>
                      </a:r>
                      <a:r>
                        <a:rPr lang="en-US" sz="28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mèo</a:t>
                      </a:r>
                      <a:r>
                        <a:rPr lang="en-US" sz="28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giống</a:t>
                      </a:r>
                      <a:endParaRPr lang="en-US" sz="28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11" marR="36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1/2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11" marR="36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80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Thùng đựng</a:t>
                      </a:r>
                    </a:p>
                  </a:txBody>
                  <a:tcPr marL="36111" marR="36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11" marR="36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111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3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11" marR="36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Nuôi dưỡng, chăm sóc</a:t>
                      </a:r>
                    </a:p>
                  </a:txBody>
                  <a:tcPr marL="36111" marR="36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11" marR="36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80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Dụng cụ cho ăn, uống nước</a:t>
                      </a:r>
                    </a:p>
                  </a:txBody>
                  <a:tcPr marL="36111" marR="36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11" marR="36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556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3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11" marR="36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Phòng</a:t>
                      </a:r>
                      <a:r>
                        <a:rPr lang="en-US" sz="28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trị</a:t>
                      </a:r>
                      <a:r>
                        <a:rPr lang="en-US" sz="28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bệnh</a:t>
                      </a:r>
                      <a:endParaRPr lang="en-US" sz="28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8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111" marR="36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ngày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11" marR="36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Thuốc theo đơn của bác sĩ thú y</a:t>
                      </a:r>
                    </a:p>
                  </a:txBody>
                  <a:tcPr marL="36111" marR="36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111" marR="36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145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 Box 99"/>
          <p:cNvSpPr txBox="1"/>
          <p:nvPr/>
        </p:nvSpPr>
        <p:spPr>
          <a:xfrm>
            <a:off x="223837" y="76200"/>
            <a:ext cx="8803005" cy="10772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ctr"/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Mẫu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chi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phí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nuôi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dưỡng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chăm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sóc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vật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nuôi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/>
          <p:nvPr>
            <p:extLst>
              <p:ext uri="{D42A27DB-BD31-4B8C-83A1-F6EECF244321}">
                <p14:modId xmlns:p14="http://schemas.microsoft.com/office/powerpoint/2010/main" val="2325236502"/>
              </p:ext>
            </p:extLst>
          </p:nvPr>
        </p:nvGraphicFramePr>
        <p:xfrm>
          <a:off x="223838" y="1143000"/>
          <a:ext cx="8803004" cy="563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0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8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75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43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93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75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53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337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phí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tiền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024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600" b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 liệu xây dựng chuồng nuôi</a:t>
                      </a:r>
                      <a:endParaRPr lang="en-US" sz="2600" b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1" i="1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314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600" b="0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600" b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600" b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nuôi</a:t>
                      </a:r>
                      <a:r>
                        <a:rPr lang="en-US" sz="2600" b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dưỡng</a:t>
                      </a:r>
                      <a:r>
                        <a:rPr lang="en-US" sz="2600" b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600" b="0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máng</a:t>
                      </a:r>
                      <a:r>
                        <a:rPr lang="en-US" sz="2600" b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600" b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b="0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máng</a:t>
                      </a:r>
                      <a:r>
                        <a:rPr lang="en-US" sz="2600" b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uống</a:t>
                      </a:r>
                      <a:r>
                        <a:rPr lang="en-US" sz="2600" b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,…)</a:t>
                      </a:r>
                      <a:endParaRPr lang="en-US" sz="26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1" i="1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1" i="1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80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600" b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giống</a:t>
                      </a:r>
                      <a:endParaRPr lang="en-US" sz="2600" b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80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8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600" b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 ăn</a:t>
                      </a:r>
                      <a:endParaRPr lang="en-US" sz="2600" b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1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8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600" b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Thuốc thú y</a:t>
                      </a:r>
                      <a:endParaRPr lang="en-US" sz="2600" b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8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600" b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 chăm sóc</a:t>
                      </a:r>
                      <a:endParaRPr lang="en-US" sz="2600" b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8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600" b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</a:t>
                      </a:r>
                      <a:r>
                        <a:rPr lang="en-US" sz="2600" b="0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phí</a:t>
                      </a:r>
                      <a:r>
                        <a:rPr lang="en-US" sz="2600" b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endParaRPr lang="en-US" sz="26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0845">
                <a:tc gridSpan="5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 i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2800" b="1" i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cộng</a:t>
                      </a:r>
                      <a:endParaRPr lang="en-US" sz="2800" b="1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 i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b="1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2800" b="1" i="1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 Box 99"/>
          <p:cNvSpPr txBox="1"/>
          <p:nvPr/>
        </p:nvSpPr>
        <p:spPr>
          <a:xfrm>
            <a:off x="1915795" y="76200"/>
            <a:ext cx="7259955" cy="10772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ctr"/>
            <a:r>
              <a:rPr lang="en-US" sz="32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Mẫu</a:t>
            </a: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en-US" sz="32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chi </a:t>
            </a:r>
            <a:r>
              <a:rPr lang="en-US" sz="32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phí</a:t>
            </a: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nuôi</a:t>
            </a: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dưỡng</a:t>
            </a: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3200" b="1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ctr"/>
            <a:r>
              <a:rPr lang="en-US" sz="32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chăm</a:t>
            </a: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sóc</a:t>
            </a: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vật</a:t>
            </a: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nuôi</a:t>
            </a:r>
            <a:endParaRPr lang="en-US" sz="32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/>
          <p:nvPr>
            <p:extLst>
              <p:ext uri="{D42A27DB-BD31-4B8C-83A1-F6EECF244321}">
                <p14:modId xmlns:p14="http://schemas.microsoft.com/office/powerpoint/2010/main" val="743783432"/>
              </p:ext>
            </p:extLst>
          </p:nvPr>
        </p:nvGraphicFramePr>
        <p:xfrm>
          <a:off x="76198" y="1134564"/>
          <a:ext cx="8991602" cy="5775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7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4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37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80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3568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phí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tiền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08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 liệu xây dựng chuồng nuôi</a:t>
                      </a:r>
                      <a:endParaRPr lang="en-US" sz="2400" b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 i="1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Kg</a:t>
                      </a:r>
                      <a:endParaRPr lang="en-US" sz="2400" b="1" i="1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8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8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8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599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 cụ nuôi dưỡng (máng ăn, máng uống,…)</a:t>
                      </a:r>
                      <a:endParaRPr lang="en-US" sz="2400" b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 i="1" smtClean="0">
                          <a:latin typeface="Times New Roman" pitchFamily="18" charset="0"/>
                          <a:cs typeface="Times New Roman" pitchFamily="18" charset="0"/>
                        </a:rPr>
                        <a:t>Chiếc</a:t>
                      </a:r>
                      <a:endParaRPr lang="en-US" sz="24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800" b="1" i="1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8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8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b="1" i="1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giống</a:t>
                      </a:r>
                      <a:endParaRPr lang="en-US" sz="2400" b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 i="1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  <a:endParaRPr lang="en-US" sz="24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8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8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8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8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 ăn</a:t>
                      </a:r>
                      <a:endParaRPr lang="en-US" sz="2400" b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 i="1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Gam</a:t>
                      </a:r>
                      <a:endParaRPr lang="en-US" sz="24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8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8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8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688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8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Thuốc thú y</a:t>
                      </a:r>
                      <a:endParaRPr lang="en-US" sz="2400" b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 i="1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Gói</a:t>
                      </a:r>
                      <a:endParaRPr lang="en-US" sz="24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8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8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8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68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8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 chăm sóc</a:t>
                      </a:r>
                      <a:endParaRPr lang="en-US" sz="2400" b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endParaRPr lang="en-US" sz="2400" b="1" i="1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83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8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</a:t>
                      </a:r>
                      <a:r>
                        <a:rPr lang="en-US" sz="2400" b="0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phí</a:t>
                      </a:r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endParaRPr lang="en-US" sz="24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1480">
                <a:tc gridSpan="5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3200" b="1" i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3200" b="1" i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i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cộng</a:t>
                      </a:r>
                      <a:endParaRPr lang="en-US" sz="3200" b="1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3200" b="1" i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 b="1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2000" b="1" i="1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Text Box 2"/>
          <p:cNvSpPr txBox="1"/>
          <p:nvPr/>
        </p:nvSpPr>
        <p:spPr>
          <a:xfrm>
            <a:off x="214630" y="152400"/>
            <a:ext cx="1766830" cy="769441"/>
          </a:xfrm>
          <a:prstGeom prst="rect">
            <a:avLst/>
          </a:prstGeom>
          <a:solidFill>
            <a:srgbClr val="FFFF00"/>
          </a:solidFill>
        </p:spPr>
        <p:txBody>
          <a:bodyPr wrap="none" rtlCol="0" anchor="t">
            <a:spAutoFit/>
          </a:bodyPr>
          <a:lstStyle/>
          <a:p>
            <a:pPr eaLnBrk="1" hangingPunct="1"/>
            <a:r>
              <a:rPr lang="en-US" sz="4400" b="1" dirty="0" smtClean="0">
                <a:ln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VÍ DỤ</a:t>
            </a:r>
          </a:p>
        </p:txBody>
      </p:sp>
    </p:spTree>
    <p:extLst>
      <p:ext uri="{BB962C8B-B14F-4D97-AF65-F5344CB8AC3E}">
        <p14:creationId xmlns:p14="http://schemas.microsoft.com/office/powerpoint/2010/main" val="2022466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cho-ngao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14" y="152400"/>
            <a:ext cx="4074886" cy="256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9484" y="6248399"/>
            <a:ext cx="40277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 pug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triệu 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con</a:t>
            </a:r>
            <a:r>
              <a:rPr lang="vi-VN" sz="2400" dirty="0"/>
              <a:t> 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735" y="152399"/>
            <a:ext cx="4152265" cy="256266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00599" y="2814935"/>
            <a:ext cx="426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xù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triệu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con</a:t>
            </a:r>
            <a:r>
              <a:rPr lang="vi-VN" dirty="0">
                <a:solidFill>
                  <a:srgbClr val="FF0000"/>
                </a:solidFill>
              </a:rPr>
              <a:t> 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2814935"/>
            <a:ext cx="419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husky 3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triệu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con</a:t>
            </a:r>
            <a:r>
              <a:rPr lang="vi-VN" sz="2400" dirty="0">
                <a:solidFill>
                  <a:srgbClr val="FF0000"/>
                </a:solidFill>
              </a:rPr>
              <a:t> 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Administrator\Desktop\khong-nen-mua-ban-cho-pug-voi-va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14" y="3429000"/>
            <a:ext cx="4074886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495800" y="6248400"/>
            <a:ext cx="4571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triệu 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con</a:t>
            </a:r>
            <a:r>
              <a:rPr lang="vi-VN" sz="2400" dirty="0">
                <a:solidFill>
                  <a:srgbClr val="FF0000"/>
                </a:solidFill>
              </a:rPr>
              <a:t> 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28" name="Picture 4" descr="C:\Users\Administrator\Desktop\than-hinh-cho-phu-quo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735" y="3429000"/>
            <a:ext cx="4152265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06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296228" y="1524000"/>
            <a:ext cx="8795385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eaLnBrk="1" hangingPunct="1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LẬP BẢNG TÍNH CHI PHÍ NUÔI DƯỠNG VÀ CHĂM SÓC VẬT NUÔI 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 eaLnBrk="1" hangingPunct="1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(10p)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894013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64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 Box 99"/>
          <p:cNvSpPr txBox="1"/>
          <p:nvPr/>
        </p:nvSpPr>
        <p:spPr>
          <a:xfrm>
            <a:off x="1702616" y="65782"/>
            <a:ext cx="7259955" cy="10772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ctr"/>
            <a:r>
              <a:rPr lang="en-US" sz="32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Mẫu</a:t>
            </a: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en-US" sz="32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chi </a:t>
            </a:r>
            <a:r>
              <a:rPr lang="en-US" sz="32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phí</a:t>
            </a: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nuôi</a:t>
            </a: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dưỡng</a:t>
            </a: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3200" b="1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ctr"/>
            <a:r>
              <a:rPr lang="en-US" sz="32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chăm</a:t>
            </a: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sóc</a:t>
            </a: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vật</a:t>
            </a: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nuôi</a:t>
            </a:r>
            <a:endParaRPr lang="en-US" sz="32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/>
          <p:nvPr>
            <p:extLst>
              <p:ext uri="{D42A27DB-BD31-4B8C-83A1-F6EECF244321}">
                <p14:modId xmlns:p14="http://schemas.microsoft.com/office/powerpoint/2010/main" val="1187457369"/>
              </p:ext>
            </p:extLst>
          </p:nvPr>
        </p:nvGraphicFramePr>
        <p:xfrm>
          <a:off x="76200" y="1066800"/>
          <a:ext cx="8991600" cy="56381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1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6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3568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2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phí</a:t>
                      </a:r>
                      <a:endParaRPr lang="en-US" sz="2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endParaRPr lang="en-US" sz="2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endParaRPr lang="en-US" sz="2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tiền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</a:t>
                      </a:r>
                      <a:endParaRPr lang="en-US" sz="2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08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 liệu xây dựng chuồng nuôi</a:t>
                      </a:r>
                      <a:endParaRPr lang="en-US" sz="2400" b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2400" b="1" i="1" dirty="0" err="1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tấm</a:t>
                      </a:r>
                      <a:r>
                        <a:rPr lang="en-US" sz="2400" b="1" i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lưới</a:t>
                      </a:r>
                      <a:r>
                        <a:rPr lang="en-US" sz="2400" b="1" i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sắt</a:t>
                      </a:r>
                      <a:endParaRPr lang="en-US" sz="2400" b="1" i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25.000</a:t>
                      </a:r>
                      <a:endParaRPr lang="en-US" sz="24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 i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2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100.000</a:t>
                      </a:r>
                      <a:endParaRPr lang="en-US" sz="22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599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 cụ nuôi dưỡng (máng ăn, máng uống,…)</a:t>
                      </a:r>
                      <a:endParaRPr lang="en-US" sz="2400" b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2400" b="1" i="1" dirty="0" err="1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2400" b="1" i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máng</a:t>
                      </a:r>
                      <a:r>
                        <a:rPr lang="en-US" sz="2400" b="1" i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400" b="1" i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i="1" dirty="0" err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máng</a:t>
                      </a:r>
                      <a:r>
                        <a:rPr lang="en-US" sz="2400" b="1" i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uống</a:t>
                      </a:r>
                      <a:endParaRPr lang="en-US" sz="2400" b="1" i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 i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80.000</a:t>
                      </a:r>
                      <a:endParaRPr lang="en-US" sz="2400" b="1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400" b="1" i="1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50.000</a:t>
                      </a:r>
                      <a:endParaRPr lang="en-US" sz="24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US" sz="2400" b="1" i="1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400" b="1" i="1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2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130.000</a:t>
                      </a:r>
                      <a:endParaRPr lang="en-US" sz="22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b="1" i="1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giống</a:t>
                      </a:r>
                      <a:endParaRPr lang="en-US" sz="2400" b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2400" b="1" i="1" dirty="0" err="1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chó</a:t>
                      </a:r>
                      <a:r>
                        <a:rPr lang="en-US" sz="2400" b="1" i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endParaRPr lang="en-US" sz="2400" b="1" i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2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3.000.000</a:t>
                      </a:r>
                      <a:endParaRPr lang="en-US" sz="2200" b="1" i="1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US" sz="24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2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3.000.000</a:t>
                      </a:r>
                      <a:endParaRPr lang="en-US" sz="2200" b="1" i="1" dirty="0" smtClean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8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 ăn</a:t>
                      </a:r>
                      <a:endParaRPr lang="en-US" sz="2400" b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2400" b="1" i="1" dirty="0" err="1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túi</a:t>
                      </a:r>
                      <a:endParaRPr lang="en-US" sz="2400" b="1" i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70.000</a:t>
                      </a:r>
                      <a:endParaRPr lang="en-US" sz="24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US" sz="24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2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70.000</a:t>
                      </a:r>
                      <a:endParaRPr lang="en-US" sz="22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688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8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Thuốc thú y</a:t>
                      </a:r>
                      <a:endParaRPr lang="en-US" sz="2400" b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2400" b="1" i="1" dirty="0" err="1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lọ</a:t>
                      </a:r>
                      <a:endParaRPr lang="en-US" sz="2400" b="1" i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30.000</a:t>
                      </a:r>
                      <a:endParaRPr lang="en-US" sz="2400" b="1" i="1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US" sz="2400" b="1" i="1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2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30.000</a:t>
                      </a:r>
                      <a:endParaRPr lang="en-US" sz="2200" b="1" i="1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68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8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 chăm sóc</a:t>
                      </a:r>
                      <a:endParaRPr lang="en-US" sz="2400" b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83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8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</a:t>
                      </a:r>
                      <a:r>
                        <a:rPr lang="en-US" sz="2400" b="0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phí</a:t>
                      </a:r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endParaRPr lang="en-US" sz="24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1480">
                <a:tc gridSpan="5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 i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2400" b="1" i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cộng</a:t>
                      </a:r>
                      <a:endParaRPr lang="en-US" sz="2400" b="1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400" b="1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.330.000</a:t>
                      </a:r>
                      <a:endParaRPr lang="en-US" sz="2400" b="1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2000" b="1" i="1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Text Box 2"/>
          <p:cNvSpPr txBox="1"/>
          <p:nvPr/>
        </p:nvSpPr>
        <p:spPr>
          <a:xfrm>
            <a:off x="214630" y="152400"/>
            <a:ext cx="1766830" cy="769441"/>
          </a:xfrm>
          <a:prstGeom prst="rect">
            <a:avLst/>
          </a:prstGeom>
          <a:solidFill>
            <a:srgbClr val="FFFF00"/>
          </a:solidFill>
        </p:spPr>
        <p:txBody>
          <a:bodyPr wrap="none" rtlCol="0" anchor="t">
            <a:spAutoFit/>
          </a:bodyPr>
          <a:lstStyle/>
          <a:p>
            <a:pPr eaLnBrk="1" hangingPunct="1"/>
            <a:r>
              <a:rPr lang="en-US" sz="4400" b="1" dirty="0" smtClean="0">
                <a:ln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VÍ DỤ</a:t>
            </a:r>
          </a:p>
        </p:txBody>
      </p:sp>
    </p:spTree>
    <p:extLst>
      <p:ext uri="{BB962C8B-B14F-4D97-AF65-F5344CB8AC3E}">
        <p14:creationId xmlns:p14="http://schemas.microsoft.com/office/powerpoint/2010/main" val="16522605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2952"/>
          <a:stretch>
            <a:fillRect/>
          </a:stretch>
        </p:blipFill>
        <p:spPr>
          <a:xfrm>
            <a:off x="1066800" y="152400"/>
            <a:ext cx="6664325" cy="6597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3" name="Title 1"/>
          <p:cNvSpPr/>
          <p:nvPr/>
        </p:nvSpPr>
        <p:spPr bwMode="auto">
          <a:xfrm>
            <a:off x="152400" y="1371600"/>
            <a:ext cx="8890635" cy="2133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Chia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0" name="Picture 99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710555" y="3755390"/>
            <a:ext cx="3252470" cy="24930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 l="18735" t="3613"/>
          <a:stretch>
            <a:fillRect/>
          </a:stretch>
        </p:blipFill>
        <p:spPr>
          <a:xfrm>
            <a:off x="2590800" y="3752850"/>
            <a:ext cx="3011170" cy="2495550"/>
          </a:xfrm>
          <a:prstGeom prst="rect">
            <a:avLst/>
          </a:prstGeom>
        </p:spPr>
      </p:pic>
      <p:pic>
        <p:nvPicPr>
          <p:cNvPr id="9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5"/>
          <a:srcRect l="13110" r="30080" b="6141"/>
          <a:stretch>
            <a:fillRect/>
          </a:stretch>
        </p:blipFill>
        <p:spPr>
          <a:xfrm>
            <a:off x="152400" y="3752850"/>
            <a:ext cx="232981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 Box 99"/>
          <p:cNvSpPr txBox="1"/>
          <p:nvPr/>
        </p:nvSpPr>
        <p:spPr>
          <a:xfrm>
            <a:off x="1915795" y="152400"/>
            <a:ext cx="725995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ctr"/>
            <a:r>
              <a:rPr lang="en-US" sz="2800" b="1" i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Mẫu 2: Bảng tính chi phí nuôi dưỡng và chăm sóc vật nuôi</a:t>
            </a:r>
          </a:p>
        </p:txBody>
      </p:sp>
      <p:graphicFrame>
        <p:nvGraphicFramePr>
          <p:cNvPr id="2" name="Table 1"/>
          <p:cNvGraphicFramePr/>
          <p:nvPr/>
        </p:nvGraphicFramePr>
        <p:xfrm>
          <a:off x="476250" y="1223645"/>
          <a:ext cx="8368665" cy="55086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4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3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8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1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8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74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53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3568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0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loại chi phí</a:t>
                      </a:r>
                      <a:endParaRPr lang="en-US" sz="20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 vị tính</a:t>
                      </a:r>
                      <a:endParaRPr lang="en-US" sz="20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 giá (đồng)</a:t>
                      </a:r>
                      <a:endParaRPr lang="en-US" sz="20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lượng</a:t>
                      </a:r>
                      <a:endParaRPr lang="en-US" sz="20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 tiền (đồng)</a:t>
                      </a:r>
                      <a:endParaRPr lang="en-US" sz="20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Ghi chú</a:t>
                      </a:r>
                      <a:endParaRPr lang="en-US" sz="20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08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 liệu xây dựng chuồng nuôi</a:t>
                      </a:r>
                      <a:endParaRPr 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 tấm lưới sắt</a:t>
                      </a:r>
                      <a:endParaRPr lang="en-US" sz="18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25.000/ tấm</a:t>
                      </a:r>
                      <a:endParaRPr lang="en-US" sz="18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endParaRPr lang="en-US" sz="18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100.000</a:t>
                      </a:r>
                      <a:endParaRPr lang="en-US" sz="18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477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 cụ nuôi dưỡng (máng ăn, máng uống,…)</a:t>
                      </a:r>
                      <a:endParaRPr 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cái máng ăn. </a:t>
                      </a:r>
                    </a:p>
                    <a:p>
                      <a:pPr indent="0">
                        <a:buNone/>
                      </a:pPr>
                      <a:r>
                        <a:rPr lang="en-US" sz="18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cái máng uống</a:t>
                      </a:r>
                      <a:endParaRPr lang="en-US" sz="18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80.000</a:t>
                      </a:r>
                    </a:p>
                    <a:p>
                      <a:pPr indent="0">
                        <a:buNone/>
                      </a:pPr>
                      <a:endParaRPr lang="en-US" sz="18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800" b="1" i="1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50.000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  <a:p>
                      <a:pPr indent="0">
                        <a:buNone/>
                      </a:pPr>
                      <a:endParaRPr lang="en-US" sz="18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800" b="1" i="1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130.000</a:t>
                      </a:r>
                      <a:endParaRPr lang="en-US" sz="18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giống</a:t>
                      </a:r>
                      <a:endParaRPr 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con mèo cảnh</a:t>
                      </a:r>
                      <a:endParaRPr lang="en-US" sz="18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7.000.000</a:t>
                      </a:r>
                      <a:endParaRPr lang="en-US" sz="14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US" sz="18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7.000.000</a:t>
                      </a:r>
                      <a:endParaRPr lang="en-US" sz="18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endParaRPr lang="en-US" sz="18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 ăn</a:t>
                      </a:r>
                      <a:endParaRPr 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túi</a:t>
                      </a:r>
                      <a:endParaRPr lang="en-US" sz="18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70.000</a:t>
                      </a:r>
                      <a:endParaRPr lang="en-US" sz="18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US" sz="18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70.000</a:t>
                      </a:r>
                      <a:endParaRPr lang="en-US" sz="18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80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Thuốc thú y</a:t>
                      </a:r>
                      <a:endParaRPr 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lọ</a:t>
                      </a:r>
                      <a:endParaRPr lang="en-US" sz="18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30.000</a:t>
                      </a:r>
                      <a:endParaRPr lang="en-US" sz="18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US" sz="18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30.000</a:t>
                      </a:r>
                      <a:endParaRPr lang="en-US" sz="18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 chăm sóc</a:t>
                      </a:r>
                      <a:endParaRPr 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021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phí khác</a:t>
                      </a:r>
                      <a:endParaRPr 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1480">
                <a:tc gridSpan="5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 cộng</a:t>
                      </a:r>
                      <a:endParaRPr lang="en-US" sz="20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0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20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Text Box 2"/>
          <p:cNvSpPr txBox="1"/>
          <p:nvPr/>
        </p:nvSpPr>
        <p:spPr>
          <a:xfrm>
            <a:off x="214630" y="152400"/>
            <a:ext cx="1701165" cy="768350"/>
          </a:xfrm>
          <a:prstGeom prst="rect">
            <a:avLst/>
          </a:prstGeom>
          <a:solidFill>
            <a:srgbClr val="FFFF00"/>
          </a:solidFill>
        </p:spPr>
        <p:txBody>
          <a:bodyPr wrap="none" rtlCol="0" anchor="t">
            <a:spAutoFit/>
          </a:bodyPr>
          <a:lstStyle/>
          <a:p>
            <a:pPr eaLnBrk="1" hangingPunct="1"/>
            <a:r>
              <a:rPr lang="en-US" sz="4400" b="1" smtClean="0">
                <a:ln>
                  <a:noFill/>
                </a:ln>
                <a:solidFill>
                  <a:srgbClr val="FF0000"/>
                </a:solidFill>
                <a:latin typeface="Arial Rounded MT Bold" panose="020F0704030504030204" charset="0"/>
                <a:cs typeface="Arial Rounded MT Bold" panose="020F0704030504030204" charset="0"/>
                <a:sym typeface="+mn-ea"/>
              </a:rPr>
              <a:t>VÍ DỤ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712" name="Group 136"/>
          <p:cNvGraphicFramePr>
            <a:graphicFrameLocks noGrp="1"/>
          </p:cNvGraphicFramePr>
          <p:nvPr>
            <p:extLst/>
          </p:nvPr>
        </p:nvGraphicFramePr>
        <p:xfrm>
          <a:off x="152400" y="929098"/>
          <a:ext cx="8839200" cy="5147443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008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nl-NL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Nhóm được đánh giá</a:t>
                      </a:r>
                      <a:endParaRPr kumimoji="0" lang="nl-NL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nl-NL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Tiêu chí đánh giá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nl-NL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Điểm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nl-NL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Điểm đánh giá của nhóm</a:t>
                      </a:r>
                      <a:endParaRPr kumimoji="0" lang="nl-NL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930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nl-NL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nl-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Cấu trúc báo cáo đầy đủ nội dung, rõ ràng, chặt chẽ.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6</a:t>
                      </a:r>
                      <a:endParaRPr kumimoji="0" lang="nl-NL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17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nl-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Trình bày tự tin, thuyết phục; trả lời hoàn chỉnh các thắc mắc.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nl-NL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93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nl-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Hình thức báo cáo đẹp, phong phú, hấp dẫn.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</a:t>
                      </a:r>
                      <a:endParaRPr kumimoji="0" lang="nl-NL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48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nl-NL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Tổng điểm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nl-NL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710" name="Rectangle 134"/>
          <p:cNvSpPr>
            <a:spLocks noChangeArrowheads="1"/>
          </p:cNvSpPr>
          <p:nvPr/>
        </p:nvSpPr>
        <p:spPr bwMode="auto">
          <a:xfrm>
            <a:off x="152400" y="6094941"/>
            <a:ext cx="7924800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r>
              <a:rPr lang="nl-NL" sz="2600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nl-NL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 đánh giá:.....................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2662561" y="76200"/>
            <a:ext cx="4980851" cy="76944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eaLnBrk="1" hangingPunct="1"/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PHIẾU ĐÁNH 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GIÁ</a:t>
            </a:r>
          </a:p>
        </p:txBody>
      </p:sp>
    </p:spTree>
    <p:extLst>
      <p:ext uri="{BB962C8B-B14F-4D97-AF65-F5344CB8AC3E}">
        <p14:creationId xmlns:p14="http://schemas.microsoft.com/office/powerpoint/2010/main" val="38009001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>
          <a:xfrm>
            <a:off x="838200" y="381000"/>
            <a:ext cx="6701155" cy="864870"/>
          </a:xfrm>
        </p:spPr>
        <p:txBody>
          <a:bodyPr/>
          <a:lstStyle/>
          <a:p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8229600" cy="4221163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nl-NL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Quay </a:t>
            </a:r>
            <a:r>
              <a:rPr lang="nl-NL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 và chụp ảnh các công việc thực hiện nuôi dưỡng, chăm sóc vật nuôi tại gia đình.</a:t>
            </a:r>
          </a:p>
          <a:p>
            <a:pPr marL="0" indent="0">
              <a:buNone/>
            </a:pPr>
            <a:r>
              <a:rPr lang="nl-NL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Đọc </a:t>
            </a:r>
            <a:r>
              <a:rPr lang="nl-NL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tìm hiểu trước bài: Ôn tập chương I</a:t>
            </a:r>
            <a:r>
              <a:rPr lang="en-US" altLang="nl-NL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altLang="nl-NL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nl-NL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nl-NL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</a:t>
            </a:r>
            <a:endParaRPr lang="en-US" altLang="nl-NL" sz="4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 Box 100"/>
          <p:cNvSpPr txBox="1"/>
          <p:nvPr/>
        </p:nvSpPr>
        <p:spPr>
          <a:xfrm>
            <a:off x="671830" y="304800"/>
            <a:ext cx="7799705" cy="3415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ctr"/>
            <a:r>
              <a:rPr lang="en-US" sz="5400" b="1" dirty="0">
                <a:ln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 ÁN </a:t>
            </a:r>
            <a:r>
              <a:rPr lang="en-US" sz="5400" b="1" dirty="0" smtClean="0">
                <a:ln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5400" b="1" dirty="0">
                <a:ln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 HOẠCH NUÔI DƯỠNG, CHĂM SÓC VẬT NUÔI TRONG GIA ĐÌNH</a:t>
            </a:r>
          </a:p>
        </p:txBody>
      </p:sp>
      <p:pic>
        <p:nvPicPr>
          <p:cNvPr id="2" name="Table Placeholder 1"/>
          <p:cNvPicPr>
            <a:picLocks noGrp="1" noChangeAspect="1"/>
          </p:cNvPicPr>
          <p:nvPr>
            <p:ph type="tbl" idx="1"/>
          </p:nvPr>
        </p:nvPicPr>
        <p:blipFill>
          <a:blip r:embed="rId2"/>
          <a:stretch>
            <a:fillRect/>
          </a:stretch>
        </p:blipFill>
        <p:spPr>
          <a:xfrm>
            <a:off x="2514600" y="3505200"/>
            <a:ext cx="4001135" cy="323215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 Box 100"/>
          <p:cNvSpPr txBox="1"/>
          <p:nvPr/>
        </p:nvSpPr>
        <p:spPr>
          <a:xfrm>
            <a:off x="304799" y="457200"/>
            <a:ext cx="8610601" cy="304698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ctr"/>
            <a:r>
              <a:rPr lang="en-US" sz="4800" b="1" dirty="0">
                <a:ln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 ÁN </a:t>
            </a:r>
            <a:r>
              <a:rPr lang="en-US" sz="4800" b="1" dirty="0" smtClean="0">
                <a:ln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800" b="1" dirty="0">
                <a:ln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 HOẠCH </a:t>
            </a:r>
            <a:endParaRPr lang="en-US" sz="4800" b="1" dirty="0" smtClean="0">
              <a:ln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/>
            <a:r>
              <a:rPr lang="en-US" sz="4800" b="1" dirty="0" smtClean="0">
                <a:ln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 </a:t>
            </a:r>
            <a:r>
              <a:rPr lang="en-US" sz="4800" b="1" dirty="0">
                <a:ln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DƯỠNG, CHĂM SÓC </a:t>
            </a:r>
            <a:endParaRPr lang="en-US" sz="4800" b="1" dirty="0" smtClean="0">
              <a:ln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/>
            <a:r>
              <a:rPr lang="en-US" sz="4800" b="1" dirty="0" smtClean="0">
                <a:ln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</a:t>
            </a:r>
            <a:r>
              <a:rPr lang="en-US" sz="4800" b="1" dirty="0">
                <a:ln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 TRONG </a:t>
            </a:r>
            <a:endParaRPr lang="en-US" sz="4800" b="1" dirty="0" smtClean="0">
              <a:ln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/>
            <a:r>
              <a:rPr lang="en-US" sz="4800" b="1" dirty="0" smtClean="0">
                <a:ln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</a:t>
            </a:r>
            <a:r>
              <a:rPr lang="en-US" sz="4800" b="1" dirty="0">
                <a:ln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5071" y="4038600"/>
            <a:ext cx="2651125" cy="222893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NHIỆM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87918" y="4037012"/>
            <a:ext cx="3008082" cy="236378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II. XÂY DỰNG </a:t>
            </a:r>
          </a:p>
          <a:p>
            <a:pPr algn="ctr">
              <a:defRPr/>
            </a:pPr>
            <a:r>
              <a:rPr lang="en-US" sz="3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 HOẠCH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400800" y="4037012"/>
            <a:ext cx="2651125" cy="236378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III. BÁO CÁO ĐÁNH GIÁ</a:t>
            </a:r>
          </a:p>
        </p:txBody>
      </p:sp>
    </p:spTree>
    <p:extLst>
      <p:ext uri="{BB962C8B-B14F-4D97-AF65-F5344CB8AC3E}">
        <p14:creationId xmlns:p14="http://schemas.microsoft.com/office/powerpoint/2010/main" val="33745215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57" name="Group 3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0411934"/>
              </p:ext>
            </p:extLst>
          </p:nvPr>
        </p:nvGraphicFramePr>
        <p:xfrm>
          <a:off x="304800" y="1828800"/>
          <a:ext cx="8458200" cy="4572000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210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4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4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endParaRPr kumimoji="0" 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4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Nhiệm</a:t>
                      </a: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4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vụ</a:t>
                      </a:r>
                      <a:endParaRPr kumimoji="0" 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98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685800" y="187003"/>
            <a:ext cx="6324600" cy="13369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NHIỆM VỤ 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3582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46112" y="1011256"/>
            <a:ext cx="7620000" cy="769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4" tIns="45691" rIns="91384" bIns="45691">
            <a:spAutoFit/>
          </a:bodyPr>
          <a:lstStyle/>
          <a:p>
            <a:pPr algn="ctr">
              <a:defRPr/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XÂY DỰNG KẾ HOẠCH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99"/>
          <p:cNvSpPr txBox="1"/>
          <p:nvPr/>
        </p:nvSpPr>
        <p:spPr>
          <a:xfrm>
            <a:off x="264795" y="3810000"/>
            <a:ext cx="8803005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/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Mẫu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chi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phí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nuôi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dưỡng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chăm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sóc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vật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nuôi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b="1" i="1" dirty="0">
              <a:solidFill>
                <a:srgbClr val="7030A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 Box 99"/>
          <p:cNvSpPr txBox="1"/>
          <p:nvPr/>
        </p:nvSpPr>
        <p:spPr>
          <a:xfrm>
            <a:off x="225425" y="2133600"/>
            <a:ext cx="8461375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/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Mẫu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1.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Kế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hoạch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nuôi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dưỡng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và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chăm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sóc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vật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nuôi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trong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gia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đình</a:t>
            </a:r>
            <a:r>
              <a:rPr lang="en-US" sz="4000" b="0" dirty="0">
                <a:solidFill>
                  <a:srgbClr val="7030A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2266794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46112" y="1011256"/>
            <a:ext cx="8040688" cy="212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4" tIns="45691" rIns="91384" bIns="45691">
            <a:spAutoFit/>
          </a:bodyPr>
          <a:lstStyle/>
          <a:p>
            <a:pPr algn="ctr">
              <a:defRPr/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BÁO CÁO VÀ ĐÁNH GIÁ</a:t>
            </a:r>
          </a:p>
          <a:p>
            <a:pPr algn="ctr">
              <a:defRPr/>
            </a:pPr>
            <a:r>
              <a:rPr lang="en-US" altLang="en-US" sz="4400" b="1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altLang="en-US" sz="4400" b="1" i="1" dirty="0" err="1">
                <a:latin typeface="Times New Roman" pitchFamily="18" charset="0"/>
                <a:cs typeface="Times New Roman" pitchFamily="18" charset="0"/>
              </a:rPr>
              <a:t>ội</a:t>
            </a:r>
            <a:r>
              <a:rPr lang="fr-FR" alt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4400" b="1" i="1" dirty="0" err="1">
                <a:latin typeface="Times New Roman" pitchFamily="18" charset="0"/>
                <a:cs typeface="Times New Roman" pitchFamily="18" charset="0"/>
              </a:rPr>
              <a:t>dung</a:t>
            </a:r>
            <a:r>
              <a:rPr lang="fr-FR" alt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4400" b="1" i="1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fr-FR" alt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4400" b="1" i="1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fr-FR" alt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4400" b="1" i="1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fr-FR" altLang="en-US" sz="4400" b="1" i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4400" b="1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99"/>
          <p:cNvSpPr txBox="1"/>
          <p:nvPr/>
        </p:nvSpPr>
        <p:spPr>
          <a:xfrm>
            <a:off x="264795" y="4239161"/>
            <a:ext cx="8803005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/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Mẫu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chi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phí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nuôi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dưỡng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chăm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sóc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vật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nuôi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b="1" i="1" dirty="0">
              <a:solidFill>
                <a:srgbClr val="7030A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 Box 99"/>
          <p:cNvSpPr txBox="1"/>
          <p:nvPr/>
        </p:nvSpPr>
        <p:spPr>
          <a:xfrm>
            <a:off x="225425" y="2791361"/>
            <a:ext cx="8461375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/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Mẫu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1.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Kế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hoạch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nuôi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dưỡng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và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chăm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sóc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vật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nuôi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trong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gia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đình</a:t>
            </a:r>
            <a:r>
              <a:rPr lang="en-US" sz="4000" b="0" dirty="0">
                <a:solidFill>
                  <a:srgbClr val="7030A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8607641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712" name="Group 1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344173"/>
              </p:ext>
            </p:extLst>
          </p:nvPr>
        </p:nvGraphicFramePr>
        <p:xfrm>
          <a:off x="152400" y="929098"/>
          <a:ext cx="8839200" cy="5147443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008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nl-NL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Nhóm được đánh giá</a:t>
                      </a:r>
                      <a:endParaRPr kumimoji="0" lang="nl-NL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nl-NL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Tiêu chí đánh giá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nl-NL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Điểm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nl-NL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Điểm đánh giá của nhóm</a:t>
                      </a:r>
                      <a:endParaRPr kumimoji="0" lang="nl-NL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930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nl-NL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nl-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Cấu trúc báo cáo đầy đủ nội dung, rõ ràng, chặt chẽ.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6</a:t>
                      </a:r>
                      <a:endParaRPr kumimoji="0" lang="nl-NL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17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nl-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Trình bày tự tin, thuyết phục; trả lời hoàn chỉnh các thắc mắc.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nl-NL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93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nl-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Hình thức báo cáo đẹp, phong phú, hấp dẫn.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</a:t>
                      </a:r>
                      <a:endParaRPr kumimoji="0" lang="nl-NL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48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nl-NL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Tổng điểm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nl-NL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710" name="Rectangle 134"/>
          <p:cNvSpPr>
            <a:spLocks noChangeArrowheads="1"/>
          </p:cNvSpPr>
          <p:nvPr/>
        </p:nvSpPr>
        <p:spPr bwMode="auto">
          <a:xfrm>
            <a:off x="152400" y="6094941"/>
            <a:ext cx="7924800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r>
              <a:rPr lang="nl-NL" sz="2600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nl-NL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 đánh giá:.....................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1981200" y="76200"/>
            <a:ext cx="5780750" cy="76944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eaLnBrk="1" hangingPunct="1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TIÊU CHÍ ĐÁNH GIÁ</a:t>
            </a:r>
          </a:p>
        </p:txBody>
      </p:sp>
    </p:spTree>
    <p:extLst>
      <p:ext uri="{BB962C8B-B14F-4D97-AF65-F5344CB8AC3E}">
        <p14:creationId xmlns:p14="http://schemas.microsoft.com/office/powerpoint/2010/main" val="34660262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57" name="Group 3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1691484"/>
              </p:ext>
            </p:extLst>
          </p:nvPr>
        </p:nvGraphicFramePr>
        <p:xfrm>
          <a:off x="457200" y="533400"/>
          <a:ext cx="8382000" cy="6019800"/>
        </p:xfrm>
        <a:graphic>
          <a:graphicData uri="http://schemas.openxmlformats.org/drawingml/2006/table">
            <a:tbl>
              <a:tblPr/>
              <a:tblGrid>
                <a:gridCol w="279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67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3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kumimoji="0" lang="en-US" sz="3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đích</a:t>
                      </a:r>
                      <a:endParaRPr kumimoji="0" lang="en-US" sz="3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3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kumimoji="0" lang="en-US" sz="3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endParaRPr kumimoji="0" lang="en-US" sz="3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3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Nhiệm</a:t>
                      </a:r>
                      <a:r>
                        <a:rPr kumimoji="0" lang="en-US" sz="3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vụ</a:t>
                      </a:r>
                      <a:endParaRPr kumimoji="0" lang="en-US" sz="3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80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nl-NL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en-US" sz="3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hoạch</a:t>
                      </a: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kumimoji="0" lang="en-US" sz="3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phí</a:t>
                      </a: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nuôi</a:t>
                      </a: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nuôi</a:t>
                      </a: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đình</a:t>
                      </a: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en-US" sz="3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Lựa</a:t>
                      </a: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nuôi</a:t>
                      </a: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đình</a:t>
                      </a: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en-US" sz="3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kumimoji="0" lang="en-US" sz="3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nuôi</a:t>
                      </a: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3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nuôi</a:t>
                      </a: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hoạch</a:t>
                      </a: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nuôi</a:t>
                      </a: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đình</a:t>
                      </a: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1275</Words>
  <Application>Microsoft Office PowerPoint</Application>
  <PresentationFormat>On-screen Show (4:3)</PresentationFormat>
  <Paragraphs>371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宋体</vt:lpstr>
      <vt:lpstr>Arial</vt:lpstr>
      <vt:lpstr>Arial Rounded MT Bold</vt:lpstr>
      <vt:lpstr>Calibri</vt:lpstr>
      <vt:lpstr>Times New Roman</vt:lpstr>
      <vt:lpstr>VNI-Thufap3</vt:lpstr>
      <vt:lpstr>Office Theme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IV. Hướng dẫn về nhà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Khi chạm tay vào lá cây xấu hổ, sẽ cụp lại, đó là hiện tượng gì, hiện ttươtượng này có</dc:title>
  <dc:creator>Manh Thang</dc:creator>
  <cp:lastModifiedBy>Admin</cp:lastModifiedBy>
  <cp:revision>57</cp:revision>
  <dcterms:created xsi:type="dcterms:W3CDTF">2022-06-22T08:54:00Z</dcterms:created>
  <dcterms:modified xsi:type="dcterms:W3CDTF">2024-12-23T03:35:36Z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8D9C9655FB65445489019633B6006495</vt:lpwstr>
  </property>
  <property fmtid="{D5CDD505-2E9C-101B-9397-08002B2CF9AE}" pid="3" name="KSOProductBuildVer">
    <vt:lpwstr>1033-11.2.0.11191</vt:lpwstr>
  </property>
</Properties>
</file>