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6" r:id="rId2"/>
    <p:sldId id="269" r:id="rId3"/>
    <p:sldId id="268" r:id="rId4"/>
    <p:sldId id="257" r:id="rId5"/>
    <p:sldId id="308" r:id="rId6"/>
    <p:sldId id="270" r:id="rId7"/>
    <p:sldId id="309" r:id="rId8"/>
    <p:sldId id="310" r:id="rId9"/>
    <p:sldId id="311" r:id="rId10"/>
    <p:sldId id="312" r:id="rId11"/>
    <p:sldId id="313" r:id="rId12"/>
    <p:sldId id="314" r:id="rId13"/>
    <p:sldId id="295" r:id="rId14"/>
    <p:sldId id="316" r:id="rId15"/>
    <p:sldId id="302" r:id="rId16"/>
    <p:sldId id="296" r:id="rId17"/>
    <p:sldId id="297" r:id="rId18"/>
    <p:sldId id="298" r:id="rId19"/>
    <p:sldId id="299" r:id="rId20"/>
    <p:sldId id="300" r:id="rId21"/>
    <p:sldId id="301" r:id="rId22"/>
    <p:sldId id="303" r:id="rId23"/>
    <p:sldId id="304" r:id="rId24"/>
    <p:sldId id="322" r:id="rId25"/>
    <p:sldId id="317" r:id="rId26"/>
    <p:sldId id="318" r:id="rId27"/>
    <p:sldId id="319" r:id="rId28"/>
    <p:sldId id="320" r:id="rId29"/>
    <p:sldId id="321" r:id="rId30"/>
    <p:sldId id="287" r:id="rId31"/>
    <p:sldId id="323" r:id="rId32"/>
    <p:sldId id="305" r:id="rId33"/>
    <p:sldId id="324" r:id="rId34"/>
    <p:sldId id="290" r:id="rId35"/>
    <p:sldId id="325" r:id="rId36"/>
    <p:sldId id="30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82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F6B85F-6FE8-434F-B26E-5D71C3E0AFB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CDED0FB-502E-4BEE-8964-87B43B1C6188}">
      <dgm:prSet phldrT="[Text]" custT="1"/>
      <dgm:spPr/>
      <dgm:t>
        <a:bodyPr/>
        <a:lstStyle/>
        <a:p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NỘI DUNG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7A265-A0F8-4824-9C7B-D403706E214D}" type="parTrans" cxnId="{D3D2A2F3-7A70-4CCA-8D2E-4B634BA4928D}">
      <dgm:prSet/>
      <dgm:spPr/>
      <dgm:t>
        <a:bodyPr/>
        <a:lstStyle/>
        <a:p>
          <a:endParaRPr lang="en-US"/>
        </a:p>
      </dgm:t>
    </dgm:pt>
    <dgm:pt modelId="{01A04E7E-A881-4B47-848A-BA62CD933B51}" type="sibTrans" cxnId="{D3D2A2F3-7A70-4CCA-8D2E-4B634BA4928D}">
      <dgm:prSet/>
      <dgm:spPr/>
      <dgm:t>
        <a:bodyPr/>
        <a:lstStyle/>
        <a:p>
          <a:endParaRPr lang="en-US"/>
        </a:p>
      </dgm:t>
    </dgm:pt>
    <dgm:pt modelId="{C207598B-6164-4BA1-8750-89BD268598F4}">
      <dgm:prSet phldrT="[Text]" custT="1"/>
      <dgm:spPr/>
      <dgm:t>
        <a:bodyPr/>
        <a:lstStyle/>
        <a:p>
          <a:pPr algn="l"/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1. VAI TRÒ CỦA RỪNG</a:t>
          </a:r>
        </a:p>
      </dgm:t>
    </dgm:pt>
    <dgm:pt modelId="{AFE049E4-130A-45FF-9D2E-6A8DD760D2A6}" type="parTrans" cxnId="{987B2109-B82C-49AC-9400-70004E5E3343}">
      <dgm:prSet/>
      <dgm:spPr/>
      <dgm:t>
        <a:bodyPr/>
        <a:lstStyle/>
        <a:p>
          <a:endParaRPr lang="en-US"/>
        </a:p>
      </dgm:t>
    </dgm:pt>
    <dgm:pt modelId="{E2A10142-DECB-4552-9F09-2A082E5771A0}" type="sibTrans" cxnId="{987B2109-B82C-49AC-9400-70004E5E3343}">
      <dgm:prSet/>
      <dgm:spPr/>
      <dgm:t>
        <a:bodyPr/>
        <a:lstStyle/>
        <a:p>
          <a:endParaRPr lang="en-US"/>
        </a:p>
      </dgm:t>
    </dgm:pt>
    <dgm:pt modelId="{0763C09E-856B-485E-BD7E-FA14EFE3299D}">
      <dgm:prSet phldrT="[Text]" custT="1"/>
      <dgm:spPr/>
      <dgm:t>
        <a:bodyPr/>
        <a:lstStyle/>
        <a:p>
          <a:pPr algn="l"/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2. MỘT SỐ LOẠI RỪNG PHỔ BIẾN Ở VIỆT NAM</a:t>
          </a:r>
        </a:p>
      </dgm:t>
    </dgm:pt>
    <dgm:pt modelId="{2B9689E1-A0E5-4AC1-AF5F-8A3A195E4783}" type="parTrans" cxnId="{BAE93D5B-AC79-4922-B8BD-C5FC3B96D84A}">
      <dgm:prSet/>
      <dgm:spPr/>
      <dgm:t>
        <a:bodyPr/>
        <a:lstStyle/>
        <a:p>
          <a:endParaRPr lang="en-US"/>
        </a:p>
      </dgm:t>
    </dgm:pt>
    <dgm:pt modelId="{A8603243-9555-428E-A9C3-535C82B41332}" type="sibTrans" cxnId="{BAE93D5B-AC79-4922-B8BD-C5FC3B96D84A}">
      <dgm:prSet/>
      <dgm:spPr/>
      <dgm:t>
        <a:bodyPr/>
        <a:lstStyle/>
        <a:p>
          <a:endParaRPr lang="en-US"/>
        </a:p>
      </dgm:t>
    </dgm:pt>
    <dgm:pt modelId="{FAA07477-0944-475C-9E8D-FD0F65D11FFA}" type="pres">
      <dgm:prSet presAssocID="{95F6B85F-6FE8-434F-B26E-5D71C3E0AFB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82B7BA-D258-4A2C-B793-B4497C3C2075}" type="pres">
      <dgm:prSet presAssocID="{6CDED0FB-502E-4BEE-8964-87B43B1C6188}" presName="root1" presStyleCnt="0"/>
      <dgm:spPr/>
    </dgm:pt>
    <dgm:pt modelId="{52CC3858-04E6-4AC8-9521-5CA3BFE29911}" type="pres">
      <dgm:prSet presAssocID="{6CDED0FB-502E-4BEE-8964-87B43B1C6188}" presName="LevelOneTextNode" presStyleLbl="node0" presStyleIdx="0" presStyleCnt="1" custScaleX="127801" custScaleY="1048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375B6B-EC55-4898-A826-331971A25438}" type="pres">
      <dgm:prSet presAssocID="{6CDED0FB-502E-4BEE-8964-87B43B1C6188}" presName="level2hierChild" presStyleCnt="0"/>
      <dgm:spPr/>
    </dgm:pt>
    <dgm:pt modelId="{88FDB691-016A-40B0-A9DB-C295FAE27C13}" type="pres">
      <dgm:prSet presAssocID="{AFE049E4-130A-45FF-9D2E-6A8DD760D2A6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C657D35-8FF6-4CE4-854D-7790B4683305}" type="pres">
      <dgm:prSet presAssocID="{AFE049E4-130A-45FF-9D2E-6A8DD760D2A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8F05378-3571-48B7-8D83-A923E957A7A8}" type="pres">
      <dgm:prSet presAssocID="{C207598B-6164-4BA1-8750-89BD268598F4}" presName="root2" presStyleCnt="0"/>
      <dgm:spPr/>
    </dgm:pt>
    <dgm:pt modelId="{588D7B36-9318-452D-AA4D-4E12F5F67A05}" type="pres">
      <dgm:prSet presAssocID="{C207598B-6164-4BA1-8750-89BD268598F4}" presName="LevelTwoTextNode" presStyleLbl="node2" presStyleIdx="0" presStyleCnt="2" custScaleX="2241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B1D86-9A95-41BD-AD3C-CDEC5E301989}" type="pres">
      <dgm:prSet presAssocID="{C207598B-6164-4BA1-8750-89BD268598F4}" presName="level3hierChild" presStyleCnt="0"/>
      <dgm:spPr/>
    </dgm:pt>
    <dgm:pt modelId="{5B81714E-4C4C-40B2-98B1-B3C189056BAA}" type="pres">
      <dgm:prSet presAssocID="{2B9689E1-A0E5-4AC1-AF5F-8A3A195E478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0100AB55-3CB7-49EC-AF19-B1206FBFBA10}" type="pres">
      <dgm:prSet presAssocID="{2B9689E1-A0E5-4AC1-AF5F-8A3A195E478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607D19D-7883-4D5D-83EB-95D51D0A182B}" type="pres">
      <dgm:prSet presAssocID="{0763C09E-856B-485E-BD7E-FA14EFE3299D}" presName="root2" presStyleCnt="0"/>
      <dgm:spPr/>
    </dgm:pt>
    <dgm:pt modelId="{4873DB87-FF6F-4DF1-AB10-6BBE036B1793}" type="pres">
      <dgm:prSet presAssocID="{0763C09E-856B-485E-BD7E-FA14EFE3299D}" presName="LevelTwoTextNode" presStyleLbl="node2" presStyleIdx="1" presStyleCnt="2" custScaleX="264313" custScaleY="1841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FA001F-335F-46F5-9C4B-4E872794CF9F}" type="pres">
      <dgm:prSet presAssocID="{0763C09E-856B-485E-BD7E-FA14EFE3299D}" presName="level3hierChild" presStyleCnt="0"/>
      <dgm:spPr/>
    </dgm:pt>
  </dgm:ptLst>
  <dgm:cxnLst>
    <dgm:cxn modelId="{F4D2A8F4-E02B-45C1-B71C-38379611BE4A}" type="presOf" srcId="{95F6B85F-6FE8-434F-B26E-5D71C3E0AFB3}" destId="{FAA07477-0944-475C-9E8D-FD0F65D11FFA}" srcOrd="0" destOrd="0" presId="urn:microsoft.com/office/officeart/2008/layout/HorizontalMultiLevelHierarchy"/>
    <dgm:cxn modelId="{AE87D2C8-EBDD-47A6-BF82-2143ED459759}" type="presOf" srcId="{0763C09E-856B-485E-BD7E-FA14EFE3299D}" destId="{4873DB87-FF6F-4DF1-AB10-6BBE036B1793}" srcOrd="0" destOrd="0" presId="urn:microsoft.com/office/officeart/2008/layout/HorizontalMultiLevelHierarchy"/>
    <dgm:cxn modelId="{BB7BC066-23E9-43E5-ACE2-3979E00186F3}" type="presOf" srcId="{AFE049E4-130A-45FF-9D2E-6A8DD760D2A6}" destId="{88FDB691-016A-40B0-A9DB-C295FAE27C13}" srcOrd="0" destOrd="0" presId="urn:microsoft.com/office/officeart/2008/layout/HorizontalMultiLevelHierarchy"/>
    <dgm:cxn modelId="{11DD8378-6AFF-4C18-8ECB-AC639F88DB10}" type="presOf" srcId="{6CDED0FB-502E-4BEE-8964-87B43B1C6188}" destId="{52CC3858-04E6-4AC8-9521-5CA3BFE29911}" srcOrd="0" destOrd="0" presId="urn:microsoft.com/office/officeart/2008/layout/HorizontalMultiLevelHierarchy"/>
    <dgm:cxn modelId="{BAE93D5B-AC79-4922-B8BD-C5FC3B96D84A}" srcId="{6CDED0FB-502E-4BEE-8964-87B43B1C6188}" destId="{0763C09E-856B-485E-BD7E-FA14EFE3299D}" srcOrd="1" destOrd="0" parTransId="{2B9689E1-A0E5-4AC1-AF5F-8A3A195E4783}" sibTransId="{A8603243-9555-428E-A9C3-535C82B41332}"/>
    <dgm:cxn modelId="{D3D2A2F3-7A70-4CCA-8D2E-4B634BA4928D}" srcId="{95F6B85F-6FE8-434F-B26E-5D71C3E0AFB3}" destId="{6CDED0FB-502E-4BEE-8964-87B43B1C6188}" srcOrd="0" destOrd="0" parTransId="{F457A265-A0F8-4824-9C7B-D403706E214D}" sibTransId="{01A04E7E-A881-4B47-848A-BA62CD933B51}"/>
    <dgm:cxn modelId="{76C43168-EC41-4EA9-96BF-A1F51061117E}" type="presOf" srcId="{C207598B-6164-4BA1-8750-89BD268598F4}" destId="{588D7B36-9318-452D-AA4D-4E12F5F67A05}" srcOrd="0" destOrd="0" presId="urn:microsoft.com/office/officeart/2008/layout/HorizontalMultiLevelHierarchy"/>
    <dgm:cxn modelId="{94EEB20C-2C65-4161-8804-7B606FE7EE91}" type="presOf" srcId="{AFE049E4-130A-45FF-9D2E-6A8DD760D2A6}" destId="{4C657D35-8FF6-4CE4-854D-7790B4683305}" srcOrd="1" destOrd="0" presId="urn:microsoft.com/office/officeart/2008/layout/HorizontalMultiLevelHierarchy"/>
    <dgm:cxn modelId="{AA04297A-D928-4B37-BC1E-535339158CD2}" type="presOf" srcId="{2B9689E1-A0E5-4AC1-AF5F-8A3A195E4783}" destId="{0100AB55-3CB7-49EC-AF19-B1206FBFBA10}" srcOrd="1" destOrd="0" presId="urn:microsoft.com/office/officeart/2008/layout/HorizontalMultiLevelHierarchy"/>
    <dgm:cxn modelId="{0D1A2642-29C2-4488-BC7F-CDC6E4E1C3F7}" type="presOf" srcId="{2B9689E1-A0E5-4AC1-AF5F-8A3A195E4783}" destId="{5B81714E-4C4C-40B2-98B1-B3C189056BAA}" srcOrd="0" destOrd="0" presId="urn:microsoft.com/office/officeart/2008/layout/HorizontalMultiLevelHierarchy"/>
    <dgm:cxn modelId="{987B2109-B82C-49AC-9400-70004E5E3343}" srcId="{6CDED0FB-502E-4BEE-8964-87B43B1C6188}" destId="{C207598B-6164-4BA1-8750-89BD268598F4}" srcOrd="0" destOrd="0" parTransId="{AFE049E4-130A-45FF-9D2E-6A8DD760D2A6}" sibTransId="{E2A10142-DECB-4552-9F09-2A082E5771A0}"/>
    <dgm:cxn modelId="{52E43774-90A3-48F3-85DC-2FE465AEBB54}" type="presParOf" srcId="{FAA07477-0944-475C-9E8D-FD0F65D11FFA}" destId="{DA82B7BA-D258-4A2C-B793-B4497C3C2075}" srcOrd="0" destOrd="0" presId="urn:microsoft.com/office/officeart/2008/layout/HorizontalMultiLevelHierarchy"/>
    <dgm:cxn modelId="{E7E24D1D-17F8-4A72-B073-96C211E48979}" type="presParOf" srcId="{DA82B7BA-D258-4A2C-B793-B4497C3C2075}" destId="{52CC3858-04E6-4AC8-9521-5CA3BFE29911}" srcOrd="0" destOrd="0" presId="urn:microsoft.com/office/officeart/2008/layout/HorizontalMultiLevelHierarchy"/>
    <dgm:cxn modelId="{28E4D002-BAE5-4B3F-B037-21AD2752DF77}" type="presParOf" srcId="{DA82B7BA-D258-4A2C-B793-B4497C3C2075}" destId="{FA375B6B-EC55-4898-A826-331971A25438}" srcOrd="1" destOrd="0" presId="urn:microsoft.com/office/officeart/2008/layout/HorizontalMultiLevelHierarchy"/>
    <dgm:cxn modelId="{7AC8A487-D84E-4F43-8EC0-4D7683392FD8}" type="presParOf" srcId="{FA375B6B-EC55-4898-A826-331971A25438}" destId="{88FDB691-016A-40B0-A9DB-C295FAE27C13}" srcOrd="0" destOrd="0" presId="urn:microsoft.com/office/officeart/2008/layout/HorizontalMultiLevelHierarchy"/>
    <dgm:cxn modelId="{ED3EA311-F1EB-4843-9ECA-C83FFC3C598C}" type="presParOf" srcId="{88FDB691-016A-40B0-A9DB-C295FAE27C13}" destId="{4C657D35-8FF6-4CE4-854D-7790B4683305}" srcOrd="0" destOrd="0" presId="urn:microsoft.com/office/officeart/2008/layout/HorizontalMultiLevelHierarchy"/>
    <dgm:cxn modelId="{75FBC657-3385-41DC-AE9E-94F06BE511D0}" type="presParOf" srcId="{FA375B6B-EC55-4898-A826-331971A25438}" destId="{18F05378-3571-48B7-8D83-A923E957A7A8}" srcOrd="1" destOrd="0" presId="urn:microsoft.com/office/officeart/2008/layout/HorizontalMultiLevelHierarchy"/>
    <dgm:cxn modelId="{6F7B9D91-F318-4D5C-9E05-106FDE866A79}" type="presParOf" srcId="{18F05378-3571-48B7-8D83-A923E957A7A8}" destId="{588D7B36-9318-452D-AA4D-4E12F5F67A05}" srcOrd="0" destOrd="0" presId="urn:microsoft.com/office/officeart/2008/layout/HorizontalMultiLevelHierarchy"/>
    <dgm:cxn modelId="{68EFC25C-E623-49E6-BD63-E4EA2B3C2C82}" type="presParOf" srcId="{18F05378-3571-48B7-8D83-A923E957A7A8}" destId="{8AFB1D86-9A95-41BD-AD3C-CDEC5E301989}" srcOrd="1" destOrd="0" presId="urn:microsoft.com/office/officeart/2008/layout/HorizontalMultiLevelHierarchy"/>
    <dgm:cxn modelId="{3DAC35E2-B12D-4C6D-949B-09048E6D4D07}" type="presParOf" srcId="{FA375B6B-EC55-4898-A826-331971A25438}" destId="{5B81714E-4C4C-40B2-98B1-B3C189056BAA}" srcOrd="2" destOrd="0" presId="urn:microsoft.com/office/officeart/2008/layout/HorizontalMultiLevelHierarchy"/>
    <dgm:cxn modelId="{9A6535F2-77C7-416A-9103-D860A80072A1}" type="presParOf" srcId="{5B81714E-4C4C-40B2-98B1-B3C189056BAA}" destId="{0100AB55-3CB7-49EC-AF19-B1206FBFBA10}" srcOrd="0" destOrd="0" presId="urn:microsoft.com/office/officeart/2008/layout/HorizontalMultiLevelHierarchy"/>
    <dgm:cxn modelId="{A8F73EDC-0304-40C6-93A1-F4C30F9C006A}" type="presParOf" srcId="{FA375B6B-EC55-4898-A826-331971A25438}" destId="{D607D19D-7883-4D5D-83EB-95D51D0A182B}" srcOrd="3" destOrd="0" presId="urn:microsoft.com/office/officeart/2008/layout/HorizontalMultiLevelHierarchy"/>
    <dgm:cxn modelId="{889077A7-EABB-4A1C-9D33-53AC65D0B461}" type="presParOf" srcId="{D607D19D-7883-4D5D-83EB-95D51D0A182B}" destId="{4873DB87-FF6F-4DF1-AB10-6BBE036B1793}" srcOrd="0" destOrd="0" presId="urn:microsoft.com/office/officeart/2008/layout/HorizontalMultiLevelHierarchy"/>
    <dgm:cxn modelId="{C95B8F4B-B279-43B1-8CAA-2FF9D2CD9875}" type="presParOf" srcId="{D607D19D-7883-4D5D-83EB-95D51D0A182B}" destId="{12FA001F-335F-46F5-9C4B-4E872794CF9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1714E-4C4C-40B2-98B1-B3C189056BAA}">
      <dsp:nvSpPr>
        <dsp:cNvPr id="0" name=""/>
        <dsp:cNvSpPr/>
      </dsp:nvSpPr>
      <dsp:spPr>
        <a:xfrm>
          <a:off x="1134703" y="2124236"/>
          <a:ext cx="504214" cy="480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107" y="0"/>
              </a:lnTo>
              <a:lnTo>
                <a:pt x="252107" y="480387"/>
              </a:lnTo>
              <a:lnTo>
                <a:pt x="504214" y="48038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69400" y="2347019"/>
        <a:ext cx="34821" cy="34821"/>
      </dsp:txXfrm>
    </dsp:sp>
    <dsp:sp modelId="{88FDB691-016A-40B0-A9DB-C295FAE27C13}">
      <dsp:nvSpPr>
        <dsp:cNvPr id="0" name=""/>
        <dsp:cNvSpPr/>
      </dsp:nvSpPr>
      <dsp:spPr>
        <a:xfrm>
          <a:off x="1134703" y="1320412"/>
          <a:ext cx="504214" cy="803823"/>
        </a:xfrm>
        <a:custGeom>
          <a:avLst/>
          <a:gdLst/>
          <a:ahLst/>
          <a:cxnLst/>
          <a:rect l="0" t="0" r="0" b="0"/>
          <a:pathLst>
            <a:path>
              <a:moveTo>
                <a:pt x="0" y="803823"/>
              </a:moveTo>
              <a:lnTo>
                <a:pt x="252107" y="803823"/>
              </a:lnTo>
              <a:lnTo>
                <a:pt x="252107" y="0"/>
              </a:lnTo>
              <a:lnTo>
                <a:pt x="50421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63089" y="1698602"/>
        <a:ext cx="47443" cy="47443"/>
      </dsp:txXfrm>
    </dsp:sp>
    <dsp:sp modelId="{52CC3858-04E6-4AC8-9521-5CA3BFE29911}">
      <dsp:nvSpPr>
        <dsp:cNvPr id="0" name=""/>
        <dsp:cNvSpPr/>
      </dsp:nvSpPr>
      <dsp:spPr>
        <a:xfrm rot="16200000">
          <a:off x="-1476445" y="1633083"/>
          <a:ext cx="4239993" cy="982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NỘI DUNG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476445" y="1633083"/>
        <a:ext cx="4239993" cy="982304"/>
      </dsp:txXfrm>
    </dsp:sp>
    <dsp:sp modelId="{588D7B36-9318-452D-AA4D-4E12F5F67A05}">
      <dsp:nvSpPr>
        <dsp:cNvPr id="0" name=""/>
        <dsp:cNvSpPr/>
      </dsp:nvSpPr>
      <dsp:spPr>
        <a:xfrm>
          <a:off x="1638918" y="936102"/>
          <a:ext cx="5651745" cy="7686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VAI TRÒ CỦA RỪNG</a:t>
          </a:r>
        </a:p>
      </dsp:txBody>
      <dsp:txXfrm>
        <a:off x="1638918" y="936102"/>
        <a:ext cx="5651745" cy="768620"/>
      </dsp:txXfrm>
    </dsp:sp>
    <dsp:sp modelId="{4873DB87-FF6F-4DF1-AB10-6BBE036B1793}">
      <dsp:nvSpPr>
        <dsp:cNvPr id="0" name=""/>
        <dsp:cNvSpPr/>
      </dsp:nvSpPr>
      <dsp:spPr>
        <a:xfrm>
          <a:off x="1638918" y="1896878"/>
          <a:ext cx="6663528" cy="14154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MỘT SỐ LOẠI RỪNG PHỔ BIẾN Ở VIỆT NAM</a:t>
          </a:r>
        </a:p>
      </dsp:txBody>
      <dsp:txXfrm>
        <a:off x="1638918" y="1896878"/>
        <a:ext cx="6663528" cy="1415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83F0A-31C6-4257-BA9F-8E132D7BCA28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308DE-8C44-47D4-BB74-647859585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1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308DE-8C44-47D4-BB74-647859585E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5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308DE-8C44-47D4-BB74-647859585E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09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308DE-8C44-47D4-BB74-647859585E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81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308DE-8C44-47D4-BB74-647859585E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2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308DE-8C44-47D4-BB74-647859585E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6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36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1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46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1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1" y="1600202"/>
            <a:ext cx="40386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4061-592A-45C5-8599-14E6FBA442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83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l="11150"/>
          <a:stretch/>
        </p:blipFill>
        <p:spPr>
          <a:xfrm>
            <a:off x="1" y="4365501"/>
            <a:ext cx="1214025" cy="249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/>
          <p:nvPr/>
        </p:nvSpPr>
        <p:spPr>
          <a:xfrm>
            <a:off x="548700" y="731600"/>
            <a:ext cx="8046600" cy="53948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994975" y="1312353"/>
            <a:ext cx="71541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994975" y="2033100"/>
            <a:ext cx="2218500" cy="36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42892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marL="914378" lvl="1" indent="-342892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566" lvl="2" indent="-342892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755" lvl="3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5943" lvl="4" indent="-342892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132" lvl="5" indent="-342892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320" lvl="6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509" lvl="7" indent="-342892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698" lvl="8" indent="-342892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3446664" y="2033100"/>
            <a:ext cx="2218500" cy="36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42892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marL="914378" lvl="1" indent="-342892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566" lvl="2" indent="-342892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755" lvl="3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5943" lvl="4" indent="-342892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132" lvl="5" indent="-342892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320" lvl="6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509" lvl="7" indent="-342892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698" lvl="8" indent="-342892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5898352" y="2033100"/>
            <a:ext cx="2218500" cy="36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42892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marL="914378" lvl="1" indent="-342892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566" lvl="2" indent="-342892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755" lvl="3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5943" lvl="4" indent="-342892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132" lvl="5" indent="-342892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320" lvl="6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509" lvl="7" indent="-342892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698" lvl="8" indent="-342892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4297650" y="6126400"/>
            <a:ext cx="5487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pic>
        <p:nvPicPr>
          <p:cNvPr id="54" name="Google Shape;5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301" y="1"/>
            <a:ext cx="3182701" cy="3101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03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7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6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8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5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3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9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0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6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70B60-EB16-4181-BE10-F25BFBBA4077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6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Th%E1%BB%A7_t%C6%B0%E1%BB%9Bng_Vi%E1%BB%87t_Nam" TargetMode="External"/><Relationship Id="rId3" Type="http://schemas.openxmlformats.org/officeDocument/2006/relationships/hyperlink" Target="https://vi.wikipedia.org/wiki/Vi%E1%BB%87t_Nam" TargetMode="External"/><Relationship Id="rId7" Type="http://schemas.openxmlformats.org/officeDocument/2006/relationships/hyperlink" Target="https://vi.wikipedia.org/wiki/2001" TargetMode="External"/><Relationship Id="rId2" Type="http://schemas.openxmlformats.org/officeDocument/2006/relationships/hyperlink" Target="https://vi.wikipedia.org/wiki/V%C6%B0%E1%BB%9Dn_qu%E1%BB%91c_g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8_th%C3%A1ng_6" TargetMode="External"/><Relationship Id="rId5" Type="http://schemas.openxmlformats.org/officeDocument/2006/relationships/hyperlink" Target="https://vi.wikipedia.org/wiki/Ki%C3%AAn_Giang" TargetMode="External"/><Relationship Id="rId4" Type="http://schemas.openxmlformats.org/officeDocument/2006/relationships/hyperlink" Target="https://vi.wikipedia.org/wiki/Ph%C3%BA_Qu%E1%BB%91c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D%C6%B0%C6%A1ng_%C4%90%C3%B4ng_(ph%C6%B0%E1%BB%9Dng)" TargetMode="External"/><Relationship Id="rId3" Type="http://schemas.openxmlformats.org/officeDocument/2006/relationships/hyperlink" Target="https://vi.wikipedia.org/wiki/B%C3%A3i_Th%C6%A1m" TargetMode="External"/><Relationship Id="rId7" Type="http://schemas.openxmlformats.org/officeDocument/2006/relationships/hyperlink" Target="https://vi.wikipedia.org/wiki/D%C6%B0%C6%A1ng_T%C6%A1" TargetMode="External"/><Relationship Id="rId2" Type="http://schemas.openxmlformats.org/officeDocument/2006/relationships/hyperlink" Target="https://vi.wikipedia.org/wiki/G%C3%A0nh_D%E1%BA%A7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H%C3%A0m_Ninh,_Ph%C3%BA_Qu%E1%BB%91c" TargetMode="External"/><Relationship Id="rId5" Type="http://schemas.openxmlformats.org/officeDocument/2006/relationships/hyperlink" Target="https://vi.wikipedia.org/wiki/C%E1%BB%ADa_D%C6%B0%C6%A1ng" TargetMode="External"/><Relationship Id="rId10" Type="http://schemas.openxmlformats.org/officeDocument/2006/relationships/hyperlink" Target="https://vi.wikipedia.org/wiki/Ki%C3%AAn_Giang" TargetMode="External"/><Relationship Id="rId4" Type="http://schemas.openxmlformats.org/officeDocument/2006/relationships/hyperlink" Target="https://vi.wikipedia.org/wiki/C%E1%BB%ADa_C%E1%BA%A1n" TargetMode="External"/><Relationship Id="rId9" Type="http://schemas.openxmlformats.org/officeDocument/2006/relationships/hyperlink" Target="https://vi.wikipedia.org/wiki/Ph%C3%BA_Qu%E1%BB%91c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vi.wikipedia.org/wiki/R%E1%BB%ABng_%C4%91%E1%BA%B7c_d%E1%BB%A5n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vi.wikipedia.org/wiki/%C4%90%E1%BA%A3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4"/>
          <p:cNvGrpSpPr>
            <a:grpSpLocks/>
          </p:cNvGrpSpPr>
          <p:nvPr/>
        </p:nvGrpSpPr>
        <p:grpSpPr bwMode="auto">
          <a:xfrm>
            <a:off x="68581" y="0"/>
            <a:ext cx="9152857" cy="6858000"/>
            <a:chOff x="0" y="-192"/>
            <a:chExt cx="5856" cy="4530"/>
          </a:xfrm>
        </p:grpSpPr>
        <p:sp>
          <p:nvSpPr>
            <p:cNvPr id="6167" name="Rectangle 8"/>
            <p:cNvSpPr>
              <a:spLocks noChangeArrowheads="1"/>
            </p:cNvSpPr>
            <p:nvPr/>
          </p:nvSpPr>
          <p:spPr bwMode="auto">
            <a:xfrm>
              <a:off x="0" y="-192"/>
              <a:ext cx="5760" cy="4512"/>
            </a:xfrm>
            <a:prstGeom prst="rect">
              <a:avLst/>
            </a:prstGeom>
            <a:gradFill rotWithShape="0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altLang="zh-CN" sz="1566"/>
            </a:p>
          </p:txBody>
        </p:sp>
        <p:pic>
          <p:nvPicPr>
            <p:cNvPr id="6168" name="Picture 10" descr="POINSET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270"/>
              <a:ext cx="1440" cy="3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55" y="3523684"/>
            <a:ext cx="1420242" cy="129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BOOKAN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9" y="1999290"/>
            <a:ext cx="2556436" cy="106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6"/>
          <p:cNvSpPr txBox="1">
            <a:spLocks noChangeArrowheads="1"/>
          </p:cNvSpPr>
          <p:nvPr/>
        </p:nvSpPr>
        <p:spPr bwMode="auto">
          <a:xfrm>
            <a:off x="3378997" y="2235997"/>
            <a:ext cx="908955" cy="82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386" b="1" u="sng" dirty="0" err="1">
                <a:solidFill>
                  <a:srgbClr val="FF0000"/>
                </a:solidFill>
                <a:latin typeface="VNI-Thufap3" pitchFamily="18" charset="0"/>
              </a:rPr>
              <a:t>Daïy</a:t>
            </a:r>
            <a:r>
              <a:rPr lang="en-US" altLang="zh-CN" sz="2386" b="1" u="sng" dirty="0">
                <a:solidFill>
                  <a:srgbClr val="FF0000"/>
                </a:solidFill>
                <a:latin typeface="VNI-Thufap3" pitchFamily="18" charset="0"/>
              </a:rPr>
              <a:t> </a:t>
            </a:r>
            <a:r>
              <a:rPr lang="en-US" altLang="zh-CN" sz="2386" b="1" u="sng" dirty="0" err="1">
                <a:solidFill>
                  <a:srgbClr val="FF0000"/>
                </a:solidFill>
                <a:latin typeface="VNI-Thufap3" pitchFamily="18" charset="0"/>
              </a:rPr>
              <a:t>toát</a:t>
            </a:r>
            <a:endParaRPr lang="en-US" altLang="zh-CN" sz="2386" b="1" u="sng" dirty="0">
              <a:solidFill>
                <a:srgbClr val="FF0000"/>
              </a:solidFill>
              <a:latin typeface="VNI-Thufap3" pitchFamily="18" charset="0"/>
            </a:endParaRPr>
          </a:p>
        </p:txBody>
      </p:sp>
      <p:sp>
        <p:nvSpPr>
          <p:cNvPr id="6150" name="Text Box 18"/>
          <p:cNvSpPr txBox="1">
            <a:spLocks noChangeArrowheads="1"/>
          </p:cNvSpPr>
          <p:nvPr/>
        </p:nvSpPr>
        <p:spPr bwMode="auto">
          <a:xfrm>
            <a:off x="4344762" y="2235997"/>
            <a:ext cx="795336" cy="82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386" b="1" u="sng" dirty="0" err="1">
                <a:solidFill>
                  <a:srgbClr val="FF0000"/>
                </a:solidFill>
                <a:latin typeface="VNI-Thufap3" pitchFamily="18" charset="0"/>
              </a:rPr>
              <a:t>Hoïc</a:t>
            </a:r>
            <a:r>
              <a:rPr lang="en-US" altLang="zh-CN" sz="2386" b="1" u="sng" dirty="0">
                <a:solidFill>
                  <a:srgbClr val="FF0000"/>
                </a:solidFill>
                <a:latin typeface="VNI-Thufap3" pitchFamily="18" charset="0"/>
              </a:rPr>
              <a:t> </a:t>
            </a:r>
            <a:r>
              <a:rPr lang="en-US" altLang="zh-CN" sz="2386" b="1" u="sng" dirty="0" err="1">
                <a:solidFill>
                  <a:srgbClr val="FF0000"/>
                </a:solidFill>
                <a:latin typeface="VNI-Thufap3" pitchFamily="18" charset="0"/>
              </a:rPr>
              <a:t>toát</a:t>
            </a:r>
            <a:endParaRPr lang="en-US" altLang="zh-CN" sz="2386" b="1" u="sng" dirty="0">
              <a:solidFill>
                <a:srgbClr val="FF0000"/>
              </a:solidFill>
              <a:latin typeface="VNI-Thufap3" pitchFamily="18" charset="0"/>
            </a:endParaRPr>
          </a:p>
        </p:txBody>
      </p:sp>
      <p:sp>
        <p:nvSpPr>
          <p:cNvPr id="11" name="Text Box 4099"/>
          <p:cNvSpPr txBox="1"/>
          <p:nvPr/>
        </p:nvSpPr>
        <p:spPr>
          <a:xfrm>
            <a:off x="3190961" y="3089850"/>
            <a:ext cx="2193984" cy="45948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238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NGHỆ 7</a:t>
            </a:r>
            <a:endParaRPr sz="2386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54" descr="Bellc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7" y="815756"/>
            <a:ext cx="710121" cy="71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54" descr="Bellc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" y="4778231"/>
            <a:ext cx="710121" cy="71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284" y="1497471"/>
            <a:ext cx="1136194" cy="79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54" descr="Bellc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558" y="882033"/>
            <a:ext cx="710121" cy="71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54" descr="Bellc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214" y="868132"/>
            <a:ext cx="710121" cy="71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0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44594" y="882034"/>
            <a:ext cx="1412745" cy="375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20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78" y="4281147"/>
            <a:ext cx="1306623" cy="170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21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1866">
            <a:off x="357583" y="4670986"/>
            <a:ext cx="667515" cy="121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22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454">
            <a:off x="820373" y="4748247"/>
            <a:ext cx="667515" cy="121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4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315" y="999517"/>
            <a:ext cx="1306623" cy="170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5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1866">
            <a:off x="7719675" y="1303058"/>
            <a:ext cx="667515" cy="121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6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454">
            <a:off x="8297744" y="1453470"/>
            <a:ext cx="667515" cy="121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65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88604" y="1052736"/>
            <a:ext cx="8847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DE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00954" y="15300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Ở VIỆT NAM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4764" y="611977"/>
            <a:ext cx="4720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de-DE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</a:t>
            </a:r>
            <a:r>
              <a:rPr lang="de-DE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RỪNG:</a:t>
            </a:r>
            <a:endParaRPr lang="en-US" sz="32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8094" y="1591345"/>
            <a:ext cx="8384386" cy="41044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dioxide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9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88604" y="1052736"/>
            <a:ext cx="8847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DE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00954" y="15300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Ở VIỆT NAM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4764" y="611977"/>
            <a:ext cx="4720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de-DE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</a:t>
            </a:r>
            <a:r>
              <a:rPr lang="de-DE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RỪNG:</a:t>
            </a:r>
            <a:endParaRPr lang="en-US" sz="32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308118"/>
            <a:ext cx="8055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vai trò của rừng đối với môi trường, đời sống và sản </a:t>
            </a:r>
            <a:r>
              <a:rPr lang="de-DE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2924944"/>
            <a:ext cx="80558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de-DE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</a:t>
            </a:r>
            <a:r>
              <a:rPr lang="de-DE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vệ, </a:t>
            </a:r>
            <a:r>
              <a:rPr lang="de-DE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 tạo môi trường.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Phục vụ tích cực cho đời sống, sản xuất con người.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Phục vụ nghiên cứu khoa học.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3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88604" y="1052736"/>
            <a:ext cx="8847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DE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00954" y="15300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Ở VIỆT NAM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4764" y="611977"/>
            <a:ext cx="4720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de-DE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</a:t>
            </a:r>
            <a:r>
              <a:rPr lang="de-DE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RỪNG:</a:t>
            </a:r>
            <a:endParaRPr lang="en-US" sz="32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06518" y="83982"/>
            <a:ext cx="1108707" cy="11127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FBC7C8-319D-4970-88F6-EA4FEA45D748}"/>
              </a:ext>
            </a:extLst>
          </p:cNvPr>
          <p:cNvSpPr txBox="1"/>
          <p:nvPr/>
        </p:nvSpPr>
        <p:spPr>
          <a:xfrm>
            <a:off x="167818" y="1186587"/>
            <a:ext cx="86409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7767" y="2920912"/>
            <a:ext cx="904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RỪNG PHỔ BIẾN Ở VIỆT NAM:</a:t>
            </a:r>
            <a:endParaRPr lang="en-US" sz="32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0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6. </a:t>
              </a:r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67060" y="1422068"/>
            <a:ext cx="7200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loại rừng phổ biến ở Việt Nam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48031"/>
            <a:ext cx="3059832" cy="266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7" y="2298605"/>
            <a:ext cx="2923875" cy="271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7" b="11409"/>
          <a:stretch/>
        </p:blipFill>
        <p:spPr>
          <a:xfrm>
            <a:off x="2987824" y="2348031"/>
            <a:ext cx="2952328" cy="266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107504" y="4941168"/>
            <a:ext cx="2880320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6317" y="4941168"/>
            <a:ext cx="2275803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12160" y="4869160"/>
            <a:ext cx="255577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9552" y="5661248"/>
            <a:ext cx="8460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3867437" y="1844824"/>
            <a:ext cx="1915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49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6. </a:t>
              </a:r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67060" y="1422068"/>
            <a:ext cx="7200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loại rừng phổ biến ở Việt Nam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48031"/>
            <a:ext cx="3059832" cy="266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7" y="2298605"/>
            <a:ext cx="2923875" cy="271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7" b="11409"/>
          <a:stretch/>
        </p:blipFill>
        <p:spPr>
          <a:xfrm>
            <a:off x="2987824" y="2348031"/>
            <a:ext cx="2952328" cy="266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107504" y="4941168"/>
            <a:ext cx="2880320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6317" y="4941168"/>
            <a:ext cx="2275803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12160" y="4869160"/>
            <a:ext cx="255577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67437" y="1844824"/>
            <a:ext cx="1915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 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492639" y="5733256"/>
            <a:ext cx="193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 gốc hình thành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78156" y="5831686"/>
            <a:ext cx="2217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loài cây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0853" y="5766355"/>
            <a:ext cx="24415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điều kiện lập địa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3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620089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48031"/>
            <a:ext cx="3059832" cy="266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7" y="2298605"/>
            <a:ext cx="2923875" cy="271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7" b="11409"/>
          <a:stretch/>
        </p:blipFill>
        <p:spPr>
          <a:xfrm>
            <a:off x="2987824" y="2348031"/>
            <a:ext cx="2952328" cy="266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539552" y="4941168"/>
            <a:ext cx="194421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Rừng</a:t>
            </a:r>
            <a:r>
              <a:rPr lang="en-US" b="1" dirty="0"/>
              <a:t>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419872" y="4941168"/>
            <a:ext cx="194421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Rừng</a:t>
            </a:r>
            <a:r>
              <a:rPr lang="en-US" b="1" dirty="0"/>
              <a:t> </a:t>
            </a:r>
            <a:r>
              <a:rPr lang="en-US" b="1" dirty="0" err="1"/>
              <a:t>tre</a:t>
            </a:r>
            <a:r>
              <a:rPr lang="en-US" b="1" dirty="0"/>
              <a:t> </a:t>
            </a:r>
            <a:r>
              <a:rPr lang="en-US" b="1" dirty="0" err="1"/>
              <a:t>nứa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444208" y="4941168"/>
            <a:ext cx="194421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Rừng</a:t>
            </a:r>
            <a:r>
              <a:rPr lang="en-US" b="1" dirty="0"/>
              <a:t>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323528" y="5661248"/>
            <a:ext cx="23071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 gốc hình thành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1840" y="5858108"/>
            <a:ext cx="2217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loài cây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8885" y="5766355"/>
            <a:ext cx="2441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điều kiện lập địa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1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6. </a:t>
              </a:r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200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loại rừng phổ biến ở Việt Nam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655272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187624" y="5445224"/>
            <a:ext cx="7415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1640" y="5436513"/>
            <a:ext cx="6505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cau dừa hoặc rừng ngập nước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6. </a:t>
              </a:r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200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loại rừng phổ biến ở Việt Nam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5513" y="2350541"/>
            <a:ext cx="82194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6. </a:t>
              </a:r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200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loại rừng phổ biến ở Việt Nam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15616" y="2348880"/>
            <a:ext cx="7488832" cy="4062065"/>
            <a:chOff x="1115616" y="2348880"/>
            <a:chExt cx="7488832" cy="40620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348880"/>
              <a:ext cx="7488832" cy="345638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03848" y="5949280"/>
              <a:ext cx="3096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tràm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Trà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sư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15616" y="2383873"/>
            <a:ext cx="7488832" cy="4132069"/>
            <a:chOff x="1115616" y="2383873"/>
            <a:chExt cx="7488832" cy="41320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383873"/>
              <a:ext cx="7488832" cy="35472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224064" y="5931167"/>
              <a:ext cx="30963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nứa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15616" y="2348880"/>
            <a:ext cx="7488831" cy="4167062"/>
            <a:chOff x="1115616" y="2348880"/>
            <a:chExt cx="7488831" cy="41670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348880"/>
              <a:ext cx="7488831" cy="360040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065674" y="5931167"/>
              <a:ext cx="22169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6. </a:t>
              </a:r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200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loại rừng phổ biến ở Việt Nam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" y="2114780"/>
            <a:ext cx="9144000" cy="4743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" y="2285583"/>
            <a:ext cx="9100770" cy="4599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" y="2285582"/>
            <a:ext cx="9143999" cy="4572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" y="2285582"/>
            <a:ext cx="9144000" cy="459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8436" y="332656"/>
            <a:ext cx="69580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8" y="235109"/>
            <a:ext cx="1551068" cy="21857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65" y="3676378"/>
            <a:ext cx="4323215" cy="2974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72338"/>
            <a:ext cx="4291385" cy="28609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69266" y="2066072"/>
            <a:ext cx="45738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528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6. </a:t>
              </a:r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36900" y="2141567"/>
            <a:ext cx="86555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</a:t>
            </a:r>
            <a:r>
              <a:rPr lang="de-DE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phút)Hình 6.4 cho thấy rừng giúp ích cho môi trường và cho đời sống con người thế nào?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1556792"/>
            <a:ext cx="7200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loại rừng phổ biến ở Việt Nam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21553"/>
            <a:ext cx="3075343" cy="239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81" y="3645024"/>
            <a:ext cx="2734106" cy="236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621554"/>
            <a:ext cx="3135341" cy="2399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1259632" y="6006074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4184607" y="6021288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7282801" y="6023367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6. </a:t>
              </a:r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200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loại rừng phổ biến ở Việt Nam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3075343" cy="239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81" y="2516367"/>
            <a:ext cx="2734106" cy="236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92897"/>
            <a:ext cx="3135341" cy="2399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1259632" y="4877417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4184607" y="4892631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7282801" y="4894710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307" y="5358128"/>
            <a:ext cx="2414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sản xuất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5373216"/>
            <a:ext cx="2550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đặc dụng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0192" y="5354052"/>
            <a:ext cx="2595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phòng hộ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6. </a:t>
              </a:r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200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loại rừng phổ biến ở Việt Nam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2682" y="2141567"/>
            <a:ext cx="82809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trong tự nhiên được phân loại theo những cách nào?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3206772"/>
            <a:ext cx="88209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Phân loại theo nguồn gốc hình thành: rừng tự nhiên, rừng trồng.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Phân loại theo cây: rừng tràm, rừng thông, rừng tre nứa...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Phân loại theo trữ lượng: rừng rất giàu, rừng giàu, rừng trung bình, rừng nghèo...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Phân loại theo điều kiện lập địa: rừng núi đất, rừng núi đá, rừng ngập nước, rừng đất cát.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5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6. </a:t>
              </a:r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200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loại rừng phổ biến ở Việt Nam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1681" y="2228381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mấy loại rừng?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226" y="3140968"/>
            <a:ext cx="85826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nước ta, rừng chủ yếu phân loại theo mục đích sử dụng riêng, có 3 loại rừng: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Rừng sản xuất</a:t>
            </a:r>
            <a:endParaRPr lang="en-US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Rừng đặc dụng</a:t>
            </a:r>
            <a:endParaRPr lang="en-US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Rừng phòng hộ </a:t>
            </a:r>
            <a:endParaRPr lang="en-US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3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88604" y="1052736"/>
            <a:ext cx="8847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DE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00954" y="15300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Ở VIỆT NAM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4764" y="611977"/>
            <a:ext cx="4720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de-DE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</a:t>
            </a:r>
            <a:r>
              <a:rPr lang="de-DE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RỪNG:</a:t>
            </a:r>
            <a:endParaRPr lang="en-US" sz="32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06518" y="83982"/>
            <a:ext cx="1108707" cy="11127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FBC7C8-319D-4970-88F6-EA4FEA45D748}"/>
              </a:ext>
            </a:extLst>
          </p:cNvPr>
          <p:cNvSpPr txBox="1"/>
          <p:nvPr/>
        </p:nvSpPr>
        <p:spPr>
          <a:xfrm>
            <a:off x="167818" y="1186587"/>
            <a:ext cx="86409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7767" y="2920912"/>
            <a:ext cx="904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RỪNG PHỔ BIẾN Ở VIỆT NAM:</a:t>
            </a:r>
            <a:endParaRPr lang="en-US" sz="32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603" y="3928988"/>
            <a:ext cx="8826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nước ta, </a:t>
            </a:r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loại rừng</a:t>
            </a:r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Rừng sản </a:t>
            </a:r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</a:t>
            </a:r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ừng </a:t>
            </a: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</a:t>
            </a:r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ừng </a:t>
            </a: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</a:t>
            </a:r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77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0D8CE9-FED9-4280-A01E-B3759B464F51}"/>
              </a:ext>
            </a:extLst>
          </p:cNvPr>
          <p:cNvSpPr txBox="1"/>
          <p:nvPr/>
        </p:nvSpPr>
        <p:spPr>
          <a:xfrm>
            <a:off x="780394" y="622429"/>
            <a:ext cx="726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vuon-quoc-gia-phu-quoc-5">
            <a:extLst>
              <a:ext uri="{FF2B5EF4-FFF2-40B4-BE49-F238E27FC236}">
                <a16:creationId xmlns:a16="http://schemas.microsoft.com/office/drawing/2014/main" id="{5F8634D0-4B5A-4F33-B5B7-189381F8A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" y="4062680"/>
            <a:ext cx="3649032" cy="16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3BCAC4-83E8-4B73-B437-7359BA7F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100" y="1579610"/>
            <a:ext cx="5391543" cy="4182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BEDED0-B624-4914-B032-E9DFEA080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8" y="1579611"/>
            <a:ext cx="3649033" cy="248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86B5B0-7303-4024-A346-22FA301F1CFC}"/>
              </a:ext>
            </a:extLst>
          </p:cNvPr>
          <p:cNvSpPr txBox="1"/>
          <p:nvPr/>
        </p:nvSpPr>
        <p:spPr>
          <a:xfrm>
            <a:off x="323528" y="836712"/>
            <a:ext cx="8643445" cy="5170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4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3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400" kern="100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Vườn quốc gia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vườn</a:t>
            </a:r>
            <a:r>
              <a:rPr lang="en-US" sz="3400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Vườn quốc gia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400" kern="100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Vườn quốc gia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quốc</a:t>
            </a:r>
            <a:r>
              <a:rPr lang="en-US" sz="3400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Vườn quốc gia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Vườn quốc gia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gia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400" kern="100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Việt Na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Việt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Việt Na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Nam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400" kern="100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Phú Quốc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Phú</a:t>
            </a:r>
            <a:r>
              <a:rPr lang="en-US" sz="3400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Phú Quốc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Phú Quốc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Quốc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400" kern="100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Kiên Giang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Kiên</a:t>
            </a:r>
            <a:r>
              <a:rPr lang="en-US" sz="3400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Kiên Giang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Kiên Giang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Giang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91/2001/QĐ-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TTg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400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8 tháng 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8 </a:t>
            </a:r>
            <a:r>
              <a:rPr lang="en-US" sz="3400" kern="100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8 tháng 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tháng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8 tháng 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6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tooltip="200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2001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400" kern="100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Thủ tướng Việt Na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Thủ</a:t>
            </a:r>
            <a:r>
              <a:rPr lang="en-US" sz="3400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Thủ tướng Việt Na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400" kern="100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Thủ tướng Việt Na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tướng</a:t>
            </a:r>
            <a:r>
              <a:rPr lang="en-US" sz="3400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Thủ tướng Việt Na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400" kern="100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Thủ tướng Việt Na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Chính</a:t>
            </a:r>
            <a:r>
              <a:rPr lang="en-US" sz="3400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Thủ tướng Việt Na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Thủ tướng Việt Na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phủ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400" kern="100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Việt Na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Cộng</a:t>
            </a:r>
            <a:r>
              <a:rPr lang="en-US" sz="3400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Việt Na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400" kern="100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Việt Na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hòa</a:t>
            </a:r>
            <a:r>
              <a:rPr lang="en-US" sz="3400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Việt Na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400" kern="100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Việt Na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Xã</a:t>
            </a:r>
            <a:r>
              <a:rPr lang="en-US" sz="3400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Việt Na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400" kern="100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Việt Na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hội</a:t>
            </a:r>
            <a:r>
              <a:rPr lang="en-US" sz="3400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Việt Na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400" kern="100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Việt Na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Chủ</a:t>
            </a:r>
            <a:r>
              <a:rPr lang="en-US" sz="3400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Việt Na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400" kern="100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Việt Na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nghĩa</a:t>
            </a:r>
            <a:r>
              <a:rPr lang="en-US" sz="3400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Việt Na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400" kern="100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Việt Na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Việt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Việt Na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Nam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449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D28968-BDD2-4FDE-9A7C-50DDF1F98326}"/>
              </a:ext>
            </a:extLst>
          </p:cNvPr>
          <p:cNvSpPr txBox="1"/>
          <p:nvPr/>
        </p:nvSpPr>
        <p:spPr>
          <a:xfrm>
            <a:off x="323528" y="332656"/>
            <a:ext cx="8463128" cy="6289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Rồng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Gành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Dầu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ranh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34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Gành Dầu"/>
              </a:rPr>
              <a:t>Gành</a:t>
            </a:r>
            <a:r>
              <a:rPr lang="en-US" sz="3400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Gành Dầu"/>
              </a:rPr>
              <a:t> </a:t>
            </a:r>
            <a:r>
              <a:rPr lang="en-US" sz="34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Gành Dầu"/>
              </a:rPr>
              <a:t>Dầu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34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Bãi Thơm"/>
              </a:rPr>
              <a:t>Bãi</a:t>
            </a:r>
            <a:r>
              <a:rPr lang="en-US" sz="3400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Bãi Thơm"/>
              </a:rPr>
              <a:t> </a:t>
            </a:r>
            <a:r>
              <a:rPr lang="en-US" sz="34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Bãi Thơm"/>
              </a:rPr>
              <a:t>Thơm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34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Cửa Cạn"/>
              </a:rPr>
              <a:t>Cửa</a:t>
            </a:r>
            <a:r>
              <a:rPr lang="en-US" sz="3400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Cửa Cạn"/>
              </a:rPr>
              <a:t> </a:t>
            </a:r>
            <a:r>
              <a:rPr lang="en-US" sz="34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Cửa Cạn"/>
              </a:rPr>
              <a:t>Cạn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4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Cửa Dương"/>
              </a:rPr>
              <a:t>Cửa</a:t>
            </a:r>
            <a:r>
              <a:rPr lang="en-US" sz="3400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Cửa Dương"/>
              </a:rPr>
              <a:t> </a:t>
            </a:r>
            <a:r>
              <a:rPr lang="en-US" sz="34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Cửa Dương"/>
              </a:rPr>
              <a:t>Dương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34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Hàm Ninh, Phú Quốc"/>
              </a:rPr>
              <a:t>Hàm</a:t>
            </a:r>
            <a:r>
              <a:rPr lang="en-US" sz="3400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Hàm Ninh, Phú Quốc"/>
              </a:rPr>
              <a:t> </a:t>
            </a:r>
            <a:r>
              <a:rPr lang="en-US" sz="34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Hàm Ninh, Phú Quốc"/>
              </a:rPr>
              <a:t>Ninh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34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tooltip="Dương Tơ"/>
              </a:rPr>
              <a:t>Dương</a:t>
            </a:r>
            <a:r>
              <a:rPr lang="en-US" sz="3400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tooltip="Dương Tơ"/>
              </a:rPr>
              <a:t> </a:t>
            </a:r>
            <a:r>
              <a:rPr lang="en-US" sz="34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tooltip="Dương Tơ"/>
              </a:rPr>
              <a:t>Tơ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phường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4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Dương Đông (phường)"/>
              </a:rPr>
              <a:t>Dương</a:t>
            </a:r>
            <a:r>
              <a:rPr lang="en-US" sz="3400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Dương Đông (phường)"/>
              </a:rPr>
              <a:t> </a:t>
            </a:r>
            <a:r>
              <a:rPr lang="en-US" sz="34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Dương Đông (phường)"/>
              </a:rPr>
              <a:t>Đông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4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tooltip="Phú Quốc"/>
              </a:rPr>
              <a:t>Phú</a:t>
            </a:r>
            <a:r>
              <a:rPr lang="en-US" sz="3400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tooltip="Phú Quốc"/>
              </a:rPr>
              <a:t> </a:t>
            </a:r>
            <a:r>
              <a:rPr lang="en-US" sz="34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tooltip="Phú Quốc"/>
              </a:rPr>
              <a:t>Quốc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4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 tooltip="Kiên Giang"/>
              </a:rPr>
              <a:t>Kiên</a:t>
            </a:r>
            <a:r>
              <a:rPr lang="en-US" sz="3400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 tooltip="Kiên Giang"/>
              </a:rPr>
              <a:t> </a:t>
            </a:r>
            <a:r>
              <a:rPr lang="en-US" sz="34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 tooltip="Kiên Giang"/>
              </a:rPr>
              <a:t>Giang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10°12'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10°27'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103°50'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104°04'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00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2AC732-5AA9-45D1-8E91-F4BCF6074EE4}"/>
              </a:ext>
            </a:extLst>
          </p:cNvPr>
          <p:cNvSpPr txBox="1"/>
          <p:nvPr/>
        </p:nvSpPr>
        <p:spPr>
          <a:xfrm>
            <a:off x="475921" y="1135779"/>
            <a:ext cx="8226644" cy="331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31.422 ha, bao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khu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bảo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vệ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nghiêm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ngặt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8.603 ha, 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phân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khu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phục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hồi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sinh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thái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22.603 ha, 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phân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khu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hành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chính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và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dịch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Rừng đặc dụng"/>
              </a:rPr>
              <a:t>vụ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33 ha.</a:t>
            </a:r>
          </a:p>
        </p:txBody>
      </p:sp>
    </p:spTree>
    <p:extLst>
      <p:ext uri="{BB962C8B-B14F-4D97-AF65-F5344CB8AC3E}">
        <p14:creationId xmlns:p14="http://schemas.microsoft.com/office/powerpoint/2010/main" val="29267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29C947-2729-4129-B06F-D575DA65060B}"/>
              </a:ext>
            </a:extLst>
          </p:cNvPr>
          <p:cNvSpPr txBox="1"/>
          <p:nvPr/>
        </p:nvSpPr>
        <p:spPr>
          <a:xfrm>
            <a:off x="323528" y="188640"/>
            <a:ext cx="8333061" cy="6533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Đảo"/>
              </a:rPr>
              <a:t>hải</a:t>
            </a:r>
            <a:r>
              <a:rPr lang="en-US" sz="3200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Đảo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Đảo"/>
              </a:rPr>
              <a:t>đảo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519" y="1593487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Ở VIỆT NAM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33954457"/>
              </p:ext>
            </p:extLst>
          </p:nvPr>
        </p:nvGraphicFramePr>
        <p:xfrm>
          <a:off x="467544" y="2204864"/>
          <a:ext cx="845484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66929" y="39315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TRỒNG, CHĂM SÓC 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BẢO VỆ RỪNG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467729" y="218835"/>
            <a:ext cx="145466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1685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32128" y="275481"/>
            <a:ext cx="567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20314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6.5 SGK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16632"/>
            <a:ext cx="3312368" cy="1900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48161"/>
            <a:ext cx="3828733" cy="1948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1907704" y="3910651"/>
            <a:ext cx="720080" cy="4345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4716016" y="4146546"/>
            <a:ext cx="720080" cy="4345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" y="4498009"/>
            <a:ext cx="4007813" cy="2092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9"/>
          <p:cNvSpPr/>
          <p:nvPr/>
        </p:nvSpPr>
        <p:spPr>
          <a:xfrm>
            <a:off x="107504" y="6156073"/>
            <a:ext cx="720080" cy="4345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696577"/>
            <a:ext cx="3960440" cy="2044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val 11"/>
          <p:cNvSpPr/>
          <p:nvPr/>
        </p:nvSpPr>
        <p:spPr>
          <a:xfrm>
            <a:off x="4707276" y="6234778"/>
            <a:ext cx="720080" cy="4345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8123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268760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6.5a.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6.5b.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6.5c.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6.5d.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40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3587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1484784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H.6.6, H.6.7,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H.6.8?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259228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3"/>
          <a:stretch/>
        </p:blipFill>
        <p:spPr>
          <a:xfrm>
            <a:off x="5868144" y="3040076"/>
            <a:ext cx="3165794" cy="2621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24944"/>
            <a:ext cx="2988444" cy="275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1" y="5699965"/>
            <a:ext cx="2555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6.6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Cúc Phương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43808" y="5683740"/>
            <a:ext cx="2610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6.7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keo trồng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59671" y="5699965"/>
            <a:ext cx="3174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6.8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phi lao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5736" y="361132"/>
            <a:ext cx="567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8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060848"/>
            <a:ext cx="88569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Hình 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6.6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Cúc Phương: rừng đặc 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Hình 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6.7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keo trồng: Rừng sản 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Hình 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6.8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phi lao: Rừng phòng 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358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522258"/>
            <a:ext cx="567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2204864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11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980728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đóng vai trò rất quan trọng đối với cuộc sống của con người và môi trường: cung cấp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oxy, 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 gỗ, củi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…;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điều hòa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nơi cư trú động thực vật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…;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bảo vệ và ngăn chặn gió bão, chống xói mòn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đất, đảm bảo cho sự sống, bảo vệ sức khỏe của con người…</a:t>
            </a:r>
            <a:endParaRPr lang="vi-VN" sz="40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/>
          <p:cNvSpPr/>
          <p:nvPr/>
        </p:nvSpPr>
        <p:spPr>
          <a:xfrm>
            <a:off x="1" y="1196752"/>
            <a:ext cx="9143999" cy="4005807"/>
          </a:xfrm>
          <a:prstGeom prst="cloud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DẶN </a:t>
            </a:r>
            <a:r>
              <a:rPr lang="vi-VN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TRỒNG, CHĂM SÓC VÀ BẢO VỆ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Tr42.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3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2276872"/>
            <a:ext cx="4720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de-DE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</a:t>
            </a:r>
            <a:r>
              <a:rPr lang="de-DE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RỪNG:</a:t>
            </a:r>
            <a:endParaRPr lang="en-US" sz="32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1840" y="2854677"/>
            <a:ext cx="2523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6188" y="764704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Ở VIỆT NAM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763284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24328" y="1563671"/>
            <a:ext cx="145466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5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988840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là một hệ sinh thái bao gồm các loài thực vật rừng, động vật rừng, nấm, vi sinh vật, đất rừng và các yếu tố môi trường </a:t>
            </a:r>
            <a:r>
              <a:rPr lang="vi-VN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18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005" y="2708920"/>
            <a:ext cx="3188215" cy="2041505"/>
            <a:chOff x="251520" y="1844824"/>
            <a:chExt cx="3711399" cy="24843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844824"/>
              <a:ext cx="3711399" cy="24843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Oval 10"/>
            <p:cNvSpPr/>
            <p:nvPr/>
          </p:nvSpPr>
          <p:spPr>
            <a:xfrm>
              <a:off x="410535" y="2103111"/>
              <a:ext cx="1773384" cy="71382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Oxygen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160265" y="2043604"/>
              <a:ext cx="1653689" cy="7651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Carbon</a:t>
              </a:r>
            </a:p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dioxide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251377" y="2924944"/>
              <a:ext cx="0" cy="37806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003201" y="2996952"/>
              <a:ext cx="0" cy="4950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23528" y="3861048"/>
              <a:ext cx="432048" cy="36004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97152"/>
            <a:ext cx="313271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Oval 27"/>
          <p:cNvSpPr/>
          <p:nvPr/>
        </p:nvSpPr>
        <p:spPr>
          <a:xfrm>
            <a:off x="188604" y="6358505"/>
            <a:ext cx="4004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853606"/>
            <a:ext cx="3024336" cy="195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Oval 33"/>
          <p:cNvSpPr/>
          <p:nvPr/>
        </p:nvSpPr>
        <p:spPr>
          <a:xfrm>
            <a:off x="6156176" y="6309320"/>
            <a:ext cx="432048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0220" y="4797153"/>
            <a:ext cx="2843948" cy="201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Oval 35"/>
          <p:cNvSpPr/>
          <p:nvPr/>
        </p:nvSpPr>
        <p:spPr>
          <a:xfrm>
            <a:off x="3275856" y="6309320"/>
            <a:ext cx="432048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469" y="2708920"/>
            <a:ext cx="303502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0218" y="2568314"/>
            <a:ext cx="2761249" cy="222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Oval 38"/>
          <p:cNvSpPr/>
          <p:nvPr/>
        </p:nvSpPr>
        <p:spPr>
          <a:xfrm>
            <a:off x="3275856" y="4293096"/>
            <a:ext cx="432048" cy="43204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0" name="Oval 39"/>
          <p:cNvSpPr/>
          <p:nvPr/>
        </p:nvSpPr>
        <p:spPr>
          <a:xfrm>
            <a:off x="6084168" y="4365104"/>
            <a:ext cx="3600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8604" y="1052736"/>
            <a:ext cx="88478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</a:t>
            </a:r>
            <a:r>
              <a:rPr lang="de-DE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de-DE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phút): Em hãy nêu vai trò của rừng đối với môi trường, đời sống và sản xuất trong mỗi trường hợp được được minh họa ở Hình </a:t>
            </a:r>
            <a:r>
              <a:rPr lang="de-DE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6.1?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00954" y="15300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Ở VIỆT NAM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4764" y="516065"/>
            <a:ext cx="4720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de-DE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</a:t>
            </a:r>
            <a:r>
              <a:rPr lang="de-DE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RỪNG:</a:t>
            </a:r>
            <a:endParaRPr lang="en-US" sz="32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8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6" grpId="0" animBg="1"/>
      <p:bldP spid="39" grpId="0" animBg="1"/>
      <p:bldP spid="40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388680B-005A-4AC3-943C-3225B04C4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731917"/>
              </p:ext>
            </p:extLst>
          </p:nvPr>
        </p:nvGraphicFramePr>
        <p:xfrm>
          <a:off x="539552" y="332658"/>
          <a:ext cx="8064896" cy="597666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81216914"/>
                    </a:ext>
                  </a:extLst>
                </a:gridCol>
                <a:gridCol w="6840760">
                  <a:extLst>
                    <a:ext uri="{9D8B030D-6E8A-4147-A177-3AD203B41FA5}">
                      <a16:colId xmlns:a16="http://schemas.microsoft.com/office/drawing/2014/main" val="3478847760"/>
                    </a:ext>
                  </a:extLst>
                </a:gridCol>
              </a:tblGrid>
              <a:tr h="863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02152997"/>
                  </a:ext>
                </a:extLst>
              </a:tr>
              <a:tr h="852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36054476"/>
                  </a:ext>
                </a:extLst>
              </a:tr>
              <a:tr h="852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95714126"/>
                  </a:ext>
                </a:extLst>
              </a:tr>
              <a:tr h="852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701111135"/>
                  </a:ext>
                </a:extLst>
              </a:tr>
              <a:tr h="852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940366015"/>
                  </a:ext>
                </a:extLst>
              </a:tr>
              <a:tr h="852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97265077"/>
                  </a:ext>
                </a:extLst>
              </a:tr>
              <a:tr h="852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835887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5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75A5A2-E072-4D29-8A73-E867960EA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43583"/>
              </p:ext>
            </p:extLst>
          </p:nvPr>
        </p:nvGraphicFramePr>
        <p:xfrm>
          <a:off x="107504" y="44624"/>
          <a:ext cx="9036495" cy="669674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199695">
                  <a:extLst>
                    <a:ext uri="{9D8B030D-6E8A-4147-A177-3AD203B41FA5}">
                      <a16:colId xmlns:a16="http://schemas.microsoft.com/office/drawing/2014/main" val="2682759252"/>
                    </a:ext>
                  </a:extLst>
                </a:gridCol>
                <a:gridCol w="7836800">
                  <a:extLst>
                    <a:ext uri="{9D8B030D-6E8A-4147-A177-3AD203B41FA5}">
                      <a16:colId xmlns:a16="http://schemas.microsoft.com/office/drawing/2014/main" val="1699909751"/>
                    </a:ext>
                  </a:extLst>
                </a:gridCol>
              </a:tblGrid>
              <a:tr h="582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58273138"/>
                  </a:ext>
                </a:extLst>
              </a:tr>
              <a:tr h="1501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88083400"/>
                  </a:ext>
                </a:extLst>
              </a:tr>
              <a:tr h="1009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670259067"/>
                  </a:ext>
                </a:extLst>
              </a:tr>
              <a:tr h="5156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29135777"/>
                  </a:ext>
                </a:extLst>
              </a:tr>
              <a:tr h="2001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16292257"/>
                  </a:ext>
                </a:extLst>
              </a:tr>
              <a:tr h="502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8251127"/>
                  </a:ext>
                </a:extLst>
              </a:tr>
              <a:tr h="582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3003501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31640" y="620688"/>
            <a:ext cx="7704855" cy="1574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dioxide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39" y="2094015"/>
            <a:ext cx="7704855" cy="1046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1" y="3092052"/>
            <a:ext cx="7704855" cy="552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1641" y="3645024"/>
            <a:ext cx="7704855" cy="2034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1639" y="5644229"/>
            <a:ext cx="7704855" cy="552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4436" y="6188396"/>
            <a:ext cx="7839563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5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88604" y="1052736"/>
            <a:ext cx="8847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kể những ngành sản xuất sử dụng nguyên liệu từ </a:t>
            </a:r>
            <a:r>
              <a:rPr lang="de-DE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00954" y="15300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Ở VIỆT NAM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4764" y="516065"/>
            <a:ext cx="4720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de-DE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</a:t>
            </a:r>
            <a:r>
              <a:rPr lang="de-DE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RỪNG:</a:t>
            </a:r>
            <a:endParaRPr lang="en-US" sz="32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504" y="2132856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4181367-AE63-431E-A981-A42A7A46B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639297"/>
            <a:ext cx="273630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6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1513</Words>
  <Application>Microsoft Office PowerPoint</Application>
  <PresentationFormat>On-screen Show (4:3)</PresentationFormat>
  <Paragraphs>178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宋体</vt:lpstr>
      <vt:lpstr>Arial</vt:lpstr>
      <vt:lpstr>Calibri</vt:lpstr>
      <vt:lpstr>Times New Roman</vt:lpstr>
      <vt:lpstr>VNI-Thufap3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Du An-Mien Phi-STEM</Manager>
  <Company>Du An-Mien Phi-STEM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An-Mien Phi-STEM</dc:title>
  <dc:subject>Du An-Mien Phi-STEM</dc:subject>
  <dc:creator>Du An-Mien Phi-STEM</dc:creator>
  <dc:description>Du An-Mien Phi-STEM</dc:description>
  <cp:lastModifiedBy>Admin</cp:lastModifiedBy>
  <cp:revision>97</cp:revision>
  <dcterms:created xsi:type="dcterms:W3CDTF">2022-07-31T13:34:17Z</dcterms:created>
  <dcterms:modified xsi:type="dcterms:W3CDTF">2024-10-20T03:56:28Z</dcterms:modified>
  <cp:category>Du An-Mien Phi-STEM</cp:category>
</cp:coreProperties>
</file>