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59"/>
  </p:notesMasterIdLst>
  <p:sldIdLst>
    <p:sldId id="378" r:id="rId2"/>
    <p:sldId id="380" r:id="rId3"/>
    <p:sldId id="382" r:id="rId4"/>
    <p:sldId id="384" r:id="rId5"/>
    <p:sldId id="259" r:id="rId6"/>
    <p:sldId id="386" r:id="rId7"/>
    <p:sldId id="337" r:id="rId8"/>
    <p:sldId id="340" r:id="rId9"/>
    <p:sldId id="387" r:id="rId10"/>
    <p:sldId id="388" r:id="rId11"/>
    <p:sldId id="348" r:id="rId12"/>
    <p:sldId id="343" r:id="rId13"/>
    <p:sldId id="344" r:id="rId14"/>
    <p:sldId id="391" r:id="rId15"/>
    <p:sldId id="392" r:id="rId16"/>
    <p:sldId id="389" r:id="rId17"/>
    <p:sldId id="390" r:id="rId18"/>
    <p:sldId id="393" r:id="rId19"/>
    <p:sldId id="394" r:id="rId20"/>
    <p:sldId id="395" r:id="rId21"/>
    <p:sldId id="338" r:id="rId22"/>
    <p:sldId id="345" r:id="rId23"/>
    <p:sldId id="396" r:id="rId24"/>
    <p:sldId id="397" r:id="rId25"/>
    <p:sldId id="398" r:id="rId26"/>
    <p:sldId id="399" r:id="rId27"/>
    <p:sldId id="346" r:id="rId28"/>
    <p:sldId id="351" r:id="rId29"/>
    <p:sldId id="352" r:id="rId30"/>
    <p:sldId id="353" r:id="rId31"/>
    <p:sldId id="400" r:id="rId32"/>
    <p:sldId id="401" r:id="rId33"/>
    <p:sldId id="402" r:id="rId34"/>
    <p:sldId id="403" r:id="rId35"/>
    <p:sldId id="404" r:id="rId36"/>
    <p:sldId id="405" r:id="rId37"/>
    <p:sldId id="407" r:id="rId38"/>
    <p:sldId id="365" r:id="rId39"/>
    <p:sldId id="366" r:id="rId40"/>
    <p:sldId id="409" r:id="rId41"/>
    <p:sldId id="367" r:id="rId42"/>
    <p:sldId id="408" r:id="rId43"/>
    <p:sldId id="410" r:id="rId44"/>
    <p:sldId id="411" r:id="rId45"/>
    <p:sldId id="412" r:id="rId46"/>
    <p:sldId id="413" r:id="rId47"/>
    <p:sldId id="414" r:id="rId48"/>
    <p:sldId id="369" r:id="rId49"/>
    <p:sldId id="370" r:id="rId50"/>
    <p:sldId id="374" r:id="rId51"/>
    <p:sldId id="376" r:id="rId52"/>
    <p:sldId id="417" r:id="rId53"/>
    <p:sldId id="415" r:id="rId54"/>
    <p:sldId id="416" r:id="rId55"/>
    <p:sldId id="418" r:id="rId56"/>
    <p:sldId id="419" r:id="rId57"/>
    <p:sldId id="385" r:id="rId58"/>
  </p:sldIdLst>
  <p:sldSz cx="9144000" cy="5143500" type="screen16x9"/>
  <p:notesSz cx="6858000" cy="9144000"/>
  <p:embeddedFontLst>
    <p:embeddedFont>
      <p:font typeface="VNI-Thufap3" panose="02020000000000000000" pitchFamily="18" charset="0"/>
      <p:regular r:id="rId60"/>
    </p:embeddedFont>
    <p:embeddedFont>
      <p:font typeface="VNI-Times" pitchFamily="2" charset="0"/>
      <p:regular r:id="rId61"/>
      <p:bold r:id="rId62"/>
      <p:italic r:id="rId63"/>
      <p:boldItalic r:id="rId64"/>
    </p:embeddedFont>
    <p:embeddedFont>
      <p:font typeface="Dosis Light" panose="020B0604020202020204" charset="0"/>
      <p:regular r:id="rId65"/>
      <p:bold r:id="rId66"/>
    </p:embeddedFont>
    <p:embeddedFont>
      <p:font typeface="Pontano Sans" panose="020B0604020202020204" charset="0"/>
      <p:regular r:id="rId67"/>
    </p:embeddedFont>
    <p:embeddedFont>
      <p:font typeface="VNI-Helve-Condense" pitchFamily="2" charset="0"/>
      <p:regular r:id="rId68"/>
      <p:bold r:id="rId69"/>
      <p:italic r:id="rId70"/>
      <p:boldItalic r:id="rId71"/>
    </p:embeddedFont>
    <p:embeddedFont>
      <p:font typeface="Calibri" panose="020F050202020403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1F0F71-943E-4805-9C3F-7BEF25D6EE47}">
  <a:tblStyle styleId="{E81F0F71-943E-4805-9C3F-7BEF25D6EE4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55C6E9-D409-4227-A058-EDC3BC19571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430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06BA0-1CC5-424E-9970-C5913F5E2C90}" type="slidenum">
              <a:rPr lang="en-US" smtClean="0"/>
              <a:t>45</a:t>
            </a:fld>
            <a:endParaRPr lang="en-US"/>
          </a:p>
        </p:txBody>
      </p:sp>
    </p:spTree>
    <p:extLst>
      <p:ext uri="{BB962C8B-B14F-4D97-AF65-F5344CB8AC3E}">
        <p14:creationId xmlns:p14="http://schemas.microsoft.com/office/powerpoint/2010/main" val="1658592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142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06BA0-1CC5-424E-9970-C5913F5E2C90}" type="slidenum">
              <a:rPr lang="en-US" smtClean="0"/>
              <a:t>47</a:t>
            </a:fld>
            <a:endParaRPr lang="en-US"/>
          </a:p>
        </p:txBody>
      </p:sp>
    </p:spTree>
    <p:extLst>
      <p:ext uri="{BB962C8B-B14F-4D97-AF65-F5344CB8AC3E}">
        <p14:creationId xmlns:p14="http://schemas.microsoft.com/office/powerpoint/2010/main" val="1472480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7567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06BA0-1CC5-424E-9970-C5913F5E2C90}" type="slidenum">
              <a:rPr lang="en-US" smtClean="0"/>
              <a:t>52</a:t>
            </a:fld>
            <a:endParaRPr lang="en-US"/>
          </a:p>
        </p:txBody>
      </p:sp>
    </p:spTree>
    <p:extLst>
      <p:ext uri="{BB962C8B-B14F-4D97-AF65-F5344CB8AC3E}">
        <p14:creationId xmlns:p14="http://schemas.microsoft.com/office/powerpoint/2010/main" val="4180253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220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06BA0-1CC5-424E-9970-C5913F5E2C90}" type="slidenum">
              <a:rPr lang="en-US" smtClean="0"/>
              <a:t>55</a:t>
            </a:fld>
            <a:endParaRPr lang="en-US"/>
          </a:p>
        </p:txBody>
      </p:sp>
    </p:spTree>
    <p:extLst>
      <p:ext uri="{BB962C8B-B14F-4D97-AF65-F5344CB8AC3E}">
        <p14:creationId xmlns:p14="http://schemas.microsoft.com/office/powerpoint/2010/main" val="3965510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148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B66A2F-48F4-450A-8259-B66670E36D8F}" type="slidenum">
              <a:rPr lang="en-US" smtClean="0"/>
              <a:t>6</a:t>
            </a:fld>
            <a:endParaRPr lang="en-US"/>
          </a:p>
        </p:txBody>
      </p:sp>
    </p:spTree>
    <p:extLst>
      <p:ext uri="{BB962C8B-B14F-4D97-AF65-F5344CB8AC3E}">
        <p14:creationId xmlns:p14="http://schemas.microsoft.com/office/powerpoint/2010/main" val="167920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281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606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345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595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1581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252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90"/>
        <p:cNvGrpSpPr/>
        <p:nvPr/>
      </p:nvGrpSpPr>
      <p:grpSpPr>
        <a:xfrm>
          <a:off x="0" y="0"/>
          <a:ext cx="0" cy="0"/>
          <a:chOff x="0" y="0"/>
          <a:chExt cx="0" cy="0"/>
        </a:xfrm>
      </p:grpSpPr>
      <p:sp>
        <p:nvSpPr>
          <p:cNvPr id="91" name="Google Shape;91;p11"/>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chemeClr val="accent2"/>
        </a:solidFill>
        <a:effectLst/>
      </p:bgPr>
    </p:bg>
    <p:spTree>
      <p:nvGrpSpPr>
        <p:cNvPr id="1" name="Shape 98"/>
        <p:cNvGrpSpPr/>
        <p:nvPr/>
      </p:nvGrpSpPr>
      <p:grpSpPr>
        <a:xfrm>
          <a:off x="0" y="0"/>
          <a:ext cx="0" cy="0"/>
          <a:chOff x="0" y="0"/>
          <a:chExt cx="0" cy="0"/>
        </a:xfrm>
      </p:grpSpPr>
      <p:sp>
        <p:nvSpPr>
          <p:cNvPr id="99" name="Google Shape;99;p13"/>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
        <p:nvSpPr>
          <p:cNvPr id="100" name="Google Shape;100;p13"/>
          <p:cNvSpPr/>
          <p:nvPr/>
        </p:nvSpPr>
        <p:spPr>
          <a:xfrm rot="3560713">
            <a:off x="7919979" y="4139908"/>
            <a:ext cx="1129759" cy="68568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rot="1619439">
            <a:off x="7518911" y="3963338"/>
            <a:ext cx="440102" cy="657294"/>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rot="-5564790">
            <a:off x="1156803" y="211500"/>
            <a:ext cx="672035" cy="536827"/>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rot="8585060">
            <a:off x="241104" y="264328"/>
            <a:ext cx="975659" cy="1597185"/>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1D5885">
              <a:alpha val="5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1" cy="857250"/>
          </a:xfrm>
        </p:spPr>
        <p:txBody>
          <a:bodyPr/>
          <a:lstStyle/>
          <a:p>
            <a:r>
              <a:rPr lang="en-US" noProof="1"/>
              <a:t>Click to edit Master title style</a:t>
            </a:r>
          </a:p>
        </p:txBody>
      </p:sp>
      <p:sp>
        <p:nvSpPr>
          <p:cNvPr id="3" name="Text Placeholder 2"/>
          <p:cNvSpPr>
            <a:spLocks noGrp="1"/>
          </p:cNvSpPr>
          <p:nvPr>
            <p:ph type="body" sz="half" idx="1"/>
          </p:nvPr>
        </p:nvSpPr>
        <p:spPr>
          <a:xfrm>
            <a:off x="457200" y="1200151"/>
            <a:ext cx="4038601" cy="339447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lipArt Placeholder 3"/>
          <p:cNvSpPr>
            <a:spLocks noGrp="1"/>
          </p:cNvSpPr>
          <p:nvPr>
            <p:ph type="clipArt" sz="half" idx="2"/>
          </p:nvPr>
        </p:nvSpPr>
        <p:spPr>
          <a:xfrm>
            <a:off x="4648201" y="1200151"/>
            <a:ext cx="4038601" cy="3394473"/>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3ED14061-592A-45C5-8599-14E6FBA4429B}" type="slidenum">
              <a:rPr lang="en-US" altLang="en-US"/>
              <a:pPr>
                <a:defRPr/>
              </a:pPr>
              <a:t>‹#›</a:t>
            </a:fld>
            <a:endParaRPr lang="en-US" altLang="en-US"/>
          </a:p>
        </p:txBody>
      </p:sp>
    </p:spTree>
    <p:extLst>
      <p:ext uri="{BB962C8B-B14F-4D97-AF65-F5344CB8AC3E}">
        <p14:creationId xmlns:p14="http://schemas.microsoft.com/office/powerpoint/2010/main" val="2914017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l="11150"/>
          <a:stretch/>
        </p:blipFill>
        <p:spPr>
          <a:xfrm>
            <a:off x="1" y="3274126"/>
            <a:ext cx="1214025" cy="1869375"/>
          </a:xfrm>
          <a:prstGeom prst="rect">
            <a:avLst/>
          </a:prstGeom>
          <a:noFill/>
          <a:ln>
            <a:noFill/>
          </a:ln>
        </p:spPr>
      </p:pic>
      <p:sp>
        <p:nvSpPr>
          <p:cNvPr id="48" name="Google Shape;48;p7"/>
          <p:cNvSpPr/>
          <p:nvPr/>
        </p:nvSpPr>
        <p:spPr>
          <a:xfrm>
            <a:off x="548700" y="548700"/>
            <a:ext cx="8046600" cy="40461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7"/>
          <p:cNvSpPr txBox="1">
            <a:spLocks noGrp="1"/>
          </p:cNvSpPr>
          <p:nvPr>
            <p:ph type="title"/>
          </p:nvPr>
        </p:nvSpPr>
        <p:spPr>
          <a:xfrm>
            <a:off x="994975" y="984265"/>
            <a:ext cx="7154100" cy="39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7"/>
          <p:cNvSpPr txBox="1">
            <a:spLocks noGrp="1"/>
          </p:cNvSpPr>
          <p:nvPr>
            <p:ph type="body" idx="1"/>
          </p:nvPr>
        </p:nvSpPr>
        <p:spPr>
          <a:xfrm>
            <a:off x="994975" y="1524825"/>
            <a:ext cx="2218500" cy="2739300"/>
          </a:xfrm>
          <a:prstGeom prst="rect">
            <a:avLst/>
          </a:prstGeom>
        </p:spPr>
        <p:txBody>
          <a:bodyPr spcFirstLastPara="1" wrap="square" lIns="0" tIns="0" rIns="0" bIns="0" anchor="t" anchorCtr="0">
            <a:noAutofit/>
          </a:bodyPr>
          <a:lstStyle>
            <a:lvl1pPr marL="457189" lvl="0" indent="-342892" rtl="0">
              <a:spcBef>
                <a:spcPts val="600"/>
              </a:spcBef>
              <a:spcAft>
                <a:spcPts val="0"/>
              </a:spcAft>
              <a:buSzPts val="1800"/>
              <a:buChar char="⊳"/>
              <a:defRPr sz="1800"/>
            </a:lvl1pPr>
            <a:lvl2pPr marL="914378" lvl="1" indent="-342892" rtl="0">
              <a:spcBef>
                <a:spcPts val="0"/>
              </a:spcBef>
              <a:spcAft>
                <a:spcPts val="0"/>
              </a:spcAft>
              <a:buSzPts val="1800"/>
              <a:buChar char="○"/>
              <a:defRPr sz="1800"/>
            </a:lvl2pPr>
            <a:lvl3pPr marL="1371566" lvl="2" indent="-342892" rtl="0">
              <a:spcBef>
                <a:spcPts val="0"/>
              </a:spcBef>
              <a:spcAft>
                <a:spcPts val="0"/>
              </a:spcAft>
              <a:buSzPts val="1800"/>
              <a:buChar char="■"/>
              <a:defRPr sz="1800"/>
            </a:lvl3pPr>
            <a:lvl4pPr marL="1828754" lvl="3" indent="-342892" rtl="0">
              <a:spcBef>
                <a:spcPts val="0"/>
              </a:spcBef>
              <a:spcAft>
                <a:spcPts val="0"/>
              </a:spcAft>
              <a:buSzPts val="1800"/>
              <a:buChar char="●"/>
              <a:defRPr sz="1800"/>
            </a:lvl4pPr>
            <a:lvl5pPr marL="2285943" lvl="4" indent="-342892" rtl="0">
              <a:spcBef>
                <a:spcPts val="0"/>
              </a:spcBef>
              <a:spcAft>
                <a:spcPts val="0"/>
              </a:spcAft>
              <a:buSzPts val="1800"/>
              <a:buChar char="○"/>
              <a:defRPr sz="1800"/>
            </a:lvl5pPr>
            <a:lvl6pPr marL="2743132" lvl="5" indent="-342892" rtl="0">
              <a:spcBef>
                <a:spcPts val="0"/>
              </a:spcBef>
              <a:spcAft>
                <a:spcPts val="0"/>
              </a:spcAft>
              <a:buSzPts val="1800"/>
              <a:buChar char="■"/>
              <a:defRPr sz="1800"/>
            </a:lvl6pPr>
            <a:lvl7pPr marL="3200320" lvl="6" indent="-342892" rtl="0">
              <a:spcBef>
                <a:spcPts val="0"/>
              </a:spcBef>
              <a:spcAft>
                <a:spcPts val="0"/>
              </a:spcAft>
              <a:buSzPts val="1800"/>
              <a:buChar char="●"/>
              <a:defRPr sz="1800"/>
            </a:lvl7pPr>
            <a:lvl8pPr marL="3657509" lvl="7" indent="-342892" rtl="0">
              <a:spcBef>
                <a:spcPts val="0"/>
              </a:spcBef>
              <a:spcAft>
                <a:spcPts val="0"/>
              </a:spcAft>
              <a:buSzPts val="1800"/>
              <a:buChar char="○"/>
              <a:defRPr sz="1800"/>
            </a:lvl8pPr>
            <a:lvl9pPr marL="4114697" lvl="8" indent="-342892" rtl="0">
              <a:spcBef>
                <a:spcPts val="0"/>
              </a:spcBef>
              <a:spcAft>
                <a:spcPts val="0"/>
              </a:spcAft>
              <a:buSzPts val="1800"/>
              <a:buChar char="■"/>
              <a:defRPr sz="1800"/>
            </a:lvl9pPr>
          </a:lstStyle>
          <a:p>
            <a:endParaRPr/>
          </a:p>
        </p:txBody>
      </p:sp>
      <p:sp>
        <p:nvSpPr>
          <p:cNvPr id="51" name="Google Shape;51;p7"/>
          <p:cNvSpPr txBox="1">
            <a:spLocks noGrp="1"/>
          </p:cNvSpPr>
          <p:nvPr>
            <p:ph type="body" idx="2"/>
          </p:nvPr>
        </p:nvSpPr>
        <p:spPr>
          <a:xfrm>
            <a:off x="3446663" y="1524825"/>
            <a:ext cx="2218500" cy="2739300"/>
          </a:xfrm>
          <a:prstGeom prst="rect">
            <a:avLst/>
          </a:prstGeom>
        </p:spPr>
        <p:txBody>
          <a:bodyPr spcFirstLastPara="1" wrap="square" lIns="0" tIns="0" rIns="0" bIns="0" anchor="t" anchorCtr="0">
            <a:noAutofit/>
          </a:bodyPr>
          <a:lstStyle>
            <a:lvl1pPr marL="457189" lvl="0" indent="-342892" rtl="0">
              <a:spcBef>
                <a:spcPts val="600"/>
              </a:spcBef>
              <a:spcAft>
                <a:spcPts val="0"/>
              </a:spcAft>
              <a:buSzPts val="1800"/>
              <a:buChar char="⊳"/>
              <a:defRPr sz="1800"/>
            </a:lvl1pPr>
            <a:lvl2pPr marL="914378" lvl="1" indent="-342892" rtl="0">
              <a:spcBef>
                <a:spcPts val="0"/>
              </a:spcBef>
              <a:spcAft>
                <a:spcPts val="0"/>
              </a:spcAft>
              <a:buSzPts val="1800"/>
              <a:buChar char="○"/>
              <a:defRPr sz="1800"/>
            </a:lvl2pPr>
            <a:lvl3pPr marL="1371566" lvl="2" indent="-342892" rtl="0">
              <a:spcBef>
                <a:spcPts val="0"/>
              </a:spcBef>
              <a:spcAft>
                <a:spcPts val="0"/>
              </a:spcAft>
              <a:buSzPts val="1800"/>
              <a:buChar char="■"/>
              <a:defRPr sz="1800"/>
            </a:lvl3pPr>
            <a:lvl4pPr marL="1828754" lvl="3" indent="-342892" rtl="0">
              <a:spcBef>
                <a:spcPts val="0"/>
              </a:spcBef>
              <a:spcAft>
                <a:spcPts val="0"/>
              </a:spcAft>
              <a:buSzPts val="1800"/>
              <a:buChar char="●"/>
              <a:defRPr sz="1800"/>
            </a:lvl4pPr>
            <a:lvl5pPr marL="2285943" lvl="4" indent="-342892" rtl="0">
              <a:spcBef>
                <a:spcPts val="0"/>
              </a:spcBef>
              <a:spcAft>
                <a:spcPts val="0"/>
              </a:spcAft>
              <a:buSzPts val="1800"/>
              <a:buChar char="○"/>
              <a:defRPr sz="1800"/>
            </a:lvl5pPr>
            <a:lvl6pPr marL="2743132" lvl="5" indent="-342892" rtl="0">
              <a:spcBef>
                <a:spcPts val="0"/>
              </a:spcBef>
              <a:spcAft>
                <a:spcPts val="0"/>
              </a:spcAft>
              <a:buSzPts val="1800"/>
              <a:buChar char="■"/>
              <a:defRPr sz="1800"/>
            </a:lvl6pPr>
            <a:lvl7pPr marL="3200320" lvl="6" indent="-342892" rtl="0">
              <a:spcBef>
                <a:spcPts val="0"/>
              </a:spcBef>
              <a:spcAft>
                <a:spcPts val="0"/>
              </a:spcAft>
              <a:buSzPts val="1800"/>
              <a:buChar char="●"/>
              <a:defRPr sz="1800"/>
            </a:lvl7pPr>
            <a:lvl8pPr marL="3657509" lvl="7" indent="-342892" rtl="0">
              <a:spcBef>
                <a:spcPts val="0"/>
              </a:spcBef>
              <a:spcAft>
                <a:spcPts val="0"/>
              </a:spcAft>
              <a:buSzPts val="1800"/>
              <a:buChar char="○"/>
              <a:defRPr sz="1800"/>
            </a:lvl8pPr>
            <a:lvl9pPr marL="4114697" lvl="8" indent="-342892" rtl="0">
              <a:spcBef>
                <a:spcPts val="0"/>
              </a:spcBef>
              <a:spcAft>
                <a:spcPts val="0"/>
              </a:spcAft>
              <a:buSzPts val="1800"/>
              <a:buChar char="■"/>
              <a:defRPr sz="1800"/>
            </a:lvl9pPr>
          </a:lstStyle>
          <a:p>
            <a:endParaRPr/>
          </a:p>
        </p:txBody>
      </p:sp>
      <p:sp>
        <p:nvSpPr>
          <p:cNvPr id="52" name="Google Shape;52;p7"/>
          <p:cNvSpPr txBox="1">
            <a:spLocks noGrp="1"/>
          </p:cNvSpPr>
          <p:nvPr>
            <p:ph type="body" idx="3"/>
          </p:nvPr>
        </p:nvSpPr>
        <p:spPr>
          <a:xfrm>
            <a:off x="5898352" y="1524825"/>
            <a:ext cx="2218500" cy="2739300"/>
          </a:xfrm>
          <a:prstGeom prst="rect">
            <a:avLst/>
          </a:prstGeom>
        </p:spPr>
        <p:txBody>
          <a:bodyPr spcFirstLastPara="1" wrap="square" lIns="0" tIns="0" rIns="0" bIns="0" anchor="t" anchorCtr="0">
            <a:noAutofit/>
          </a:bodyPr>
          <a:lstStyle>
            <a:lvl1pPr marL="457189" lvl="0" indent="-342892" rtl="0">
              <a:spcBef>
                <a:spcPts val="600"/>
              </a:spcBef>
              <a:spcAft>
                <a:spcPts val="0"/>
              </a:spcAft>
              <a:buSzPts val="1800"/>
              <a:buChar char="⊳"/>
              <a:defRPr sz="1800"/>
            </a:lvl1pPr>
            <a:lvl2pPr marL="914378" lvl="1" indent="-342892" rtl="0">
              <a:spcBef>
                <a:spcPts val="0"/>
              </a:spcBef>
              <a:spcAft>
                <a:spcPts val="0"/>
              </a:spcAft>
              <a:buSzPts val="1800"/>
              <a:buChar char="○"/>
              <a:defRPr sz="1800"/>
            </a:lvl2pPr>
            <a:lvl3pPr marL="1371566" lvl="2" indent="-342892" rtl="0">
              <a:spcBef>
                <a:spcPts val="0"/>
              </a:spcBef>
              <a:spcAft>
                <a:spcPts val="0"/>
              </a:spcAft>
              <a:buSzPts val="1800"/>
              <a:buChar char="■"/>
              <a:defRPr sz="1800"/>
            </a:lvl3pPr>
            <a:lvl4pPr marL="1828754" lvl="3" indent="-342892" rtl="0">
              <a:spcBef>
                <a:spcPts val="0"/>
              </a:spcBef>
              <a:spcAft>
                <a:spcPts val="0"/>
              </a:spcAft>
              <a:buSzPts val="1800"/>
              <a:buChar char="●"/>
              <a:defRPr sz="1800"/>
            </a:lvl4pPr>
            <a:lvl5pPr marL="2285943" lvl="4" indent="-342892" rtl="0">
              <a:spcBef>
                <a:spcPts val="0"/>
              </a:spcBef>
              <a:spcAft>
                <a:spcPts val="0"/>
              </a:spcAft>
              <a:buSzPts val="1800"/>
              <a:buChar char="○"/>
              <a:defRPr sz="1800"/>
            </a:lvl5pPr>
            <a:lvl6pPr marL="2743132" lvl="5" indent="-342892" rtl="0">
              <a:spcBef>
                <a:spcPts val="0"/>
              </a:spcBef>
              <a:spcAft>
                <a:spcPts val="0"/>
              </a:spcAft>
              <a:buSzPts val="1800"/>
              <a:buChar char="■"/>
              <a:defRPr sz="1800"/>
            </a:lvl6pPr>
            <a:lvl7pPr marL="3200320" lvl="6" indent="-342892" rtl="0">
              <a:spcBef>
                <a:spcPts val="0"/>
              </a:spcBef>
              <a:spcAft>
                <a:spcPts val="0"/>
              </a:spcAft>
              <a:buSzPts val="1800"/>
              <a:buChar char="●"/>
              <a:defRPr sz="1800"/>
            </a:lvl7pPr>
            <a:lvl8pPr marL="3657509" lvl="7" indent="-342892" rtl="0">
              <a:spcBef>
                <a:spcPts val="0"/>
              </a:spcBef>
              <a:spcAft>
                <a:spcPts val="0"/>
              </a:spcAft>
              <a:buSzPts val="1800"/>
              <a:buChar char="○"/>
              <a:defRPr sz="1800"/>
            </a:lvl8pPr>
            <a:lvl9pPr marL="4114697" lvl="8" indent="-342892" rtl="0">
              <a:spcBef>
                <a:spcPts val="0"/>
              </a:spcBef>
              <a:spcAft>
                <a:spcPts val="0"/>
              </a:spcAft>
              <a:buSzPts val="1800"/>
              <a:buChar char="■"/>
              <a:defRPr sz="1800"/>
            </a:lvl9pPr>
          </a:lstStyle>
          <a:p>
            <a:endParaRPr/>
          </a:p>
        </p:txBody>
      </p:sp>
      <p:sp>
        <p:nvSpPr>
          <p:cNvPr id="53" name="Google Shape;53;p7"/>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pic>
        <p:nvPicPr>
          <p:cNvPr id="54" name="Google Shape;54;p7"/>
          <p:cNvPicPr preferRelativeResize="0"/>
          <p:nvPr/>
        </p:nvPicPr>
        <p:blipFill>
          <a:blip r:embed="rId3">
            <a:alphaModFix/>
          </a:blip>
          <a:stretch>
            <a:fillRect/>
          </a:stretch>
        </p:blipFill>
        <p:spPr>
          <a:xfrm>
            <a:off x="5961301" y="1"/>
            <a:ext cx="3182701" cy="2325800"/>
          </a:xfrm>
          <a:prstGeom prst="rect">
            <a:avLst/>
          </a:prstGeom>
          <a:noFill/>
          <a:ln>
            <a:noFill/>
          </a:ln>
        </p:spPr>
      </p:pic>
    </p:spTree>
    <p:extLst>
      <p:ext uri="{BB962C8B-B14F-4D97-AF65-F5344CB8AC3E}">
        <p14:creationId xmlns:p14="http://schemas.microsoft.com/office/powerpoint/2010/main" val="144122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35D361-C83D-4B21-B9BA-39D5EC9F62A9}"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D9DFE-99BD-466A-B255-FBBCDD4D466E}" type="slidenum">
              <a:rPr lang="en-US" smtClean="0"/>
              <a:t>‹#›</a:t>
            </a:fld>
            <a:endParaRPr lang="en-US"/>
          </a:p>
        </p:txBody>
      </p:sp>
    </p:spTree>
    <p:extLst>
      <p:ext uri="{BB962C8B-B14F-4D97-AF65-F5344CB8AC3E}">
        <p14:creationId xmlns:p14="http://schemas.microsoft.com/office/powerpoint/2010/main" val="3748072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35D361-C83D-4B21-B9BA-39D5EC9F62A9}"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2D9DFE-99BD-466A-B255-FBBCDD4D466E}" type="slidenum">
              <a:rPr lang="en-US" smtClean="0"/>
              <a:t>‹#›</a:t>
            </a:fld>
            <a:endParaRPr lang="en-US"/>
          </a:p>
        </p:txBody>
      </p:sp>
    </p:spTree>
    <p:extLst>
      <p:ext uri="{BB962C8B-B14F-4D97-AF65-F5344CB8AC3E}">
        <p14:creationId xmlns:p14="http://schemas.microsoft.com/office/powerpoint/2010/main" val="25738475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75" y="893225"/>
            <a:ext cx="4366800" cy="690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600"/>
              <a:buFont typeface="Dosis Light"/>
              <a:buNone/>
              <a:defRPr sz="3600">
                <a:solidFill>
                  <a:schemeClr val="accent1"/>
                </a:solidFill>
                <a:latin typeface="Dosis Light"/>
                <a:ea typeface="Dosis Light"/>
                <a:cs typeface="Dosis Light"/>
                <a:sym typeface="Dosis Light"/>
              </a:defRPr>
            </a:lvl1pPr>
            <a:lvl2pPr lvl="1">
              <a:spcBef>
                <a:spcPts val="0"/>
              </a:spcBef>
              <a:spcAft>
                <a:spcPts val="0"/>
              </a:spcAft>
              <a:buClr>
                <a:schemeClr val="accent1"/>
              </a:buClr>
              <a:buSzPts val="3600"/>
              <a:buFont typeface="Dosis Light"/>
              <a:buNone/>
              <a:defRPr sz="3600">
                <a:solidFill>
                  <a:schemeClr val="accent1"/>
                </a:solidFill>
                <a:latin typeface="Dosis Light"/>
                <a:ea typeface="Dosis Light"/>
                <a:cs typeface="Dosis Light"/>
                <a:sym typeface="Dosis Light"/>
              </a:defRPr>
            </a:lvl2pPr>
            <a:lvl3pPr lvl="2">
              <a:spcBef>
                <a:spcPts val="0"/>
              </a:spcBef>
              <a:spcAft>
                <a:spcPts val="0"/>
              </a:spcAft>
              <a:buClr>
                <a:schemeClr val="accent1"/>
              </a:buClr>
              <a:buSzPts val="3600"/>
              <a:buFont typeface="Dosis Light"/>
              <a:buNone/>
              <a:defRPr sz="3600">
                <a:solidFill>
                  <a:schemeClr val="accent1"/>
                </a:solidFill>
                <a:latin typeface="Dosis Light"/>
                <a:ea typeface="Dosis Light"/>
                <a:cs typeface="Dosis Light"/>
                <a:sym typeface="Dosis Light"/>
              </a:defRPr>
            </a:lvl3pPr>
            <a:lvl4pPr lvl="3">
              <a:spcBef>
                <a:spcPts val="0"/>
              </a:spcBef>
              <a:spcAft>
                <a:spcPts val="0"/>
              </a:spcAft>
              <a:buClr>
                <a:schemeClr val="accent1"/>
              </a:buClr>
              <a:buSzPts val="3600"/>
              <a:buFont typeface="Dosis Light"/>
              <a:buNone/>
              <a:defRPr sz="3600">
                <a:solidFill>
                  <a:schemeClr val="accent1"/>
                </a:solidFill>
                <a:latin typeface="Dosis Light"/>
                <a:ea typeface="Dosis Light"/>
                <a:cs typeface="Dosis Light"/>
                <a:sym typeface="Dosis Light"/>
              </a:defRPr>
            </a:lvl4pPr>
            <a:lvl5pPr lvl="4">
              <a:spcBef>
                <a:spcPts val="0"/>
              </a:spcBef>
              <a:spcAft>
                <a:spcPts val="0"/>
              </a:spcAft>
              <a:buClr>
                <a:schemeClr val="accent1"/>
              </a:buClr>
              <a:buSzPts val="3600"/>
              <a:buFont typeface="Dosis Light"/>
              <a:buNone/>
              <a:defRPr sz="3600">
                <a:solidFill>
                  <a:schemeClr val="accent1"/>
                </a:solidFill>
                <a:latin typeface="Dosis Light"/>
                <a:ea typeface="Dosis Light"/>
                <a:cs typeface="Dosis Light"/>
                <a:sym typeface="Dosis Light"/>
              </a:defRPr>
            </a:lvl5pPr>
            <a:lvl6pPr lvl="5">
              <a:spcBef>
                <a:spcPts val="0"/>
              </a:spcBef>
              <a:spcAft>
                <a:spcPts val="0"/>
              </a:spcAft>
              <a:buClr>
                <a:schemeClr val="accent1"/>
              </a:buClr>
              <a:buSzPts val="3600"/>
              <a:buFont typeface="Dosis Light"/>
              <a:buNone/>
              <a:defRPr sz="3600">
                <a:solidFill>
                  <a:schemeClr val="accent1"/>
                </a:solidFill>
                <a:latin typeface="Dosis Light"/>
                <a:ea typeface="Dosis Light"/>
                <a:cs typeface="Dosis Light"/>
                <a:sym typeface="Dosis Light"/>
              </a:defRPr>
            </a:lvl6pPr>
            <a:lvl7pPr lvl="6">
              <a:spcBef>
                <a:spcPts val="0"/>
              </a:spcBef>
              <a:spcAft>
                <a:spcPts val="0"/>
              </a:spcAft>
              <a:buClr>
                <a:schemeClr val="accent1"/>
              </a:buClr>
              <a:buSzPts val="3600"/>
              <a:buFont typeface="Dosis Light"/>
              <a:buNone/>
              <a:defRPr sz="3600">
                <a:solidFill>
                  <a:schemeClr val="accent1"/>
                </a:solidFill>
                <a:latin typeface="Dosis Light"/>
                <a:ea typeface="Dosis Light"/>
                <a:cs typeface="Dosis Light"/>
                <a:sym typeface="Dosis Light"/>
              </a:defRPr>
            </a:lvl7pPr>
            <a:lvl8pPr lvl="7">
              <a:spcBef>
                <a:spcPts val="0"/>
              </a:spcBef>
              <a:spcAft>
                <a:spcPts val="0"/>
              </a:spcAft>
              <a:buClr>
                <a:schemeClr val="accent1"/>
              </a:buClr>
              <a:buSzPts val="3600"/>
              <a:buFont typeface="Dosis Light"/>
              <a:buNone/>
              <a:defRPr sz="3600">
                <a:solidFill>
                  <a:schemeClr val="accent1"/>
                </a:solidFill>
                <a:latin typeface="Dosis Light"/>
                <a:ea typeface="Dosis Light"/>
                <a:cs typeface="Dosis Light"/>
                <a:sym typeface="Dosis Light"/>
              </a:defRPr>
            </a:lvl8pPr>
            <a:lvl9pPr lvl="8">
              <a:spcBef>
                <a:spcPts val="0"/>
              </a:spcBef>
              <a:spcAft>
                <a:spcPts val="0"/>
              </a:spcAft>
              <a:buClr>
                <a:schemeClr val="accent1"/>
              </a:buClr>
              <a:buSzPts val="3600"/>
              <a:buFont typeface="Dosis Light"/>
              <a:buNone/>
              <a:defRPr sz="3600">
                <a:solidFill>
                  <a:schemeClr val="accent1"/>
                </a:solidFill>
                <a:latin typeface="Dosis Light"/>
                <a:ea typeface="Dosis Light"/>
                <a:cs typeface="Dosis Light"/>
                <a:sym typeface="Dosis Light"/>
              </a:defRPr>
            </a:lvl9pPr>
          </a:lstStyle>
          <a:p>
            <a:endParaRPr/>
          </a:p>
        </p:txBody>
      </p:sp>
      <p:sp>
        <p:nvSpPr>
          <p:cNvPr id="7" name="Google Shape;7;p1"/>
          <p:cNvSpPr txBox="1">
            <a:spLocks noGrp="1"/>
          </p:cNvSpPr>
          <p:nvPr>
            <p:ph type="body" idx="1"/>
          </p:nvPr>
        </p:nvSpPr>
        <p:spPr>
          <a:xfrm>
            <a:off x="4320075" y="1694182"/>
            <a:ext cx="4366800" cy="30015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1pPr>
            <a:lvl2pPr marL="914400" lvl="1" indent="-381000">
              <a:spcBef>
                <a:spcPts val="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2pPr>
            <a:lvl3pPr marL="1371600" lvl="2" indent="-381000">
              <a:spcBef>
                <a:spcPts val="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3pPr>
            <a:lvl4pPr marL="1828800" lvl="3"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4pPr>
            <a:lvl5pPr marL="2286000" lvl="4"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5pPr>
            <a:lvl6pPr marL="2743200" lvl="5"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6pPr>
            <a:lvl7pPr marL="3200400" lvl="6"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7pPr>
            <a:lvl8pPr marL="3657600" lvl="7"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8pPr>
            <a:lvl9pPr marL="4114800" lvl="8"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9pPr>
          </a:lstStyle>
          <a:p>
            <a:endParaRPr/>
          </a:p>
        </p:txBody>
      </p:sp>
      <p:sp>
        <p:nvSpPr>
          <p:cNvPr id="8" name="Google Shape;8;p1"/>
          <p:cNvSpPr txBox="1">
            <a:spLocks noGrp="1"/>
          </p:cNvSpPr>
          <p:nvPr>
            <p:ph type="sldNum" idx="12"/>
          </p:nvPr>
        </p:nvSpPr>
        <p:spPr>
          <a:xfrm>
            <a:off x="76209" y="4749851"/>
            <a:ext cx="548700" cy="393600"/>
          </a:xfrm>
          <a:prstGeom prst="rect">
            <a:avLst/>
          </a:prstGeom>
          <a:noFill/>
          <a:ln>
            <a:noFill/>
          </a:ln>
        </p:spPr>
        <p:txBody>
          <a:bodyPr spcFirstLastPara="1" wrap="square" lIns="91425" tIns="91425" rIns="91425" bIns="91425" anchor="ctr" anchorCtr="0">
            <a:noAutofit/>
          </a:bodyPr>
          <a:lstStyle>
            <a:lvl1pPr lvl="0">
              <a:buNone/>
              <a:defRPr sz="1300">
                <a:solidFill>
                  <a:schemeClr val="accent2"/>
                </a:solidFill>
                <a:latin typeface="Dosis Light"/>
                <a:ea typeface="Dosis Light"/>
                <a:cs typeface="Dosis Light"/>
                <a:sym typeface="Dosis Light"/>
              </a:defRPr>
            </a:lvl1pPr>
            <a:lvl2pPr lvl="1">
              <a:buNone/>
              <a:defRPr sz="1300">
                <a:solidFill>
                  <a:schemeClr val="accent2"/>
                </a:solidFill>
                <a:latin typeface="Dosis Light"/>
                <a:ea typeface="Dosis Light"/>
                <a:cs typeface="Dosis Light"/>
                <a:sym typeface="Dosis Light"/>
              </a:defRPr>
            </a:lvl2pPr>
            <a:lvl3pPr lvl="2">
              <a:buNone/>
              <a:defRPr sz="1300">
                <a:solidFill>
                  <a:schemeClr val="accent2"/>
                </a:solidFill>
                <a:latin typeface="Dosis Light"/>
                <a:ea typeface="Dosis Light"/>
                <a:cs typeface="Dosis Light"/>
                <a:sym typeface="Dosis Light"/>
              </a:defRPr>
            </a:lvl3pPr>
            <a:lvl4pPr lvl="3">
              <a:buNone/>
              <a:defRPr sz="1300">
                <a:solidFill>
                  <a:schemeClr val="accent2"/>
                </a:solidFill>
                <a:latin typeface="Dosis Light"/>
                <a:ea typeface="Dosis Light"/>
                <a:cs typeface="Dosis Light"/>
                <a:sym typeface="Dosis Light"/>
              </a:defRPr>
            </a:lvl4pPr>
            <a:lvl5pPr lvl="4">
              <a:buNone/>
              <a:defRPr sz="1300">
                <a:solidFill>
                  <a:schemeClr val="accent2"/>
                </a:solidFill>
                <a:latin typeface="Dosis Light"/>
                <a:ea typeface="Dosis Light"/>
                <a:cs typeface="Dosis Light"/>
                <a:sym typeface="Dosis Light"/>
              </a:defRPr>
            </a:lvl5pPr>
            <a:lvl6pPr lvl="5">
              <a:buNone/>
              <a:defRPr sz="1300">
                <a:solidFill>
                  <a:schemeClr val="accent2"/>
                </a:solidFill>
                <a:latin typeface="Dosis Light"/>
                <a:ea typeface="Dosis Light"/>
                <a:cs typeface="Dosis Light"/>
                <a:sym typeface="Dosis Light"/>
              </a:defRPr>
            </a:lvl6pPr>
            <a:lvl7pPr lvl="6">
              <a:buNone/>
              <a:defRPr sz="1300">
                <a:solidFill>
                  <a:schemeClr val="accent2"/>
                </a:solidFill>
                <a:latin typeface="Dosis Light"/>
                <a:ea typeface="Dosis Light"/>
                <a:cs typeface="Dosis Light"/>
                <a:sym typeface="Dosis Light"/>
              </a:defRPr>
            </a:lvl7pPr>
            <a:lvl8pPr lvl="7">
              <a:buNone/>
              <a:defRPr sz="1300">
                <a:solidFill>
                  <a:schemeClr val="accent2"/>
                </a:solidFill>
                <a:latin typeface="Dosis Light"/>
                <a:ea typeface="Dosis Light"/>
                <a:cs typeface="Dosis Light"/>
                <a:sym typeface="Dosis Light"/>
              </a:defRPr>
            </a:lvl8pPr>
            <a:lvl9pPr lvl="8">
              <a:buNone/>
              <a:defRPr sz="1300">
                <a:solidFill>
                  <a:schemeClr val="accent2"/>
                </a:solidFill>
                <a:latin typeface="Dosis Light"/>
                <a:ea typeface="Dosis Light"/>
                <a:cs typeface="Dosis Light"/>
                <a:sym typeface="Dosis Light"/>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9" r:id="rId2"/>
    <p:sldLayoutId id="2147483661" r:id="rId3"/>
    <p:sldLayoutId id="2147483662" r:id="rId4"/>
    <p:sldLayoutId id="2147483663" r:id="rId5"/>
    <p:sldLayoutId id="2147483664"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wmf"/><Relationship Id="rId1" Type="http://schemas.openxmlformats.org/officeDocument/2006/relationships/slideLayout" Target="../slideLayouts/slideLayout3.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4"/>
          <p:cNvGrpSpPr>
            <a:grpSpLocks/>
          </p:cNvGrpSpPr>
          <p:nvPr/>
        </p:nvGrpSpPr>
        <p:grpSpPr bwMode="auto">
          <a:xfrm>
            <a:off x="68581" y="24783"/>
            <a:ext cx="9170125" cy="5103404"/>
            <a:chOff x="0" y="-192"/>
            <a:chExt cx="5856" cy="4530"/>
          </a:xfrm>
        </p:grpSpPr>
        <p:sp>
          <p:nvSpPr>
            <p:cNvPr id="6167" name="Rectangle 8"/>
            <p:cNvSpPr>
              <a:spLocks noChangeArrowheads="1"/>
            </p:cNvSpPr>
            <p:nvPr/>
          </p:nvSpPr>
          <p:spPr bwMode="auto">
            <a:xfrm>
              <a:off x="0" y="-192"/>
              <a:ext cx="5760" cy="4512"/>
            </a:xfrm>
            <a:prstGeom prst="rect">
              <a:avLst/>
            </a:prstGeom>
            <a:gradFill rotWithShape="0">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p>
              <a:pPr algn="ctr" eaLnBrk="0" hangingPunct="0"/>
              <a:endParaRPr lang="en-US" altLang="zh-CN" sz="1566"/>
            </a:p>
          </p:txBody>
        </p:sp>
        <p:pic>
          <p:nvPicPr>
            <p:cNvPr id="6168" name="Picture 10"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6" y="1270"/>
              <a:ext cx="1440" cy="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855" y="2666434"/>
            <a:ext cx="1420242" cy="129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5" descr="BOOKANI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9" y="1142040"/>
            <a:ext cx="2556436" cy="106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16"/>
          <p:cNvSpPr txBox="1">
            <a:spLocks noChangeArrowheads="1"/>
          </p:cNvSpPr>
          <p:nvPr/>
        </p:nvSpPr>
        <p:spPr bwMode="auto">
          <a:xfrm>
            <a:off x="3492616" y="1378747"/>
            <a:ext cx="795336" cy="82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9pPr>
          </a:lstStyle>
          <a:p>
            <a:pPr algn="ctr">
              <a:spcBef>
                <a:spcPct val="50000"/>
              </a:spcBef>
            </a:pPr>
            <a:r>
              <a:rPr lang="en-US" altLang="zh-CN" sz="2386" b="1" u="sng">
                <a:solidFill>
                  <a:srgbClr val="FF0000"/>
                </a:solidFill>
                <a:latin typeface="VNI-Thufap3" pitchFamily="18" charset="0"/>
              </a:rPr>
              <a:t>Daïy toát</a:t>
            </a:r>
          </a:p>
        </p:txBody>
      </p:sp>
      <p:sp>
        <p:nvSpPr>
          <p:cNvPr id="6150" name="Text Box 18"/>
          <p:cNvSpPr txBox="1">
            <a:spLocks noChangeArrowheads="1"/>
          </p:cNvSpPr>
          <p:nvPr/>
        </p:nvSpPr>
        <p:spPr bwMode="auto">
          <a:xfrm>
            <a:off x="4344762" y="1378747"/>
            <a:ext cx="795336" cy="82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9pPr>
          </a:lstStyle>
          <a:p>
            <a:pPr algn="ctr">
              <a:spcBef>
                <a:spcPct val="50000"/>
              </a:spcBef>
            </a:pPr>
            <a:r>
              <a:rPr lang="en-US" altLang="zh-CN" sz="2386" b="1" u="sng" dirty="0" err="1">
                <a:solidFill>
                  <a:srgbClr val="FF0000"/>
                </a:solidFill>
                <a:latin typeface="VNI-Thufap3" pitchFamily="18" charset="0"/>
              </a:rPr>
              <a:t>Hoïc</a:t>
            </a:r>
            <a:r>
              <a:rPr lang="en-US" altLang="zh-CN" sz="2386" b="1" u="sng" dirty="0">
                <a:solidFill>
                  <a:srgbClr val="FF0000"/>
                </a:solidFill>
                <a:latin typeface="VNI-Thufap3" pitchFamily="18" charset="0"/>
              </a:rPr>
              <a:t> </a:t>
            </a:r>
            <a:r>
              <a:rPr lang="en-US" altLang="zh-CN" sz="2386" b="1" u="sng" dirty="0" err="1">
                <a:solidFill>
                  <a:srgbClr val="FF0000"/>
                </a:solidFill>
                <a:latin typeface="VNI-Thufap3" pitchFamily="18" charset="0"/>
              </a:rPr>
              <a:t>toát</a:t>
            </a:r>
            <a:endParaRPr lang="en-US" altLang="zh-CN" sz="2386" b="1" u="sng" dirty="0">
              <a:solidFill>
                <a:srgbClr val="FF0000"/>
              </a:solidFill>
              <a:latin typeface="VNI-Thufap3" pitchFamily="18" charset="0"/>
            </a:endParaRPr>
          </a:p>
        </p:txBody>
      </p:sp>
      <p:sp>
        <p:nvSpPr>
          <p:cNvPr id="11" name="Text Box 4099"/>
          <p:cNvSpPr txBox="1"/>
          <p:nvPr/>
        </p:nvSpPr>
        <p:spPr>
          <a:xfrm>
            <a:off x="3190961" y="2232600"/>
            <a:ext cx="2193984" cy="45948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buFont typeface="Arial" charset="0"/>
              <a:buNone/>
              <a:defRPr/>
            </a:pPr>
            <a:r>
              <a:rPr lang="en-US" sz="2386" dirty="0">
                <a:solidFill>
                  <a:srgbClr val="FF0000"/>
                </a:solidFill>
                <a:latin typeface="Times New Roman" pitchFamily="18" charset="0"/>
                <a:cs typeface="Times New Roman" pitchFamily="18" charset="0"/>
              </a:rPr>
              <a:t>CÔNG NGHỆ 7</a:t>
            </a:r>
            <a:endParaRPr sz="2386" dirty="0">
              <a:solidFill>
                <a:srgbClr val="FF0000"/>
              </a:solidFill>
              <a:latin typeface="Times New Roman" pitchFamily="18" charset="0"/>
              <a:cs typeface="Times New Roman" pitchFamily="18" charset="0"/>
            </a:endParaRPr>
          </a:p>
        </p:txBody>
      </p:sp>
      <p:pic>
        <p:nvPicPr>
          <p:cNvPr id="6152"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7" y="-41495"/>
            <a:ext cx="710121" cy="71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 y="3920981"/>
            <a:ext cx="710121" cy="71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284" y="640221"/>
            <a:ext cx="1136194" cy="79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9558" y="24783"/>
            <a:ext cx="710121" cy="71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7214" y="10882"/>
            <a:ext cx="710121" cy="71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0"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144594" y="24784"/>
            <a:ext cx="1412745" cy="375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20"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3978" y="3423897"/>
            <a:ext cx="1306623" cy="170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21"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81866">
            <a:off x="357583" y="3813736"/>
            <a:ext cx="667515" cy="121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22"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74454">
            <a:off x="820373" y="3890997"/>
            <a:ext cx="667515" cy="121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24"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43315" y="142267"/>
            <a:ext cx="1306623" cy="170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25"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81866">
            <a:off x="7719675" y="445808"/>
            <a:ext cx="667515" cy="121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26"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74454">
            <a:off x="8297744" y="596220"/>
            <a:ext cx="667515" cy="121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82684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48" y="270163"/>
            <a:ext cx="7969903" cy="675408"/>
          </a:xfrm>
        </p:spPr>
        <p:txBody>
          <a:bodyPr>
            <a:normAutofit fontScale="90000"/>
          </a:bodyPr>
          <a:lstStyle/>
          <a:p>
            <a:r>
              <a:rPr lang="vi-VN" dirty="0">
                <a:solidFill>
                  <a:srgbClr val="C00000"/>
                </a:solidFill>
                <a:latin typeface="Times New Roman" panose="02020603050405020304" pitchFamily="18" charset="0"/>
                <a:cs typeface="Times New Roman" panose="02020603050405020304" pitchFamily="18" charset="0"/>
              </a:rPr>
              <a:t>Chuẩn bị đất như thế nào là đạt yêu cầu?</a:t>
            </a:r>
            <a:endParaRPr lang="en-US" sz="2666" dirty="0">
              <a:solidFill>
                <a:srgbClr val="C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72748" y="1091044"/>
            <a:ext cx="8177645" cy="3539430"/>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 Làm đất trở nên tơi xốp, đủ độ ẩm và chất dinh </a:t>
            </a:r>
            <a:r>
              <a:rPr lang="vi-VN" sz="3200" dirty="0" smtClean="0">
                <a:latin typeface="Times New Roman" panose="02020603050405020304" pitchFamily="18" charset="0"/>
                <a:cs typeface="Times New Roman" panose="02020603050405020304" pitchFamily="18" charset="0"/>
              </a:rPr>
              <a:t>dưỡng</a:t>
            </a:r>
            <a:r>
              <a:rPr lang="en-US" sz="3200" dirty="0" smtClean="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 Loại bỏ các chất độc hại, cỏ dại và mầm sâu, bệnh gây hại cho cây trồng.</a:t>
            </a:r>
          </a:p>
          <a:p>
            <a:r>
              <a:rPr lang="vi-VN" sz="3200" dirty="0">
                <a:latin typeface="Times New Roman" panose="02020603050405020304" pitchFamily="18" charset="0"/>
                <a:cs typeface="Times New Roman" panose="02020603050405020304" pitchFamily="18" charset="0"/>
              </a:rPr>
              <a:t>+ Tạo luống, đắp mô phù hợp với từng loại cây trồng (dễ chăm sóc, chống ngập úng, tạo tầng đất dày cho cây phát triển).</a:t>
            </a:r>
          </a:p>
        </p:txBody>
      </p:sp>
    </p:spTree>
    <p:extLst>
      <p:ext uri="{BB962C8B-B14F-4D97-AF65-F5344CB8AC3E}">
        <p14:creationId xmlns:p14="http://schemas.microsoft.com/office/powerpoint/2010/main" val="749376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7C8C99-4D85-4BBC-8295-BDF7D82500A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11</a:t>
            </a:fld>
            <a:endParaRPr lang="en"/>
          </a:p>
        </p:txBody>
      </p:sp>
      <p:pic>
        <p:nvPicPr>
          <p:cNvPr id="4" name="Picture 3">
            <a:extLst>
              <a:ext uri="{FF2B5EF4-FFF2-40B4-BE49-F238E27FC236}">
                <a16:creationId xmlns:a16="http://schemas.microsoft.com/office/drawing/2014/main" id="{861163E5-B704-49B7-9B23-7B3481E1C85B}"/>
              </a:ext>
            </a:extLst>
          </p:cNvPr>
          <p:cNvPicPr>
            <a:picLocks noChangeAspect="1"/>
          </p:cNvPicPr>
          <p:nvPr/>
        </p:nvPicPr>
        <p:blipFill>
          <a:blip r:embed="rId2"/>
          <a:stretch>
            <a:fillRect/>
          </a:stretch>
        </p:blipFill>
        <p:spPr>
          <a:xfrm>
            <a:off x="624909" y="102717"/>
            <a:ext cx="7773485" cy="2372056"/>
          </a:xfrm>
          <a:prstGeom prst="rect">
            <a:avLst/>
          </a:prstGeom>
        </p:spPr>
      </p:pic>
      <p:pic>
        <p:nvPicPr>
          <p:cNvPr id="1028" name="Picture 4" descr="Làm sao đo diện tích đất chính xác và đầy đủ ? | Dịch Vụ Đo Đạc Chuyên  Nghiệp TPHCM Long An">
            <a:extLst>
              <a:ext uri="{FF2B5EF4-FFF2-40B4-BE49-F238E27FC236}">
                <a16:creationId xmlns:a16="http://schemas.microsoft.com/office/drawing/2014/main" id="{39142D78-656C-4948-ABCE-84BCA95C4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751" y="2548504"/>
            <a:ext cx="3752900" cy="23720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Máy đo diện tích đất cầm tay Garmin Mvtek.vn - Siêu thị Công nghệ Mai Vũ">
            <a:extLst>
              <a:ext uri="{FF2B5EF4-FFF2-40B4-BE49-F238E27FC236}">
                <a16:creationId xmlns:a16="http://schemas.microsoft.com/office/drawing/2014/main" id="{348B71F3-F245-4003-A61C-54EFC5E8A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928" y="2548504"/>
            <a:ext cx="3316911" cy="24185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6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035584-64F3-4783-B9CF-614555B36F3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12</a:t>
            </a:fld>
            <a:endParaRPr lang="en"/>
          </a:p>
        </p:txBody>
      </p:sp>
      <p:pic>
        <p:nvPicPr>
          <p:cNvPr id="4" name="Picture 3">
            <a:extLst>
              <a:ext uri="{FF2B5EF4-FFF2-40B4-BE49-F238E27FC236}">
                <a16:creationId xmlns:a16="http://schemas.microsoft.com/office/drawing/2014/main" id="{CAC069E0-AB4D-41F9-A990-57B97A2FDA0C}"/>
              </a:ext>
            </a:extLst>
          </p:cNvPr>
          <p:cNvPicPr>
            <a:picLocks noChangeAspect="1"/>
          </p:cNvPicPr>
          <p:nvPr/>
        </p:nvPicPr>
        <p:blipFill>
          <a:blip r:embed="rId2"/>
          <a:stretch>
            <a:fillRect/>
          </a:stretch>
        </p:blipFill>
        <p:spPr>
          <a:xfrm>
            <a:off x="510609" y="209867"/>
            <a:ext cx="8082077" cy="2377470"/>
          </a:xfrm>
          <a:prstGeom prst="rect">
            <a:avLst/>
          </a:prstGeom>
        </p:spPr>
      </p:pic>
      <p:pic>
        <p:nvPicPr>
          <p:cNvPr id="5" name="Picture 4">
            <a:extLst>
              <a:ext uri="{FF2B5EF4-FFF2-40B4-BE49-F238E27FC236}">
                <a16:creationId xmlns:a16="http://schemas.microsoft.com/office/drawing/2014/main" id="{16652DBD-69BF-4806-8401-FB49F46CE978}"/>
              </a:ext>
            </a:extLst>
          </p:cNvPr>
          <p:cNvPicPr>
            <a:picLocks noChangeAspect="1"/>
          </p:cNvPicPr>
          <p:nvPr/>
        </p:nvPicPr>
        <p:blipFill>
          <a:blip r:embed="rId3"/>
          <a:stretch>
            <a:fillRect/>
          </a:stretch>
        </p:blipFill>
        <p:spPr>
          <a:xfrm>
            <a:off x="510609" y="2564238"/>
            <a:ext cx="3756314" cy="2504209"/>
          </a:xfrm>
          <a:prstGeom prst="ellipse">
            <a:avLst/>
          </a:prstGeom>
          <a:ln>
            <a:noFill/>
          </a:ln>
          <a:effectLst>
            <a:softEdge rad="112500"/>
          </a:effectLst>
        </p:spPr>
      </p:pic>
      <p:sp>
        <p:nvSpPr>
          <p:cNvPr id="6" name="TextBox 5">
            <a:extLst>
              <a:ext uri="{FF2B5EF4-FFF2-40B4-BE49-F238E27FC236}">
                <a16:creationId xmlns:a16="http://schemas.microsoft.com/office/drawing/2014/main" id="{DAC1F345-255F-436E-AB25-A9FDC4433732}"/>
              </a:ext>
            </a:extLst>
          </p:cNvPr>
          <p:cNvSpPr txBox="1"/>
          <p:nvPr/>
        </p:nvSpPr>
        <p:spPr>
          <a:xfrm>
            <a:off x="5121266" y="3816342"/>
            <a:ext cx="2346621" cy="461665"/>
          </a:xfrm>
          <a:prstGeom prst="rect">
            <a:avLst/>
          </a:prstGeom>
          <a:noFill/>
        </p:spPr>
        <p:txBody>
          <a:bodyPr wrap="square" rtlCol="0">
            <a:spAutoFit/>
          </a:bodyPr>
          <a:lstStyle/>
          <a:p>
            <a:pPr algn="ct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Đốt</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r</a:t>
            </a:r>
            <a:r>
              <a:rPr lang="vi-VN"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ơ</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rạ</a:t>
            </a:r>
            <a:endPar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3488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1D0642-54E0-4F20-B7F4-8844989AF90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13</a:t>
            </a:fld>
            <a:endParaRPr lang="en"/>
          </a:p>
        </p:txBody>
      </p:sp>
      <p:pic>
        <p:nvPicPr>
          <p:cNvPr id="3" name="Picture 2">
            <a:extLst>
              <a:ext uri="{FF2B5EF4-FFF2-40B4-BE49-F238E27FC236}">
                <a16:creationId xmlns:a16="http://schemas.microsoft.com/office/drawing/2014/main" id="{A7B285E5-FC33-46D8-B3FE-7BA2D9164EC7}"/>
              </a:ext>
            </a:extLst>
          </p:cNvPr>
          <p:cNvPicPr>
            <a:picLocks noChangeAspect="1"/>
          </p:cNvPicPr>
          <p:nvPr/>
        </p:nvPicPr>
        <p:blipFill>
          <a:blip r:embed="rId2"/>
          <a:stretch>
            <a:fillRect/>
          </a:stretch>
        </p:blipFill>
        <p:spPr>
          <a:xfrm>
            <a:off x="436418" y="146466"/>
            <a:ext cx="8354291" cy="4799607"/>
          </a:xfrm>
          <a:prstGeom prst="rect">
            <a:avLst/>
          </a:prstGeom>
        </p:spPr>
      </p:pic>
    </p:spTree>
    <p:extLst>
      <p:ext uri="{BB962C8B-B14F-4D97-AF65-F5344CB8AC3E}">
        <p14:creationId xmlns:p14="http://schemas.microsoft.com/office/powerpoint/2010/main" val="1764487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7"/>
          <p:cNvGrpSpPr/>
          <p:nvPr/>
        </p:nvGrpSpPr>
        <p:grpSpPr>
          <a:xfrm>
            <a:off x="176647" y="0"/>
            <a:ext cx="8627074" cy="5143500"/>
            <a:chOff x="0" y="0"/>
            <a:chExt cx="22534478" cy="8507231"/>
          </a:xfrm>
        </p:grpSpPr>
        <p:grpSp>
          <p:nvGrpSpPr>
            <p:cNvPr id="28" name="Group 28"/>
            <p:cNvGrpSpPr/>
            <p:nvPr/>
          </p:nvGrpSpPr>
          <p:grpSpPr>
            <a:xfrm>
              <a:off x="69945" y="59390"/>
              <a:ext cx="22349409" cy="8307564"/>
              <a:chOff x="-16429" y="-20176"/>
              <a:chExt cx="8126591" cy="3020759"/>
            </a:xfrm>
          </p:grpSpPr>
          <p:sp>
            <p:nvSpPr>
              <p:cNvPr id="29" name="Freeform 29"/>
              <p:cNvSpPr/>
              <p:nvPr/>
            </p:nvSpPr>
            <p:spPr>
              <a:xfrm>
                <a:off x="-16429" y="-20176"/>
                <a:ext cx="8097462" cy="2987883"/>
              </a:xfrm>
              <a:custGeom>
                <a:avLst/>
                <a:gdLst/>
                <a:ahLst/>
                <a:cxnLst/>
                <a:rect l="l" t="t" r="r" b="b"/>
                <a:pathLst>
                  <a:path w="8097462" h="2987883">
                    <a:moveTo>
                      <a:pt x="8097462" y="271780"/>
                    </a:moveTo>
                    <a:lnTo>
                      <a:pt x="8097462" y="2987883"/>
                    </a:lnTo>
                    <a:lnTo>
                      <a:pt x="0" y="2987883"/>
                    </a:lnTo>
                    <a:lnTo>
                      <a:pt x="0" y="0"/>
                    </a:lnTo>
                    <a:lnTo>
                      <a:pt x="7825681" y="0"/>
                    </a:lnTo>
                    <a:close/>
                  </a:path>
                </a:pathLst>
              </a:custGeom>
              <a:solidFill>
                <a:srgbClr val="E5F3D7"/>
              </a:solidFill>
            </p:spPr>
          </p:sp>
          <p:sp>
            <p:nvSpPr>
              <p:cNvPr id="30" name="Freeform 30"/>
              <p:cNvSpPr/>
              <p:nvPr/>
            </p:nvSpPr>
            <p:spPr>
              <a:xfrm>
                <a:off x="0" y="0"/>
                <a:ext cx="8110162" cy="3000583"/>
              </a:xfrm>
              <a:custGeom>
                <a:avLst/>
                <a:gdLst/>
                <a:ahLst/>
                <a:cxnLst/>
                <a:rect l="l" t="t" r="r" b="b"/>
                <a:pathLst>
                  <a:path w="8110162" h="3000583">
                    <a:moveTo>
                      <a:pt x="7834571" y="0"/>
                    </a:moveTo>
                    <a:lnTo>
                      <a:pt x="0" y="0"/>
                    </a:lnTo>
                    <a:lnTo>
                      <a:pt x="0" y="3000583"/>
                    </a:lnTo>
                    <a:lnTo>
                      <a:pt x="8110162" y="3000583"/>
                    </a:lnTo>
                    <a:lnTo>
                      <a:pt x="8110162" y="275590"/>
                    </a:lnTo>
                    <a:lnTo>
                      <a:pt x="7834571" y="0"/>
                    </a:lnTo>
                    <a:close/>
                    <a:moveTo>
                      <a:pt x="8097462" y="2987883"/>
                    </a:moveTo>
                    <a:lnTo>
                      <a:pt x="12700" y="2987883"/>
                    </a:lnTo>
                    <a:lnTo>
                      <a:pt x="12700" y="12700"/>
                    </a:lnTo>
                    <a:lnTo>
                      <a:pt x="7829491" y="12700"/>
                    </a:lnTo>
                    <a:lnTo>
                      <a:pt x="7832031" y="15240"/>
                    </a:lnTo>
                    <a:lnTo>
                      <a:pt x="7832031" y="278130"/>
                    </a:lnTo>
                    <a:lnTo>
                      <a:pt x="8094921" y="278130"/>
                    </a:lnTo>
                    <a:lnTo>
                      <a:pt x="8097462" y="280670"/>
                    </a:lnTo>
                    <a:cubicBezTo>
                      <a:pt x="8097462" y="280670"/>
                      <a:pt x="8097462" y="2987883"/>
                      <a:pt x="8097462" y="2987883"/>
                    </a:cubicBezTo>
                    <a:close/>
                  </a:path>
                </a:pathLst>
              </a:custGeom>
              <a:solidFill>
                <a:srgbClr val="000000"/>
              </a:solidFill>
            </p:spPr>
          </p:sp>
        </p:grpSp>
        <p:sp>
          <p:nvSpPr>
            <p:cNvPr id="32" name="TextBox 32"/>
            <p:cNvSpPr txBox="1"/>
            <p:nvPr/>
          </p:nvSpPr>
          <p:spPr>
            <a:xfrm>
              <a:off x="2521528" y="774799"/>
              <a:ext cx="17536539" cy="477240"/>
            </a:xfrm>
            <a:prstGeom prst="rect">
              <a:avLst/>
            </a:prstGeom>
          </p:spPr>
          <p:txBody>
            <a:bodyPr wrap="square" lIns="0" tIns="0" rIns="0" bIns="0" rtlCol="0" anchor="t">
              <a:spAutoFit/>
            </a:bodyPr>
            <a:lstStyle/>
            <a:p>
              <a:pPr algn="ctr">
                <a:lnSpc>
                  <a:spcPts val="1995"/>
                </a:lnSpc>
              </a:pP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chuẩn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trồng</a:t>
              </a:r>
              <a:endParaRPr lang="en-US" sz="3200" b="1" dirty="0" smtClean="0">
                <a:solidFill>
                  <a:srgbClr val="FF0000"/>
                </a:solidFill>
                <a:latin typeface="Times New Roman" panose="02020603050405020304" pitchFamily="18" charset="0"/>
                <a:cs typeface="Times New Roman" panose="02020603050405020304" pitchFamily="18" charset="0"/>
              </a:endParaRPr>
            </a:p>
          </p:txBody>
        </p:sp>
        <p:grpSp>
          <p:nvGrpSpPr>
            <p:cNvPr id="33" name="Group 33"/>
            <p:cNvGrpSpPr/>
            <p:nvPr/>
          </p:nvGrpSpPr>
          <p:grpSpPr>
            <a:xfrm>
              <a:off x="0" y="8226677"/>
              <a:ext cx="270416" cy="280554"/>
              <a:chOff x="0" y="0"/>
              <a:chExt cx="2376680" cy="2465786"/>
            </a:xfrm>
          </p:grpSpPr>
          <p:sp>
            <p:nvSpPr>
              <p:cNvPr id="34" name="Freeform 3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5" name="Freeform 3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36" name="Group 36"/>
            <p:cNvGrpSpPr/>
            <p:nvPr/>
          </p:nvGrpSpPr>
          <p:grpSpPr>
            <a:xfrm>
              <a:off x="0" y="4100639"/>
              <a:ext cx="270416" cy="280554"/>
              <a:chOff x="0" y="0"/>
              <a:chExt cx="2376680" cy="2465786"/>
            </a:xfrm>
          </p:grpSpPr>
          <p:sp>
            <p:nvSpPr>
              <p:cNvPr id="37" name="Freeform 3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8" name="Freeform 3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39" name="Group 39"/>
            <p:cNvGrpSpPr/>
            <p:nvPr/>
          </p:nvGrpSpPr>
          <p:grpSpPr>
            <a:xfrm>
              <a:off x="22264062" y="4100639"/>
              <a:ext cx="270416" cy="280554"/>
              <a:chOff x="0" y="0"/>
              <a:chExt cx="2376680" cy="2465786"/>
            </a:xfrm>
          </p:grpSpPr>
          <p:sp>
            <p:nvSpPr>
              <p:cNvPr id="40" name="Freeform 4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41" name="Freeform 4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42" name="Group 42"/>
            <p:cNvGrpSpPr/>
            <p:nvPr/>
          </p:nvGrpSpPr>
          <p:grpSpPr>
            <a:xfrm>
              <a:off x="20081" y="0"/>
              <a:ext cx="270416" cy="280554"/>
              <a:chOff x="0" y="0"/>
              <a:chExt cx="2376680" cy="2465786"/>
            </a:xfrm>
          </p:grpSpPr>
          <p:sp>
            <p:nvSpPr>
              <p:cNvPr id="43" name="Freeform 4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44" name="Freeform 4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45" name="Group 45"/>
            <p:cNvGrpSpPr/>
            <p:nvPr/>
          </p:nvGrpSpPr>
          <p:grpSpPr>
            <a:xfrm>
              <a:off x="11132031" y="8226677"/>
              <a:ext cx="270416" cy="280554"/>
              <a:chOff x="0" y="0"/>
              <a:chExt cx="2376680" cy="2465786"/>
            </a:xfrm>
          </p:grpSpPr>
          <p:sp>
            <p:nvSpPr>
              <p:cNvPr id="46" name="Freeform 4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47" name="Freeform 4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48" name="Group 48"/>
            <p:cNvGrpSpPr/>
            <p:nvPr/>
          </p:nvGrpSpPr>
          <p:grpSpPr>
            <a:xfrm>
              <a:off x="11152112" y="0"/>
              <a:ext cx="270416" cy="280554"/>
              <a:chOff x="0" y="0"/>
              <a:chExt cx="2376680" cy="2465786"/>
            </a:xfrm>
          </p:grpSpPr>
          <p:sp>
            <p:nvSpPr>
              <p:cNvPr id="49" name="Freeform 4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50" name="Freeform 5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51" name="Group 51"/>
            <p:cNvGrpSpPr/>
            <p:nvPr/>
          </p:nvGrpSpPr>
          <p:grpSpPr>
            <a:xfrm>
              <a:off x="22264062" y="8226677"/>
              <a:ext cx="270416" cy="280554"/>
              <a:chOff x="0" y="0"/>
              <a:chExt cx="2376680" cy="2465786"/>
            </a:xfrm>
          </p:grpSpPr>
          <p:sp>
            <p:nvSpPr>
              <p:cNvPr id="52" name="Freeform 5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53" name="Freeform 5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sp>
        <p:nvSpPr>
          <p:cNvPr id="31" name="TextBox 30">
            <a:extLst>
              <a:ext uri="{FF2B5EF4-FFF2-40B4-BE49-F238E27FC236}">
                <a16:creationId xmlns:a16="http://schemas.microsoft.com/office/drawing/2014/main" id="{56361B73-A7C3-19CF-C238-3C2CB39408E1}"/>
              </a:ext>
            </a:extLst>
          </p:cNvPr>
          <p:cNvSpPr txBox="1"/>
          <p:nvPr/>
        </p:nvSpPr>
        <p:spPr>
          <a:xfrm>
            <a:off x="354795" y="4178563"/>
            <a:ext cx="434340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endParaRPr lang="en-US" sz="2800" dirty="0">
              <a:latin typeface="Times New Roman" panose="02020603050405020304" pitchFamily="18" charset="0"/>
              <a:cs typeface="Times New Roman" panose="02020603050405020304" pitchFamily="18" charset="0"/>
            </a:endParaRPr>
          </a:p>
        </p:txBody>
      </p:sp>
      <p:pic>
        <p:nvPicPr>
          <p:cNvPr id="60" name="Picture 59">
            <a:extLst>
              <a:ext uri="{FF2B5EF4-FFF2-40B4-BE49-F238E27FC236}">
                <a16:creationId xmlns:a16="http://schemas.microsoft.com/office/drawing/2014/main" id="{629C1AD8-C030-2B53-2B03-5782EF421C21}"/>
              </a:ext>
            </a:extLst>
          </p:cNvPr>
          <p:cNvPicPr>
            <a:picLocks noChangeAspect="1"/>
          </p:cNvPicPr>
          <p:nvPr/>
        </p:nvPicPr>
        <p:blipFill>
          <a:blip r:embed="rId2"/>
          <a:stretch>
            <a:fillRect/>
          </a:stretch>
        </p:blipFill>
        <p:spPr>
          <a:xfrm>
            <a:off x="4646240" y="955964"/>
            <a:ext cx="3853525" cy="3088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Box 60">
            <a:extLst>
              <a:ext uri="{FF2B5EF4-FFF2-40B4-BE49-F238E27FC236}">
                <a16:creationId xmlns:a16="http://schemas.microsoft.com/office/drawing/2014/main" id="{6AAD6AB0-D190-EEF1-9F6F-2BD096361B22}"/>
              </a:ext>
            </a:extLst>
          </p:cNvPr>
          <p:cNvSpPr txBox="1"/>
          <p:nvPr/>
        </p:nvSpPr>
        <p:spPr>
          <a:xfrm>
            <a:off x="4998312" y="4186658"/>
            <a:ext cx="325329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p>
        </p:txBody>
      </p:sp>
      <p:pic>
        <p:nvPicPr>
          <p:cNvPr id="62" name="Picture 61">
            <a:extLst>
              <a:ext uri="{FF2B5EF4-FFF2-40B4-BE49-F238E27FC236}">
                <a16:creationId xmlns:a16="http://schemas.microsoft.com/office/drawing/2014/main" id="{98DE3BEF-7570-0DAF-CB92-07E3E3091BBB}"/>
              </a:ext>
            </a:extLst>
          </p:cNvPr>
          <p:cNvPicPr>
            <a:picLocks noChangeAspect="1"/>
          </p:cNvPicPr>
          <p:nvPr/>
        </p:nvPicPr>
        <p:blipFill>
          <a:blip r:embed="rId3"/>
          <a:stretch>
            <a:fillRect/>
          </a:stretch>
        </p:blipFill>
        <p:spPr>
          <a:xfrm>
            <a:off x="685801" y="955963"/>
            <a:ext cx="3605644" cy="3088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8359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barn(inVertical)">
                                      <p:cBhvr>
                                        <p:cTn id="15" dur="500"/>
                                        <p:tgtEl>
                                          <p:spTgt spid="6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barn(inVertical)">
                                      <p:cBhvr>
                                        <p:cTn id="20" dur="500"/>
                                        <p:tgtEl>
                                          <p:spTgt spid="6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barn(inVertical)">
                                      <p:cBhvr>
                                        <p:cTn id="2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7"/>
          <p:cNvGrpSpPr/>
          <p:nvPr/>
        </p:nvGrpSpPr>
        <p:grpSpPr>
          <a:xfrm>
            <a:off x="207818" y="166254"/>
            <a:ext cx="8699811" cy="4842163"/>
            <a:chOff x="0" y="0"/>
            <a:chExt cx="22534478" cy="8507231"/>
          </a:xfrm>
        </p:grpSpPr>
        <p:grpSp>
          <p:nvGrpSpPr>
            <p:cNvPr id="28" name="Group 28"/>
            <p:cNvGrpSpPr/>
            <p:nvPr/>
          </p:nvGrpSpPr>
          <p:grpSpPr>
            <a:xfrm>
              <a:off x="69945" y="59390"/>
              <a:ext cx="22349409" cy="8307564"/>
              <a:chOff x="-16429" y="-20176"/>
              <a:chExt cx="8126591" cy="3020759"/>
            </a:xfrm>
          </p:grpSpPr>
          <p:sp>
            <p:nvSpPr>
              <p:cNvPr id="29" name="Freeform 29"/>
              <p:cNvSpPr/>
              <p:nvPr/>
            </p:nvSpPr>
            <p:spPr>
              <a:xfrm>
                <a:off x="-16429" y="-20176"/>
                <a:ext cx="8097462" cy="2987883"/>
              </a:xfrm>
              <a:custGeom>
                <a:avLst/>
                <a:gdLst/>
                <a:ahLst/>
                <a:cxnLst/>
                <a:rect l="l" t="t" r="r" b="b"/>
                <a:pathLst>
                  <a:path w="8097462" h="2987883">
                    <a:moveTo>
                      <a:pt x="8097462" y="271780"/>
                    </a:moveTo>
                    <a:lnTo>
                      <a:pt x="8097462" y="2987883"/>
                    </a:lnTo>
                    <a:lnTo>
                      <a:pt x="0" y="2987883"/>
                    </a:lnTo>
                    <a:lnTo>
                      <a:pt x="0" y="0"/>
                    </a:lnTo>
                    <a:lnTo>
                      <a:pt x="7825681" y="0"/>
                    </a:lnTo>
                    <a:close/>
                  </a:path>
                </a:pathLst>
              </a:custGeom>
              <a:solidFill>
                <a:srgbClr val="E5F3D7"/>
              </a:solidFill>
            </p:spPr>
          </p:sp>
          <p:sp>
            <p:nvSpPr>
              <p:cNvPr id="30" name="Freeform 30"/>
              <p:cNvSpPr/>
              <p:nvPr/>
            </p:nvSpPr>
            <p:spPr>
              <a:xfrm>
                <a:off x="0" y="0"/>
                <a:ext cx="8110162" cy="3000583"/>
              </a:xfrm>
              <a:custGeom>
                <a:avLst/>
                <a:gdLst/>
                <a:ahLst/>
                <a:cxnLst/>
                <a:rect l="l" t="t" r="r" b="b"/>
                <a:pathLst>
                  <a:path w="8110162" h="3000583">
                    <a:moveTo>
                      <a:pt x="7834571" y="0"/>
                    </a:moveTo>
                    <a:lnTo>
                      <a:pt x="0" y="0"/>
                    </a:lnTo>
                    <a:lnTo>
                      <a:pt x="0" y="3000583"/>
                    </a:lnTo>
                    <a:lnTo>
                      <a:pt x="8110162" y="3000583"/>
                    </a:lnTo>
                    <a:lnTo>
                      <a:pt x="8110162" y="275590"/>
                    </a:lnTo>
                    <a:lnTo>
                      <a:pt x="7834571" y="0"/>
                    </a:lnTo>
                    <a:close/>
                    <a:moveTo>
                      <a:pt x="8097462" y="2987883"/>
                    </a:moveTo>
                    <a:lnTo>
                      <a:pt x="12700" y="2987883"/>
                    </a:lnTo>
                    <a:lnTo>
                      <a:pt x="12700" y="12700"/>
                    </a:lnTo>
                    <a:lnTo>
                      <a:pt x="7829491" y="12700"/>
                    </a:lnTo>
                    <a:lnTo>
                      <a:pt x="7832031" y="15240"/>
                    </a:lnTo>
                    <a:lnTo>
                      <a:pt x="7832031" y="278130"/>
                    </a:lnTo>
                    <a:lnTo>
                      <a:pt x="8094921" y="278130"/>
                    </a:lnTo>
                    <a:lnTo>
                      <a:pt x="8097462" y="280670"/>
                    </a:lnTo>
                    <a:cubicBezTo>
                      <a:pt x="8097462" y="280670"/>
                      <a:pt x="8097462" y="2987883"/>
                      <a:pt x="8097462" y="2987883"/>
                    </a:cubicBezTo>
                    <a:close/>
                  </a:path>
                </a:pathLst>
              </a:custGeom>
              <a:solidFill>
                <a:srgbClr val="000000"/>
              </a:solidFill>
            </p:spPr>
          </p:sp>
        </p:grpSp>
        <p:grpSp>
          <p:nvGrpSpPr>
            <p:cNvPr id="33" name="Group 33"/>
            <p:cNvGrpSpPr/>
            <p:nvPr/>
          </p:nvGrpSpPr>
          <p:grpSpPr>
            <a:xfrm>
              <a:off x="0" y="8226677"/>
              <a:ext cx="270416" cy="280554"/>
              <a:chOff x="0" y="0"/>
              <a:chExt cx="2376680" cy="2465786"/>
            </a:xfrm>
          </p:grpSpPr>
          <p:sp>
            <p:nvSpPr>
              <p:cNvPr id="34" name="Freeform 3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5" name="Freeform 3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36" name="Group 36"/>
            <p:cNvGrpSpPr/>
            <p:nvPr/>
          </p:nvGrpSpPr>
          <p:grpSpPr>
            <a:xfrm>
              <a:off x="0" y="4100639"/>
              <a:ext cx="270416" cy="280554"/>
              <a:chOff x="0" y="0"/>
              <a:chExt cx="2376680" cy="2465786"/>
            </a:xfrm>
          </p:grpSpPr>
          <p:sp>
            <p:nvSpPr>
              <p:cNvPr id="37" name="Freeform 3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8" name="Freeform 3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39" name="Group 39"/>
            <p:cNvGrpSpPr/>
            <p:nvPr/>
          </p:nvGrpSpPr>
          <p:grpSpPr>
            <a:xfrm>
              <a:off x="22264062" y="4100639"/>
              <a:ext cx="270416" cy="280554"/>
              <a:chOff x="0" y="0"/>
              <a:chExt cx="2376680" cy="2465786"/>
            </a:xfrm>
          </p:grpSpPr>
          <p:sp>
            <p:nvSpPr>
              <p:cNvPr id="40" name="Freeform 4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41" name="Freeform 4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42" name="Group 42"/>
            <p:cNvGrpSpPr/>
            <p:nvPr/>
          </p:nvGrpSpPr>
          <p:grpSpPr>
            <a:xfrm>
              <a:off x="20081" y="0"/>
              <a:ext cx="270416" cy="280554"/>
              <a:chOff x="0" y="0"/>
              <a:chExt cx="2376680" cy="2465786"/>
            </a:xfrm>
          </p:grpSpPr>
          <p:sp>
            <p:nvSpPr>
              <p:cNvPr id="43" name="Freeform 4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44" name="Freeform 4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45" name="Group 45"/>
            <p:cNvGrpSpPr/>
            <p:nvPr/>
          </p:nvGrpSpPr>
          <p:grpSpPr>
            <a:xfrm>
              <a:off x="11132031" y="8226677"/>
              <a:ext cx="270416" cy="280554"/>
              <a:chOff x="0" y="0"/>
              <a:chExt cx="2376680" cy="2465786"/>
            </a:xfrm>
          </p:grpSpPr>
          <p:sp>
            <p:nvSpPr>
              <p:cNvPr id="46" name="Freeform 4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47" name="Freeform 4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48" name="Group 48"/>
            <p:cNvGrpSpPr/>
            <p:nvPr/>
          </p:nvGrpSpPr>
          <p:grpSpPr>
            <a:xfrm>
              <a:off x="11152112" y="0"/>
              <a:ext cx="270416" cy="280554"/>
              <a:chOff x="0" y="0"/>
              <a:chExt cx="2376680" cy="2465786"/>
            </a:xfrm>
          </p:grpSpPr>
          <p:sp>
            <p:nvSpPr>
              <p:cNvPr id="49" name="Freeform 4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50" name="Freeform 5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51" name="Group 51"/>
            <p:cNvGrpSpPr/>
            <p:nvPr/>
          </p:nvGrpSpPr>
          <p:grpSpPr>
            <a:xfrm>
              <a:off x="22264062" y="8226677"/>
              <a:ext cx="270416" cy="280554"/>
              <a:chOff x="0" y="0"/>
              <a:chExt cx="2376680" cy="2465786"/>
            </a:xfrm>
          </p:grpSpPr>
          <p:sp>
            <p:nvSpPr>
              <p:cNvPr id="52" name="Freeform 5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53" name="Freeform 5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pic>
        <p:nvPicPr>
          <p:cNvPr id="54" name="Picture 53">
            <a:extLst>
              <a:ext uri="{FF2B5EF4-FFF2-40B4-BE49-F238E27FC236}">
                <a16:creationId xmlns:a16="http://schemas.microsoft.com/office/drawing/2014/main" id="{982F68BD-338D-619A-4E46-5D84DDC14001}"/>
              </a:ext>
            </a:extLst>
          </p:cNvPr>
          <p:cNvPicPr>
            <a:picLocks noChangeAspect="1"/>
          </p:cNvPicPr>
          <p:nvPr/>
        </p:nvPicPr>
        <p:blipFill>
          <a:blip r:embed="rId2"/>
          <a:stretch>
            <a:fillRect/>
          </a:stretch>
        </p:blipFill>
        <p:spPr>
          <a:xfrm>
            <a:off x="498764" y="993792"/>
            <a:ext cx="3751118" cy="29879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5" name="TextBox 54">
            <a:extLst>
              <a:ext uri="{FF2B5EF4-FFF2-40B4-BE49-F238E27FC236}">
                <a16:creationId xmlns:a16="http://schemas.microsoft.com/office/drawing/2014/main" id="{3FF83B45-9A3E-49B4-87C6-E4A64CA4C771}"/>
              </a:ext>
            </a:extLst>
          </p:cNvPr>
          <p:cNvSpPr txBox="1"/>
          <p:nvPr/>
        </p:nvSpPr>
        <p:spPr>
          <a:xfrm>
            <a:off x="2171700" y="4061557"/>
            <a:ext cx="434361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endParaRPr lang="en-US" sz="2800" dirty="0">
              <a:latin typeface="Times New Roman" panose="02020603050405020304" pitchFamily="18" charset="0"/>
              <a:cs typeface="Times New Roman" panose="02020603050405020304" pitchFamily="18" charset="0"/>
            </a:endParaRPr>
          </a:p>
        </p:txBody>
      </p:sp>
      <p:pic>
        <p:nvPicPr>
          <p:cNvPr id="56" name="Picture 55">
            <a:extLst>
              <a:ext uri="{FF2B5EF4-FFF2-40B4-BE49-F238E27FC236}">
                <a16:creationId xmlns:a16="http://schemas.microsoft.com/office/drawing/2014/main" id="{C3B91C58-38DA-B09C-BAF3-12E002D0F301}"/>
              </a:ext>
            </a:extLst>
          </p:cNvPr>
          <p:cNvPicPr>
            <a:picLocks noChangeAspect="1"/>
          </p:cNvPicPr>
          <p:nvPr/>
        </p:nvPicPr>
        <p:blipFill>
          <a:blip r:embed="rId3"/>
          <a:stretch>
            <a:fillRect/>
          </a:stretch>
        </p:blipFill>
        <p:spPr>
          <a:xfrm>
            <a:off x="4496382" y="993793"/>
            <a:ext cx="3868300" cy="2987919"/>
          </a:xfrm>
          <a:prstGeom prst="rect">
            <a:avLst/>
          </a:prstGeom>
        </p:spPr>
      </p:pic>
      <p:sp>
        <p:nvSpPr>
          <p:cNvPr id="57" name="TextBox 32"/>
          <p:cNvSpPr txBox="1"/>
          <p:nvPr/>
        </p:nvSpPr>
        <p:spPr>
          <a:xfrm>
            <a:off x="1141986" y="468446"/>
            <a:ext cx="6713669" cy="288541"/>
          </a:xfrm>
          <a:prstGeom prst="rect">
            <a:avLst/>
          </a:prstGeom>
        </p:spPr>
        <p:txBody>
          <a:bodyPr wrap="square" lIns="0" tIns="0" rIns="0" bIns="0" rtlCol="0" anchor="t">
            <a:spAutoFit/>
          </a:bodyPr>
          <a:lstStyle/>
          <a:p>
            <a:pPr algn="ctr">
              <a:lnSpc>
                <a:spcPts val="1995"/>
              </a:lnSpc>
            </a:pP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chuẩn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trồng</a:t>
            </a:r>
            <a:endParaRPr lang="en-US" sz="32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8577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arn(inVertic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48" y="443265"/>
            <a:ext cx="7969903" cy="675408"/>
          </a:xfrm>
        </p:spPr>
        <p:txBody>
          <a:bodyPr>
            <a:normAutofit fontScale="90000"/>
          </a:bodyPr>
          <a:lstStyle/>
          <a:p>
            <a:r>
              <a:rPr lang="en-US" dirty="0" err="1" smtClean="0">
                <a:solidFill>
                  <a:srgbClr val="C00000"/>
                </a:solidFill>
                <a:latin typeface="Times New Roman" panose="02020603050405020304" pitchFamily="18" charset="0"/>
                <a:cs typeface="Times New Roman" panose="02020603050405020304" pitchFamily="18" charset="0"/>
              </a:rPr>
              <a:t>Vậy</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mục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đích</a:t>
            </a:r>
            <a:r>
              <a:rPr lang="en-US" dirty="0" smtClean="0">
                <a:solidFill>
                  <a:srgbClr val="C00000"/>
                </a:solidFill>
                <a:latin typeface="Times New Roman" panose="02020603050405020304" pitchFamily="18" charset="0"/>
                <a:cs typeface="Times New Roman" panose="02020603050405020304" pitchFamily="18" charset="0"/>
              </a:rPr>
              <a:t> </a:t>
            </a:r>
            <a:r>
              <a:rPr lang="en-US" dirty="0">
                <a:solidFill>
                  <a:srgbClr val="C00000"/>
                </a:solidFill>
                <a:latin typeface="Times New Roman" panose="02020603050405020304" pitchFamily="18" charset="0"/>
                <a:cs typeface="Times New Roman" panose="02020603050405020304" pitchFamily="18" charset="0"/>
              </a:rPr>
              <a:t>c</a:t>
            </a:r>
            <a:r>
              <a:rPr lang="vi-VN" dirty="0" smtClean="0">
                <a:solidFill>
                  <a:srgbClr val="C00000"/>
                </a:solidFill>
                <a:latin typeface="Times New Roman" panose="02020603050405020304" pitchFamily="18" charset="0"/>
                <a:cs typeface="Times New Roman" panose="02020603050405020304" pitchFamily="18" charset="0"/>
              </a:rPr>
              <a:t>huẩn </a:t>
            </a:r>
            <a:r>
              <a:rPr lang="vi-VN" dirty="0">
                <a:solidFill>
                  <a:srgbClr val="C00000"/>
                </a:solidFill>
                <a:latin typeface="Times New Roman" panose="02020603050405020304" pitchFamily="18" charset="0"/>
                <a:cs typeface="Times New Roman" panose="02020603050405020304" pitchFamily="18" charset="0"/>
              </a:rPr>
              <a:t>bị đất </a:t>
            </a:r>
            <a:r>
              <a:rPr lang="en-US" dirty="0" err="1" smtClean="0">
                <a:solidFill>
                  <a:srgbClr val="C00000"/>
                </a:solidFill>
                <a:latin typeface="Times New Roman" panose="02020603050405020304" pitchFamily="18" charset="0"/>
                <a:cs typeface="Times New Roman" panose="02020603050405020304" pitchFamily="18" charset="0"/>
              </a:rPr>
              <a:t>trồng</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là</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gì</a:t>
            </a:r>
            <a:r>
              <a:rPr lang="vi-VN" dirty="0" smtClean="0">
                <a:solidFill>
                  <a:srgbClr val="C00000"/>
                </a:solidFill>
                <a:latin typeface="Times New Roman" panose="02020603050405020304" pitchFamily="18" charset="0"/>
                <a:cs typeface="Times New Roman" panose="02020603050405020304" pitchFamily="18" charset="0"/>
              </a:rPr>
              <a:t>?</a:t>
            </a:r>
            <a:endParaRPr lang="en-US" sz="2666" dirty="0">
              <a:solidFill>
                <a:srgbClr val="C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72748" y="1318200"/>
            <a:ext cx="8177645" cy="584775"/>
          </a:xfrm>
          <a:prstGeom prst="rect">
            <a:avLst/>
          </a:prstGeom>
        </p:spPr>
        <p:txBody>
          <a:bodyPr wrap="square">
            <a:spAutoFit/>
          </a:bodyPr>
          <a:lstStyle/>
          <a:p>
            <a:r>
              <a:rPr lang="en-US" sz="3200" dirty="0" smtClean="0">
                <a:latin typeface="Times New Roman" panose="02020603050405020304" pitchFamily="18" charset="0"/>
                <a:cs typeface="Times New Roman" panose="02020603050405020304" pitchFamily="18" charset="0"/>
              </a:rPr>
              <a:t>Đ</a:t>
            </a:r>
            <a:r>
              <a:rPr lang="vi-VN" sz="3200" dirty="0" smtClean="0">
                <a:latin typeface="Times New Roman" panose="02020603050405020304" pitchFamily="18" charset="0"/>
                <a:cs typeface="Times New Roman" panose="02020603050405020304" pitchFamily="18" charset="0"/>
              </a:rPr>
              <a:t>ảm </a:t>
            </a:r>
            <a:r>
              <a:rPr lang="vi-VN" sz="3200" dirty="0">
                <a:latin typeface="Times New Roman" panose="02020603050405020304" pitchFamily="18" charset="0"/>
                <a:cs typeface="Times New Roman" panose="02020603050405020304" pitchFamily="18" charset="0"/>
              </a:rPr>
              <a:t>bảo cho cây sinh trưởng, phát triển tốt. </a:t>
            </a:r>
          </a:p>
        </p:txBody>
      </p:sp>
      <p:sp>
        <p:nvSpPr>
          <p:cNvPr id="4" name="Title 1"/>
          <p:cNvSpPr txBox="1">
            <a:spLocks/>
          </p:cNvSpPr>
          <p:nvPr/>
        </p:nvSpPr>
        <p:spPr>
          <a:xfrm>
            <a:off x="576618" y="2247319"/>
            <a:ext cx="7969903" cy="675408"/>
          </a:xfrm>
          <a:prstGeom prst="rect">
            <a:avLst/>
          </a:prstGeom>
          <a:noFill/>
          <a:ln>
            <a:noFill/>
          </a:ln>
        </p:spPr>
        <p:txBody>
          <a:bodyPr spcFirstLastPara="1" wrap="square" lIns="91425" tIns="91425" rIns="91425" bIns="91425" anchor="b"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Dosis Light"/>
              <a:buNone/>
              <a:defRPr sz="3600" b="0" i="0" u="none" strike="noStrike" cap="none">
                <a:solidFill>
                  <a:schemeClr val="accent1"/>
                </a:solidFill>
                <a:latin typeface="Dosis Light"/>
                <a:ea typeface="Dosis Light"/>
                <a:cs typeface="Dosis Light"/>
                <a:sym typeface="Dosis Light"/>
              </a:defRPr>
            </a:lvl1pPr>
            <a:lvl2pPr marR="0" lvl="1" algn="l" rtl="0">
              <a:lnSpc>
                <a:spcPct val="100000"/>
              </a:lnSpc>
              <a:spcBef>
                <a:spcPts val="0"/>
              </a:spcBef>
              <a:spcAft>
                <a:spcPts val="0"/>
              </a:spcAft>
              <a:buClr>
                <a:schemeClr val="accent1"/>
              </a:buClr>
              <a:buSzPts val="3600"/>
              <a:buFont typeface="Dosis Light"/>
              <a:buNone/>
              <a:defRPr sz="3600" b="0" i="0" u="none" strike="noStrike" cap="none">
                <a:solidFill>
                  <a:schemeClr val="accent1"/>
                </a:solidFill>
                <a:latin typeface="Dosis Light"/>
                <a:ea typeface="Dosis Light"/>
                <a:cs typeface="Dosis Light"/>
                <a:sym typeface="Dosis Light"/>
              </a:defRPr>
            </a:lvl2pPr>
            <a:lvl3pPr marR="0" lvl="2" algn="l" rtl="0">
              <a:lnSpc>
                <a:spcPct val="100000"/>
              </a:lnSpc>
              <a:spcBef>
                <a:spcPts val="0"/>
              </a:spcBef>
              <a:spcAft>
                <a:spcPts val="0"/>
              </a:spcAft>
              <a:buClr>
                <a:schemeClr val="accent1"/>
              </a:buClr>
              <a:buSzPts val="3600"/>
              <a:buFont typeface="Dosis Light"/>
              <a:buNone/>
              <a:defRPr sz="3600" b="0" i="0" u="none" strike="noStrike" cap="none">
                <a:solidFill>
                  <a:schemeClr val="accent1"/>
                </a:solidFill>
                <a:latin typeface="Dosis Light"/>
                <a:ea typeface="Dosis Light"/>
                <a:cs typeface="Dosis Light"/>
                <a:sym typeface="Dosis Light"/>
              </a:defRPr>
            </a:lvl3pPr>
            <a:lvl4pPr marR="0" lvl="3" algn="l" rtl="0">
              <a:lnSpc>
                <a:spcPct val="100000"/>
              </a:lnSpc>
              <a:spcBef>
                <a:spcPts val="0"/>
              </a:spcBef>
              <a:spcAft>
                <a:spcPts val="0"/>
              </a:spcAft>
              <a:buClr>
                <a:schemeClr val="accent1"/>
              </a:buClr>
              <a:buSzPts val="3600"/>
              <a:buFont typeface="Dosis Light"/>
              <a:buNone/>
              <a:defRPr sz="3600" b="0" i="0" u="none" strike="noStrike" cap="none">
                <a:solidFill>
                  <a:schemeClr val="accent1"/>
                </a:solidFill>
                <a:latin typeface="Dosis Light"/>
                <a:ea typeface="Dosis Light"/>
                <a:cs typeface="Dosis Light"/>
                <a:sym typeface="Dosis Light"/>
              </a:defRPr>
            </a:lvl4pPr>
            <a:lvl5pPr marR="0" lvl="4" algn="l" rtl="0">
              <a:lnSpc>
                <a:spcPct val="100000"/>
              </a:lnSpc>
              <a:spcBef>
                <a:spcPts val="0"/>
              </a:spcBef>
              <a:spcAft>
                <a:spcPts val="0"/>
              </a:spcAft>
              <a:buClr>
                <a:schemeClr val="accent1"/>
              </a:buClr>
              <a:buSzPts val="3600"/>
              <a:buFont typeface="Dosis Light"/>
              <a:buNone/>
              <a:defRPr sz="3600" b="0" i="0" u="none" strike="noStrike" cap="none">
                <a:solidFill>
                  <a:schemeClr val="accent1"/>
                </a:solidFill>
                <a:latin typeface="Dosis Light"/>
                <a:ea typeface="Dosis Light"/>
                <a:cs typeface="Dosis Light"/>
                <a:sym typeface="Dosis Light"/>
              </a:defRPr>
            </a:lvl5pPr>
            <a:lvl6pPr marR="0" lvl="5" algn="l" rtl="0">
              <a:lnSpc>
                <a:spcPct val="100000"/>
              </a:lnSpc>
              <a:spcBef>
                <a:spcPts val="0"/>
              </a:spcBef>
              <a:spcAft>
                <a:spcPts val="0"/>
              </a:spcAft>
              <a:buClr>
                <a:schemeClr val="accent1"/>
              </a:buClr>
              <a:buSzPts val="3600"/>
              <a:buFont typeface="Dosis Light"/>
              <a:buNone/>
              <a:defRPr sz="3600" b="0" i="0" u="none" strike="noStrike" cap="none">
                <a:solidFill>
                  <a:schemeClr val="accent1"/>
                </a:solidFill>
                <a:latin typeface="Dosis Light"/>
                <a:ea typeface="Dosis Light"/>
                <a:cs typeface="Dosis Light"/>
                <a:sym typeface="Dosis Light"/>
              </a:defRPr>
            </a:lvl6pPr>
            <a:lvl7pPr marR="0" lvl="6" algn="l" rtl="0">
              <a:lnSpc>
                <a:spcPct val="100000"/>
              </a:lnSpc>
              <a:spcBef>
                <a:spcPts val="0"/>
              </a:spcBef>
              <a:spcAft>
                <a:spcPts val="0"/>
              </a:spcAft>
              <a:buClr>
                <a:schemeClr val="accent1"/>
              </a:buClr>
              <a:buSzPts val="3600"/>
              <a:buFont typeface="Dosis Light"/>
              <a:buNone/>
              <a:defRPr sz="3600" b="0" i="0" u="none" strike="noStrike" cap="none">
                <a:solidFill>
                  <a:schemeClr val="accent1"/>
                </a:solidFill>
                <a:latin typeface="Dosis Light"/>
                <a:ea typeface="Dosis Light"/>
                <a:cs typeface="Dosis Light"/>
                <a:sym typeface="Dosis Light"/>
              </a:defRPr>
            </a:lvl7pPr>
            <a:lvl8pPr marR="0" lvl="7" algn="l" rtl="0">
              <a:lnSpc>
                <a:spcPct val="100000"/>
              </a:lnSpc>
              <a:spcBef>
                <a:spcPts val="0"/>
              </a:spcBef>
              <a:spcAft>
                <a:spcPts val="0"/>
              </a:spcAft>
              <a:buClr>
                <a:schemeClr val="accent1"/>
              </a:buClr>
              <a:buSzPts val="3600"/>
              <a:buFont typeface="Dosis Light"/>
              <a:buNone/>
              <a:defRPr sz="3600" b="0" i="0" u="none" strike="noStrike" cap="none">
                <a:solidFill>
                  <a:schemeClr val="accent1"/>
                </a:solidFill>
                <a:latin typeface="Dosis Light"/>
                <a:ea typeface="Dosis Light"/>
                <a:cs typeface="Dosis Light"/>
                <a:sym typeface="Dosis Light"/>
              </a:defRPr>
            </a:lvl8pPr>
            <a:lvl9pPr marR="0" lvl="8" algn="l" rtl="0">
              <a:lnSpc>
                <a:spcPct val="100000"/>
              </a:lnSpc>
              <a:spcBef>
                <a:spcPts val="0"/>
              </a:spcBef>
              <a:spcAft>
                <a:spcPts val="0"/>
              </a:spcAft>
              <a:buClr>
                <a:schemeClr val="accent1"/>
              </a:buClr>
              <a:buSzPts val="3600"/>
              <a:buFont typeface="Dosis Light"/>
              <a:buNone/>
              <a:defRPr sz="3600" b="0" i="0" u="none" strike="noStrike" cap="none">
                <a:solidFill>
                  <a:schemeClr val="accent1"/>
                </a:solidFill>
                <a:latin typeface="Dosis Light"/>
                <a:ea typeface="Dosis Light"/>
                <a:cs typeface="Dosis Light"/>
                <a:sym typeface="Dosis Light"/>
              </a:defRPr>
            </a:lvl9pPr>
          </a:lstStyle>
          <a:p>
            <a:r>
              <a:rPr lang="en-US" dirty="0" err="1" smtClean="0">
                <a:solidFill>
                  <a:srgbClr val="C00000"/>
                </a:solidFill>
                <a:latin typeface="Times New Roman" panose="02020603050405020304" pitchFamily="18" charset="0"/>
                <a:cs typeface="Times New Roman" panose="02020603050405020304" pitchFamily="18" charset="0"/>
              </a:rPr>
              <a:t>Các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bước</a:t>
            </a:r>
            <a:r>
              <a:rPr lang="en-US" dirty="0" smtClean="0">
                <a:solidFill>
                  <a:srgbClr val="C00000"/>
                </a:solidFill>
                <a:latin typeface="Times New Roman" panose="02020603050405020304" pitchFamily="18" charset="0"/>
                <a:cs typeface="Times New Roman" panose="02020603050405020304" pitchFamily="18" charset="0"/>
              </a:rPr>
              <a:t> c</a:t>
            </a:r>
            <a:r>
              <a:rPr lang="vi-VN" dirty="0" smtClean="0">
                <a:solidFill>
                  <a:srgbClr val="C00000"/>
                </a:solidFill>
                <a:latin typeface="Times New Roman" panose="02020603050405020304" pitchFamily="18" charset="0"/>
                <a:cs typeface="Times New Roman" panose="02020603050405020304" pitchFamily="18" charset="0"/>
              </a:rPr>
              <a:t>huẩn bị đất </a:t>
            </a:r>
            <a:r>
              <a:rPr lang="en-US" dirty="0" err="1" smtClean="0">
                <a:solidFill>
                  <a:srgbClr val="C00000"/>
                </a:solidFill>
                <a:latin typeface="Times New Roman" panose="02020603050405020304" pitchFamily="18" charset="0"/>
                <a:cs typeface="Times New Roman" panose="02020603050405020304" pitchFamily="18" charset="0"/>
              </a:rPr>
              <a:t>trồng</a:t>
            </a:r>
            <a:r>
              <a:rPr lang="vi-VN" dirty="0" smtClean="0">
                <a:solidFill>
                  <a:srgbClr val="C00000"/>
                </a:solidFill>
                <a:latin typeface="Times New Roman" panose="02020603050405020304" pitchFamily="18" charset="0"/>
                <a:cs typeface="Times New Roman" panose="02020603050405020304" pitchFamily="18" charset="0"/>
              </a:rPr>
              <a:t>?</a:t>
            </a:r>
            <a:endParaRPr lang="en-US" sz="2666" dirty="0">
              <a:solidFill>
                <a:srgbClr val="C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1569" y="3119365"/>
            <a:ext cx="8203659" cy="1077218"/>
          </a:xfrm>
          <a:prstGeom prst="rect">
            <a:avLst/>
          </a:prstGeom>
        </p:spPr>
        <p:txBody>
          <a:bodyPr wrap="square">
            <a:spAutoFit/>
          </a:bodyPr>
          <a:lstStyle/>
          <a:p>
            <a:r>
              <a:rPr lang="en-US" sz="3200" dirty="0" smtClean="0">
                <a:latin typeface="Times New Roman" panose="02020603050405020304" pitchFamily="18" charset="0"/>
                <a:cs typeface="Times New Roman" panose="02020603050405020304" pitchFamily="18" charset="0"/>
              </a:rPr>
              <a:t>X</a:t>
            </a:r>
            <a:r>
              <a:rPr lang="vi-VN" sz="3200" dirty="0" smtClean="0">
                <a:latin typeface="Times New Roman" panose="02020603050405020304" pitchFamily="18" charset="0"/>
                <a:cs typeface="Times New Roman" panose="02020603050405020304" pitchFamily="18" charset="0"/>
              </a:rPr>
              <a:t>ác </a:t>
            </a:r>
            <a:r>
              <a:rPr lang="vi-VN" sz="3200" dirty="0">
                <a:latin typeface="Times New Roman" panose="02020603050405020304" pitchFamily="18" charset="0"/>
                <a:cs typeface="Times New Roman" panose="02020603050405020304" pitchFamily="18" charset="0"/>
              </a:rPr>
              <a:t>định diện tích đất trồng -&gt; vệ sinh đất trồng -&gt; làm đất và cải tạo đất.</a:t>
            </a:r>
            <a:endParaRPr lang="en-US" sz="3200" dirty="0"/>
          </a:p>
        </p:txBody>
      </p:sp>
    </p:spTree>
    <p:extLst>
      <p:ext uri="{BB962C8B-B14F-4D97-AF65-F5344CB8AC3E}">
        <p14:creationId xmlns:p14="http://schemas.microsoft.com/office/powerpoint/2010/main" val="34047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txBox="1">
            <a:spLocks noGrp="1"/>
          </p:cNvSpPr>
          <p:nvPr>
            <p:ph type="ctrTitle" idx="4294967295"/>
          </p:nvPr>
        </p:nvSpPr>
        <p:spPr>
          <a:xfrm>
            <a:off x="565143" y="-91543"/>
            <a:ext cx="7980218" cy="877840"/>
          </a:xfrm>
          <a:prstGeom prst="rect">
            <a:avLst/>
          </a:prstGeom>
        </p:spPr>
        <p:txBody>
          <a:bodyPr spcFirstLastPara="1" wrap="square" lIns="91425" tIns="91425" rIns="91425" bIns="91425" anchor="b" anchorCtr="0">
            <a:noAutofit/>
          </a:bodyPr>
          <a:lstStyle/>
          <a:p>
            <a:pPr lvl="0" algn="ct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a:t>
            </a:r>
            <a:r>
              <a:rPr lang="en-US"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 TRÌNH TRỒNG TRỌT</a:t>
            </a:r>
            <a:endParaRPr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3" name="Google Shape;133;p1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17</a:t>
            </a:fld>
            <a:endParaRPr/>
          </a:p>
        </p:txBody>
      </p:sp>
      <p:grpSp>
        <p:nvGrpSpPr>
          <p:cNvPr id="9" name="Google Shape;770;p49">
            <a:extLst>
              <a:ext uri="{FF2B5EF4-FFF2-40B4-BE49-F238E27FC236}">
                <a16:creationId xmlns:a16="http://schemas.microsoft.com/office/drawing/2014/main" id="{D8B31C60-D9B9-4CE1-9158-9B212020BCE7}"/>
              </a:ext>
            </a:extLst>
          </p:cNvPr>
          <p:cNvGrpSpPr/>
          <p:nvPr/>
        </p:nvGrpSpPr>
        <p:grpSpPr>
          <a:xfrm>
            <a:off x="8416636" y="72737"/>
            <a:ext cx="553643" cy="557746"/>
            <a:chOff x="1922075" y="1629000"/>
            <a:chExt cx="437200" cy="437200"/>
          </a:xfrm>
        </p:grpSpPr>
        <p:sp>
          <p:nvSpPr>
            <p:cNvPr id="10" name="Google Shape;771;p49">
              <a:extLst>
                <a:ext uri="{FF2B5EF4-FFF2-40B4-BE49-F238E27FC236}">
                  <a16:creationId xmlns:a16="http://schemas.microsoft.com/office/drawing/2014/main" id="{EBB40C1E-3B3B-497B-93CA-B7384004019F}"/>
                </a:ext>
              </a:extLst>
            </p:cNvPr>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72;p49">
              <a:extLst>
                <a:ext uri="{FF2B5EF4-FFF2-40B4-BE49-F238E27FC236}">
                  <a16:creationId xmlns:a16="http://schemas.microsoft.com/office/drawing/2014/main" id="{DD43899F-75D6-4174-BB0D-BC5F49A6F942}"/>
                </a:ext>
              </a:extLst>
            </p:cNvPr>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212913" y="786297"/>
            <a:ext cx="5144357" cy="584775"/>
          </a:xfrm>
          <a:prstGeom prst="rect">
            <a:avLst/>
          </a:prstGeom>
        </p:spPr>
        <p:txBody>
          <a:bodyPr wrap="none">
            <a:spAutoFit/>
          </a:bodyPr>
          <a:lstStyle/>
          <a:p>
            <a:pPr lvl="0">
              <a:spcBef>
                <a:spcPts val="600"/>
              </a:spcBef>
            </a:pPr>
            <a:r>
              <a:rPr lang="vi-VN" sz="3200" dirty="0">
                <a:solidFill>
                  <a:srgbClr val="C00000"/>
                </a:solidFill>
                <a:latin typeface="Times New Roman" panose="02020603050405020304" pitchFamily="18" charset="0"/>
                <a:cs typeface="Times New Roman" panose="02020603050405020304" pitchFamily="18" charset="0"/>
              </a:rPr>
              <a:t>1.</a:t>
            </a:r>
            <a:r>
              <a:rPr lang="en-US" sz="3200" dirty="0">
                <a:solidFill>
                  <a:srgbClr val="C00000"/>
                </a:solidFill>
                <a:latin typeface="Times New Roman" panose="02020603050405020304" pitchFamily="18" charset="0"/>
                <a:cs typeface="Times New Roman" panose="02020603050405020304" pitchFamily="18" charset="0"/>
              </a:rPr>
              <a:t> </a:t>
            </a:r>
            <a:r>
              <a:rPr lang="en-US" sz="3200" u="sng" dirty="0">
                <a:solidFill>
                  <a:srgbClr val="C00000"/>
                </a:solidFill>
                <a:latin typeface="Times New Roman" panose="02020603050405020304" pitchFamily="18" charset="0"/>
                <a:cs typeface="Times New Roman" panose="02020603050405020304" pitchFamily="18" charset="0"/>
              </a:rPr>
              <a:t>CHUẨN BỊ ĐẤT TRỒNG:</a:t>
            </a:r>
            <a:endParaRPr lang="en-US" sz="3200" u="sng" dirty="0">
              <a:solidFill>
                <a:srgbClr val="C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D5F63AE2-8DC6-4F7E-9BC0-85319CCC9DC8}"/>
              </a:ext>
            </a:extLst>
          </p:cNvPr>
          <p:cNvSpPr/>
          <p:nvPr/>
        </p:nvSpPr>
        <p:spPr>
          <a:xfrm>
            <a:off x="300175" y="1371072"/>
            <a:ext cx="8510154" cy="2554545"/>
          </a:xfrm>
          <a:prstGeom prst="rect">
            <a:avLst/>
          </a:prstGeom>
        </p:spPr>
        <p:txBody>
          <a:bodyPr wrap="square">
            <a:spAutoFit/>
          </a:bodyPr>
          <a:lstStyle/>
          <a:p>
            <a:r>
              <a:rPr lang="fr-FR" sz="3200" dirty="0" smtClean="0">
                <a:solidFill>
                  <a:srgbClr val="002060"/>
                </a:solidFill>
                <a:latin typeface="Times New Roman" panose="02020603050405020304" pitchFamily="18" charset="0"/>
                <a:cs typeface="Times New Roman" panose="02020603050405020304" pitchFamily="18" charset="0"/>
              </a:rPr>
              <a:t>- </a:t>
            </a:r>
            <a:r>
              <a:rPr lang="fr-FR" sz="3200" dirty="0" err="1" smtClean="0">
                <a:solidFill>
                  <a:srgbClr val="002060"/>
                </a:solidFill>
                <a:latin typeface="Times New Roman" panose="02020603050405020304" pitchFamily="18" charset="0"/>
                <a:cs typeface="Times New Roman" panose="02020603050405020304" pitchFamily="18" charset="0"/>
              </a:rPr>
              <a:t>Chuẩn</a:t>
            </a:r>
            <a:r>
              <a:rPr lang="vi-VN" sz="3200" dirty="0" smtClean="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bị đất trồng nhằm đảm bảo cho cây sinh trưởng, phát triển tốt. </a:t>
            </a:r>
            <a:endParaRPr lang="en-US" sz="3200" dirty="0" smtClean="0">
              <a:solidFill>
                <a:srgbClr val="002060"/>
              </a:solidFill>
              <a:latin typeface="Times New Roman" panose="02020603050405020304" pitchFamily="18" charset="0"/>
              <a:cs typeface="Times New Roman" panose="02020603050405020304" pitchFamily="18" charset="0"/>
            </a:endParaRPr>
          </a:p>
          <a:p>
            <a:r>
              <a:rPr lang="en-US" sz="3200" dirty="0" smtClean="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Chuẩn </a:t>
            </a:r>
            <a:r>
              <a:rPr lang="vi-VN" sz="3200" dirty="0">
                <a:solidFill>
                  <a:srgbClr val="002060"/>
                </a:solidFill>
                <a:latin typeface="Times New Roman" panose="02020603050405020304" pitchFamily="18" charset="0"/>
                <a:cs typeface="Times New Roman" panose="02020603050405020304" pitchFamily="18" charset="0"/>
              </a:rPr>
              <a:t>bị đất trồng được thực hiện theo trình tự: xác định diện tích đất trồng -&gt; vệ sinh đất trồng -&gt; làm đất và cải tạo đất</a:t>
            </a:r>
            <a:r>
              <a:rPr lang="vi-VN"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00175" y="3872688"/>
            <a:ext cx="6593472" cy="584775"/>
          </a:xfrm>
          <a:prstGeom prst="rect">
            <a:avLst/>
          </a:prstGeom>
        </p:spPr>
        <p:txBody>
          <a:bodyPr wrap="none">
            <a:spAutoFit/>
          </a:bodyPr>
          <a:lstStyle/>
          <a:p>
            <a:pPr lvl="0">
              <a:spcBef>
                <a:spcPts val="600"/>
              </a:spcBef>
            </a:pPr>
            <a:r>
              <a:rPr lang="en-US" sz="3200" dirty="0" smtClean="0">
                <a:solidFill>
                  <a:srgbClr val="C00000"/>
                </a:solidFill>
                <a:latin typeface="Times New Roman" panose="02020603050405020304" pitchFamily="18" charset="0"/>
                <a:cs typeface="Times New Roman" panose="02020603050405020304" pitchFamily="18" charset="0"/>
              </a:rPr>
              <a:t>2</a:t>
            </a:r>
            <a:r>
              <a:rPr lang="vi-VN" sz="3200" dirty="0" smtClean="0">
                <a:solidFill>
                  <a:srgbClr val="C00000"/>
                </a:solidFill>
                <a:latin typeface="Times New Roman" panose="02020603050405020304" pitchFamily="18" charset="0"/>
                <a:cs typeface="Times New Roman" panose="02020603050405020304" pitchFamily="18" charset="0"/>
              </a:rPr>
              <a:t>.</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u="sng" dirty="0">
                <a:solidFill>
                  <a:srgbClr val="C00000"/>
                </a:solidFill>
                <a:latin typeface="Times New Roman" panose="02020603050405020304" pitchFamily="18" charset="0"/>
                <a:cs typeface="Times New Roman" panose="02020603050405020304" pitchFamily="18" charset="0"/>
              </a:rPr>
              <a:t>CHUẨN BỊ </a:t>
            </a:r>
            <a:r>
              <a:rPr lang="en-US" sz="3200" u="sng" dirty="0" smtClean="0">
                <a:solidFill>
                  <a:srgbClr val="C00000"/>
                </a:solidFill>
                <a:latin typeface="Times New Roman" panose="02020603050405020304" pitchFamily="18" charset="0"/>
                <a:cs typeface="Times New Roman" panose="02020603050405020304" pitchFamily="18" charset="0"/>
              </a:rPr>
              <a:t>GIỐNG CÂY </a:t>
            </a:r>
            <a:r>
              <a:rPr lang="en-US" sz="3200" u="sng" dirty="0">
                <a:solidFill>
                  <a:srgbClr val="C00000"/>
                </a:solidFill>
                <a:latin typeface="Times New Roman" panose="02020603050405020304" pitchFamily="18" charset="0"/>
                <a:cs typeface="Times New Roman" panose="02020603050405020304" pitchFamily="18" charset="0"/>
              </a:rPr>
              <a:t>TRỒNG:</a:t>
            </a:r>
            <a:endParaRPr lang="en-US" sz="3200" u="sng"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4876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DD8D1B1-2567-C954-659D-A8F998A51309}"/>
              </a:ext>
            </a:extLst>
          </p:cNvPr>
          <p:cNvSpPr txBox="1"/>
          <p:nvPr/>
        </p:nvSpPr>
        <p:spPr>
          <a:xfrm>
            <a:off x="195465" y="759366"/>
            <a:ext cx="5207808" cy="738664"/>
          </a:xfrm>
          <a:prstGeom prst="rect">
            <a:avLst/>
          </a:prstGeom>
          <a:noFill/>
        </p:spPr>
        <p:txBody>
          <a:bodyPr wrap="square" rtlCol="0">
            <a:spAutoFit/>
          </a:bodyPr>
          <a:lstStyle/>
          <a:p>
            <a:pPr>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3.3 </a:t>
            </a:r>
            <a:r>
              <a:rPr lang="en-US" sz="2800" dirty="0" err="1" smtClean="0">
                <a:solidFill>
                  <a:srgbClr val="FF0000"/>
                </a:solidFill>
                <a:latin typeface="Times New Roman" panose="02020603050405020304" pitchFamily="18" charset="0"/>
                <a:cs typeface="Times New Roman" panose="02020603050405020304" pitchFamily="18" charset="0"/>
              </a:rPr>
              <a:t>trả</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hỏi</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59" name="TextBox 58">
            <a:extLst>
              <a:ext uri="{FF2B5EF4-FFF2-40B4-BE49-F238E27FC236}">
                <a16:creationId xmlns:a16="http://schemas.microsoft.com/office/drawing/2014/main" id="{4AC11B0B-A2D0-C47E-ECFE-B9D5A2C1DBA2}"/>
              </a:ext>
            </a:extLst>
          </p:cNvPr>
          <p:cNvSpPr txBox="1"/>
          <p:nvPr/>
        </p:nvSpPr>
        <p:spPr>
          <a:xfrm>
            <a:off x="237797" y="1456938"/>
            <a:ext cx="4514243" cy="3323987"/>
          </a:xfrm>
          <a:prstGeom prst="rect">
            <a:avLst/>
          </a:prstGeom>
          <a:noFill/>
        </p:spPr>
        <p:txBody>
          <a:bodyPr wrap="square" rtlCol="0">
            <a:spAutoFit/>
          </a:bodyPr>
          <a:lstStyle/>
          <a:p>
            <a:pPr>
              <a:lnSpc>
                <a:spcPct val="150000"/>
              </a:lnSpc>
            </a:pP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Cây</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con </a:t>
            </a:r>
            <a:r>
              <a:rPr lang="en-US" sz="2800" dirty="0" err="1">
                <a:solidFill>
                  <a:srgbClr val="00206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lựa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trồng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sao</a:t>
            </a:r>
            <a:r>
              <a:rPr lang="en-US" sz="2800"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Giả</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vẫn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vẫn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bệnh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như</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CD3CA4E2-65D2-4281-77C9-0DF915DB7B8A}"/>
              </a:ext>
            </a:extLst>
          </p:cNvPr>
          <p:cNvSpPr txBox="1"/>
          <p:nvPr/>
        </p:nvSpPr>
        <p:spPr>
          <a:xfrm>
            <a:off x="1459977" y="1581150"/>
            <a:ext cx="2207857" cy="200055"/>
          </a:xfrm>
          <a:prstGeom prst="rect">
            <a:avLst/>
          </a:prstGeom>
          <a:noFill/>
        </p:spPr>
        <p:txBody>
          <a:bodyPr wrap="square" rtlCol="0">
            <a:spAutoFit/>
          </a:bodyPr>
          <a:lstStyle/>
          <a:p>
            <a:endParaRPr lang="en-US" sz="700"/>
          </a:p>
        </p:txBody>
      </p:sp>
      <p:sp>
        <p:nvSpPr>
          <p:cNvPr id="3" name="TextBox 2">
            <a:extLst>
              <a:ext uri="{FF2B5EF4-FFF2-40B4-BE49-F238E27FC236}">
                <a16:creationId xmlns:a16="http://schemas.microsoft.com/office/drawing/2014/main" id="{10D58D94-6CE3-C0E7-3BE8-A80C66EEE802}"/>
              </a:ext>
            </a:extLst>
          </p:cNvPr>
          <p:cNvSpPr txBox="1"/>
          <p:nvPr/>
        </p:nvSpPr>
        <p:spPr>
          <a:xfrm>
            <a:off x="2505892" y="164915"/>
            <a:ext cx="4399831" cy="646986"/>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T</a:t>
            </a:r>
            <a:r>
              <a:rPr lang="en-US" sz="3200" b="1" dirty="0" err="1" smtClean="0">
                <a:solidFill>
                  <a:schemeClr val="bg1"/>
                </a:solidFill>
                <a:latin typeface="Times New Roman" panose="02020603050405020304" pitchFamily="18" charset="0"/>
                <a:cs typeface="Times New Roman" panose="02020603050405020304" pitchFamily="18" charset="0"/>
              </a:rPr>
              <a:t>hảo</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luận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nhóm</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61" name="Picture 60">
            <a:extLst>
              <a:ext uri="{FF2B5EF4-FFF2-40B4-BE49-F238E27FC236}">
                <a16:creationId xmlns:a16="http://schemas.microsoft.com/office/drawing/2014/main" id="{CA1131CC-2678-1684-2C9D-84EA39FAA793}"/>
              </a:ext>
            </a:extLst>
          </p:cNvPr>
          <p:cNvPicPr>
            <a:picLocks noChangeAspect="1"/>
          </p:cNvPicPr>
          <p:nvPr/>
        </p:nvPicPr>
        <p:blipFill>
          <a:blip r:embed="rId2"/>
          <a:stretch>
            <a:fillRect/>
          </a:stretch>
        </p:blipFill>
        <p:spPr>
          <a:xfrm>
            <a:off x="4773311" y="1406352"/>
            <a:ext cx="4117491" cy="3622848"/>
          </a:xfrm>
          <a:prstGeom prst="rect">
            <a:avLst/>
          </a:prstGeom>
        </p:spPr>
      </p:pic>
    </p:spTree>
    <p:extLst>
      <p:ext uri="{BB962C8B-B14F-4D97-AF65-F5344CB8AC3E}">
        <p14:creationId xmlns:p14="http://schemas.microsoft.com/office/powerpoint/2010/main" val="2939279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ppt_x"/>
                                          </p:val>
                                        </p:tav>
                                        <p:tav tm="100000">
                                          <p:val>
                                            <p:strVal val="#ppt_x"/>
                                          </p:val>
                                        </p:tav>
                                      </p:tavLst>
                                    </p:anim>
                                    <p:anim calcmode="lin" valueType="num">
                                      <p:cBhvr additive="base">
                                        <p:cTn id="17"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9"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3" name="Google Shape;133;p1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19</a:t>
            </a:fld>
            <a:endParaRPr/>
          </a:p>
        </p:txBody>
      </p:sp>
      <p:pic>
        <p:nvPicPr>
          <p:cNvPr id="5" name="Picture 4">
            <a:extLst>
              <a:ext uri="{FF2B5EF4-FFF2-40B4-BE49-F238E27FC236}">
                <a16:creationId xmlns:a16="http://schemas.microsoft.com/office/drawing/2014/main" id="{F9CE8209-B692-490F-9BF7-359576A10988}"/>
              </a:ext>
            </a:extLst>
          </p:cNvPr>
          <p:cNvPicPr>
            <a:picLocks noChangeAspect="1"/>
          </p:cNvPicPr>
          <p:nvPr/>
        </p:nvPicPr>
        <p:blipFill>
          <a:blip r:embed="rId3"/>
          <a:stretch>
            <a:fillRect/>
          </a:stretch>
        </p:blipFill>
        <p:spPr>
          <a:xfrm>
            <a:off x="350559" y="644236"/>
            <a:ext cx="7803573" cy="3761509"/>
          </a:xfrm>
          <a:prstGeom prst="rect">
            <a:avLst/>
          </a:prstGeom>
        </p:spPr>
      </p:pic>
      <p:sp>
        <p:nvSpPr>
          <p:cNvPr id="6" name="Oval 5">
            <a:extLst>
              <a:ext uri="{FF2B5EF4-FFF2-40B4-BE49-F238E27FC236}">
                <a16:creationId xmlns:a16="http://schemas.microsoft.com/office/drawing/2014/main" id="{06A5452E-1D00-4E4F-AC69-78427576B919}"/>
              </a:ext>
            </a:extLst>
          </p:cNvPr>
          <p:cNvSpPr/>
          <p:nvPr/>
        </p:nvSpPr>
        <p:spPr>
          <a:xfrm>
            <a:off x="6264160" y="1537855"/>
            <a:ext cx="760096" cy="5611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llout: Line 6">
            <a:extLst>
              <a:ext uri="{FF2B5EF4-FFF2-40B4-BE49-F238E27FC236}">
                <a16:creationId xmlns:a16="http://schemas.microsoft.com/office/drawing/2014/main" id="{E5A19124-F53E-4816-BCD5-2CB098470A92}"/>
              </a:ext>
            </a:extLst>
          </p:cNvPr>
          <p:cNvSpPr/>
          <p:nvPr/>
        </p:nvSpPr>
        <p:spPr>
          <a:xfrm>
            <a:off x="7574577" y="227394"/>
            <a:ext cx="1455124" cy="1310461"/>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bệnh</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7711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1"/>
          <p:cNvSpPr>
            <a:spLocks noChangeShapeType="1"/>
          </p:cNvSpPr>
          <p:nvPr/>
        </p:nvSpPr>
        <p:spPr bwMode="auto">
          <a:xfrm>
            <a:off x="1163420" y="513935"/>
            <a:ext cx="681716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343" tIns="34172" rIns="68343" bIns="34172"/>
          <a:lstStyle/>
          <a:p>
            <a:endParaRPr lang="en-US" sz="916"/>
          </a:p>
        </p:txBody>
      </p:sp>
      <p:sp>
        <p:nvSpPr>
          <p:cNvPr id="17411" name="Line 22"/>
          <p:cNvSpPr>
            <a:spLocks noChangeShapeType="1"/>
          </p:cNvSpPr>
          <p:nvPr/>
        </p:nvSpPr>
        <p:spPr bwMode="auto">
          <a:xfrm>
            <a:off x="1503966" y="571039"/>
            <a:ext cx="6021861"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343" tIns="34172" rIns="68343" bIns="34172"/>
          <a:lstStyle/>
          <a:p>
            <a:endParaRPr lang="en-US" sz="916"/>
          </a:p>
        </p:txBody>
      </p:sp>
      <p:sp>
        <p:nvSpPr>
          <p:cNvPr id="17412" name="WordArt 23"/>
          <p:cNvSpPr>
            <a:spLocks noChangeArrowheads="1" noChangeShapeType="1" noTextEdit="1"/>
          </p:cNvSpPr>
          <p:nvPr/>
        </p:nvSpPr>
        <p:spPr bwMode="auto">
          <a:xfrm>
            <a:off x="3176590" y="57105"/>
            <a:ext cx="3139674" cy="399727"/>
          </a:xfrm>
          <a:prstGeom prst="rect">
            <a:avLst/>
          </a:prstGeom>
        </p:spPr>
        <p:txBody>
          <a:bodyPr wrap="none" fromWordArt="1">
            <a:prstTxWarp prst="textPlain">
              <a:avLst>
                <a:gd name="adj" fmla="val 50000"/>
              </a:avLst>
            </a:prstTxWarp>
          </a:bodyPr>
          <a:lstStyle/>
          <a:p>
            <a:pPr algn="ctr"/>
            <a:r>
              <a:rPr lang="en-US" sz="2681" kern="10">
                <a:ln w="12700">
                  <a:solidFill>
                    <a:srgbClr val="0066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KIỂM TRA BÀI CŨ</a:t>
            </a:r>
          </a:p>
        </p:txBody>
      </p:sp>
      <p:grpSp>
        <p:nvGrpSpPr>
          <p:cNvPr id="18" name="Group 17"/>
          <p:cNvGrpSpPr>
            <a:grpSpLocks/>
          </p:cNvGrpSpPr>
          <p:nvPr/>
        </p:nvGrpSpPr>
        <p:grpSpPr bwMode="auto">
          <a:xfrm>
            <a:off x="238993" y="654414"/>
            <a:ext cx="8905007" cy="1181530"/>
            <a:chOff x="381000" y="396876"/>
            <a:chExt cx="9619925" cy="1584324"/>
          </a:xfrm>
        </p:grpSpPr>
        <p:sp>
          <p:nvSpPr>
            <p:cNvPr id="20" name="AutoShape 14"/>
            <p:cNvSpPr>
              <a:spLocks noChangeArrowheads="1"/>
            </p:cNvSpPr>
            <p:nvPr/>
          </p:nvSpPr>
          <p:spPr bwMode="gray">
            <a:xfrm>
              <a:off x="381000" y="1066523"/>
              <a:ext cx="9067200" cy="914677"/>
            </a:xfrm>
            <a:prstGeom prst="roundRect">
              <a:avLst>
                <a:gd name="adj" fmla="val 50000"/>
              </a:avLst>
            </a:prstGeom>
            <a:solidFill>
              <a:srgbClr val="66FF99"/>
            </a:solidFill>
            <a:ln w="38100" algn="ctr">
              <a:solidFill>
                <a:srgbClr val="0033CC"/>
              </a:solidFill>
              <a:round/>
              <a:headEnd/>
              <a:tailEnd/>
            </a:ln>
            <a:effectLst>
              <a:outerShdw dist="63500" dir="3187806" algn="ctr" rotWithShape="0">
                <a:srgbClr val="001D3A"/>
              </a:outerShdw>
            </a:effectLst>
          </p:spPr>
          <p:txBody>
            <a:bodyPr wrap="none" anchor="ctr"/>
            <a:lstStyle/>
            <a:p>
              <a:pPr algn="ctr">
                <a:spcBef>
                  <a:spcPct val="50000"/>
                </a:spcBef>
                <a:defRPr/>
              </a:pPr>
              <a:endParaRPr lang="vi-VN" sz="2684" dirty="0">
                <a:solidFill>
                  <a:srgbClr val="FF33CC"/>
                </a:solidFill>
                <a:effectLst>
                  <a:outerShdw blurRad="38100" dist="38100" dir="2700000" algn="tl">
                    <a:srgbClr val="000000"/>
                  </a:outerShdw>
                </a:effectLst>
                <a:latin typeface="VNI-Helve-Condense" pitchFamily="2" charset="0"/>
              </a:endParaRPr>
            </a:p>
          </p:txBody>
        </p:sp>
        <p:sp>
          <p:nvSpPr>
            <p:cNvPr id="21" name="Text Box 23"/>
            <p:cNvSpPr txBox="1">
              <a:spLocks noChangeArrowheads="1"/>
            </p:cNvSpPr>
            <p:nvPr/>
          </p:nvSpPr>
          <p:spPr bwMode="auto">
            <a:xfrm>
              <a:off x="1904820" y="1180192"/>
              <a:ext cx="8096105" cy="619051"/>
            </a:xfrm>
            <a:prstGeom prst="rect">
              <a:avLst/>
            </a:prstGeom>
            <a:noFill/>
            <a:ln>
              <a:noFill/>
            </a:ln>
            <a:effectLst/>
          </p:spPr>
          <p:txBody>
            <a:bodyPr wrap="square">
              <a:spAutoFit/>
            </a:bodyPr>
            <a:lstStyle>
              <a:lvl1pPr eaLnBrk="0" hangingPunct="0">
                <a:defRPr b="1">
                  <a:solidFill>
                    <a:schemeClr val="tx1"/>
                  </a:solidFill>
                  <a:latin typeface="VNI-Times" pitchFamily="2" charset="0"/>
                </a:defRPr>
              </a:lvl1pPr>
              <a:lvl2pPr marL="742950" indent="-285750" eaLnBrk="0" hangingPunct="0">
                <a:defRPr b="1">
                  <a:solidFill>
                    <a:schemeClr val="tx1"/>
                  </a:solidFill>
                  <a:latin typeface="VNI-Times" pitchFamily="2" charset="0"/>
                </a:defRPr>
              </a:lvl2pPr>
              <a:lvl3pPr marL="1143000" indent="-228600" eaLnBrk="0" hangingPunct="0">
                <a:defRPr b="1">
                  <a:solidFill>
                    <a:schemeClr val="tx1"/>
                  </a:solidFill>
                  <a:latin typeface="VNI-Times" pitchFamily="2" charset="0"/>
                </a:defRPr>
              </a:lvl3pPr>
              <a:lvl4pPr marL="1600200" indent="-228600" eaLnBrk="0" hangingPunct="0">
                <a:defRPr b="1">
                  <a:solidFill>
                    <a:schemeClr val="tx1"/>
                  </a:solidFill>
                  <a:latin typeface="VNI-Times" pitchFamily="2" charset="0"/>
                </a:defRPr>
              </a:lvl4pPr>
              <a:lvl5pPr marL="2057400" indent="-228600" eaLnBrk="0" hangingPunct="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spcBef>
                  <a:spcPct val="50000"/>
                </a:spcBef>
                <a:defRPr/>
              </a:pPr>
              <a:r>
                <a:rPr lang="en-US" altLang="en-US" sz="2386" dirty="0">
                  <a:solidFill>
                    <a:srgbClr val="FF0066"/>
                  </a:solidFill>
                </a:rPr>
                <a:t> </a:t>
              </a:r>
              <a:r>
                <a:rPr lang="en-US" sz="2400" dirty="0" smtClean="0">
                  <a:solidFill>
                    <a:srgbClr val="002060"/>
                  </a:solidFill>
                  <a:latin typeface="Times New Roman" panose="02020603050405020304" pitchFamily="18" charset="0"/>
                  <a:cs typeface="Times New Roman" panose="02020603050405020304" pitchFamily="18" charset="0"/>
                </a:rPr>
                <a:t>Cho </a:t>
              </a:r>
              <a:r>
                <a:rPr lang="en-US" sz="2400" dirty="0" err="1" smtClean="0">
                  <a:solidFill>
                    <a:srgbClr val="002060"/>
                  </a:solidFill>
                  <a:latin typeface="Times New Roman" panose="02020603050405020304" pitchFamily="18" charset="0"/>
                  <a:cs typeface="Times New Roman" panose="02020603050405020304" pitchFamily="18" charset="0"/>
                </a:rPr>
                <a:t>biết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các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nhóm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trồng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yếu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việt</a:t>
              </a:r>
              <a:r>
                <a:rPr lang="en-US" sz="2400" dirty="0">
                  <a:solidFill>
                    <a:srgbClr val="002060"/>
                  </a:solidFill>
                  <a:latin typeface="Times New Roman" panose="02020603050405020304" pitchFamily="18" charset="0"/>
                  <a:cs typeface="Times New Roman" panose="02020603050405020304" pitchFamily="18" charset="0"/>
                </a:rPr>
                <a:t> Nam</a:t>
              </a:r>
              <a:r>
                <a:rPr lang="en-US" altLang="en-US" sz="2400" dirty="0" smtClean="0">
                  <a:solidFill>
                    <a:srgbClr val="002060"/>
                  </a:solidFill>
                  <a:latin typeface="Times New Roman" panose="02020603050405020304" pitchFamily="18" charset="0"/>
                  <a:cs typeface="Times New Roman" panose="02020603050405020304" pitchFamily="18" charset="0"/>
                </a:rPr>
                <a:t>?</a:t>
              </a:r>
              <a:endParaRPr lang="en-US" altLang="en-US" sz="2400" dirty="0">
                <a:solidFill>
                  <a:srgbClr val="002060"/>
                </a:solidFill>
              </a:endParaRPr>
            </a:p>
          </p:txBody>
        </p:sp>
        <p:grpSp>
          <p:nvGrpSpPr>
            <p:cNvPr id="17422" name="Group 31"/>
            <p:cNvGrpSpPr>
              <a:grpSpLocks/>
            </p:cNvGrpSpPr>
            <p:nvPr/>
          </p:nvGrpSpPr>
          <p:grpSpPr bwMode="auto">
            <a:xfrm>
              <a:off x="381000" y="396876"/>
              <a:ext cx="1689101" cy="1393826"/>
              <a:chOff x="288" y="778"/>
              <a:chExt cx="1064" cy="878"/>
            </a:xfrm>
          </p:grpSpPr>
          <p:pic>
            <p:nvPicPr>
              <p:cNvPr id="17423" name="Picture 6" descr="question_pop_up_from_box_rotate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8" y="778"/>
                <a:ext cx="768"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30"/>
              <p:cNvSpPr txBox="1">
                <a:spLocks noChangeArrowheads="1"/>
              </p:cNvSpPr>
              <p:nvPr/>
            </p:nvSpPr>
            <p:spPr bwMode="auto">
              <a:xfrm>
                <a:off x="302" y="1266"/>
                <a:ext cx="1050" cy="390"/>
              </a:xfrm>
              <a:prstGeom prst="rect">
                <a:avLst/>
              </a:prstGeom>
              <a:noFill/>
              <a:ln>
                <a:noFill/>
              </a:ln>
              <a:effectLst/>
            </p:spPr>
            <p:txBody>
              <a:bodyPr wrap="square">
                <a:spAutoFit/>
              </a:bodyPr>
              <a:lstStyle>
                <a:lvl1pPr eaLnBrk="0" hangingPunct="0">
                  <a:defRPr b="1">
                    <a:solidFill>
                      <a:schemeClr val="tx1"/>
                    </a:solidFill>
                    <a:latin typeface="VNI-Times" pitchFamily="2" charset="0"/>
                  </a:defRPr>
                </a:lvl1pPr>
                <a:lvl2pPr marL="742950" indent="-285750" eaLnBrk="0" hangingPunct="0">
                  <a:defRPr b="1">
                    <a:solidFill>
                      <a:schemeClr val="tx1"/>
                    </a:solidFill>
                    <a:latin typeface="VNI-Times" pitchFamily="2" charset="0"/>
                  </a:defRPr>
                </a:lvl2pPr>
                <a:lvl3pPr marL="1143000" indent="-228600" eaLnBrk="0" hangingPunct="0">
                  <a:defRPr b="1">
                    <a:solidFill>
                      <a:schemeClr val="tx1"/>
                    </a:solidFill>
                    <a:latin typeface="VNI-Times" pitchFamily="2" charset="0"/>
                  </a:defRPr>
                </a:lvl3pPr>
                <a:lvl4pPr marL="1600200" indent="-228600" eaLnBrk="0" hangingPunct="0">
                  <a:defRPr b="1">
                    <a:solidFill>
                      <a:schemeClr val="tx1"/>
                    </a:solidFill>
                    <a:latin typeface="VNI-Times" pitchFamily="2" charset="0"/>
                  </a:defRPr>
                </a:lvl4pPr>
                <a:lvl5pPr marL="2057400" indent="-228600" eaLnBrk="0" hangingPunct="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spcBef>
                    <a:spcPct val="50000"/>
                  </a:spcBef>
                  <a:defRPr/>
                </a:pPr>
                <a:r>
                  <a:rPr lang="en-US" altLang="en-US" sz="2400" dirty="0" err="1" smtClean="0">
                    <a:solidFill>
                      <a:srgbClr val="FF0000"/>
                    </a:solidFill>
                    <a:latin typeface="Times New Roman" panose="02020603050405020304" pitchFamily="18" charset="0"/>
                    <a:cs typeface="Times New Roman" panose="02020603050405020304" pitchFamily="18" charset="0"/>
                  </a:rPr>
                  <a:t>Câu</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hỏi</a:t>
                </a:r>
                <a:r>
                  <a:rPr lang="en-US" altLang="en-US" sz="2400" dirty="0" smtClean="0">
                    <a:solidFill>
                      <a:srgbClr val="FF0000"/>
                    </a:solidFill>
                    <a:latin typeface="Times New Roman" panose="02020603050405020304" pitchFamily="18" charset="0"/>
                    <a:cs typeface="Times New Roman" panose="02020603050405020304" pitchFamily="18" charset="0"/>
                  </a:rPr>
                  <a:t> 1.</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grpSp>
      </p:grpSp>
      <p:grpSp>
        <p:nvGrpSpPr>
          <p:cNvPr id="25" name="Group 24"/>
          <p:cNvGrpSpPr>
            <a:grpSpLocks/>
          </p:cNvGrpSpPr>
          <p:nvPr/>
        </p:nvGrpSpPr>
        <p:grpSpPr bwMode="auto">
          <a:xfrm>
            <a:off x="238993" y="1975939"/>
            <a:ext cx="8513235" cy="2201510"/>
            <a:chOff x="381000" y="396876"/>
            <a:chExt cx="9346768" cy="1627032"/>
          </a:xfrm>
        </p:grpSpPr>
        <p:sp>
          <p:nvSpPr>
            <p:cNvPr id="26" name="AutoShape 14"/>
            <p:cNvSpPr>
              <a:spLocks noChangeArrowheads="1"/>
            </p:cNvSpPr>
            <p:nvPr/>
          </p:nvSpPr>
          <p:spPr bwMode="gray">
            <a:xfrm>
              <a:off x="381000" y="1066791"/>
              <a:ext cx="9068955" cy="913912"/>
            </a:xfrm>
            <a:prstGeom prst="roundRect">
              <a:avLst>
                <a:gd name="adj" fmla="val 50000"/>
              </a:avLst>
            </a:prstGeom>
            <a:solidFill>
              <a:srgbClr val="66FF99"/>
            </a:solidFill>
            <a:ln w="38100" algn="ctr">
              <a:solidFill>
                <a:srgbClr val="0033CC"/>
              </a:solidFill>
              <a:round/>
              <a:headEnd/>
              <a:tailEnd/>
            </a:ln>
            <a:effectLst>
              <a:outerShdw dist="63500" dir="3187806" algn="ctr" rotWithShape="0">
                <a:srgbClr val="001D3A"/>
              </a:outerShdw>
            </a:effectLst>
          </p:spPr>
          <p:txBody>
            <a:bodyPr wrap="none" anchor="ctr"/>
            <a:lstStyle/>
            <a:p>
              <a:pPr algn="ctr">
                <a:spcBef>
                  <a:spcPct val="50000"/>
                </a:spcBef>
                <a:defRPr/>
              </a:pPr>
              <a:endParaRPr lang="vi-VN" sz="2684" dirty="0">
                <a:solidFill>
                  <a:srgbClr val="FF33CC"/>
                </a:solidFill>
                <a:effectLst>
                  <a:outerShdw blurRad="38100" dist="38100" dir="2700000" algn="tl">
                    <a:srgbClr val="000000"/>
                  </a:outerShdw>
                </a:effectLst>
                <a:latin typeface="VNI-Helve-Condense" pitchFamily="2" charset="0"/>
              </a:endParaRPr>
            </a:p>
          </p:txBody>
        </p:sp>
        <p:sp>
          <p:nvSpPr>
            <p:cNvPr id="17416" name="Text Box 23"/>
            <p:cNvSpPr txBox="1">
              <a:spLocks noChangeArrowheads="1"/>
            </p:cNvSpPr>
            <p:nvPr/>
          </p:nvSpPr>
          <p:spPr bwMode="auto">
            <a:xfrm>
              <a:off x="1942840" y="1335090"/>
              <a:ext cx="7784928" cy="68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3"/>
                </a:buBlip>
                <a:defRPr sz="3700">
                  <a:solidFill>
                    <a:schemeClr val="tx1"/>
                  </a:solidFill>
                  <a:latin typeface="Arial" panose="020B0604020202020204" pitchFamily="34" charset="0"/>
                </a:defRPr>
              </a:lvl1pPr>
              <a:lvl2pPr marL="742950" indent="-285750">
                <a:spcBef>
                  <a:spcPct val="20000"/>
                </a:spcBef>
                <a:buSzPct val="80000"/>
                <a:buBlip>
                  <a:blip r:embed="rId4"/>
                </a:buBlip>
                <a:defRPr sz="3200">
                  <a:solidFill>
                    <a:schemeClr val="tx1"/>
                  </a:solidFill>
                  <a:latin typeface="Arial" panose="020B0604020202020204" pitchFamily="34" charset="0"/>
                </a:defRPr>
              </a:lvl2pPr>
              <a:lvl3pPr marL="1143000" indent="-228600">
                <a:spcBef>
                  <a:spcPct val="20000"/>
                </a:spcBef>
                <a:buSzPct val="70000"/>
                <a:buBlip>
                  <a:blip r:embed="rId5"/>
                </a:buBlip>
                <a:defRPr sz="2700">
                  <a:solidFill>
                    <a:schemeClr val="tx1"/>
                  </a:solidFill>
                  <a:latin typeface="Arial" panose="020B0604020202020204" pitchFamily="34" charset="0"/>
                </a:defRPr>
              </a:lvl3pPr>
              <a:lvl4pPr marL="1600200" indent="-228600">
                <a:spcBef>
                  <a:spcPct val="20000"/>
                </a:spcBef>
                <a:buChar char="–"/>
                <a:defRPr sz="2300">
                  <a:solidFill>
                    <a:schemeClr val="tx1"/>
                  </a:solidFill>
                  <a:latin typeface="Arial" panose="020B0604020202020204" pitchFamily="34" charset="0"/>
                </a:defRPr>
              </a:lvl4pPr>
              <a:lvl5pPr marL="2057400" indent="-228600">
                <a:spcBef>
                  <a:spcPct val="20000"/>
                </a:spcBef>
                <a:buChar char="»"/>
                <a:defRPr sz="2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300">
                  <a:solidFill>
                    <a:schemeClr val="tx1"/>
                  </a:solidFill>
                  <a:latin typeface="Arial" panose="020B0604020202020204" pitchFamily="34" charset="0"/>
                </a:defRPr>
              </a:lvl9pPr>
            </a:lstStyle>
            <a:p>
              <a:pPr>
                <a:spcBef>
                  <a:spcPct val="50000"/>
                </a:spcBef>
                <a:buFontTx/>
                <a:buNone/>
              </a:pPr>
              <a:r>
                <a:rPr lang="en-US" altLang="en-US" sz="2093" b="1" dirty="0">
                  <a:solidFill>
                    <a:srgbClr val="FF0066"/>
                  </a:solidFill>
                  <a:latin typeface="VNI-Times" pitchFamily="2" charset="0"/>
                </a:rPr>
                <a:t> </a:t>
              </a:r>
              <a:r>
                <a:rPr lang="en-US" sz="2400" b="1" dirty="0" err="1">
                  <a:solidFill>
                    <a:srgbClr val="002060"/>
                  </a:solidFill>
                  <a:latin typeface="Times New Roman" panose="02020603050405020304" pitchFamily="18" charset="0"/>
                  <a:cs typeface="Times New Roman" panose="02020603050405020304" pitchFamily="18" charset="0"/>
                </a:rPr>
                <a:t>Kể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trình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bày</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các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thức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trồng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trọt</a:t>
              </a:r>
              <a:r>
                <a:rPr lang="en-US" sz="2400" b="1" dirty="0">
                  <a:solidFill>
                    <a:srgbClr val="002060"/>
                  </a:solidFill>
                  <a:latin typeface="Times New Roman" panose="02020603050405020304" pitchFamily="18" charset="0"/>
                  <a:cs typeface="Times New Roman" panose="02020603050405020304" pitchFamily="18" charset="0"/>
                </a:rPr>
                <a:t> ở </a:t>
              </a:r>
              <a:r>
                <a:rPr lang="en-US" sz="2400" b="1" dirty="0" err="1">
                  <a:solidFill>
                    <a:srgbClr val="002060"/>
                  </a:solidFill>
                  <a:latin typeface="Times New Roman" panose="02020603050405020304" pitchFamily="18" charset="0"/>
                  <a:cs typeface="Times New Roman" panose="02020603050405020304" pitchFamily="18" charset="0"/>
                </a:rPr>
                <a:t>Việt</a:t>
              </a:r>
              <a:r>
                <a:rPr lang="en-US" sz="2400" b="1" dirty="0">
                  <a:solidFill>
                    <a:srgbClr val="002060"/>
                  </a:solidFill>
                  <a:latin typeface="Times New Roman" panose="02020603050405020304" pitchFamily="18" charset="0"/>
                  <a:cs typeface="Times New Roman" panose="02020603050405020304" pitchFamily="18" charset="0"/>
                </a:rPr>
                <a:t> Nam?</a:t>
              </a:r>
              <a:endParaRPr lang="en-US" altLang="en-US" sz="2093" b="1" dirty="0">
                <a:solidFill>
                  <a:srgbClr val="002060"/>
                </a:solidFill>
                <a:latin typeface="VNI-Times" pitchFamily="2" charset="0"/>
              </a:endParaRPr>
            </a:p>
          </p:txBody>
        </p:sp>
        <p:grpSp>
          <p:nvGrpSpPr>
            <p:cNvPr id="17417" name="Group 31"/>
            <p:cNvGrpSpPr>
              <a:grpSpLocks/>
            </p:cNvGrpSpPr>
            <p:nvPr/>
          </p:nvGrpSpPr>
          <p:grpSpPr bwMode="auto">
            <a:xfrm>
              <a:off x="381000" y="396876"/>
              <a:ext cx="1716088" cy="1320801"/>
              <a:chOff x="288" y="778"/>
              <a:chExt cx="1081" cy="832"/>
            </a:xfrm>
          </p:grpSpPr>
          <p:pic>
            <p:nvPicPr>
              <p:cNvPr id="17418" name="Picture 6" descr="question_pop_up_from_box_rotate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8" y="778"/>
                <a:ext cx="768"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0"/>
              <p:cNvSpPr txBox="1">
                <a:spLocks noChangeArrowheads="1"/>
              </p:cNvSpPr>
              <p:nvPr/>
            </p:nvSpPr>
            <p:spPr bwMode="auto">
              <a:xfrm>
                <a:off x="302" y="1369"/>
                <a:ext cx="1067" cy="241"/>
              </a:xfrm>
              <a:prstGeom prst="rect">
                <a:avLst/>
              </a:prstGeom>
              <a:noFill/>
              <a:ln>
                <a:noFill/>
              </a:ln>
              <a:effectLst/>
            </p:spPr>
            <p:txBody>
              <a:bodyPr wrap="square">
                <a:spAutoFit/>
              </a:bodyPr>
              <a:lstStyle>
                <a:lvl1pPr eaLnBrk="0" hangingPunct="0">
                  <a:defRPr b="1">
                    <a:solidFill>
                      <a:schemeClr val="tx1"/>
                    </a:solidFill>
                    <a:latin typeface="VNI-Times" pitchFamily="2" charset="0"/>
                  </a:defRPr>
                </a:lvl1pPr>
                <a:lvl2pPr marL="742950" indent="-285750" eaLnBrk="0" hangingPunct="0">
                  <a:defRPr b="1">
                    <a:solidFill>
                      <a:schemeClr val="tx1"/>
                    </a:solidFill>
                    <a:latin typeface="VNI-Times" pitchFamily="2" charset="0"/>
                  </a:defRPr>
                </a:lvl2pPr>
                <a:lvl3pPr marL="1143000" indent="-228600" eaLnBrk="0" hangingPunct="0">
                  <a:defRPr b="1">
                    <a:solidFill>
                      <a:schemeClr val="tx1"/>
                    </a:solidFill>
                    <a:latin typeface="VNI-Times" pitchFamily="2" charset="0"/>
                  </a:defRPr>
                </a:lvl3pPr>
                <a:lvl4pPr marL="1600200" indent="-228600" eaLnBrk="0" hangingPunct="0">
                  <a:defRPr b="1">
                    <a:solidFill>
                      <a:schemeClr val="tx1"/>
                    </a:solidFill>
                    <a:latin typeface="VNI-Times" pitchFamily="2" charset="0"/>
                  </a:defRPr>
                </a:lvl4pPr>
                <a:lvl5pPr marL="2057400" indent="-228600" eaLnBrk="0" hangingPunct="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spcBef>
                    <a:spcPct val="50000"/>
                  </a:spcBef>
                  <a:defRPr/>
                </a:pPr>
                <a:r>
                  <a:rPr lang="en-US" altLang="en-US" sz="2400" dirty="0" err="1">
                    <a:solidFill>
                      <a:srgbClr val="FF0000"/>
                    </a:solidFill>
                    <a:latin typeface="Times New Roman" panose="02020603050405020304" pitchFamily="18" charset="0"/>
                    <a:cs typeface="Times New Roman" panose="02020603050405020304" pitchFamily="18" charset="0"/>
                  </a:rPr>
                  <a:t>Câu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hỏi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smtClean="0">
                    <a:solidFill>
                      <a:srgbClr val="FF0000"/>
                    </a:solidFill>
                    <a:latin typeface="Times New Roman" panose="02020603050405020304" pitchFamily="18" charset="0"/>
                    <a:cs typeface="Times New Roman" panose="02020603050405020304" pitchFamily="18" charset="0"/>
                  </a:rPr>
                  <a:t>2.</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577200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DD8D1B1-2567-C954-659D-A8F998A51309}"/>
              </a:ext>
            </a:extLst>
          </p:cNvPr>
          <p:cNvSpPr txBox="1"/>
          <p:nvPr/>
        </p:nvSpPr>
        <p:spPr>
          <a:xfrm>
            <a:off x="862446" y="0"/>
            <a:ext cx="7164554"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Quan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3.4 </a:t>
            </a:r>
            <a:r>
              <a:rPr lang="en-US" sz="3200" dirty="0" err="1" smtClean="0">
                <a:solidFill>
                  <a:srgbClr val="002060"/>
                </a:solidFill>
                <a:latin typeface="Times New Roman" panose="02020603050405020304" pitchFamily="18" charset="0"/>
                <a:cs typeface="Times New Roman" panose="02020603050405020304" pitchFamily="18" charset="0"/>
              </a:rPr>
              <a:t>tìm</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hiểu</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trả</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hỏi</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9" name="TextBox 58">
            <a:extLst>
              <a:ext uri="{FF2B5EF4-FFF2-40B4-BE49-F238E27FC236}">
                <a16:creationId xmlns:a16="http://schemas.microsoft.com/office/drawing/2014/main" id="{4AC11B0B-A2D0-C47E-ECFE-B9D5A2C1DBA2}"/>
              </a:ext>
            </a:extLst>
          </p:cNvPr>
          <p:cNvSpPr txBox="1"/>
          <p:nvPr/>
        </p:nvSpPr>
        <p:spPr>
          <a:xfrm>
            <a:off x="5351318" y="792593"/>
            <a:ext cx="3605645" cy="2308324"/>
          </a:xfrm>
          <a:prstGeom prst="rect">
            <a:avLst/>
          </a:prstGeom>
          <a:noFill/>
        </p:spPr>
        <p:txBody>
          <a:bodyPr wrap="square" rtlCol="0">
            <a:spAutoFit/>
          </a:bodyPr>
          <a:lstStyle/>
          <a:p>
            <a:pP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Hạt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lúa</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3.4a hay 3.4b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ngay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sao</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9E6FEFEF-B20A-3EC6-6561-CD763DA82736}"/>
              </a:ext>
            </a:extLst>
          </p:cNvPr>
          <p:cNvPicPr>
            <a:picLocks noChangeAspect="1"/>
          </p:cNvPicPr>
          <p:nvPr/>
        </p:nvPicPr>
        <p:blipFill>
          <a:blip r:embed="rId2"/>
          <a:stretch>
            <a:fillRect/>
          </a:stretch>
        </p:blipFill>
        <p:spPr>
          <a:xfrm>
            <a:off x="155864" y="584775"/>
            <a:ext cx="5195454" cy="3139224"/>
          </a:xfrm>
          <a:prstGeom prst="rect">
            <a:avLst/>
          </a:prstGeom>
        </p:spPr>
      </p:pic>
      <p:sp>
        <p:nvSpPr>
          <p:cNvPr id="2" name="Arrow: Right 1">
            <a:extLst>
              <a:ext uri="{FF2B5EF4-FFF2-40B4-BE49-F238E27FC236}">
                <a16:creationId xmlns:a16="http://schemas.microsoft.com/office/drawing/2014/main" id="{0BFB5807-FED0-412E-FC03-DF247F88E962}"/>
              </a:ext>
            </a:extLst>
          </p:cNvPr>
          <p:cNvSpPr/>
          <p:nvPr/>
        </p:nvSpPr>
        <p:spPr>
          <a:xfrm>
            <a:off x="155864" y="4061123"/>
            <a:ext cx="457200" cy="4953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1" name="TextBox 30">
            <a:extLst>
              <a:ext uri="{FF2B5EF4-FFF2-40B4-BE49-F238E27FC236}">
                <a16:creationId xmlns:a16="http://schemas.microsoft.com/office/drawing/2014/main" id="{F2725425-6AF2-245A-4D37-70A6AA74360B}"/>
              </a:ext>
            </a:extLst>
          </p:cNvPr>
          <p:cNvSpPr txBox="1"/>
          <p:nvPr/>
        </p:nvSpPr>
        <p:spPr>
          <a:xfrm>
            <a:off x="727364" y="3676098"/>
            <a:ext cx="8302336" cy="1569660"/>
          </a:xfrm>
          <a:prstGeom prst="rect">
            <a:avLst/>
          </a:prstGeom>
          <a:noFill/>
        </p:spPr>
        <p:txBody>
          <a:bodyPr wrap="square" rtlCol="0">
            <a:spAutoFit/>
          </a:bodyPr>
          <a:lstStyle/>
          <a:p>
            <a:pPr>
              <a:lnSpc>
                <a:spcPct val="150000"/>
              </a:lnSpc>
            </a:pP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lúa</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b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xử</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lí</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nảy</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mầm</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500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barn(inVertical)">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0-#ppt_w/2"/>
                                          </p:val>
                                        </p:tav>
                                        <p:tav tm="100000">
                                          <p:val>
                                            <p:strVal val="#ppt_x"/>
                                          </p:val>
                                        </p:tav>
                                      </p:tavLst>
                                    </p:anim>
                                    <p:anim calcmode="lin" valueType="num">
                                      <p:cBhvr additive="base">
                                        <p:cTn id="2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9" grpId="0"/>
      <p:bldP spid="2" grpId="0" animBg="1"/>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66AE4-4F40-48ED-A6C6-8A9C0D2DFE0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21</a:t>
            </a:fld>
            <a:endParaRPr lang="en"/>
          </a:p>
        </p:txBody>
      </p:sp>
      <p:pic>
        <p:nvPicPr>
          <p:cNvPr id="3" name="Picture 2">
            <a:extLst>
              <a:ext uri="{FF2B5EF4-FFF2-40B4-BE49-F238E27FC236}">
                <a16:creationId xmlns:a16="http://schemas.microsoft.com/office/drawing/2014/main" id="{567B15DA-78D2-488B-890A-1D49B5B77CAE}"/>
              </a:ext>
            </a:extLst>
          </p:cNvPr>
          <p:cNvPicPr>
            <a:picLocks noChangeAspect="1"/>
          </p:cNvPicPr>
          <p:nvPr/>
        </p:nvPicPr>
        <p:blipFill>
          <a:blip r:embed="rId2"/>
          <a:stretch>
            <a:fillRect/>
          </a:stretch>
        </p:blipFill>
        <p:spPr>
          <a:xfrm>
            <a:off x="218209" y="132209"/>
            <a:ext cx="8697191" cy="4907382"/>
          </a:xfrm>
          <a:prstGeom prst="rect">
            <a:avLst/>
          </a:prstGeom>
        </p:spPr>
      </p:pic>
    </p:spTree>
    <p:extLst>
      <p:ext uri="{BB962C8B-B14F-4D97-AF65-F5344CB8AC3E}">
        <p14:creationId xmlns:p14="http://schemas.microsoft.com/office/powerpoint/2010/main" val="1581251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0914F1-E61B-4CC5-80D1-DA35F00352B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22</a:t>
            </a:fld>
            <a:endParaRPr lang="en"/>
          </a:p>
        </p:txBody>
      </p:sp>
      <p:pic>
        <p:nvPicPr>
          <p:cNvPr id="3" name="Picture 2">
            <a:extLst>
              <a:ext uri="{FF2B5EF4-FFF2-40B4-BE49-F238E27FC236}">
                <a16:creationId xmlns:a16="http://schemas.microsoft.com/office/drawing/2014/main" id="{2642DD53-6D5E-4046-B38A-E4A468B94D84}"/>
              </a:ext>
            </a:extLst>
          </p:cNvPr>
          <p:cNvPicPr>
            <a:picLocks noChangeAspect="1"/>
          </p:cNvPicPr>
          <p:nvPr/>
        </p:nvPicPr>
        <p:blipFill>
          <a:blip r:embed="rId2"/>
          <a:stretch>
            <a:fillRect/>
          </a:stretch>
        </p:blipFill>
        <p:spPr>
          <a:xfrm>
            <a:off x="301336" y="124690"/>
            <a:ext cx="8686799" cy="4810991"/>
          </a:xfrm>
          <a:prstGeom prst="rect">
            <a:avLst/>
          </a:prstGeom>
        </p:spPr>
      </p:pic>
    </p:spTree>
    <p:extLst>
      <p:ext uri="{BB962C8B-B14F-4D97-AF65-F5344CB8AC3E}">
        <p14:creationId xmlns:p14="http://schemas.microsoft.com/office/powerpoint/2010/main" val="3386637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808" y="166255"/>
            <a:ext cx="8525779" cy="610962"/>
          </a:xfrm>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Cho </a:t>
            </a:r>
            <a:r>
              <a:rPr lang="en-US" dirty="0" err="1" smtClean="0">
                <a:solidFill>
                  <a:srgbClr val="C00000"/>
                </a:solidFill>
                <a:latin typeface="Times New Roman" panose="02020603050405020304" pitchFamily="18" charset="0"/>
                <a:cs typeface="Times New Roman" panose="02020603050405020304" pitchFamily="18" charset="0"/>
              </a:rPr>
              <a:t>biết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mục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đích</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và</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các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bước</a:t>
            </a:r>
            <a:r>
              <a:rPr lang="en-US" dirty="0" smtClean="0">
                <a:solidFill>
                  <a:srgbClr val="C00000"/>
                </a:solidFill>
                <a:latin typeface="Times New Roman" panose="02020603050405020304" pitchFamily="18" charset="0"/>
                <a:cs typeface="Times New Roman" panose="02020603050405020304" pitchFamily="18" charset="0"/>
              </a:rPr>
              <a:t> c</a:t>
            </a:r>
            <a:r>
              <a:rPr lang="vi-VN" dirty="0" smtClean="0">
                <a:solidFill>
                  <a:srgbClr val="C00000"/>
                </a:solidFill>
                <a:latin typeface="Times New Roman" panose="02020603050405020304" pitchFamily="18" charset="0"/>
                <a:cs typeface="Times New Roman" panose="02020603050405020304" pitchFamily="18" charset="0"/>
              </a:rPr>
              <a:t>huẩn </a:t>
            </a:r>
            <a:r>
              <a:rPr lang="vi-VN" dirty="0">
                <a:solidFill>
                  <a:srgbClr val="C00000"/>
                </a:solidFill>
                <a:latin typeface="Times New Roman" panose="02020603050405020304" pitchFamily="18" charset="0"/>
                <a:cs typeface="Times New Roman" panose="02020603050405020304" pitchFamily="18" charset="0"/>
              </a:rPr>
              <a:t>bị </a:t>
            </a:r>
            <a:r>
              <a:rPr lang="en-US" dirty="0" err="1" smtClean="0">
                <a:solidFill>
                  <a:srgbClr val="C00000"/>
                </a:solidFill>
                <a:latin typeface="Times New Roman" panose="02020603050405020304" pitchFamily="18" charset="0"/>
                <a:cs typeface="Times New Roman" panose="02020603050405020304" pitchFamily="18" charset="0"/>
              </a:rPr>
              <a:t>hạt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giống</a:t>
            </a:r>
            <a:r>
              <a:rPr lang="vi-VN" dirty="0" smtClean="0">
                <a:solidFill>
                  <a:srgbClr val="C00000"/>
                </a:solidFill>
                <a:latin typeface="Times New Roman" panose="02020603050405020304" pitchFamily="18" charset="0"/>
                <a:cs typeface="Times New Roman" panose="02020603050405020304" pitchFamily="18" charset="0"/>
              </a:rPr>
              <a:t>?</a:t>
            </a:r>
            <a:endParaRPr lang="en-US" sz="2666" dirty="0">
              <a:solidFill>
                <a:srgbClr val="C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35085" y="777217"/>
            <a:ext cx="8528360" cy="4031873"/>
          </a:xfrm>
          <a:prstGeom prst="rect">
            <a:avLst/>
          </a:prstGeom>
        </p:spPr>
        <p:txBody>
          <a:bodyPr wrap="square">
            <a:spAutoFit/>
          </a:bodyPr>
          <a:lstStyle/>
          <a:p>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Chuẩn </a:t>
            </a:r>
            <a:r>
              <a:rPr lang="vi-VN" sz="3200" dirty="0">
                <a:latin typeface="Times New Roman" panose="02020603050405020304" pitchFamily="18" charset="0"/>
                <a:cs typeface="Times New Roman" panose="02020603050405020304" pitchFamily="18" charset="0"/>
              </a:rPr>
              <a:t>bị giống có mục đích đảm bảo hạt giống, cây con khoẻ mạnh, sạch sâu, bệnh, đủ số lượng giống để gieo trồng trên diện tích đất đã chuẩn bị trước. </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Việc </a:t>
            </a:r>
            <a:r>
              <a:rPr lang="vi-VN" sz="3200" dirty="0">
                <a:latin typeface="Times New Roman" panose="02020603050405020304" pitchFamily="18" charset="0"/>
                <a:cs typeface="Times New Roman" panose="02020603050405020304" pitchFamily="18" charset="0"/>
              </a:rPr>
              <a:t>chuẩn bị giống được thực hiện theo trình tự: lựa chọn hạt giống để gieo trồng </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xử lí hạt giống trước khi gieo trồng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kiểm tra số lượng hạt giống, cây con</a:t>
            </a:r>
            <a:r>
              <a:rPr lang="vi-VN"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414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txBox="1">
            <a:spLocks noGrp="1"/>
          </p:cNvSpPr>
          <p:nvPr>
            <p:ph type="ctrTitle" idx="4294967295"/>
          </p:nvPr>
        </p:nvSpPr>
        <p:spPr>
          <a:xfrm>
            <a:off x="565143" y="-91543"/>
            <a:ext cx="7980218" cy="877840"/>
          </a:xfrm>
          <a:prstGeom prst="rect">
            <a:avLst/>
          </a:prstGeom>
        </p:spPr>
        <p:txBody>
          <a:bodyPr spcFirstLastPara="1" wrap="square" lIns="91425" tIns="91425" rIns="91425" bIns="91425" anchor="b" anchorCtr="0">
            <a:noAutofit/>
          </a:bodyPr>
          <a:lstStyle/>
          <a:p>
            <a:pPr lvl="0" algn="ct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a:t>
            </a:r>
            <a:r>
              <a:rPr lang="en-US"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 TRÌNH TRỒNG TRỌT</a:t>
            </a:r>
            <a:endParaRPr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3" name="Google Shape;133;p1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24</a:t>
            </a:fld>
            <a:endParaRPr/>
          </a:p>
        </p:txBody>
      </p:sp>
      <p:grpSp>
        <p:nvGrpSpPr>
          <p:cNvPr id="9" name="Google Shape;770;p49">
            <a:extLst>
              <a:ext uri="{FF2B5EF4-FFF2-40B4-BE49-F238E27FC236}">
                <a16:creationId xmlns:a16="http://schemas.microsoft.com/office/drawing/2014/main" id="{D8B31C60-D9B9-4CE1-9158-9B212020BCE7}"/>
              </a:ext>
            </a:extLst>
          </p:cNvPr>
          <p:cNvGrpSpPr/>
          <p:nvPr/>
        </p:nvGrpSpPr>
        <p:grpSpPr>
          <a:xfrm>
            <a:off x="8416636" y="72737"/>
            <a:ext cx="553643" cy="557746"/>
            <a:chOff x="1922075" y="1629000"/>
            <a:chExt cx="437200" cy="437200"/>
          </a:xfrm>
        </p:grpSpPr>
        <p:sp>
          <p:nvSpPr>
            <p:cNvPr id="10" name="Google Shape;771;p49">
              <a:extLst>
                <a:ext uri="{FF2B5EF4-FFF2-40B4-BE49-F238E27FC236}">
                  <a16:creationId xmlns:a16="http://schemas.microsoft.com/office/drawing/2014/main" id="{EBB40C1E-3B3B-497B-93CA-B7384004019F}"/>
                </a:ext>
              </a:extLst>
            </p:cNvPr>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72;p49">
              <a:extLst>
                <a:ext uri="{FF2B5EF4-FFF2-40B4-BE49-F238E27FC236}">
                  <a16:creationId xmlns:a16="http://schemas.microsoft.com/office/drawing/2014/main" id="{DD43899F-75D6-4174-BB0D-BC5F49A6F942}"/>
                </a:ext>
              </a:extLst>
            </p:cNvPr>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212913" y="708728"/>
            <a:ext cx="5144357" cy="584775"/>
          </a:xfrm>
          <a:prstGeom prst="rect">
            <a:avLst/>
          </a:prstGeom>
        </p:spPr>
        <p:txBody>
          <a:bodyPr wrap="none">
            <a:spAutoFit/>
          </a:bodyPr>
          <a:lstStyle/>
          <a:p>
            <a:pPr lvl="0">
              <a:spcBef>
                <a:spcPts val="600"/>
              </a:spcBef>
            </a:pPr>
            <a:r>
              <a:rPr lang="vi-VN" sz="3200" dirty="0">
                <a:solidFill>
                  <a:srgbClr val="C00000"/>
                </a:solidFill>
                <a:latin typeface="Times New Roman" panose="02020603050405020304" pitchFamily="18" charset="0"/>
                <a:cs typeface="Times New Roman" panose="02020603050405020304" pitchFamily="18" charset="0"/>
              </a:rPr>
              <a:t>1.</a:t>
            </a:r>
            <a:r>
              <a:rPr lang="en-US" sz="3200" dirty="0">
                <a:solidFill>
                  <a:srgbClr val="C00000"/>
                </a:solidFill>
                <a:latin typeface="Times New Roman" panose="02020603050405020304" pitchFamily="18" charset="0"/>
                <a:cs typeface="Times New Roman" panose="02020603050405020304" pitchFamily="18" charset="0"/>
              </a:rPr>
              <a:t> </a:t>
            </a:r>
            <a:r>
              <a:rPr lang="en-US" sz="3200" u="sng" dirty="0">
                <a:solidFill>
                  <a:srgbClr val="C00000"/>
                </a:solidFill>
                <a:latin typeface="Times New Roman" panose="02020603050405020304" pitchFamily="18" charset="0"/>
                <a:cs typeface="Times New Roman" panose="02020603050405020304" pitchFamily="18" charset="0"/>
              </a:rPr>
              <a:t>CHUẨN BỊ ĐẤT TRỒNG:</a:t>
            </a:r>
            <a:endParaRPr lang="en-US" sz="3200" u="sng" dirty="0">
              <a:solidFill>
                <a:srgbClr val="C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12913" y="1293503"/>
            <a:ext cx="6593472" cy="584775"/>
          </a:xfrm>
          <a:prstGeom prst="rect">
            <a:avLst/>
          </a:prstGeom>
        </p:spPr>
        <p:txBody>
          <a:bodyPr wrap="none">
            <a:spAutoFit/>
          </a:bodyPr>
          <a:lstStyle/>
          <a:p>
            <a:pPr lvl="0">
              <a:spcBef>
                <a:spcPts val="600"/>
              </a:spcBef>
            </a:pPr>
            <a:r>
              <a:rPr lang="en-US" sz="3200" dirty="0" smtClean="0">
                <a:solidFill>
                  <a:srgbClr val="C00000"/>
                </a:solidFill>
                <a:latin typeface="Times New Roman" panose="02020603050405020304" pitchFamily="18" charset="0"/>
                <a:cs typeface="Times New Roman" panose="02020603050405020304" pitchFamily="18" charset="0"/>
              </a:rPr>
              <a:t>2</a:t>
            </a:r>
            <a:r>
              <a:rPr lang="vi-VN" sz="3200" dirty="0" smtClean="0">
                <a:solidFill>
                  <a:srgbClr val="C00000"/>
                </a:solidFill>
                <a:latin typeface="Times New Roman" panose="02020603050405020304" pitchFamily="18" charset="0"/>
                <a:cs typeface="Times New Roman" panose="02020603050405020304" pitchFamily="18" charset="0"/>
              </a:rPr>
              <a:t>.</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u="sng" dirty="0">
                <a:solidFill>
                  <a:srgbClr val="C00000"/>
                </a:solidFill>
                <a:latin typeface="Times New Roman" panose="02020603050405020304" pitchFamily="18" charset="0"/>
                <a:cs typeface="Times New Roman" panose="02020603050405020304" pitchFamily="18" charset="0"/>
              </a:rPr>
              <a:t>CHUẨN BỊ </a:t>
            </a:r>
            <a:r>
              <a:rPr lang="en-US" sz="3200" u="sng" dirty="0" smtClean="0">
                <a:solidFill>
                  <a:srgbClr val="C00000"/>
                </a:solidFill>
                <a:latin typeface="Times New Roman" panose="02020603050405020304" pitchFamily="18" charset="0"/>
                <a:cs typeface="Times New Roman" panose="02020603050405020304" pitchFamily="18" charset="0"/>
              </a:rPr>
              <a:t>GIỐNG CÂY </a:t>
            </a:r>
            <a:r>
              <a:rPr lang="en-US" sz="3200" u="sng" dirty="0">
                <a:solidFill>
                  <a:srgbClr val="C00000"/>
                </a:solidFill>
                <a:latin typeface="Times New Roman" panose="02020603050405020304" pitchFamily="18" charset="0"/>
                <a:cs typeface="Times New Roman" panose="02020603050405020304" pitchFamily="18" charset="0"/>
              </a:rPr>
              <a:t>TRỒNG:</a:t>
            </a:r>
            <a:endParaRPr lang="en-US" sz="3200" u="sng" dirty="0">
              <a:solidFill>
                <a:srgbClr val="C0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37436" y="1878278"/>
            <a:ext cx="8679207" cy="2862322"/>
          </a:xfrm>
          <a:prstGeom prst="rect">
            <a:avLst/>
          </a:prstGeom>
        </p:spPr>
        <p:txBody>
          <a:bodyPr wrap="square">
            <a:spAutoFit/>
          </a:bodyPr>
          <a:lstStyle/>
          <a:p>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Chuẩn </a:t>
            </a:r>
            <a:r>
              <a:rPr lang="vi-VN" sz="3000" dirty="0">
                <a:solidFill>
                  <a:srgbClr val="002060"/>
                </a:solidFill>
                <a:latin typeface="Times New Roman" panose="02020603050405020304" pitchFamily="18" charset="0"/>
                <a:cs typeface="Times New Roman" panose="02020603050405020304" pitchFamily="18" charset="0"/>
              </a:rPr>
              <a:t>bị giống có mục đích đảm bảo hạt giống, cây con khoẻ mạnh, sạch sâu, bệnh, đủ số lượng giống để gieo trồng trên diện tích đất đã chuẩn bị trước. </a:t>
            </a:r>
            <a:endParaRPr lang="en-US" sz="3000" dirty="0" smtClean="0">
              <a:solidFill>
                <a:srgbClr val="002060"/>
              </a:solidFill>
              <a:latin typeface="Times New Roman" panose="02020603050405020304" pitchFamily="18" charset="0"/>
              <a:cs typeface="Times New Roman" panose="02020603050405020304" pitchFamily="18" charset="0"/>
            </a:endParaRPr>
          </a:p>
          <a:p>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Việc </a:t>
            </a:r>
            <a:r>
              <a:rPr lang="vi-VN" sz="3000" dirty="0">
                <a:solidFill>
                  <a:srgbClr val="002060"/>
                </a:solidFill>
                <a:latin typeface="Times New Roman" panose="02020603050405020304" pitchFamily="18" charset="0"/>
                <a:cs typeface="Times New Roman" panose="02020603050405020304" pitchFamily="18" charset="0"/>
              </a:rPr>
              <a:t>chuẩn bị giống được thực hiện theo trình tự: lựa chọn hạt giống để gieo trồng </a:t>
            </a:r>
            <a:r>
              <a:rPr lang="en-US" sz="3000" dirty="0" smtClean="0">
                <a:solidFill>
                  <a:srgbClr val="002060"/>
                </a:solidFill>
                <a:latin typeface="Times New Roman" panose="02020603050405020304" pitchFamily="18" charset="0"/>
                <a:cs typeface="Times New Roman" panose="02020603050405020304" pitchFamily="18" charset="0"/>
              </a:rPr>
              <a:t>-&gt;</a:t>
            </a:r>
            <a:r>
              <a:rPr lang="vi-VN" sz="3000" dirty="0" smtClean="0">
                <a:solidFill>
                  <a:srgbClr val="002060"/>
                </a:solidFill>
                <a:latin typeface="Times New Roman" panose="02020603050405020304" pitchFamily="18" charset="0"/>
                <a:cs typeface="Times New Roman" panose="02020603050405020304" pitchFamily="18" charset="0"/>
              </a:rPr>
              <a:t> </a:t>
            </a:r>
            <a:r>
              <a:rPr lang="vi-VN" sz="3000" dirty="0">
                <a:solidFill>
                  <a:srgbClr val="002060"/>
                </a:solidFill>
                <a:latin typeface="Times New Roman" panose="02020603050405020304" pitchFamily="18" charset="0"/>
                <a:cs typeface="Times New Roman" panose="02020603050405020304" pitchFamily="18" charset="0"/>
              </a:rPr>
              <a:t>xử lí hạt giống trước khi gieo trồng </a:t>
            </a:r>
            <a:r>
              <a:rPr lang="en-US" sz="3000" dirty="0" smtClean="0">
                <a:solidFill>
                  <a:srgbClr val="002060"/>
                </a:solidFill>
                <a:latin typeface="Times New Roman" panose="02020603050405020304" pitchFamily="18" charset="0"/>
                <a:cs typeface="Times New Roman" panose="02020603050405020304" pitchFamily="18" charset="0"/>
              </a:rPr>
              <a:t>-&gt; </a:t>
            </a:r>
            <a:r>
              <a:rPr lang="vi-VN" sz="3000" dirty="0">
                <a:solidFill>
                  <a:srgbClr val="002060"/>
                </a:solidFill>
                <a:latin typeface="Times New Roman" panose="02020603050405020304" pitchFamily="18" charset="0"/>
                <a:cs typeface="Times New Roman" panose="02020603050405020304" pitchFamily="18" charset="0"/>
              </a:rPr>
              <a:t>kiểm tra số lượng hạt giống, cây con</a:t>
            </a:r>
            <a:r>
              <a:rPr lang="vi-VN" sz="3000" dirty="0" smtClean="0">
                <a:solidFill>
                  <a:srgbClr val="002060"/>
                </a:solidFill>
                <a:latin typeface="Times New Roman" panose="02020603050405020304" pitchFamily="18" charset="0"/>
                <a:cs typeface="Times New Roman" panose="02020603050405020304" pitchFamily="18" charset="0"/>
              </a:rPr>
              <a:t>.</a:t>
            </a:r>
            <a:endParaRPr lang="en-US" sz="3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7497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txBox="1">
            <a:spLocks noGrp="1"/>
          </p:cNvSpPr>
          <p:nvPr>
            <p:ph type="ctrTitle" idx="4294967295"/>
          </p:nvPr>
        </p:nvSpPr>
        <p:spPr>
          <a:xfrm>
            <a:off x="565143" y="-91543"/>
            <a:ext cx="7980218" cy="877840"/>
          </a:xfrm>
          <a:prstGeom prst="rect">
            <a:avLst/>
          </a:prstGeom>
        </p:spPr>
        <p:txBody>
          <a:bodyPr spcFirstLastPara="1" wrap="square" lIns="91425" tIns="91425" rIns="91425" bIns="91425" anchor="b" anchorCtr="0">
            <a:noAutofit/>
          </a:bodyPr>
          <a:lstStyle/>
          <a:p>
            <a:pPr lvl="0" algn="ct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a:t>
            </a:r>
            <a:r>
              <a:rPr lang="en-US"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 TRÌNH TRỒNG TRỌT</a:t>
            </a:r>
            <a:endParaRPr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3" name="Google Shape;133;p1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25</a:t>
            </a:fld>
            <a:endParaRPr/>
          </a:p>
        </p:txBody>
      </p:sp>
      <p:grpSp>
        <p:nvGrpSpPr>
          <p:cNvPr id="9" name="Google Shape;770;p49">
            <a:extLst>
              <a:ext uri="{FF2B5EF4-FFF2-40B4-BE49-F238E27FC236}">
                <a16:creationId xmlns:a16="http://schemas.microsoft.com/office/drawing/2014/main" id="{D8B31C60-D9B9-4CE1-9158-9B212020BCE7}"/>
              </a:ext>
            </a:extLst>
          </p:cNvPr>
          <p:cNvGrpSpPr/>
          <p:nvPr/>
        </p:nvGrpSpPr>
        <p:grpSpPr>
          <a:xfrm>
            <a:off x="8416636" y="72737"/>
            <a:ext cx="553643" cy="557746"/>
            <a:chOff x="1922075" y="1629000"/>
            <a:chExt cx="437200" cy="437200"/>
          </a:xfrm>
        </p:grpSpPr>
        <p:sp>
          <p:nvSpPr>
            <p:cNvPr id="10" name="Google Shape;771;p49">
              <a:extLst>
                <a:ext uri="{FF2B5EF4-FFF2-40B4-BE49-F238E27FC236}">
                  <a16:creationId xmlns:a16="http://schemas.microsoft.com/office/drawing/2014/main" id="{EBB40C1E-3B3B-497B-93CA-B7384004019F}"/>
                </a:ext>
              </a:extLst>
            </p:cNvPr>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72;p49">
              <a:extLst>
                <a:ext uri="{FF2B5EF4-FFF2-40B4-BE49-F238E27FC236}">
                  <a16:creationId xmlns:a16="http://schemas.microsoft.com/office/drawing/2014/main" id="{DD43899F-75D6-4174-BB0D-BC5F49A6F942}"/>
                </a:ext>
              </a:extLst>
            </p:cNvPr>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212913" y="708728"/>
            <a:ext cx="5144357" cy="584775"/>
          </a:xfrm>
          <a:prstGeom prst="rect">
            <a:avLst/>
          </a:prstGeom>
        </p:spPr>
        <p:txBody>
          <a:bodyPr wrap="none">
            <a:spAutoFit/>
          </a:bodyPr>
          <a:lstStyle/>
          <a:p>
            <a:pPr lvl="0">
              <a:spcBef>
                <a:spcPts val="600"/>
              </a:spcBef>
            </a:pPr>
            <a:r>
              <a:rPr lang="vi-VN" sz="3200" dirty="0">
                <a:solidFill>
                  <a:srgbClr val="C00000"/>
                </a:solidFill>
                <a:latin typeface="Times New Roman" panose="02020603050405020304" pitchFamily="18" charset="0"/>
                <a:cs typeface="Times New Roman" panose="02020603050405020304" pitchFamily="18" charset="0"/>
              </a:rPr>
              <a:t>1.</a:t>
            </a:r>
            <a:r>
              <a:rPr lang="en-US" sz="3200" dirty="0">
                <a:solidFill>
                  <a:srgbClr val="C00000"/>
                </a:solidFill>
                <a:latin typeface="Times New Roman" panose="02020603050405020304" pitchFamily="18" charset="0"/>
                <a:cs typeface="Times New Roman" panose="02020603050405020304" pitchFamily="18" charset="0"/>
              </a:rPr>
              <a:t> </a:t>
            </a:r>
            <a:r>
              <a:rPr lang="en-US" sz="3200" u="sng" dirty="0">
                <a:solidFill>
                  <a:srgbClr val="C00000"/>
                </a:solidFill>
                <a:latin typeface="Times New Roman" panose="02020603050405020304" pitchFamily="18" charset="0"/>
                <a:cs typeface="Times New Roman" panose="02020603050405020304" pitchFamily="18" charset="0"/>
              </a:rPr>
              <a:t>CHUẨN BỊ ĐẤT TRỒNG:</a:t>
            </a:r>
            <a:endParaRPr lang="en-US" sz="3200" u="sng" dirty="0">
              <a:solidFill>
                <a:srgbClr val="C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12913" y="1293503"/>
            <a:ext cx="6593472" cy="584775"/>
          </a:xfrm>
          <a:prstGeom prst="rect">
            <a:avLst/>
          </a:prstGeom>
        </p:spPr>
        <p:txBody>
          <a:bodyPr wrap="none">
            <a:spAutoFit/>
          </a:bodyPr>
          <a:lstStyle/>
          <a:p>
            <a:pPr lvl="0">
              <a:spcBef>
                <a:spcPts val="600"/>
              </a:spcBef>
            </a:pPr>
            <a:r>
              <a:rPr lang="en-US" sz="3200" dirty="0" smtClean="0">
                <a:solidFill>
                  <a:srgbClr val="C00000"/>
                </a:solidFill>
                <a:latin typeface="Times New Roman" panose="02020603050405020304" pitchFamily="18" charset="0"/>
                <a:cs typeface="Times New Roman" panose="02020603050405020304" pitchFamily="18" charset="0"/>
              </a:rPr>
              <a:t>2</a:t>
            </a:r>
            <a:r>
              <a:rPr lang="vi-VN" sz="3200" dirty="0" smtClean="0">
                <a:solidFill>
                  <a:srgbClr val="C00000"/>
                </a:solidFill>
                <a:latin typeface="Times New Roman" panose="02020603050405020304" pitchFamily="18" charset="0"/>
                <a:cs typeface="Times New Roman" panose="02020603050405020304" pitchFamily="18" charset="0"/>
              </a:rPr>
              <a:t>.</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u="sng" dirty="0">
                <a:solidFill>
                  <a:srgbClr val="C00000"/>
                </a:solidFill>
                <a:latin typeface="Times New Roman" panose="02020603050405020304" pitchFamily="18" charset="0"/>
                <a:cs typeface="Times New Roman" panose="02020603050405020304" pitchFamily="18" charset="0"/>
              </a:rPr>
              <a:t>CHUẨN BỊ </a:t>
            </a:r>
            <a:r>
              <a:rPr lang="en-US" sz="3200" u="sng" dirty="0" smtClean="0">
                <a:solidFill>
                  <a:srgbClr val="C00000"/>
                </a:solidFill>
                <a:latin typeface="Times New Roman" panose="02020603050405020304" pitchFamily="18" charset="0"/>
                <a:cs typeface="Times New Roman" panose="02020603050405020304" pitchFamily="18" charset="0"/>
              </a:rPr>
              <a:t>GIỐNG CÂY </a:t>
            </a:r>
            <a:r>
              <a:rPr lang="en-US" sz="3200" u="sng" dirty="0">
                <a:solidFill>
                  <a:srgbClr val="C00000"/>
                </a:solidFill>
                <a:latin typeface="Times New Roman" panose="02020603050405020304" pitchFamily="18" charset="0"/>
                <a:cs typeface="Times New Roman" panose="02020603050405020304" pitchFamily="18" charset="0"/>
              </a:rPr>
              <a:t>TRỒNG:</a:t>
            </a:r>
            <a:endParaRPr lang="en-US" sz="3200" u="sng" dirty="0">
              <a:solidFill>
                <a:srgbClr val="C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12913" y="1929696"/>
            <a:ext cx="3204723" cy="584775"/>
          </a:xfrm>
          <a:prstGeom prst="rect">
            <a:avLst/>
          </a:prstGeom>
        </p:spPr>
        <p:txBody>
          <a:bodyPr wrap="none">
            <a:spAutoFit/>
          </a:bodyPr>
          <a:lstStyle/>
          <a:p>
            <a:pPr lvl="0">
              <a:spcBef>
                <a:spcPts val="600"/>
              </a:spcBef>
            </a:pPr>
            <a:r>
              <a:rPr lang="en-US" sz="3200" dirty="0">
                <a:solidFill>
                  <a:srgbClr val="C00000"/>
                </a:solidFill>
                <a:latin typeface="Times New Roman" panose="02020603050405020304" pitchFamily="18" charset="0"/>
                <a:cs typeface="Times New Roman" panose="02020603050405020304" pitchFamily="18" charset="0"/>
              </a:rPr>
              <a:t>3</a:t>
            </a:r>
            <a:r>
              <a:rPr lang="vi-VN" sz="3200" dirty="0" smtClean="0">
                <a:solidFill>
                  <a:srgbClr val="C00000"/>
                </a:solidFill>
                <a:latin typeface="Times New Roman" panose="02020603050405020304" pitchFamily="18" charset="0"/>
                <a:cs typeface="Times New Roman" panose="02020603050405020304" pitchFamily="18" charset="0"/>
              </a:rPr>
              <a:t>.</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u="sng" dirty="0" smtClean="0">
                <a:solidFill>
                  <a:srgbClr val="C00000"/>
                </a:solidFill>
                <a:latin typeface="Times New Roman" panose="02020603050405020304" pitchFamily="18" charset="0"/>
                <a:cs typeface="Times New Roman" panose="02020603050405020304" pitchFamily="18" charset="0"/>
              </a:rPr>
              <a:t>GIEO </a:t>
            </a:r>
            <a:r>
              <a:rPr lang="en-US" sz="3200" u="sng" dirty="0">
                <a:solidFill>
                  <a:srgbClr val="C00000"/>
                </a:solidFill>
                <a:latin typeface="Times New Roman" panose="02020603050405020304" pitchFamily="18" charset="0"/>
                <a:cs typeface="Times New Roman" panose="02020603050405020304" pitchFamily="18" charset="0"/>
              </a:rPr>
              <a:t>TRỒNG:</a:t>
            </a:r>
            <a:endParaRPr lang="en-US" sz="3200" u="sng"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637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273084-02DE-4313-D361-F635E7AFC963}"/>
              </a:ext>
            </a:extLst>
          </p:cNvPr>
          <p:cNvSpPr txBox="1"/>
          <p:nvPr/>
        </p:nvSpPr>
        <p:spPr>
          <a:xfrm>
            <a:off x="2427391" y="89897"/>
            <a:ext cx="319409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Quan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smtClean="0">
                <a:solidFill>
                  <a:srgbClr val="002060"/>
                </a:solidFill>
                <a:latin typeface="Times New Roman" panose="02020603050405020304" pitchFamily="18" charset="0"/>
                <a:cs typeface="Times New Roman" panose="02020603050405020304" pitchFamily="18" charset="0"/>
              </a:rPr>
              <a:t>3.5</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7636E24E-3D85-337F-9785-BF2AC9BEE75C}"/>
              </a:ext>
            </a:extLst>
          </p:cNvPr>
          <p:cNvPicPr>
            <a:picLocks noChangeAspect="1"/>
          </p:cNvPicPr>
          <p:nvPr/>
        </p:nvPicPr>
        <p:blipFill>
          <a:blip r:embed="rId2"/>
          <a:stretch>
            <a:fillRect/>
          </a:stretch>
        </p:blipFill>
        <p:spPr>
          <a:xfrm>
            <a:off x="488372" y="674672"/>
            <a:ext cx="8385463" cy="3205654"/>
          </a:xfrm>
          <a:prstGeom prst="rect">
            <a:avLst/>
          </a:prstGeom>
        </p:spPr>
      </p:pic>
      <p:sp>
        <p:nvSpPr>
          <p:cNvPr id="60" name="TextBox 59">
            <a:extLst>
              <a:ext uri="{FF2B5EF4-FFF2-40B4-BE49-F238E27FC236}">
                <a16:creationId xmlns:a16="http://schemas.microsoft.com/office/drawing/2014/main" id="{37C62E32-8FB1-14EF-974D-F00F2694E344}"/>
              </a:ext>
            </a:extLst>
          </p:cNvPr>
          <p:cNvSpPr txBox="1"/>
          <p:nvPr/>
        </p:nvSpPr>
        <p:spPr>
          <a:xfrm>
            <a:off x="488372" y="3835963"/>
            <a:ext cx="8271164" cy="1307537"/>
          </a:xfrm>
          <a:prstGeom prst="rect">
            <a:avLst/>
          </a:prstGeom>
          <a:noFill/>
        </p:spPr>
        <p:txBody>
          <a:bodyPr wrap="square" rtlCol="0">
            <a:spAutoFit/>
          </a:bodyPr>
          <a:lstStyle/>
          <a:p>
            <a:pPr>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minh </a:t>
            </a:r>
            <a:r>
              <a:rPr lang="en-US" sz="2800" dirty="0" err="1" smtClean="0">
                <a:solidFill>
                  <a:srgbClr val="FF0000"/>
                </a:solidFill>
                <a:latin typeface="Times New Roman" panose="02020603050405020304" pitchFamily="18" charset="0"/>
                <a:cs typeface="Times New Roman" panose="02020603050405020304" pitchFamily="18" charset="0"/>
              </a:rPr>
              <a:t>họa</a:t>
            </a:r>
            <a:r>
              <a:rPr lang="en-US" sz="2800"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302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barn(inVertical)">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2A9730-977F-44D0-AA9F-B96A93C688E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27</a:t>
            </a:fld>
            <a:endParaRPr lang="en"/>
          </a:p>
        </p:txBody>
      </p:sp>
      <p:sp>
        <p:nvSpPr>
          <p:cNvPr id="4" name="TextBox 3">
            <a:extLst>
              <a:ext uri="{FF2B5EF4-FFF2-40B4-BE49-F238E27FC236}">
                <a16:creationId xmlns:a16="http://schemas.microsoft.com/office/drawing/2014/main" id="{D29142DC-C08A-4B66-8874-B35A21E13F04}"/>
              </a:ext>
            </a:extLst>
          </p:cNvPr>
          <p:cNvSpPr txBox="1"/>
          <p:nvPr/>
        </p:nvSpPr>
        <p:spPr>
          <a:xfrm>
            <a:off x="2841913" y="280553"/>
            <a:ext cx="3543301"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Các</a:t>
            </a:r>
            <a:r>
              <a:rPr lang="en-US" sz="2400" b="1"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hình</a:t>
            </a:r>
            <a:r>
              <a:rPr lang="en-US" sz="2400" b="1"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thức</a:t>
            </a:r>
            <a:r>
              <a:rPr lang="en-US" sz="2400" b="1"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gieo</a:t>
            </a:r>
            <a:r>
              <a:rPr lang="en-US" sz="2400" b="1"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trồng</a:t>
            </a:r>
            <a:endParaRPr lang="en-US" sz="2400" b="1"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E46DFD3-24C2-4077-9E55-B4D8D069304A}"/>
              </a:ext>
            </a:extLst>
          </p:cNvPr>
          <p:cNvSpPr txBox="1"/>
          <p:nvPr/>
        </p:nvSpPr>
        <p:spPr>
          <a:xfrm>
            <a:off x="843671" y="3861792"/>
            <a:ext cx="318599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Trồng</a:t>
            </a:r>
            <a:r>
              <a:rPr lang="en-US" sz="24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bằng</a:t>
            </a:r>
            <a:r>
              <a:rPr lang="en-US" sz="24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hạt</a:t>
            </a:r>
            <a:r>
              <a:rPr lang="en-US" sz="24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giống</a:t>
            </a:r>
            <a:endParaRPr lang="en-US" sz="24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3371F45-6C51-4CF7-8344-4368F952DD3B}"/>
              </a:ext>
            </a:extLst>
          </p:cNvPr>
          <p:cNvSpPr txBox="1"/>
          <p:nvPr/>
        </p:nvSpPr>
        <p:spPr>
          <a:xfrm>
            <a:off x="5134024" y="3861791"/>
            <a:ext cx="318599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Trồng</a:t>
            </a:r>
            <a:r>
              <a:rPr lang="en-US" sz="24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bằng</a:t>
            </a:r>
            <a:r>
              <a:rPr lang="en-US" sz="24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cây</a:t>
            </a:r>
            <a:r>
              <a:rPr lang="en-US" sz="24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con</a:t>
            </a:r>
          </a:p>
        </p:txBody>
      </p:sp>
      <p:pic>
        <p:nvPicPr>
          <p:cNvPr id="7" name="Picture 6">
            <a:extLst>
              <a:ext uri="{FF2B5EF4-FFF2-40B4-BE49-F238E27FC236}">
                <a16:creationId xmlns:a16="http://schemas.microsoft.com/office/drawing/2014/main" id="{32AA06F8-B0B0-4844-875F-AE726BF67EBF}"/>
              </a:ext>
            </a:extLst>
          </p:cNvPr>
          <p:cNvPicPr>
            <a:picLocks noChangeAspect="1"/>
          </p:cNvPicPr>
          <p:nvPr/>
        </p:nvPicPr>
        <p:blipFill>
          <a:blip r:embed="rId2"/>
          <a:stretch>
            <a:fillRect/>
          </a:stretch>
        </p:blipFill>
        <p:spPr>
          <a:xfrm>
            <a:off x="509154" y="966354"/>
            <a:ext cx="3855028" cy="2781137"/>
          </a:xfrm>
          <a:prstGeom prst="rect">
            <a:avLst/>
          </a:prstGeom>
        </p:spPr>
      </p:pic>
      <p:pic>
        <p:nvPicPr>
          <p:cNvPr id="8" name="Picture 7">
            <a:extLst>
              <a:ext uri="{FF2B5EF4-FFF2-40B4-BE49-F238E27FC236}">
                <a16:creationId xmlns:a16="http://schemas.microsoft.com/office/drawing/2014/main" id="{A9C3F5D7-6912-4A2E-A437-32B984E0C0B9}"/>
              </a:ext>
            </a:extLst>
          </p:cNvPr>
          <p:cNvPicPr>
            <a:picLocks noChangeAspect="1"/>
          </p:cNvPicPr>
          <p:nvPr/>
        </p:nvPicPr>
        <p:blipFill>
          <a:blip r:embed="rId3"/>
          <a:stretch>
            <a:fillRect/>
          </a:stretch>
        </p:blipFill>
        <p:spPr>
          <a:xfrm>
            <a:off x="4707082" y="966355"/>
            <a:ext cx="4021281" cy="2774128"/>
          </a:xfrm>
          <a:prstGeom prst="rect">
            <a:avLst/>
          </a:prstGeom>
        </p:spPr>
      </p:pic>
    </p:spTree>
    <p:extLst>
      <p:ext uri="{BB962C8B-B14F-4D97-AF65-F5344CB8AC3E}">
        <p14:creationId xmlns:p14="http://schemas.microsoft.com/office/powerpoint/2010/main" val="313613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D002F1-0B53-4EB4-8F3F-1E69991D4A7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28</a:t>
            </a:fld>
            <a:endParaRPr lang="en"/>
          </a:p>
        </p:txBody>
      </p:sp>
      <p:sp>
        <p:nvSpPr>
          <p:cNvPr id="4" name="TextBox 3">
            <a:extLst>
              <a:ext uri="{FF2B5EF4-FFF2-40B4-BE49-F238E27FC236}">
                <a16:creationId xmlns:a16="http://schemas.microsoft.com/office/drawing/2014/main" id="{5D903C9B-AEB4-4329-8950-84DB8B0DCB30}"/>
              </a:ext>
            </a:extLst>
          </p:cNvPr>
          <p:cNvSpPr txBox="1"/>
          <p:nvPr/>
        </p:nvSpPr>
        <p:spPr>
          <a:xfrm>
            <a:off x="1672937" y="791128"/>
            <a:ext cx="195868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Mục</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đích</a:t>
            </a:r>
            <a:endPar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7" name="TextBox 6">
            <a:hlinkClick r:id="rId2" action="ppaction://hlinksldjump"/>
            <a:extLst>
              <a:ext uri="{FF2B5EF4-FFF2-40B4-BE49-F238E27FC236}">
                <a16:creationId xmlns:a16="http://schemas.microsoft.com/office/drawing/2014/main" id="{BCD550CC-3456-4F90-A224-7042D8B10F49}"/>
              </a:ext>
            </a:extLst>
          </p:cNvPr>
          <p:cNvSpPr txBox="1"/>
          <p:nvPr/>
        </p:nvSpPr>
        <p:spPr>
          <a:xfrm>
            <a:off x="4801620" y="421539"/>
            <a:ext cx="255616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Đúng</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thời</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vụ</a:t>
            </a:r>
            <a:endPar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8" name="TextBox 7">
            <a:hlinkClick r:id="rId3" action="ppaction://hlinksldjump"/>
            <a:extLst>
              <a:ext uri="{FF2B5EF4-FFF2-40B4-BE49-F238E27FC236}">
                <a16:creationId xmlns:a16="http://schemas.microsoft.com/office/drawing/2014/main" id="{0CFBDFF9-CA1B-4C36-9680-2A245E364D70}"/>
              </a:ext>
            </a:extLst>
          </p:cNvPr>
          <p:cNvSpPr txBox="1"/>
          <p:nvPr/>
        </p:nvSpPr>
        <p:spPr>
          <a:xfrm>
            <a:off x="4801620" y="1192678"/>
            <a:ext cx="255616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Đúng</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kỹ</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thuật</a:t>
            </a:r>
            <a:endPar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9" name="Arrow: Right 8">
            <a:extLst>
              <a:ext uri="{FF2B5EF4-FFF2-40B4-BE49-F238E27FC236}">
                <a16:creationId xmlns:a16="http://schemas.microsoft.com/office/drawing/2014/main" id="{4B194ADC-0C26-4FCA-9272-14A4EDF58068}"/>
              </a:ext>
            </a:extLst>
          </p:cNvPr>
          <p:cNvSpPr/>
          <p:nvPr/>
        </p:nvSpPr>
        <p:spPr>
          <a:xfrm rot="20107604">
            <a:off x="3844638" y="696846"/>
            <a:ext cx="893618" cy="322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9C0467E2-DC7B-454F-9445-5798A03E7038}"/>
              </a:ext>
            </a:extLst>
          </p:cNvPr>
          <p:cNvSpPr/>
          <p:nvPr/>
        </p:nvSpPr>
        <p:spPr>
          <a:xfrm rot="1876197">
            <a:off x="3769813" y="1091733"/>
            <a:ext cx="893618" cy="322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62314B5-7284-40B6-905C-B1ED2C2BE51C}"/>
              </a:ext>
            </a:extLst>
          </p:cNvPr>
          <p:cNvPicPr>
            <a:picLocks noChangeAspect="1"/>
          </p:cNvPicPr>
          <p:nvPr/>
        </p:nvPicPr>
        <p:blipFill>
          <a:blip r:embed="rId4"/>
          <a:stretch>
            <a:fillRect/>
          </a:stretch>
        </p:blipFill>
        <p:spPr>
          <a:xfrm>
            <a:off x="4983964" y="1850854"/>
            <a:ext cx="4014563" cy="3188737"/>
          </a:xfrm>
          <a:prstGeom prst="ellipse">
            <a:avLst/>
          </a:prstGeom>
          <a:ln>
            <a:noFill/>
          </a:ln>
          <a:effectLst>
            <a:softEdge rad="112500"/>
          </a:effectLst>
        </p:spPr>
      </p:pic>
      <p:pic>
        <p:nvPicPr>
          <p:cNvPr id="15" name="Picture 14">
            <a:extLst>
              <a:ext uri="{FF2B5EF4-FFF2-40B4-BE49-F238E27FC236}">
                <a16:creationId xmlns:a16="http://schemas.microsoft.com/office/drawing/2014/main" id="{1D104580-8ABE-42DA-B0F3-E457C38D164A}"/>
              </a:ext>
            </a:extLst>
          </p:cNvPr>
          <p:cNvPicPr>
            <a:picLocks noChangeAspect="1"/>
          </p:cNvPicPr>
          <p:nvPr/>
        </p:nvPicPr>
        <p:blipFill>
          <a:blip r:embed="rId5"/>
          <a:stretch>
            <a:fillRect/>
          </a:stretch>
        </p:blipFill>
        <p:spPr>
          <a:xfrm>
            <a:off x="76209" y="1850854"/>
            <a:ext cx="4688345" cy="3276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a:hlinkClick r:id="rId6" action="ppaction://hlinksldjump"/>
            <a:extLst>
              <a:ext uri="{FF2B5EF4-FFF2-40B4-BE49-F238E27FC236}">
                <a16:creationId xmlns:a16="http://schemas.microsoft.com/office/drawing/2014/main" id="{37C2C9BA-C5FE-4A24-BDFE-C7CF8F7E448C}"/>
              </a:ext>
            </a:extLst>
          </p:cNvPr>
          <p:cNvSpPr/>
          <p:nvPr/>
        </p:nvSpPr>
        <p:spPr>
          <a:xfrm>
            <a:off x="5392882" y="4509655"/>
            <a:ext cx="415636" cy="40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348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DD17F3-24F2-44AC-804E-F0A33DCA0E2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29</a:t>
            </a:fld>
            <a:endParaRPr lang="en"/>
          </a:p>
        </p:txBody>
      </p:sp>
      <p:sp>
        <p:nvSpPr>
          <p:cNvPr id="4" name="Rectangle 3">
            <a:extLst>
              <a:ext uri="{FF2B5EF4-FFF2-40B4-BE49-F238E27FC236}">
                <a16:creationId xmlns:a16="http://schemas.microsoft.com/office/drawing/2014/main" id="{18AE2F9D-8A3C-4F45-9636-C16056F48F28}"/>
              </a:ext>
            </a:extLst>
          </p:cNvPr>
          <p:cNvSpPr/>
          <p:nvPr/>
        </p:nvSpPr>
        <p:spPr>
          <a:xfrm>
            <a:off x="5434445" y="281436"/>
            <a:ext cx="3439392" cy="440120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2800" dirty="0">
                <a:latin typeface="+mj-lt"/>
              </a:rPr>
              <a:t>Thời điểm đẹp nhất để chiêm ngưỡng miền Tây là vào mùa nước nổi, khoảng từ tháng 9 đến cuối tháng 11. Khi nước sông Mê Kông thượng nguồn đổ về, mang theo tôm cá, phù sa, miền Tây vào mùa đẹp nhất.</a:t>
            </a:r>
            <a:endParaRPr lang="en-US" sz="2800" dirty="0">
              <a:latin typeface="+mj-lt"/>
            </a:endParaRPr>
          </a:p>
        </p:txBody>
      </p:sp>
      <p:sp>
        <p:nvSpPr>
          <p:cNvPr id="6" name="Arrow: Curved Right 5">
            <a:extLst>
              <a:ext uri="{FF2B5EF4-FFF2-40B4-BE49-F238E27FC236}">
                <a16:creationId xmlns:a16="http://schemas.microsoft.com/office/drawing/2014/main" id="{D38800F4-17A1-4498-8B09-1F7B643F04C3}"/>
              </a:ext>
            </a:extLst>
          </p:cNvPr>
          <p:cNvSpPr/>
          <p:nvPr/>
        </p:nvSpPr>
        <p:spPr>
          <a:xfrm>
            <a:off x="78997" y="3886779"/>
            <a:ext cx="1215736" cy="10598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29739870-E5B3-4299-BF52-86C3F50CF42A}"/>
              </a:ext>
            </a:extLst>
          </p:cNvPr>
          <p:cNvPicPr>
            <a:picLocks noChangeAspect="1"/>
          </p:cNvPicPr>
          <p:nvPr/>
        </p:nvPicPr>
        <p:blipFill>
          <a:blip r:embed="rId2"/>
          <a:stretch>
            <a:fillRect/>
          </a:stretch>
        </p:blipFill>
        <p:spPr>
          <a:xfrm>
            <a:off x="76209" y="33709"/>
            <a:ext cx="5268369" cy="4185000"/>
          </a:xfrm>
          <a:prstGeom prst="rect">
            <a:avLst/>
          </a:prstGeom>
        </p:spPr>
      </p:pic>
      <p:sp>
        <p:nvSpPr>
          <p:cNvPr id="7" name="TextBox 6">
            <a:extLst>
              <a:ext uri="{FF2B5EF4-FFF2-40B4-BE49-F238E27FC236}">
                <a16:creationId xmlns:a16="http://schemas.microsoft.com/office/drawing/2014/main" id="{29AE3E7F-44D1-405B-B249-9840860DB115}"/>
              </a:ext>
            </a:extLst>
          </p:cNvPr>
          <p:cNvSpPr txBox="1"/>
          <p:nvPr/>
        </p:nvSpPr>
        <p:spPr>
          <a:xfrm>
            <a:off x="1294733" y="4451809"/>
            <a:ext cx="393199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Không</a:t>
            </a:r>
            <a:r>
              <a:rPr lang="en-US" sz="24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phù</a:t>
            </a:r>
            <a:r>
              <a:rPr lang="en-US" sz="24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hợp</a:t>
            </a:r>
            <a:r>
              <a:rPr lang="en-US" sz="24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để</a:t>
            </a:r>
            <a:r>
              <a:rPr lang="en-US" sz="24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trồng</a:t>
            </a:r>
            <a:r>
              <a:rPr lang="en-US" sz="24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lúa</a:t>
            </a:r>
            <a:endParaRPr lang="en-US" sz="24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8" name="Flowchart: Connector 7">
            <a:hlinkClick r:id="rId3" action="ppaction://hlinksldjump"/>
            <a:extLst>
              <a:ext uri="{FF2B5EF4-FFF2-40B4-BE49-F238E27FC236}">
                <a16:creationId xmlns:a16="http://schemas.microsoft.com/office/drawing/2014/main" id="{2DF37B37-768F-44EA-9F89-CF2F2F13EBEE}"/>
              </a:ext>
            </a:extLst>
          </p:cNvPr>
          <p:cNvSpPr/>
          <p:nvPr/>
        </p:nvSpPr>
        <p:spPr>
          <a:xfrm>
            <a:off x="7959437" y="3862825"/>
            <a:ext cx="187036" cy="22677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46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txBox="1">
            <a:spLocks noGrp="1"/>
          </p:cNvSpPr>
          <p:nvPr>
            <p:ph type="ctrTitle" idx="4294967295"/>
          </p:nvPr>
        </p:nvSpPr>
        <p:spPr>
          <a:xfrm>
            <a:off x="581890" y="238079"/>
            <a:ext cx="7980218" cy="877840"/>
          </a:xfrm>
          <a:prstGeom prst="rect">
            <a:avLst/>
          </a:prstGeom>
        </p:spPr>
        <p:txBody>
          <a:bodyPr spcFirstLastPara="1" wrap="square" lIns="91425" tIns="91425" rIns="91425" bIns="91425" anchor="b" anchorCtr="0">
            <a:noAutofit/>
          </a:bodyPr>
          <a:lstStyle/>
          <a:p>
            <a:pPr lvl="0" algn="ct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a:t>
            </a:r>
            <a:r>
              <a:rPr lang="en-US"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 TRÌNH TRỒNG TRỌT</a:t>
            </a:r>
            <a:endParaRPr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3" name="Google Shape;133;p1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sp>
        <p:nvSpPr>
          <p:cNvPr id="134" name="Google Shape;134;p17"/>
          <p:cNvSpPr/>
          <p:nvPr/>
        </p:nvSpPr>
        <p:spPr>
          <a:xfrm rot="1553879">
            <a:off x="6951016" y="4248602"/>
            <a:ext cx="1651751" cy="1002497"/>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p:nvPr/>
        </p:nvSpPr>
        <p:spPr>
          <a:xfrm rot="-7428817">
            <a:off x="7075819" y="3790451"/>
            <a:ext cx="640974" cy="998333"/>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6CECA083-F81B-417F-9E23-24C3943D674C}"/>
              </a:ext>
            </a:extLst>
          </p:cNvPr>
          <p:cNvPicPr>
            <a:picLocks noChangeAspect="1"/>
          </p:cNvPicPr>
          <p:nvPr/>
        </p:nvPicPr>
        <p:blipFill>
          <a:blip r:embed="rId3"/>
          <a:stretch>
            <a:fillRect/>
          </a:stretch>
        </p:blipFill>
        <p:spPr>
          <a:xfrm>
            <a:off x="204293" y="1161567"/>
            <a:ext cx="4395353" cy="3617296"/>
          </a:xfrm>
          <a:prstGeom prst="rect">
            <a:avLst/>
          </a:prstGeom>
          <a:ln>
            <a:noFill/>
          </a:ln>
          <a:effectLst>
            <a:softEdge rad="112500"/>
          </a:effectLst>
        </p:spPr>
      </p:pic>
      <p:pic>
        <p:nvPicPr>
          <p:cNvPr id="10" name="Picture 9">
            <a:extLst>
              <a:ext uri="{FF2B5EF4-FFF2-40B4-BE49-F238E27FC236}">
                <a16:creationId xmlns:a16="http://schemas.microsoft.com/office/drawing/2014/main" id="{4099E874-8B45-4568-B01A-4A430D1404BE}"/>
              </a:ext>
            </a:extLst>
          </p:cNvPr>
          <p:cNvPicPr>
            <a:picLocks noChangeAspect="1"/>
          </p:cNvPicPr>
          <p:nvPr/>
        </p:nvPicPr>
        <p:blipFill>
          <a:blip r:embed="rId4"/>
          <a:stretch>
            <a:fillRect/>
          </a:stretch>
        </p:blipFill>
        <p:spPr>
          <a:xfrm>
            <a:off x="4727729" y="1161568"/>
            <a:ext cx="4135715" cy="3588283"/>
          </a:xfrm>
          <a:prstGeom prst="rect">
            <a:avLst/>
          </a:prstGeom>
          <a:ln>
            <a:noFill/>
          </a:ln>
          <a:effectLst>
            <a:softEdge rad="112500"/>
          </a:effectLst>
        </p:spPr>
      </p:pic>
    </p:spTree>
    <p:extLst>
      <p:ext uri="{BB962C8B-B14F-4D97-AF65-F5344CB8AC3E}">
        <p14:creationId xmlns:p14="http://schemas.microsoft.com/office/powerpoint/2010/main" val="4292391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147ED3-DD52-44B4-8491-582C4075113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30</a:t>
            </a:fld>
            <a:endParaRPr lang="en"/>
          </a:p>
        </p:txBody>
      </p:sp>
      <p:pic>
        <p:nvPicPr>
          <p:cNvPr id="3" name="Picture 2">
            <a:extLst>
              <a:ext uri="{FF2B5EF4-FFF2-40B4-BE49-F238E27FC236}">
                <a16:creationId xmlns:a16="http://schemas.microsoft.com/office/drawing/2014/main" id="{19782DC9-35DC-4279-82E1-9B40CE41FECD}"/>
              </a:ext>
            </a:extLst>
          </p:cNvPr>
          <p:cNvPicPr>
            <a:picLocks noChangeAspect="1"/>
          </p:cNvPicPr>
          <p:nvPr/>
        </p:nvPicPr>
        <p:blipFill>
          <a:blip r:embed="rId2"/>
          <a:stretch>
            <a:fillRect/>
          </a:stretch>
        </p:blipFill>
        <p:spPr>
          <a:xfrm>
            <a:off x="102188" y="118976"/>
            <a:ext cx="4341092" cy="3796656"/>
          </a:xfrm>
          <a:prstGeom prst="rect">
            <a:avLst/>
          </a:prstGeom>
        </p:spPr>
      </p:pic>
      <p:pic>
        <p:nvPicPr>
          <p:cNvPr id="4" name="Picture 3">
            <a:extLst>
              <a:ext uri="{FF2B5EF4-FFF2-40B4-BE49-F238E27FC236}">
                <a16:creationId xmlns:a16="http://schemas.microsoft.com/office/drawing/2014/main" id="{465790CC-D11E-4422-ACFF-1710676D3279}"/>
              </a:ext>
            </a:extLst>
          </p:cNvPr>
          <p:cNvPicPr>
            <a:picLocks noChangeAspect="1"/>
          </p:cNvPicPr>
          <p:nvPr/>
        </p:nvPicPr>
        <p:blipFill>
          <a:blip r:embed="rId3"/>
          <a:stretch>
            <a:fillRect/>
          </a:stretch>
        </p:blipFill>
        <p:spPr>
          <a:xfrm>
            <a:off x="4570259" y="118976"/>
            <a:ext cx="4386705" cy="3796656"/>
          </a:xfrm>
          <a:prstGeom prst="rect">
            <a:avLst/>
          </a:prstGeom>
        </p:spPr>
      </p:pic>
      <p:sp>
        <p:nvSpPr>
          <p:cNvPr id="8" name="TextBox 7">
            <a:extLst>
              <a:ext uri="{FF2B5EF4-FFF2-40B4-BE49-F238E27FC236}">
                <a16:creationId xmlns:a16="http://schemas.microsoft.com/office/drawing/2014/main" id="{9A2EB45B-A4C7-48BB-93CB-39ED62B842A6}"/>
              </a:ext>
            </a:extLst>
          </p:cNvPr>
          <p:cNvSpPr txBox="1"/>
          <p:nvPr/>
        </p:nvSpPr>
        <p:spPr>
          <a:xfrm>
            <a:off x="350559" y="4050350"/>
            <a:ext cx="337732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Gieo</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trồng</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a:t>
            </a:r>
            <a:r>
              <a:rPr lang="vi-VN"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ư</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a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thớt</a:t>
            </a:r>
            <a:endPar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EF9D68F-6B63-4DEC-9655-EF709933829A}"/>
              </a:ext>
            </a:extLst>
          </p:cNvPr>
          <p:cNvSpPr txBox="1"/>
          <p:nvPr/>
        </p:nvSpPr>
        <p:spPr>
          <a:xfrm>
            <a:off x="5048822" y="4050350"/>
            <a:ext cx="3429578"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Gieo</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trồng</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quá</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smtClean="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dày</a:t>
            </a:r>
            <a:endPar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10" name="Flowchart: Decision 9">
            <a:hlinkClick r:id="rId4" action="ppaction://hlinksldjump"/>
            <a:extLst>
              <a:ext uri="{FF2B5EF4-FFF2-40B4-BE49-F238E27FC236}">
                <a16:creationId xmlns:a16="http://schemas.microsoft.com/office/drawing/2014/main" id="{9F80A41D-0BD5-44D3-8F21-9B87DAA98192}"/>
              </a:ext>
            </a:extLst>
          </p:cNvPr>
          <p:cNvSpPr/>
          <p:nvPr/>
        </p:nvSpPr>
        <p:spPr>
          <a:xfrm>
            <a:off x="8766454" y="4914851"/>
            <a:ext cx="301337" cy="2286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00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273084-02DE-4313-D361-F635E7AFC963}"/>
              </a:ext>
            </a:extLst>
          </p:cNvPr>
          <p:cNvSpPr txBox="1"/>
          <p:nvPr/>
        </p:nvSpPr>
        <p:spPr>
          <a:xfrm>
            <a:off x="1957363" y="518579"/>
            <a:ext cx="4953000"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gieo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trồng</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3" name="Rectangle: Rounded Corners 2">
            <a:extLst>
              <a:ext uri="{FF2B5EF4-FFF2-40B4-BE49-F238E27FC236}">
                <a16:creationId xmlns:a16="http://schemas.microsoft.com/office/drawing/2014/main" id="{6B1962C2-25A1-9D98-F121-A8EAC0931D5E}"/>
              </a:ext>
            </a:extLst>
          </p:cNvPr>
          <p:cNvSpPr/>
          <p:nvPr/>
        </p:nvSpPr>
        <p:spPr>
          <a:xfrm>
            <a:off x="207818" y="1694316"/>
            <a:ext cx="2652583" cy="2797379"/>
          </a:xfrm>
          <a:prstGeom prst="roundRect">
            <a:avLst/>
          </a:prstGeom>
          <a:solidFill>
            <a:srgbClr val="8FBE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rgbClr val="7030A0"/>
                </a:solidFill>
                <a:latin typeface="Times New Roman" panose="02020603050405020304" pitchFamily="18" charset="0"/>
                <a:cs typeface="Times New Roman" panose="02020603050405020304" pitchFamily="18" charset="0"/>
              </a:rPr>
              <a:t>Xác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định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vụ</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phương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gieo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trồng</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59" name="Rectangle: Rounded Corners 58">
            <a:extLst>
              <a:ext uri="{FF2B5EF4-FFF2-40B4-BE49-F238E27FC236}">
                <a16:creationId xmlns:a16="http://schemas.microsoft.com/office/drawing/2014/main" id="{D398793A-DBE2-A134-A39A-C2FC2D691480}"/>
              </a:ext>
            </a:extLst>
          </p:cNvPr>
          <p:cNvSpPr/>
          <p:nvPr/>
        </p:nvSpPr>
        <p:spPr>
          <a:xfrm>
            <a:off x="3233022" y="1688129"/>
            <a:ext cx="2576947" cy="2764246"/>
          </a:xfrm>
          <a:prstGeom prst="roundRect">
            <a:avLst/>
          </a:prstGeom>
          <a:solidFill>
            <a:srgbClr val="8FBE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rgbClr val="7030A0"/>
                </a:solidFill>
                <a:latin typeface="Times New Roman" panose="02020603050405020304" pitchFamily="18" charset="0"/>
                <a:cs typeface="Times New Roman" panose="02020603050405020304" pitchFamily="18" charset="0"/>
              </a:rPr>
              <a:t>Kiểm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hạt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giống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hoặc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cây</a:t>
            </a:r>
            <a:r>
              <a:rPr lang="en-US" sz="2800" dirty="0">
                <a:solidFill>
                  <a:srgbClr val="7030A0"/>
                </a:solidFill>
                <a:latin typeface="Times New Roman" panose="02020603050405020304" pitchFamily="18" charset="0"/>
                <a:cs typeface="Times New Roman" panose="02020603050405020304" pitchFamily="18" charset="0"/>
              </a:rPr>
              <a:t> con, </a:t>
            </a:r>
            <a:r>
              <a:rPr lang="en-US" sz="2800" dirty="0" err="1">
                <a:solidFill>
                  <a:srgbClr val="7030A0"/>
                </a:solidFill>
                <a:latin typeface="Times New Roman" panose="02020603050405020304" pitchFamily="18" charset="0"/>
                <a:cs typeface="Times New Roman" panose="02020603050405020304" pitchFamily="18" charset="0"/>
              </a:rPr>
              <a:t>môi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trường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đất</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61" name="Rectangle: Rounded Corners 60">
            <a:extLst>
              <a:ext uri="{FF2B5EF4-FFF2-40B4-BE49-F238E27FC236}">
                <a16:creationId xmlns:a16="http://schemas.microsoft.com/office/drawing/2014/main" id="{7565F22D-DCAC-AC8B-E5B3-9D4C35535F2F}"/>
              </a:ext>
            </a:extLst>
          </p:cNvPr>
          <p:cNvSpPr/>
          <p:nvPr/>
        </p:nvSpPr>
        <p:spPr>
          <a:xfrm>
            <a:off x="6265718" y="1727449"/>
            <a:ext cx="2535382" cy="2764246"/>
          </a:xfrm>
          <a:prstGeom prst="roundRect">
            <a:avLst/>
          </a:prstGeom>
          <a:solidFill>
            <a:srgbClr val="8FBE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rgbClr val="7030A0"/>
                </a:solidFill>
                <a:latin typeface="Times New Roman" panose="02020603050405020304" pitchFamily="18" charset="0"/>
                <a:cs typeface="Times New Roman" panose="02020603050405020304" pitchFamily="18" charset="0"/>
              </a:rPr>
              <a:t>Tiến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hành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gieo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trồng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mùa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vụ</a:t>
            </a:r>
            <a:endParaRPr lang="en-US" sz="2800" dirty="0">
              <a:solidFill>
                <a:srgbClr val="7030A0"/>
              </a:solidFill>
              <a:latin typeface="Times New Roman" panose="02020603050405020304" pitchFamily="18" charset="0"/>
              <a:cs typeface="Times New Roman" panose="02020603050405020304" pitchFamily="18" charset="0"/>
            </a:endParaRPr>
          </a:p>
        </p:txBody>
      </p:sp>
      <p:cxnSp>
        <p:nvCxnSpPr>
          <p:cNvPr id="62" name="Straight Arrow Connector 61">
            <a:extLst>
              <a:ext uri="{FF2B5EF4-FFF2-40B4-BE49-F238E27FC236}">
                <a16:creationId xmlns:a16="http://schemas.microsoft.com/office/drawing/2014/main" id="{7CA02D3D-0354-94CF-3502-5F8D0DA8BDC0}"/>
              </a:ext>
            </a:extLst>
          </p:cNvPr>
          <p:cNvCxnSpPr/>
          <p:nvPr/>
        </p:nvCxnSpPr>
        <p:spPr>
          <a:xfrm flipH="1">
            <a:off x="1640324" y="1111766"/>
            <a:ext cx="2783149" cy="493770"/>
          </a:xfrm>
          <a:prstGeom prst="straightConnector1">
            <a:avLst/>
          </a:prstGeom>
          <a:ln w="28575">
            <a:solidFill>
              <a:srgbClr val="45836E"/>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363F398-F84C-3847-134C-7471080ADED1}"/>
              </a:ext>
            </a:extLst>
          </p:cNvPr>
          <p:cNvCxnSpPr>
            <a:cxnSpLocks/>
            <a:stCxn id="2" idx="2"/>
          </p:cNvCxnSpPr>
          <p:nvPr/>
        </p:nvCxnSpPr>
        <p:spPr>
          <a:xfrm>
            <a:off x="4433863" y="1103355"/>
            <a:ext cx="0" cy="546574"/>
          </a:xfrm>
          <a:prstGeom prst="straightConnector1">
            <a:avLst/>
          </a:prstGeom>
          <a:ln w="28575">
            <a:solidFill>
              <a:srgbClr val="45836E"/>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20A5317-64E5-5A94-D378-047EBF35C723}"/>
              </a:ext>
            </a:extLst>
          </p:cNvPr>
          <p:cNvCxnSpPr/>
          <p:nvPr/>
        </p:nvCxnSpPr>
        <p:spPr>
          <a:xfrm>
            <a:off x="4433863" y="1108674"/>
            <a:ext cx="2765061" cy="551642"/>
          </a:xfrm>
          <a:prstGeom prst="straightConnector1">
            <a:avLst/>
          </a:prstGeom>
          <a:ln w="28575">
            <a:solidFill>
              <a:srgbClr val="45836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321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arn(inVertical)">
                                      <p:cBhvr>
                                        <p:cTn id="13" dur="500"/>
                                        <p:tgtEl>
                                          <p:spTgt spid="5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par>
                                <p:cTn id="17" presetID="16" presetClass="entr" presetSubtype="21"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barn(inVertical)">
                                      <p:cBhvr>
                                        <p:cTn id="19" dur="500"/>
                                        <p:tgtEl>
                                          <p:spTgt spid="62"/>
                                        </p:tgtEl>
                                      </p:cBhvr>
                                    </p:animEffect>
                                  </p:childTnLst>
                                </p:cTn>
                              </p:par>
                              <p:par>
                                <p:cTn id="20" presetID="16" presetClass="entr" presetSubtype="21"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arn(inVertical)">
                                      <p:cBhvr>
                                        <p:cTn id="22" dur="500"/>
                                        <p:tgtEl>
                                          <p:spTgt spid="64"/>
                                        </p:tgtEl>
                                      </p:cBhvr>
                                    </p:animEffect>
                                  </p:childTnLst>
                                </p:cTn>
                              </p:par>
                              <p:par>
                                <p:cTn id="23" presetID="16" presetClass="entr" presetSubtype="21"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barn(inVertical)">
                                      <p:cBhvr>
                                        <p:cTn id="2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9" grpId="0" animBg="1"/>
      <p:bldP spid="6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926" y="519546"/>
            <a:ext cx="7930883" cy="610962"/>
          </a:xfrm>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Cho </a:t>
            </a:r>
            <a:r>
              <a:rPr lang="en-US" dirty="0" err="1" smtClean="0">
                <a:solidFill>
                  <a:srgbClr val="C00000"/>
                </a:solidFill>
                <a:latin typeface="Times New Roman" panose="02020603050405020304" pitchFamily="18" charset="0"/>
                <a:cs typeface="Times New Roman" panose="02020603050405020304" pitchFamily="18" charset="0"/>
              </a:rPr>
              <a:t>biết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mục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đích</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và</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các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bước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gieo</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trồng</a:t>
            </a:r>
            <a:r>
              <a:rPr lang="vi-VN" dirty="0" smtClean="0">
                <a:solidFill>
                  <a:srgbClr val="C00000"/>
                </a:solidFill>
                <a:latin typeface="Times New Roman" panose="02020603050405020304" pitchFamily="18" charset="0"/>
                <a:cs typeface="Times New Roman" panose="02020603050405020304" pitchFamily="18" charset="0"/>
              </a:rPr>
              <a:t>?</a:t>
            </a:r>
            <a:endParaRPr lang="en-US" sz="2666" dirty="0">
              <a:solidFill>
                <a:srgbClr val="C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4303" y="1255199"/>
            <a:ext cx="8528360" cy="3046988"/>
          </a:xfrm>
          <a:prstGeom prst="rect">
            <a:avLst/>
          </a:prstGeom>
        </p:spPr>
        <p:txBody>
          <a:bodyPr wrap="square">
            <a:spAutoFit/>
          </a:bodyPr>
          <a:lstStyle/>
          <a:p>
            <a:r>
              <a:rPr lang="fr-FR" sz="3200" dirty="0" smtClean="0">
                <a:solidFill>
                  <a:schemeClr val="tx1">
                    <a:lumMod val="50000"/>
                  </a:schemeClr>
                </a:solidFill>
                <a:latin typeface="Times New Roman" panose="02020603050405020304" pitchFamily="18" charset="0"/>
                <a:ea typeface="Calibri" panose="020F0502020204030204" pitchFamily="34" charset="0"/>
              </a:rPr>
              <a:t>- </a:t>
            </a:r>
            <a:r>
              <a:rPr lang="fr-FR" sz="3200" dirty="0" err="1" smtClean="0">
                <a:solidFill>
                  <a:schemeClr val="tx1">
                    <a:lumMod val="50000"/>
                  </a:schemeClr>
                </a:solidFill>
                <a:latin typeface="Times New Roman" panose="02020603050405020304" pitchFamily="18" charset="0"/>
                <a:ea typeface="Calibri" panose="020F0502020204030204" pitchFamily="34" charset="0"/>
              </a:rPr>
              <a:t>Các</a:t>
            </a:r>
            <a:r>
              <a:rPr lang="vi-VN" sz="3200" dirty="0" smtClean="0">
                <a:solidFill>
                  <a:schemeClr val="tx1">
                    <a:lumMod val="50000"/>
                  </a:schemeClr>
                </a:solidFill>
                <a:latin typeface="Times New Roman" panose="02020603050405020304" pitchFamily="18" charset="0"/>
                <a:ea typeface="Calibri" panose="020F0502020204030204" pitchFamily="34" charset="0"/>
              </a:rPr>
              <a:t> </a:t>
            </a:r>
            <a:r>
              <a:rPr lang="vi-VN" sz="3200" dirty="0">
                <a:solidFill>
                  <a:schemeClr val="tx1">
                    <a:lumMod val="50000"/>
                  </a:schemeClr>
                </a:solidFill>
                <a:latin typeface="Times New Roman" panose="02020603050405020304" pitchFamily="18" charset="0"/>
                <a:ea typeface="Calibri" panose="020F0502020204030204" pitchFamily="34" charset="0"/>
              </a:rPr>
              <a:t>hoạt động gieo trồng có mục đích giúp cây được trồng ở điều kiện khí hậu, mật độ thích hợp. </a:t>
            </a:r>
            <a:endParaRPr lang="en-US" sz="3200" dirty="0" smtClean="0">
              <a:solidFill>
                <a:schemeClr val="tx1">
                  <a:lumMod val="50000"/>
                </a:schemeClr>
              </a:solidFill>
              <a:latin typeface="Times New Roman" panose="02020603050405020304" pitchFamily="18" charset="0"/>
              <a:ea typeface="Calibri" panose="020F0502020204030204" pitchFamily="34" charset="0"/>
            </a:endParaRPr>
          </a:p>
          <a:p>
            <a:r>
              <a:rPr lang="en-US" sz="3200" dirty="0" smtClean="0">
                <a:solidFill>
                  <a:schemeClr val="tx1">
                    <a:lumMod val="50000"/>
                  </a:schemeClr>
                </a:solidFill>
                <a:latin typeface="Times New Roman" panose="02020603050405020304" pitchFamily="18" charset="0"/>
                <a:ea typeface="Calibri" panose="020F0502020204030204" pitchFamily="34" charset="0"/>
              </a:rPr>
              <a:t>- </a:t>
            </a:r>
            <a:r>
              <a:rPr lang="vi-VN" sz="3200" dirty="0" smtClean="0">
                <a:solidFill>
                  <a:schemeClr val="tx1">
                    <a:lumMod val="50000"/>
                  </a:schemeClr>
                </a:solidFill>
                <a:latin typeface="Times New Roman" panose="02020603050405020304" pitchFamily="18" charset="0"/>
                <a:ea typeface="Calibri" panose="020F0502020204030204" pitchFamily="34" charset="0"/>
              </a:rPr>
              <a:t>Gieo </a:t>
            </a:r>
            <a:r>
              <a:rPr lang="vi-VN" sz="3200" dirty="0">
                <a:solidFill>
                  <a:schemeClr val="tx1">
                    <a:lumMod val="50000"/>
                  </a:schemeClr>
                </a:solidFill>
                <a:latin typeface="Times New Roman" panose="02020603050405020304" pitchFamily="18" charset="0"/>
                <a:ea typeface="Calibri" panose="020F0502020204030204" pitchFamily="34" charset="0"/>
              </a:rPr>
              <a:t>trồng được thực hiện trình tự: xác định thời vụ, phương tiện, cách thức gieo trồng -&gt; kiểm tra hạt giống hoặc cây giống và đất trồng -&gt; tiến hành gieo trồng.</a:t>
            </a:r>
            <a:endParaRPr lang="en-US" sz="3200" dirty="0">
              <a:solidFill>
                <a:schemeClr val="tx1">
                  <a:lumMod val="50000"/>
                </a:schemeClr>
              </a:solidFill>
            </a:endParaRPr>
          </a:p>
        </p:txBody>
      </p:sp>
    </p:spTree>
    <p:extLst>
      <p:ext uri="{BB962C8B-B14F-4D97-AF65-F5344CB8AC3E}">
        <p14:creationId xmlns:p14="http://schemas.microsoft.com/office/powerpoint/2010/main" val="34761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txBox="1">
            <a:spLocks noGrp="1"/>
          </p:cNvSpPr>
          <p:nvPr>
            <p:ph type="ctrTitle" idx="4294967295"/>
          </p:nvPr>
        </p:nvSpPr>
        <p:spPr>
          <a:xfrm>
            <a:off x="565143" y="-91543"/>
            <a:ext cx="7980218" cy="877840"/>
          </a:xfrm>
          <a:prstGeom prst="rect">
            <a:avLst/>
          </a:prstGeom>
        </p:spPr>
        <p:txBody>
          <a:bodyPr spcFirstLastPara="1" wrap="square" lIns="91425" tIns="91425" rIns="91425" bIns="91425" anchor="b" anchorCtr="0">
            <a:noAutofit/>
          </a:bodyPr>
          <a:lstStyle/>
          <a:p>
            <a:pPr lvl="0" algn="ct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a:t>
            </a:r>
            <a:r>
              <a:rPr lang="en-US"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 TRÌNH TRỒNG TRỌT</a:t>
            </a:r>
            <a:endParaRPr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3" name="Google Shape;133;p1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33</a:t>
            </a:fld>
            <a:endParaRPr/>
          </a:p>
        </p:txBody>
      </p:sp>
      <p:grpSp>
        <p:nvGrpSpPr>
          <p:cNvPr id="9" name="Google Shape;770;p49">
            <a:extLst>
              <a:ext uri="{FF2B5EF4-FFF2-40B4-BE49-F238E27FC236}">
                <a16:creationId xmlns:a16="http://schemas.microsoft.com/office/drawing/2014/main" id="{D8B31C60-D9B9-4CE1-9158-9B212020BCE7}"/>
              </a:ext>
            </a:extLst>
          </p:cNvPr>
          <p:cNvGrpSpPr/>
          <p:nvPr/>
        </p:nvGrpSpPr>
        <p:grpSpPr>
          <a:xfrm>
            <a:off x="8416636" y="72737"/>
            <a:ext cx="553643" cy="557746"/>
            <a:chOff x="1922075" y="1629000"/>
            <a:chExt cx="437200" cy="437200"/>
          </a:xfrm>
        </p:grpSpPr>
        <p:sp>
          <p:nvSpPr>
            <p:cNvPr id="10" name="Google Shape;771;p49">
              <a:extLst>
                <a:ext uri="{FF2B5EF4-FFF2-40B4-BE49-F238E27FC236}">
                  <a16:creationId xmlns:a16="http://schemas.microsoft.com/office/drawing/2014/main" id="{EBB40C1E-3B3B-497B-93CA-B7384004019F}"/>
                </a:ext>
              </a:extLst>
            </p:cNvPr>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72;p49">
              <a:extLst>
                <a:ext uri="{FF2B5EF4-FFF2-40B4-BE49-F238E27FC236}">
                  <a16:creationId xmlns:a16="http://schemas.microsoft.com/office/drawing/2014/main" id="{DD43899F-75D6-4174-BB0D-BC5F49A6F942}"/>
                </a:ext>
              </a:extLst>
            </p:cNvPr>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212913" y="708728"/>
            <a:ext cx="5144357" cy="584775"/>
          </a:xfrm>
          <a:prstGeom prst="rect">
            <a:avLst/>
          </a:prstGeom>
        </p:spPr>
        <p:txBody>
          <a:bodyPr wrap="none">
            <a:spAutoFit/>
          </a:bodyPr>
          <a:lstStyle/>
          <a:p>
            <a:pPr lvl="0">
              <a:spcBef>
                <a:spcPts val="600"/>
              </a:spcBef>
            </a:pPr>
            <a:r>
              <a:rPr lang="vi-VN" sz="3200" dirty="0">
                <a:solidFill>
                  <a:srgbClr val="C00000"/>
                </a:solidFill>
                <a:latin typeface="Times New Roman" panose="02020603050405020304" pitchFamily="18" charset="0"/>
                <a:cs typeface="Times New Roman" panose="02020603050405020304" pitchFamily="18" charset="0"/>
              </a:rPr>
              <a:t>1.</a:t>
            </a:r>
            <a:r>
              <a:rPr lang="en-US" sz="3200" dirty="0">
                <a:solidFill>
                  <a:srgbClr val="C00000"/>
                </a:solidFill>
                <a:latin typeface="Times New Roman" panose="02020603050405020304" pitchFamily="18" charset="0"/>
                <a:cs typeface="Times New Roman" panose="02020603050405020304" pitchFamily="18" charset="0"/>
              </a:rPr>
              <a:t> </a:t>
            </a:r>
            <a:r>
              <a:rPr lang="en-US" sz="3200" u="sng" dirty="0">
                <a:solidFill>
                  <a:srgbClr val="C00000"/>
                </a:solidFill>
                <a:latin typeface="Times New Roman" panose="02020603050405020304" pitchFamily="18" charset="0"/>
                <a:cs typeface="Times New Roman" panose="02020603050405020304" pitchFamily="18" charset="0"/>
              </a:rPr>
              <a:t>CHUẨN BỊ ĐẤT TRỒNG:</a:t>
            </a:r>
            <a:endParaRPr lang="en-US" sz="3200" u="sng" dirty="0">
              <a:solidFill>
                <a:srgbClr val="C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12913" y="1293503"/>
            <a:ext cx="6593472" cy="584775"/>
          </a:xfrm>
          <a:prstGeom prst="rect">
            <a:avLst/>
          </a:prstGeom>
        </p:spPr>
        <p:txBody>
          <a:bodyPr wrap="none">
            <a:spAutoFit/>
          </a:bodyPr>
          <a:lstStyle/>
          <a:p>
            <a:pPr lvl="0">
              <a:spcBef>
                <a:spcPts val="600"/>
              </a:spcBef>
            </a:pPr>
            <a:r>
              <a:rPr lang="en-US" sz="3200" dirty="0" smtClean="0">
                <a:solidFill>
                  <a:srgbClr val="C00000"/>
                </a:solidFill>
                <a:latin typeface="Times New Roman" panose="02020603050405020304" pitchFamily="18" charset="0"/>
                <a:cs typeface="Times New Roman" panose="02020603050405020304" pitchFamily="18" charset="0"/>
              </a:rPr>
              <a:t>2</a:t>
            </a:r>
            <a:r>
              <a:rPr lang="vi-VN" sz="3200" dirty="0" smtClean="0">
                <a:solidFill>
                  <a:srgbClr val="C00000"/>
                </a:solidFill>
                <a:latin typeface="Times New Roman" panose="02020603050405020304" pitchFamily="18" charset="0"/>
                <a:cs typeface="Times New Roman" panose="02020603050405020304" pitchFamily="18" charset="0"/>
              </a:rPr>
              <a:t>.</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u="sng" dirty="0">
                <a:solidFill>
                  <a:srgbClr val="C00000"/>
                </a:solidFill>
                <a:latin typeface="Times New Roman" panose="02020603050405020304" pitchFamily="18" charset="0"/>
                <a:cs typeface="Times New Roman" panose="02020603050405020304" pitchFamily="18" charset="0"/>
              </a:rPr>
              <a:t>CHUẨN BỊ </a:t>
            </a:r>
            <a:r>
              <a:rPr lang="en-US" sz="3200" u="sng" dirty="0" smtClean="0">
                <a:solidFill>
                  <a:srgbClr val="C00000"/>
                </a:solidFill>
                <a:latin typeface="Times New Roman" panose="02020603050405020304" pitchFamily="18" charset="0"/>
                <a:cs typeface="Times New Roman" panose="02020603050405020304" pitchFamily="18" charset="0"/>
              </a:rPr>
              <a:t>GIỐNG CÂY </a:t>
            </a:r>
            <a:r>
              <a:rPr lang="en-US" sz="3200" u="sng" dirty="0">
                <a:solidFill>
                  <a:srgbClr val="C00000"/>
                </a:solidFill>
                <a:latin typeface="Times New Roman" panose="02020603050405020304" pitchFamily="18" charset="0"/>
                <a:cs typeface="Times New Roman" panose="02020603050405020304" pitchFamily="18" charset="0"/>
              </a:rPr>
              <a:t>TRỒNG:</a:t>
            </a:r>
            <a:endParaRPr lang="en-US" sz="3200" u="sng" dirty="0">
              <a:solidFill>
                <a:srgbClr val="C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12913" y="1800709"/>
            <a:ext cx="3204723" cy="584775"/>
          </a:xfrm>
          <a:prstGeom prst="rect">
            <a:avLst/>
          </a:prstGeom>
        </p:spPr>
        <p:txBody>
          <a:bodyPr wrap="none">
            <a:spAutoFit/>
          </a:bodyPr>
          <a:lstStyle/>
          <a:p>
            <a:pPr lvl="0">
              <a:spcBef>
                <a:spcPts val="600"/>
              </a:spcBef>
            </a:pPr>
            <a:r>
              <a:rPr lang="en-US" sz="3200" dirty="0">
                <a:solidFill>
                  <a:srgbClr val="C00000"/>
                </a:solidFill>
                <a:latin typeface="Times New Roman" panose="02020603050405020304" pitchFamily="18" charset="0"/>
                <a:cs typeface="Times New Roman" panose="02020603050405020304" pitchFamily="18" charset="0"/>
              </a:rPr>
              <a:t>3</a:t>
            </a:r>
            <a:r>
              <a:rPr lang="vi-VN" sz="3200" dirty="0" smtClean="0">
                <a:solidFill>
                  <a:srgbClr val="C00000"/>
                </a:solidFill>
                <a:latin typeface="Times New Roman" panose="02020603050405020304" pitchFamily="18" charset="0"/>
                <a:cs typeface="Times New Roman" panose="02020603050405020304" pitchFamily="18" charset="0"/>
              </a:rPr>
              <a:t>.</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u="sng" dirty="0" smtClean="0">
                <a:solidFill>
                  <a:srgbClr val="C00000"/>
                </a:solidFill>
                <a:latin typeface="Times New Roman" panose="02020603050405020304" pitchFamily="18" charset="0"/>
                <a:cs typeface="Times New Roman" panose="02020603050405020304" pitchFamily="18" charset="0"/>
              </a:rPr>
              <a:t>GIEO </a:t>
            </a:r>
            <a:r>
              <a:rPr lang="en-US" sz="3200" u="sng" dirty="0">
                <a:solidFill>
                  <a:srgbClr val="C00000"/>
                </a:solidFill>
                <a:latin typeface="Times New Roman" panose="02020603050405020304" pitchFamily="18" charset="0"/>
                <a:cs typeface="Times New Roman" panose="02020603050405020304" pitchFamily="18" charset="0"/>
              </a:rPr>
              <a:t>TRỒNG:</a:t>
            </a:r>
            <a:endParaRPr lang="en-US" sz="3200" u="sng" dirty="0">
              <a:solidFill>
                <a:srgbClr val="C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2697" y="2385484"/>
            <a:ext cx="8707582" cy="2400657"/>
          </a:xfrm>
          <a:prstGeom prst="rect">
            <a:avLst/>
          </a:prstGeom>
        </p:spPr>
        <p:txBody>
          <a:bodyPr wrap="square">
            <a:spAutoFit/>
          </a:bodyPr>
          <a:lstStyle/>
          <a:p>
            <a:r>
              <a:rPr lang="fr-FR" sz="3000" dirty="0">
                <a:solidFill>
                  <a:schemeClr val="tx1">
                    <a:lumMod val="50000"/>
                  </a:schemeClr>
                </a:solidFill>
                <a:latin typeface="Times New Roman" panose="02020603050405020304" pitchFamily="18" charset="0"/>
                <a:ea typeface="Calibri" panose="020F0502020204030204" pitchFamily="34" charset="0"/>
              </a:rPr>
              <a:t>- </a:t>
            </a:r>
            <a:r>
              <a:rPr lang="fr-FR" sz="3000" dirty="0" err="1">
                <a:solidFill>
                  <a:schemeClr val="tx1">
                    <a:lumMod val="50000"/>
                  </a:schemeClr>
                </a:solidFill>
                <a:latin typeface="Times New Roman" panose="02020603050405020304" pitchFamily="18" charset="0"/>
                <a:ea typeface="Calibri" panose="020F0502020204030204" pitchFamily="34" charset="0"/>
              </a:rPr>
              <a:t>Các</a:t>
            </a:r>
            <a:r>
              <a:rPr lang="vi-VN" sz="3000" dirty="0">
                <a:solidFill>
                  <a:schemeClr val="tx1">
                    <a:lumMod val="50000"/>
                  </a:schemeClr>
                </a:solidFill>
                <a:latin typeface="Times New Roman" panose="02020603050405020304" pitchFamily="18" charset="0"/>
                <a:ea typeface="Calibri" panose="020F0502020204030204" pitchFamily="34" charset="0"/>
              </a:rPr>
              <a:t> hoạt động gieo trồng có mục đích giúp cây được trồng ở điều kiện khí hậu, mật độ thích hợp. </a:t>
            </a:r>
            <a:endParaRPr lang="en-US" sz="3000" dirty="0">
              <a:solidFill>
                <a:schemeClr val="tx1">
                  <a:lumMod val="50000"/>
                </a:schemeClr>
              </a:solidFill>
              <a:latin typeface="Times New Roman" panose="02020603050405020304" pitchFamily="18" charset="0"/>
              <a:ea typeface="Calibri" panose="020F0502020204030204" pitchFamily="34" charset="0"/>
            </a:endParaRPr>
          </a:p>
          <a:p>
            <a:r>
              <a:rPr lang="en-US" sz="3000" dirty="0">
                <a:solidFill>
                  <a:schemeClr val="tx1">
                    <a:lumMod val="50000"/>
                  </a:schemeClr>
                </a:solidFill>
                <a:latin typeface="Times New Roman" panose="02020603050405020304" pitchFamily="18" charset="0"/>
                <a:ea typeface="Calibri" panose="020F0502020204030204" pitchFamily="34" charset="0"/>
              </a:rPr>
              <a:t>- </a:t>
            </a:r>
            <a:r>
              <a:rPr lang="vi-VN" sz="3000" dirty="0">
                <a:solidFill>
                  <a:schemeClr val="tx1">
                    <a:lumMod val="50000"/>
                  </a:schemeClr>
                </a:solidFill>
                <a:latin typeface="Times New Roman" panose="02020603050405020304" pitchFamily="18" charset="0"/>
                <a:ea typeface="Calibri" panose="020F0502020204030204" pitchFamily="34" charset="0"/>
              </a:rPr>
              <a:t>Gieo trồng được thực hiện trình tự: xác định thời vụ, phương tiện, cách thức gieo trồng -&gt; kiểm tra hạt giống hoặc cây giống và đất trồng -&gt; tiến hành gieo trồng.</a:t>
            </a:r>
            <a:endParaRPr lang="en-US" sz="3000" dirty="0">
              <a:solidFill>
                <a:schemeClr val="tx1">
                  <a:lumMod val="50000"/>
                </a:schemeClr>
              </a:solidFill>
            </a:endParaRPr>
          </a:p>
        </p:txBody>
      </p:sp>
    </p:spTree>
    <p:extLst>
      <p:ext uri="{BB962C8B-B14F-4D97-AF65-F5344CB8AC3E}">
        <p14:creationId xmlns:p14="http://schemas.microsoft.com/office/powerpoint/2010/main" val="504096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txBox="1">
            <a:spLocks noGrp="1"/>
          </p:cNvSpPr>
          <p:nvPr>
            <p:ph type="ctrTitle" idx="4294967295"/>
          </p:nvPr>
        </p:nvSpPr>
        <p:spPr>
          <a:xfrm>
            <a:off x="565143" y="-91543"/>
            <a:ext cx="7980218" cy="877840"/>
          </a:xfrm>
          <a:prstGeom prst="rect">
            <a:avLst/>
          </a:prstGeom>
        </p:spPr>
        <p:txBody>
          <a:bodyPr spcFirstLastPara="1" wrap="square" lIns="91425" tIns="91425" rIns="91425" bIns="91425" anchor="b" anchorCtr="0">
            <a:noAutofit/>
          </a:bodyPr>
          <a:lstStyle/>
          <a:p>
            <a:pPr lvl="0" algn="ct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a:t>
            </a:r>
            <a:r>
              <a:rPr lang="en-US"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 TRÌNH TRỒNG TRỌT</a:t>
            </a:r>
            <a:endParaRPr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3" name="Google Shape;133;p1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34</a:t>
            </a:fld>
            <a:endParaRPr/>
          </a:p>
        </p:txBody>
      </p:sp>
      <p:grpSp>
        <p:nvGrpSpPr>
          <p:cNvPr id="9" name="Google Shape;770;p49">
            <a:extLst>
              <a:ext uri="{FF2B5EF4-FFF2-40B4-BE49-F238E27FC236}">
                <a16:creationId xmlns:a16="http://schemas.microsoft.com/office/drawing/2014/main" id="{D8B31C60-D9B9-4CE1-9158-9B212020BCE7}"/>
              </a:ext>
            </a:extLst>
          </p:cNvPr>
          <p:cNvGrpSpPr/>
          <p:nvPr/>
        </p:nvGrpSpPr>
        <p:grpSpPr>
          <a:xfrm>
            <a:off x="8416636" y="72737"/>
            <a:ext cx="553643" cy="557746"/>
            <a:chOff x="1922075" y="1629000"/>
            <a:chExt cx="437200" cy="437200"/>
          </a:xfrm>
        </p:grpSpPr>
        <p:sp>
          <p:nvSpPr>
            <p:cNvPr id="10" name="Google Shape;771;p49">
              <a:extLst>
                <a:ext uri="{FF2B5EF4-FFF2-40B4-BE49-F238E27FC236}">
                  <a16:creationId xmlns:a16="http://schemas.microsoft.com/office/drawing/2014/main" id="{EBB40C1E-3B3B-497B-93CA-B7384004019F}"/>
                </a:ext>
              </a:extLst>
            </p:cNvPr>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72;p49">
              <a:extLst>
                <a:ext uri="{FF2B5EF4-FFF2-40B4-BE49-F238E27FC236}">
                  <a16:creationId xmlns:a16="http://schemas.microsoft.com/office/drawing/2014/main" id="{DD43899F-75D6-4174-BB0D-BC5F49A6F942}"/>
                </a:ext>
              </a:extLst>
            </p:cNvPr>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212913" y="708728"/>
            <a:ext cx="5144357" cy="584775"/>
          </a:xfrm>
          <a:prstGeom prst="rect">
            <a:avLst/>
          </a:prstGeom>
        </p:spPr>
        <p:txBody>
          <a:bodyPr wrap="none">
            <a:spAutoFit/>
          </a:bodyPr>
          <a:lstStyle/>
          <a:p>
            <a:pPr lvl="0">
              <a:spcBef>
                <a:spcPts val="600"/>
              </a:spcBef>
            </a:pPr>
            <a:r>
              <a:rPr lang="vi-VN" sz="3200" dirty="0">
                <a:solidFill>
                  <a:srgbClr val="C00000"/>
                </a:solidFill>
                <a:latin typeface="Times New Roman" panose="02020603050405020304" pitchFamily="18" charset="0"/>
                <a:cs typeface="Times New Roman" panose="02020603050405020304" pitchFamily="18" charset="0"/>
              </a:rPr>
              <a:t>1.</a:t>
            </a:r>
            <a:r>
              <a:rPr lang="en-US" sz="3200" dirty="0">
                <a:solidFill>
                  <a:srgbClr val="C00000"/>
                </a:solidFill>
                <a:latin typeface="Times New Roman" panose="02020603050405020304" pitchFamily="18" charset="0"/>
                <a:cs typeface="Times New Roman" panose="02020603050405020304" pitchFamily="18" charset="0"/>
              </a:rPr>
              <a:t> </a:t>
            </a:r>
            <a:r>
              <a:rPr lang="en-US" sz="3200" u="sng" dirty="0">
                <a:solidFill>
                  <a:srgbClr val="C00000"/>
                </a:solidFill>
                <a:latin typeface="Times New Roman" panose="02020603050405020304" pitchFamily="18" charset="0"/>
                <a:cs typeface="Times New Roman" panose="02020603050405020304" pitchFamily="18" charset="0"/>
              </a:rPr>
              <a:t>CHUẨN BỊ ĐẤT TRỒNG:</a:t>
            </a:r>
            <a:endParaRPr lang="en-US" sz="3200" u="sng" dirty="0">
              <a:solidFill>
                <a:srgbClr val="C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12913" y="1293503"/>
            <a:ext cx="6593472" cy="584775"/>
          </a:xfrm>
          <a:prstGeom prst="rect">
            <a:avLst/>
          </a:prstGeom>
        </p:spPr>
        <p:txBody>
          <a:bodyPr wrap="none">
            <a:spAutoFit/>
          </a:bodyPr>
          <a:lstStyle/>
          <a:p>
            <a:pPr lvl="0">
              <a:spcBef>
                <a:spcPts val="600"/>
              </a:spcBef>
            </a:pPr>
            <a:r>
              <a:rPr lang="en-US" sz="3200" dirty="0" smtClean="0">
                <a:solidFill>
                  <a:srgbClr val="C00000"/>
                </a:solidFill>
                <a:latin typeface="Times New Roman" panose="02020603050405020304" pitchFamily="18" charset="0"/>
                <a:cs typeface="Times New Roman" panose="02020603050405020304" pitchFamily="18" charset="0"/>
              </a:rPr>
              <a:t>2</a:t>
            </a:r>
            <a:r>
              <a:rPr lang="vi-VN" sz="3200" dirty="0" smtClean="0">
                <a:solidFill>
                  <a:srgbClr val="C00000"/>
                </a:solidFill>
                <a:latin typeface="Times New Roman" panose="02020603050405020304" pitchFamily="18" charset="0"/>
                <a:cs typeface="Times New Roman" panose="02020603050405020304" pitchFamily="18" charset="0"/>
              </a:rPr>
              <a:t>.</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u="sng" dirty="0">
                <a:solidFill>
                  <a:srgbClr val="C00000"/>
                </a:solidFill>
                <a:latin typeface="Times New Roman" panose="02020603050405020304" pitchFamily="18" charset="0"/>
                <a:cs typeface="Times New Roman" panose="02020603050405020304" pitchFamily="18" charset="0"/>
              </a:rPr>
              <a:t>CHUẨN BỊ </a:t>
            </a:r>
            <a:r>
              <a:rPr lang="en-US" sz="3200" u="sng" dirty="0" smtClean="0">
                <a:solidFill>
                  <a:srgbClr val="C00000"/>
                </a:solidFill>
                <a:latin typeface="Times New Roman" panose="02020603050405020304" pitchFamily="18" charset="0"/>
                <a:cs typeface="Times New Roman" panose="02020603050405020304" pitchFamily="18" charset="0"/>
              </a:rPr>
              <a:t>GIỐNG CÂY </a:t>
            </a:r>
            <a:r>
              <a:rPr lang="en-US" sz="3200" u="sng" dirty="0">
                <a:solidFill>
                  <a:srgbClr val="C00000"/>
                </a:solidFill>
                <a:latin typeface="Times New Roman" panose="02020603050405020304" pitchFamily="18" charset="0"/>
                <a:cs typeface="Times New Roman" panose="02020603050405020304" pitchFamily="18" charset="0"/>
              </a:rPr>
              <a:t>TRỒNG:</a:t>
            </a:r>
            <a:endParaRPr lang="en-US" sz="3200" u="sng" dirty="0">
              <a:solidFill>
                <a:srgbClr val="C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12913" y="1800709"/>
            <a:ext cx="3204723" cy="584775"/>
          </a:xfrm>
          <a:prstGeom prst="rect">
            <a:avLst/>
          </a:prstGeom>
        </p:spPr>
        <p:txBody>
          <a:bodyPr wrap="none">
            <a:spAutoFit/>
          </a:bodyPr>
          <a:lstStyle/>
          <a:p>
            <a:pPr lvl="0">
              <a:spcBef>
                <a:spcPts val="600"/>
              </a:spcBef>
            </a:pPr>
            <a:r>
              <a:rPr lang="en-US" sz="3200" dirty="0">
                <a:solidFill>
                  <a:srgbClr val="C00000"/>
                </a:solidFill>
                <a:latin typeface="Times New Roman" panose="02020603050405020304" pitchFamily="18" charset="0"/>
                <a:cs typeface="Times New Roman" panose="02020603050405020304" pitchFamily="18" charset="0"/>
              </a:rPr>
              <a:t>3</a:t>
            </a:r>
            <a:r>
              <a:rPr lang="vi-VN" sz="3200" dirty="0" smtClean="0">
                <a:solidFill>
                  <a:srgbClr val="C00000"/>
                </a:solidFill>
                <a:latin typeface="Times New Roman" panose="02020603050405020304" pitchFamily="18" charset="0"/>
                <a:cs typeface="Times New Roman" panose="02020603050405020304" pitchFamily="18" charset="0"/>
              </a:rPr>
              <a:t>.</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u="sng" dirty="0" smtClean="0">
                <a:solidFill>
                  <a:srgbClr val="C00000"/>
                </a:solidFill>
                <a:latin typeface="Times New Roman" panose="02020603050405020304" pitchFamily="18" charset="0"/>
                <a:cs typeface="Times New Roman" panose="02020603050405020304" pitchFamily="18" charset="0"/>
              </a:rPr>
              <a:t>GIEO </a:t>
            </a:r>
            <a:r>
              <a:rPr lang="en-US" sz="3200" u="sng" dirty="0">
                <a:solidFill>
                  <a:srgbClr val="C00000"/>
                </a:solidFill>
                <a:latin typeface="Times New Roman" panose="02020603050405020304" pitchFamily="18" charset="0"/>
                <a:cs typeface="Times New Roman" panose="02020603050405020304" pitchFamily="18" charset="0"/>
              </a:rPr>
              <a:t>TRỒNG:</a:t>
            </a:r>
            <a:endParaRPr lang="en-US" sz="3200" u="sng" dirty="0">
              <a:solidFill>
                <a:srgbClr val="C0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12913" y="2307915"/>
            <a:ext cx="3812262" cy="584775"/>
          </a:xfrm>
          <a:prstGeom prst="rect">
            <a:avLst/>
          </a:prstGeom>
        </p:spPr>
        <p:txBody>
          <a:bodyPr wrap="none">
            <a:spAutoFit/>
          </a:bodyPr>
          <a:lstStyle/>
          <a:p>
            <a:pPr lvl="0">
              <a:spcBef>
                <a:spcPts val="600"/>
              </a:spcBef>
            </a:pPr>
            <a:r>
              <a:rPr lang="en-US" sz="3200" dirty="0" smtClean="0">
                <a:solidFill>
                  <a:srgbClr val="C00000"/>
                </a:solidFill>
                <a:latin typeface="Times New Roman" panose="02020603050405020304" pitchFamily="18" charset="0"/>
                <a:cs typeface="Times New Roman" panose="02020603050405020304" pitchFamily="18" charset="0"/>
              </a:rPr>
              <a:t>4</a:t>
            </a:r>
            <a:r>
              <a:rPr lang="vi-VN" sz="3200" dirty="0" smtClean="0">
                <a:solidFill>
                  <a:srgbClr val="C00000"/>
                </a:solidFill>
                <a:latin typeface="Times New Roman" panose="02020603050405020304" pitchFamily="18" charset="0"/>
                <a:cs typeface="Times New Roman" panose="02020603050405020304" pitchFamily="18" charset="0"/>
              </a:rPr>
              <a:t>.</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u="sng" dirty="0" smtClean="0">
                <a:solidFill>
                  <a:srgbClr val="C00000"/>
                </a:solidFill>
                <a:latin typeface="Times New Roman" panose="02020603050405020304" pitchFamily="18" charset="0"/>
                <a:cs typeface="Times New Roman" panose="02020603050405020304" pitchFamily="18" charset="0"/>
              </a:rPr>
              <a:t>CHĂM SÓC CÂY:</a:t>
            </a:r>
            <a:endParaRPr lang="en-US" sz="3200" u="sng"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9636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98DA33D-3BBD-4F0E-7F31-B0FEE2C41814}"/>
              </a:ext>
            </a:extLst>
          </p:cNvPr>
          <p:cNvPicPr>
            <a:picLocks noChangeAspect="1"/>
          </p:cNvPicPr>
          <p:nvPr/>
        </p:nvPicPr>
        <p:blipFill>
          <a:blip r:embed="rId2"/>
          <a:stretch>
            <a:fillRect/>
          </a:stretch>
        </p:blipFill>
        <p:spPr>
          <a:xfrm>
            <a:off x="1288472" y="539322"/>
            <a:ext cx="6203373" cy="2608509"/>
          </a:xfrm>
          <a:prstGeom prst="rect">
            <a:avLst/>
          </a:prstGeom>
        </p:spPr>
      </p:pic>
      <p:sp>
        <p:nvSpPr>
          <p:cNvPr id="60" name="TextBox 59">
            <a:extLst>
              <a:ext uri="{FF2B5EF4-FFF2-40B4-BE49-F238E27FC236}">
                <a16:creationId xmlns:a16="http://schemas.microsoft.com/office/drawing/2014/main" id="{815780F5-B55B-3884-99F1-6DAB3211F17E}"/>
              </a:ext>
            </a:extLst>
          </p:cNvPr>
          <p:cNvSpPr txBox="1"/>
          <p:nvPr/>
        </p:nvSpPr>
        <p:spPr>
          <a:xfrm>
            <a:off x="1947659" y="0"/>
            <a:ext cx="53340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Quan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smtClean="0">
                <a:solidFill>
                  <a:srgbClr val="002060"/>
                </a:solidFill>
                <a:latin typeface="Times New Roman" panose="02020603050405020304" pitchFamily="18" charset="0"/>
                <a:cs typeface="Times New Roman" panose="02020603050405020304" pitchFamily="18" charset="0"/>
              </a:rPr>
              <a:t>3.6</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A4EA86F1-6B29-4FEE-235C-BBACC243F1F7}"/>
              </a:ext>
            </a:extLst>
          </p:cNvPr>
          <p:cNvSpPr txBox="1"/>
          <p:nvPr/>
        </p:nvSpPr>
        <p:spPr>
          <a:xfrm>
            <a:off x="228600" y="3147831"/>
            <a:ext cx="8634845" cy="2031325"/>
          </a:xfrm>
          <a:prstGeom prst="rect">
            <a:avLst/>
          </a:prstGeom>
          <a:noFill/>
        </p:spPr>
        <p:txBody>
          <a:bodyPr wrap="square" rtlCol="0">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So </a:t>
            </a:r>
            <a:r>
              <a:rPr lang="en-US" sz="2800" dirty="0" err="1">
                <a:solidFill>
                  <a:srgbClr val="FF0000"/>
                </a:solidFill>
                <a:latin typeface="Times New Roman" panose="02020603050405020304" pitchFamily="18" charset="0"/>
                <a:cs typeface="Times New Roman" panose="02020603050405020304" pitchFamily="18" charset="0"/>
              </a:rPr>
              <a:t>sánh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triển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3.6. </a:t>
            </a:r>
            <a:r>
              <a:rPr lang="fr-FR" sz="28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fr-FR"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fr-F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4870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barn(inVertical)">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98DA33D-3BBD-4F0E-7F31-B0FEE2C41814}"/>
              </a:ext>
            </a:extLst>
          </p:cNvPr>
          <p:cNvPicPr>
            <a:picLocks noChangeAspect="1"/>
          </p:cNvPicPr>
          <p:nvPr/>
        </p:nvPicPr>
        <p:blipFill>
          <a:blip r:embed="rId2"/>
          <a:stretch>
            <a:fillRect/>
          </a:stretch>
        </p:blipFill>
        <p:spPr>
          <a:xfrm>
            <a:off x="1267690" y="175641"/>
            <a:ext cx="6203373" cy="2608509"/>
          </a:xfrm>
          <a:prstGeom prst="rect">
            <a:avLst/>
          </a:prstGeom>
        </p:spPr>
      </p:pic>
      <p:sp>
        <p:nvSpPr>
          <p:cNvPr id="5" name="Text Box 99"/>
          <p:cNvSpPr txBox="1"/>
          <p:nvPr/>
        </p:nvSpPr>
        <p:spPr>
          <a:xfrm>
            <a:off x="270164" y="2844776"/>
            <a:ext cx="8769928" cy="2246769"/>
          </a:xfrm>
          <a:prstGeom prst="rect">
            <a:avLst/>
          </a:prstGeom>
          <a:noFill/>
          <a:ln w="9525">
            <a:noFill/>
          </a:ln>
        </p:spPr>
        <p:txBody>
          <a:bodyPr wrap="square">
            <a:spAutoFit/>
          </a:bodyPr>
          <a:lstStyle/>
          <a:p>
            <a:pPr indent="0"/>
            <a:r>
              <a:rPr lang="en-US" sz="2400" b="0" dirty="0">
                <a:latin typeface="Times New Roman" panose="02020603050405020304" pitchFamily="18" charset="0"/>
              </a:rPr>
              <a:t> </a:t>
            </a:r>
            <a:r>
              <a:rPr lang="en-US" sz="2800" b="0" dirty="0" err="1">
                <a:solidFill>
                  <a:srgbClr val="FF0000"/>
                </a:solidFill>
                <a:latin typeface="Times New Roman" panose="02020603050405020304" pitchFamily="18" charset="0"/>
              </a:rPr>
              <a:t>Cùng</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một</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giống</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cây</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nhưng</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có</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những</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cây</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có</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khả</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năng</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phát</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triển</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tốt</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có</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cây</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có</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sức</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sống</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kém</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Vì</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vậy</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khi</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trồng</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cây</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phải</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lựa</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chọn</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giống</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cây</a:t>
            </a:r>
            <a:r>
              <a:rPr lang="en-US" sz="2800" b="0" dirty="0">
                <a:solidFill>
                  <a:srgbClr val="FF0000"/>
                </a:solidFill>
                <a:latin typeface="Times New Roman" panose="02020603050405020304" pitchFamily="18" charset="0"/>
              </a:rPr>
              <a:t> con </a:t>
            </a:r>
            <a:r>
              <a:rPr lang="en-US" sz="2800" b="0" dirty="0" err="1">
                <a:solidFill>
                  <a:srgbClr val="FF0000"/>
                </a:solidFill>
                <a:latin typeface="Times New Roman" panose="02020603050405020304" pitchFamily="18" charset="0"/>
              </a:rPr>
              <a:t>khoẻ</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mạnh</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như</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nhau</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để</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đối</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chiếu</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với</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việc</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chăm</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sóc</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nếu</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không</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kết</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quả</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có</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khi</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không</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như</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mong</a:t>
            </a:r>
            <a:r>
              <a:rPr lang="en-US" sz="2800" b="0" dirty="0">
                <a:solidFill>
                  <a:srgbClr val="FF0000"/>
                </a:solidFill>
                <a:latin typeface="Times New Roman" panose="02020603050405020304" pitchFamily="18" charset="0"/>
              </a:rPr>
              <a:t> </a:t>
            </a:r>
            <a:r>
              <a:rPr lang="en-US" sz="2800" b="0" dirty="0" err="1">
                <a:solidFill>
                  <a:srgbClr val="FF0000"/>
                </a:solidFill>
                <a:latin typeface="Times New Roman" panose="02020603050405020304" pitchFamily="18" charset="0"/>
              </a:rPr>
              <a:t>muốn</a:t>
            </a:r>
            <a:r>
              <a:rPr lang="en-US" sz="2800" b="0" dirty="0">
                <a:solidFill>
                  <a:srgbClr val="FF0000"/>
                </a:solidFill>
                <a:latin typeface="Times New Roman" panose="02020603050405020304" pitchFamily="18" charset="0"/>
              </a:rPr>
              <a:t>.</a:t>
            </a:r>
            <a:endParaRPr lang="en-US" sz="2800" dirty="0">
              <a:solidFill>
                <a:srgbClr val="FF0000"/>
              </a:solidFill>
            </a:endParaRPr>
          </a:p>
        </p:txBody>
      </p:sp>
    </p:spTree>
    <p:extLst>
      <p:ext uri="{BB962C8B-B14F-4D97-AF65-F5344CB8AC3E}">
        <p14:creationId xmlns:p14="http://schemas.microsoft.com/office/powerpoint/2010/main" val="3567534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54" y="550718"/>
            <a:ext cx="8419256" cy="1078554"/>
          </a:xfrm>
        </p:spPr>
        <p:txBody>
          <a:bodyPr>
            <a:normAutofit fontScale="90000"/>
          </a:bodyPr>
          <a:lstStyle/>
          <a:p>
            <a:r>
              <a:rPr lang="en-US" dirty="0" err="1">
                <a:solidFill>
                  <a:srgbClr val="FF0000"/>
                </a:solidFill>
                <a:latin typeface="Times New Roman" panose="02020603050405020304" pitchFamily="18" charset="0"/>
                <a:cs typeface="Times New Roman" panose="02020603050405020304" pitchFamily="18" charset="0"/>
              </a:rPr>
              <a:t>Chăm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sóc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cây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trồng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nhằm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mục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đích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gì</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Có</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những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việc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chăm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sóc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nào</a:t>
            </a:r>
            <a:r>
              <a:rPr lang="en-US" dirty="0" smtClean="0">
                <a:solidFill>
                  <a:srgbClr val="FF0000"/>
                </a:solidFill>
                <a:latin typeface="Times New Roman" panose="02020603050405020304" pitchFamily="18" charset="0"/>
                <a:cs typeface="Times New Roman" panose="02020603050405020304" pitchFamily="18" charset="0"/>
              </a:rPr>
              <a:t>?</a:t>
            </a:r>
            <a:endParaRPr lang="en-US" sz="2666"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18209" y="1826699"/>
            <a:ext cx="8925791" cy="954107"/>
          </a:xfrm>
          <a:prstGeom prst="rect">
            <a:avLst/>
          </a:prstGeom>
        </p:spPr>
        <p:txBody>
          <a:bodyPr wrap="square">
            <a:spAutoFit/>
          </a:bodyPr>
          <a:lstStyle/>
          <a:p>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Mục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nuôi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dưỡng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vệ</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phòng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cây</a:t>
            </a:r>
            <a:r>
              <a:rPr lang="en-US" sz="2800"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598" y="2867436"/>
            <a:ext cx="8851768" cy="1307537"/>
          </a:xfrm>
          <a:prstGeom prst="rect">
            <a:avLst/>
          </a:prstGeom>
        </p:spPr>
        <p:txBody>
          <a:bodyPr wrap="square">
            <a:spAutoFit/>
          </a:bodyPr>
          <a:lstStyle/>
          <a:p>
            <a:pPr>
              <a:lnSpc>
                <a:spcPct val="150000"/>
              </a:lnSpc>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tưới nước, bón phân, vun, xới, tỉa, dặm, diệt cỏ dại và phòng trừ sâu, bệnh cho cây.</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06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0FE6E9-B8F7-4B53-9A59-ED42333D48B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38</a:t>
            </a:fld>
            <a:endParaRPr lang="en"/>
          </a:p>
        </p:txBody>
      </p:sp>
      <p:pic>
        <p:nvPicPr>
          <p:cNvPr id="3" name="Picture 2">
            <a:extLst>
              <a:ext uri="{FF2B5EF4-FFF2-40B4-BE49-F238E27FC236}">
                <a16:creationId xmlns:a16="http://schemas.microsoft.com/office/drawing/2014/main" id="{4EE43CEB-A04E-4297-959A-BFB9AA276D02}"/>
              </a:ext>
            </a:extLst>
          </p:cNvPr>
          <p:cNvPicPr>
            <a:picLocks noChangeAspect="1"/>
          </p:cNvPicPr>
          <p:nvPr/>
        </p:nvPicPr>
        <p:blipFill>
          <a:blip r:embed="rId2"/>
          <a:stretch>
            <a:fillRect/>
          </a:stretch>
        </p:blipFill>
        <p:spPr>
          <a:xfrm>
            <a:off x="76209" y="140564"/>
            <a:ext cx="4759036" cy="2987099"/>
          </a:xfrm>
          <a:prstGeom prst="rect">
            <a:avLst/>
          </a:prstGeom>
        </p:spPr>
      </p:pic>
      <p:pic>
        <p:nvPicPr>
          <p:cNvPr id="7170" name="Picture 2" descr="Móc tỉa lúa | Shopee Việt Nam">
            <a:extLst>
              <a:ext uri="{FF2B5EF4-FFF2-40B4-BE49-F238E27FC236}">
                <a16:creationId xmlns:a16="http://schemas.microsoft.com/office/drawing/2014/main" id="{E6EFE04A-4390-41A9-9CB8-3FF300169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647" y="3031835"/>
            <a:ext cx="2111665" cy="21116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F6B89F1-FD2E-45F4-A17D-EBA4643ACF5E}"/>
              </a:ext>
            </a:extLst>
          </p:cNvPr>
          <p:cNvPicPr>
            <a:picLocks noChangeAspect="1"/>
          </p:cNvPicPr>
          <p:nvPr/>
        </p:nvPicPr>
        <p:blipFill>
          <a:blip r:embed="rId4"/>
          <a:stretch>
            <a:fillRect/>
          </a:stretch>
        </p:blipFill>
        <p:spPr>
          <a:xfrm>
            <a:off x="5029199" y="140565"/>
            <a:ext cx="3855027" cy="2891270"/>
          </a:xfrm>
          <a:prstGeom prst="rect">
            <a:avLst/>
          </a:prstGeom>
        </p:spPr>
      </p:pic>
      <p:sp>
        <p:nvSpPr>
          <p:cNvPr id="7" name="TextBox 6">
            <a:extLst>
              <a:ext uri="{FF2B5EF4-FFF2-40B4-BE49-F238E27FC236}">
                <a16:creationId xmlns:a16="http://schemas.microsoft.com/office/drawing/2014/main" id="{ECCB2EBF-A2CE-4563-9349-8869566CC3C6}"/>
              </a:ext>
            </a:extLst>
          </p:cNvPr>
          <p:cNvSpPr txBox="1"/>
          <p:nvPr/>
        </p:nvSpPr>
        <p:spPr>
          <a:xfrm>
            <a:off x="3056370" y="3826057"/>
            <a:ext cx="2566553"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Tỉa</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dặm</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cây</a:t>
            </a:r>
            <a:endPar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778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BC4ACA-86EF-4B4A-A1A7-BFB4A8F770F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39</a:t>
            </a:fld>
            <a:endParaRPr lang="en"/>
          </a:p>
        </p:txBody>
      </p:sp>
      <p:sp>
        <p:nvSpPr>
          <p:cNvPr id="6" name="TextBox 5">
            <a:extLst>
              <a:ext uri="{FF2B5EF4-FFF2-40B4-BE49-F238E27FC236}">
                <a16:creationId xmlns:a16="http://schemas.microsoft.com/office/drawing/2014/main" id="{B5CF4294-F134-43E8-AA7E-D1E3E47D0CDA}"/>
              </a:ext>
            </a:extLst>
          </p:cNvPr>
          <p:cNvSpPr txBox="1"/>
          <p:nvPr/>
        </p:nvSpPr>
        <p:spPr>
          <a:xfrm>
            <a:off x="3293919" y="3972891"/>
            <a:ext cx="2639289"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Làm</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smtClean="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cỏ</a:t>
            </a:r>
            <a:r>
              <a:rPr lang="en-US" sz="2800" b="1" dirty="0" smtClean="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smtClean="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vun</a:t>
            </a:r>
            <a:r>
              <a:rPr lang="en-US" sz="2800" b="1" dirty="0" smtClean="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smtClean="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xới</a:t>
            </a:r>
            <a:endPar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pic>
        <p:nvPicPr>
          <p:cNvPr id="9220" name="Picture 4" descr="DỊCH VỤ CẮT CỎ | PHÁT HOANG CỎ DẠI | VẬN CHUYỂN CỎ SAU KHI CẮT">
            <a:extLst>
              <a:ext uri="{FF2B5EF4-FFF2-40B4-BE49-F238E27FC236}">
                <a16:creationId xmlns:a16="http://schemas.microsoft.com/office/drawing/2014/main" id="{B1D77746-AE2D-41EE-838A-F2CF60A94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59" y="490153"/>
            <a:ext cx="4156364" cy="332509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396FC842-FB7B-A947-B6A5-281DCC22D2D5}"/>
              </a:ext>
            </a:extLst>
          </p:cNvPr>
          <p:cNvPicPr>
            <a:picLocks noChangeAspect="1"/>
          </p:cNvPicPr>
          <p:nvPr/>
        </p:nvPicPr>
        <p:blipFill>
          <a:blip r:embed="rId3"/>
          <a:stretch>
            <a:fillRect/>
          </a:stretch>
        </p:blipFill>
        <p:spPr>
          <a:xfrm>
            <a:off x="4613563" y="490152"/>
            <a:ext cx="4208317" cy="3325091"/>
          </a:xfrm>
          <a:prstGeom prst="rect">
            <a:avLst/>
          </a:prstGeom>
        </p:spPr>
      </p:pic>
    </p:spTree>
    <p:extLst>
      <p:ext uri="{BB962C8B-B14F-4D97-AF65-F5344CB8AC3E}">
        <p14:creationId xmlns:p14="http://schemas.microsoft.com/office/powerpoint/2010/main" val="186836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4</a:t>
            </a:fld>
            <a:endParaRPr lang="en"/>
          </a:p>
        </p:txBody>
      </p:sp>
      <p:pic>
        <p:nvPicPr>
          <p:cNvPr id="3" name="Content Placeholder 1" descr="trong cay"/>
          <p:cNvPicPr>
            <a:picLocks noChangeAspect="1"/>
          </p:cNvPicPr>
          <p:nvPr/>
        </p:nvPicPr>
        <p:blipFill>
          <a:blip r:embed="rId2"/>
          <a:stretch>
            <a:fillRect/>
          </a:stretch>
        </p:blipFill>
        <p:spPr>
          <a:xfrm>
            <a:off x="4935682" y="93517"/>
            <a:ext cx="3975735" cy="2369127"/>
          </a:xfrm>
          <a:prstGeom prst="rect">
            <a:avLst/>
          </a:prstGeom>
        </p:spPr>
      </p:pic>
      <p:sp>
        <p:nvSpPr>
          <p:cNvPr id="4" name="Cloud Callout 3"/>
          <p:cNvSpPr/>
          <p:nvPr/>
        </p:nvSpPr>
        <p:spPr>
          <a:xfrm>
            <a:off x="0" y="259772"/>
            <a:ext cx="4379768" cy="4748645"/>
          </a:xfrm>
          <a:prstGeom prst="cloudCallout">
            <a:avLst>
              <a:gd name="adj1" fmla="val 51508"/>
              <a:gd name="adj2" fmla="val 4984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Arial" panose="020B0604020202020204" pitchFamily="34" charset="0"/>
                <a:cs typeface="Arial" panose="020B0604020202020204" pitchFamily="34" charset="0"/>
              </a:rPr>
              <a:t/>
            </a:r>
            <a:br>
              <a:rPr lang="en-US" sz="1800" b="1" dirty="0">
                <a:solidFill>
                  <a:srgbClr val="FF0000"/>
                </a:solidFill>
                <a:latin typeface="Arial" panose="020B0604020202020204" pitchFamily="34" charset="0"/>
                <a:cs typeface="Arial" panose="020B0604020202020204" pitchFamily="34" charset="0"/>
              </a:rPr>
            </a:b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An </a:t>
            </a:r>
            <a:r>
              <a:rPr lang="en-US" sz="2400" b="1" dirty="0" err="1">
                <a:solidFill>
                  <a:srgbClr val="FF0000"/>
                </a:solidFill>
                <a:latin typeface="Times New Roman" panose="02020603050405020304" pitchFamily="18" charset="0"/>
                <a:cs typeface="Times New Roman" panose="02020603050405020304" pitchFamily="18" charset="0"/>
              </a:rPr>
              <a:t>rất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muốn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tạo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nguồn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Nhưng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chưa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đầu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chuẩn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giúp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An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5" name="Rectangle 1"/>
          <p:cNvSpPr/>
          <p:nvPr/>
        </p:nvSpPr>
        <p:spPr>
          <a:xfrm>
            <a:off x="4586850" y="2604294"/>
            <a:ext cx="4324567" cy="2539157"/>
          </a:xfrm>
          <a:prstGeom prst="rect">
            <a:avLst/>
          </a:prstGeom>
        </p:spPr>
        <p:txBody>
          <a:bodyPr wrap="square">
            <a:spAutoFit/>
          </a:bodyPr>
          <a:lstStyle/>
          <a:p>
            <a:r>
              <a:rPr lang="vi-VN" sz="1500" dirty="0">
                <a:solidFill>
                  <a:srgbClr val="FF0000"/>
                </a:solidFill>
                <a:latin typeface="Arial" panose="020B0604020202020204" pitchFamily="34" charset="0"/>
                <a:cs typeface="Arial" panose="020B0604020202020204" pitchFamily="34" charset="0"/>
              </a:rPr>
              <a:t>   </a:t>
            </a:r>
            <a:r>
              <a:rPr lang="en-US" sz="1500" dirty="0" smtClean="0">
                <a:solidFill>
                  <a:srgbClr val="FF0000"/>
                </a:solidFill>
                <a:latin typeface="Arial" panose="020B0604020202020204" pitchFamily="34" charset="0"/>
                <a:cs typeface="Arial" panose="020B0604020202020204" pitchFamily="34" charset="0"/>
              </a:rPr>
              <a:t> </a:t>
            </a:r>
            <a:r>
              <a:rPr lang="vi-VN" sz="2400" dirty="0" smtClean="0">
                <a:solidFill>
                  <a:srgbClr val="002060"/>
                </a:solidFill>
                <a:latin typeface="Times New Roman" panose="02020603050405020304" pitchFamily="18" charset="0"/>
                <a:cs typeface="Times New Roman" panose="02020603050405020304" pitchFamily="18" charset="0"/>
              </a:rPr>
              <a:t>+</a:t>
            </a:r>
            <a:r>
              <a:rPr lang="en-US" sz="2400" dirty="0" smtClean="0">
                <a:solidFill>
                  <a:srgbClr val="002060"/>
                </a:solidFill>
                <a:latin typeface="Times New Roman" panose="02020603050405020304" pitchFamily="18" charset="0"/>
                <a:cs typeface="Times New Roman" panose="02020603050405020304" pitchFamily="18" charset="0"/>
              </a:rPr>
              <a:t> </a:t>
            </a:r>
            <a:r>
              <a:rPr lang="en-US" altLang="vi-VN" sz="2400" dirty="0" err="1" smtClean="0">
                <a:solidFill>
                  <a:srgbClr val="002060"/>
                </a:solidFill>
                <a:latin typeface="Times New Roman" panose="02020603050405020304" pitchFamily="18" charset="0"/>
                <a:cs typeface="Times New Roman" panose="02020603050405020304" pitchFamily="18" charset="0"/>
              </a:rPr>
              <a:t>Chuẩn</a:t>
            </a:r>
            <a:r>
              <a:rPr lang="en-US" altLang="vi-VN" sz="2400" dirty="0" smtClean="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bị</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đất</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trồng</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xẻng</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cuốc</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máy</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cày</a:t>
            </a:r>
            <a:r>
              <a:rPr lang="en-US" altLang="vi-VN" sz="2400" dirty="0" smtClean="0">
                <a:solidFill>
                  <a:srgbClr val="002060"/>
                </a:solidFill>
                <a:latin typeface="Times New Roman" panose="02020603050405020304" pitchFamily="18" charset="0"/>
                <a:cs typeface="Times New Roman" panose="02020603050405020304" pitchFamily="18" charset="0"/>
              </a:rPr>
              <a:t>, </a:t>
            </a:r>
            <a:r>
              <a:rPr lang="en-US" altLang="vi-VN" sz="2400" dirty="0" err="1" smtClean="0">
                <a:solidFill>
                  <a:srgbClr val="002060"/>
                </a:solidFill>
                <a:latin typeface="Times New Roman" panose="02020603050405020304" pitchFamily="18" charset="0"/>
                <a:cs typeface="Times New Roman" panose="02020603050405020304" pitchFamily="18" charset="0"/>
              </a:rPr>
              <a:t>phân</a:t>
            </a:r>
            <a:r>
              <a:rPr lang="en-US" altLang="vi-VN" sz="2400" dirty="0" smtClean="0">
                <a:solidFill>
                  <a:srgbClr val="002060"/>
                </a:solidFill>
                <a:latin typeface="Times New Roman" panose="02020603050405020304" pitchFamily="18" charset="0"/>
                <a:cs typeface="Times New Roman" panose="02020603050405020304" pitchFamily="18" charset="0"/>
              </a:rPr>
              <a:t> </a:t>
            </a:r>
            <a:r>
              <a:rPr lang="en-US" altLang="vi-VN" sz="2400" dirty="0" err="1" smtClean="0">
                <a:solidFill>
                  <a:srgbClr val="002060"/>
                </a:solidFill>
                <a:latin typeface="Times New Roman" panose="02020603050405020304" pitchFamily="18" charset="0"/>
                <a:cs typeface="Times New Roman" panose="02020603050405020304" pitchFamily="18" charset="0"/>
              </a:rPr>
              <a:t>bón</a:t>
            </a:r>
            <a:r>
              <a:rPr lang="en-US" altLang="vi-VN" sz="2400" dirty="0" smtClean="0">
                <a:solidFill>
                  <a:srgbClr val="002060"/>
                </a:solidFill>
                <a:latin typeface="Times New Roman" panose="02020603050405020304" pitchFamily="18" charset="0"/>
                <a:cs typeface="Times New Roman" panose="02020603050405020304" pitchFamily="18" charset="0"/>
              </a:rPr>
              <a:t>.</a:t>
            </a:r>
            <a:endParaRPr lang="vi-VN" sz="2400" dirty="0">
              <a:solidFill>
                <a:srgbClr val="002060"/>
              </a:solidFill>
              <a:latin typeface="Times New Roman" panose="02020603050405020304" pitchFamily="18" charset="0"/>
              <a:cs typeface="Times New Roman" panose="02020603050405020304" pitchFamily="18" charset="0"/>
            </a:endParaRPr>
          </a:p>
          <a:p>
            <a:r>
              <a:rPr lang="vi-VN" sz="2400" dirty="0">
                <a:solidFill>
                  <a:srgbClr val="002060"/>
                </a:solidFill>
                <a:latin typeface="Times New Roman" panose="02020603050405020304" pitchFamily="18" charset="0"/>
                <a:cs typeface="Times New Roman" panose="02020603050405020304" pitchFamily="18" charset="0"/>
              </a:rPr>
              <a:t>   + </a:t>
            </a:r>
            <a:r>
              <a:rPr lang="en-US" altLang="vi-VN" sz="2400" dirty="0" err="1">
                <a:solidFill>
                  <a:srgbClr val="002060"/>
                </a:solidFill>
                <a:latin typeface="Times New Roman" panose="02020603050405020304" pitchFamily="18" charset="0"/>
                <a:cs typeface="Times New Roman" panose="02020603050405020304" pitchFamily="18" charset="0"/>
              </a:rPr>
              <a:t>Chuẩn</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bị</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giống</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cây</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trồng</a:t>
            </a:r>
            <a:endParaRPr lang="vi-VN" sz="2400" dirty="0">
              <a:solidFill>
                <a:srgbClr val="002060"/>
              </a:solidFill>
              <a:latin typeface="Times New Roman" panose="02020603050405020304" pitchFamily="18" charset="0"/>
              <a:cs typeface="Times New Roman" panose="02020603050405020304" pitchFamily="18" charset="0"/>
            </a:endParaRPr>
          </a:p>
          <a:p>
            <a:r>
              <a:rPr lang="vi-VN" sz="2400" dirty="0">
                <a:solidFill>
                  <a:srgbClr val="002060"/>
                </a:solidFill>
                <a:latin typeface="Times New Roman" panose="02020603050405020304" pitchFamily="18" charset="0"/>
                <a:cs typeface="Times New Roman" panose="02020603050405020304" pitchFamily="18" charset="0"/>
              </a:rPr>
              <a:t>   + </a:t>
            </a:r>
            <a:r>
              <a:rPr lang="en-US" altLang="vi-VN" sz="2400" dirty="0" err="1">
                <a:solidFill>
                  <a:srgbClr val="002060"/>
                </a:solidFill>
                <a:latin typeface="Times New Roman" panose="02020603050405020304" pitchFamily="18" charset="0"/>
                <a:cs typeface="Times New Roman" panose="02020603050405020304" pitchFamily="18" charset="0"/>
              </a:rPr>
              <a:t>Gieo</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trồng</a:t>
            </a:r>
            <a:endParaRPr lang="vi-VN" sz="2400" dirty="0">
              <a:solidFill>
                <a:srgbClr val="002060"/>
              </a:solidFill>
              <a:latin typeface="Times New Roman" panose="02020603050405020304" pitchFamily="18" charset="0"/>
              <a:cs typeface="Times New Roman" panose="02020603050405020304" pitchFamily="18" charset="0"/>
            </a:endParaRPr>
          </a:p>
          <a:p>
            <a:r>
              <a:rPr lang="vi-VN" sz="2400" dirty="0">
                <a:solidFill>
                  <a:srgbClr val="002060"/>
                </a:solidFill>
                <a:latin typeface="Times New Roman" panose="02020603050405020304" pitchFamily="18" charset="0"/>
                <a:cs typeface="Times New Roman" panose="02020603050405020304" pitchFamily="18" charset="0"/>
              </a:rPr>
              <a:t>   + </a:t>
            </a:r>
            <a:r>
              <a:rPr lang="en-US" altLang="vi-VN" sz="2400" dirty="0" err="1">
                <a:solidFill>
                  <a:srgbClr val="002060"/>
                </a:solidFill>
                <a:latin typeface="Times New Roman" panose="02020603050405020304" pitchFamily="18" charset="0"/>
                <a:cs typeface="Times New Roman" panose="02020603050405020304" pitchFamily="18" charset="0"/>
              </a:rPr>
              <a:t>Chăm</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sóc</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cây</a:t>
            </a:r>
            <a:endParaRPr lang="vi-VN" sz="2400" dirty="0">
              <a:solidFill>
                <a:srgbClr val="002060"/>
              </a:solidFill>
              <a:latin typeface="Times New Roman" panose="02020603050405020304" pitchFamily="18" charset="0"/>
              <a:cs typeface="Times New Roman" panose="02020603050405020304" pitchFamily="18" charset="0"/>
            </a:endParaRPr>
          </a:p>
          <a:p>
            <a:r>
              <a:rPr lang="vi-VN" sz="2400" dirty="0">
                <a:solidFill>
                  <a:srgbClr val="002060"/>
                </a:solidFill>
                <a:latin typeface="Times New Roman" panose="02020603050405020304" pitchFamily="18" charset="0"/>
                <a:cs typeface="Times New Roman" panose="02020603050405020304" pitchFamily="18" charset="0"/>
              </a:rPr>
              <a:t>   + Th</a:t>
            </a:r>
            <a:r>
              <a:rPr lang="en-US" altLang="vi-VN" sz="2400" dirty="0">
                <a:solidFill>
                  <a:srgbClr val="002060"/>
                </a:solidFill>
                <a:latin typeface="Times New Roman" panose="02020603050405020304" pitchFamily="18" charset="0"/>
                <a:cs typeface="Times New Roman" panose="02020603050405020304" pitchFamily="18" charset="0"/>
              </a:rPr>
              <a:t>u </a:t>
            </a:r>
            <a:r>
              <a:rPr lang="en-US" altLang="vi-VN" sz="2400" dirty="0" err="1">
                <a:solidFill>
                  <a:srgbClr val="002060"/>
                </a:solidFill>
                <a:latin typeface="Times New Roman" panose="02020603050405020304" pitchFamily="18" charset="0"/>
                <a:cs typeface="Times New Roman" panose="02020603050405020304" pitchFamily="18" charset="0"/>
              </a:rPr>
              <a:t>hoạch</a:t>
            </a:r>
            <a:endParaRPr lang="vi-VN" sz="2400" dirty="0">
              <a:solidFill>
                <a:srgbClr val="002060"/>
              </a:solidFill>
              <a:latin typeface="Times New Roman" panose="02020603050405020304" pitchFamily="18" charset="0"/>
              <a:cs typeface="Times New Roman" panose="02020603050405020304" pitchFamily="18" charset="0"/>
            </a:endParaRPr>
          </a:p>
          <a:p>
            <a:r>
              <a:rPr lang="vi-VN" sz="1500"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0881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on thu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563" y="322117"/>
            <a:ext cx="6961909" cy="3825361"/>
          </a:xfrm>
          <a:prstGeom prst="rect">
            <a:avLst/>
          </a:prstGeom>
          <a:noFill/>
          <a:extLst>
            <a:ext uri="{909E8E84-426E-40DD-AFC4-6F175D3DCCD1}">
              <a14:hiddenFill xmlns:a14="http://schemas.microsoft.com/office/drawing/2010/main">
                <a:solidFill>
                  <a:srgbClr val="FFFFFF"/>
                </a:solidFill>
              </a14:hiddenFill>
            </a:ext>
          </a:extLst>
        </p:spPr>
      </p:pic>
      <p:sp>
        <p:nvSpPr>
          <p:cNvPr id="6" name="Hộp_Văn_Bản 5"/>
          <p:cNvSpPr txBox="1"/>
          <p:nvPr/>
        </p:nvSpPr>
        <p:spPr>
          <a:xfrm>
            <a:off x="3013364" y="4251389"/>
            <a:ext cx="2761395" cy="523220"/>
          </a:xfrm>
          <a:prstGeom prst="rect">
            <a:avLst/>
          </a:prstGeom>
          <a:noFill/>
        </p:spPr>
        <p:txBody>
          <a:bodyPr wrap="square" rtlCol="0">
            <a:spAutoFit/>
          </a:bodyPr>
          <a:lstStyle/>
          <a:p>
            <a:pPr algn="ctr"/>
            <a:r>
              <a:rPr lang="vi-VN" sz="2800" b="1" dirty="0" err="1">
                <a:solidFill>
                  <a:srgbClr val="FF0000"/>
                </a:solidFill>
                <a:latin typeface="+mj-lt"/>
              </a:rPr>
              <a:t>Bón</a:t>
            </a:r>
            <a:r>
              <a:rPr lang="vi-VN" sz="2800" b="1" dirty="0">
                <a:solidFill>
                  <a:srgbClr val="FF0000"/>
                </a:solidFill>
                <a:latin typeface="+mj-lt"/>
              </a:rPr>
              <a:t> phân </a:t>
            </a:r>
            <a:r>
              <a:rPr lang="vi-VN" sz="2800" b="1" dirty="0" err="1">
                <a:solidFill>
                  <a:srgbClr val="FF0000"/>
                </a:solidFill>
                <a:latin typeface="+mj-lt"/>
              </a:rPr>
              <a:t>thúc</a:t>
            </a:r>
            <a:endParaRPr lang="vi-VN" sz="2800" b="1" dirty="0">
              <a:solidFill>
                <a:srgbClr val="FF0000"/>
              </a:solidFill>
              <a:latin typeface="+mj-lt"/>
            </a:endParaRPr>
          </a:p>
        </p:txBody>
      </p:sp>
    </p:spTree>
    <p:extLst>
      <p:ext uri="{BB962C8B-B14F-4D97-AF65-F5344CB8AC3E}">
        <p14:creationId xmlns:p14="http://schemas.microsoft.com/office/powerpoint/2010/main" val="3103824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3E4987-7C3D-4DA9-8107-5A157CD931D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41</a:t>
            </a:fld>
            <a:endParaRPr lang="en"/>
          </a:p>
        </p:txBody>
      </p:sp>
      <p:pic>
        <p:nvPicPr>
          <p:cNvPr id="10244" name="Picture 4" descr="Hệ thống tưới ngầm tự động cho cây trồng">
            <a:extLst>
              <a:ext uri="{FF2B5EF4-FFF2-40B4-BE49-F238E27FC236}">
                <a16:creationId xmlns:a16="http://schemas.microsoft.com/office/drawing/2014/main" id="{AB47D8B9-11AF-4A25-A87E-E2BFCD35E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91" y="301335"/>
            <a:ext cx="4258539" cy="3418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0C26C66-030C-4A5E-AF95-0BEE62D70CDD}"/>
              </a:ext>
            </a:extLst>
          </p:cNvPr>
          <p:cNvPicPr>
            <a:picLocks noChangeAspect="1"/>
          </p:cNvPicPr>
          <p:nvPr/>
        </p:nvPicPr>
        <p:blipFill>
          <a:blip r:embed="rId3"/>
          <a:stretch>
            <a:fillRect/>
          </a:stretch>
        </p:blipFill>
        <p:spPr>
          <a:xfrm>
            <a:off x="4707082" y="301336"/>
            <a:ext cx="4257242" cy="3418608"/>
          </a:xfrm>
          <a:prstGeom prst="ellipse">
            <a:avLst/>
          </a:prstGeom>
          <a:ln>
            <a:noFill/>
          </a:ln>
          <a:effectLst>
            <a:softEdge rad="112500"/>
          </a:effectLst>
        </p:spPr>
      </p:pic>
      <p:sp>
        <p:nvSpPr>
          <p:cNvPr id="7" name="TextBox 6">
            <a:extLst>
              <a:ext uri="{FF2B5EF4-FFF2-40B4-BE49-F238E27FC236}">
                <a16:creationId xmlns:a16="http://schemas.microsoft.com/office/drawing/2014/main" id="{EC092E97-286A-45B1-AD9A-BF0CE4E63689}"/>
              </a:ext>
            </a:extLst>
          </p:cNvPr>
          <p:cNvSpPr txBox="1"/>
          <p:nvPr/>
        </p:nvSpPr>
        <p:spPr>
          <a:xfrm>
            <a:off x="3632486" y="3945744"/>
            <a:ext cx="195868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a:t>
            </a:r>
            <a:r>
              <a:rPr lang="vi-VN"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ư</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ới</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n</a:t>
            </a:r>
            <a:r>
              <a:rPr lang="vi-VN"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ư</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ớc</a:t>
            </a:r>
            <a:endPar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37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A47855D2-DF3F-8D9F-CE13-46996D700563}"/>
              </a:ext>
            </a:extLst>
          </p:cNvPr>
          <p:cNvPicPr>
            <a:picLocks noChangeAspect="1"/>
          </p:cNvPicPr>
          <p:nvPr/>
        </p:nvPicPr>
        <p:blipFill>
          <a:blip r:embed="rId2"/>
          <a:stretch>
            <a:fillRect/>
          </a:stretch>
        </p:blipFill>
        <p:spPr>
          <a:xfrm>
            <a:off x="1194955" y="519545"/>
            <a:ext cx="6276108" cy="3293918"/>
          </a:xfrm>
          <a:prstGeom prst="rect">
            <a:avLst/>
          </a:prstGeom>
        </p:spPr>
      </p:pic>
      <p:sp>
        <p:nvSpPr>
          <p:cNvPr id="66" name="TextBox 65">
            <a:extLst>
              <a:ext uri="{FF2B5EF4-FFF2-40B4-BE49-F238E27FC236}">
                <a16:creationId xmlns:a16="http://schemas.microsoft.com/office/drawing/2014/main" id="{9395A2A4-116D-561D-5A25-13D056F42065}"/>
              </a:ext>
            </a:extLst>
          </p:cNvPr>
          <p:cNvSpPr txBox="1"/>
          <p:nvPr/>
        </p:nvSpPr>
        <p:spPr>
          <a:xfrm>
            <a:off x="2680856" y="3961090"/>
            <a:ext cx="3522518"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Phòng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bệnh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678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54" y="550718"/>
            <a:ext cx="8419256" cy="1078554"/>
          </a:xfrm>
        </p:spPr>
        <p:txBody>
          <a:bodyPr>
            <a:normAutofit fontScale="90000"/>
          </a:bodyPr>
          <a:lstStyle/>
          <a:p>
            <a:r>
              <a:rPr lang="en-US" dirty="0" err="1">
                <a:solidFill>
                  <a:srgbClr val="FF0000"/>
                </a:solidFill>
                <a:latin typeface="Times New Roman" panose="02020603050405020304" pitchFamily="18" charset="0"/>
                <a:cs typeface="Times New Roman" panose="02020603050405020304" pitchFamily="18" charset="0"/>
              </a:rPr>
              <a:t>Vì</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sao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cần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phải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tỉa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dặm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cây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sau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một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gian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gieo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trồng</a:t>
            </a:r>
            <a:r>
              <a:rPr lang="en-US" dirty="0">
                <a:solidFill>
                  <a:srgbClr val="FF0000"/>
                </a:solidFill>
                <a:latin typeface="Times New Roman" panose="02020603050405020304" pitchFamily="18" charset="0"/>
                <a:cs typeface="Times New Roman" panose="02020603050405020304" pitchFamily="18" charset="0"/>
              </a:rPr>
              <a:t>?</a:t>
            </a:r>
            <a:endParaRPr lang="en-US" sz="2666"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18209" y="1494190"/>
            <a:ext cx="8925791" cy="2958502"/>
          </a:xfrm>
          <a:prstGeom prst="rect">
            <a:avLst/>
          </a:prstGeom>
        </p:spPr>
        <p:txBody>
          <a:bodyPr wrap="square">
            <a:spAutoFit/>
          </a:bodyPr>
          <a:lstStyle/>
          <a:p>
            <a:pPr>
              <a:lnSpc>
                <a:spcPct val="150000"/>
              </a:lnSpc>
            </a:pPr>
            <a:r>
              <a:rPr lang="vi-VN" sz="3200" dirty="0">
                <a:solidFill>
                  <a:srgbClr val="002060"/>
                </a:solidFill>
                <a:latin typeface="Times New Roman" panose="02020603050405020304" pitchFamily="18" charset="0"/>
                <a:cs typeface="Times New Roman" panose="02020603050405020304" pitchFamily="18" charset="0"/>
              </a:rPr>
              <a:t>Việc tỉa, dặm xuất phát từ những nguyên nhân như gieo hạt không đều, hạt không nảy mầm do ngập úng, cây chết sau một thời gian nảy mầm hoặc do các loài sinh vật gây hại. </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471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072" y="187036"/>
            <a:ext cx="8419256" cy="2263118"/>
          </a:xfrm>
        </p:spPr>
        <p:txBody>
          <a:bodyPr>
            <a:normAutofit fontScale="90000"/>
          </a:bodyPr>
          <a:lstStyle/>
          <a:p>
            <a:pPr>
              <a:lnSpc>
                <a:spcPct val="150000"/>
              </a:lnSpc>
            </a:pP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sóc</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an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lao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94804" y="2450154"/>
            <a:ext cx="8925791" cy="2308324"/>
          </a:xfrm>
          <a:prstGeom prst="rect">
            <a:avLst/>
          </a:prstGeom>
        </p:spPr>
        <p:txBody>
          <a:bodyPr wrap="square">
            <a:spAutoFit/>
          </a:bodyPr>
          <a:lstStyle/>
          <a:p>
            <a:pPr>
              <a:lnSpc>
                <a:spcPct val="150000"/>
              </a:lnSpc>
            </a:pP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Không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lạm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dụng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thuốc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bảo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vệ</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thực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trồng</a:t>
            </a:r>
            <a:r>
              <a:rPr lang="en-US" sz="3200" dirty="0" smtClean="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Mang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đồ</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bảo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hộ</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thực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sóc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trồng</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07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15C817-3E97-018B-98DC-C7F914BB423F}"/>
              </a:ext>
            </a:extLst>
          </p:cNvPr>
          <p:cNvPicPr>
            <a:picLocks noChangeAspect="1"/>
          </p:cNvPicPr>
          <p:nvPr/>
        </p:nvPicPr>
        <p:blipFill>
          <a:blip r:embed="rId3"/>
          <a:stretch>
            <a:fillRect/>
          </a:stretch>
        </p:blipFill>
        <p:spPr>
          <a:xfrm>
            <a:off x="270163" y="665018"/>
            <a:ext cx="4072013" cy="3077142"/>
          </a:xfrm>
          <a:prstGeom prst="rect">
            <a:avLst/>
          </a:prstGeom>
        </p:spPr>
      </p:pic>
      <p:sp>
        <p:nvSpPr>
          <p:cNvPr id="3" name="Multiplication Sign 2">
            <a:extLst>
              <a:ext uri="{FF2B5EF4-FFF2-40B4-BE49-F238E27FC236}">
                <a16:creationId xmlns:a16="http://schemas.microsoft.com/office/drawing/2014/main" id="{48539592-2B4A-D705-2762-2E478140B4AB}"/>
              </a:ext>
            </a:extLst>
          </p:cNvPr>
          <p:cNvSpPr/>
          <p:nvPr/>
        </p:nvSpPr>
        <p:spPr>
          <a:xfrm>
            <a:off x="1308942" y="1724638"/>
            <a:ext cx="2441570" cy="186083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pic>
        <p:nvPicPr>
          <p:cNvPr id="31" name="Picture 30">
            <a:extLst>
              <a:ext uri="{FF2B5EF4-FFF2-40B4-BE49-F238E27FC236}">
                <a16:creationId xmlns:a16="http://schemas.microsoft.com/office/drawing/2014/main" id="{3E3DAD3B-EA93-1424-E021-005DBFF9D465}"/>
              </a:ext>
            </a:extLst>
          </p:cNvPr>
          <p:cNvPicPr>
            <a:picLocks noChangeAspect="1"/>
          </p:cNvPicPr>
          <p:nvPr/>
        </p:nvPicPr>
        <p:blipFill>
          <a:blip r:embed="rId4"/>
          <a:stretch>
            <a:fillRect/>
          </a:stretch>
        </p:blipFill>
        <p:spPr>
          <a:xfrm>
            <a:off x="4674991" y="665018"/>
            <a:ext cx="3959854" cy="3077142"/>
          </a:xfrm>
          <a:prstGeom prst="rect">
            <a:avLst/>
          </a:prstGeom>
        </p:spPr>
      </p:pic>
      <p:sp>
        <p:nvSpPr>
          <p:cNvPr id="59" name="L-Shape 58">
            <a:extLst>
              <a:ext uri="{FF2B5EF4-FFF2-40B4-BE49-F238E27FC236}">
                <a16:creationId xmlns:a16="http://schemas.microsoft.com/office/drawing/2014/main" id="{AE218273-493E-D7CF-108F-37050B46C379}"/>
              </a:ext>
            </a:extLst>
          </p:cNvPr>
          <p:cNvSpPr/>
          <p:nvPr/>
        </p:nvSpPr>
        <p:spPr>
          <a:xfrm rot="18145074">
            <a:off x="5735396" y="2208093"/>
            <a:ext cx="1866900" cy="548670"/>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60" name="TextBox 59">
            <a:extLst>
              <a:ext uri="{FF2B5EF4-FFF2-40B4-BE49-F238E27FC236}">
                <a16:creationId xmlns:a16="http://schemas.microsoft.com/office/drawing/2014/main" id="{D5EC2E4B-79BE-5320-34DE-6AD2DBB433C0}"/>
              </a:ext>
            </a:extLst>
          </p:cNvPr>
          <p:cNvSpPr txBox="1"/>
          <p:nvPr/>
        </p:nvSpPr>
        <p:spPr>
          <a:xfrm>
            <a:off x="342900" y="3800473"/>
            <a:ext cx="3999277" cy="1200329"/>
          </a:xfrm>
          <a:prstGeom prst="rect">
            <a:avLst/>
          </a:prstGeom>
          <a:noFill/>
        </p:spPr>
        <p:txBody>
          <a:bodyPr wrap="square" rtlCol="0">
            <a:spAutoFit/>
          </a:bodyPr>
          <a:lstStyle/>
          <a:p>
            <a:pPr>
              <a:lnSpc>
                <a:spcPct val="150000"/>
              </a:lnSpc>
            </a:pP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endParaRPr lang="en-US" sz="2400"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AED92035-3457-0514-0F0D-79DD7F7365F0}"/>
              </a:ext>
            </a:extLst>
          </p:cNvPr>
          <p:cNvSpPr txBox="1"/>
          <p:nvPr/>
        </p:nvSpPr>
        <p:spPr>
          <a:xfrm>
            <a:off x="4913283" y="3800473"/>
            <a:ext cx="3483269" cy="1200329"/>
          </a:xfrm>
          <a:prstGeom prst="rect">
            <a:avLst/>
          </a:prstGeom>
          <a:noFill/>
        </p:spPr>
        <p:txBody>
          <a:bodyPr wrap="square" rtlCol="0">
            <a:spAutoFit/>
          </a:bodyPr>
          <a:lstStyle/>
          <a:p>
            <a:pPr>
              <a:lnSpc>
                <a:spcPct val="150000"/>
              </a:lnSpc>
            </a:pP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488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barn(inVertical)">
                                      <p:cBhvr>
                                        <p:cTn id="1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txBox="1">
            <a:spLocks noGrp="1"/>
          </p:cNvSpPr>
          <p:nvPr>
            <p:ph type="ctrTitle" idx="4294967295"/>
          </p:nvPr>
        </p:nvSpPr>
        <p:spPr>
          <a:xfrm>
            <a:off x="565143" y="-91543"/>
            <a:ext cx="7980218" cy="877840"/>
          </a:xfrm>
          <a:prstGeom prst="rect">
            <a:avLst/>
          </a:prstGeom>
        </p:spPr>
        <p:txBody>
          <a:bodyPr spcFirstLastPara="1" wrap="square" lIns="91425" tIns="91425" rIns="91425" bIns="91425" anchor="b" anchorCtr="0">
            <a:noAutofit/>
          </a:bodyPr>
          <a:lstStyle/>
          <a:p>
            <a:pPr lvl="0" algn="ct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a:t>
            </a:r>
            <a:r>
              <a:rPr lang="en-US"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 TRÌNH TRỒNG TRỌT</a:t>
            </a:r>
            <a:endParaRPr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3" name="Google Shape;133;p1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46</a:t>
            </a:fld>
            <a:endParaRPr/>
          </a:p>
        </p:txBody>
      </p:sp>
      <p:grpSp>
        <p:nvGrpSpPr>
          <p:cNvPr id="9" name="Google Shape;770;p49">
            <a:extLst>
              <a:ext uri="{FF2B5EF4-FFF2-40B4-BE49-F238E27FC236}">
                <a16:creationId xmlns:a16="http://schemas.microsoft.com/office/drawing/2014/main" id="{D8B31C60-D9B9-4CE1-9158-9B212020BCE7}"/>
              </a:ext>
            </a:extLst>
          </p:cNvPr>
          <p:cNvGrpSpPr/>
          <p:nvPr/>
        </p:nvGrpSpPr>
        <p:grpSpPr>
          <a:xfrm>
            <a:off x="8416636" y="72737"/>
            <a:ext cx="553643" cy="557746"/>
            <a:chOff x="1922075" y="1629000"/>
            <a:chExt cx="437200" cy="437200"/>
          </a:xfrm>
        </p:grpSpPr>
        <p:sp>
          <p:nvSpPr>
            <p:cNvPr id="10" name="Google Shape;771;p49">
              <a:extLst>
                <a:ext uri="{FF2B5EF4-FFF2-40B4-BE49-F238E27FC236}">
                  <a16:creationId xmlns:a16="http://schemas.microsoft.com/office/drawing/2014/main" id="{EBB40C1E-3B3B-497B-93CA-B7384004019F}"/>
                </a:ext>
              </a:extLst>
            </p:cNvPr>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72;p49">
              <a:extLst>
                <a:ext uri="{FF2B5EF4-FFF2-40B4-BE49-F238E27FC236}">
                  <a16:creationId xmlns:a16="http://schemas.microsoft.com/office/drawing/2014/main" id="{DD43899F-75D6-4174-BB0D-BC5F49A6F942}"/>
                </a:ext>
              </a:extLst>
            </p:cNvPr>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212913" y="708728"/>
            <a:ext cx="4525598" cy="523220"/>
          </a:xfrm>
          <a:prstGeom prst="rect">
            <a:avLst/>
          </a:prstGeom>
        </p:spPr>
        <p:txBody>
          <a:bodyPr wrap="none">
            <a:spAutoFit/>
          </a:bodyPr>
          <a:lstStyle/>
          <a:p>
            <a:pPr lvl="0">
              <a:spcBef>
                <a:spcPts val="600"/>
              </a:spcBef>
            </a:pPr>
            <a:r>
              <a:rPr lang="vi-VN" sz="2800" dirty="0">
                <a:solidFill>
                  <a:srgbClr val="C00000"/>
                </a:solidFill>
                <a:latin typeface="Times New Roman" panose="02020603050405020304" pitchFamily="18" charset="0"/>
                <a:cs typeface="Times New Roman" panose="02020603050405020304" pitchFamily="18" charset="0"/>
              </a:rPr>
              <a:t>1.</a:t>
            </a:r>
            <a:r>
              <a:rPr lang="en-US" sz="2800" dirty="0">
                <a:solidFill>
                  <a:srgbClr val="C00000"/>
                </a:solidFill>
                <a:latin typeface="Times New Roman" panose="02020603050405020304" pitchFamily="18" charset="0"/>
                <a:cs typeface="Times New Roman" panose="02020603050405020304" pitchFamily="18" charset="0"/>
              </a:rPr>
              <a:t> </a:t>
            </a:r>
            <a:r>
              <a:rPr lang="en-US" sz="2800" u="sng" dirty="0">
                <a:solidFill>
                  <a:srgbClr val="C00000"/>
                </a:solidFill>
                <a:latin typeface="Times New Roman" panose="02020603050405020304" pitchFamily="18" charset="0"/>
                <a:cs typeface="Times New Roman" panose="02020603050405020304" pitchFamily="18" charset="0"/>
              </a:rPr>
              <a:t>CHUẨN BỊ ĐẤT TRỒNG:</a:t>
            </a:r>
            <a:endParaRPr lang="en-US" sz="2800" u="sng" dirty="0">
              <a:solidFill>
                <a:srgbClr val="C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12913" y="1114401"/>
            <a:ext cx="5793574" cy="523220"/>
          </a:xfrm>
          <a:prstGeom prst="rect">
            <a:avLst/>
          </a:prstGeom>
        </p:spPr>
        <p:txBody>
          <a:bodyPr wrap="none">
            <a:spAutoFit/>
          </a:bodyPr>
          <a:lstStyle/>
          <a:p>
            <a:pPr lvl="0">
              <a:spcBef>
                <a:spcPts val="600"/>
              </a:spcBef>
            </a:pPr>
            <a:r>
              <a:rPr lang="en-US" sz="2800" dirty="0" smtClean="0">
                <a:solidFill>
                  <a:srgbClr val="C00000"/>
                </a:solidFill>
                <a:latin typeface="Times New Roman" panose="02020603050405020304" pitchFamily="18" charset="0"/>
                <a:cs typeface="Times New Roman" panose="02020603050405020304" pitchFamily="18" charset="0"/>
              </a:rPr>
              <a:t>2</a:t>
            </a:r>
            <a:r>
              <a:rPr lang="vi-VN" sz="2800" dirty="0" smtClean="0">
                <a:solidFill>
                  <a:srgbClr val="C00000"/>
                </a:solidFill>
                <a:latin typeface="Times New Roman" panose="02020603050405020304" pitchFamily="18" charset="0"/>
                <a:cs typeface="Times New Roman" panose="02020603050405020304" pitchFamily="18" charset="0"/>
              </a:rPr>
              <a:t>.</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u="sng" dirty="0">
                <a:solidFill>
                  <a:srgbClr val="C00000"/>
                </a:solidFill>
                <a:latin typeface="Times New Roman" panose="02020603050405020304" pitchFamily="18" charset="0"/>
                <a:cs typeface="Times New Roman" panose="02020603050405020304" pitchFamily="18" charset="0"/>
              </a:rPr>
              <a:t>CHUẨN BỊ </a:t>
            </a:r>
            <a:r>
              <a:rPr lang="en-US" sz="2800" u="sng" dirty="0" smtClean="0">
                <a:solidFill>
                  <a:srgbClr val="C00000"/>
                </a:solidFill>
                <a:latin typeface="Times New Roman" panose="02020603050405020304" pitchFamily="18" charset="0"/>
                <a:cs typeface="Times New Roman" panose="02020603050405020304" pitchFamily="18" charset="0"/>
              </a:rPr>
              <a:t>GIỐNG CÂY </a:t>
            </a:r>
            <a:r>
              <a:rPr lang="en-US" sz="2800" u="sng" dirty="0">
                <a:solidFill>
                  <a:srgbClr val="C00000"/>
                </a:solidFill>
                <a:latin typeface="Times New Roman" panose="02020603050405020304" pitchFamily="18" charset="0"/>
                <a:cs typeface="Times New Roman" panose="02020603050405020304" pitchFamily="18" charset="0"/>
              </a:rPr>
              <a:t>TRỒNG:</a:t>
            </a:r>
            <a:endParaRPr lang="en-US" sz="2800" u="sng" dirty="0">
              <a:solidFill>
                <a:srgbClr val="C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12913" y="1496569"/>
            <a:ext cx="2829621" cy="523220"/>
          </a:xfrm>
          <a:prstGeom prst="rect">
            <a:avLst/>
          </a:prstGeom>
        </p:spPr>
        <p:txBody>
          <a:bodyPr wrap="none">
            <a:spAutoFit/>
          </a:bodyPr>
          <a:lstStyle/>
          <a:p>
            <a:pPr lvl="0">
              <a:spcBef>
                <a:spcPts val="600"/>
              </a:spcBef>
            </a:pPr>
            <a:r>
              <a:rPr lang="en-US" sz="2800" dirty="0">
                <a:solidFill>
                  <a:srgbClr val="C00000"/>
                </a:solidFill>
                <a:latin typeface="Times New Roman" panose="02020603050405020304" pitchFamily="18" charset="0"/>
                <a:cs typeface="Times New Roman" panose="02020603050405020304" pitchFamily="18" charset="0"/>
              </a:rPr>
              <a:t>3</a:t>
            </a:r>
            <a:r>
              <a:rPr lang="vi-VN" sz="2800" dirty="0" smtClean="0">
                <a:solidFill>
                  <a:srgbClr val="C00000"/>
                </a:solidFill>
                <a:latin typeface="Times New Roman" panose="02020603050405020304" pitchFamily="18" charset="0"/>
                <a:cs typeface="Times New Roman" panose="02020603050405020304" pitchFamily="18" charset="0"/>
              </a:rPr>
              <a:t>.</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u="sng" dirty="0" smtClean="0">
                <a:solidFill>
                  <a:srgbClr val="C00000"/>
                </a:solidFill>
                <a:latin typeface="Times New Roman" panose="02020603050405020304" pitchFamily="18" charset="0"/>
                <a:cs typeface="Times New Roman" panose="02020603050405020304" pitchFamily="18" charset="0"/>
              </a:rPr>
              <a:t>GIEO </a:t>
            </a:r>
            <a:r>
              <a:rPr lang="en-US" sz="2800" u="sng" dirty="0">
                <a:solidFill>
                  <a:srgbClr val="C00000"/>
                </a:solidFill>
                <a:latin typeface="Times New Roman" panose="02020603050405020304" pitchFamily="18" charset="0"/>
                <a:cs typeface="Times New Roman" panose="02020603050405020304" pitchFamily="18" charset="0"/>
              </a:rPr>
              <a:t>TRỒNG:</a:t>
            </a:r>
            <a:endParaRPr lang="en-US" sz="2800" u="sng" dirty="0">
              <a:solidFill>
                <a:srgbClr val="C0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12913" y="1902242"/>
            <a:ext cx="3357009" cy="523220"/>
          </a:xfrm>
          <a:prstGeom prst="rect">
            <a:avLst/>
          </a:prstGeom>
        </p:spPr>
        <p:txBody>
          <a:bodyPr wrap="none">
            <a:spAutoFit/>
          </a:bodyPr>
          <a:lstStyle/>
          <a:p>
            <a:pPr lvl="0">
              <a:spcBef>
                <a:spcPts val="600"/>
              </a:spcBef>
            </a:pPr>
            <a:r>
              <a:rPr lang="en-US" sz="2800" dirty="0" smtClean="0">
                <a:solidFill>
                  <a:srgbClr val="C00000"/>
                </a:solidFill>
                <a:latin typeface="Times New Roman" panose="02020603050405020304" pitchFamily="18" charset="0"/>
                <a:cs typeface="Times New Roman" panose="02020603050405020304" pitchFamily="18" charset="0"/>
              </a:rPr>
              <a:t>4</a:t>
            </a:r>
            <a:r>
              <a:rPr lang="vi-VN" sz="2800" dirty="0" smtClean="0">
                <a:solidFill>
                  <a:srgbClr val="C00000"/>
                </a:solidFill>
                <a:latin typeface="Times New Roman" panose="02020603050405020304" pitchFamily="18" charset="0"/>
                <a:cs typeface="Times New Roman" panose="02020603050405020304" pitchFamily="18" charset="0"/>
              </a:rPr>
              <a:t>.</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u="sng" dirty="0" smtClean="0">
                <a:solidFill>
                  <a:srgbClr val="C00000"/>
                </a:solidFill>
                <a:latin typeface="Times New Roman" panose="02020603050405020304" pitchFamily="18" charset="0"/>
                <a:cs typeface="Times New Roman" panose="02020603050405020304" pitchFamily="18" charset="0"/>
              </a:rPr>
              <a:t>CHĂM SÓC CÂY:</a:t>
            </a:r>
            <a:endParaRPr lang="en-US" sz="2800" u="sng" dirty="0">
              <a:solidFill>
                <a:srgbClr val="C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77871" y="2284410"/>
            <a:ext cx="8619720" cy="2246769"/>
          </a:xfrm>
          <a:prstGeom prst="rect">
            <a:avLst/>
          </a:prstGeom>
        </p:spPr>
        <p:txBody>
          <a:bodyPr wrap="square">
            <a:spAutoFit/>
          </a:bodyPr>
          <a:lstStyle/>
          <a:p>
            <a:r>
              <a:rPr lang="fr-FR" sz="2800" dirty="0" smtClean="0">
                <a:solidFill>
                  <a:srgbClr val="002060"/>
                </a:solidFill>
                <a:latin typeface="Times New Roman" panose="02020603050405020304" pitchFamily="18" charset="0"/>
                <a:ea typeface="Calibri" panose="020F0502020204030204" pitchFamily="34" charset="0"/>
              </a:rPr>
              <a:t>- </a:t>
            </a:r>
            <a:r>
              <a:rPr lang="fr-FR" sz="2800" dirty="0" err="1" smtClean="0">
                <a:solidFill>
                  <a:srgbClr val="002060"/>
                </a:solidFill>
                <a:latin typeface="Times New Roman" panose="02020603050405020304" pitchFamily="18" charset="0"/>
                <a:ea typeface="Calibri" panose="020F0502020204030204" pitchFamily="34" charset="0"/>
              </a:rPr>
              <a:t>Chăm</a:t>
            </a:r>
            <a:r>
              <a:rPr lang="fr-FR" sz="2800" dirty="0" smtClean="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sóc</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cây</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trồng</a:t>
            </a:r>
            <a:r>
              <a:rPr lang="fr-FR" sz="2800" dirty="0">
                <a:solidFill>
                  <a:srgbClr val="002060"/>
                </a:solidFill>
                <a:latin typeface="Times New Roman" panose="02020603050405020304" pitchFamily="18" charset="0"/>
                <a:ea typeface="Calibri" panose="020F0502020204030204" pitchFamily="34" charset="0"/>
              </a:rPr>
              <a:t> </a:t>
            </a:r>
            <a:r>
              <a:rPr lang="vi-VN" sz="2800" dirty="0">
                <a:solidFill>
                  <a:srgbClr val="002060"/>
                </a:solidFill>
                <a:latin typeface="Times New Roman" panose="02020603050405020304" pitchFamily="18" charset="0"/>
                <a:ea typeface="Calibri" panose="020F0502020204030204" pitchFamily="34" charset="0"/>
              </a:rPr>
              <a:t>có</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mục</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đích</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nuôi</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dưỡng</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bảo</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vệ</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phòng</a:t>
            </a:r>
            <a:r>
              <a:rPr lang="fr-FR" sz="2800" dirty="0">
                <a:solidFill>
                  <a:srgbClr val="002060"/>
                </a:solidFill>
                <a:latin typeface="Times New Roman" panose="02020603050405020304" pitchFamily="18" charset="0"/>
                <a:ea typeface="Calibri" panose="020F0502020204030204" pitchFamily="34" charset="0"/>
              </a:rPr>
              <a:t> tr</a:t>
            </a:r>
            <a:r>
              <a:rPr lang="en-US" sz="2800" dirty="0">
                <a:solidFill>
                  <a:srgbClr val="002060"/>
                </a:solidFill>
                <a:latin typeface="Times New Roman" panose="02020603050405020304" pitchFamily="18" charset="0"/>
                <a:ea typeface="Calibri" panose="020F0502020204030204" pitchFamily="34" charset="0"/>
              </a:rPr>
              <a:t>ừ</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các</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yếu</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tố</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gây</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hại</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cho</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cây</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trồng</a:t>
            </a:r>
            <a:r>
              <a:rPr lang="fr-FR" sz="2800" dirty="0">
                <a:solidFill>
                  <a:srgbClr val="002060"/>
                </a:solidFill>
                <a:latin typeface="Times New Roman" panose="02020603050405020304" pitchFamily="18" charset="0"/>
                <a:ea typeface="Calibri" panose="020F0502020204030204" pitchFamily="34" charset="0"/>
              </a:rPr>
              <a:t>. </a:t>
            </a:r>
            <a:endParaRPr lang="fr-FR" sz="2800" dirty="0" smtClean="0">
              <a:solidFill>
                <a:srgbClr val="002060"/>
              </a:solidFill>
              <a:latin typeface="Times New Roman" panose="02020603050405020304" pitchFamily="18" charset="0"/>
              <a:ea typeface="Calibri" panose="020F0502020204030204" pitchFamily="34" charset="0"/>
            </a:endParaRPr>
          </a:p>
          <a:p>
            <a:r>
              <a:rPr lang="fr-FR" sz="2800" dirty="0" smtClean="0">
                <a:solidFill>
                  <a:srgbClr val="002060"/>
                </a:solidFill>
                <a:latin typeface="Times New Roman" panose="02020603050405020304" pitchFamily="18" charset="0"/>
                <a:ea typeface="Calibri" panose="020F0502020204030204" pitchFamily="34" charset="0"/>
              </a:rPr>
              <a:t>- </a:t>
            </a:r>
            <a:r>
              <a:rPr lang="fr-FR" sz="2800" dirty="0" err="1" smtClean="0">
                <a:solidFill>
                  <a:srgbClr val="002060"/>
                </a:solidFill>
                <a:latin typeface="Times New Roman" panose="02020603050405020304" pitchFamily="18" charset="0"/>
                <a:ea typeface="Calibri" panose="020F0502020204030204" pitchFamily="34" charset="0"/>
              </a:rPr>
              <a:t>Chăm</a:t>
            </a:r>
            <a:r>
              <a:rPr lang="fr-FR" sz="2800" dirty="0" smtClean="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sóc</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cây</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trồng</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gồm</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các</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công</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việc</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tỉa</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dặm</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làm</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cỏ</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vun</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xới</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bón</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phân</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tưới</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nước</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tiêu</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nước</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phòng</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trừ</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sâu</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bệnh</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cho</a:t>
            </a:r>
            <a:r>
              <a:rPr lang="fr-FR" sz="2800" dirty="0">
                <a:solidFill>
                  <a:srgbClr val="002060"/>
                </a:solidFill>
                <a:latin typeface="Times New Roman" panose="02020603050405020304" pitchFamily="18" charset="0"/>
                <a:ea typeface="Calibri" panose="020F0502020204030204" pitchFamily="34" charset="0"/>
              </a:rPr>
              <a:t> </a:t>
            </a:r>
            <a:r>
              <a:rPr lang="fr-FR" sz="2800" dirty="0" err="1">
                <a:solidFill>
                  <a:srgbClr val="002060"/>
                </a:solidFill>
                <a:latin typeface="Times New Roman" panose="02020603050405020304" pitchFamily="18" charset="0"/>
                <a:ea typeface="Calibri" panose="020F0502020204030204" pitchFamily="34" charset="0"/>
              </a:rPr>
              <a:t>cây</a:t>
            </a:r>
            <a:r>
              <a:rPr lang="vi-VN"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ndParaRPr>
          </a:p>
        </p:txBody>
      </p:sp>
      <p:sp>
        <p:nvSpPr>
          <p:cNvPr id="15" name="Rectangle 14"/>
          <p:cNvSpPr/>
          <p:nvPr/>
        </p:nvSpPr>
        <p:spPr>
          <a:xfrm>
            <a:off x="212912" y="4388700"/>
            <a:ext cx="2749471" cy="523220"/>
          </a:xfrm>
          <a:prstGeom prst="rect">
            <a:avLst/>
          </a:prstGeom>
        </p:spPr>
        <p:txBody>
          <a:bodyPr wrap="none">
            <a:spAutoFit/>
          </a:bodyPr>
          <a:lstStyle/>
          <a:p>
            <a:pPr lvl="0">
              <a:spcBef>
                <a:spcPts val="600"/>
              </a:spcBef>
            </a:pPr>
            <a:r>
              <a:rPr lang="en-US" sz="2800" dirty="0">
                <a:solidFill>
                  <a:srgbClr val="C00000"/>
                </a:solidFill>
                <a:latin typeface="Times New Roman" panose="02020603050405020304" pitchFamily="18" charset="0"/>
                <a:cs typeface="Times New Roman" panose="02020603050405020304" pitchFamily="18" charset="0"/>
              </a:rPr>
              <a:t>5</a:t>
            </a:r>
            <a:r>
              <a:rPr lang="vi-VN" sz="2800" dirty="0" smtClean="0">
                <a:solidFill>
                  <a:srgbClr val="C00000"/>
                </a:solidFill>
                <a:latin typeface="Times New Roman" panose="02020603050405020304" pitchFamily="18" charset="0"/>
                <a:cs typeface="Times New Roman" panose="02020603050405020304" pitchFamily="18" charset="0"/>
              </a:rPr>
              <a:t>.</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u="sng" dirty="0" smtClean="0">
                <a:solidFill>
                  <a:srgbClr val="C00000"/>
                </a:solidFill>
                <a:latin typeface="Times New Roman" panose="02020603050405020304" pitchFamily="18" charset="0"/>
                <a:cs typeface="Times New Roman" panose="02020603050405020304" pitchFamily="18" charset="0"/>
              </a:rPr>
              <a:t>THU HOẠCH:</a:t>
            </a:r>
            <a:endParaRPr lang="en-US" sz="2800" u="sng"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4036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3ADF88-EAEB-7B18-C25F-C6BA44815182}"/>
              </a:ext>
            </a:extLst>
          </p:cNvPr>
          <p:cNvPicPr>
            <a:picLocks noChangeAspect="1"/>
          </p:cNvPicPr>
          <p:nvPr/>
        </p:nvPicPr>
        <p:blipFill>
          <a:blip r:embed="rId3"/>
          <a:stretch>
            <a:fillRect/>
          </a:stretch>
        </p:blipFill>
        <p:spPr>
          <a:xfrm>
            <a:off x="415636" y="662282"/>
            <a:ext cx="8115299" cy="3383262"/>
          </a:xfrm>
          <a:prstGeom prst="rect">
            <a:avLst/>
          </a:prstGeom>
        </p:spPr>
      </p:pic>
      <p:sp>
        <p:nvSpPr>
          <p:cNvPr id="31" name="TextBox 30">
            <a:extLst>
              <a:ext uri="{FF2B5EF4-FFF2-40B4-BE49-F238E27FC236}">
                <a16:creationId xmlns:a16="http://schemas.microsoft.com/office/drawing/2014/main" id="{D99C450E-8D40-D2E4-DCBC-F2531D069F34}"/>
              </a:ext>
            </a:extLst>
          </p:cNvPr>
          <p:cNvSpPr txBox="1"/>
          <p:nvPr/>
        </p:nvSpPr>
        <p:spPr>
          <a:xfrm>
            <a:off x="2627456" y="77507"/>
            <a:ext cx="3077153"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Quan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3.7</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36EFAF02-B6AA-BD91-9562-88F7D57510C2}"/>
              </a:ext>
            </a:extLst>
          </p:cNvPr>
          <p:cNvSpPr txBox="1"/>
          <p:nvPr/>
        </p:nvSpPr>
        <p:spPr>
          <a:xfrm>
            <a:off x="135082" y="4045544"/>
            <a:ext cx="9008918" cy="742511"/>
          </a:xfrm>
          <a:prstGeom prst="rect">
            <a:avLst/>
          </a:prstGeom>
          <a:noFill/>
        </p:spPr>
        <p:txBody>
          <a:bodyPr wrap="square" rtlCol="0">
            <a:spAutoFit/>
          </a:bodyPr>
          <a:lstStyle/>
          <a:p>
            <a:pPr>
              <a:lnSpc>
                <a:spcPct val="150000"/>
              </a:lnSpc>
            </a:pPr>
            <a:r>
              <a:rPr lang="fr-FR"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ê</a:t>
            </a:r>
            <a:r>
              <a:rPr lang="fr-FR"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u </a:t>
            </a:r>
            <a:r>
              <a:rPr lang="fr-FR"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fr-FR"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fr-FR"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fr-FR"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fr-FR"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fr-FR"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fr-FR"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fr-FR"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fr-FR"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vi-VN"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9433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3" name="Google Shape;133;p1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48</a:t>
            </a:fld>
            <a:endParaRPr/>
          </a:p>
        </p:txBody>
      </p:sp>
      <p:pic>
        <p:nvPicPr>
          <p:cNvPr id="3" name="Picture 2">
            <a:extLst>
              <a:ext uri="{FF2B5EF4-FFF2-40B4-BE49-F238E27FC236}">
                <a16:creationId xmlns:a16="http://schemas.microsoft.com/office/drawing/2014/main" id="{C4B05FE6-8075-486E-8C03-DA8A6C0233EA}"/>
              </a:ext>
            </a:extLst>
          </p:cNvPr>
          <p:cNvPicPr>
            <a:picLocks noChangeAspect="1"/>
          </p:cNvPicPr>
          <p:nvPr/>
        </p:nvPicPr>
        <p:blipFill>
          <a:blip r:embed="rId3"/>
          <a:stretch>
            <a:fillRect/>
          </a:stretch>
        </p:blipFill>
        <p:spPr>
          <a:xfrm>
            <a:off x="350559" y="48165"/>
            <a:ext cx="3958936" cy="2581806"/>
          </a:xfrm>
          <a:prstGeom prst="ellipse">
            <a:avLst/>
          </a:prstGeom>
          <a:ln>
            <a:noFill/>
          </a:ln>
          <a:effectLst>
            <a:softEdge rad="112500"/>
          </a:effectLst>
        </p:spPr>
      </p:pic>
      <p:pic>
        <p:nvPicPr>
          <p:cNvPr id="4" name="Picture 3">
            <a:extLst>
              <a:ext uri="{FF2B5EF4-FFF2-40B4-BE49-F238E27FC236}">
                <a16:creationId xmlns:a16="http://schemas.microsoft.com/office/drawing/2014/main" id="{813CAABC-D687-4CFA-81DF-5448AC579784}"/>
              </a:ext>
            </a:extLst>
          </p:cNvPr>
          <p:cNvPicPr>
            <a:picLocks noChangeAspect="1"/>
          </p:cNvPicPr>
          <p:nvPr/>
        </p:nvPicPr>
        <p:blipFill>
          <a:blip r:embed="rId4"/>
          <a:stretch>
            <a:fillRect/>
          </a:stretch>
        </p:blipFill>
        <p:spPr>
          <a:xfrm>
            <a:off x="4583056" y="137231"/>
            <a:ext cx="4145574" cy="2439714"/>
          </a:xfrm>
          <a:prstGeom prst="ellipse">
            <a:avLst/>
          </a:prstGeom>
          <a:ln>
            <a:noFill/>
          </a:ln>
          <a:effectLst>
            <a:softEdge rad="112500"/>
          </a:effectLst>
        </p:spPr>
      </p:pic>
      <p:pic>
        <p:nvPicPr>
          <p:cNvPr id="5" name="Picture 4">
            <a:extLst>
              <a:ext uri="{FF2B5EF4-FFF2-40B4-BE49-F238E27FC236}">
                <a16:creationId xmlns:a16="http://schemas.microsoft.com/office/drawing/2014/main" id="{8E272225-ED23-4505-BE97-C6BAA955672B}"/>
              </a:ext>
            </a:extLst>
          </p:cNvPr>
          <p:cNvPicPr>
            <a:picLocks noChangeAspect="1"/>
          </p:cNvPicPr>
          <p:nvPr/>
        </p:nvPicPr>
        <p:blipFill>
          <a:blip r:embed="rId5"/>
          <a:stretch>
            <a:fillRect/>
          </a:stretch>
        </p:blipFill>
        <p:spPr>
          <a:xfrm>
            <a:off x="350559" y="2629971"/>
            <a:ext cx="3496656" cy="2472907"/>
          </a:xfrm>
          <a:prstGeom prst="ellipse">
            <a:avLst/>
          </a:prstGeom>
          <a:ln>
            <a:noFill/>
          </a:ln>
          <a:effectLst>
            <a:softEdge rad="112500"/>
          </a:effectLst>
        </p:spPr>
      </p:pic>
      <p:pic>
        <p:nvPicPr>
          <p:cNvPr id="6" name="Picture 5">
            <a:extLst>
              <a:ext uri="{FF2B5EF4-FFF2-40B4-BE49-F238E27FC236}">
                <a16:creationId xmlns:a16="http://schemas.microsoft.com/office/drawing/2014/main" id="{82CB2E0F-38BB-42CC-9C8F-0ED5142478F4}"/>
              </a:ext>
            </a:extLst>
          </p:cNvPr>
          <p:cNvPicPr>
            <a:picLocks noChangeAspect="1"/>
          </p:cNvPicPr>
          <p:nvPr/>
        </p:nvPicPr>
        <p:blipFill>
          <a:blip r:embed="rId6"/>
          <a:stretch>
            <a:fillRect/>
          </a:stretch>
        </p:blipFill>
        <p:spPr>
          <a:xfrm>
            <a:off x="4309495" y="2587335"/>
            <a:ext cx="4332715" cy="2523505"/>
          </a:xfrm>
          <a:prstGeom prst="ellipse">
            <a:avLst/>
          </a:prstGeom>
          <a:ln>
            <a:noFill/>
          </a:ln>
          <a:effectLst>
            <a:softEdge rad="112500"/>
          </a:effectLst>
        </p:spPr>
      </p:pic>
    </p:spTree>
    <p:extLst>
      <p:ext uri="{BB962C8B-B14F-4D97-AF65-F5344CB8AC3E}">
        <p14:creationId xmlns:p14="http://schemas.microsoft.com/office/powerpoint/2010/main" val="4134545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81CB78-D672-47C0-93B5-49A6EC476E3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49</a:t>
            </a:fld>
            <a:endParaRPr lang="en"/>
          </a:p>
        </p:txBody>
      </p:sp>
      <p:sp>
        <p:nvSpPr>
          <p:cNvPr id="3" name="TextBox 2">
            <a:extLst>
              <a:ext uri="{FF2B5EF4-FFF2-40B4-BE49-F238E27FC236}">
                <a16:creationId xmlns:a16="http://schemas.microsoft.com/office/drawing/2014/main" id="{A7521E25-915B-4E61-86A2-79224903BF06}"/>
              </a:ext>
            </a:extLst>
          </p:cNvPr>
          <p:cNvSpPr txBox="1"/>
          <p:nvPr/>
        </p:nvSpPr>
        <p:spPr>
          <a:xfrm>
            <a:off x="2426278" y="104297"/>
            <a:ext cx="429144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Mục</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đích</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của</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thu</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hoạch</a:t>
            </a:r>
            <a:endPar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6EDB2F1-3D82-4936-97ED-E58D2846BDBA}"/>
              </a:ext>
            </a:extLst>
          </p:cNvPr>
          <p:cNvSpPr txBox="1"/>
          <p:nvPr/>
        </p:nvSpPr>
        <p:spPr>
          <a:xfrm>
            <a:off x="76209" y="796636"/>
            <a:ext cx="879266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Thu </a:t>
            </a:r>
            <a:r>
              <a:rPr lang="en-US" sz="2400"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được</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số</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lượng</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và</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chất</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lượng</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sản</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phẩm</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trồng</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trọt</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đạt</a:t>
            </a:r>
            <a:r>
              <a:rPr lang="en-US" sz="2400"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tiêu</a:t>
            </a:r>
            <a:r>
              <a:rPr lang="en-US" sz="2400"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400"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chuẩn</a:t>
            </a:r>
            <a:r>
              <a:rPr lang="en-US" sz="2400"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AB7F1B84-16AC-4D61-BF43-F7FE21C78814}"/>
              </a:ext>
            </a:extLst>
          </p:cNvPr>
          <p:cNvPicPr>
            <a:picLocks noChangeAspect="1"/>
          </p:cNvPicPr>
          <p:nvPr/>
        </p:nvPicPr>
        <p:blipFill>
          <a:blip r:embed="rId2"/>
          <a:stretch>
            <a:fillRect/>
          </a:stretch>
        </p:blipFill>
        <p:spPr>
          <a:xfrm>
            <a:off x="5941415" y="3526190"/>
            <a:ext cx="3126376" cy="1641347"/>
          </a:xfrm>
          <a:prstGeom prst="ellipse">
            <a:avLst/>
          </a:prstGeom>
          <a:ln>
            <a:noFill/>
          </a:ln>
          <a:effectLst>
            <a:softEdge rad="112500"/>
          </a:effectLst>
        </p:spPr>
      </p:pic>
      <p:pic>
        <p:nvPicPr>
          <p:cNvPr id="8" name="Picture 7">
            <a:extLst>
              <a:ext uri="{FF2B5EF4-FFF2-40B4-BE49-F238E27FC236}">
                <a16:creationId xmlns:a16="http://schemas.microsoft.com/office/drawing/2014/main" id="{9ACCBC04-4BBF-4DA1-8548-1FEC916DE5D7}"/>
              </a:ext>
            </a:extLst>
          </p:cNvPr>
          <p:cNvPicPr>
            <a:picLocks noChangeAspect="1"/>
          </p:cNvPicPr>
          <p:nvPr/>
        </p:nvPicPr>
        <p:blipFill>
          <a:blip r:embed="rId3"/>
          <a:stretch>
            <a:fillRect/>
          </a:stretch>
        </p:blipFill>
        <p:spPr>
          <a:xfrm>
            <a:off x="5016860" y="1258301"/>
            <a:ext cx="2555283" cy="2536597"/>
          </a:xfrm>
          <a:prstGeom prst="ellipse">
            <a:avLst/>
          </a:prstGeom>
          <a:ln>
            <a:noFill/>
          </a:ln>
          <a:effectLst>
            <a:softEdge rad="112500"/>
          </a:effectLst>
        </p:spPr>
      </p:pic>
      <p:pic>
        <p:nvPicPr>
          <p:cNvPr id="9" name="Picture 8">
            <a:extLst>
              <a:ext uri="{FF2B5EF4-FFF2-40B4-BE49-F238E27FC236}">
                <a16:creationId xmlns:a16="http://schemas.microsoft.com/office/drawing/2014/main" id="{3B128128-57B8-4C3E-9FB0-70971A9ADECE}"/>
              </a:ext>
            </a:extLst>
          </p:cNvPr>
          <p:cNvPicPr>
            <a:picLocks noChangeAspect="1"/>
          </p:cNvPicPr>
          <p:nvPr/>
        </p:nvPicPr>
        <p:blipFill>
          <a:blip r:embed="rId4"/>
          <a:stretch>
            <a:fillRect/>
          </a:stretch>
        </p:blipFill>
        <p:spPr>
          <a:xfrm>
            <a:off x="0" y="1274278"/>
            <a:ext cx="3798444" cy="2594944"/>
          </a:xfrm>
          <a:prstGeom prst="ellipse">
            <a:avLst/>
          </a:prstGeom>
          <a:ln>
            <a:noFill/>
          </a:ln>
          <a:effectLst>
            <a:softEdge rad="112500"/>
          </a:effectLst>
        </p:spPr>
      </p:pic>
      <p:pic>
        <p:nvPicPr>
          <p:cNvPr id="1026" name="Picture 2" descr="Người Nông Dân, Free Png - KhoThietKe.Net">
            <a:extLst>
              <a:ext uri="{FF2B5EF4-FFF2-40B4-BE49-F238E27FC236}">
                <a16:creationId xmlns:a16="http://schemas.microsoft.com/office/drawing/2014/main" id="{AE9C5511-9AE7-4DE5-B8E3-6F2BB6913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2204" y="1931263"/>
            <a:ext cx="2983356" cy="34720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62176D0-DAF8-45DB-95AF-61405B1FEA04}"/>
              </a:ext>
            </a:extLst>
          </p:cNvPr>
          <p:cNvPicPr>
            <a:picLocks noChangeAspect="1"/>
          </p:cNvPicPr>
          <p:nvPr/>
        </p:nvPicPr>
        <p:blipFill>
          <a:blip r:embed="rId6"/>
          <a:stretch>
            <a:fillRect/>
          </a:stretch>
        </p:blipFill>
        <p:spPr>
          <a:xfrm>
            <a:off x="1064448" y="2082583"/>
            <a:ext cx="1712315" cy="1712315"/>
          </a:xfrm>
          <a:prstGeom prst="rect">
            <a:avLst/>
          </a:prstGeom>
        </p:spPr>
      </p:pic>
      <p:pic>
        <p:nvPicPr>
          <p:cNvPr id="1028" name="Picture 4" descr="File:Red x.svg - Wikimedia Commons">
            <a:extLst>
              <a:ext uri="{FF2B5EF4-FFF2-40B4-BE49-F238E27FC236}">
                <a16:creationId xmlns:a16="http://schemas.microsoft.com/office/drawing/2014/main" id="{14331AEA-554A-424D-869A-7F5D0CE204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8797" y="2353539"/>
            <a:ext cx="1766455" cy="176645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CC4E1-FBDA-416E-B62A-E665F828A8DB}"/>
              </a:ext>
            </a:extLst>
          </p:cNvPr>
          <p:cNvSpPr txBox="1"/>
          <p:nvPr/>
        </p:nvSpPr>
        <p:spPr>
          <a:xfrm>
            <a:off x="4717473" y="1793203"/>
            <a:ext cx="4151401"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i="1" dirty="0" err="1">
                <a:ln/>
                <a:solidFill>
                  <a:srgbClr val="0070C0"/>
                </a:solidFill>
                <a:latin typeface="Times New Roman" panose="02020603050405020304" pitchFamily="18" charset="0"/>
                <a:cs typeface="Times New Roman" panose="02020603050405020304" pitchFamily="18" charset="0"/>
              </a:rPr>
              <a:t>Không</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thu</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hoạch</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các</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sản</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phẩm</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nông</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sản</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chưa</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đủ</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thời</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gian</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thu</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hoạch</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bị</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hư</a:t>
            </a:r>
            <a:r>
              <a:rPr lang="en-US" sz="2400" i="1" dirty="0">
                <a:ln/>
                <a:solidFill>
                  <a:srgbClr val="0070C0"/>
                </a:solidFill>
                <a:latin typeface="Times New Roman" panose="02020603050405020304" pitchFamily="18" charset="0"/>
                <a:cs typeface="Times New Roman" panose="02020603050405020304" pitchFamily="18" charset="0"/>
              </a:rPr>
              <a:t>, </a:t>
            </a:r>
            <a:r>
              <a:rPr lang="en-US" sz="2400" i="1" dirty="0" err="1">
                <a:ln/>
                <a:solidFill>
                  <a:srgbClr val="0070C0"/>
                </a:solidFill>
                <a:latin typeface="Times New Roman" panose="02020603050405020304" pitchFamily="18" charset="0"/>
                <a:cs typeface="Times New Roman" panose="02020603050405020304" pitchFamily="18" charset="0"/>
              </a:rPr>
              <a:t>thối</a:t>
            </a:r>
            <a:r>
              <a:rPr lang="en-US" sz="2400" i="1" dirty="0">
                <a:ln/>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5669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1000"/>
                                        <p:tgtEl>
                                          <p:spTgt spid="1026"/>
                                        </p:tgtEl>
                                      </p:cBhvr>
                                    </p:animEffect>
                                    <p:anim calcmode="lin" valueType="num">
                                      <p:cBhvr>
                                        <p:cTn id="31" dur="1000" fill="hold"/>
                                        <p:tgtEl>
                                          <p:spTgt spid="1026"/>
                                        </p:tgtEl>
                                        <p:attrNameLst>
                                          <p:attrName>ppt_x</p:attrName>
                                        </p:attrNameLst>
                                      </p:cBhvr>
                                      <p:tavLst>
                                        <p:tav tm="0">
                                          <p:val>
                                            <p:strVal val="#ppt_x"/>
                                          </p:val>
                                        </p:tav>
                                        <p:tav tm="100000">
                                          <p:val>
                                            <p:strVal val="#ppt_x"/>
                                          </p:val>
                                        </p:tav>
                                      </p:tavLst>
                                    </p:anim>
                                    <p:anim calcmode="lin" valueType="num">
                                      <p:cBhvr>
                                        <p:cTn id="3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 calcmode="lin" valueType="num">
                                      <p:cBhvr additive="base">
                                        <p:cTn id="41" dur="500" fill="hold"/>
                                        <p:tgtEl>
                                          <p:spTgt spid="1028"/>
                                        </p:tgtEl>
                                        <p:attrNameLst>
                                          <p:attrName>ppt_x</p:attrName>
                                        </p:attrNameLst>
                                      </p:cBhvr>
                                      <p:tavLst>
                                        <p:tav tm="0">
                                          <p:val>
                                            <p:strVal val="#ppt_x"/>
                                          </p:val>
                                        </p:tav>
                                        <p:tav tm="100000">
                                          <p:val>
                                            <p:strVal val="#ppt_x"/>
                                          </p:val>
                                        </p:tav>
                                      </p:tavLst>
                                    </p:anim>
                                    <p:anim calcmode="lin" valueType="num">
                                      <p:cBhvr additive="base">
                                        <p:cTn id="4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txBox="1">
            <a:spLocks noGrp="1"/>
          </p:cNvSpPr>
          <p:nvPr>
            <p:ph type="ctrTitle" idx="4294967295"/>
          </p:nvPr>
        </p:nvSpPr>
        <p:spPr>
          <a:xfrm>
            <a:off x="565143" y="-91543"/>
            <a:ext cx="7980218" cy="877840"/>
          </a:xfrm>
          <a:prstGeom prst="rect">
            <a:avLst/>
          </a:prstGeom>
        </p:spPr>
        <p:txBody>
          <a:bodyPr spcFirstLastPara="1" wrap="square" lIns="91425" tIns="91425" rIns="91425" bIns="91425" anchor="b" anchorCtr="0">
            <a:noAutofit/>
          </a:bodyPr>
          <a:lstStyle/>
          <a:p>
            <a:pPr lvl="0" algn="ct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a:t>
            </a:r>
            <a:r>
              <a:rPr lang="en-US"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 TRÌNH TRỒNG TRỌT</a:t>
            </a:r>
            <a:endParaRPr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2" name="Google Shape;132;p17"/>
          <p:cNvSpPr txBox="1">
            <a:spLocks noGrp="1"/>
          </p:cNvSpPr>
          <p:nvPr>
            <p:ph type="subTitle" idx="4294967295"/>
          </p:nvPr>
        </p:nvSpPr>
        <p:spPr>
          <a:xfrm>
            <a:off x="76208" y="786297"/>
            <a:ext cx="8953491" cy="4201339"/>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0" lvl="0" indent="0" algn="l" rtl="0">
              <a:spcBef>
                <a:spcPts val="600"/>
              </a:spcBef>
              <a:spcAft>
                <a:spcPts val="0"/>
              </a:spcAft>
              <a:buNone/>
            </a:pPr>
            <a:r>
              <a:rPr lang="vi-VN" sz="2800" dirty="0">
                <a:solidFill>
                  <a:srgbClr val="C00000"/>
                </a:solidFill>
                <a:latin typeface="Times New Roman" panose="02020603050405020304" pitchFamily="18" charset="0"/>
                <a:cs typeface="Times New Roman" panose="02020603050405020304" pitchFamily="18" charset="0"/>
              </a:rPr>
              <a:t>1.</a:t>
            </a:r>
            <a:r>
              <a:rPr lang="en-US" sz="2800" dirty="0">
                <a:solidFill>
                  <a:srgbClr val="C00000"/>
                </a:solidFill>
                <a:latin typeface="Times New Roman" panose="02020603050405020304" pitchFamily="18" charset="0"/>
                <a:cs typeface="Times New Roman" panose="02020603050405020304" pitchFamily="18" charset="0"/>
              </a:rPr>
              <a:t> </a:t>
            </a:r>
            <a:r>
              <a:rPr lang="en-US" sz="2800" u="sng" dirty="0">
                <a:solidFill>
                  <a:srgbClr val="C00000"/>
                </a:solidFill>
                <a:latin typeface="Times New Roman" panose="02020603050405020304" pitchFamily="18" charset="0"/>
                <a:cs typeface="Times New Roman" panose="02020603050405020304" pitchFamily="18" charset="0"/>
              </a:rPr>
              <a:t>CHUẨN BỊ ĐẤT </a:t>
            </a:r>
            <a:r>
              <a:rPr lang="en-US" sz="2800" u="sng" dirty="0" smtClean="0">
                <a:solidFill>
                  <a:srgbClr val="C00000"/>
                </a:solidFill>
                <a:latin typeface="Times New Roman" panose="02020603050405020304" pitchFamily="18" charset="0"/>
                <a:cs typeface="Times New Roman" panose="02020603050405020304" pitchFamily="18" charset="0"/>
              </a:rPr>
              <a:t>TRỒNG:</a:t>
            </a:r>
            <a:endParaRPr lang="en-US" sz="2800" u="sng" dirty="0">
              <a:solidFill>
                <a:srgbClr val="C00000"/>
              </a:solidFill>
              <a:latin typeface="Times New Roman" panose="02020603050405020304" pitchFamily="18" charset="0"/>
              <a:cs typeface="Times New Roman" panose="02020603050405020304" pitchFamily="18" charset="0"/>
            </a:endParaRPr>
          </a:p>
          <a:p>
            <a:pPr marL="0" lvl="0" indent="0" algn="l" rtl="0">
              <a:spcBef>
                <a:spcPts val="600"/>
              </a:spcBef>
              <a:spcAft>
                <a:spcPts val="0"/>
              </a:spcAft>
              <a:buNone/>
            </a:pP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33" name="Google Shape;133;p1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sp>
        <p:nvSpPr>
          <p:cNvPr id="134" name="Google Shape;134;p17"/>
          <p:cNvSpPr/>
          <p:nvPr/>
        </p:nvSpPr>
        <p:spPr>
          <a:xfrm rot="1553879">
            <a:off x="6951016" y="4248602"/>
            <a:ext cx="1651751" cy="1002497"/>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39BF5900-C5A0-4E2F-BD94-C53120EAB62D}"/>
              </a:ext>
            </a:extLst>
          </p:cNvPr>
          <p:cNvPicPr>
            <a:picLocks noChangeAspect="1"/>
          </p:cNvPicPr>
          <p:nvPr/>
        </p:nvPicPr>
        <p:blipFill>
          <a:blip r:embed="rId3"/>
          <a:stretch>
            <a:fillRect/>
          </a:stretch>
        </p:blipFill>
        <p:spPr>
          <a:xfrm>
            <a:off x="5790464" y="1664138"/>
            <a:ext cx="3094900" cy="3173146"/>
          </a:xfrm>
          <a:prstGeom prst="ellipse">
            <a:avLst/>
          </a:prstGeom>
          <a:ln>
            <a:noFill/>
          </a:ln>
          <a:effectLst>
            <a:softEdge rad="112500"/>
          </a:effectLst>
        </p:spPr>
      </p:pic>
      <p:pic>
        <p:nvPicPr>
          <p:cNvPr id="4" name="Picture 3">
            <a:extLst>
              <a:ext uri="{FF2B5EF4-FFF2-40B4-BE49-F238E27FC236}">
                <a16:creationId xmlns:a16="http://schemas.microsoft.com/office/drawing/2014/main" id="{6F6A7485-2B5F-44D7-832C-4FC6B56CDB1D}"/>
              </a:ext>
            </a:extLst>
          </p:cNvPr>
          <p:cNvPicPr>
            <a:picLocks noChangeAspect="1"/>
          </p:cNvPicPr>
          <p:nvPr/>
        </p:nvPicPr>
        <p:blipFill>
          <a:blip r:embed="rId4"/>
          <a:stretch>
            <a:fillRect/>
          </a:stretch>
        </p:blipFill>
        <p:spPr>
          <a:xfrm>
            <a:off x="145515" y="1664137"/>
            <a:ext cx="5644949" cy="3173146"/>
          </a:xfrm>
          <a:prstGeom prst="rect">
            <a:avLst/>
          </a:prstGeom>
        </p:spPr>
      </p:pic>
      <p:grpSp>
        <p:nvGrpSpPr>
          <p:cNvPr id="9" name="Google Shape;770;p49">
            <a:extLst>
              <a:ext uri="{FF2B5EF4-FFF2-40B4-BE49-F238E27FC236}">
                <a16:creationId xmlns:a16="http://schemas.microsoft.com/office/drawing/2014/main" id="{D8B31C60-D9B9-4CE1-9158-9B212020BCE7}"/>
              </a:ext>
            </a:extLst>
          </p:cNvPr>
          <p:cNvGrpSpPr/>
          <p:nvPr/>
        </p:nvGrpSpPr>
        <p:grpSpPr>
          <a:xfrm>
            <a:off x="8416636" y="72737"/>
            <a:ext cx="553643" cy="557746"/>
            <a:chOff x="1922075" y="1629000"/>
            <a:chExt cx="437200" cy="437200"/>
          </a:xfrm>
        </p:grpSpPr>
        <p:sp>
          <p:nvSpPr>
            <p:cNvPr id="10" name="Google Shape;771;p49">
              <a:extLst>
                <a:ext uri="{FF2B5EF4-FFF2-40B4-BE49-F238E27FC236}">
                  <a16:creationId xmlns:a16="http://schemas.microsoft.com/office/drawing/2014/main" id="{EBB40C1E-3B3B-497B-93CA-B7384004019F}"/>
                </a:ext>
              </a:extLst>
            </p:cNvPr>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72;p49">
              <a:extLst>
                <a:ext uri="{FF2B5EF4-FFF2-40B4-BE49-F238E27FC236}">
                  <a16:creationId xmlns:a16="http://schemas.microsoft.com/office/drawing/2014/main" id="{DD43899F-75D6-4174-BB0D-BC5F49A6F942}"/>
                </a:ext>
              </a:extLst>
            </p:cNvPr>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2">
                                            <p:txEl>
                                              <p:pRg st="0" end="0"/>
                                            </p:txEl>
                                          </p:spTgt>
                                        </p:tgtEl>
                                        <p:attrNameLst>
                                          <p:attrName>style.visibility</p:attrName>
                                        </p:attrNameLst>
                                      </p:cBhvr>
                                      <p:to>
                                        <p:strVal val="visible"/>
                                      </p:to>
                                    </p:set>
                                    <p:animEffect transition="in" filter="barn(inVertical)">
                                      <p:cBhvr>
                                        <p:cTn id="7" dur="500"/>
                                        <p:tgtEl>
                                          <p:spTgt spid="1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FBFFCD-8344-494F-B549-FCCDAA65914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50</a:t>
            </a:fld>
            <a:endParaRPr lang="en"/>
          </a:p>
        </p:txBody>
      </p:sp>
      <p:sp>
        <p:nvSpPr>
          <p:cNvPr id="3" name="TextBox 2">
            <a:extLst>
              <a:ext uri="{FF2B5EF4-FFF2-40B4-BE49-F238E27FC236}">
                <a16:creationId xmlns:a16="http://schemas.microsoft.com/office/drawing/2014/main" id="{A65B3106-FFE2-4000-9124-9B543A1A7B6F}"/>
              </a:ext>
            </a:extLst>
          </p:cNvPr>
          <p:cNvSpPr txBox="1"/>
          <p:nvPr/>
        </p:nvSpPr>
        <p:spPr>
          <a:xfrm>
            <a:off x="4883729" y="1873451"/>
            <a:ext cx="4000499"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Nên</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thu</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hoạch</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vào</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những</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lúc</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thời</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tiết</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mát</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mẻ</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không</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nắng</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gắt</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không</a:t>
            </a:r>
            <a:r>
              <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3200" dirty="0" err="1" smtClean="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mưa</a:t>
            </a:r>
            <a:r>
              <a:rPr lang="en-US" sz="3200" dirty="0" smtClean="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endParaRPr lang="en-US" sz="32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DB8D67-A13B-4360-B84A-63FBECDF6FCC}"/>
              </a:ext>
            </a:extLst>
          </p:cNvPr>
          <p:cNvSpPr txBox="1"/>
          <p:nvPr/>
        </p:nvSpPr>
        <p:spPr>
          <a:xfrm>
            <a:off x="2369125" y="192547"/>
            <a:ext cx="429144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Mục</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đích</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của</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thu</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hoạch</a:t>
            </a:r>
            <a:endPar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CE6D7B4-22EF-46F7-BCE7-2F4F4202172C}"/>
              </a:ext>
            </a:extLst>
          </p:cNvPr>
          <p:cNvPicPr>
            <a:picLocks noChangeAspect="1"/>
          </p:cNvPicPr>
          <p:nvPr/>
        </p:nvPicPr>
        <p:blipFill>
          <a:blip r:embed="rId2"/>
          <a:stretch>
            <a:fillRect/>
          </a:stretch>
        </p:blipFill>
        <p:spPr>
          <a:xfrm>
            <a:off x="207816" y="904009"/>
            <a:ext cx="4322619" cy="3657600"/>
          </a:xfrm>
          <a:prstGeom prst="rect">
            <a:avLst/>
          </a:prstGeom>
        </p:spPr>
      </p:pic>
    </p:spTree>
    <p:extLst>
      <p:ext uri="{BB962C8B-B14F-4D97-AF65-F5344CB8AC3E}">
        <p14:creationId xmlns:p14="http://schemas.microsoft.com/office/powerpoint/2010/main" val="4795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FBFFCD-8344-494F-B549-FCCDAA65914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51</a:t>
            </a:fld>
            <a:endParaRPr lang="en"/>
          </a:p>
        </p:txBody>
      </p:sp>
      <p:sp>
        <p:nvSpPr>
          <p:cNvPr id="3" name="TextBox 2">
            <a:extLst>
              <a:ext uri="{FF2B5EF4-FFF2-40B4-BE49-F238E27FC236}">
                <a16:creationId xmlns:a16="http://schemas.microsoft.com/office/drawing/2014/main" id="{A65B3106-FFE2-4000-9124-9B543A1A7B6F}"/>
              </a:ext>
            </a:extLst>
          </p:cNvPr>
          <p:cNvSpPr txBox="1"/>
          <p:nvPr/>
        </p:nvSpPr>
        <p:spPr>
          <a:xfrm>
            <a:off x="878919" y="909352"/>
            <a:ext cx="2621087"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Kiểm</a:t>
            </a:r>
            <a:r>
              <a:rPr lang="en-US" sz="28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tra</a:t>
            </a:r>
            <a:r>
              <a:rPr lang="en-US" sz="28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sản</a:t>
            </a:r>
            <a:r>
              <a:rPr lang="en-US" sz="28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phẩm</a:t>
            </a:r>
            <a:r>
              <a:rPr lang="en-US" sz="28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cây</a:t>
            </a:r>
            <a:r>
              <a:rPr lang="en-US" sz="28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trồng</a:t>
            </a:r>
            <a:r>
              <a:rPr lang="en-US" sz="28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49DB8D67-A13B-4360-B84A-63FBECDF6FCC}"/>
              </a:ext>
            </a:extLst>
          </p:cNvPr>
          <p:cNvSpPr txBox="1"/>
          <p:nvPr/>
        </p:nvSpPr>
        <p:spPr>
          <a:xfrm>
            <a:off x="2415887" y="131390"/>
            <a:ext cx="429144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Các</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bước</a:t>
            </a:r>
            <a:r>
              <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smtClean="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thu</a:t>
            </a:r>
            <a:r>
              <a:rPr lang="en-US" sz="2800" b="1" dirty="0" smtClean="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b="1" dirty="0" err="1" smtClean="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hoạch</a:t>
            </a:r>
            <a:endPar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9C1C318-8ACF-499B-8EAA-EA6951DF7818}"/>
              </a:ext>
            </a:extLst>
          </p:cNvPr>
          <p:cNvSpPr txBox="1"/>
          <p:nvPr/>
        </p:nvSpPr>
        <p:spPr>
          <a:xfrm>
            <a:off x="5150001" y="1124796"/>
            <a:ext cx="357186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Tiến</a:t>
            </a:r>
            <a:r>
              <a:rPr lang="en-US" sz="28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hành</a:t>
            </a:r>
            <a:r>
              <a:rPr lang="en-US" sz="28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thu</a:t>
            </a:r>
            <a:r>
              <a:rPr lang="en-US" sz="28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dirty="0" err="1">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hoạch</a:t>
            </a:r>
            <a:endParaRPr lang="en-US" sz="28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FE9BA7C-E6B1-45D2-BC15-C6F39DCA3B5A}"/>
              </a:ext>
            </a:extLst>
          </p:cNvPr>
          <p:cNvSpPr txBox="1"/>
          <p:nvPr/>
        </p:nvSpPr>
        <p:spPr>
          <a:xfrm>
            <a:off x="624909" y="2687594"/>
            <a:ext cx="3038178"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Sản</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phẩm</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đạt</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độ</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chín</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kích</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a:t>
            </a:r>
            <a:r>
              <a:rPr lang="vi-VN"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ư</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ớc</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độ</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tuổi</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tuỳ</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loại</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cây</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trồng</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213BC679-86E5-417A-BBC7-C94F1C11BC69}"/>
              </a:ext>
            </a:extLst>
          </p:cNvPr>
          <p:cNvSpPr txBox="1"/>
          <p:nvPr/>
        </p:nvSpPr>
        <p:spPr>
          <a:xfrm>
            <a:off x="5496791" y="2694615"/>
            <a:ext cx="2369127"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Đúng</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thời</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điểm</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nhanh</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hạn</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chế</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r</a:t>
            </a:r>
            <a:r>
              <a:rPr lang="vi-VN"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ơ</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i</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r>
              <a:rPr lang="en-US" sz="2800" i="1" dirty="0" err="1">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vãi</a:t>
            </a:r>
            <a:r>
              <a:rPr lang="en-US" sz="2800" i="1" dirty="0">
                <a:ln/>
                <a:solidFill>
                  <a:srgbClr val="7030A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a:t>
            </a:r>
          </a:p>
        </p:txBody>
      </p:sp>
      <p:sp>
        <p:nvSpPr>
          <p:cNvPr id="14" name="Arrow: Down 13">
            <a:extLst>
              <a:ext uri="{FF2B5EF4-FFF2-40B4-BE49-F238E27FC236}">
                <a16:creationId xmlns:a16="http://schemas.microsoft.com/office/drawing/2014/main" id="{D92C9B05-DD59-42F1-A840-4DDBDC9F0172}"/>
              </a:ext>
            </a:extLst>
          </p:cNvPr>
          <p:cNvSpPr/>
          <p:nvPr/>
        </p:nvSpPr>
        <p:spPr>
          <a:xfrm>
            <a:off x="1752317" y="1873670"/>
            <a:ext cx="457200" cy="58159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5214BF57-52AD-4444-A94A-8A55F8ADA0C9}"/>
              </a:ext>
            </a:extLst>
          </p:cNvPr>
          <p:cNvSpPr/>
          <p:nvPr/>
        </p:nvSpPr>
        <p:spPr>
          <a:xfrm>
            <a:off x="6707331" y="1928358"/>
            <a:ext cx="457200" cy="58159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79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7061756-D32A-4883-8086-D7914A22AD51}"/>
              </a:ext>
            </a:extLst>
          </p:cNvPr>
          <p:cNvPicPr>
            <a:picLocks noChangeAspect="1"/>
          </p:cNvPicPr>
          <p:nvPr/>
        </p:nvPicPr>
        <p:blipFill>
          <a:blip r:embed="rId3"/>
          <a:stretch>
            <a:fillRect/>
          </a:stretch>
        </p:blipFill>
        <p:spPr>
          <a:xfrm>
            <a:off x="259773" y="374073"/>
            <a:ext cx="4114799" cy="3321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9" name="Picture 58">
            <a:extLst>
              <a:ext uri="{FF2B5EF4-FFF2-40B4-BE49-F238E27FC236}">
                <a16:creationId xmlns:a16="http://schemas.microsoft.com/office/drawing/2014/main" id="{559B81EA-81ED-193D-0ACF-CCB63076A473}"/>
              </a:ext>
            </a:extLst>
          </p:cNvPr>
          <p:cNvPicPr>
            <a:picLocks noChangeAspect="1"/>
          </p:cNvPicPr>
          <p:nvPr/>
        </p:nvPicPr>
        <p:blipFill>
          <a:blip r:embed="rId4"/>
          <a:stretch>
            <a:fillRect/>
          </a:stretch>
        </p:blipFill>
        <p:spPr>
          <a:xfrm>
            <a:off x="4656481" y="374073"/>
            <a:ext cx="4196573" cy="3294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Box 59">
            <a:extLst>
              <a:ext uri="{FF2B5EF4-FFF2-40B4-BE49-F238E27FC236}">
                <a16:creationId xmlns:a16="http://schemas.microsoft.com/office/drawing/2014/main" id="{8962CA0E-7906-FD84-55F4-4664AF8D6BE4}"/>
              </a:ext>
            </a:extLst>
          </p:cNvPr>
          <p:cNvSpPr txBox="1"/>
          <p:nvPr/>
        </p:nvSpPr>
        <p:spPr>
          <a:xfrm>
            <a:off x="72737" y="3715034"/>
            <a:ext cx="4512180" cy="1384995"/>
          </a:xfrm>
          <a:prstGeom prst="rect">
            <a:avLst/>
          </a:prstGeom>
          <a:noFill/>
        </p:spPr>
        <p:txBody>
          <a:bodyPr wrap="square" rtlCol="0">
            <a:spAutoFit/>
          </a:bodyPr>
          <a:lstStyle/>
          <a:p>
            <a:pPr algn="ctr">
              <a:lnSpc>
                <a:spcPct val="150000"/>
              </a:lnSpc>
            </a:pPr>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1: </a:t>
            </a:r>
          </a:p>
          <a:p>
            <a:pPr algn="ctr">
              <a:lnSpc>
                <a:spcPct val="150000"/>
              </a:lnSpc>
            </a:pP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endParaRPr lang="en-US" sz="2800"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F5029089-AF84-6B07-B1C4-63E6E84B2FB6}"/>
              </a:ext>
            </a:extLst>
          </p:cNvPr>
          <p:cNvSpPr txBox="1"/>
          <p:nvPr/>
        </p:nvSpPr>
        <p:spPr>
          <a:xfrm>
            <a:off x="4773547" y="3715034"/>
            <a:ext cx="4079507" cy="1307537"/>
          </a:xfrm>
          <a:prstGeom prst="rect">
            <a:avLst/>
          </a:prstGeom>
          <a:noFill/>
        </p:spPr>
        <p:txBody>
          <a:bodyPr wrap="square" rtlCol="0">
            <a:spAutoFit/>
          </a:bodyPr>
          <a:lstStyle/>
          <a:p>
            <a:pPr algn="ctr">
              <a:lnSpc>
                <a:spcPct val="150000"/>
              </a:lnSpc>
            </a:pPr>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2: </a:t>
            </a:r>
          </a:p>
          <a:p>
            <a:pPr algn="ctr">
              <a:lnSpc>
                <a:spcPct val="150000"/>
              </a:lnSpc>
            </a:pP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0321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additive="base">
                                        <p:cTn id="21" dur="500" fill="hold"/>
                                        <p:tgtEl>
                                          <p:spTgt spid="61"/>
                                        </p:tgtEl>
                                        <p:attrNameLst>
                                          <p:attrName>ppt_x</p:attrName>
                                        </p:attrNameLst>
                                      </p:cBhvr>
                                      <p:tavLst>
                                        <p:tav tm="0">
                                          <p:val>
                                            <p:strVal val="#ppt_x"/>
                                          </p:val>
                                        </p:tav>
                                        <p:tav tm="100000">
                                          <p:val>
                                            <p:strVal val="#ppt_x"/>
                                          </p:val>
                                        </p:tav>
                                      </p:tavLst>
                                    </p:anim>
                                    <p:anim calcmode="lin" valueType="num">
                                      <p:cBhvr additive="base">
                                        <p:cTn id="2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070" y="93518"/>
            <a:ext cx="8672524" cy="1668734"/>
          </a:xfrm>
        </p:spPr>
        <p:txBody>
          <a:bodyPr>
            <a:noAutofit/>
          </a:bodyPr>
          <a:lstStyle/>
          <a:p>
            <a:pPr>
              <a:lnSpc>
                <a:spcPct val="150000"/>
              </a:lnSpc>
            </a:pPr>
            <a:r>
              <a:rPr lang="vi-VN" dirty="0" smtClean="0">
                <a:solidFill>
                  <a:srgbClr val="FF0000"/>
                </a:solidFill>
                <a:latin typeface="Times New Roman" panose="02020603050405020304" pitchFamily="18" charset="0"/>
                <a:cs typeface="Times New Roman" panose="02020603050405020304" pitchFamily="18" charset="0"/>
              </a:rPr>
              <a:t>Vì sao mỗi loại cây trồng lại có phương pháp thu hoạch khác nhau?</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94803" y="1546144"/>
            <a:ext cx="8925791" cy="3123932"/>
          </a:xfrm>
          <a:prstGeom prst="rect">
            <a:avLst/>
          </a:prstGeom>
        </p:spPr>
        <p:txBody>
          <a:bodyPr wrap="square">
            <a:spAutoFit/>
          </a:bodyPr>
          <a:lstStyle/>
          <a:p>
            <a:pPr>
              <a:lnSpc>
                <a:spcPct val="150000"/>
              </a:lnSpc>
              <a:spcBef>
                <a:spcPts val="300"/>
              </a:spcBef>
              <a:spcAft>
                <a:spcPts val="300"/>
              </a:spcAft>
            </a:pPr>
            <a:r>
              <a:rPr lang="fr-FR" sz="3200" dirty="0" smtClean="0">
                <a:latin typeface="Times New Roman" panose="02020603050405020304" pitchFamily="18" charset="0"/>
                <a:ea typeface="Times New Roman" panose="02020603050405020304" pitchFamily="18" charset="0"/>
                <a:cs typeface="Times New Roman" panose="02020603050405020304" pitchFamily="18" charset="0"/>
              </a:rPr>
              <a:t>- Do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nhu</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thu</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hoạch</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phù</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Bef>
                <a:spcPts val="300"/>
              </a:spcBef>
              <a:spcAft>
                <a:spcPts val="300"/>
              </a:spcAft>
            </a:pP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VD: </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hái</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cam,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quýt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lúa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nhổ</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khoai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mì</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hào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khoai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lang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gừng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72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txBox="1">
            <a:spLocks noGrp="1"/>
          </p:cNvSpPr>
          <p:nvPr>
            <p:ph type="ctrTitle" idx="4294967295"/>
          </p:nvPr>
        </p:nvSpPr>
        <p:spPr>
          <a:xfrm>
            <a:off x="565143" y="-91543"/>
            <a:ext cx="7980218" cy="877840"/>
          </a:xfrm>
          <a:prstGeom prst="rect">
            <a:avLst/>
          </a:prstGeom>
        </p:spPr>
        <p:txBody>
          <a:bodyPr spcFirstLastPara="1" wrap="square" lIns="91425" tIns="91425" rIns="91425" bIns="91425" anchor="b" anchorCtr="0">
            <a:noAutofit/>
          </a:bodyPr>
          <a:lstStyle/>
          <a:p>
            <a:pPr lvl="0" algn="ct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a:t>
            </a:r>
            <a:r>
              <a:rPr lang="en-US"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 TRÌNH TRỒNG TRỌT</a:t>
            </a:r>
            <a:endParaRPr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3" name="Google Shape;133;p1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54</a:t>
            </a:fld>
            <a:endParaRPr/>
          </a:p>
        </p:txBody>
      </p:sp>
      <p:grpSp>
        <p:nvGrpSpPr>
          <p:cNvPr id="9" name="Google Shape;770;p49">
            <a:extLst>
              <a:ext uri="{FF2B5EF4-FFF2-40B4-BE49-F238E27FC236}">
                <a16:creationId xmlns:a16="http://schemas.microsoft.com/office/drawing/2014/main" id="{D8B31C60-D9B9-4CE1-9158-9B212020BCE7}"/>
              </a:ext>
            </a:extLst>
          </p:cNvPr>
          <p:cNvGrpSpPr/>
          <p:nvPr/>
        </p:nvGrpSpPr>
        <p:grpSpPr>
          <a:xfrm>
            <a:off x="8416636" y="72737"/>
            <a:ext cx="553643" cy="557746"/>
            <a:chOff x="1922075" y="1629000"/>
            <a:chExt cx="437200" cy="437200"/>
          </a:xfrm>
        </p:grpSpPr>
        <p:sp>
          <p:nvSpPr>
            <p:cNvPr id="10" name="Google Shape;771;p49">
              <a:extLst>
                <a:ext uri="{FF2B5EF4-FFF2-40B4-BE49-F238E27FC236}">
                  <a16:creationId xmlns:a16="http://schemas.microsoft.com/office/drawing/2014/main" id="{EBB40C1E-3B3B-497B-93CA-B7384004019F}"/>
                </a:ext>
              </a:extLst>
            </p:cNvPr>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72;p49">
              <a:extLst>
                <a:ext uri="{FF2B5EF4-FFF2-40B4-BE49-F238E27FC236}">
                  <a16:creationId xmlns:a16="http://schemas.microsoft.com/office/drawing/2014/main" id="{DD43899F-75D6-4174-BB0D-BC5F49A6F942}"/>
                </a:ext>
              </a:extLst>
            </p:cNvPr>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212913" y="708728"/>
            <a:ext cx="4525598" cy="523220"/>
          </a:xfrm>
          <a:prstGeom prst="rect">
            <a:avLst/>
          </a:prstGeom>
        </p:spPr>
        <p:txBody>
          <a:bodyPr wrap="none">
            <a:spAutoFit/>
          </a:bodyPr>
          <a:lstStyle/>
          <a:p>
            <a:pPr lvl="0">
              <a:spcBef>
                <a:spcPts val="600"/>
              </a:spcBef>
            </a:pPr>
            <a:r>
              <a:rPr lang="vi-VN" sz="2800" dirty="0">
                <a:solidFill>
                  <a:srgbClr val="C00000"/>
                </a:solidFill>
                <a:latin typeface="Times New Roman" panose="02020603050405020304" pitchFamily="18" charset="0"/>
                <a:cs typeface="Times New Roman" panose="02020603050405020304" pitchFamily="18" charset="0"/>
              </a:rPr>
              <a:t>1.</a:t>
            </a:r>
            <a:r>
              <a:rPr lang="en-US" sz="2800" dirty="0">
                <a:solidFill>
                  <a:srgbClr val="C00000"/>
                </a:solidFill>
                <a:latin typeface="Times New Roman" panose="02020603050405020304" pitchFamily="18" charset="0"/>
                <a:cs typeface="Times New Roman" panose="02020603050405020304" pitchFamily="18" charset="0"/>
              </a:rPr>
              <a:t> </a:t>
            </a:r>
            <a:r>
              <a:rPr lang="en-US" sz="2800" u="sng" dirty="0">
                <a:solidFill>
                  <a:srgbClr val="C00000"/>
                </a:solidFill>
                <a:latin typeface="Times New Roman" panose="02020603050405020304" pitchFamily="18" charset="0"/>
                <a:cs typeface="Times New Roman" panose="02020603050405020304" pitchFamily="18" charset="0"/>
              </a:rPr>
              <a:t>CHUẨN BỊ ĐẤT TRỒNG:</a:t>
            </a:r>
            <a:endParaRPr lang="en-US" sz="2800" u="sng" dirty="0">
              <a:solidFill>
                <a:srgbClr val="C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12913" y="1114401"/>
            <a:ext cx="5793574" cy="523220"/>
          </a:xfrm>
          <a:prstGeom prst="rect">
            <a:avLst/>
          </a:prstGeom>
        </p:spPr>
        <p:txBody>
          <a:bodyPr wrap="none">
            <a:spAutoFit/>
          </a:bodyPr>
          <a:lstStyle/>
          <a:p>
            <a:pPr lvl="0">
              <a:spcBef>
                <a:spcPts val="600"/>
              </a:spcBef>
            </a:pPr>
            <a:r>
              <a:rPr lang="en-US" sz="2800" dirty="0" smtClean="0">
                <a:solidFill>
                  <a:srgbClr val="C00000"/>
                </a:solidFill>
                <a:latin typeface="Times New Roman" panose="02020603050405020304" pitchFamily="18" charset="0"/>
                <a:cs typeface="Times New Roman" panose="02020603050405020304" pitchFamily="18" charset="0"/>
              </a:rPr>
              <a:t>2</a:t>
            </a:r>
            <a:r>
              <a:rPr lang="vi-VN" sz="2800" dirty="0" smtClean="0">
                <a:solidFill>
                  <a:srgbClr val="C00000"/>
                </a:solidFill>
                <a:latin typeface="Times New Roman" panose="02020603050405020304" pitchFamily="18" charset="0"/>
                <a:cs typeface="Times New Roman" panose="02020603050405020304" pitchFamily="18" charset="0"/>
              </a:rPr>
              <a:t>.</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u="sng" dirty="0">
                <a:solidFill>
                  <a:srgbClr val="C00000"/>
                </a:solidFill>
                <a:latin typeface="Times New Roman" panose="02020603050405020304" pitchFamily="18" charset="0"/>
                <a:cs typeface="Times New Roman" panose="02020603050405020304" pitchFamily="18" charset="0"/>
              </a:rPr>
              <a:t>CHUẨN BỊ </a:t>
            </a:r>
            <a:r>
              <a:rPr lang="en-US" sz="2800" u="sng" dirty="0" smtClean="0">
                <a:solidFill>
                  <a:srgbClr val="C00000"/>
                </a:solidFill>
                <a:latin typeface="Times New Roman" panose="02020603050405020304" pitchFamily="18" charset="0"/>
                <a:cs typeface="Times New Roman" panose="02020603050405020304" pitchFamily="18" charset="0"/>
              </a:rPr>
              <a:t>GIỐNG CÂY </a:t>
            </a:r>
            <a:r>
              <a:rPr lang="en-US" sz="2800" u="sng" dirty="0">
                <a:solidFill>
                  <a:srgbClr val="C00000"/>
                </a:solidFill>
                <a:latin typeface="Times New Roman" panose="02020603050405020304" pitchFamily="18" charset="0"/>
                <a:cs typeface="Times New Roman" panose="02020603050405020304" pitchFamily="18" charset="0"/>
              </a:rPr>
              <a:t>TRỒNG:</a:t>
            </a:r>
            <a:endParaRPr lang="en-US" sz="2800" u="sng" dirty="0">
              <a:solidFill>
                <a:srgbClr val="C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12913" y="1496569"/>
            <a:ext cx="2829621" cy="523220"/>
          </a:xfrm>
          <a:prstGeom prst="rect">
            <a:avLst/>
          </a:prstGeom>
        </p:spPr>
        <p:txBody>
          <a:bodyPr wrap="none">
            <a:spAutoFit/>
          </a:bodyPr>
          <a:lstStyle/>
          <a:p>
            <a:pPr lvl="0">
              <a:spcBef>
                <a:spcPts val="600"/>
              </a:spcBef>
            </a:pPr>
            <a:r>
              <a:rPr lang="en-US" sz="2800" dirty="0">
                <a:solidFill>
                  <a:srgbClr val="C00000"/>
                </a:solidFill>
                <a:latin typeface="Times New Roman" panose="02020603050405020304" pitchFamily="18" charset="0"/>
                <a:cs typeface="Times New Roman" panose="02020603050405020304" pitchFamily="18" charset="0"/>
              </a:rPr>
              <a:t>3</a:t>
            </a:r>
            <a:r>
              <a:rPr lang="vi-VN" sz="2800" dirty="0" smtClean="0">
                <a:solidFill>
                  <a:srgbClr val="C00000"/>
                </a:solidFill>
                <a:latin typeface="Times New Roman" panose="02020603050405020304" pitchFamily="18" charset="0"/>
                <a:cs typeface="Times New Roman" panose="02020603050405020304" pitchFamily="18" charset="0"/>
              </a:rPr>
              <a:t>.</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u="sng" dirty="0" smtClean="0">
                <a:solidFill>
                  <a:srgbClr val="C00000"/>
                </a:solidFill>
                <a:latin typeface="Times New Roman" panose="02020603050405020304" pitchFamily="18" charset="0"/>
                <a:cs typeface="Times New Roman" panose="02020603050405020304" pitchFamily="18" charset="0"/>
              </a:rPr>
              <a:t>GIEO </a:t>
            </a:r>
            <a:r>
              <a:rPr lang="en-US" sz="2800" u="sng" dirty="0">
                <a:solidFill>
                  <a:srgbClr val="C00000"/>
                </a:solidFill>
                <a:latin typeface="Times New Roman" panose="02020603050405020304" pitchFamily="18" charset="0"/>
                <a:cs typeface="Times New Roman" panose="02020603050405020304" pitchFamily="18" charset="0"/>
              </a:rPr>
              <a:t>TRỒNG:</a:t>
            </a:r>
            <a:endParaRPr lang="en-US" sz="2800" u="sng" dirty="0">
              <a:solidFill>
                <a:srgbClr val="C0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12913" y="1902242"/>
            <a:ext cx="3357009" cy="523220"/>
          </a:xfrm>
          <a:prstGeom prst="rect">
            <a:avLst/>
          </a:prstGeom>
        </p:spPr>
        <p:txBody>
          <a:bodyPr wrap="none">
            <a:spAutoFit/>
          </a:bodyPr>
          <a:lstStyle/>
          <a:p>
            <a:pPr lvl="0">
              <a:spcBef>
                <a:spcPts val="600"/>
              </a:spcBef>
            </a:pPr>
            <a:r>
              <a:rPr lang="en-US" sz="2800" dirty="0" smtClean="0">
                <a:solidFill>
                  <a:srgbClr val="C00000"/>
                </a:solidFill>
                <a:latin typeface="Times New Roman" panose="02020603050405020304" pitchFamily="18" charset="0"/>
                <a:cs typeface="Times New Roman" panose="02020603050405020304" pitchFamily="18" charset="0"/>
              </a:rPr>
              <a:t>4</a:t>
            </a:r>
            <a:r>
              <a:rPr lang="vi-VN" sz="2800" dirty="0" smtClean="0">
                <a:solidFill>
                  <a:srgbClr val="C00000"/>
                </a:solidFill>
                <a:latin typeface="Times New Roman" panose="02020603050405020304" pitchFamily="18" charset="0"/>
                <a:cs typeface="Times New Roman" panose="02020603050405020304" pitchFamily="18" charset="0"/>
              </a:rPr>
              <a:t>.</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u="sng" dirty="0" smtClean="0">
                <a:solidFill>
                  <a:srgbClr val="C00000"/>
                </a:solidFill>
                <a:latin typeface="Times New Roman" panose="02020603050405020304" pitchFamily="18" charset="0"/>
                <a:cs typeface="Times New Roman" panose="02020603050405020304" pitchFamily="18" charset="0"/>
              </a:rPr>
              <a:t>CHĂM SÓC CÂY:</a:t>
            </a:r>
            <a:endParaRPr lang="en-US" sz="2800" u="sng" dirty="0">
              <a:solidFill>
                <a:srgbClr val="C0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12913" y="2299181"/>
            <a:ext cx="2749471" cy="523220"/>
          </a:xfrm>
          <a:prstGeom prst="rect">
            <a:avLst/>
          </a:prstGeom>
        </p:spPr>
        <p:txBody>
          <a:bodyPr wrap="none">
            <a:spAutoFit/>
          </a:bodyPr>
          <a:lstStyle/>
          <a:p>
            <a:pPr lvl="0">
              <a:spcBef>
                <a:spcPts val="600"/>
              </a:spcBef>
            </a:pPr>
            <a:r>
              <a:rPr lang="en-US" sz="2800" dirty="0">
                <a:solidFill>
                  <a:srgbClr val="C00000"/>
                </a:solidFill>
                <a:latin typeface="Times New Roman" panose="02020603050405020304" pitchFamily="18" charset="0"/>
                <a:cs typeface="Times New Roman" panose="02020603050405020304" pitchFamily="18" charset="0"/>
              </a:rPr>
              <a:t>5</a:t>
            </a:r>
            <a:r>
              <a:rPr lang="vi-VN" sz="2800" dirty="0" smtClean="0">
                <a:solidFill>
                  <a:srgbClr val="C00000"/>
                </a:solidFill>
                <a:latin typeface="Times New Roman" panose="02020603050405020304" pitchFamily="18" charset="0"/>
                <a:cs typeface="Times New Roman" panose="02020603050405020304" pitchFamily="18" charset="0"/>
              </a:rPr>
              <a:t>.</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u="sng" dirty="0" smtClean="0">
                <a:solidFill>
                  <a:srgbClr val="C00000"/>
                </a:solidFill>
                <a:latin typeface="Times New Roman" panose="02020603050405020304" pitchFamily="18" charset="0"/>
                <a:cs typeface="Times New Roman" panose="02020603050405020304" pitchFamily="18" charset="0"/>
              </a:rPr>
              <a:t>THU HOẠCH:</a:t>
            </a:r>
            <a:endParaRPr lang="en-US" sz="2800" u="sng"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12913" y="2810859"/>
            <a:ext cx="8793441" cy="1938992"/>
          </a:xfrm>
          <a:prstGeom prst="rect">
            <a:avLst/>
          </a:prstGeom>
        </p:spPr>
        <p:txBody>
          <a:bodyPr wrap="square">
            <a:spAutoFit/>
          </a:bodyPr>
          <a:lstStyle/>
          <a:p>
            <a:r>
              <a:rPr lang="fr-FR" sz="3000" dirty="0" smtClean="0">
                <a:solidFill>
                  <a:schemeClr val="tx1"/>
                </a:solidFill>
                <a:latin typeface="Times New Roman" panose="02020603050405020304" pitchFamily="18" charset="0"/>
                <a:ea typeface="Calibri" panose="020F0502020204030204" pitchFamily="34" charset="0"/>
              </a:rPr>
              <a:t>- Thu</a:t>
            </a:r>
            <a:r>
              <a:rPr lang="vi-VN" sz="3000" dirty="0" smtClean="0">
                <a:solidFill>
                  <a:schemeClr val="tx1"/>
                </a:solidFill>
                <a:latin typeface="Times New Roman" panose="02020603050405020304" pitchFamily="18" charset="0"/>
                <a:ea typeface="Calibri" panose="020F0502020204030204" pitchFamily="34" charset="0"/>
              </a:rPr>
              <a:t> </a:t>
            </a:r>
            <a:r>
              <a:rPr lang="vi-VN" sz="3000" dirty="0">
                <a:solidFill>
                  <a:schemeClr val="tx1"/>
                </a:solidFill>
                <a:latin typeface="Times New Roman" panose="02020603050405020304" pitchFamily="18" charset="0"/>
                <a:ea typeface="Calibri" panose="020F0502020204030204" pitchFamily="34" charset="0"/>
              </a:rPr>
              <a:t>hoạch nhằm mục đích đảm bảo số lượng và chất lượng sản phẩm trồng trọt đạt tiêu chuẩn. </a:t>
            </a:r>
            <a:endParaRPr lang="en-US" sz="3000" dirty="0" smtClean="0">
              <a:solidFill>
                <a:schemeClr val="tx1"/>
              </a:solidFill>
              <a:latin typeface="Times New Roman" panose="02020603050405020304" pitchFamily="18" charset="0"/>
              <a:ea typeface="Calibri" panose="020F0502020204030204" pitchFamily="34" charset="0"/>
            </a:endParaRPr>
          </a:p>
          <a:p>
            <a:r>
              <a:rPr lang="en-US" sz="3000" dirty="0" smtClean="0">
                <a:solidFill>
                  <a:schemeClr val="tx1"/>
                </a:solidFill>
                <a:latin typeface="Times New Roman" panose="02020603050405020304" pitchFamily="18" charset="0"/>
                <a:ea typeface="Calibri" panose="020F0502020204030204" pitchFamily="34" charset="0"/>
              </a:rPr>
              <a:t>- </a:t>
            </a:r>
            <a:r>
              <a:rPr lang="en-US" sz="3000" dirty="0">
                <a:solidFill>
                  <a:schemeClr val="tx1"/>
                </a:solidFill>
                <a:latin typeface="Times New Roman" panose="02020603050405020304" pitchFamily="18" charset="0"/>
                <a:ea typeface="Calibri" panose="020F0502020204030204" pitchFamily="34" charset="0"/>
              </a:rPr>
              <a:t>T</a:t>
            </a:r>
            <a:r>
              <a:rPr lang="vi-VN" sz="3000" dirty="0" smtClean="0">
                <a:solidFill>
                  <a:schemeClr val="tx1"/>
                </a:solidFill>
                <a:latin typeface="Times New Roman" panose="02020603050405020304" pitchFamily="18" charset="0"/>
                <a:ea typeface="Calibri" panose="020F0502020204030204" pitchFamily="34" charset="0"/>
              </a:rPr>
              <a:t>hu hoạch</a:t>
            </a:r>
            <a:r>
              <a:rPr lang="en-US" sz="3000" dirty="0" smtClean="0">
                <a:solidFill>
                  <a:schemeClr val="tx1"/>
                </a:solidFill>
                <a:latin typeface="Times New Roman" panose="02020603050405020304" pitchFamily="18" charset="0"/>
                <a:ea typeface="Calibri" panose="020F0502020204030204" pitchFamily="34" charset="0"/>
              </a:rPr>
              <a:t> </a:t>
            </a:r>
            <a:r>
              <a:rPr lang="en-US" sz="3000" dirty="0" err="1" smtClean="0">
                <a:solidFill>
                  <a:schemeClr val="tx1"/>
                </a:solidFill>
                <a:latin typeface="Times New Roman" panose="02020603050405020304" pitchFamily="18" charset="0"/>
                <a:ea typeface="Calibri" panose="020F0502020204030204" pitchFamily="34" charset="0"/>
              </a:rPr>
              <a:t>sản</a:t>
            </a:r>
            <a:r>
              <a:rPr lang="en-US" sz="3000" dirty="0" smtClean="0">
                <a:solidFill>
                  <a:schemeClr val="tx1"/>
                </a:solidFill>
                <a:latin typeface="Times New Roman" panose="02020603050405020304" pitchFamily="18" charset="0"/>
                <a:ea typeface="Calibri" panose="020F0502020204030204" pitchFamily="34" charset="0"/>
              </a:rPr>
              <a:t> </a:t>
            </a:r>
            <a:r>
              <a:rPr lang="en-US" sz="3000" dirty="0" err="1" smtClean="0">
                <a:solidFill>
                  <a:schemeClr val="tx1"/>
                </a:solidFill>
                <a:latin typeface="Times New Roman" panose="02020603050405020304" pitchFamily="18" charset="0"/>
                <a:ea typeface="Calibri" panose="020F0502020204030204" pitchFamily="34" charset="0"/>
              </a:rPr>
              <a:t>phẩm</a:t>
            </a:r>
            <a:r>
              <a:rPr lang="en-US" sz="3000" dirty="0" smtClean="0">
                <a:solidFill>
                  <a:schemeClr val="tx1"/>
                </a:solidFill>
                <a:latin typeface="Times New Roman" panose="02020603050405020304" pitchFamily="18" charset="0"/>
                <a:ea typeface="Calibri" panose="020F0502020204030204" pitchFamily="34" charset="0"/>
              </a:rPr>
              <a:t> </a:t>
            </a:r>
            <a:r>
              <a:rPr lang="en-US" sz="3000" dirty="0" err="1" smtClean="0">
                <a:solidFill>
                  <a:schemeClr val="tx1"/>
                </a:solidFill>
                <a:latin typeface="Times New Roman" panose="02020603050405020304" pitchFamily="18" charset="0"/>
                <a:ea typeface="Calibri" panose="020F0502020204030204" pitchFamily="34" charset="0"/>
              </a:rPr>
              <a:t>cây</a:t>
            </a:r>
            <a:r>
              <a:rPr lang="en-US" sz="3000" dirty="0" smtClean="0">
                <a:solidFill>
                  <a:schemeClr val="tx1"/>
                </a:solidFill>
                <a:latin typeface="Times New Roman" panose="02020603050405020304" pitchFamily="18" charset="0"/>
                <a:ea typeface="Calibri" panose="020F0502020204030204" pitchFamily="34" charset="0"/>
              </a:rPr>
              <a:t> </a:t>
            </a:r>
            <a:r>
              <a:rPr lang="en-US" sz="3000" dirty="0" err="1" smtClean="0">
                <a:solidFill>
                  <a:schemeClr val="tx1"/>
                </a:solidFill>
                <a:latin typeface="Times New Roman" panose="02020603050405020304" pitchFamily="18" charset="0"/>
                <a:ea typeface="Calibri" panose="020F0502020204030204" pitchFamily="34" charset="0"/>
              </a:rPr>
              <a:t>trồng</a:t>
            </a:r>
            <a:r>
              <a:rPr lang="vi-VN" sz="3000" dirty="0" smtClean="0">
                <a:solidFill>
                  <a:schemeClr val="tx1"/>
                </a:solidFill>
                <a:latin typeface="Times New Roman" panose="02020603050405020304" pitchFamily="18" charset="0"/>
                <a:ea typeface="Calibri" panose="020F0502020204030204" pitchFamily="34" charset="0"/>
              </a:rPr>
              <a:t> cần</a:t>
            </a:r>
            <a:r>
              <a:rPr lang="en-US" sz="3000" dirty="0" smtClean="0">
                <a:solidFill>
                  <a:schemeClr val="tx1"/>
                </a:solidFill>
                <a:latin typeface="Times New Roman" panose="02020603050405020304" pitchFamily="18" charset="0"/>
                <a:ea typeface="Calibri" panose="020F0502020204030204" pitchFamily="34" charset="0"/>
              </a:rPr>
              <a:t>:</a:t>
            </a:r>
            <a:r>
              <a:rPr lang="vi-VN" sz="3000" dirty="0" smtClean="0">
                <a:solidFill>
                  <a:schemeClr val="tx1"/>
                </a:solidFill>
                <a:latin typeface="Times New Roman" panose="02020603050405020304" pitchFamily="18" charset="0"/>
                <a:ea typeface="Calibri" panose="020F0502020204030204" pitchFamily="34" charset="0"/>
              </a:rPr>
              <a:t> </a:t>
            </a:r>
            <a:r>
              <a:rPr lang="vi-VN" sz="3000" dirty="0">
                <a:solidFill>
                  <a:schemeClr val="tx1"/>
                </a:solidFill>
                <a:latin typeface="Times New Roman" panose="02020603050405020304" pitchFamily="18" charset="0"/>
                <a:ea typeface="Calibri" panose="020F0502020204030204" pitchFamily="34" charset="0"/>
              </a:rPr>
              <a:t>kiểm tra sản phẩm cây </a:t>
            </a:r>
            <a:r>
              <a:rPr lang="vi-VN" sz="3000" dirty="0" smtClean="0">
                <a:solidFill>
                  <a:schemeClr val="tx1"/>
                </a:solidFill>
                <a:latin typeface="Times New Roman" panose="02020603050405020304" pitchFamily="18" charset="0"/>
                <a:ea typeface="Calibri" panose="020F0502020204030204" pitchFamily="34" charset="0"/>
              </a:rPr>
              <a:t>trồng</a:t>
            </a:r>
            <a:r>
              <a:rPr lang="en-US" sz="3000" dirty="0" smtClean="0">
                <a:solidFill>
                  <a:schemeClr val="tx1"/>
                </a:solidFill>
                <a:latin typeface="Times New Roman" panose="02020603050405020304" pitchFamily="18" charset="0"/>
                <a:ea typeface="Calibri" panose="020F0502020204030204" pitchFamily="34" charset="0"/>
              </a:rPr>
              <a:t> -&gt; </a:t>
            </a:r>
            <a:r>
              <a:rPr lang="vi-VN" sz="3000" dirty="0" smtClean="0">
                <a:solidFill>
                  <a:schemeClr val="tx1"/>
                </a:solidFill>
                <a:latin typeface="Times New Roman" panose="02020603050405020304" pitchFamily="18" charset="0"/>
                <a:ea typeface="Calibri" panose="020F0502020204030204" pitchFamily="34" charset="0"/>
              </a:rPr>
              <a:t>tiến </a:t>
            </a:r>
            <a:r>
              <a:rPr lang="vi-VN" sz="3000" dirty="0">
                <a:solidFill>
                  <a:schemeClr val="tx1"/>
                </a:solidFill>
                <a:latin typeface="Times New Roman" panose="02020603050405020304" pitchFamily="18" charset="0"/>
                <a:ea typeface="Calibri" panose="020F0502020204030204" pitchFamily="34" charset="0"/>
              </a:rPr>
              <a:t>hành thu hoạch sản phẩm.</a:t>
            </a:r>
            <a:endParaRPr lang="en-US" sz="3000" dirty="0">
              <a:solidFill>
                <a:schemeClr val="tx1"/>
              </a:solidFill>
            </a:endParaRPr>
          </a:p>
        </p:txBody>
      </p:sp>
    </p:spTree>
    <p:extLst>
      <p:ext uri="{BB962C8B-B14F-4D97-AF65-F5344CB8AC3E}">
        <p14:creationId xmlns:p14="http://schemas.microsoft.com/office/powerpoint/2010/main" val="453890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49DB8D67-A13B-4360-B84A-63FBECDF6FCC}"/>
              </a:ext>
            </a:extLst>
          </p:cNvPr>
          <p:cNvSpPr txBox="1"/>
          <p:nvPr/>
        </p:nvSpPr>
        <p:spPr>
          <a:xfrm>
            <a:off x="2443740" y="42558"/>
            <a:ext cx="429144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LUYỆN TẬP</a:t>
            </a:r>
            <a:endParaRPr lang="en-US" sz="28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69" name="Title 1"/>
          <p:cNvSpPr txBox="1">
            <a:spLocks/>
          </p:cNvSpPr>
          <p:nvPr/>
        </p:nvSpPr>
        <p:spPr>
          <a:xfrm>
            <a:off x="83129" y="441088"/>
            <a:ext cx="8915400" cy="1143000"/>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err="1" smtClean="0">
                <a:solidFill>
                  <a:srgbClr val="002060"/>
                </a:solidFill>
                <a:latin typeface="Times New Roman" panose="02020603050405020304" pitchFamily="18" charset="0"/>
                <a:cs typeface="Times New Roman" panose="02020603050405020304" pitchFamily="18" charset="0"/>
              </a:rPr>
              <a:t>Hãy</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ghép</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các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công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việc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a,b,c,d</a:t>
            </a:r>
            <a:r>
              <a:rPr lang="en-US" sz="3200" dirty="0" smtClean="0">
                <a:solidFill>
                  <a:srgbClr val="002060"/>
                </a:solidFill>
                <a:latin typeface="Times New Roman" panose="02020603050405020304" pitchFamily="18" charset="0"/>
                <a:cs typeface="Times New Roman" panose="02020603050405020304" pitchFamily="18" charset="0"/>
              </a:rPr>
              <a:t> ở </a:t>
            </a:r>
            <a:r>
              <a:rPr lang="en-US" sz="3200" dirty="0" err="1" smtClean="0">
                <a:solidFill>
                  <a:srgbClr val="002060"/>
                </a:solidFill>
                <a:latin typeface="Times New Roman" panose="02020603050405020304" pitchFamily="18" charset="0"/>
                <a:cs typeface="Times New Roman" panose="02020603050405020304" pitchFamily="18" charset="0"/>
              </a:rPr>
              <a:t>hình</a:t>
            </a:r>
            <a:r>
              <a:rPr lang="en-US" sz="3200" dirty="0" smtClean="0">
                <a:solidFill>
                  <a:srgbClr val="002060"/>
                </a:solidFill>
                <a:latin typeface="Times New Roman" panose="02020603050405020304" pitchFamily="18" charset="0"/>
                <a:cs typeface="Times New Roman" panose="02020603050405020304" pitchFamily="18" charset="0"/>
              </a:rPr>
              <a:t> 3.8 </a:t>
            </a:r>
            <a:r>
              <a:rPr lang="en-US" sz="3200" dirty="0" err="1" smtClean="0">
                <a:solidFill>
                  <a:srgbClr val="002060"/>
                </a:solidFill>
                <a:latin typeface="Times New Roman" panose="02020603050405020304" pitchFamily="18" charset="0"/>
                <a:cs typeface="Times New Roman" panose="02020603050405020304" pitchFamily="18" charset="0"/>
              </a:rPr>
              <a:t>cho</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phù</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hợp</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các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các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chú</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thích</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70" name="Picture 4"/>
          <p:cNvPicPr>
            <a:picLocks noChangeAspect="1"/>
          </p:cNvPicPr>
          <p:nvPr/>
        </p:nvPicPr>
        <p:blipFill>
          <a:blip r:embed="rId3"/>
          <a:stretch>
            <a:fillRect/>
          </a:stretch>
        </p:blipFill>
        <p:spPr>
          <a:xfrm>
            <a:off x="281525" y="1433945"/>
            <a:ext cx="5403272" cy="3283527"/>
          </a:xfrm>
          <a:prstGeom prst="rect">
            <a:avLst/>
          </a:prstGeom>
          <a:noFill/>
          <a:ln w="9525">
            <a:noFill/>
          </a:ln>
        </p:spPr>
      </p:pic>
      <p:sp>
        <p:nvSpPr>
          <p:cNvPr id="71" name="Content Placeholder 3"/>
          <p:cNvSpPr txBox="1">
            <a:spLocks/>
          </p:cNvSpPr>
          <p:nvPr/>
        </p:nvSpPr>
        <p:spPr>
          <a:xfrm>
            <a:off x="5684797" y="1886442"/>
            <a:ext cx="3376075" cy="182311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smtClean="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V</a:t>
            </a:r>
            <a:r>
              <a:rPr lang="en-US" sz="2800" dirty="0" err="1" smtClean="0">
                <a:latin typeface="Times New Roman" panose="02020603050405020304" pitchFamily="18" charset="0"/>
                <a:cs typeface="Times New Roman" panose="02020603050405020304" pitchFamily="18" charset="0"/>
              </a:rPr>
              <a:t>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ruộng</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L</a:t>
            </a:r>
            <a:r>
              <a:rPr lang="en-US" sz="2800" dirty="0" err="1" smtClean="0">
                <a:latin typeface="Times New Roman" panose="02020603050405020304" pitchFamily="18" charset="0"/>
                <a:cs typeface="Times New Roman" panose="02020603050405020304" pitchFamily="18" charset="0"/>
              </a:rPr>
              <a: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luống</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4. </a:t>
            </a:r>
            <a:r>
              <a:rPr lang="en-US" sz="2800" dirty="0" err="1" smtClean="0">
                <a:latin typeface="Times New Roman" panose="02020603050405020304" pitchFamily="18" charset="0"/>
                <a:cs typeface="Times New Roman" panose="02020603050405020304" pitchFamily="18" charset="0"/>
              </a:rPr>
              <a:t>Bón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lót</a:t>
            </a:r>
            <a:endParaRPr lang="en-US" sz="2800" dirty="0" smtClean="0">
              <a:latin typeface="Times New Roman" panose="02020603050405020304" pitchFamily="18" charset="0"/>
              <a:cs typeface="Times New Roman" panose="02020603050405020304" pitchFamily="18" charset="0"/>
            </a:endParaRPr>
          </a:p>
          <a:p>
            <a:endParaRPr lang="en-US" dirty="0"/>
          </a:p>
        </p:txBody>
      </p:sp>
      <p:sp>
        <p:nvSpPr>
          <p:cNvPr id="72" name="TextBox 71">
            <a:extLst>
              <a:ext uri="{FF2B5EF4-FFF2-40B4-BE49-F238E27FC236}">
                <a16:creationId xmlns:a16="http://schemas.microsoft.com/office/drawing/2014/main" id="{930EBD1C-A005-4D71-8605-A0816CB448E2}"/>
              </a:ext>
            </a:extLst>
          </p:cNvPr>
          <p:cNvSpPr txBox="1"/>
          <p:nvPr/>
        </p:nvSpPr>
        <p:spPr>
          <a:xfrm>
            <a:off x="654725" y="2898550"/>
            <a:ext cx="1917025" cy="492443"/>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Lên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luống</a:t>
            </a:r>
            <a:endParaRPr lang="en-US" sz="2600" dirty="0">
              <a:solidFill>
                <a:srgbClr val="FF0000"/>
              </a:solidFill>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930EBD1C-A005-4D71-8605-A0816CB448E2}"/>
              </a:ext>
            </a:extLst>
          </p:cNvPr>
          <p:cNvSpPr txBox="1"/>
          <p:nvPr/>
        </p:nvSpPr>
        <p:spPr>
          <a:xfrm>
            <a:off x="4005797" y="2895388"/>
            <a:ext cx="1470216" cy="492443"/>
          </a:xfrm>
          <a:prstGeom prst="rect">
            <a:avLst/>
          </a:prstGeom>
          <a:noFill/>
        </p:spPr>
        <p:txBody>
          <a:bodyPr wrap="square" rtlCol="0">
            <a:spAutoFit/>
          </a:bodyPr>
          <a:lstStyle/>
          <a:p>
            <a:r>
              <a:rPr lang="en-US" sz="2600" dirty="0" err="1" smtClean="0">
                <a:solidFill>
                  <a:srgbClr val="FF0000"/>
                </a:solidFill>
                <a:latin typeface="Times New Roman" panose="02020603050405020304" pitchFamily="18" charset="0"/>
                <a:cs typeface="Times New Roman" panose="02020603050405020304" pitchFamily="18" charset="0"/>
              </a:rPr>
              <a:t>Cày</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đất</a:t>
            </a:r>
            <a:endParaRPr lang="en-US" sz="26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13861" y="4666446"/>
            <a:ext cx="1842171" cy="477054"/>
          </a:xfrm>
          <a:prstGeom prst="rect">
            <a:avLst/>
          </a:prstGeom>
        </p:spPr>
        <p:txBody>
          <a:bodyPr wrap="none">
            <a:spAutoFit/>
          </a:bodyPr>
          <a:lstStyle/>
          <a:p>
            <a:r>
              <a:rPr lang="en-US" sz="2500" dirty="0" err="1">
                <a:solidFill>
                  <a:srgbClr val="FF0000"/>
                </a:solidFill>
                <a:latin typeface="Times New Roman" panose="02020603050405020304" pitchFamily="18" charset="0"/>
                <a:cs typeface="Times New Roman" panose="02020603050405020304" pitchFamily="18" charset="0"/>
              </a:rPr>
              <a:t>Bón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phân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lót</a:t>
            </a:r>
            <a:endParaRPr lang="en-US" sz="25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999157" y="4655126"/>
            <a:ext cx="2823209" cy="492443"/>
          </a:xfrm>
          <a:prstGeom prst="rect">
            <a:avLst/>
          </a:prstGeom>
        </p:spPr>
        <p:txBody>
          <a:bodyPr wrap="none">
            <a:spAutoFit/>
          </a:bodyPr>
          <a:lstStyle/>
          <a:p>
            <a:r>
              <a:rPr lang="en-US" sz="2600" dirty="0" err="1">
                <a:solidFill>
                  <a:srgbClr val="FF0000"/>
                </a:solidFill>
                <a:latin typeface="Times New Roman" panose="02020603050405020304" pitchFamily="18" charset="0"/>
                <a:cs typeface="Times New Roman" panose="02020603050405020304" pitchFamily="18" charset="0"/>
              </a:rPr>
              <a:t>Vệ</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sinh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đồng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ruộng</a:t>
            </a:r>
            <a:endParaRPr lang="en-US" sz="2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837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7362"/>
            <a:ext cx="6172200" cy="514350"/>
          </a:xfrm>
        </p:spPr>
        <p:txBody>
          <a:bodyPr>
            <a:no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LUYỆN TẬP</a:t>
            </a:r>
          </a:p>
        </p:txBody>
      </p:sp>
      <p:sp>
        <p:nvSpPr>
          <p:cNvPr id="3" name="Rectangle 2"/>
          <p:cNvSpPr/>
          <p:nvPr/>
        </p:nvSpPr>
        <p:spPr>
          <a:xfrm>
            <a:off x="-1" y="496988"/>
            <a:ext cx="9102437" cy="1200329"/>
          </a:xfrm>
          <a:prstGeom prst="rect">
            <a:avLst/>
          </a:prstGeom>
        </p:spPr>
        <p:txBody>
          <a:bodyPr wrap="square">
            <a:spAutoFit/>
          </a:bodyPr>
          <a:lstStyle/>
          <a:p>
            <a:r>
              <a:rPr lang="en-US" sz="2400" b="1" dirty="0">
                <a:solidFill>
                  <a:srgbClr val="0000FF"/>
                </a:solidFill>
                <a:latin typeface="Times New Roman" panose="02020603050405020304" pitchFamily="18" charset="0"/>
                <a:cs typeface="Times New Roman" panose="02020603050405020304" pitchFamily="18" charset="0"/>
              </a:rPr>
              <a:t>1. </a:t>
            </a:r>
            <a:r>
              <a:rPr lang="en-US" sz="2400" b="1" dirty="0" err="1">
                <a:solidFill>
                  <a:srgbClr val="0000FF"/>
                </a:solidFill>
                <a:latin typeface="Times New Roman" panose="02020603050405020304" pitchFamily="18" charset="0"/>
                <a:cs typeface="Times New Roman" panose="02020603050405020304" pitchFamily="18" charset="0"/>
              </a:rPr>
              <a:t>Hãy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kể</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một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loại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được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gieo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vụ</a:t>
            </a:r>
            <a:r>
              <a:rPr lang="en-US" sz="2400" b="1" dirty="0" smtClean="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a:p>
            <a:r>
              <a:rPr lang="en-US" sz="2400" b="1" dirty="0">
                <a:solidFill>
                  <a:srgbClr val="0000FF"/>
                </a:solidFill>
                <a:latin typeface="Times New Roman" panose="02020603050405020304" pitchFamily="18" charset="0"/>
                <a:cs typeface="Times New Roman" panose="02020603050405020304" pitchFamily="18" charset="0"/>
              </a:rPr>
              <a:t>2. </a:t>
            </a:r>
            <a:r>
              <a:rPr lang="en-US" sz="2400" b="1" dirty="0" err="1">
                <a:solidFill>
                  <a:srgbClr val="0000FF"/>
                </a:solidFill>
                <a:latin typeface="Times New Roman" panose="02020603050405020304" pitchFamily="18" charset="0"/>
                <a:cs typeface="Times New Roman" panose="02020603050405020304" pitchFamily="18" charset="0"/>
              </a:rPr>
              <a:t>Em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hãy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chọn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lựa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phương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gieo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loại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sau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lúa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mía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ngô</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sắn</a:t>
            </a:r>
            <a:r>
              <a:rPr lang="en-US" sz="2400" b="1" dirty="0">
                <a:solidFill>
                  <a:srgbClr val="0000FF"/>
                </a:solidFill>
                <a:latin typeface="Times New Roman" panose="02020603050405020304" pitchFamily="18" charset="0"/>
                <a:cs typeface="Times New Roman" panose="02020603050405020304" pitchFamily="18" charset="0"/>
              </a:rPr>
              <a:t>, cam, </a:t>
            </a:r>
            <a:r>
              <a:rPr lang="en-US" sz="2400" b="1" dirty="0" err="1">
                <a:solidFill>
                  <a:srgbClr val="0000FF"/>
                </a:solidFill>
                <a:latin typeface="Times New Roman" panose="02020603050405020304" pitchFamily="18" charset="0"/>
                <a:cs typeface="Times New Roman" panose="02020603050405020304" pitchFamily="18" charset="0"/>
              </a:rPr>
              <a:t>đỗ</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đậu</a:t>
            </a:r>
            <a:r>
              <a:rPr lang="en-US" sz="2400" b="1" dirty="0">
                <a:solidFill>
                  <a:srgbClr val="0000FF"/>
                </a:solidFill>
                <a:latin typeface="Times New Roman" panose="02020603050405020304" pitchFamily="18" charset="0"/>
                <a:cs typeface="Times New Roman" panose="02020603050405020304" pitchFamily="18" charset="0"/>
              </a:rPr>
              <a:t>), …</a:t>
            </a:r>
          </a:p>
        </p:txBody>
      </p:sp>
      <p:sp>
        <p:nvSpPr>
          <p:cNvPr id="4" name="Rectangle 3"/>
          <p:cNvSpPr/>
          <p:nvPr/>
        </p:nvSpPr>
        <p:spPr>
          <a:xfrm>
            <a:off x="171448" y="1820515"/>
            <a:ext cx="8759537" cy="3054682"/>
          </a:xfrm>
          <a:prstGeom prst="rect">
            <a:avLst/>
          </a:prstGeom>
        </p:spPr>
        <p:txBody>
          <a:bodyPr wrap="square">
            <a:spAutoFit/>
          </a:bodyPr>
          <a:lstStyle/>
          <a:p>
            <a:r>
              <a:rPr lang="vi-VN" sz="2600" dirty="0">
                <a:solidFill>
                  <a:srgbClr val="FF0000"/>
                </a:solidFill>
                <a:latin typeface="Times New Roman" panose="02020603050405020304" pitchFamily="18" charset="0"/>
                <a:cs typeface="Times New Roman" panose="02020603050405020304" pitchFamily="18" charset="0"/>
              </a:rPr>
              <a:t>1. Một số loại cây trồng được gieo trồng vào thời vụ đó là:</a:t>
            </a:r>
          </a:p>
          <a:p>
            <a:r>
              <a:rPr lang="vi-VN" sz="2600" dirty="0">
                <a:solidFill>
                  <a:srgbClr val="FF0000"/>
                </a:solidFill>
                <a:latin typeface="Times New Roman" panose="02020603050405020304" pitchFamily="18" charset="0"/>
                <a:cs typeface="Times New Roman" panose="02020603050405020304" pitchFamily="18" charset="0"/>
              </a:rPr>
              <a:t>   + Vụ xuân hè: lúa, ngô</a:t>
            </a:r>
            <a:r>
              <a:rPr lang="vi-VN" sz="2600" dirty="0" smtClean="0">
                <a:solidFill>
                  <a:srgbClr val="FF0000"/>
                </a:solidFill>
                <a:latin typeface="Times New Roman" panose="02020603050405020304" pitchFamily="18" charset="0"/>
                <a:cs typeface="Times New Roman" panose="02020603050405020304" pitchFamily="18" charset="0"/>
              </a:rPr>
              <a:t>, </a:t>
            </a:r>
            <a:r>
              <a:rPr lang="vi-VN" sz="2600" dirty="0">
                <a:solidFill>
                  <a:srgbClr val="FF0000"/>
                </a:solidFill>
                <a:latin typeface="Times New Roman" panose="02020603050405020304" pitchFamily="18" charset="0"/>
                <a:cs typeface="Times New Roman" panose="02020603050405020304" pitchFamily="18" charset="0"/>
              </a:rPr>
              <a:t>cà chua, dưa chuột, </a:t>
            </a:r>
            <a:r>
              <a:rPr lang="vi-VN" sz="2600" dirty="0" smtClean="0">
                <a:solidFill>
                  <a:srgbClr val="FF0000"/>
                </a:solidFill>
                <a:latin typeface="Times New Roman" panose="02020603050405020304" pitchFamily="18" charset="0"/>
                <a:cs typeface="Times New Roman" panose="02020603050405020304" pitchFamily="18" charset="0"/>
              </a:rPr>
              <a:t>bầu</a:t>
            </a:r>
            <a:r>
              <a:rPr lang="en-US" sz="2600" dirty="0" smtClean="0">
                <a:solidFill>
                  <a:srgbClr val="FF0000"/>
                </a:solidFill>
                <a:latin typeface="Times New Roman" panose="02020603050405020304" pitchFamily="18" charset="0"/>
                <a:cs typeface="Times New Roman" panose="02020603050405020304" pitchFamily="18" charset="0"/>
              </a:rPr>
              <a:t>,</a:t>
            </a:r>
            <a:r>
              <a:rPr lang="vi-VN" sz="2600" dirty="0" smtClean="0">
                <a:solidFill>
                  <a:srgbClr val="FF0000"/>
                </a:solidFill>
                <a:latin typeface="Times New Roman" panose="02020603050405020304" pitchFamily="18" charset="0"/>
                <a:cs typeface="Times New Roman" panose="02020603050405020304" pitchFamily="18" charset="0"/>
              </a:rPr>
              <a:t> </a:t>
            </a:r>
            <a:r>
              <a:rPr lang="vi-VN" sz="2600" dirty="0">
                <a:solidFill>
                  <a:srgbClr val="FF0000"/>
                </a:solidFill>
                <a:latin typeface="Times New Roman" panose="02020603050405020304" pitchFamily="18" charset="0"/>
                <a:cs typeface="Times New Roman" panose="02020603050405020304" pitchFamily="18" charset="0"/>
              </a:rPr>
              <a:t>mướp, …</a:t>
            </a:r>
          </a:p>
          <a:p>
            <a:r>
              <a:rPr lang="vi-VN" sz="2600" dirty="0">
                <a:solidFill>
                  <a:srgbClr val="FF0000"/>
                </a:solidFill>
                <a:latin typeface="Times New Roman" panose="02020603050405020304" pitchFamily="18" charset="0"/>
                <a:cs typeface="Times New Roman" panose="02020603050405020304" pitchFamily="18" charset="0"/>
              </a:rPr>
              <a:t>   + Vụ hè thu: cây ổi, cây vải, lúa, ngô, cà </a:t>
            </a:r>
            <a:r>
              <a:rPr lang="vi-VN" sz="2600" dirty="0" smtClean="0">
                <a:solidFill>
                  <a:srgbClr val="FF0000"/>
                </a:solidFill>
                <a:latin typeface="Times New Roman" panose="02020603050405020304" pitchFamily="18" charset="0"/>
                <a:cs typeface="Times New Roman" panose="02020603050405020304" pitchFamily="18" charset="0"/>
              </a:rPr>
              <a:t>rốt</a:t>
            </a:r>
            <a:r>
              <a:rPr lang="en-US" sz="2600" dirty="0" smtClean="0">
                <a:solidFill>
                  <a:srgbClr val="FF0000"/>
                </a:solidFill>
                <a:latin typeface="Times New Roman" panose="02020603050405020304" pitchFamily="18" charset="0"/>
                <a:cs typeface="Times New Roman" panose="02020603050405020304" pitchFamily="18" charset="0"/>
              </a:rPr>
              <a:t>, …</a:t>
            </a:r>
            <a:endParaRPr lang="vi-VN" sz="2600" dirty="0">
              <a:solidFill>
                <a:srgbClr val="FF0000"/>
              </a:solidFill>
              <a:latin typeface="Times New Roman" panose="02020603050405020304" pitchFamily="18" charset="0"/>
              <a:cs typeface="Times New Roman" panose="02020603050405020304" pitchFamily="18" charset="0"/>
            </a:endParaRPr>
          </a:p>
          <a:p>
            <a:r>
              <a:rPr lang="vi-VN" sz="2600" dirty="0">
                <a:solidFill>
                  <a:srgbClr val="FF0000"/>
                </a:solidFill>
                <a:latin typeface="Times New Roman" panose="02020603050405020304" pitchFamily="18" charset="0"/>
                <a:cs typeface="Times New Roman" panose="02020603050405020304" pitchFamily="18" charset="0"/>
              </a:rPr>
              <a:t>   + Vụ đông xuân: ngô, khoai, su hào, súp lơ, cải bắp, …</a:t>
            </a:r>
          </a:p>
          <a:p>
            <a:r>
              <a:rPr lang="vi-VN" sz="2600" dirty="0">
                <a:solidFill>
                  <a:srgbClr val="FF0000"/>
                </a:solidFill>
                <a:latin typeface="Times New Roman" panose="02020603050405020304" pitchFamily="18" charset="0"/>
                <a:cs typeface="Times New Roman" panose="02020603050405020304" pitchFamily="18" charset="0"/>
              </a:rPr>
              <a:t>2. </a:t>
            </a:r>
            <a:r>
              <a:rPr lang="vi-VN" sz="2600" dirty="0">
                <a:solidFill>
                  <a:srgbClr val="FF0000"/>
                </a:solidFill>
                <a:latin typeface="Times New Roman" panose="02020603050405020304" pitchFamily="18" charset="0"/>
                <a:cs typeface="Times New Roman" panose="02020603050405020304" pitchFamily="18" charset="0"/>
              </a:rPr>
              <a:t>Trồng bằng hạt: lúa, đỗ</a:t>
            </a:r>
            <a:r>
              <a:rPr lang="vi-VN" sz="2600" dirty="0" smtClean="0">
                <a:solidFill>
                  <a:srgbClr val="FF0000"/>
                </a:solidFill>
                <a:latin typeface="Times New Roman" panose="02020603050405020304" pitchFamily="18" charset="0"/>
                <a:cs typeface="Times New Roman" panose="02020603050405020304" pitchFamily="18" charset="0"/>
              </a:rPr>
              <a:t>.</a:t>
            </a:r>
            <a:endParaRPr lang="vi-VN" sz="2600" dirty="0">
              <a:solidFill>
                <a:srgbClr val="FF0000"/>
              </a:solidFill>
              <a:latin typeface="Times New Roman" panose="02020603050405020304" pitchFamily="18" charset="0"/>
              <a:cs typeface="Times New Roman" panose="02020603050405020304" pitchFamily="18" charset="0"/>
            </a:endParaRPr>
          </a:p>
          <a:p>
            <a:r>
              <a:rPr lang="vi-VN" sz="2600" dirty="0">
                <a:solidFill>
                  <a:srgbClr val="FF0000"/>
                </a:solidFill>
                <a:latin typeface="Times New Roman" panose="02020603050405020304" pitchFamily="18" charset="0"/>
                <a:cs typeface="Times New Roman" panose="02020603050405020304" pitchFamily="18" charset="0"/>
              </a:rPr>
              <a:t>- Trồng bằng </a:t>
            </a:r>
            <a:r>
              <a:rPr lang="en-US" sz="2600" dirty="0" err="1" smtClean="0">
                <a:solidFill>
                  <a:srgbClr val="FF0000"/>
                </a:solidFill>
                <a:latin typeface="Times New Roman" panose="02020603050405020304" pitchFamily="18" charset="0"/>
                <a:cs typeface="Times New Roman" panose="02020603050405020304" pitchFamily="18" charset="0"/>
              </a:rPr>
              <a:t>giâm</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cành</a:t>
            </a:r>
            <a:r>
              <a:rPr lang="vi-VN" sz="2600" dirty="0" smtClean="0">
                <a:solidFill>
                  <a:srgbClr val="FF0000"/>
                </a:solidFill>
                <a:latin typeface="Times New Roman" panose="02020603050405020304" pitchFamily="18" charset="0"/>
                <a:cs typeface="Times New Roman" panose="02020603050405020304" pitchFamily="18" charset="0"/>
              </a:rPr>
              <a:t>: </a:t>
            </a:r>
            <a:r>
              <a:rPr lang="vi-VN" sz="2600" dirty="0">
                <a:solidFill>
                  <a:srgbClr val="FF0000"/>
                </a:solidFill>
                <a:latin typeface="Times New Roman" panose="02020603050405020304" pitchFamily="18" charset="0"/>
                <a:cs typeface="Times New Roman" panose="02020603050405020304" pitchFamily="18" charset="0"/>
              </a:rPr>
              <a:t>mía, sắn</a:t>
            </a:r>
            <a:r>
              <a:rPr lang="vi-VN" sz="2600" dirty="0" smtClean="0">
                <a:solidFill>
                  <a:srgbClr val="FF0000"/>
                </a:solidFill>
                <a:latin typeface="Times New Roman" panose="02020603050405020304" pitchFamily="18" charset="0"/>
                <a:cs typeface="Times New Roman" panose="02020603050405020304" pitchFamily="18" charset="0"/>
              </a:rPr>
              <a:t>.</a:t>
            </a:r>
            <a:endParaRPr lang="vi-VN" sz="2600" dirty="0">
              <a:solidFill>
                <a:srgbClr val="FF0000"/>
              </a:solidFill>
              <a:latin typeface="Times New Roman" panose="02020603050405020304" pitchFamily="18" charset="0"/>
              <a:cs typeface="Times New Roman" panose="02020603050405020304" pitchFamily="18" charset="0"/>
            </a:endParaRPr>
          </a:p>
          <a:p>
            <a:r>
              <a:rPr lang="vi-VN" sz="2600" dirty="0">
                <a:solidFill>
                  <a:srgbClr val="FF0000"/>
                </a:solidFill>
                <a:latin typeface="Times New Roman" panose="02020603050405020304" pitchFamily="18" charset="0"/>
                <a:cs typeface="Times New Roman" panose="02020603050405020304" pitchFamily="18" charset="0"/>
              </a:rPr>
              <a:t>- Trồng bằng cây con: </a:t>
            </a:r>
            <a:r>
              <a:rPr lang="vi-VN" sz="2600" dirty="0" smtClean="0">
                <a:solidFill>
                  <a:srgbClr val="FF0000"/>
                </a:solidFill>
                <a:latin typeface="Times New Roman" panose="02020603050405020304" pitchFamily="18" charset="0"/>
                <a:cs typeface="Times New Roman" panose="02020603050405020304" pitchFamily="18" charset="0"/>
              </a:rPr>
              <a:t>ca</a:t>
            </a:r>
            <a:r>
              <a:rPr lang="en-US" sz="2600" dirty="0" smtClean="0">
                <a:solidFill>
                  <a:srgbClr val="FF0000"/>
                </a:solidFill>
                <a:latin typeface="Times New Roman" panose="02020603050405020304" pitchFamily="18" charset="0"/>
                <a:cs typeface="Times New Roman" panose="02020603050405020304" pitchFamily="18" charset="0"/>
              </a:rPr>
              <a:t>m.</a:t>
            </a:r>
            <a:endParaRPr lang="vi-VN" sz="2600" dirty="0">
              <a:solidFill>
                <a:srgbClr val="FF0000"/>
              </a:solidFill>
              <a:latin typeface="Times New Roman" panose="02020603050405020304" pitchFamily="18" charset="0"/>
              <a:cs typeface="Times New Roman" panose="02020603050405020304" pitchFamily="18" charset="0"/>
            </a:endParaRPr>
          </a:p>
          <a:p>
            <a:endParaRPr lang="vi-VN" sz="1050" dirty="0"/>
          </a:p>
        </p:txBody>
      </p:sp>
    </p:spTree>
    <p:extLst>
      <p:ext uri="{BB962C8B-B14F-4D97-AF65-F5344CB8AC3E}">
        <p14:creationId xmlns:p14="http://schemas.microsoft.com/office/powerpoint/2010/main" val="202446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Vertical)">
                                      <p:cBhvr>
                                        <p:cTn id="18" dur="500"/>
                                        <p:tgtEl>
                                          <p:spTgt spid="4">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arn(inVertical)">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barn(inVertical)">
                                      <p:cBhvr>
                                        <p:cTn id="29" dur="500"/>
                                        <p:tgtEl>
                                          <p:spTgt spid="4">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arn(inVertical)">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2" name="Rectangle 1"/>
          <p:cNvSpPr/>
          <p:nvPr/>
        </p:nvSpPr>
        <p:spPr>
          <a:xfrm>
            <a:off x="571501" y="1211864"/>
            <a:ext cx="8032172" cy="2308324"/>
          </a:xfrm>
          <a:prstGeom prst="rect">
            <a:avLst/>
          </a:prstGeom>
        </p:spPr>
        <p:txBody>
          <a:bodyPr wrap="square">
            <a:spAutoFit/>
          </a:bodyPr>
          <a:lstStyle/>
          <a:p>
            <a:pPr algn="ctr">
              <a:defRPr/>
            </a:pPr>
            <a:r>
              <a:rPr lang="vi-VN" altLang="en-US" sz="3600" b="1" dirty="0">
                <a:solidFill>
                  <a:srgbClr val="FF0000"/>
                </a:solidFill>
                <a:latin typeface="Times New Roman" panose="02020603050405020304" pitchFamily="18" charset="0"/>
              </a:rPr>
              <a:t>DẶN DÒ</a:t>
            </a:r>
            <a:endParaRPr lang="en-US" altLang="en-US" sz="3600" b="1" dirty="0">
              <a:solidFill>
                <a:srgbClr val="FF0000"/>
              </a:solidFill>
              <a:latin typeface="Times New Roman" panose="02020603050405020304" pitchFamily="18" charset="0"/>
            </a:endParaRPr>
          </a:p>
          <a:p>
            <a:pPr>
              <a:defRPr/>
            </a:pP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Học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bài</a:t>
            </a:r>
            <a:r>
              <a:rPr lang="en-US" altLang="en-US" sz="3600" dirty="0">
                <a:solidFill>
                  <a:srgbClr val="002060"/>
                </a:solidFill>
                <a:latin typeface="Times New Roman" panose="02020603050405020304" pitchFamily="18" charset="0"/>
                <a:cs typeface="Times New Roman" panose="02020603050405020304" pitchFamily="18" charset="0"/>
              </a:rPr>
              <a:t>.</a:t>
            </a:r>
          </a:p>
          <a:p>
            <a:pPr>
              <a:defRPr/>
            </a:pP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Đọc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chuẩn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bị</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trước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bài</a:t>
            </a:r>
            <a:r>
              <a:rPr lang="en-US" altLang="en-US" sz="3600" dirty="0">
                <a:solidFill>
                  <a:srgbClr val="002060"/>
                </a:solidFill>
                <a:latin typeface="Times New Roman" panose="02020603050405020304" pitchFamily="18" charset="0"/>
                <a:cs typeface="Times New Roman" panose="02020603050405020304" pitchFamily="18" charset="0"/>
              </a:rPr>
              <a:t> 4: </a:t>
            </a:r>
            <a:r>
              <a:rPr lang="en-US" altLang="en-US" sz="3600" dirty="0" err="1">
                <a:solidFill>
                  <a:srgbClr val="002060"/>
                </a:solidFill>
                <a:latin typeface="Times New Roman" panose="02020603050405020304" pitchFamily="18" charset="0"/>
                <a:cs typeface="Times New Roman" panose="02020603050405020304" pitchFamily="18" charset="0"/>
              </a:rPr>
              <a:t>Nhân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giống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cây</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trồng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bằng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phương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pháp</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giâm</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cành</a:t>
            </a:r>
            <a:r>
              <a:rPr lang="en-US" altLang="en-US" sz="3600" dirty="0">
                <a:solidFill>
                  <a:srgbClr val="002060"/>
                </a:solidFill>
                <a:latin typeface="Times New Roman" panose="02020603050405020304" pitchFamily="18" charset="0"/>
                <a:cs typeface="Times New Roman" panose="02020603050405020304" pitchFamily="18" charset="0"/>
              </a:rPr>
              <a:t>.</a:t>
            </a:r>
            <a:endParaRPr lang="en-US" altLang="en-US"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74068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5555" y="1003879"/>
            <a:ext cx="3002972" cy="3054926"/>
          </a:xfrm>
        </p:spPr>
        <p:txBody>
          <a:bodyPr>
            <a:normAutofit fontScale="90000"/>
          </a:bodyPr>
          <a:lstStyle/>
          <a:p>
            <a:pPr algn="l"/>
            <a:r>
              <a:rPr lang="en-US" dirty="0" err="1" smtClean="0">
                <a:solidFill>
                  <a:srgbClr val="FF0000"/>
                </a:solidFill>
                <a:latin typeface="Times New Roman" panose="02020603050405020304" pitchFamily="18" charset="0"/>
                <a:cs typeface="Times New Roman" panose="02020603050405020304" pitchFamily="18" charset="0"/>
              </a:rPr>
              <a:t>Quan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sát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hình</a:t>
            </a:r>
            <a:r>
              <a:rPr lang="en-US" dirty="0">
                <a:solidFill>
                  <a:srgbClr val="FF0000"/>
                </a:solidFill>
                <a:latin typeface="Times New Roman" panose="02020603050405020304" pitchFamily="18" charset="0"/>
                <a:cs typeface="Times New Roman" panose="02020603050405020304" pitchFamily="18" charset="0"/>
              </a:rPr>
              <a:t> 3.1 </a:t>
            </a:r>
            <a:r>
              <a:rPr lang="en-US" dirty="0" err="1">
                <a:solidFill>
                  <a:srgbClr val="FF0000"/>
                </a:solidFill>
                <a:latin typeface="Times New Roman" panose="02020603050405020304" pitchFamily="18" charset="0"/>
                <a:cs typeface="Times New Roman" panose="02020603050405020304" pitchFamily="18" charset="0"/>
              </a:rPr>
              <a:t>em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hãy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những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việc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nào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thuộc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giai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đoạn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chuẩn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bị</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đất</a:t>
            </a:r>
            <a:r>
              <a:rPr lang="en-US" dirty="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trồng</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004356B-E4DA-403A-BCB4-6CD2E0774D7B}"/>
              </a:ext>
            </a:extLst>
          </p:cNvPr>
          <p:cNvPicPr>
            <a:picLocks noChangeAspect="1"/>
          </p:cNvPicPr>
          <p:nvPr/>
        </p:nvPicPr>
        <p:blipFill>
          <a:blip r:embed="rId3"/>
          <a:stretch>
            <a:fillRect/>
          </a:stretch>
        </p:blipFill>
        <p:spPr>
          <a:xfrm>
            <a:off x="123782" y="145473"/>
            <a:ext cx="5736691" cy="4771738"/>
          </a:xfrm>
          <a:prstGeom prst="rect">
            <a:avLst/>
          </a:prstGeom>
        </p:spPr>
      </p:pic>
    </p:spTree>
    <p:extLst>
      <p:ext uri="{BB962C8B-B14F-4D97-AF65-F5344CB8AC3E}">
        <p14:creationId xmlns:p14="http://schemas.microsoft.com/office/powerpoint/2010/main" val="147595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F7849E-9AFC-4B9C-801C-08CC4AE3133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7</a:t>
            </a:fld>
            <a:endParaRPr lang="en"/>
          </a:p>
        </p:txBody>
      </p:sp>
      <p:pic>
        <p:nvPicPr>
          <p:cNvPr id="7" name="Picture 6">
            <a:extLst>
              <a:ext uri="{FF2B5EF4-FFF2-40B4-BE49-F238E27FC236}">
                <a16:creationId xmlns:a16="http://schemas.microsoft.com/office/drawing/2014/main" id="{2004356B-E4DA-403A-BCB4-6CD2E0774D7B}"/>
              </a:ext>
            </a:extLst>
          </p:cNvPr>
          <p:cNvPicPr>
            <a:picLocks noChangeAspect="1"/>
          </p:cNvPicPr>
          <p:nvPr/>
        </p:nvPicPr>
        <p:blipFill>
          <a:blip r:embed="rId2"/>
          <a:stretch>
            <a:fillRect/>
          </a:stretch>
        </p:blipFill>
        <p:spPr>
          <a:xfrm>
            <a:off x="426027" y="280555"/>
            <a:ext cx="8312727" cy="4644736"/>
          </a:xfrm>
          <a:prstGeom prst="rect">
            <a:avLst/>
          </a:prstGeom>
        </p:spPr>
      </p:pic>
      <p:sp>
        <p:nvSpPr>
          <p:cNvPr id="10" name="Rectangle 9">
            <a:extLst>
              <a:ext uri="{FF2B5EF4-FFF2-40B4-BE49-F238E27FC236}">
                <a16:creationId xmlns:a16="http://schemas.microsoft.com/office/drawing/2014/main" id="{50EB79FB-C859-4F52-A564-227254B57338}"/>
              </a:ext>
            </a:extLst>
          </p:cNvPr>
          <p:cNvSpPr/>
          <p:nvPr/>
        </p:nvSpPr>
        <p:spPr>
          <a:xfrm>
            <a:off x="3096491" y="2514600"/>
            <a:ext cx="2722418" cy="20262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53F1DC-2B13-4E04-A329-D018E2898EDD}"/>
              </a:ext>
            </a:extLst>
          </p:cNvPr>
          <p:cNvSpPr/>
          <p:nvPr/>
        </p:nvSpPr>
        <p:spPr>
          <a:xfrm>
            <a:off x="426028" y="280555"/>
            <a:ext cx="2670463" cy="21370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8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9AB378-EF15-452D-9059-63E02E6CD16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8</a:t>
            </a:fld>
            <a:endParaRPr lang="en"/>
          </a:p>
        </p:txBody>
      </p:sp>
      <p:pic>
        <p:nvPicPr>
          <p:cNvPr id="3" name="Picture 2">
            <a:extLst>
              <a:ext uri="{FF2B5EF4-FFF2-40B4-BE49-F238E27FC236}">
                <a16:creationId xmlns:a16="http://schemas.microsoft.com/office/drawing/2014/main" id="{8BD0BB50-ADFD-4002-9CD8-DF2349680E5B}"/>
              </a:ext>
            </a:extLst>
          </p:cNvPr>
          <p:cNvPicPr>
            <a:picLocks noChangeAspect="1"/>
          </p:cNvPicPr>
          <p:nvPr/>
        </p:nvPicPr>
        <p:blipFill>
          <a:blip r:embed="rId2"/>
          <a:stretch>
            <a:fillRect/>
          </a:stretch>
        </p:blipFill>
        <p:spPr>
          <a:xfrm>
            <a:off x="446809" y="301335"/>
            <a:ext cx="8364682" cy="4540829"/>
          </a:xfrm>
          <a:prstGeom prst="rect">
            <a:avLst/>
          </a:prstGeom>
        </p:spPr>
      </p:pic>
    </p:spTree>
    <p:extLst>
      <p:ext uri="{BB962C8B-B14F-4D97-AF65-F5344CB8AC3E}">
        <p14:creationId xmlns:p14="http://schemas.microsoft.com/office/powerpoint/2010/main" val="415566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0" y="166254"/>
            <a:ext cx="4062845" cy="2982191"/>
          </a:xfrm>
          <a:prstGeom prst="cloudCallout">
            <a:avLst>
              <a:gd name="adj1" fmla="val 51745"/>
              <a:gd name="adj2" fmla="val 4962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Quan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3.2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chuẩn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tốt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vụ</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mùa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hưởng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114300" y="3450729"/>
            <a:ext cx="8884227" cy="1692771"/>
          </a:xfrm>
          <a:prstGeom prst="rect">
            <a:avLst/>
          </a:prstGeom>
        </p:spPr>
        <p:txBody>
          <a:bodyPr wrap="square">
            <a:spAutoFit/>
          </a:bodyPr>
          <a:lstStyle/>
          <a:p>
            <a:r>
              <a:rPr lang="en-US" altLang="vi-VN" sz="2600" dirty="0" err="1">
                <a:solidFill>
                  <a:srgbClr val="002060"/>
                </a:solidFill>
                <a:latin typeface="Times New Roman" panose="02020603050405020304" pitchFamily="18" charset="0"/>
                <a:cs typeface="Times New Roman" panose="02020603050405020304" pitchFamily="18" charset="0"/>
              </a:rPr>
              <a:t>Vụ</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mùa</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sẽ</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bị</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giảm</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sút</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về</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năng</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suất</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và</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chất</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lượng</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sản</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phẩm</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nguyên</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nhân</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là</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đất</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còn</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tồn</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đọng</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lại</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mầm</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móng</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sâu</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bệnh</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gây</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hại</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hoặc</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còn</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quá</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nhiều</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cây</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cỏ</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dại</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Chúng</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cắn</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phá</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cây</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trồng</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hoặc</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cạnh</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tranh</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nước</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ánh</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sáng</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dinh</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dưỡng</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của</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cây</a:t>
            </a:r>
            <a:r>
              <a:rPr lang="en-US" altLang="vi-VN" sz="2600" dirty="0">
                <a:solidFill>
                  <a:srgbClr val="002060"/>
                </a:solidFill>
                <a:latin typeface="Times New Roman" panose="02020603050405020304" pitchFamily="18" charset="0"/>
                <a:cs typeface="Times New Roman" panose="02020603050405020304" pitchFamily="18" charset="0"/>
              </a:rPr>
              <a:t> </a:t>
            </a:r>
            <a:r>
              <a:rPr lang="en-US" altLang="vi-VN" sz="2600" dirty="0" err="1">
                <a:solidFill>
                  <a:srgbClr val="002060"/>
                </a:solidFill>
                <a:latin typeface="Times New Roman" panose="02020603050405020304" pitchFamily="18" charset="0"/>
                <a:cs typeface="Times New Roman" panose="02020603050405020304" pitchFamily="18" charset="0"/>
              </a:rPr>
              <a:t>trồng</a:t>
            </a:r>
            <a:r>
              <a:rPr lang="en-US" altLang="vi-VN" sz="2600" dirty="0">
                <a:solidFill>
                  <a:srgbClr val="00206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8BD0BB50-ADFD-4002-9CD8-DF2349680E5B}"/>
              </a:ext>
            </a:extLst>
          </p:cNvPr>
          <p:cNvPicPr>
            <a:picLocks noChangeAspect="1"/>
          </p:cNvPicPr>
          <p:nvPr/>
        </p:nvPicPr>
        <p:blipFill>
          <a:blip r:embed="rId2"/>
          <a:stretch>
            <a:fillRect/>
          </a:stretch>
        </p:blipFill>
        <p:spPr>
          <a:xfrm>
            <a:off x="4166754" y="90870"/>
            <a:ext cx="4831773" cy="3234222"/>
          </a:xfrm>
          <a:prstGeom prst="rect">
            <a:avLst/>
          </a:prstGeom>
        </p:spPr>
      </p:pic>
    </p:spTree>
    <p:extLst>
      <p:ext uri="{BB962C8B-B14F-4D97-AF65-F5344CB8AC3E}">
        <p14:creationId xmlns:p14="http://schemas.microsoft.com/office/powerpoint/2010/main" val="151384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lanio template">
  <a:themeElements>
    <a:clrScheme name="Custom 347">
      <a:dk1>
        <a:srgbClr val="484F56"/>
      </a:dk1>
      <a:lt1>
        <a:srgbClr val="FFFFFF"/>
      </a:lt1>
      <a:dk2>
        <a:srgbClr val="666666"/>
      </a:dk2>
      <a:lt2>
        <a:srgbClr val="EEF1F3"/>
      </a:lt2>
      <a:accent1>
        <a:srgbClr val="9BCF63"/>
      </a:accent1>
      <a:accent2>
        <a:srgbClr val="51B148"/>
      </a:accent2>
      <a:accent3>
        <a:srgbClr val="B8F567"/>
      </a:accent3>
      <a:accent4>
        <a:srgbClr val="484F56"/>
      </a:accent4>
      <a:accent5>
        <a:srgbClr val="89A8BF"/>
      </a:accent5>
      <a:accent6>
        <a:srgbClr val="E0E8EE"/>
      </a:accent6>
      <a:hlink>
        <a:srgbClr val="9BCF6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2045</TotalTime>
  <Words>2031</Words>
  <Application>Microsoft Office PowerPoint</Application>
  <PresentationFormat>On-screen Show (16:9)</PresentationFormat>
  <Paragraphs>200</Paragraphs>
  <Slides>57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VNI-Thufap3</vt:lpstr>
      <vt:lpstr>VNI-Times</vt:lpstr>
      <vt:lpstr>Arial</vt:lpstr>
      <vt:lpstr>Dosis Light</vt:lpstr>
      <vt:lpstr>Pontano Sans</vt:lpstr>
      <vt:lpstr>VNI-Helve-Condense</vt:lpstr>
      <vt:lpstr>Times New Roman</vt:lpstr>
      <vt:lpstr>Calibri</vt:lpstr>
      <vt:lpstr>Solanio template</vt:lpstr>
      <vt:lpstr>PowerPoint Presentation</vt:lpstr>
      <vt:lpstr>PowerPoint Presentation</vt:lpstr>
      <vt:lpstr>BÀI 3. QUY TRÌNH TRỒNG TRỌT</vt:lpstr>
      <vt:lpstr>PowerPoint Presentation</vt:lpstr>
      <vt:lpstr>BÀI 3. QUY TRÌNH TRỒNG TRỌT</vt:lpstr>
      <vt:lpstr>Quan sát hình 3.1 em hãy cho biết những công việc nào thuộc giai đoạn chuẩn bị đất trồng?</vt:lpstr>
      <vt:lpstr>PowerPoint Presentation</vt:lpstr>
      <vt:lpstr>PowerPoint Presentation</vt:lpstr>
      <vt:lpstr>PowerPoint Presentation</vt:lpstr>
      <vt:lpstr>Chuẩn bị đất như thế nào là đạt yêu cầu?</vt:lpstr>
      <vt:lpstr>PowerPoint Presentation</vt:lpstr>
      <vt:lpstr>PowerPoint Presentation</vt:lpstr>
      <vt:lpstr>PowerPoint Presentation</vt:lpstr>
      <vt:lpstr>PowerPoint Presentation</vt:lpstr>
      <vt:lpstr>PowerPoint Presentation</vt:lpstr>
      <vt:lpstr>Vậy mục đích chuẩn bị đất trồng là gì?</vt:lpstr>
      <vt:lpstr>BÀI 3. QUY TRÌNH TRỒNG TRỌT</vt:lpstr>
      <vt:lpstr>PowerPoint Presentation</vt:lpstr>
      <vt:lpstr>PowerPoint Presentation</vt:lpstr>
      <vt:lpstr>PowerPoint Presentation</vt:lpstr>
      <vt:lpstr>PowerPoint Presentation</vt:lpstr>
      <vt:lpstr>PowerPoint Presentation</vt:lpstr>
      <vt:lpstr>Cho biết mục đích và các bước chuẩn bị hạt giống?</vt:lpstr>
      <vt:lpstr>BÀI 3. QUY TRÌNH TRỒNG TRỌT</vt:lpstr>
      <vt:lpstr>BÀI 3. QUY TRÌNH TRỒNG TRỌT</vt:lpstr>
      <vt:lpstr>PowerPoint Presentation</vt:lpstr>
      <vt:lpstr>PowerPoint Presentation</vt:lpstr>
      <vt:lpstr>PowerPoint Presentation</vt:lpstr>
      <vt:lpstr>PowerPoint Presentation</vt:lpstr>
      <vt:lpstr>PowerPoint Presentation</vt:lpstr>
      <vt:lpstr>PowerPoint Presentation</vt:lpstr>
      <vt:lpstr>Cho biết mục đích và các bước gieo trồng?</vt:lpstr>
      <vt:lpstr>BÀI 3. QUY TRÌNH TRỒNG TRỌT</vt:lpstr>
      <vt:lpstr>BÀI 3. QUY TRÌNH TRỒNG TRỌT</vt:lpstr>
      <vt:lpstr>PowerPoint Presentation</vt:lpstr>
      <vt:lpstr>PowerPoint Presentation</vt:lpstr>
      <vt:lpstr>Chăm sóc cây trồng nhằm mục đích gì? Có những công việc chăm sóc nào?</vt:lpstr>
      <vt:lpstr>PowerPoint Presentation</vt:lpstr>
      <vt:lpstr>PowerPoint Presentation</vt:lpstr>
      <vt:lpstr>PowerPoint Presentation</vt:lpstr>
      <vt:lpstr>PowerPoint Presentation</vt:lpstr>
      <vt:lpstr>PowerPoint Presentation</vt:lpstr>
      <vt:lpstr>Vì sao cần phải tỉa dặm cây sau một thời gian gieo trồng?</vt:lpstr>
      <vt:lpstr>Khi chăm sóc cây trồng cần áp dụng những biện pháp nào để đảm bảo an toàn lao động và vệ sinh môi trường?</vt:lpstr>
      <vt:lpstr>PowerPoint Presentation</vt:lpstr>
      <vt:lpstr>BÀI 3. QUY TRÌNH TRỒNG TRỌT</vt:lpstr>
      <vt:lpstr>PowerPoint Presentation</vt:lpstr>
      <vt:lpstr>PowerPoint Presentation</vt:lpstr>
      <vt:lpstr>PowerPoint Presentation</vt:lpstr>
      <vt:lpstr>PowerPoint Presentation</vt:lpstr>
      <vt:lpstr>PowerPoint Presentation</vt:lpstr>
      <vt:lpstr>PowerPoint Presentation</vt:lpstr>
      <vt:lpstr>Vì sao mỗi loại cây trồng lại có phương pháp thu hoạch khác nhau?</vt:lpstr>
      <vt:lpstr>BÀI 3. QUY TRÌNH TRỒNG TRỌT</vt:lpstr>
      <vt:lpstr>PowerPoint Presentation</vt:lpstr>
      <vt:lpstr>LUYỆN TẬP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NGHỆ 7 CHƯƠNG 1. MỞ ĐẦU VỀ TRỒNG TRỌT BÀI 1. NGHỀ TRỒNG TRỌT Ở VIỆT NAM</dc:title>
  <cp:lastModifiedBy>Admin</cp:lastModifiedBy>
  <cp:revision>291</cp:revision>
  <dcterms:modified xsi:type="dcterms:W3CDTF">2024-08-31T01:49:40Z</dcterms:modified>
</cp:coreProperties>
</file>