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2" r:id="rId16"/>
    <p:sldId id="280" r:id="rId17"/>
    <p:sldId id="281" r:id="rId18"/>
    <p:sldId id="283" r:id="rId19"/>
    <p:sldId id="285" r:id="rId20"/>
    <p:sldId id="284" r:id="rId21"/>
    <p:sldId id="260" r:id="rId22"/>
    <p:sldId id="286" r:id="rId23"/>
    <p:sldId id="287" r:id="rId24"/>
    <p:sldId id="288" r:id="rId25"/>
    <p:sldId id="289" r:id="rId26"/>
    <p:sldId id="290" r:id="rId27"/>
    <p:sldId id="291" r:id="rId28"/>
    <p:sldId id="264" r:id="rId29"/>
    <p:sldId id="266" r:id="rId3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rot="-1089470">
            <a:off x="16032941" y="7371585"/>
            <a:ext cx="3969762" cy="3944951"/>
          </a:xfrm>
          <a:custGeom>
            <a:avLst/>
            <a:gdLst/>
            <a:ahLst/>
            <a:cxnLst/>
            <a:rect l="l" t="t" r="r" b="b"/>
            <a:pathLst>
              <a:path w="3969762" h="3944951">
                <a:moveTo>
                  <a:pt x="0" y="0"/>
                </a:moveTo>
                <a:lnTo>
                  <a:pt x="3969762" y="0"/>
                </a:lnTo>
                <a:lnTo>
                  <a:pt x="3969762" y="3944951"/>
                </a:lnTo>
                <a:lnTo>
                  <a:pt x="0" y="3944951"/>
                </a:lnTo>
                <a:lnTo>
                  <a:pt x="0" y="0"/>
                </a:lnTo>
                <a:close/>
              </a:path>
            </a:pathLst>
          </a:custGeom>
          <a:blipFill>
            <a:blip r:embed="rId4"/>
            <a:stretch>
              <a:fillRect/>
            </a:stretch>
          </a:blipFill>
        </p:spPr>
      </p:sp>
      <p:sp>
        <p:nvSpPr>
          <p:cNvPr id="6" name="Freeform 6"/>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5"/>
            <a:stretch>
              <a:fillRect/>
            </a:stretch>
          </a:blipFill>
        </p:spPr>
      </p:sp>
      <p:sp>
        <p:nvSpPr>
          <p:cNvPr id="7" name="Freeform 7"/>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5"/>
            <a:stretch>
              <a:fillRect/>
            </a:stretch>
          </a:blipFill>
        </p:spPr>
      </p:sp>
      <p:sp>
        <p:nvSpPr>
          <p:cNvPr id="8" name="Freeform 8"/>
          <p:cNvSpPr/>
          <p:nvPr/>
        </p:nvSpPr>
        <p:spPr>
          <a:xfrm rot="1727978">
            <a:off x="-1527634" y="-94273"/>
            <a:ext cx="3969762" cy="3944951"/>
          </a:xfrm>
          <a:custGeom>
            <a:avLst/>
            <a:gdLst/>
            <a:ahLst/>
            <a:cxnLst/>
            <a:rect l="l" t="t" r="r" b="b"/>
            <a:pathLst>
              <a:path w="3969762" h="3944951">
                <a:moveTo>
                  <a:pt x="0" y="0"/>
                </a:moveTo>
                <a:lnTo>
                  <a:pt x="3969762" y="0"/>
                </a:lnTo>
                <a:lnTo>
                  <a:pt x="3969762" y="3944951"/>
                </a:lnTo>
                <a:lnTo>
                  <a:pt x="0" y="3944951"/>
                </a:lnTo>
                <a:lnTo>
                  <a:pt x="0" y="0"/>
                </a:lnTo>
                <a:close/>
              </a:path>
            </a:pathLst>
          </a:custGeom>
          <a:blipFill>
            <a:blip r:embed="rId4"/>
            <a:stretch>
              <a:fillRect/>
            </a:stretch>
          </a:blipFill>
        </p:spPr>
      </p:sp>
      <p:sp>
        <p:nvSpPr>
          <p:cNvPr id="12" name="Freeform 12"/>
          <p:cNvSpPr/>
          <p:nvPr/>
        </p:nvSpPr>
        <p:spPr>
          <a:xfrm rot="-909899">
            <a:off x="13859267" y="7791290"/>
            <a:ext cx="1511182" cy="1322284"/>
          </a:xfrm>
          <a:custGeom>
            <a:avLst/>
            <a:gdLst/>
            <a:ahLst/>
            <a:cxnLst/>
            <a:rect l="l" t="t" r="r" b="b"/>
            <a:pathLst>
              <a:path w="1511182" h="1322284">
                <a:moveTo>
                  <a:pt x="0" y="0"/>
                </a:moveTo>
                <a:lnTo>
                  <a:pt x="1511182" y="0"/>
                </a:lnTo>
                <a:lnTo>
                  <a:pt x="1511182" y="1322284"/>
                </a:lnTo>
                <a:lnTo>
                  <a:pt x="0" y="1322284"/>
                </a:lnTo>
                <a:lnTo>
                  <a:pt x="0" y="0"/>
                </a:lnTo>
                <a:close/>
              </a:path>
            </a:pathLst>
          </a:custGeom>
          <a:blipFill>
            <a:blip r:embed="rId5"/>
            <a:stretch>
              <a:fillRect/>
            </a:stretch>
          </a:blipFill>
        </p:spPr>
      </p:sp>
      <p:sp>
        <p:nvSpPr>
          <p:cNvPr id="13" name="Freeform 13"/>
          <p:cNvSpPr/>
          <p:nvPr/>
        </p:nvSpPr>
        <p:spPr>
          <a:xfrm rot="1644182">
            <a:off x="2745609" y="2151775"/>
            <a:ext cx="1511182" cy="1322284"/>
          </a:xfrm>
          <a:custGeom>
            <a:avLst/>
            <a:gdLst/>
            <a:ahLst/>
            <a:cxnLst/>
            <a:rect l="l" t="t" r="r" b="b"/>
            <a:pathLst>
              <a:path w="1511182" h="1322284">
                <a:moveTo>
                  <a:pt x="0" y="0"/>
                </a:moveTo>
                <a:lnTo>
                  <a:pt x="1511182" y="0"/>
                </a:lnTo>
                <a:lnTo>
                  <a:pt x="1511182" y="1322284"/>
                </a:lnTo>
                <a:lnTo>
                  <a:pt x="0" y="1322284"/>
                </a:lnTo>
                <a:lnTo>
                  <a:pt x="0" y="0"/>
                </a:lnTo>
                <a:close/>
              </a:path>
            </a:pathLst>
          </a:custGeom>
          <a:blipFill>
            <a:blip r:embed="rId5"/>
            <a:stretch>
              <a:fillRect/>
            </a:stretch>
          </a:blipFill>
        </p:spPr>
      </p:sp>
      <p:sp>
        <p:nvSpPr>
          <p:cNvPr id="14" name="Rectangle 13"/>
          <p:cNvSpPr/>
          <p:nvPr/>
        </p:nvSpPr>
        <p:spPr>
          <a:xfrm>
            <a:off x="4145896" y="2513582"/>
            <a:ext cx="10728495" cy="5016758"/>
          </a:xfrm>
          <a:prstGeom prst="rect">
            <a:avLst/>
          </a:prstGeom>
        </p:spPr>
        <p:txBody>
          <a:bodyPr wrap="square">
            <a:spAutoFit/>
          </a:bodyPr>
          <a:lstStyle/>
          <a:p>
            <a:pPr algn="ctr"/>
            <a:r>
              <a:rPr lang="en-US" sz="8000" b="1" kern="0">
                <a:latin typeface="iCiel Baliho Script" pitchFamily="50" charset="-93"/>
                <a:ea typeface="Times New Roman" panose="02020603050405020304" pitchFamily="18" charset="0"/>
              </a:rPr>
              <a:t>VIẾT VĂN BẢN QUẢNG CÁO HOẶC MỘT TỜ RƠI VỀ MỘT SẢN PHẨM HAY MỘT </a:t>
            </a:r>
            <a:endParaRPr lang="vi-VN" sz="8000" b="1" kern="0" smtClean="0">
              <a:latin typeface="iCiel Baliho Script" pitchFamily="50" charset="-93"/>
              <a:ea typeface="Times New Roman" panose="02020603050405020304" pitchFamily="18" charset="0"/>
            </a:endParaRPr>
          </a:p>
          <a:p>
            <a:pPr algn="ctr"/>
            <a:r>
              <a:rPr lang="en-US" sz="8000" b="1" kern="0" smtClean="0">
                <a:latin typeface="iCiel Baliho Script" pitchFamily="50" charset="-93"/>
                <a:ea typeface="Times New Roman" panose="02020603050405020304" pitchFamily="18" charset="0"/>
              </a:rPr>
              <a:t>HOẠT</a:t>
            </a:r>
            <a:r>
              <a:rPr lang="vi-VN" sz="8000" b="1" kern="0" smtClean="0">
                <a:latin typeface="iCiel Baliho Script" pitchFamily="50" charset="-93"/>
                <a:ea typeface="Times New Roman" panose="02020603050405020304" pitchFamily="18" charset="0"/>
              </a:rPr>
              <a:t> </a:t>
            </a:r>
            <a:r>
              <a:rPr lang="en-US" sz="8000" b="1" kern="0" smtClean="0">
                <a:latin typeface="iCiel Baliho Script" pitchFamily="50" charset="-93"/>
                <a:ea typeface="Times New Roman" panose="02020603050405020304" pitchFamily="18" charset="0"/>
              </a:rPr>
              <a:t>ĐỘNG</a:t>
            </a:r>
            <a:r>
              <a:rPr lang="en-US" sz="8000" b="1" kern="0">
                <a:latin typeface="iCiel Baliho Script" pitchFamily="50" charset="-93"/>
                <a:ea typeface="Times New Roman" panose="02020603050405020304" pitchFamily="18" charset="0"/>
              </a:rPr>
              <a:t> </a:t>
            </a:r>
            <a:r>
              <a:rPr lang="en-US" sz="8000" b="1" kern="0">
                <a:latin typeface="SVN-Caprica Script" pitchFamily="2" charset="-93"/>
                <a:ea typeface="Times New Roman" panose="02020603050405020304" pitchFamily="18" charset="0"/>
              </a:rPr>
              <a:t>        </a:t>
            </a:r>
            <a:r>
              <a:rPr lang="en-US" sz="3200" b="1" kern="0">
                <a:latin typeface="SVN-Caprica Script" pitchFamily="2" charset="-93"/>
                <a:ea typeface="Times New Roman" panose="02020603050405020304" pitchFamily="18" charset="0"/>
              </a:rPr>
              <a:t>             </a:t>
            </a:r>
            <a:endParaRPr lang="en-GB" sz="4400">
              <a:latin typeface="SVN-Caprica Script" pitchFamily="2" charset="-93"/>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7245" y="2415944"/>
            <a:ext cx="11432557" cy="50167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624393" y="2763424"/>
            <a:ext cx="15039213" cy="5860201"/>
            <a:chOff x="0" y="0"/>
            <a:chExt cx="1222852" cy="476498"/>
          </a:xfrm>
        </p:grpSpPr>
        <p:sp>
          <p:nvSpPr>
            <p:cNvPr id="6" name="Freeform 6"/>
            <p:cNvSpPr/>
            <p:nvPr/>
          </p:nvSpPr>
          <p:spPr>
            <a:xfrm>
              <a:off x="0" y="0"/>
              <a:ext cx="1222852" cy="476498"/>
            </a:xfrm>
            <a:custGeom>
              <a:avLst/>
              <a:gdLst/>
              <a:ahLst/>
              <a:cxnLst/>
              <a:rect l="l" t="t" r="r" b="b"/>
              <a:pathLst>
                <a:path w="1222852" h="476498">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222852" cy="51459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a:off x="3456367" y="4369622"/>
            <a:ext cx="11243058" cy="1354217"/>
          </a:xfrm>
          <a:prstGeom prst="rect">
            <a:avLst/>
          </a:prstGeom>
        </p:spPr>
        <p:txBody>
          <a:bodyPr lIns="0" tIns="0" rIns="0" bIns="0" rtlCol="0" anchor="t">
            <a:spAutoFit/>
          </a:bodyPr>
          <a:lstStyle/>
          <a:p>
            <a:pPr algn="ctr"/>
            <a:r>
              <a:rPr lang="vi-VN" sz="4400" b="1" u="sng" smtClean="0">
                <a:latin typeface="+mj-lt"/>
              </a:rPr>
              <a:t>Bước 1</a:t>
            </a:r>
            <a:endParaRPr lang="vi-VN" sz="4400" b="1">
              <a:latin typeface="+mj-lt"/>
            </a:endParaRPr>
          </a:p>
          <a:p>
            <a:pPr algn="ctr"/>
            <a:r>
              <a:rPr lang="vi-VN" sz="4400" b="1" smtClean="0">
                <a:latin typeface="+mj-lt"/>
              </a:rPr>
              <a:t> </a:t>
            </a:r>
            <a:r>
              <a:rPr lang="vi-VN" sz="4400" b="1">
                <a:latin typeface="+mj-lt"/>
              </a:rPr>
              <a:t>Đọc bài văn </a:t>
            </a:r>
            <a:r>
              <a:rPr lang="vi-VN" sz="4400" b="1" i="1">
                <a:latin typeface="+mj-lt"/>
              </a:rPr>
              <a:t>Tờ rơi quảng cáo một hoạt động</a:t>
            </a:r>
            <a:endParaRPr lang="en-GB" sz="4400">
              <a:latin typeface="+mj-lt"/>
            </a:endParaRPr>
          </a:p>
        </p:txBody>
      </p:sp>
      <p:grpSp>
        <p:nvGrpSpPr>
          <p:cNvPr id="9" name="Group 9"/>
          <p:cNvGrpSpPr/>
          <p:nvPr/>
        </p:nvGrpSpPr>
        <p:grpSpPr>
          <a:xfrm>
            <a:off x="5553671" y="1663375"/>
            <a:ext cx="7180658" cy="2282936"/>
            <a:chOff x="0" y="0"/>
            <a:chExt cx="365276" cy="116132"/>
          </a:xfrm>
        </p:grpSpPr>
        <p:sp>
          <p:nvSpPr>
            <p:cNvPr id="10" name="Freeform 10"/>
            <p:cNvSpPr/>
            <p:nvPr/>
          </p:nvSpPr>
          <p:spPr>
            <a:xfrm>
              <a:off x="0" y="0"/>
              <a:ext cx="365276" cy="116132"/>
            </a:xfrm>
            <a:custGeom>
              <a:avLst/>
              <a:gdLst/>
              <a:ahLst/>
              <a:cxnLst/>
              <a:rect l="l" t="t" r="r" b="b"/>
              <a:pathLst>
                <a:path w="365276" h="116132">
                  <a:moveTo>
                    <a:pt x="58066" y="0"/>
                  </a:moveTo>
                  <a:lnTo>
                    <a:pt x="307210" y="0"/>
                  </a:lnTo>
                  <a:cubicBezTo>
                    <a:pt x="322611" y="0"/>
                    <a:pt x="337380" y="6118"/>
                    <a:pt x="348269" y="17007"/>
                  </a:cubicBezTo>
                  <a:cubicBezTo>
                    <a:pt x="359159" y="27897"/>
                    <a:pt x="365276" y="42666"/>
                    <a:pt x="365276" y="58066"/>
                  </a:cubicBezTo>
                  <a:lnTo>
                    <a:pt x="365276" y="58066"/>
                  </a:lnTo>
                  <a:cubicBezTo>
                    <a:pt x="365276" y="90135"/>
                    <a:pt x="339279" y="116132"/>
                    <a:pt x="307210" y="116132"/>
                  </a:cubicBezTo>
                  <a:lnTo>
                    <a:pt x="58066" y="116132"/>
                  </a:lnTo>
                  <a:cubicBezTo>
                    <a:pt x="42666" y="116132"/>
                    <a:pt x="27897" y="110014"/>
                    <a:pt x="17007" y="99125"/>
                  </a:cubicBezTo>
                  <a:cubicBezTo>
                    <a:pt x="6118" y="88235"/>
                    <a:pt x="0" y="73466"/>
                    <a:pt x="0" y="58066"/>
                  </a:cubicBezTo>
                  <a:lnTo>
                    <a:pt x="0" y="58066"/>
                  </a:lnTo>
                  <a:cubicBezTo>
                    <a:pt x="0" y="42666"/>
                    <a:pt x="6118" y="27897"/>
                    <a:pt x="17007" y="17007"/>
                  </a:cubicBezTo>
                  <a:cubicBezTo>
                    <a:pt x="27897" y="6118"/>
                    <a:pt x="42666" y="0"/>
                    <a:pt x="58066" y="0"/>
                  </a:cubicBezTo>
                  <a:close/>
                </a:path>
              </a:pathLst>
            </a:custGeom>
            <a:solidFill>
              <a:srgbClr val="FFFFFF"/>
            </a:solidFill>
            <a:ln w="190500" cap="rnd">
              <a:solidFill>
                <a:srgbClr val="FFE0A0"/>
              </a:solidFill>
              <a:prstDash val="solid"/>
              <a:round/>
            </a:ln>
          </p:spPr>
        </p:sp>
        <p:sp>
          <p:nvSpPr>
            <p:cNvPr id="11" name="TextBox 11"/>
            <p:cNvSpPr txBox="1"/>
            <p:nvPr/>
          </p:nvSpPr>
          <p:spPr>
            <a:xfrm>
              <a:off x="0" y="-38100"/>
              <a:ext cx="365276" cy="1542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2" name="TextBox 12"/>
          <p:cNvSpPr txBox="1"/>
          <p:nvPr/>
        </p:nvSpPr>
        <p:spPr>
          <a:xfrm>
            <a:off x="5709681" y="1932427"/>
            <a:ext cx="6790729" cy="1661993"/>
          </a:xfrm>
          <a:prstGeom prst="rect">
            <a:avLst/>
          </a:prstGeom>
        </p:spPr>
        <p:txBody>
          <a:bodyPr wrap="square" lIns="0" tIns="0" rIns="0" bIns="0" rtlCol="0" anchor="t">
            <a:spAutoFit/>
          </a:bodyPr>
          <a:lstStyle/>
          <a:p>
            <a:pPr algn="ctr"/>
            <a:r>
              <a:rPr lang="vi-VN" sz="5400" b="1">
                <a:latin typeface="+mj-lt"/>
              </a:rPr>
              <a:t>II. Hướng dẫn phân tích kiểu văn bản</a:t>
            </a:r>
            <a:endParaRPr lang="en-GB" sz="5400">
              <a:latin typeface="+mj-lt"/>
            </a:endParaRPr>
          </a:p>
        </p:txBody>
      </p:sp>
      <p:sp>
        <p:nvSpPr>
          <p:cNvPr id="13" name="Freeform 13"/>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4918129" y="7473076"/>
            <a:ext cx="1548062" cy="1538386"/>
          </a:xfrm>
          <a:custGeom>
            <a:avLst/>
            <a:gdLst/>
            <a:ahLst/>
            <a:cxnLst/>
            <a:rect l="l" t="t" r="r" b="b"/>
            <a:pathLst>
              <a:path w="1548062" h="1538386">
                <a:moveTo>
                  <a:pt x="0" y="1538386"/>
                </a:moveTo>
                <a:lnTo>
                  <a:pt x="1548062" y="1538386"/>
                </a:lnTo>
                <a:lnTo>
                  <a:pt x="1548062" y="0"/>
                </a:lnTo>
                <a:lnTo>
                  <a:pt x="0" y="0"/>
                </a:lnTo>
                <a:lnTo>
                  <a:pt x="0" y="1538386"/>
                </a:lnTo>
                <a:close/>
              </a:path>
            </a:pathLst>
          </a:custGeom>
          <a:blipFill>
            <a:blip r:embed="rId5"/>
            <a:stretch>
              <a:fillRect/>
            </a:stretch>
          </a:blipFill>
        </p:spPr>
      </p:sp>
      <p:sp>
        <p:nvSpPr>
          <p:cNvPr id="16" name="Freeform 16"/>
          <p:cNvSpPr/>
          <p:nvPr/>
        </p:nvSpPr>
        <p:spPr>
          <a:xfrm rot="-9127808" flipV="1">
            <a:off x="1262180" y="3040765"/>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sp>
        <p:nvSpPr>
          <p:cNvPr id="17" name="Rectangle 16"/>
          <p:cNvSpPr/>
          <p:nvPr/>
        </p:nvSpPr>
        <p:spPr>
          <a:xfrm>
            <a:off x="4724400" y="5977010"/>
            <a:ext cx="9144000" cy="1446550"/>
          </a:xfrm>
          <a:prstGeom prst="rect">
            <a:avLst/>
          </a:prstGeom>
        </p:spPr>
        <p:txBody>
          <a:bodyPr>
            <a:spAutoFit/>
          </a:bodyPr>
          <a:lstStyle/>
          <a:p>
            <a:pPr>
              <a:spcAft>
                <a:spcPts val="0"/>
              </a:spcAft>
              <a:tabLst>
                <a:tab pos="1386840" algn="l"/>
              </a:tabLst>
            </a:pPr>
            <a:r>
              <a:rPr lang="vi-VN" sz="4400" kern="0">
                <a:solidFill>
                  <a:srgbClr val="0D0D0D"/>
                </a:solidFill>
                <a:latin typeface="+mj-lt"/>
                <a:ea typeface="MS Mincho"/>
                <a:cs typeface="Times New Roman" panose="02020603050405020304" pitchFamily="18" charset="0"/>
              </a:rPr>
              <a:t>- Đọc bài văn (tr.21, sgk)</a:t>
            </a:r>
            <a:endParaRPr lang="en-GB" sz="4400" kern="100">
              <a:latin typeface="+mj-lt"/>
              <a:ea typeface="Calibri" panose="020F0502020204030204" pitchFamily="34" charset="0"/>
              <a:cs typeface="Times New Roman" panose="02020603050405020304" pitchFamily="18" charset="0"/>
            </a:endParaRPr>
          </a:p>
          <a:p>
            <a:pPr>
              <a:spcAft>
                <a:spcPts val="0"/>
              </a:spcAft>
              <a:tabLst>
                <a:tab pos="1386840" algn="l"/>
              </a:tabLst>
            </a:pPr>
            <a:r>
              <a:rPr lang="vi-VN" sz="4400" kern="0">
                <a:solidFill>
                  <a:srgbClr val="0D0D0D"/>
                </a:solidFill>
                <a:latin typeface="+mj-lt"/>
                <a:ea typeface="MS Mincho"/>
                <a:cs typeface="Times New Roman" panose="02020603050405020304" pitchFamily="18" charset="0"/>
              </a:rPr>
              <a:t>- Xem cách viết tờ rơi quảng cáo.</a:t>
            </a:r>
            <a:endParaRPr lang="en-GB" sz="4400" kern="1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38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4107338" y="876300"/>
            <a:ext cx="12767608" cy="8686800"/>
            <a:chOff x="0" y="0"/>
            <a:chExt cx="547359" cy="337397"/>
          </a:xfrm>
        </p:grpSpPr>
        <p:sp>
          <p:nvSpPr>
            <p:cNvPr id="6" name="Freeform 6"/>
            <p:cNvSpPr/>
            <p:nvPr/>
          </p:nvSpPr>
          <p:spPr>
            <a:xfrm>
              <a:off x="0" y="0"/>
              <a:ext cx="547359" cy="337397"/>
            </a:xfrm>
            <a:custGeom>
              <a:avLst/>
              <a:gdLst/>
              <a:ahLst/>
              <a:cxnLst/>
              <a:rect l="l" t="t" r="r" b="b"/>
              <a:pathLst>
                <a:path w="547359" h="337397">
                  <a:moveTo>
                    <a:pt x="168699" y="0"/>
                  </a:moveTo>
                  <a:lnTo>
                    <a:pt x="378660" y="0"/>
                  </a:lnTo>
                  <a:cubicBezTo>
                    <a:pt x="471830" y="0"/>
                    <a:pt x="547359" y="75529"/>
                    <a:pt x="547359" y="168699"/>
                  </a:cubicBezTo>
                  <a:lnTo>
                    <a:pt x="547359" y="168699"/>
                  </a:lnTo>
                  <a:cubicBezTo>
                    <a:pt x="547359" y="213440"/>
                    <a:pt x="529585" y="256350"/>
                    <a:pt x="497948" y="287987"/>
                  </a:cubicBezTo>
                  <a:cubicBezTo>
                    <a:pt x="466311" y="319624"/>
                    <a:pt x="423402" y="337397"/>
                    <a:pt x="378660" y="337397"/>
                  </a:cubicBezTo>
                  <a:lnTo>
                    <a:pt x="168699" y="337397"/>
                  </a:lnTo>
                  <a:cubicBezTo>
                    <a:pt x="75529" y="337397"/>
                    <a:pt x="0" y="261868"/>
                    <a:pt x="0" y="168699"/>
                  </a:cubicBezTo>
                  <a:lnTo>
                    <a:pt x="0" y="168699"/>
                  </a:lnTo>
                  <a:cubicBezTo>
                    <a:pt x="0" y="75529"/>
                    <a:pt x="75529" y="0"/>
                    <a:pt x="168699"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547359" cy="37549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rot="-5400000">
            <a:off x="-293659" y="2762948"/>
            <a:ext cx="6085296" cy="4533914"/>
            <a:chOff x="0" y="0"/>
            <a:chExt cx="286138" cy="213190"/>
          </a:xfrm>
        </p:grpSpPr>
        <p:sp>
          <p:nvSpPr>
            <p:cNvPr id="9" name="Freeform 9"/>
            <p:cNvSpPr/>
            <p:nvPr/>
          </p:nvSpPr>
          <p:spPr>
            <a:xfrm>
              <a:off x="0" y="0"/>
              <a:ext cx="286138" cy="213190"/>
            </a:xfrm>
            <a:custGeom>
              <a:avLst/>
              <a:gdLst/>
              <a:ahLst/>
              <a:cxnLst/>
              <a:rect l="l" t="t" r="r" b="b"/>
              <a:pathLst>
                <a:path w="286138" h="213190">
                  <a:moveTo>
                    <a:pt x="106595" y="0"/>
                  </a:moveTo>
                  <a:lnTo>
                    <a:pt x="179543" y="0"/>
                  </a:lnTo>
                  <a:cubicBezTo>
                    <a:pt x="238414" y="0"/>
                    <a:pt x="286138" y="47724"/>
                    <a:pt x="286138" y="106595"/>
                  </a:cubicBezTo>
                  <a:lnTo>
                    <a:pt x="286138" y="106595"/>
                  </a:lnTo>
                  <a:cubicBezTo>
                    <a:pt x="286138" y="165466"/>
                    <a:pt x="238414" y="213190"/>
                    <a:pt x="179543" y="213190"/>
                  </a:cubicBezTo>
                  <a:lnTo>
                    <a:pt x="106595" y="213190"/>
                  </a:lnTo>
                  <a:cubicBezTo>
                    <a:pt x="47724" y="213190"/>
                    <a:pt x="0" y="165466"/>
                    <a:pt x="0" y="106595"/>
                  </a:cubicBezTo>
                  <a:lnTo>
                    <a:pt x="0" y="106595"/>
                  </a:lnTo>
                  <a:cubicBezTo>
                    <a:pt x="0" y="47724"/>
                    <a:pt x="47724" y="0"/>
                    <a:pt x="106595" y="0"/>
                  </a:cubicBezTo>
                  <a:close/>
                </a:path>
              </a:pathLst>
            </a:custGeom>
            <a:solidFill>
              <a:srgbClr val="FFFFFF"/>
            </a:solidFill>
            <a:ln w="190500" cap="rnd">
              <a:solidFill>
                <a:srgbClr val="FFE0A0"/>
              </a:solidFill>
              <a:prstDash val="solid"/>
              <a:round/>
            </a:ln>
          </p:spPr>
        </p:sp>
        <p:sp>
          <p:nvSpPr>
            <p:cNvPr id="10" name="TextBox 10"/>
            <p:cNvSpPr txBox="1"/>
            <p:nvPr/>
          </p:nvSpPr>
          <p:spPr>
            <a:xfrm>
              <a:off x="0" y="-38100"/>
              <a:ext cx="286138" cy="25129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TextBox 11"/>
          <p:cNvSpPr txBox="1"/>
          <p:nvPr/>
        </p:nvSpPr>
        <p:spPr>
          <a:xfrm>
            <a:off x="902946" y="2896305"/>
            <a:ext cx="3524280" cy="4616648"/>
          </a:xfrm>
          <a:prstGeom prst="rect">
            <a:avLst/>
          </a:prstGeom>
        </p:spPr>
        <p:txBody>
          <a:bodyPr lIns="0" tIns="0" rIns="0" bIns="0" rtlCol="0" anchor="t">
            <a:spAutoFit/>
          </a:bodyPr>
          <a:lstStyle/>
          <a:p>
            <a:pPr algn="ctr"/>
            <a:r>
              <a:rPr lang="vi-VN" sz="6000" b="1" u="sng">
                <a:latin typeface="+mj-lt"/>
              </a:rPr>
              <a:t>Bước </a:t>
            </a:r>
            <a:r>
              <a:rPr lang="vi-VN" sz="6000" b="1" u="sng" smtClean="0">
                <a:latin typeface="+mj-lt"/>
              </a:rPr>
              <a:t>2</a:t>
            </a:r>
            <a:r>
              <a:rPr lang="vi-VN" sz="6000" smtClean="0">
                <a:latin typeface="+mj-lt"/>
              </a:rPr>
              <a:t> </a:t>
            </a:r>
            <a:r>
              <a:rPr lang="vi-VN" sz="6000" b="1">
                <a:latin typeface="+mj-lt"/>
              </a:rPr>
              <a:t>Nhận xét, phân tích các yêu cầu </a:t>
            </a:r>
            <a:endParaRPr lang="en-US" sz="6000" spc="77">
              <a:solidFill>
                <a:srgbClr val="8870EA"/>
              </a:solidFill>
              <a:latin typeface="+mj-lt"/>
              <a:ea typeface="Chewy"/>
              <a:cs typeface="Chewy"/>
              <a:sym typeface="Chewy"/>
            </a:endParaRPr>
          </a:p>
        </p:txBody>
      </p:sp>
      <p:sp>
        <p:nvSpPr>
          <p:cNvPr id="20" name="TextBox 20"/>
          <p:cNvSpPr txBox="1"/>
          <p:nvPr/>
        </p:nvSpPr>
        <p:spPr>
          <a:xfrm>
            <a:off x="5868611" y="1408750"/>
            <a:ext cx="9841697" cy="7478970"/>
          </a:xfrm>
          <a:prstGeom prst="rect">
            <a:avLst/>
          </a:prstGeom>
        </p:spPr>
        <p:txBody>
          <a:bodyPr wrap="square" lIns="0" tIns="0" rIns="0" bIns="0" rtlCol="0" anchor="t">
            <a:spAutoFit/>
          </a:bodyPr>
          <a:lstStyle/>
          <a:p>
            <a:pPr algn="ctr"/>
            <a:r>
              <a:rPr lang="vi-VN"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Câu </a:t>
            </a:r>
            <a:r>
              <a:rPr lang="vi-VN" sz="54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1</a:t>
            </a:r>
          </a:p>
          <a:p>
            <a:pPr algn="just"/>
            <a:r>
              <a:rPr lang="vi-VN" sz="4800" smtClean="0">
                <a:latin typeface="+mj-lt"/>
              </a:rPr>
              <a:t>Tiêu </a:t>
            </a:r>
            <a:r>
              <a:rPr lang="vi-VN" sz="4800">
                <a:latin typeface="+mj-lt"/>
              </a:rPr>
              <a:t>đề của tờ rơi phù hợp với nội dung của hoạt động. Vì tiêu đề là “Học sinh trường Trung học cơ sở Hoà Bình vì đồng bào miền Trung” và nội dung của hoạt động là chương trình quyên góp lương thực, quần áo, đồ dùng học tập,… giúp đỡ đồng bào miền Trung chịu thiệt hại nặng nề do bão lũ của học sinh trường Trung học cơ sở Hoà Bình. </a:t>
            </a:r>
            <a:endParaRPr lang="en-GB" sz="4800">
              <a:latin typeface="+mj-lt"/>
            </a:endParaRPr>
          </a:p>
        </p:txBody>
      </p:sp>
      <p:sp>
        <p:nvSpPr>
          <p:cNvPr id="24" name="Freeform 24"/>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5" name="Freeform 25"/>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6" name="Freeform 26"/>
          <p:cNvSpPr/>
          <p:nvPr/>
        </p:nvSpPr>
        <p:spPr>
          <a:xfrm rot="9736640" flipV="1">
            <a:off x="16197787" y="8385265"/>
            <a:ext cx="1548062" cy="1538386"/>
          </a:xfrm>
          <a:custGeom>
            <a:avLst/>
            <a:gdLst/>
            <a:ahLst/>
            <a:cxnLst/>
            <a:rect l="l" t="t" r="r" b="b"/>
            <a:pathLst>
              <a:path w="1548062" h="1538386">
                <a:moveTo>
                  <a:pt x="0" y="1538387"/>
                </a:moveTo>
                <a:lnTo>
                  <a:pt x="1548062" y="1538387"/>
                </a:lnTo>
                <a:lnTo>
                  <a:pt x="1548062" y="0"/>
                </a:lnTo>
                <a:lnTo>
                  <a:pt x="0" y="0"/>
                </a:lnTo>
                <a:lnTo>
                  <a:pt x="0" y="1538387"/>
                </a:lnTo>
                <a:close/>
              </a:path>
            </a:pathLst>
          </a:custGeom>
          <a:blipFill>
            <a:blip r:embed="rId5"/>
            <a:stretch>
              <a:fillRect/>
            </a:stretch>
          </a:blipFill>
        </p:spPr>
      </p:sp>
      <p:sp>
        <p:nvSpPr>
          <p:cNvPr id="27" name="Freeform 27"/>
          <p:cNvSpPr/>
          <p:nvPr/>
        </p:nvSpPr>
        <p:spPr>
          <a:xfrm rot="-9127808" flipV="1">
            <a:off x="233480" y="890121"/>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spTree>
    <p:extLst>
      <p:ext uri="{BB962C8B-B14F-4D97-AF65-F5344CB8AC3E}">
        <p14:creationId xmlns:p14="http://schemas.microsoft.com/office/powerpoint/2010/main" val="107437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624393" y="1638300"/>
            <a:ext cx="15039213" cy="6985325"/>
            <a:chOff x="0" y="0"/>
            <a:chExt cx="1222852" cy="476498"/>
          </a:xfrm>
        </p:grpSpPr>
        <p:sp>
          <p:nvSpPr>
            <p:cNvPr id="6" name="Freeform 6"/>
            <p:cNvSpPr/>
            <p:nvPr/>
          </p:nvSpPr>
          <p:spPr>
            <a:xfrm>
              <a:off x="0" y="0"/>
              <a:ext cx="1222852" cy="476498"/>
            </a:xfrm>
            <a:custGeom>
              <a:avLst/>
              <a:gdLst/>
              <a:ahLst/>
              <a:cxnLst/>
              <a:rect l="l" t="t" r="r" b="b"/>
              <a:pathLst>
                <a:path w="1222852" h="476498">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222852" cy="51459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a:off x="2606804" y="2809942"/>
            <a:ext cx="13074390" cy="4924425"/>
          </a:xfrm>
          <a:prstGeom prst="rect">
            <a:avLst/>
          </a:prstGeom>
        </p:spPr>
        <p:txBody>
          <a:bodyPr wrap="square" lIns="0" tIns="0" rIns="0" bIns="0" rtlCol="0" anchor="t">
            <a:spAutoFit/>
          </a:bodyPr>
          <a:lstStyle/>
          <a:p>
            <a:pPr algn="just"/>
            <a:r>
              <a:rPr lang="vi-VN" sz="4000">
                <a:latin typeface="+mj-lt"/>
              </a:rPr>
              <a:t>VB đã sử dụng những cách thức sau để thuyết phục người đọc: Sử dụng các từ ngữ có sắc thái tích cực để khẳng định ý nghĩa tốt đẹp của hoạt </a:t>
            </a:r>
            <a:r>
              <a:rPr lang="vi-VN" sz="4000" smtClean="0">
                <a:latin typeface="+mj-lt"/>
              </a:rPr>
              <a:t>động, khơi </a:t>
            </a:r>
            <a:r>
              <a:rPr lang="vi-VN" sz="4000">
                <a:latin typeface="+mj-lt"/>
              </a:rPr>
              <a:t>gợi cảm xúc tích cực ở người đọc bằng câu tục </a:t>
            </a:r>
            <a:r>
              <a:rPr lang="vi-VN" sz="4000" smtClean="0">
                <a:latin typeface="+mj-lt"/>
              </a:rPr>
              <a:t>ngữ, sử </a:t>
            </a:r>
            <a:r>
              <a:rPr lang="vi-VN" sz="4000">
                <a:latin typeface="+mj-lt"/>
              </a:rPr>
              <a:t>dụng phối hợp các cỡ chữ, kiểu chữ, màu sắc đậm, nhạt…; sử dụng các hình ảnh quần áo, lương thực, dụng cụ học tập, biểu tượng trái tim có màu sắc, đường nét nổi bật nhằm tác động mạnh vào thị giác của người đọc để làm rõ tính chất cần thiết và hữu ích của hoạt động. </a:t>
            </a:r>
            <a:endParaRPr lang="en-GB" sz="4000">
              <a:latin typeface="+mj-lt"/>
            </a:endParaRPr>
          </a:p>
        </p:txBody>
      </p:sp>
      <p:grpSp>
        <p:nvGrpSpPr>
          <p:cNvPr id="9" name="Group 9"/>
          <p:cNvGrpSpPr/>
          <p:nvPr/>
        </p:nvGrpSpPr>
        <p:grpSpPr>
          <a:xfrm>
            <a:off x="5696410" y="724809"/>
            <a:ext cx="7180658" cy="1570042"/>
            <a:chOff x="0" y="0"/>
            <a:chExt cx="365276" cy="116132"/>
          </a:xfrm>
        </p:grpSpPr>
        <p:sp>
          <p:nvSpPr>
            <p:cNvPr id="10" name="Freeform 10"/>
            <p:cNvSpPr/>
            <p:nvPr/>
          </p:nvSpPr>
          <p:spPr>
            <a:xfrm>
              <a:off x="0" y="0"/>
              <a:ext cx="365276" cy="116132"/>
            </a:xfrm>
            <a:custGeom>
              <a:avLst/>
              <a:gdLst/>
              <a:ahLst/>
              <a:cxnLst/>
              <a:rect l="l" t="t" r="r" b="b"/>
              <a:pathLst>
                <a:path w="365276" h="116132">
                  <a:moveTo>
                    <a:pt x="58066" y="0"/>
                  </a:moveTo>
                  <a:lnTo>
                    <a:pt x="307210" y="0"/>
                  </a:lnTo>
                  <a:cubicBezTo>
                    <a:pt x="322611" y="0"/>
                    <a:pt x="337380" y="6118"/>
                    <a:pt x="348269" y="17007"/>
                  </a:cubicBezTo>
                  <a:cubicBezTo>
                    <a:pt x="359159" y="27897"/>
                    <a:pt x="365276" y="42666"/>
                    <a:pt x="365276" y="58066"/>
                  </a:cubicBezTo>
                  <a:lnTo>
                    <a:pt x="365276" y="58066"/>
                  </a:lnTo>
                  <a:cubicBezTo>
                    <a:pt x="365276" y="90135"/>
                    <a:pt x="339279" y="116132"/>
                    <a:pt x="307210" y="116132"/>
                  </a:cubicBezTo>
                  <a:lnTo>
                    <a:pt x="58066" y="116132"/>
                  </a:lnTo>
                  <a:cubicBezTo>
                    <a:pt x="42666" y="116132"/>
                    <a:pt x="27897" y="110014"/>
                    <a:pt x="17007" y="99125"/>
                  </a:cubicBezTo>
                  <a:cubicBezTo>
                    <a:pt x="6118" y="88235"/>
                    <a:pt x="0" y="73466"/>
                    <a:pt x="0" y="58066"/>
                  </a:cubicBezTo>
                  <a:lnTo>
                    <a:pt x="0" y="58066"/>
                  </a:lnTo>
                  <a:cubicBezTo>
                    <a:pt x="0" y="42666"/>
                    <a:pt x="6118" y="27897"/>
                    <a:pt x="17007" y="17007"/>
                  </a:cubicBezTo>
                  <a:cubicBezTo>
                    <a:pt x="27897" y="6118"/>
                    <a:pt x="42666" y="0"/>
                    <a:pt x="58066" y="0"/>
                  </a:cubicBezTo>
                  <a:close/>
                </a:path>
              </a:pathLst>
            </a:custGeom>
            <a:solidFill>
              <a:srgbClr val="FFFFFF"/>
            </a:solidFill>
            <a:ln w="190500" cap="rnd">
              <a:solidFill>
                <a:srgbClr val="FFE0A0"/>
              </a:solidFill>
              <a:prstDash val="solid"/>
              <a:round/>
            </a:ln>
          </p:spPr>
        </p:sp>
        <p:sp>
          <p:nvSpPr>
            <p:cNvPr id="11" name="TextBox 11"/>
            <p:cNvSpPr txBox="1"/>
            <p:nvPr/>
          </p:nvSpPr>
          <p:spPr>
            <a:xfrm>
              <a:off x="0" y="-38100"/>
              <a:ext cx="365276" cy="1542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2" name="TextBox 12"/>
          <p:cNvSpPr txBox="1"/>
          <p:nvPr/>
        </p:nvSpPr>
        <p:spPr>
          <a:xfrm>
            <a:off x="5693644" y="868630"/>
            <a:ext cx="7180658" cy="1282402"/>
          </a:xfrm>
          <a:prstGeom prst="rect">
            <a:avLst/>
          </a:prstGeom>
        </p:spPr>
        <p:txBody>
          <a:bodyPr lIns="0" tIns="0" rIns="0" bIns="0" rtlCol="0" anchor="t">
            <a:spAutoFit/>
          </a:bodyPr>
          <a:lstStyle/>
          <a:p>
            <a:pPr algn="ctr">
              <a:lnSpc>
                <a:spcPts val="9982"/>
              </a:lnSpc>
            </a:pPr>
            <a:r>
              <a:rPr lang="vi-VN"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Câu 2</a:t>
            </a:r>
            <a:endParaRPr lang="en-US" sz="8319"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Chewy"/>
              <a:cs typeface="Chewy"/>
              <a:sym typeface="Chewy"/>
            </a:endParaRPr>
          </a:p>
        </p:txBody>
      </p:sp>
      <p:sp>
        <p:nvSpPr>
          <p:cNvPr id="13" name="Freeform 13"/>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5700837" y="8334625"/>
            <a:ext cx="1548062" cy="1538386"/>
          </a:xfrm>
          <a:custGeom>
            <a:avLst/>
            <a:gdLst/>
            <a:ahLst/>
            <a:cxnLst/>
            <a:rect l="l" t="t" r="r" b="b"/>
            <a:pathLst>
              <a:path w="1548062" h="1538386">
                <a:moveTo>
                  <a:pt x="0" y="1538386"/>
                </a:moveTo>
                <a:lnTo>
                  <a:pt x="1548062" y="1538386"/>
                </a:lnTo>
                <a:lnTo>
                  <a:pt x="1548062" y="0"/>
                </a:lnTo>
                <a:lnTo>
                  <a:pt x="0" y="0"/>
                </a:lnTo>
                <a:lnTo>
                  <a:pt x="0" y="1538386"/>
                </a:lnTo>
                <a:close/>
              </a:path>
            </a:pathLst>
          </a:custGeom>
          <a:blipFill>
            <a:blip r:embed="rId5"/>
            <a:stretch>
              <a:fillRect/>
            </a:stretch>
          </a:blipFill>
        </p:spPr>
      </p:sp>
      <p:sp>
        <p:nvSpPr>
          <p:cNvPr id="16" name="Freeform 16"/>
          <p:cNvSpPr/>
          <p:nvPr/>
        </p:nvSpPr>
        <p:spPr>
          <a:xfrm rot="-9127808" flipV="1">
            <a:off x="731853" y="445640"/>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spTree>
    <p:extLst>
      <p:ext uri="{BB962C8B-B14F-4D97-AF65-F5344CB8AC3E}">
        <p14:creationId xmlns:p14="http://schemas.microsoft.com/office/powerpoint/2010/main" val="298854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885869" y="2323554"/>
            <a:ext cx="14516262" cy="6483689"/>
            <a:chOff x="0" y="0"/>
            <a:chExt cx="682572" cy="304871"/>
          </a:xfrm>
        </p:grpSpPr>
        <p:sp>
          <p:nvSpPr>
            <p:cNvPr id="6" name="Freeform 6"/>
            <p:cNvSpPr/>
            <p:nvPr/>
          </p:nvSpPr>
          <p:spPr>
            <a:xfrm>
              <a:off x="0" y="0"/>
              <a:ext cx="682572" cy="304871"/>
            </a:xfrm>
            <a:custGeom>
              <a:avLst/>
              <a:gdLst/>
              <a:ahLst/>
              <a:cxnLst/>
              <a:rect l="l" t="t" r="r" b="b"/>
              <a:pathLst>
                <a:path w="682572" h="304871">
                  <a:moveTo>
                    <a:pt x="151465" y="0"/>
                  </a:moveTo>
                  <a:lnTo>
                    <a:pt x="531107" y="0"/>
                  </a:lnTo>
                  <a:cubicBezTo>
                    <a:pt x="614759" y="0"/>
                    <a:pt x="682572" y="67813"/>
                    <a:pt x="682572" y="151465"/>
                  </a:cubicBezTo>
                  <a:lnTo>
                    <a:pt x="682572" y="153406"/>
                  </a:lnTo>
                  <a:cubicBezTo>
                    <a:pt x="682572" y="193577"/>
                    <a:pt x="666614" y="232103"/>
                    <a:pt x="638209" y="260508"/>
                  </a:cubicBezTo>
                  <a:cubicBezTo>
                    <a:pt x="609804" y="288913"/>
                    <a:pt x="571278" y="304871"/>
                    <a:pt x="531107" y="304871"/>
                  </a:cubicBezTo>
                  <a:lnTo>
                    <a:pt x="151465" y="304871"/>
                  </a:lnTo>
                  <a:cubicBezTo>
                    <a:pt x="111294" y="304871"/>
                    <a:pt x="72768" y="288913"/>
                    <a:pt x="44363" y="260508"/>
                  </a:cubicBezTo>
                  <a:cubicBezTo>
                    <a:pt x="15958" y="232103"/>
                    <a:pt x="0" y="193577"/>
                    <a:pt x="0" y="153406"/>
                  </a:cubicBezTo>
                  <a:lnTo>
                    <a:pt x="0" y="151465"/>
                  </a:lnTo>
                  <a:cubicBezTo>
                    <a:pt x="0" y="111294"/>
                    <a:pt x="15958" y="72768"/>
                    <a:pt x="44363" y="44363"/>
                  </a:cubicBezTo>
                  <a:cubicBezTo>
                    <a:pt x="72768" y="15958"/>
                    <a:pt x="111294" y="0"/>
                    <a:pt x="151465"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682572" cy="34297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148794" y="578249"/>
            <a:ext cx="9990412" cy="1805994"/>
            <a:chOff x="0" y="0"/>
            <a:chExt cx="469761" cy="111918"/>
          </a:xfrm>
        </p:grpSpPr>
        <p:sp>
          <p:nvSpPr>
            <p:cNvPr id="9" name="Freeform 9"/>
            <p:cNvSpPr/>
            <p:nvPr/>
          </p:nvSpPr>
          <p:spPr>
            <a:xfrm>
              <a:off x="0" y="0"/>
              <a:ext cx="469761" cy="111918"/>
            </a:xfrm>
            <a:custGeom>
              <a:avLst/>
              <a:gdLst/>
              <a:ahLst/>
              <a:cxnLst/>
              <a:rect l="l" t="t" r="r" b="b"/>
              <a:pathLst>
                <a:path w="469761" h="111918">
                  <a:moveTo>
                    <a:pt x="55959" y="0"/>
                  </a:moveTo>
                  <a:lnTo>
                    <a:pt x="413802" y="0"/>
                  </a:lnTo>
                  <a:cubicBezTo>
                    <a:pt x="444708" y="0"/>
                    <a:pt x="469761" y="25054"/>
                    <a:pt x="469761" y="55959"/>
                  </a:cubicBezTo>
                  <a:lnTo>
                    <a:pt x="469761" y="55959"/>
                  </a:lnTo>
                  <a:cubicBezTo>
                    <a:pt x="469761" y="70800"/>
                    <a:pt x="463866" y="85034"/>
                    <a:pt x="453371" y="95528"/>
                  </a:cubicBezTo>
                  <a:cubicBezTo>
                    <a:pt x="442877" y="106022"/>
                    <a:pt x="428644" y="111918"/>
                    <a:pt x="413802" y="111918"/>
                  </a:cubicBezTo>
                  <a:lnTo>
                    <a:pt x="55959" y="111918"/>
                  </a:lnTo>
                  <a:cubicBezTo>
                    <a:pt x="25054" y="111918"/>
                    <a:pt x="0" y="86864"/>
                    <a:pt x="0" y="55959"/>
                  </a:cubicBezTo>
                  <a:lnTo>
                    <a:pt x="0" y="55959"/>
                  </a:lnTo>
                  <a:cubicBezTo>
                    <a:pt x="0" y="25054"/>
                    <a:pt x="25054" y="0"/>
                    <a:pt x="55959" y="0"/>
                  </a:cubicBezTo>
                  <a:close/>
                </a:path>
              </a:pathLst>
            </a:custGeom>
            <a:solidFill>
              <a:srgbClr val="FFFFFF"/>
            </a:solidFill>
            <a:ln w="190500" cap="rnd">
              <a:solidFill>
                <a:srgbClr val="FFE0A0"/>
              </a:solidFill>
              <a:prstDash val="solid"/>
              <a:round/>
            </a:ln>
          </p:spPr>
        </p:sp>
        <p:sp>
          <p:nvSpPr>
            <p:cNvPr id="10" name="TextBox 10"/>
            <p:cNvSpPr txBox="1"/>
            <p:nvPr/>
          </p:nvSpPr>
          <p:spPr>
            <a:xfrm>
              <a:off x="0" y="-38100"/>
              <a:ext cx="469761" cy="15001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TextBox 11"/>
          <p:cNvSpPr txBox="1"/>
          <p:nvPr/>
        </p:nvSpPr>
        <p:spPr>
          <a:xfrm>
            <a:off x="5577298" y="1008028"/>
            <a:ext cx="6968153" cy="1000274"/>
          </a:xfrm>
          <a:prstGeom prst="rect">
            <a:avLst/>
          </a:prstGeom>
        </p:spPr>
        <p:txBody>
          <a:bodyPr lIns="0" tIns="0" rIns="0" bIns="0" rtlCol="0" anchor="t">
            <a:spAutoFit/>
          </a:bodyPr>
          <a:lstStyle/>
          <a:p>
            <a:pPr algn="ctr">
              <a:lnSpc>
                <a:spcPts val="7830"/>
              </a:lnSpc>
            </a:pP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Câu 3</a:t>
            </a:r>
            <a:endParaRPr lang="en-US" sz="9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Chewy"/>
              <a:cs typeface="Chewy"/>
              <a:sym typeface="Chewy"/>
            </a:endParaRPr>
          </a:p>
        </p:txBody>
      </p:sp>
      <p:sp>
        <p:nvSpPr>
          <p:cNvPr id="12" name="TextBox 12"/>
          <p:cNvSpPr txBox="1"/>
          <p:nvPr/>
        </p:nvSpPr>
        <p:spPr>
          <a:xfrm>
            <a:off x="3700998" y="2943335"/>
            <a:ext cx="10804435" cy="5416868"/>
          </a:xfrm>
          <a:prstGeom prst="rect">
            <a:avLst/>
          </a:prstGeom>
        </p:spPr>
        <p:txBody>
          <a:bodyPr wrap="square" lIns="0" tIns="0" rIns="0" bIns="0" rtlCol="0" anchor="t">
            <a:spAutoFit/>
          </a:bodyPr>
          <a:lstStyle/>
          <a:p>
            <a:pPr algn="just"/>
            <a:r>
              <a:rPr lang="vi-VN" sz="4400">
                <a:latin typeface="+mj-lt"/>
              </a:rPr>
              <a:t>Các kiểu chữ, cỡ chữ, màu sắc chữ trong VB quảng cáo được sử dụng hài hoà, hiệu quả và phù hợp với nội dung. Ví dụ: VB sử dụng kiểu chữ in hoa, cỡ lớn, màu sắc nổi bật cho tiêu đề, nội dung của hoạt động và câu nêu thông điệp của hoạt động; sử dụng kiểu chữ thường, cỡ nhỏ, chữ màu xanh nhạt để trình bày thông tin về địa điểm, thời gian tổ chức hoạt động.</a:t>
            </a:r>
            <a:endParaRPr lang="en-GB" sz="4400">
              <a:latin typeface="+mj-lt"/>
            </a:endParaRPr>
          </a:p>
        </p:txBody>
      </p:sp>
      <p:sp>
        <p:nvSpPr>
          <p:cNvPr id="13" name="Freeform 13"/>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6197787" y="8385265"/>
            <a:ext cx="1548062" cy="1538386"/>
          </a:xfrm>
          <a:custGeom>
            <a:avLst/>
            <a:gdLst/>
            <a:ahLst/>
            <a:cxnLst/>
            <a:rect l="l" t="t" r="r" b="b"/>
            <a:pathLst>
              <a:path w="1548062" h="1538386">
                <a:moveTo>
                  <a:pt x="0" y="1538387"/>
                </a:moveTo>
                <a:lnTo>
                  <a:pt x="1548062" y="1538387"/>
                </a:lnTo>
                <a:lnTo>
                  <a:pt x="1548062" y="0"/>
                </a:lnTo>
                <a:lnTo>
                  <a:pt x="0" y="0"/>
                </a:lnTo>
                <a:lnTo>
                  <a:pt x="0" y="1538387"/>
                </a:lnTo>
                <a:close/>
              </a:path>
            </a:pathLst>
          </a:custGeom>
          <a:blipFill>
            <a:blip r:embed="rId5"/>
            <a:stretch>
              <a:fillRect/>
            </a:stretch>
          </a:blipFill>
        </p:spPr>
      </p:sp>
      <p:sp>
        <p:nvSpPr>
          <p:cNvPr id="16" name="Freeform 16"/>
          <p:cNvSpPr/>
          <p:nvPr/>
        </p:nvSpPr>
        <p:spPr>
          <a:xfrm rot="-9127808" flipV="1">
            <a:off x="233480" y="890121"/>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spTree>
    <p:extLst>
      <p:ext uri="{BB962C8B-B14F-4D97-AF65-F5344CB8AC3E}">
        <p14:creationId xmlns:p14="http://schemas.microsoft.com/office/powerpoint/2010/main" val="257419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5558233" y="1382937"/>
            <a:ext cx="11640678" cy="7175430"/>
            <a:chOff x="0" y="0"/>
            <a:chExt cx="547359" cy="337397"/>
          </a:xfrm>
        </p:grpSpPr>
        <p:sp>
          <p:nvSpPr>
            <p:cNvPr id="6" name="Freeform 6"/>
            <p:cNvSpPr/>
            <p:nvPr/>
          </p:nvSpPr>
          <p:spPr>
            <a:xfrm>
              <a:off x="0" y="0"/>
              <a:ext cx="547359" cy="337397"/>
            </a:xfrm>
            <a:custGeom>
              <a:avLst/>
              <a:gdLst/>
              <a:ahLst/>
              <a:cxnLst/>
              <a:rect l="l" t="t" r="r" b="b"/>
              <a:pathLst>
                <a:path w="547359" h="337397">
                  <a:moveTo>
                    <a:pt x="168699" y="0"/>
                  </a:moveTo>
                  <a:lnTo>
                    <a:pt x="378660" y="0"/>
                  </a:lnTo>
                  <a:cubicBezTo>
                    <a:pt x="471830" y="0"/>
                    <a:pt x="547359" y="75529"/>
                    <a:pt x="547359" y="168699"/>
                  </a:cubicBezTo>
                  <a:lnTo>
                    <a:pt x="547359" y="168699"/>
                  </a:lnTo>
                  <a:cubicBezTo>
                    <a:pt x="547359" y="213440"/>
                    <a:pt x="529585" y="256350"/>
                    <a:pt x="497948" y="287987"/>
                  </a:cubicBezTo>
                  <a:cubicBezTo>
                    <a:pt x="466311" y="319624"/>
                    <a:pt x="423402" y="337397"/>
                    <a:pt x="378660" y="337397"/>
                  </a:cubicBezTo>
                  <a:lnTo>
                    <a:pt x="168699" y="337397"/>
                  </a:lnTo>
                  <a:cubicBezTo>
                    <a:pt x="75529" y="337397"/>
                    <a:pt x="0" y="261868"/>
                    <a:pt x="0" y="168699"/>
                  </a:cubicBezTo>
                  <a:lnTo>
                    <a:pt x="0" y="168699"/>
                  </a:lnTo>
                  <a:cubicBezTo>
                    <a:pt x="0" y="75529"/>
                    <a:pt x="75529" y="0"/>
                    <a:pt x="168699"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547359" cy="37549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rot="-5400000">
            <a:off x="913725" y="2876543"/>
            <a:ext cx="6085296" cy="4533914"/>
            <a:chOff x="0" y="0"/>
            <a:chExt cx="286138" cy="213190"/>
          </a:xfrm>
        </p:grpSpPr>
        <p:sp>
          <p:nvSpPr>
            <p:cNvPr id="9" name="Freeform 9"/>
            <p:cNvSpPr/>
            <p:nvPr/>
          </p:nvSpPr>
          <p:spPr>
            <a:xfrm>
              <a:off x="0" y="0"/>
              <a:ext cx="286138" cy="213190"/>
            </a:xfrm>
            <a:custGeom>
              <a:avLst/>
              <a:gdLst/>
              <a:ahLst/>
              <a:cxnLst/>
              <a:rect l="l" t="t" r="r" b="b"/>
              <a:pathLst>
                <a:path w="286138" h="213190">
                  <a:moveTo>
                    <a:pt x="106595" y="0"/>
                  </a:moveTo>
                  <a:lnTo>
                    <a:pt x="179543" y="0"/>
                  </a:lnTo>
                  <a:cubicBezTo>
                    <a:pt x="238414" y="0"/>
                    <a:pt x="286138" y="47724"/>
                    <a:pt x="286138" y="106595"/>
                  </a:cubicBezTo>
                  <a:lnTo>
                    <a:pt x="286138" y="106595"/>
                  </a:lnTo>
                  <a:cubicBezTo>
                    <a:pt x="286138" y="165466"/>
                    <a:pt x="238414" y="213190"/>
                    <a:pt x="179543" y="213190"/>
                  </a:cubicBezTo>
                  <a:lnTo>
                    <a:pt x="106595" y="213190"/>
                  </a:lnTo>
                  <a:cubicBezTo>
                    <a:pt x="47724" y="213190"/>
                    <a:pt x="0" y="165466"/>
                    <a:pt x="0" y="106595"/>
                  </a:cubicBezTo>
                  <a:lnTo>
                    <a:pt x="0" y="106595"/>
                  </a:lnTo>
                  <a:cubicBezTo>
                    <a:pt x="0" y="47724"/>
                    <a:pt x="47724" y="0"/>
                    <a:pt x="106595" y="0"/>
                  </a:cubicBezTo>
                  <a:close/>
                </a:path>
              </a:pathLst>
            </a:custGeom>
            <a:solidFill>
              <a:srgbClr val="FFFFFF"/>
            </a:solidFill>
            <a:ln w="190500" cap="rnd">
              <a:solidFill>
                <a:srgbClr val="FFE0A0"/>
              </a:solidFill>
              <a:prstDash val="solid"/>
              <a:round/>
            </a:ln>
          </p:spPr>
        </p:sp>
        <p:sp>
          <p:nvSpPr>
            <p:cNvPr id="10" name="TextBox 10"/>
            <p:cNvSpPr txBox="1"/>
            <p:nvPr/>
          </p:nvSpPr>
          <p:spPr>
            <a:xfrm>
              <a:off x="0" y="-38100"/>
              <a:ext cx="286138" cy="25129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TextBox 11"/>
          <p:cNvSpPr txBox="1"/>
          <p:nvPr/>
        </p:nvSpPr>
        <p:spPr>
          <a:xfrm>
            <a:off x="2123026" y="4415215"/>
            <a:ext cx="3524280" cy="961610"/>
          </a:xfrm>
          <a:prstGeom prst="rect">
            <a:avLst/>
          </a:prstGeom>
        </p:spPr>
        <p:txBody>
          <a:bodyPr lIns="0" tIns="0" rIns="0" bIns="0" rtlCol="0" anchor="t">
            <a:spAutoFit/>
          </a:bodyPr>
          <a:lstStyle/>
          <a:p>
            <a:pPr algn="ctr">
              <a:lnSpc>
                <a:spcPts val="6746"/>
              </a:lnSpc>
            </a:pP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Câu 4</a:t>
            </a:r>
            <a:endPar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Chewy"/>
              <a:cs typeface="Chewy"/>
              <a:sym typeface="Chewy"/>
            </a:endParaRPr>
          </a:p>
        </p:txBody>
      </p:sp>
      <p:sp>
        <p:nvSpPr>
          <p:cNvPr id="18" name="TextBox 18"/>
          <p:cNvSpPr txBox="1"/>
          <p:nvPr/>
        </p:nvSpPr>
        <p:spPr>
          <a:xfrm>
            <a:off x="7366710" y="2200663"/>
            <a:ext cx="8518528" cy="5539978"/>
          </a:xfrm>
          <a:prstGeom prst="rect">
            <a:avLst/>
          </a:prstGeom>
        </p:spPr>
        <p:txBody>
          <a:bodyPr wrap="square" lIns="0" tIns="0" rIns="0" bIns="0" rtlCol="0" anchor="t">
            <a:spAutoFit/>
          </a:bodyPr>
          <a:lstStyle/>
          <a:p>
            <a:pPr algn="just">
              <a:spcBef>
                <a:spcPct val="0"/>
              </a:spcBef>
            </a:pPr>
            <a:r>
              <a:rPr lang="vi-VN" sz="6000">
                <a:latin typeface="+mj-lt"/>
              </a:rPr>
              <a:t>Tác dụng của việc sử dụng kết hợp ngôn ngữ và hình ảnh minh hoạ trong VB: Tăng tính trực quan, tăng cường tính hấp dẫn, thu hút sự chú ý của người đọc.</a:t>
            </a:r>
            <a:endParaRPr lang="en-US" sz="5400" spc="41">
              <a:solidFill>
                <a:srgbClr val="8870EA"/>
              </a:solidFill>
              <a:latin typeface="+mj-lt"/>
              <a:ea typeface="Laila"/>
              <a:cs typeface="Laila"/>
              <a:sym typeface="Laila"/>
            </a:endParaRPr>
          </a:p>
        </p:txBody>
      </p:sp>
      <p:sp>
        <p:nvSpPr>
          <p:cNvPr id="24" name="Freeform 24"/>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5" name="Freeform 25"/>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6" name="Freeform 26"/>
          <p:cNvSpPr/>
          <p:nvPr/>
        </p:nvSpPr>
        <p:spPr>
          <a:xfrm rot="9736640" flipV="1">
            <a:off x="16197787" y="8385265"/>
            <a:ext cx="1548062" cy="1538386"/>
          </a:xfrm>
          <a:custGeom>
            <a:avLst/>
            <a:gdLst/>
            <a:ahLst/>
            <a:cxnLst/>
            <a:rect l="l" t="t" r="r" b="b"/>
            <a:pathLst>
              <a:path w="1548062" h="1538386">
                <a:moveTo>
                  <a:pt x="0" y="1538387"/>
                </a:moveTo>
                <a:lnTo>
                  <a:pt x="1548062" y="1538387"/>
                </a:lnTo>
                <a:lnTo>
                  <a:pt x="1548062" y="0"/>
                </a:lnTo>
                <a:lnTo>
                  <a:pt x="0" y="0"/>
                </a:lnTo>
                <a:lnTo>
                  <a:pt x="0" y="1538387"/>
                </a:lnTo>
                <a:close/>
              </a:path>
            </a:pathLst>
          </a:custGeom>
          <a:blipFill>
            <a:blip r:embed="rId5"/>
            <a:stretch>
              <a:fillRect/>
            </a:stretch>
          </a:blipFill>
        </p:spPr>
      </p:sp>
      <p:sp>
        <p:nvSpPr>
          <p:cNvPr id="27" name="Freeform 27"/>
          <p:cNvSpPr/>
          <p:nvPr/>
        </p:nvSpPr>
        <p:spPr>
          <a:xfrm rot="-9127808" flipV="1">
            <a:off x="233480" y="890121"/>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spTree>
    <p:extLst>
      <p:ext uri="{BB962C8B-B14F-4D97-AF65-F5344CB8AC3E}">
        <p14:creationId xmlns:p14="http://schemas.microsoft.com/office/powerpoint/2010/main" val="258631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4665373" y="2160690"/>
            <a:ext cx="8659433" cy="6571240"/>
            <a:chOff x="0" y="0"/>
            <a:chExt cx="704106" cy="534313"/>
          </a:xfrm>
        </p:grpSpPr>
        <p:sp>
          <p:nvSpPr>
            <p:cNvPr id="6" name="Freeform 6"/>
            <p:cNvSpPr/>
            <p:nvPr/>
          </p:nvSpPr>
          <p:spPr>
            <a:xfrm>
              <a:off x="0" y="0"/>
              <a:ext cx="704106" cy="534313"/>
            </a:xfrm>
            <a:custGeom>
              <a:avLst/>
              <a:gdLst/>
              <a:ahLst/>
              <a:cxnLst/>
              <a:rect l="l" t="t" r="r" b="b"/>
              <a:pathLst>
                <a:path w="704106" h="534313">
                  <a:moveTo>
                    <a:pt x="158246" y="0"/>
                  </a:moveTo>
                  <a:lnTo>
                    <a:pt x="545860" y="0"/>
                  </a:lnTo>
                  <a:cubicBezTo>
                    <a:pt x="587830" y="0"/>
                    <a:pt x="628080" y="16672"/>
                    <a:pt x="657757" y="46349"/>
                  </a:cubicBezTo>
                  <a:cubicBezTo>
                    <a:pt x="687434" y="76026"/>
                    <a:pt x="704106" y="116276"/>
                    <a:pt x="704106" y="158246"/>
                  </a:cubicBezTo>
                  <a:lnTo>
                    <a:pt x="704106" y="376068"/>
                  </a:lnTo>
                  <a:cubicBezTo>
                    <a:pt x="704106" y="463464"/>
                    <a:pt x="633257" y="534313"/>
                    <a:pt x="545860" y="534313"/>
                  </a:cubicBezTo>
                  <a:lnTo>
                    <a:pt x="158246" y="534313"/>
                  </a:lnTo>
                  <a:cubicBezTo>
                    <a:pt x="70849" y="534313"/>
                    <a:pt x="0" y="463464"/>
                    <a:pt x="0" y="376068"/>
                  </a:cubicBezTo>
                  <a:lnTo>
                    <a:pt x="0" y="158246"/>
                  </a:lnTo>
                  <a:cubicBezTo>
                    <a:pt x="0" y="70849"/>
                    <a:pt x="70849" y="0"/>
                    <a:pt x="158246"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704106" cy="57241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a:off x="5029201" y="3180698"/>
            <a:ext cx="7613176" cy="4431983"/>
          </a:xfrm>
          <a:prstGeom prst="rect">
            <a:avLst/>
          </a:prstGeom>
        </p:spPr>
        <p:txBody>
          <a:bodyPr wrap="square"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III. Tìm hiểu lí thuyết về quy trình viết</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p:txBody>
      </p:sp>
      <p:sp>
        <p:nvSpPr>
          <p:cNvPr id="9" name="Freeform 9"/>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0" name="Freeform 10"/>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1" name="Freeform 11"/>
          <p:cNvSpPr/>
          <p:nvPr/>
        </p:nvSpPr>
        <p:spPr>
          <a:xfrm rot="8993567" flipV="1">
            <a:off x="3722645" y="1046718"/>
            <a:ext cx="2241950" cy="2227938"/>
          </a:xfrm>
          <a:custGeom>
            <a:avLst/>
            <a:gdLst/>
            <a:ahLst/>
            <a:cxnLst/>
            <a:rect l="l" t="t" r="r" b="b"/>
            <a:pathLst>
              <a:path w="2241950" h="2227938">
                <a:moveTo>
                  <a:pt x="0" y="2227938"/>
                </a:moveTo>
                <a:lnTo>
                  <a:pt x="2241951" y="2227938"/>
                </a:lnTo>
                <a:lnTo>
                  <a:pt x="2241951" y="0"/>
                </a:lnTo>
                <a:lnTo>
                  <a:pt x="0" y="0"/>
                </a:lnTo>
                <a:lnTo>
                  <a:pt x="0" y="2227938"/>
                </a:lnTo>
                <a:close/>
              </a:path>
            </a:pathLst>
          </a:custGeom>
          <a:blipFill>
            <a:blip r:embed="rId5"/>
            <a:stretch>
              <a:fillRect/>
            </a:stretch>
          </a:blipFill>
        </p:spPr>
      </p:sp>
      <p:sp>
        <p:nvSpPr>
          <p:cNvPr id="12" name="Freeform 12"/>
          <p:cNvSpPr/>
          <p:nvPr/>
        </p:nvSpPr>
        <p:spPr>
          <a:xfrm rot="-9496239" flipV="1">
            <a:off x="12492614" y="6828614"/>
            <a:ext cx="1664386" cy="1653984"/>
          </a:xfrm>
          <a:custGeom>
            <a:avLst/>
            <a:gdLst/>
            <a:ahLst/>
            <a:cxnLst/>
            <a:rect l="l" t="t" r="r" b="b"/>
            <a:pathLst>
              <a:path w="1664386" h="1653984">
                <a:moveTo>
                  <a:pt x="0" y="1653983"/>
                </a:moveTo>
                <a:lnTo>
                  <a:pt x="1664386" y="1653983"/>
                </a:lnTo>
                <a:lnTo>
                  <a:pt x="1664386" y="0"/>
                </a:lnTo>
                <a:lnTo>
                  <a:pt x="0" y="0"/>
                </a:lnTo>
                <a:lnTo>
                  <a:pt x="0" y="1653983"/>
                </a:lnTo>
                <a:close/>
              </a:path>
            </a:pathLst>
          </a:custGeom>
          <a:blipFill>
            <a:blip r:embed="rId5"/>
            <a:stretch>
              <a:fillRect/>
            </a:stretch>
          </a:blipFill>
        </p:spPr>
      </p:sp>
    </p:spTree>
    <p:extLst>
      <p:ext uri="{BB962C8B-B14F-4D97-AF65-F5344CB8AC3E}">
        <p14:creationId xmlns:p14="http://schemas.microsoft.com/office/powerpoint/2010/main" val="28371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3829243" y="2150291"/>
            <a:ext cx="10187966" cy="6571240"/>
            <a:chOff x="0" y="0"/>
            <a:chExt cx="704106" cy="534313"/>
          </a:xfrm>
        </p:grpSpPr>
        <p:sp>
          <p:nvSpPr>
            <p:cNvPr id="6" name="Freeform 6"/>
            <p:cNvSpPr/>
            <p:nvPr/>
          </p:nvSpPr>
          <p:spPr>
            <a:xfrm>
              <a:off x="0" y="0"/>
              <a:ext cx="704106" cy="534313"/>
            </a:xfrm>
            <a:custGeom>
              <a:avLst/>
              <a:gdLst/>
              <a:ahLst/>
              <a:cxnLst/>
              <a:rect l="l" t="t" r="r" b="b"/>
              <a:pathLst>
                <a:path w="704106" h="534313">
                  <a:moveTo>
                    <a:pt x="158246" y="0"/>
                  </a:moveTo>
                  <a:lnTo>
                    <a:pt x="545860" y="0"/>
                  </a:lnTo>
                  <a:cubicBezTo>
                    <a:pt x="587830" y="0"/>
                    <a:pt x="628080" y="16672"/>
                    <a:pt x="657757" y="46349"/>
                  </a:cubicBezTo>
                  <a:cubicBezTo>
                    <a:pt x="687434" y="76026"/>
                    <a:pt x="704106" y="116276"/>
                    <a:pt x="704106" y="158246"/>
                  </a:cubicBezTo>
                  <a:lnTo>
                    <a:pt x="704106" y="376068"/>
                  </a:lnTo>
                  <a:cubicBezTo>
                    <a:pt x="704106" y="463464"/>
                    <a:pt x="633257" y="534313"/>
                    <a:pt x="545860" y="534313"/>
                  </a:cubicBezTo>
                  <a:lnTo>
                    <a:pt x="158246" y="534313"/>
                  </a:lnTo>
                  <a:cubicBezTo>
                    <a:pt x="70849" y="534313"/>
                    <a:pt x="0" y="463464"/>
                    <a:pt x="0" y="376068"/>
                  </a:cubicBezTo>
                  <a:lnTo>
                    <a:pt x="0" y="158246"/>
                  </a:lnTo>
                  <a:cubicBezTo>
                    <a:pt x="0" y="70849"/>
                    <a:pt x="70849" y="0"/>
                    <a:pt x="158246"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704106" cy="57241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a:off x="4364091" y="2856840"/>
            <a:ext cx="9159653" cy="5078313"/>
          </a:xfrm>
          <a:prstGeom prst="rect">
            <a:avLst/>
          </a:prstGeom>
        </p:spPr>
        <p:txBody>
          <a:bodyPr wrap="square" lIns="0" tIns="0" rIns="0" bIns="0" rtlCol="0" anchor="t">
            <a:spAutoFit/>
          </a:bodyPr>
          <a:lstStyle/>
          <a:p>
            <a:pPr algn="ctr"/>
            <a:r>
              <a:rPr lang="vi-VN" sz="6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PHT SỐ 1</a:t>
            </a:r>
            <a:endParaRPr lang="en-GB" sz="6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a:p>
            <a:pPr algn="ctr"/>
            <a:r>
              <a:rPr lang="vi-VN" sz="6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QUY TRÌNH THIẾT KẾ TỜ RƠI QUẢNG CÁO MỘT SẢN </a:t>
            </a:r>
            <a:r>
              <a:rPr lang="vi-VN" sz="66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PHẨM HAY </a:t>
            </a:r>
            <a:r>
              <a:rPr lang="vi-VN" sz="6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MỘT HOẠT ĐỘNG</a:t>
            </a:r>
            <a:endParaRPr lang="en-GB" sz="6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9" name="Freeform 9"/>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0" name="Freeform 10"/>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1" name="Freeform 11"/>
          <p:cNvSpPr/>
          <p:nvPr/>
        </p:nvSpPr>
        <p:spPr>
          <a:xfrm rot="8993567" flipV="1">
            <a:off x="3544397" y="1347960"/>
            <a:ext cx="2241950" cy="2227938"/>
          </a:xfrm>
          <a:custGeom>
            <a:avLst/>
            <a:gdLst/>
            <a:ahLst/>
            <a:cxnLst/>
            <a:rect l="l" t="t" r="r" b="b"/>
            <a:pathLst>
              <a:path w="2241950" h="2227938">
                <a:moveTo>
                  <a:pt x="0" y="2227938"/>
                </a:moveTo>
                <a:lnTo>
                  <a:pt x="2241951" y="2227938"/>
                </a:lnTo>
                <a:lnTo>
                  <a:pt x="2241951" y="0"/>
                </a:lnTo>
                <a:lnTo>
                  <a:pt x="0" y="0"/>
                </a:lnTo>
                <a:lnTo>
                  <a:pt x="0" y="2227938"/>
                </a:lnTo>
                <a:close/>
              </a:path>
            </a:pathLst>
          </a:custGeom>
          <a:blipFill>
            <a:blip r:embed="rId5"/>
            <a:stretch>
              <a:fillRect/>
            </a:stretch>
          </a:blipFill>
        </p:spPr>
      </p:sp>
      <p:sp>
        <p:nvSpPr>
          <p:cNvPr id="12" name="Freeform 12"/>
          <p:cNvSpPr/>
          <p:nvPr/>
        </p:nvSpPr>
        <p:spPr>
          <a:xfrm rot="-9496239" flipV="1">
            <a:off x="12890550" y="7509991"/>
            <a:ext cx="1664386" cy="1653984"/>
          </a:xfrm>
          <a:custGeom>
            <a:avLst/>
            <a:gdLst/>
            <a:ahLst/>
            <a:cxnLst/>
            <a:rect l="l" t="t" r="r" b="b"/>
            <a:pathLst>
              <a:path w="1664386" h="1653984">
                <a:moveTo>
                  <a:pt x="0" y="1653983"/>
                </a:moveTo>
                <a:lnTo>
                  <a:pt x="1664386" y="1653983"/>
                </a:lnTo>
                <a:lnTo>
                  <a:pt x="1664386" y="0"/>
                </a:lnTo>
                <a:lnTo>
                  <a:pt x="0" y="0"/>
                </a:lnTo>
                <a:lnTo>
                  <a:pt x="0" y="1653983"/>
                </a:lnTo>
                <a:close/>
              </a:path>
            </a:pathLst>
          </a:custGeom>
          <a:blipFill>
            <a:blip r:embed="rId5"/>
            <a:stretch>
              <a:fillRect/>
            </a:stretch>
          </a:blipFill>
        </p:spPr>
      </p:sp>
    </p:spTree>
    <p:extLst>
      <p:ext uri="{BB962C8B-B14F-4D97-AF65-F5344CB8AC3E}">
        <p14:creationId xmlns:p14="http://schemas.microsoft.com/office/powerpoint/2010/main" val="35138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762000" y="419100"/>
            <a:ext cx="16840199" cy="9448800"/>
            <a:chOff x="0" y="0"/>
            <a:chExt cx="1222852" cy="476498"/>
          </a:xfrm>
        </p:grpSpPr>
        <p:sp>
          <p:nvSpPr>
            <p:cNvPr id="6" name="Freeform 6"/>
            <p:cNvSpPr/>
            <p:nvPr/>
          </p:nvSpPr>
          <p:spPr>
            <a:xfrm>
              <a:off x="0" y="0"/>
              <a:ext cx="1222852" cy="476498"/>
            </a:xfrm>
            <a:custGeom>
              <a:avLst/>
              <a:gdLst/>
              <a:ahLst/>
              <a:cxnLst/>
              <a:rect l="l" t="t" r="r" b="b"/>
              <a:pathLst>
                <a:path w="1222852" h="476498">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222852" cy="51459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Freeform 13"/>
          <p:cNvSpPr/>
          <p:nvPr/>
        </p:nvSpPr>
        <p:spPr>
          <a:xfrm rot="-7734530">
            <a:off x="15956607" y="-2355598"/>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613961" y="8703096"/>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6741450" y="9005562"/>
            <a:ext cx="1548062" cy="1538386"/>
          </a:xfrm>
          <a:custGeom>
            <a:avLst/>
            <a:gdLst/>
            <a:ahLst/>
            <a:cxnLst/>
            <a:rect l="l" t="t" r="r" b="b"/>
            <a:pathLst>
              <a:path w="1548062" h="1538386">
                <a:moveTo>
                  <a:pt x="0" y="1538386"/>
                </a:moveTo>
                <a:lnTo>
                  <a:pt x="1548062" y="1538386"/>
                </a:lnTo>
                <a:lnTo>
                  <a:pt x="1548062" y="0"/>
                </a:lnTo>
                <a:lnTo>
                  <a:pt x="0" y="0"/>
                </a:lnTo>
                <a:lnTo>
                  <a:pt x="0" y="1538386"/>
                </a:lnTo>
                <a:close/>
              </a:path>
            </a:pathLst>
          </a:custGeom>
          <a:blipFill>
            <a:blip r:embed="rId5"/>
            <a:stretch>
              <a:fillRect/>
            </a:stretch>
          </a:blipFill>
        </p:spPr>
      </p:sp>
      <p:sp>
        <p:nvSpPr>
          <p:cNvPr id="16" name="Freeform 16"/>
          <p:cNvSpPr/>
          <p:nvPr/>
        </p:nvSpPr>
        <p:spPr>
          <a:xfrm rot="-9127808" flipV="1">
            <a:off x="47582" y="235923"/>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graphicFrame>
        <p:nvGraphicFramePr>
          <p:cNvPr id="17" name="Table 16"/>
          <p:cNvGraphicFramePr>
            <a:graphicFrameLocks noGrp="1"/>
          </p:cNvGraphicFramePr>
          <p:nvPr>
            <p:extLst>
              <p:ext uri="{D42A27DB-BD31-4B8C-83A1-F6EECF244321}">
                <p14:modId xmlns:p14="http://schemas.microsoft.com/office/powerpoint/2010/main" val="2622549972"/>
              </p:ext>
            </p:extLst>
          </p:nvPr>
        </p:nvGraphicFramePr>
        <p:xfrm>
          <a:off x="1703274" y="901587"/>
          <a:ext cx="14957650" cy="830580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3070450"/>
                <a:gridCol w="10003644"/>
                <a:gridCol w="1883556"/>
              </a:tblGrid>
              <a:tr h="218939">
                <a:tc>
                  <a:txBody>
                    <a:bodyPr/>
                    <a:lstStyle/>
                    <a:p>
                      <a:pPr algn="ctr">
                        <a:lnSpc>
                          <a:spcPct val="100000"/>
                        </a:lnSpc>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Quy trình viết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Thao tác cần làm</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Lưu ý</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78">
                <a:tc rowSpan="4">
                  <a:txBody>
                    <a:bodyPr/>
                    <a:lstStyle/>
                    <a:p>
                      <a:pPr algn="ctr">
                        <a:lnSpc>
                          <a:spcPct val="100000"/>
                        </a:lnSpc>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Bước 1: Chuẩn bị trước khi thiết kế</a:t>
                      </a:r>
                      <a:endParaRPr lang="en-GB" sz="3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Xác định sản phẩm hay hoạt động cần quảng cáo</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39">
                <a:tc vMerge="1">
                  <a:txBody>
                    <a:bodyPr/>
                    <a:lstStyle/>
                    <a:p>
                      <a:endParaRPr lang="en-GB"/>
                    </a:p>
                  </a:txBody>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Xác định mục đích thiết kế tờ rơi</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78">
                <a:tc vMerge="1">
                  <a:txBody>
                    <a:bodyPr/>
                    <a:lstStyle/>
                    <a:p>
                      <a:endParaRPr lang="en-GB"/>
                    </a:p>
                  </a:txBody>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Xác định người đọc tờ rơi hoặc khách hàng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980">
                <a:tc vMerge="1">
                  <a:txBody>
                    <a:bodyPr/>
                    <a:lstStyle/>
                    <a:p>
                      <a:endParaRPr lang="en-GB"/>
                    </a:p>
                  </a:txBody>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Thu thập các thông tin liên quan về sản phẩm hay hoạt động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Tham khảo một số cách thiết kế tờ rơi trên Internet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102">
                <a:tc rowSpan="2">
                  <a:txBody>
                    <a:bodyPr/>
                    <a:lstStyle/>
                    <a:p>
                      <a:pPr algn="ctr">
                        <a:lnSpc>
                          <a:spcPct val="100000"/>
                        </a:lnSpc>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Bước 2: Tìm ý và lập dàn ý</a:t>
                      </a:r>
                      <a:endParaRPr lang="en-GB" sz="3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Tìm </a:t>
                      </a: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ý</a:t>
                      </a:r>
                      <a:r>
                        <a:rPr lang="vi-VN" sz="3600" kern="100"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102">
                <a:tc vMerge="1">
                  <a:txBody>
                    <a:bodyPr/>
                    <a:lstStyle/>
                    <a:p>
                      <a:endParaRPr lang="en-GB"/>
                    </a:p>
                  </a:txBody>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Lập dàn </a:t>
                      </a: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ý</a:t>
                      </a:r>
                      <a:r>
                        <a:rPr lang="vi-VN" sz="3600" kern="100"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39">
                <a:tc>
                  <a:txBody>
                    <a:bodyPr/>
                    <a:lstStyle/>
                    <a:p>
                      <a:pPr algn="ctr">
                        <a:lnSpc>
                          <a:spcPct val="100000"/>
                        </a:lnSpc>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Bước 3: Thiết kế tờ rơi</a:t>
                      </a:r>
                      <a:endParaRPr lang="en-GB" sz="3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102">
                <a:tc rowSpan="2">
                  <a:txBody>
                    <a:bodyPr/>
                    <a:lstStyle/>
                    <a:p>
                      <a:pPr algn="ctr">
                        <a:lnSpc>
                          <a:spcPct val="100000"/>
                        </a:lnSpc>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Bước 4: Xem lại và chỉnh sửa, rút kinh nghiệm</a:t>
                      </a:r>
                      <a:endParaRPr lang="en-GB" sz="3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Xem lại và chỉnh </a:t>
                      </a: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sửa</a:t>
                      </a:r>
                      <a:r>
                        <a:rPr lang="vi-VN" sz="3600" kern="100"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102">
                <a:tc vMerge="1">
                  <a:txBody>
                    <a:bodyPr/>
                    <a:lstStyle/>
                    <a:p>
                      <a:endParaRPr lang="en-GB"/>
                    </a:p>
                  </a:txBody>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Rút kinh </a:t>
                      </a: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nghiệm</a:t>
                      </a:r>
                      <a:r>
                        <a:rPr lang="vi-VN" sz="3600" kern="100"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5901" marR="6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38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762000" y="419100"/>
            <a:ext cx="16840199" cy="9677400"/>
            <a:chOff x="0" y="0"/>
            <a:chExt cx="1222852" cy="476498"/>
          </a:xfrm>
        </p:grpSpPr>
        <p:sp>
          <p:nvSpPr>
            <p:cNvPr id="6" name="Freeform 6"/>
            <p:cNvSpPr/>
            <p:nvPr/>
          </p:nvSpPr>
          <p:spPr>
            <a:xfrm>
              <a:off x="0" y="0"/>
              <a:ext cx="1222852" cy="476498"/>
            </a:xfrm>
            <a:custGeom>
              <a:avLst/>
              <a:gdLst/>
              <a:ahLst/>
              <a:cxnLst/>
              <a:rect l="l" t="t" r="r" b="b"/>
              <a:pathLst>
                <a:path w="1222852" h="476498">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222852" cy="51459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Freeform 13"/>
          <p:cNvSpPr/>
          <p:nvPr/>
        </p:nvSpPr>
        <p:spPr>
          <a:xfrm rot="-7734530">
            <a:off x="15956607" y="-2355598"/>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613961" y="8703096"/>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6741450" y="9005562"/>
            <a:ext cx="1548062" cy="1538386"/>
          </a:xfrm>
          <a:custGeom>
            <a:avLst/>
            <a:gdLst/>
            <a:ahLst/>
            <a:cxnLst/>
            <a:rect l="l" t="t" r="r" b="b"/>
            <a:pathLst>
              <a:path w="1548062" h="1538386">
                <a:moveTo>
                  <a:pt x="0" y="1538386"/>
                </a:moveTo>
                <a:lnTo>
                  <a:pt x="1548062" y="1538386"/>
                </a:lnTo>
                <a:lnTo>
                  <a:pt x="1548062" y="0"/>
                </a:lnTo>
                <a:lnTo>
                  <a:pt x="0" y="0"/>
                </a:lnTo>
                <a:lnTo>
                  <a:pt x="0" y="1538386"/>
                </a:lnTo>
                <a:close/>
              </a:path>
            </a:pathLst>
          </a:custGeom>
          <a:blipFill>
            <a:blip r:embed="rId5"/>
            <a:stretch>
              <a:fillRect/>
            </a:stretch>
          </a:blipFill>
        </p:spPr>
      </p:sp>
      <p:sp>
        <p:nvSpPr>
          <p:cNvPr id="16" name="Freeform 16"/>
          <p:cNvSpPr/>
          <p:nvPr/>
        </p:nvSpPr>
        <p:spPr>
          <a:xfrm rot="-9127808" flipV="1">
            <a:off x="47582" y="235923"/>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2825821579"/>
              </p:ext>
            </p:extLst>
          </p:nvPr>
        </p:nvGraphicFramePr>
        <p:xfrm>
          <a:off x="1219200" y="571500"/>
          <a:ext cx="16002001" cy="9326880"/>
        </p:xfrm>
        <a:graphic>
          <a:graphicData uri="http://schemas.openxmlformats.org/drawingml/2006/table">
            <a:tbl>
              <a:tblPr firstRow="1" firstCol="1" bandRow="1"/>
              <a:tblGrid>
                <a:gridCol w="2895600"/>
                <a:gridCol w="11687504"/>
                <a:gridCol w="1418897"/>
              </a:tblGrid>
              <a:tr h="156068">
                <a:tc>
                  <a:txBody>
                    <a:bodyPr/>
                    <a:lstStyle/>
                    <a:p>
                      <a:pPr algn="ctr">
                        <a:lnSpc>
                          <a:spcPct val="100000"/>
                        </a:lnSpc>
                        <a:spcAft>
                          <a:spcPts val="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Quy trình viết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Thao tác cần làm</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Lưu ý</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2812">
                <a:tc rowSpan="3">
                  <a:txBody>
                    <a:bodyPr/>
                    <a:lstStyle/>
                    <a:p>
                      <a:pPr algn="ctr">
                        <a:lnSpc>
                          <a:spcPct val="100000"/>
                        </a:lnSpc>
                        <a:spcAft>
                          <a:spcPts val="0"/>
                        </a:spcAft>
                      </a:pPr>
                      <a:r>
                        <a:rPr lang="en-US" sz="3600" b="1" kern="0" spc="30">
                          <a:effectLst/>
                          <a:latin typeface="Times New Roman" panose="02020603050405020304" pitchFamily="18" charset="0"/>
                          <a:ea typeface="Calibri" panose="020F0502020204030204" pitchFamily="34" charset="0"/>
                          <a:cs typeface="Times New Roman" panose="02020603050405020304" pitchFamily="18" charset="0"/>
                        </a:rPr>
                        <a:t>Bước 1: Chuẩn bị trước khi thiết kế</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Xác định sản phẩm hay hoạt động cần quảng cáo. Có thể chọn một trong các sản phẩm hoặc hoạt động dưới đây:</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Sản phẩm: sách, văn phòng phẩm, một đặc sản của quê hương,…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Hoạt động: chiến dịch </a:t>
                      </a:r>
                      <a:r>
                        <a:rPr lang="en-US" sz="3600" i="1" kern="0">
                          <a:effectLst/>
                          <a:latin typeface="Times New Roman" panose="02020603050405020304" pitchFamily="18" charset="0"/>
                          <a:ea typeface="Calibri" panose="020F0502020204030204" pitchFamily="34" charset="0"/>
                          <a:cs typeface="Times New Roman" panose="02020603050405020304" pitchFamily="18" charset="0"/>
                        </a:rPr>
                        <a:t>Hoa phượng đỏ, </a:t>
                      </a:r>
                      <a:r>
                        <a:rPr lang="en-US" sz="3600" kern="0">
                          <a:effectLst/>
                          <a:latin typeface="Times New Roman" panose="02020603050405020304" pitchFamily="18" charset="0"/>
                          <a:ea typeface="Calibri" panose="020F0502020204030204" pitchFamily="34" charset="0"/>
                          <a:cs typeface="Times New Roman" panose="02020603050405020304" pitchFamily="18" charset="0"/>
                        </a:rPr>
                        <a:t>hoạt động </a:t>
                      </a:r>
                      <a:r>
                        <a:rPr lang="en-US" sz="3600" i="1" kern="0">
                          <a:effectLst/>
                          <a:latin typeface="Times New Roman" panose="02020603050405020304" pitchFamily="18" charset="0"/>
                          <a:ea typeface="Calibri" panose="020F0502020204030204" pitchFamily="34" charset="0"/>
                          <a:cs typeface="Times New Roman" panose="02020603050405020304" pitchFamily="18" charset="0"/>
                        </a:rPr>
                        <a:t>Hiến máu nhân đạo, </a:t>
                      </a:r>
                      <a:r>
                        <a:rPr lang="en-US" sz="3600" kern="0">
                          <a:effectLst/>
                          <a:latin typeface="Times New Roman" panose="02020603050405020304" pitchFamily="18" charset="0"/>
                          <a:ea typeface="Calibri" panose="020F0502020204030204" pitchFamily="34" charset="0"/>
                          <a:cs typeface="Times New Roman" panose="02020603050405020304" pitchFamily="18" charset="0"/>
                        </a:rPr>
                        <a:t>chương trình quyên góp, ủng hộ học sinh có hoàn cảnh khó khăn,…</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4609">
                <a:tc vMerge="1">
                  <a:txBody>
                    <a:bodyPr/>
                    <a:lstStyle/>
                    <a:p>
                      <a:endParaRPr lang="en-GB"/>
                    </a:p>
                  </a:txBody>
                  <a:tcPr/>
                </a:tc>
                <a:tc>
                  <a:txBody>
                    <a:bodyPr/>
                    <a:lstStyle/>
                    <a:p>
                      <a:pPr algn="just">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Xác định mục đích của tờ rơi: giới thiệu sản phẩm mới hoặc hoạt động sắp diễn ra, khuyến mãi, tăng nhận thức về thương hiệu,…</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Xác định đối tượng khách hàng hoặc người đọc tờ rơi để lựa chọn nội dung và cách trình bày phù hợp.</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2474">
                <a:tc vMerge="1">
                  <a:txBody>
                    <a:bodyPr/>
                    <a:lstStyle/>
                    <a:p>
                      <a:endParaRPr lang="en-GB"/>
                    </a:p>
                  </a:txBody>
                  <a:tcPr/>
                </a:tc>
                <a:tc>
                  <a:txBody>
                    <a:bodyPr/>
                    <a:lstStyle/>
                    <a:p>
                      <a:pPr algn="just">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Thu thập các thông tin liên quan về sản phẩm hoặc hoạt động: đặc tính của sản phẩm/hoạt động, hình ảnh minh hoạ sản phẩm/hoạt động,…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Tham khảo các tờ rơi trên Internet.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86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457200" y="190500"/>
            <a:ext cx="17449800" cy="9906000"/>
            <a:chOff x="0" y="0"/>
            <a:chExt cx="1222852" cy="476498"/>
          </a:xfrm>
        </p:grpSpPr>
        <p:sp>
          <p:nvSpPr>
            <p:cNvPr id="6" name="Freeform 6"/>
            <p:cNvSpPr/>
            <p:nvPr/>
          </p:nvSpPr>
          <p:spPr>
            <a:xfrm>
              <a:off x="0" y="0"/>
              <a:ext cx="1222852" cy="476498"/>
            </a:xfrm>
            <a:custGeom>
              <a:avLst/>
              <a:gdLst/>
              <a:ahLst/>
              <a:cxnLst/>
              <a:rect l="l" t="t" r="r" b="b"/>
              <a:pathLst>
                <a:path w="1222852" h="476498">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222852" cy="51459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Freeform 13"/>
          <p:cNvSpPr/>
          <p:nvPr/>
        </p:nvSpPr>
        <p:spPr>
          <a:xfrm rot="-7734530">
            <a:off x="15956607" y="-2355598"/>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613961" y="8703096"/>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6" name="Freeform 16"/>
          <p:cNvSpPr/>
          <p:nvPr/>
        </p:nvSpPr>
        <p:spPr>
          <a:xfrm rot="-9127808" flipV="1">
            <a:off x="47582" y="235923"/>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graphicFrame>
        <p:nvGraphicFramePr>
          <p:cNvPr id="8" name="Table 7"/>
          <p:cNvGraphicFramePr>
            <a:graphicFrameLocks noGrp="1"/>
          </p:cNvGraphicFramePr>
          <p:nvPr>
            <p:extLst>
              <p:ext uri="{D42A27DB-BD31-4B8C-83A1-F6EECF244321}">
                <p14:modId xmlns:p14="http://schemas.microsoft.com/office/powerpoint/2010/main" val="846254660"/>
              </p:ext>
            </p:extLst>
          </p:nvPr>
        </p:nvGraphicFramePr>
        <p:xfrm>
          <a:off x="838200" y="630755"/>
          <a:ext cx="16459200" cy="8778240"/>
        </p:xfrm>
        <a:graphic>
          <a:graphicData uri="http://schemas.openxmlformats.org/drawingml/2006/table">
            <a:tbl>
              <a:tblPr firstRow="1" firstCol="1" bandRow="1"/>
              <a:tblGrid>
                <a:gridCol w="2295030"/>
                <a:gridCol w="14164170"/>
              </a:tblGrid>
              <a:tr h="6200691">
                <a:tc rowSpan="2">
                  <a:txBody>
                    <a:bodyPr/>
                    <a:lstStyle/>
                    <a:p>
                      <a:pPr algn="ctr">
                        <a:lnSpc>
                          <a:spcPct val="100000"/>
                        </a:lnSpc>
                        <a:spcAft>
                          <a:spcPts val="0"/>
                        </a:spcAft>
                      </a:pPr>
                      <a:r>
                        <a:rPr lang="en-US" sz="3200" b="1" kern="0">
                          <a:effectLst/>
                          <a:latin typeface="Times New Roman" panose="02020603050405020304" pitchFamily="18" charset="0"/>
                          <a:ea typeface="Calibri" panose="020F0502020204030204" pitchFamily="34" charset="0"/>
                          <a:cs typeface="Times New Roman" panose="02020603050405020304" pitchFamily="18" charset="0"/>
                        </a:rPr>
                        <a:t>Bước </a:t>
                      </a:r>
                      <a:r>
                        <a:rPr lang="en-US" sz="3200" b="1" kern="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vi-VN" sz="3200" b="1" kern="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3200" b="1" kern="0" smtClean="0">
                          <a:effectLst/>
                          <a:latin typeface="Times New Roman" panose="02020603050405020304" pitchFamily="18" charset="0"/>
                          <a:ea typeface="Calibri" panose="020F0502020204030204" pitchFamily="34" charset="0"/>
                          <a:cs typeface="Times New Roman" panose="02020603050405020304" pitchFamily="18" charset="0"/>
                        </a:rPr>
                        <a:t>Tìm </a:t>
                      </a:r>
                      <a:r>
                        <a:rPr lang="en-US" sz="3200" b="1" kern="0">
                          <a:effectLst/>
                          <a:latin typeface="Times New Roman" panose="02020603050405020304" pitchFamily="18" charset="0"/>
                          <a:ea typeface="Calibri" panose="020F0502020204030204" pitchFamily="34" charset="0"/>
                          <a:cs typeface="Times New Roman" panose="02020603050405020304" pitchFamily="18" charset="0"/>
                        </a:rPr>
                        <a:t>ý và lập dàn ý</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kern="0">
                          <a:effectLst/>
                          <a:latin typeface="Times New Roman" panose="02020603050405020304" pitchFamily="18" charset="0"/>
                          <a:ea typeface="Calibri" panose="020F0502020204030204" pitchFamily="34" charset="0"/>
                          <a:cs typeface="Times New Roman" panose="02020603050405020304" pitchFamily="18" charset="0"/>
                        </a:rPr>
                        <a:t>Tìm </a:t>
                      </a:r>
                      <a:r>
                        <a:rPr lang="en-US" sz="3200" b="1" kern="0" smtClean="0">
                          <a:effectLst/>
                          <a:latin typeface="Times New Roman" panose="02020603050405020304" pitchFamily="18" charset="0"/>
                          <a:ea typeface="Calibri" panose="020F0502020204030204" pitchFamily="34" charset="0"/>
                          <a:cs typeface="Times New Roman" panose="02020603050405020304" pitchFamily="18" charset="0"/>
                        </a:rPr>
                        <a:t>ý</a:t>
                      </a:r>
                      <a:endParaRPr lang="en-GB" sz="3200" b="1"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Với đối tượng quảng cáo là sản phẩm, em tìm ý bằng cách trả lời những câu hỏi sau:</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Sản phẩm muốn quảng cáo là sản phẩm gì?</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Sản phẩm có đặc điểm, tính năng nào nổi bật?</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Vì sao khách hàng nên mua/sử dụng sản phẩm đó?</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Có thể mua sản phẩm ở đâu?</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Giá sản phẩm thế nào? Có chương trình khuyến mại hay giảm giá hay không?</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Với đối tượng quảng cáo là hoạt động, em tìm ý bằng cách trả lời những câu hỏi sau:</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Hoạt động nào sắp diễn ra?</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Vì sao mọi người nên đến dự/tham gia hoạt động đó?</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Ý nghĩa của hoạt động này là gì?</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Hoạt động đó diễn ra ở đâu? Khi nào?</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Cách tham gia hoạt động đó như thế nào</a:t>
                      </a:r>
                      <a:r>
                        <a:rPr lang="en-US" sz="32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770">
                <a:tc vMerge="1">
                  <a:txBody>
                    <a:bodyPr/>
                    <a:lstStyle/>
                    <a:p>
                      <a:endParaRPr lang="en-GB"/>
                    </a:p>
                  </a:txBody>
                  <a:tcPr/>
                </a:tc>
                <a:tc>
                  <a:txBody>
                    <a:bodyPr/>
                    <a:lstStyle/>
                    <a:p>
                      <a:pPr algn="ctr">
                        <a:lnSpc>
                          <a:spcPct val="100000"/>
                        </a:lnSpc>
                        <a:spcAft>
                          <a:spcPts val="0"/>
                        </a:spcAft>
                      </a:pPr>
                      <a:r>
                        <a:rPr lang="en-US" sz="3200" b="1" kern="0">
                          <a:effectLst/>
                          <a:latin typeface="Times New Roman" panose="02020603050405020304" pitchFamily="18" charset="0"/>
                          <a:ea typeface="Calibri" panose="020F0502020204030204" pitchFamily="34" charset="0"/>
                          <a:cs typeface="Times New Roman" panose="02020603050405020304" pitchFamily="18" charset="0"/>
                        </a:rPr>
                        <a:t>Lập dàn </a:t>
                      </a:r>
                      <a:r>
                        <a:rPr lang="en-US" sz="3200" b="1" kern="0" smtClean="0">
                          <a:effectLst/>
                          <a:latin typeface="Times New Roman" panose="02020603050405020304" pitchFamily="18" charset="0"/>
                          <a:ea typeface="Calibri" panose="020F0502020204030204" pitchFamily="34" charset="0"/>
                          <a:cs typeface="Times New Roman" panose="02020603050405020304" pitchFamily="18" charset="0"/>
                        </a:rPr>
                        <a:t>ý</a:t>
                      </a:r>
                      <a:endParaRPr lang="en-GB" sz="3200" b="1"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Phác thảo nội dung quảng cáo (từ ngữ, hình ảnh, tranh vẽ,…)</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kern="0">
                          <a:effectLst/>
                          <a:latin typeface="Times New Roman" panose="02020603050405020304" pitchFamily="18" charset="0"/>
                          <a:ea typeface="Calibri" panose="020F0502020204030204" pitchFamily="34" charset="0"/>
                          <a:cs typeface="Times New Roman" panose="02020603050405020304" pitchFamily="18" charset="0"/>
                        </a:rPr>
                        <a:t>- Sắp xếp tiêu đề, nội dung quảng cáo, hình ảnh minh hoạ và thông điệp/lời kêu gọi hành động theo trình tự phù hợp sao cho tác động mạnh nhất đến người đọc.</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Freeform 15"/>
          <p:cNvSpPr/>
          <p:nvPr/>
        </p:nvSpPr>
        <p:spPr>
          <a:xfrm rot="9736640" flipV="1">
            <a:off x="16741450" y="9005562"/>
            <a:ext cx="1548062" cy="1538386"/>
          </a:xfrm>
          <a:custGeom>
            <a:avLst/>
            <a:gdLst/>
            <a:ahLst/>
            <a:cxnLst/>
            <a:rect l="l" t="t" r="r" b="b"/>
            <a:pathLst>
              <a:path w="1548062" h="1538386">
                <a:moveTo>
                  <a:pt x="0" y="1538386"/>
                </a:moveTo>
                <a:lnTo>
                  <a:pt x="1548062" y="1538386"/>
                </a:lnTo>
                <a:lnTo>
                  <a:pt x="1548062" y="0"/>
                </a:lnTo>
                <a:lnTo>
                  <a:pt x="0" y="0"/>
                </a:lnTo>
                <a:lnTo>
                  <a:pt x="0" y="1538386"/>
                </a:lnTo>
                <a:close/>
              </a:path>
            </a:pathLst>
          </a:custGeom>
          <a:blipFill>
            <a:blip r:embed="rId5"/>
            <a:stretch>
              <a:fillRect/>
            </a:stretch>
          </a:blipFill>
        </p:spPr>
      </p:sp>
    </p:spTree>
    <p:extLst>
      <p:ext uri="{BB962C8B-B14F-4D97-AF65-F5344CB8AC3E}">
        <p14:creationId xmlns:p14="http://schemas.microsoft.com/office/powerpoint/2010/main" val="192420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4665373" y="2160690"/>
            <a:ext cx="8659433" cy="6571240"/>
            <a:chOff x="0" y="0"/>
            <a:chExt cx="704106" cy="534313"/>
          </a:xfrm>
        </p:grpSpPr>
        <p:sp>
          <p:nvSpPr>
            <p:cNvPr id="6" name="Freeform 6"/>
            <p:cNvSpPr/>
            <p:nvPr/>
          </p:nvSpPr>
          <p:spPr>
            <a:xfrm>
              <a:off x="0" y="0"/>
              <a:ext cx="704106" cy="534313"/>
            </a:xfrm>
            <a:custGeom>
              <a:avLst/>
              <a:gdLst/>
              <a:ahLst/>
              <a:cxnLst/>
              <a:rect l="l" t="t" r="r" b="b"/>
              <a:pathLst>
                <a:path w="704106" h="534313">
                  <a:moveTo>
                    <a:pt x="158246" y="0"/>
                  </a:moveTo>
                  <a:lnTo>
                    <a:pt x="545860" y="0"/>
                  </a:lnTo>
                  <a:cubicBezTo>
                    <a:pt x="587830" y="0"/>
                    <a:pt x="628080" y="16672"/>
                    <a:pt x="657757" y="46349"/>
                  </a:cubicBezTo>
                  <a:cubicBezTo>
                    <a:pt x="687434" y="76026"/>
                    <a:pt x="704106" y="116276"/>
                    <a:pt x="704106" y="158246"/>
                  </a:cubicBezTo>
                  <a:lnTo>
                    <a:pt x="704106" y="376068"/>
                  </a:lnTo>
                  <a:cubicBezTo>
                    <a:pt x="704106" y="463464"/>
                    <a:pt x="633257" y="534313"/>
                    <a:pt x="545860" y="534313"/>
                  </a:cubicBezTo>
                  <a:lnTo>
                    <a:pt x="158246" y="534313"/>
                  </a:lnTo>
                  <a:cubicBezTo>
                    <a:pt x="70849" y="534313"/>
                    <a:pt x="0" y="463464"/>
                    <a:pt x="0" y="376068"/>
                  </a:cubicBezTo>
                  <a:lnTo>
                    <a:pt x="0" y="158246"/>
                  </a:lnTo>
                  <a:cubicBezTo>
                    <a:pt x="0" y="70849"/>
                    <a:pt x="70849" y="0"/>
                    <a:pt x="158246"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704106" cy="57241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a:off x="5423379" y="3734696"/>
            <a:ext cx="7067961" cy="29546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en-US" sz="9600" b="1">
                <a:latin typeface="SVN-Caprica Script" pitchFamily="2" charset="-93"/>
              </a:rPr>
              <a:t>HOẠT ĐỘNG </a:t>
            </a:r>
            <a:r>
              <a:rPr lang="en-US" sz="9600" b="1" smtClean="0">
                <a:latin typeface="SVN-Caprica Script" pitchFamily="2" charset="-93"/>
              </a:rPr>
              <a:t>1</a:t>
            </a:r>
            <a:endParaRPr lang="vi-VN" sz="9600" b="1" smtClean="0">
              <a:latin typeface="SVN-Caprica Script" pitchFamily="2" charset="-93"/>
            </a:endParaRPr>
          </a:p>
          <a:p>
            <a:pPr algn="ctr"/>
            <a:r>
              <a:rPr lang="en-US" sz="9600" b="1" smtClean="0">
                <a:latin typeface="SVN-Caprica Script" pitchFamily="2" charset="-93"/>
              </a:rPr>
              <a:t> </a:t>
            </a:r>
            <a:r>
              <a:rPr lang="en-US" sz="9600" b="1">
                <a:latin typeface="SVN-Caprica Script" pitchFamily="2" charset="-93"/>
              </a:rPr>
              <a:t>KHỞI ĐỘNG</a:t>
            </a:r>
            <a:endParaRPr lang="en-GB" sz="9600">
              <a:latin typeface="SVN-Caprica Script" pitchFamily="2" charset="-93"/>
            </a:endParaRPr>
          </a:p>
        </p:txBody>
      </p:sp>
      <p:sp>
        <p:nvSpPr>
          <p:cNvPr id="9" name="Freeform 9"/>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0" name="Freeform 10"/>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1" name="Freeform 11"/>
          <p:cNvSpPr/>
          <p:nvPr/>
        </p:nvSpPr>
        <p:spPr>
          <a:xfrm rot="8993567" flipV="1">
            <a:off x="3943111" y="1347961"/>
            <a:ext cx="2241950" cy="2227938"/>
          </a:xfrm>
          <a:custGeom>
            <a:avLst/>
            <a:gdLst/>
            <a:ahLst/>
            <a:cxnLst/>
            <a:rect l="l" t="t" r="r" b="b"/>
            <a:pathLst>
              <a:path w="2241950" h="2227938">
                <a:moveTo>
                  <a:pt x="0" y="2227938"/>
                </a:moveTo>
                <a:lnTo>
                  <a:pt x="2241951" y="2227938"/>
                </a:lnTo>
                <a:lnTo>
                  <a:pt x="2241951" y="0"/>
                </a:lnTo>
                <a:lnTo>
                  <a:pt x="0" y="0"/>
                </a:lnTo>
                <a:lnTo>
                  <a:pt x="0" y="2227938"/>
                </a:lnTo>
                <a:close/>
              </a:path>
            </a:pathLst>
          </a:custGeom>
          <a:blipFill>
            <a:blip r:embed="rId5"/>
            <a:stretch>
              <a:fillRect/>
            </a:stretch>
          </a:blipFill>
        </p:spPr>
      </p:sp>
      <p:sp>
        <p:nvSpPr>
          <p:cNvPr id="12" name="Freeform 12"/>
          <p:cNvSpPr/>
          <p:nvPr/>
        </p:nvSpPr>
        <p:spPr>
          <a:xfrm rot="-9496239" flipV="1">
            <a:off x="12492614" y="6828614"/>
            <a:ext cx="1664386" cy="1653984"/>
          </a:xfrm>
          <a:custGeom>
            <a:avLst/>
            <a:gdLst/>
            <a:ahLst/>
            <a:cxnLst/>
            <a:rect l="l" t="t" r="r" b="b"/>
            <a:pathLst>
              <a:path w="1664386" h="1653984">
                <a:moveTo>
                  <a:pt x="0" y="1653983"/>
                </a:moveTo>
                <a:lnTo>
                  <a:pt x="1664386" y="1653983"/>
                </a:lnTo>
                <a:lnTo>
                  <a:pt x="1664386" y="0"/>
                </a:lnTo>
                <a:lnTo>
                  <a:pt x="0" y="0"/>
                </a:lnTo>
                <a:lnTo>
                  <a:pt x="0" y="1653983"/>
                </a:lnTo>
                <a:close/>
              </a:path>
            </a:pathLst>
          </a:custGeom>
          <a:blipFill>
            <a:blip r:embed="rId5"/>
            <a:stretch>
              <a:fillRect/>
            </a:stretch>
          </a:blipFill>
        </p:spPr>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9206" y="3543300"/>
            <a:ext cx="7627769" cy="3538357"/>
          </a:xfrm>
          <a:prstGeom prst="rect">
            <a:avLst/>
          </a:prstGeom>
        </p:spPr>
      </p:pic>
    </p:spTree>
    <p:extLst>
      <p:ext uri="{BB962C8B-B14F-4D97-AF65-F5344CB8AC3E}">
        <p14:creationId xmlns:p14="http://schemas.microsoft.com/office/powerpoint/2010/main" val="2755046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762000" y="419100"/>
            <a:ext cx="16840199" cy="9448800"/>
            <a:chOff x="0" y="0"/>
            <a:chExt cx="1222852" cy="476498"/>
          </a:xfrm>
        </p:grpSpPr>
        <p:sp>
          <p:nvSpPr>
            <p:cNvPr id="6" name="Freeform 6"/>
            <p:cNvSpPr/>
            <p:nvPr/>
          </p:nvSpPr>
          <p:spPr>
            <a:xfrm>
              <a:off x="0" y="0"/>
              <a:ext cx="1222852" cy="476498"/>
            </a:xfrm>
            <a:custGeom>
              <a:avLst/>
              <a:gdLst/>
              <a:ahLst/>
              <a:cxnLst/>
              <a:rect l="l" t="t" r="r" b="b"/>
              <a:pathLst>
                <a:path w="1222852" h="476498">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222852" cy="51459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Freeform 13"/>
          <p:cNvSpPr/>
          <p:nvPr/>
        </p:nvSpPr>
        <p:spPr>
          <a:xfrm rot="-7734530">
            <a:off x="15956607" y="-2355598"/>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613961" y="8703096"/>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6741450" y="9005562"/>
            <a:ext cx="1548062" cy="1538386"/>
          </a:xfrm>
          <a:custGeom>
            <a:avLst/>
            <a:gdLst/>
            <a:ahLst/>
            <a:cxnLst/>
            <a:rect l="l" t="t" r="r" b="b"/>
            <a:pathLst>
              <a:path w="1548062" h="1538386">
                <a:moveTo>
                  <a:pt x="0" y="1538386"/>
                </a:moveTo>
                <a:lnTo>
                  <a:pt x="1548062" y="1538386"/>
                </a:lnTo>
                <a:lnTo>
                  <a:pt x="1548062" y="0"/>
                </a:lnTo>
                <a:lnTo>
                  <a:pt x="0" y="0"/>
                </a:lnTo>
                <a:lnTo>
                  <a:pt x="0" y="1538386"/>
                </a:lnTo>
                <a:close/>
              </a:path>
            </a:pathLst>
          </a:custGeom>
          <a:blipFill>
            <a:blip r:embed="rId5"/>
            <a:stretch>
              <a:fillRect/>
            </a:stretch>
          </a:blipFill>
        </p:spPr>
      </p:sp>
      <p:sp>
        <p:nvSpPr>
          <p:cNvPr id="16" name="Freeform 16"/>
          <p:cNvSpPr/>
          <p:nvPr/>
        </p:nvSpPr>
        <p:spPr>
          <a:xfrm rot="-9127808" flipV="1">
            <a:off x="47582" y="235923"/>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graphicFrame>
        <p:nvGraphicFramePr>
          <p:cNvPr id="8" name="Table 7"/>
          <p:cNvGraphicFramePr>
            <a:graphicFrameLocks noGrp="1"/>
          </p:cNvGraphicFramePr>
          <p:nvPr>
            <p:extLst>
              <p:ext uri="{D42A27DB-BD31-4B8C-83A1-F6EECF244321}">
                <p14:modId xmlns:p14="http://schemas.microsoft.com/office/powerpoint/2010/main" val="1700490293"/>
              </p:ext>
            </p:extLst>
          </p:nvPr>
        </p:nvGraphicFramePr>
        <p:xfrm>
          <a:off x="1142999" y="583711"/>
          <a:ext cx="16078200" cy="9200833"/>
        </p:xfrm>
        <a:graphic>
          <a:graphicData uri="http://schemas.openxmlformats.org/drawingml/2006/table">
            <a:tbl>
              <a:tblPr firstRow="1" firstCol="1" bandRow="1"/>
              <a:tblGrid>
                <a:gridCol w="2422469"/>
                <a:gridCol w="10082797"/>
                <a:gridCol w="3572934"/>
              </a:tblGrid>
              <a:tr h="4525963">
                <a:tc>
                  <a:txBody>
                    <a:bodyPr/>
                    <a:lstStyle/>
                    <a:p>
                      <a:pPr algn="ctr">
                        <a:lnSpc>
                          <a:spcPct val="130000"/>
                        </a:lnSpc>
                        <a:spcAft>
                          <a:spcPts val="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Bước 3: Thiết kế </a:t>
                      </a:r>
                      <a:endParaRPr lang="vi-VN" sz="3600" b="1" kern="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600" b="1" kern="0" smtClean="0">
                          <a:effectLst/>
                          <a:latin typeface="Times New Roman" panose="02020603050405020304" pitchFamily="18" charset="0"/>
                          <a:ea typeface="Calibri" panose="020F0502020204030204" pitchFamily="34" charset="0"/>
                          <a:cs typeface="Times New Roman" panose="02020603050405020304" pitchFamily="18" charset="0"/>
                        </a:rPr>
                        <a:t>tờ </a:t>
                      </a: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rơi</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Sử dụng các phương tiện (giấy, bút, màu,…) hoặc ứng dụng phù hợp như Canva, Adobe Illustrator, Photoshop,…để thiết kế tờ rơi. </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Sử dụng các cỡ chữ, kiểu chữ khác nhau, màu sắc chữ hài hoà.</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Từ ngữ ngắn gọn, không sử dụng nhiều hình ảnh gây rối mắt và phân tán sự chú ý của người đọc; màu sắc, cỡ hình phù hợp.</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Tuỳ thuộc vào nội dung quảng cáo và hình ảnh để bố trí nội dung, quảng cáo trên các mặt tờ rơi dạng đơn, gấp đôi hoặc gấp ba (nếu có thể).</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Chọn giấy in có khổ giấy phù hợp, chất lượng cao để đảm bảo hiệu quả quảng cáo của tờ rơi.</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Chú ý lựa chọn mẫu thiết kế phù hợp với nội dung quảng cáo và dung lượng thông tin của tờ rơi.</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 Thông tin trong nội dung tờ rơi cần trung thực, tránh phản cảm.</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570924" y="1149980"/>
            <a:ext cx="15039213" cy="7955920"/>
            <a:chOff x="0" y="0"/>
            <a:chExt cx="1222852" cy="476498"/>
          </a:xfrm>
        </p:grpSpPr>
        <p:sp>
          <p:nvSpPr>
            <p:cNvPr id="6" name="Freeform 6"/>
            <p:cNvSpPr/>
            <p:nvPr/>
          </p:nvSpPr>
          <p:spPr>
            <a:xfrm>
              <a:off x="0" y="0"/>
              <a:ext cx="1222852" cy="476498"/>
            </a:xfrm>
            <a:custGeom>
              <a:avLst/>
              <a:gdLst/>
              <a:ahLst/>
              <a:cxnLst/>
              <a:rect l="l" t="t" r="r" b="b"/>
              <a:pathLst>
                <a:path w="1222852" h="476498">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222852" cy="514598"/>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5597383" y="8278390"/>
            <a:ext cx="1548062" cy="1538386"/>
          </a:xfrm>
          <a:custGeom>
            <a:avLst/>
            <a:gdLst/>
            <a:ahLst/>
            <a:cxnLst/>
            <a:rect l="l" t="t" r="r" b="b"/>
            <a:pathLst>
              <a:path w="1548062" h="1538386">
                <a:moveTo>
                  <a:pt x="0" y="1538386"/>
                </a:moveTo>
                <a:lnTo>
                  <a:pt x="1548062" y="1538386"/>
                </a:lnTo>
                <a:lnTo>
                  <a:pt x="1548062" y="0"/>
                </a:lnTo>
                <a:lnTo>
                  <a:pt x="0" y="0"/>
                </a:lnTo>
                <a:lnTo>
                  <a:pt x="0" y="1538386"/>
                </a:lnTo>
                <a:close/>
              </a:path>
            </a:pathLst>
          </a:custGeom>
          <a:blipFill>
            <a:blip r:embed="rId5"/>
            <a:stretch>
              <a:fillRect/>
            </a:stretch>
          </a:blipFill>
        </p:spPr>
      </p:sp>
      <p:sp>
        <p:nvSpPr>
          <p:cNvPr id="16" name="Freeform 16"/>
          <p:cNvSpPr/>
          <p:nvPr/>
        </p:nvSpPr>
        <p:spPr>
          <a:xfrm rot="-9127808" flipV="1">
            <a:off x="1071680" y="1656082"/>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graphicFrame>
        <p:nvGraphicFramePr>
          <p:cNvPr id="17" name="Table 16"/>
          <p:cNvGraphicFramePr>
            <a:graphicFrameLocks noGrp="1"/>
          </p:cNvGraphicFramePr>
          <p:nvPr>
            <p:extLst>
              <p:ext uri="{D42A27DB-BD31-4B8C-83A1-F6EECF244321}">
                <p14:modId xmlns:p14="http://schemas.microsoft.com/office/powerpoint/2010/main" val="1764910521"/>
              </p:ext>
            </p:extLst>
          </p:nvPr>
        </p:nvGraphicFramePr>
        <p:xfrm>
          <a:off x="2448385" y="1612199"/>
          <a:ext cx="13716000" cy="7031482"/>
        </p:xfrm>
        <a:graphic>
          <a:graphicData uri="http://schemas.openxmlformats.org/drawingml/2006/table">
            <a:tbl>
              <a:tblPr firstRow="1" firstCol="1" bandRow="1"/>
              <a:tblGrid>
                <a:gridCol w="3276600"/>
                <a:gridCol w="7391400"/>
                <a:gridCol w="3048000"/>
              </a:tblGrid>
              <a:tr h="1727835">
                <a:tc>
                  <a:txBody>
                    <a:bodyPr/>
                    <a:lstStyle/>
                    <a:p>
                      <a:pPr algn="ctr">
                        <a:lnSpc>
                          <a:spcPct val="130000"/>
                        </a:lnSpc>
                        <a:spcAft>
                          <a:spcPts val="0"/>
                        </a:spcAft>
                      </a:pPr>
                      <a:r>
                        <a:rPr lang="en-US" sz="6000" b="1" kern="0">
                          <a:effectLst/>
                          <a:latin typeface="Times New Roman" panose="02020603050405020304" pitchFamily="18" charset="0"/>
                          <a:ea typeface="Calibri" panose="020F0502020204030204" pitchFamily="34" charset="0"/>
                          <a:cs typeface="Times New Roman" panose="02020603050405020304" pitchFamily="18" charset="0"/>
                        </a:rPr>
                        <a:t>Bước 4: Xem lại và chỉnh sửa, rút kinh nghiệm</a:t>
                      </a:r>
                      <a:endParaRPr lang="en-GB" sz="6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6000" kern="0">
                          <a:effectLst/>
                          <a:latin typeface="Times New Roman" panose="02020603050405020304" pitchFamily="18" charset="0"/>
                          <a:ea typeface="Calibri" panose="020F0502020204030204" pitchFamily="34" charset="0"/>
                          <a:cs typeface="Times New Roman" panose="02020603050405020304" pitchFamily="18" charset="0"/>
                        </a:rPr>
                        <a:t>Sau khi thiết kế, cần đọc lại nội dung, xem lại hình thức trình bày của tờ rơi và chỉnh sửa dựa vào bảng kiểm dưới đây:</a:t>
                      </a:r>
                      <a:endParaRPr lang="en-GB" sz="6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60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6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381000" y="342900"/>
            <a:ext cx="17221199" cy="9525000"/>
            <a:chOff x="0" y="0"/>
            <a:chExt cx="1222852" cy="476498"/>
          </a:xfrm>
        </p:grpSpPr>
        <p:sp>
          <p:nvSpPr>
            <p:cNvPr id="6" name="Freeform 6"/>
            <p:cNvSpPr/>
            <p:nvPr/>
          </p:nvSpPr>
          <p:spPr>
            <a:xfrm>
              <a:off x="0" y="0"/>
              <a:ext cx="1222852" cy="476498"/>
            </a:xfrm>
            <a:custGeom>
              <a:avLst/>
              <a:gdLst/>
              <a:ahLst/>
              <a:cxnLst/>
              <a:rect l="l" t="t" r="r" b="b"/>
              <a:pathLst>
                <a:path w="1222852" h="476498">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222852" cy="51459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Freeform 13"/>
          <p:cNvSpPr/>
          <p:nvPr/>
        </p:nvSpPr>
        <p:spPr>
          <a:xfrm rot="-7734530">
            <a:off x="15956607" y="-2355598"/>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613961" y="8703096"/>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6741450" y="9005562"/>
            <a:ext cx="1548062" cy="1538386"/>
          </a:xfrm>
          <a:custGeom>
            <a:avLst/>
            <a:gdLst/>
            <a:ahLst/>
            <a:cxnLst/>
            <a:rect l="l" t="t" r="r" b="b"/>
            <a:pathLst>
              <a:path w="1548062" h="1538386">
                <a:moveTo>
                  <a:pt x="0" y="1538386"/>
                </a:moveTo>
                <a:lnTo>
                  <a:pt x="1548062" y="1538386"/>
                </a:lnTo>
                <a:lnTo>
                  <a:pt x="1548062" y="0"/>
                </a:lnTo>
                <a:lnTo>
                  <a:pt x="0" y="0"/>
                </a:lnTo>
                <a:lnTo>
                  <a:pt x="0" y="1538386"/>
                </a:lnTo>
                <a:close/>
              </a:path>
            </a:pathLst>
          </a:custGeom>
          <a:blipFill>
            <a:blip r:embed="rId5"/>
            <a:stretch>
              <a:fillRect/>
            </a:stretch>
          </a:blipFill>
        </p:spPr>
      </p:sp>
      <p:sp>
        <p:nvSpPr>
          <p:cNvPr id="16" name="Freeform 16"/>
          <p:cNvSpPr/>
          <p:nvPr/>
        </p:nvSpPr>
        <p:spPr>
          <a:xfrm rot="-9127808" flipV="1">
            <a:off x="110751" y="-179025"/>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994146840"/>
              </p:ext>
            </p:extLst>
          </p:nvPr>
        </p:nvGraphicFramePr>
        <p:xfrm>
          <a:off x="759897" y="790096"/>
          <a:ext cx="16535399" cy="8534400"/>
        </p:xfrm>
        <a:graphic>
          <a:graphicData uri="http://schemas.openxmlformats.org/drawingml/2006/table">
            <a:tbl>
              <a:tblPr firstRow="1" firstCol="1" bandRow="1"/>
              <a:tblGrid>
                <a:gridCol w="1297503"/>
                <a:gridCol w="12649200"/>
                <a:gridCol w="1114076"/>
                <a:gridCol w="1474620"/>
              </a:tblGrid>
              <a:tr h="205726">
                <a:tc gridSpan="4">
                  <a:txBody>
                    <a:bodyPr/>
                    <a:lstStyle/>
                    <a:p>
                      <a:pPr algn="ctr">
                        <a:lnSpc>
                          <a:spcPct val="100000"/>
                        </a:lnSpc>
                        <a:spcAft>
                          <a:spcPts val="0"/>
                        </a:spcAft>
                      </a:pPr>
                      <a:r>
                        <a:rPr lang="vi-VN" sz="4000" b="1" i="1" kern="0">
                          <a:effectLst/>
                          <a:latin typeface="Times New Roman" panose="02020603050405020304" pitchFamily="18" charset="0"/>
                          <a:ea typeface="Calibri" panose="020F0502020204030204" pitchFamily="34" charset="0"/>
                          <a:cs typeface="Times New Roman" panose="02020603050405020304" pitchFamily="18" charset="0"/>
                        </a:rPr>
                        <a:t>Bảng kiểm kĩ năng thiết kế tờ rơi quảng cáo một sản phẩm hay một hoạt động</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411451">
                <a:tc gridSpan="2">
                  <a:txBody>
                    <a:bodyPr/>
                    <a:lstStyle/>
                    <a:p>
                      <a:pPr algn="ctr">
                        <a:lnSpc>
                          <a:spcPct val="100000"/>
                        </a:lnSpc>
                        <a:spcAft>
                          <a:spcPts val="0"/>
                        </a:spcAft>
                      </a:pPr>
                      <a:r>
                        <a:rPr lang="vi-VN" sz="4000" b="1" i="1" kern="0">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0000"/>
                        </a:lnSpc>
                        <a:spcAft>
                          <a:spcPts val="0"/>
                        </a:spcAft>
                      </a:pPr>
                      <a:r>
                        <a:rPr lang="vi-VN" sz="4000" b="1" i="1" kern="0">
                          <a:effectLst/>
                          <a:latin typeface="Times New Roman" panose="02020603050405020304" pitchFamily="18" charset="0"/>
                          <a:ea typeface="Calibri" panose="020F0502020204030204" pitchFamily="34" charset="0"/>
                          <a:cs typeface="Times New Roman" panose="02020603050405020304" pitchFamily="18" charset="0"/>
                        </a:rPr>
                        <a:t>Đạt</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000" b="1" i="1" kern="0">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rowSpan="3">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4000" b="1" kern="0">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kern="0">
                          <a:effectLst/>
                          <a:latin typeface="Times New Roman" panose="02020603050405020304" pitchFamily="18" charset="0"/>
                          <a:ea typeface="Calibri" panose="020F0502020204030204" pitchFamily="34" charset="0"/>
                          <a:cs typeface="Times New Roman" panose="02020603050405020304" pitchFamily="18" charset="0"/>
                        </a:rPr>
                        <a:t>Giới thiệu khái quát về sản phẩm hay hoạt động</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77">
                <a:tc vMerge="1">
                  <a:txBody>
                    <a:bodyPr/>
                    <a:lstStyle/>
                    <a:p>
                      <a:endParaRPr lang="en-GB"/>
                    </a:p>
                  </a:txBody>
                  <a:tcPr/>
                </a:tc>
                <a:tc>
                  <a:txBody>
                    <a:bodyPr/>
                    <a:lstStyle/>
                    <a:p>
                      <a:pPr>
                        <a:lnSpc>
                          <a:spcPct val="100000"/>
                        </a:lnSpc>
                        <a:spcAft>
                          <a:spcPts val="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Cung cấp thông tin chi tiết về ưu điểm, giá trị của sản phẩm hay hoạt động.</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02">
                <a:tc vMerge="1">
                  <a:txBody>
                    <a:bodyPr/>
                    <a:lstStyle/>
                    <a:p>
                      <a:endParaRPr lang="en-GB"/>
                    </a:p>
                  </a:txBody>
                  <a:tcPr/>
                </a:tc>
                <a:tc>
                  <a:txBody>
                    <a:bodyPr/>
                    <a:lstStyle/>
                    <a:p>
                      <a:pPr>
                        <a:lnSpc>
                          <a:spcPct val="100000"/>
                        </a:lnSpc>
                        <a:spcAft>
                          <a:spcPts val="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Nêu được khẩu hiệu/thông điệp nhấn mạnh ưu điểm, giá trị của sản phẩm hay tính tích cực, lợi ích của hoạt động.</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rowSpan="5">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4000" b="1" kern="0">
                          <a:effectLst/>
                          <a:latin typeface="Times New Roman" panose="02020603050405020304" pitchFamily="18" charset="0"/>
                          <a:ea typeface="Calibri" panose="020F0502020204030204" pitchFamily="34" charset="0"/>
                          <a:cs typeface="Times New Roman" panose="02020603050405020304" pitchFamily="18" charset="0"/>
                        </a:rPr>
                        <a:t>Hình thức</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kern="0">
                          <a:effectLst/>
                          <a:latin typeface="Times New Roman" panose="02020603050405020304" pitchFamily="18" charset="0"/>
                          <a:ea typeface="Calibri" panose="020F0502020204030204" pitchFamily="34" charset="0"/>
                          <a:cs typeface="Times New Roman" panose="02020603050405020304" pitchFamily="18" charset="0"/>
                        </a:rPr>
                        <a:t>Sắp xếp các nội dung ở những vị trí phù hợp</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77">
                <a:tc vMerge="1">
                  <a:txBody>
                    <a:bodyPr/>
                    <a:lstStyle/>
                    <a:p>
                      <a:endParaRPr lang="en-GB"/>
                    </a:p>
                  </a:txBody>
                  <a:tcPr/>
                </a:tc>
                <a:tc>
                  <a:txBody>
                    <a:bodyPr/>
                    <a:lstStyle/>
                    <a:p>
                      <a:pPr algn="just">
                        <a:lnSpc>
                          <a:spcPct val="100000"/>
                        </a:lnSpc>
                        <a:spcAft>
                          <a:spcPts val="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Sử dụng hình ảnh, biểu tượng làm nổi bật ưu điểm và giá trị của sản phẩm hay hoạt động</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GB"/>
                    </a:p>
                  </a:txBody>
                  <a:tcPr/>
                </a:tc>
                <a:tc>
                  <a:txBody>
                    <a:bodyPr/>
                    <a:lstStyle/>
                    <a:p>
                      <a:pPr>
                        <a:lnSpc>
                          <a:spcPct val="100000"/>
                        </a:lnSpc>
                        <a:spcAft>
                          <a:spcPts val="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Kết hợp một số cỡ chữ, kiểu chữ</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vMerge="1">
                  <a:txBody>
                    <a:bodyPr/>
                    <a:lstStyle/>
                    <a:p>
                      <a:endParaRPr lang="en-GB"/>
                    </a:p>
                  </a:txBody>
                  <a:tcPr/>
                </a:tc>
                <a:tc>
                  <a:txBody>
                    <a:bodyPr/>
                    <a:lstStyle/>
                    <a:p>
                      <a:pPr>
                        <a:lnSpc>
                          <a:spcPct val="100000"/>
                        </a:lnSpc>
                        <a:spcAft>
                          <a:spcPts val="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Sử dụng màu sắc phù hợp, hài hoà để làm nổi bật thông tin</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vMerge="1">
                  <a:txBody>
                    <a:bodyPr/>
                    <a:lstStyle/>
                    <a:p>
                      <a:endParaRPr lang="en-GB"/>
                    </a:p>
                  </a:txBody>
                  <a:tcPr/>
                </a:tc>
                <a:tc>
                  <a:txBody>
                    <a:bodyPr/>
                    <a:lstStyle/>
                    <a:p>
                      <a:pPr>
                        <a:lnSpc>
                          <a:spcPct val="100000"/>
                        </a:lnSpc>
                        <a:spcAft>
                          <a:spcPts val="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Sử dụng ngôn ngữ ngắn gọn, sinh động, giùa sức thuyết phục</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4779" marR="5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00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885869" y="2323554"/>
            <a:ext cx="14516262" cy="6483689"/>
            <a:chOff x="0" y="0"/>
            <a:chExt cx="682572" cy="304871"/>
          </a:xfrm>
        </p:grpSpPr>
        <p:sp>
          <p:nvSpPr>
            <p:cNvPr id="6" name="Freeform 6"/>
            <p:cNvSpPr/>
            <p:nvPr/>
          </p:nvSpPr>
          <p:spPr>
            <a:xfrm>
              <a:off x="0" y="0"/>
              <a:ext cx="682572" cy="304871"/>
            </a:xfrm>
            <a:custGeom>
              <a:avLst/>
              <a:gdLst/>
              <a:ahLst/>
              <a:cxnLst/>
              <a:rect l="l" t="t" r="r" b="b"/>
              <a:pathLst>
                <a:path w="682572" h="304871">
                  <a:moveTo>
                    <a:pt x="151465" y="0"/>
                  </a:moveTo>
                  <a:lnTo>
                    <a:pt x="531107" y="0"/>
                  </a:lnTo>
                  <a:cubicBezTo>
                    <a:pt x="614759" y="0"/>
                    <a:pt x="682572" y="67813"/>
                    <a:pt x="682572" y="151465"/>
                  </a:cubicBezTo>
                  <a:lnTo>
                    <a:pt x="682572" y="153406"/>
                  </a:lnTo>
                  <a:cubicBezTo>
                    <a:pt x="682572" y="193577"/>
                    <a:pt x="666614" y="232103"/>
                    <a:pt x="638209" y="260508"/>
                  </a:cubicBezTo>
                  <a:cubicBezTo>
                    <a:pt x="609804" y="288913"/>
                    <a:pt x="571278" y="304871"/>
                    <a:pt x="531107" y="304871"/>
                  </a:cubicBezTo>
                  <a:lnTo>
                    <a:pt x="151465" y="304871"/>
                  </a:lnTo>
                  <a:cubicBezTo>
                    <a:pt x="111294" y="304871"/>
                    <a:pt x="72768" y="288913"/>
                    <a:pt x="44363" y="260508"/>
                  </a:cubicBezTo>
                  <a:cubicBezTo>
                    <a:pt x="15958" y="232103"/>
                    <a:pt x="0" y="193577"/>
                    <a:pt x="0" y="153406"/>
                  </a:cubicBezTo>
                  <a:lnTo>
                    <a:pt x="0" y="151465"/>
                  </a:lnTo>
                  <a:cubicBezTo>
                    <a:pt x="0" y="111294"/>
                    <a:pt x="15958" y="72768"/>
                    <a:pt x="44363" y="44363"/>
                  </a:cubicBezTo>
                  <a:cubicBezTo>
                    <a:pt x="72768" y="15958"/>
                    <a:pt x="111294" y="0"/>
                    <a:pt x="151465"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682572" cy="34297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148794" y="1133475"/>
            <a:ext cx="9990412" cy="2380158"/>
            <a:chOff x="0" y="0"/>
            <a:chExt cx="469761" cy="111918"/>
          </a:xfrm>
        </p:grpSpPr>
        <p:sp>
          <p:nvSpPr>
            <p:cNvPr id="9" name="Freeform 9"/>
            <p:cNvSpPr/>
            <p:nvPr/>
          </p:nvSpPr>
          <p:spPr>
            <a:xfrm>
              <a:off x="0" y="0"/>
              <a:ext cx="469761" cy="111918"/>
            </a:xfrm>
            <a:custGeom>
              <a:avLst/>
              <a:gdLst/>
              <a:ahLst/>
              <a:cxnLst/>
              <a:rect l="l" t="t" r="r" b="b"/>
              <a:pathLst>
                <a:path w="469761" h="111918">
                  <a:moveTo>
                    <a:pt x="55959" y="0"/>
                  </a:moveTo>
                  <a:lnTo>
                    <a:pt x="413802" y="0"/>
                  </a:lnTo>
                  <a:cubicBezTo>
                    <a:pt x="444708" y="0"/>
                    <a:pt x="469761" y="25054"/>
                    <a:pt x="469761" y="55959"/>
                  </a:cubicBezTo>
                  <a:lnTo>
                    <a:pt x="469761" y="55959"/>
                  </a:lnTo>
                  <a:cubicBezTo>
                    <a:pt x="469761" y="70800"/>
                    <a:pt x="463866" y="85034"/>
                    <a:pt x="453371" y="95528"/>
                  </a:cubicBezTo>
                  <a:cubicBezTo>
                    <a:pt x="442877" y="106022"/>
                    <a:pt x="428644" y="111918"/>
                    <a:pt x="413802" y="111918"/>
                  </a:cubicBezTo>
                  <a:lnTo>
                    <a:pt x="55959" y="111918"/>
                  </a:lnTo>
                  <a:cubicBezTo>
                    <a:pt x="25054" y="111918"/>
                    <a:pt x="0" y="86864"/>
                    <a:pt x="0" y="55959"/>
                  </a:cubicBezTo>
                  <a:lnTo>
                    <a:pt x="0" y="55959"/>
                  </a:lnTo>
                  <a:cubicBezTo>
                    <a:pt x="0" y="25054"/>
                    <a:pt x="25054" y="0"/>
                    <a:pt x="55959" y="0"/>
                  </a:cubicBezTo>
                  <a:close/>
                </a:path>
              </a:pathLst>
            </a:custGeom>
            <a:solidFill>
              <a:srgbClr val="FFFFFF"/>
            </a:solidFill>
            <a:ln w="190500" cap="rnd">
              <a:solidFill>
                <a:srgbClr val="FFE0A0"/>
              </a:solidFill>
              <a:prstDash val="solid"/>
              <a:round/>
            </a:ln>
          </p:spPr>
        </p:sp>
        <p:sp>
          <p:nvSpPr>
            <p:cNvPr id="10" name="TextBox 10"/>
            <p:cNvSpPr txBox="1"/>
            <p:nvPr/>
          </p:nvSpPr>
          <p:spPr>
            <a:xfrm>
              <a:off x="0" y="-38100"/>
              <a:ext cx="469761" cy="15001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TextBox 11"/>
          <p:cNvSpPr txBox="1"/>
          <p:nvPr/>
        </p:nvSpPr>
        <p:spPr>
          <a:xfrm>
            <a:off x="4601053" y="1358215"/>
            <a:ext cx="9234360" cy="1769715"/>
          </a:xfrm>
          <a:prstGeom prst="rect">
            <a:avLst/>
          </a:prstGeom>
        </p:spPr>
        <p:txBody>
          <a:bodyPr wrap="square" lIns="0" tIns="0" rIns="0" bIns="0" rtlCol="0" anchor="t">
            <a:spAutoFit/>
          </a:bodyPr>
          <a:lstStyle/>
          <a:p>
            <a:r>
              <a:rPr lang="vi-VN"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IV. Thực hành</a:t>
            </a:r>
            <a:endParaRPr lang="en-GB"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2" name="TextBox 12"/>
          <p:cNvSpPr txBox="1"/>
          <p:nvPr/>
        </p:nvSpPr>
        <p:spPr>
          <a:xfrm>
            <a:off x="3337560" y="3816153"/>
            <a:ext cx="11612879" cy="4616648"/>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Đề </a:t>
            </a:r>
            <a:r>
              <a:rPr lang="vi-VN" sz="6000" b="1" smtClean="0">
                <a:latin typeface="Times New Roman" panose="02020603050405020304" pitchFamily="18" charset="0"/>
                <a:cs typeface="Times New Roman" panose="02020603050405020304" pitchFamily="18" charset="0"/>
              </a:rPr>
              <a:t>bài</a:t>
            </a:r>
          </a:p>
          <a:p>
            <a:pPr algn="just"/>
            <a:r>
              <a:rPr lang="vi-VN" sz="6000" smtClean="0">
                <a:latin typeface="Times New Roman" panose="02020603050405020304" pitchFamily="18" charset="0"/>
                <a:cs typeface="Times New Roman" panose="02020603050405020304" pitchFamily="18" charset="0"/>
              </a:rPr>
              <a:t>Hãy </a:t>
            </a:r>
            <a:r>
              <a:rPr lang="vi-VN" sz="6000">
                <a:latin typeface="Times New Roman" panose="02020603050405020304" pitchFamily="18" charset="0"/>
                <a:cs typeface="Times New Roman" panose="02020603050405020304" pitchFamily="18" charset="0"/>
              </a:rPr>
              <a:t>thiết kế tờ rơi quảng cáo một sản phẩm hay một hoạt động, sử dụng kết hợp phương tiện ngôn ngữ và phương tiện phi ngôn ngữ.</a:t>
            </a:r>
            <a:endParaRPr lang="en-GB" sz="6000">
              <a:latin typeface="Times New Roman" panose="02020603050405020304" pitchFamily="18" charset="0"/>
              <a:cs typeface="Times New Roman" panose="02020603050405020304" pitchFamily="18" charset="0"/>
            </a:endParaRPr>
          </a:p>
        </p:txBody>
      </p:sp>
      <p:sp>
        <p:nvSpPr>
          <p:cNvPr id="13" name="Freeform 13"/>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6197787" y="8385265"/>
            <a:ext cx="1548062" cy="1538386"/>
          </a:xfrm>
          <a:custGeom>
            <a:avLst/>
            <a:gdLst/>
            <a:ahLst/>
            <a:cxnLst/>
            <a:rect l="l" t="t" r="r" b="b"/>
            <a:pathLst>
              <a:path w="1548062" h="1538386">
                <a:moveTo>
                  <a:pt x="0" y="1538387"/>
                </a:moveTo>
                <a:lnTo>
                  <a:pt x="1548062" y="1538387"/>
                </a:lnTo>
                <a:lnTo>
                  <a:pt x="1548062" y="0"/>
                </a:lnTo>
                <a:lnTo>
                  <a:pt x="0" y="0"/>
                </a:lnTo>
                <a:lnTo>
                  <a:pt x="0" y="1538387"/>
                </a:lnTo>
                <a:close/>
              </a:path>
            </a:pathLst>
          </a:custGeom>
          <a:blipFill>
            <a:blip r:embed="rId5"/>
            <a:stretch>
              <a:fillRect/>
            </a:stretch>
          </a:blipFill>
        </p:spPr>
      </p:sp>
      <p:sp>
        <p:nvSpPr>
          <p:cNvPr id="16" name="Freeform 16"/>
          <p:cNvSpPr/>
          <p:nvPr/>
        </p:nvSpPr>
        <p:spPr>
          <a:xfrm rot="-9127808" flipV="1">
            <a:off x="233480" y="890121"/>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spTree>
    <p:extLst>
      <p:ext uri="{BB962C8B-B14F-4D97-AF65-F5344CB8AC3E}">
        <p14:creationId xmlns:p14="http://schemas.microsoft.com/office/powerpoint/2010/main" val="46232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176798" y="4217268"/>
            <a:ext cx="16240125" cy="4378678"/>
            <a:chOff x="0" y="0"/>
            <a:chExt cx="1320499" cy="356034"/>
          </a:xfrm>
        </p:grpSpPr>
        <p:sp>
          <p:nvSpPr>
            <p:cNvPr id="6" name="Freeform 6"/>
            <p:cNvSpPr/>
            <p:nvPr/>
          </p:nvSpPr>
          <p:spPr>
            <a:xfrm>
              <a:off x="0" y="0"/>
              <a:ext cx="1320499" cy="356034"/>
            </a:xfrm>
            <a:custGeom>
              <a:avLst/>
              <a:gdLst/>
              <a:ahLst/>
              <a:cxnLst/>
              <a:rect l="l" t="t" r="r" b="b"/>
              <a:pathLst>
                <a:path w="1320499" h="356034">
                  <a:moveTo>
                    <a:pt x="84379" y="0"/>
                  </a:moveTo>
                  <a:lnTo>
                    <a:pt x="1236121" y="0"/>
                  </a:lnTo>
                  <a:cubicBezTo>
                    <a:pt x="1258499" y="0"/>
                    <a:pt x="1279961" y="8890"/>
                    <a:pt x="1295785" y="24714"/>
                  </a:cubicBezTo>
                  <a:cubicBezTo>
                    <a:pt x="1311609" y="40538"/>
                    <a:pt x="1320499" y="62000"/>
                    <a:pt x="1320499" y="84379"/>
                  </a:cubicBezTo>
                  <a:lnTo>
                    <a:pt x="1320499" y="271656"/>
                  </a:lnTo>
                  <a:cubicBezTo>
                    <a:pt x="1320499" y="294034"/>
                    <a:pt x="1311609" y="315496"/>
                    <a:pt x="1295785" y="331320"/>
                  </a:cubicBezTo>
                  <a:cubicBezTo>
                    <a:pt x="1279961" y="347144"/>
                    <a:pt x="1258499" y="356034"/>
                    <a:pt x="1236121" y="356034"/>
                  </a:cubicBezTo>
                  <a:lnTo>
                    <a:pt x="84379" y="356034"/>
                  </a:lnTo>
                  <a:cubicBezTo>
                    <a:pt x="37778" y="356034"/>
                    <a:pt x="0" y="318257"/>
                    <a:pt x="0" y="271656"/>
                  </a:cubicBezTo>
                  <a:lnTo>
                    <a:pt x="0" y="84379"/>
                  </a:lnTo>
                  <a:cubicBezTo>
                    <a:pt x="0" y="37778"/>
                    <a:pt x="37778" y="0"/>
                    <a:pt x="84379"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320499" cy="39413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TextBox 13"/>
          <p:cNvSpPr txBox="1"/>
          <p:nvPr/>
        </p:nvSpPr>
        <p:spPr>
          <a:xfrm>
            <a:off x="2510469" y="4633438"/>
            <a:ext cx="14161421" cy="3385542"/>
          </a:xfrm>
          <a:prstGeom prst="rect">
            <a:avLst/>
          </a:prstGeom>
        </p:spPr>
        <p:txBody>
          <a:bodyPr wrap="square" lIns="0" tIns="0" rIns="0" bIns="0" rtlCol="0" anchor="t">
            <a:spAutoFit/>
          </a:bodyPr>
          <a:lstStyle/>
          <a:p>
            <a:r>
              <a:rPr lang="vi-VN" sz="4400">
                <a:latin typeface="Times New Roman" panose="02020603050405020304" pitchFamily="18" charset="0"/>
                <a:cs typeface="Times New Roman" panose="02020603050405020304" pitchFamily="18" charset="0"/>
              </a:rPr>
              <a:t>- Xác định sản phẩm hay hoạt động cần quảng cáo.</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Xác định mục đích của tờ rơi.</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Xác định đối tượng khách hàng hoặc người đọc tờ rơi.</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Thu thập các thông tin liên quan về sản phẩm hay hoạt động.</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Tham khảo cách thiết kế các tờ rơi trên Internet.</a:t>
            </a:r>
            <a:endParaRPr lang="en-GB" sz="4400">
              <a:latin typeface="Times New Roman" panose="02020603050405020304" pitchFamily="18" charset="0"/>
              <a:cs typeface="Times New Roman" panose="02020603050405020304" pitchFamily="18" charset="0"/>
            </a:endParaRPr>
          </a:p>
        </p:txBody>
      </p:sp>
      <p:sp>
        <p:nvSpPr>
          <p:cNvPr id="14" name="Freeform 14"/>
          <p:cNvSpPr/>
          <p:nvPr/>
        </p:nvSpPr>
        <p:spPr>
          <a:xfrm rot="-7734530">
            <a:off x="15358789" y="-1104023"/>
            <a:ext cx="4662786" cy="4079938"/>
          </a:xfrm>
          <a:custGeom>
            <a:avLst/>
            <a:gdLst/>
            <a:ahLst/>
            <a:cxnLst/>
            <a:rect l="l" t="t" r="r" b="b"/>
            <a:pathLst>
              <a:path w="4662786" h="4079938">
                <a:moveTo>
                  <a:pt x="0" y="0"/>
                </a:moveTo>
                <a:lnTo>
                  <a:pt x="4662787" y="0"/>
                </a:lnTo>
                <a:lnTo>
                  <a:pt x="4662787" y="4079938"/>
                </a:lnTo>
                <a:lnTo>
                  <a:pt x="0" y="4079938"/>
                </a:lnTo>
                <a:lnTo>
                  <a:pt x="0" y="0"/>
                </a:lnTo>
                <a:close/>
              </a:path>
            </a:pathLst>
          </a:custGeom>
          <a:blipFill>
            <a:blip r:embed="rId4"/>
            <a:stretch>
              <a:fillRect/>
            </a:stretch>
          </a:blipFill>
        </p:spPr>
      </p:sp>
      <p:sp>
        <p:nvSpPr>
          <p:cNvPr id="15" name="Freeform 15"/>
          <p:cNvSpPr/>
          <p:nvPr/>
        </p:nvSpPr>
        <p:spPr>
          <a:xfrm rot="2087779">
            <a:off x="-1312218" y="8695292"/>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grpSp>
        <p:nvGrpSpPr>
          <p:cNvPr id="17" name="Group 17"/>
          <p:cNvGrpSpPr/>
          <p:nvPr/>
        </p:nvGrpSpPr>
        <p:grpSpPr>
          <a:xfrm>
            <a:off x="3764490" y="853191"/>
            <a:ext cx="9642500" cy="2177165"/>
            <a:chOff x="0" y="0"/>
            <a:chExt cx="323451" cy="110751"/>
          </a:xfrm>
        </p:grpSpPr>
        <p:sp>
          <p:nvSpPr>
            <p:cNvPr id="18" name="Freeform 18"/>
            <p:cNvSpPr/>
            <p:nvPr/>
          </p:nvSpPr>
          <p:spPr>
            <a:xfrm>
              <a:off x="0" y="0"/>
              <a:ext cx="323451" cy="110751"/>
            </a:xfrm>
            <a:custGeom>
              <a:avLst/>
              <a:gdLst/>
              <a:ahLst/>
              <a:cxnLst/>
              <a:rect l="l" t="t" r="r" b="b"/>
              <a:pathLst>
                <a:path w="323451" h="110751">
                  <a:moveTo>
                    <a:pt x="55376" y="0"/>
                  </a:moveTo>
                  <a:lnTo>
                    <a:pt x="268075" y="0"/>
                  </a:lnTo>
                  <a:cubicBezTo>
                    <a:pt x="298658" y="0"/>
                    <a:pt x="323451" y="24793"/>
                    <a:pt x="323451" y="55376"/>
                  </a:cubicBezTo>
                  <a:lnTo>
                    <a:pt x="323451" y="55376"/>
                  </a:lnTo>
                  <a:cubicBezTo>
                    <a:pt x="323451" y="85959"/>
                    <a:pt x="298658" y="110751"/>
                    <a:pt x="268075" y="110751"/>
                  </a:cubicBezTo>
                  <a:lnTo>
                    <a:pt x="55376" y="110751"/>
                  </a:lnTo>
                  <a:cubicBezTo>
                    <a:pt x="24793" y="110751"/>
                    <a:pt x="0" y="85959"/>
                    <a:pt x="0" y="55376"/>
                  </a:cubicBezTo>
                  <a:lnTo>
                    <a:pt x="0" y="55376"/>
                  </a:lnTo>
                  <a:cubicBezTo>
                    <a:pt x="0" y="24793"/>
                    <a:pt x="24793" y="0"/>
                    <a:pt x="55376" y="0"/>
                  </a:cubicBezTo>
                  <a:close/>
                </a:path>
              </a:pathLst>
            </a:custGeom>
            <a:solidFill>
              <a:srgbClr val="FFFFFF"/>
            </a:solidFill>
            <a:ln w="190500" cap="rnd">
              <a:solidFill>
                <a:srgbClr val="FFE0A0"/>
              </a:solidFill>
              <a:prstDash val="solid"/>
              <a:round/>
            </a:ln>
          </p:spPr>
        </p:sp>
        <p:sp>
          <p:nvSpPr>
            <p:cNvPr id="19" name="TextBox 19"/>
            <p:cNvSpPr txBox="1"/>
            <p:nvPr/>
          </p:nvSpPr>
          <p:spPr>
            <a:xfrm>
              <a:off x="0" y="-38100"/>
              <a:ext cx="323451" cy="14885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0" name="TextBox 20"/>
          <p:cNvSpPr txBox="1"/>
          <p:nvPr/>
        </p:nvSpPr>
        <p:spPr>
          <a:xfrm>
            <a:off x="4393478" y="919161"/>
            <a:ext cx="8384524"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Bước </a:t>
            </a:r>
            <a:r>
              <a:rPr lang="vi-VN" sz="5400" b="1" smtClean="0">
                <a:latin typeface="Times New Roman" panose="02020603050405020304" pitchFamily="18" charset="0"/>
                <a:cs typeface="Times New Roman" panose="02020603050405020304" pitchFamily="18" charset="0"/>
              </a:rPr>
              <a:t>1</a:t>
            </a:r>
          </a:p>
          <a:p>
            <a:pPr algn="ctr"/>
            <a:r>
              <a:rPr lang="vi-VN" sz="5400" b="1" smtClean="0">
                <a:latin typeface="Times New Roman" panose="02020603050405020304" pitchFamily="18" charset="0"/>
                <a:cs typeface="Times New Roman" panose="02020603050405020304" pitchFamily="18" charset="0"/>
              </a:rPr>
              <a:t>Chuẩn </a:t>
            </a:r>
            <a:r>
              <a:rPr lang="vi-VN" sz="5400" b="1">
                <a:latin typeface="Times New Roman" panose="02020603050405020304" pitchFamily="18" charset="0"/>
                <a:cs typeface="Times New Roman" panose="02020603050405020304" pitchFamily="18" charset="0"/>
              </a:rPr>
              <a:t>bị trước khi thiết kế</a:t>
            </a:r>
            <a:endParaRPr lang="en-GB" sz="5400">
              <a:latin typeface="Times New Roman" panose="02020603050405020304" pitchFamily="18" charset="0"/>
              <a:cs typeface="Times New Roman" panose="02020603050405020304" pitchFamily="18" charset="0"/>
            </a:endParaRPr>
          </a:p>
        </p:txBody>
      </p:sp>
      <p:sp>
        <p:nvSpPr>
          <p:cNvPr id="21" name="Freeform 21"/>
          <p:cNvSpPr/>
          <p:nvPr/>
        </p:nvSpPr>
        <p:spPr>
          <a:xfrm rot="9736640" flipV="1">
            <a:off x="836438" y="901271"/>
            <a:ext cx="1256929" cy="1249073"/>
          </a:xfrm>
          <a:custGeom>
            <a:avLst/>
            <a:gdLst/>
            <a:ahLst/>
            <a:cxnLst/>
            <a:rect l="l" t="t" r="r" b="b"/>
            <a:pathLst>
              <a:path w="1256929" h="1249073">
                <a:moveTo>
                  <a:pt x="0" y="1249073"/>
                </a:moveTo>
                <a:lnTo>
                  <a:pt x="1256929" y="1249073"/>
                </a:lnTo>
                <a:lnTo>
                  <a:pt x="1256929" y="0"/>
                </a:lnTo>
                <a:lnTo>
                  <a:pt x="0" y="0"/>
                </a:lnTo>
                <a:lnTo>
                  <a:pt x="0" y="1249073"/>
                </a:lnTo>
                <a:close/>
              </a:path>
            </a:pathLst>
          </a:custGeom>
          <a:blipFill>
            <a:blip r:embed="rId5"/>
            <a:stretch>
              <a:fillRect/>
            </a:stretch>
          </a:blipFill>
        </p:spPr>
      </p:sp>
      <p:sp>
        <p:nvSpPr>
          <p:cNvPr id="22" name="Freeform 22"/>
          <p:cNvSpPr/>
          <p:nvPr/>
        </p:nvSpPr>
        <p:spPr>
          <a:xfrm rot="-8946280" flipV="1">
            <a:off x="17017332" y="8826459"/>
            <a:ext cx="1237765" cy="1230029"/>
          </a:xfrm>
          <a:custGeom>
            <a:avLst/>
            <a:gdLst/>
            <a:ahLst/>
            <a:cxnLst/>
            <a:rect l="l" t="t" r="r" b="b"/>
            <a:pathLst>
              <a:path w="1237765" h="1230029">
                <a:moveTo>
                  <a:pt x="0" y="1230029"/>
                </a:moveTo>
                <a:lnTo>
                  <a:pt x="1237765" y="1230029"/>
                </a:lnTo>
                <a:lnTo>
                  <a:pt x="1237765" y="0"/>
                </a:lnTo>
                <a:lnTo>
                  <a:pt x="0" y="0"/>
                </a:lnTo>
                <a:lnTo>
                  <a:pt x="0" y="1230029"/>
                </a:lnTo>
                <a:close/>
              </a:path>
            </a:pathLst>
          </a:custGeom>
          <a:blipFill>
            <a:blip r:embed="rId5"/>
            <a:stretch>
              <a:fillRect/>
            </a:stretch>
          </a:blipFill>
        </p:spPr>
      </p:sp>
    </p:spTree>
    <p:extLst>
      <p:ext uri="{BB962C8B-B14F-4D97-AF65-F5344CB8AC3E}">
        <p14:creationId xmlns:p14="http://schemas.microsoft.com/office/powerpoint/2010/main" val="42097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8" name="Group 8"/>
          <p:cNvGrpSpPr/>
          <p:nvPr/>
        </p:nvGrpSpPr>
        <p:grpSpPr>
          <a:xfrm rot="-5400000">
            <a:off x="6152915" y="-75044"/>
            <a:ext cx="6085296" cy="9816784"/>
            <a:chOff x="0" y="0"/>
            <a:chExt cx="286138" cy="213190"/>
          </a:xfrm>
        </p:grpSpPr>
        <p:sp>
          <p:nvSpPr>
            <p:cNvPr id="9" name="Freeform 9"/>
            <p:cNvSpPr/>
            <p:nvPr/>
          </p:nvSpPr>
          <p:spPr>
            <a:xfrm>
              <a:off x="0" y="0"/>
              <a:ext cx="286138" cy="213190"/>
            </a:xfrm>
            <a:custGeom>
              <a:avLst/>
              <a:gdLst/>
              <a:ahLst/>
              <a:cxnLst/>
              <a:rect l="l" t="t" r="r" b="b"/>
              <a:pathLst>
                <a:path w="286138" h="213190">
                  <a:moveTo>
                    <a:pt x="106595" y="0"/>
                  </a:moveTo>
                  <a:lnTo>
                    <a:pt x="179543" y="0"/>
                  </a:lnTo>
                  <a:cubicBezTo>
                    <a:pt x="238414" y="0"/>
                    <a:pt x="286138" y="47724"/>
                    <a:pt x="286138" y="106595"/>
                  </a:cubicBezTo>
                  <a:lnTo>
                    <a:pt x="286138" y="106595"/>
                  </a:lnTo>
                  <a:cubicBezTo>
                    <a:pt x="286138" y="165466"/>
                    <a:pt x="238414" y="213190"/>
                    <a:pt x="179543" y="213190"/>
                  </a:cubicBezTo>
                  <a:lnTo>
                    <a:pt x="106595" y="213190"/>
                  </a:lnTo>
                  <a:cubicBezTo>
                    <a:pt x="47724" y="213190"/>
                    <a:pt x="0" y="165466"/>
                    <a:pt x="0" y="106595"/>
                  </a:cubicBezTo>
                  <a:lnTo>
                    <a:pt x="0" y="106595"/>
                  </a:lnTo>
                  <a:cubicBezTo>
                    <a:pt x="0" y="47724"/>
                    <a:pt x="47724" y="0"/>
                    <a:pt x="106595" y="0"/>
                  </a:cubicBezTo>
                  <a:close/>
                </a:path>
              </a:pathLst>
            </a:custGeom>
            <a:solidFill>
              <a:srgbClr val="FFFFFF"/>
            </a:solidFill>
            <a:ln w="190500" cap="rnd">
              <a:solidFill>
                <a:srgbClr val="FFE0A0"/>
              </a:solidFill>
              <a:prstDash val="solid"/>
              <a:round/>
            </a:ln>
          </p:spPr>
        </p:sp>
        <p:sp>
          <p:nvSpPr>
            <p:cNvPr id="10" name="TextBox 10"/>
            <p:cNvSpPr txBox="1"/>
            <p:nvPr/>
          </p:nvSpPr>
          <p:spPr>
            <a:xfrm>
              <a:off x="0" y="-38100"/>
              <a:ext cx="286138" cy="25129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TextBox 11"/>
          <p:cNvSpPr txBox="1"/>
          <p:nvPr/>
        </p:nvSpPr>
        <p:spPr>
          <a:xfrm>
            <a:off x="5077502" y="2178774"/>
            <a:ext cx="8026057" cy="5309146"/>
          </a:xfrm>
          <a:prstGeom prst="rect">
            <a:avLst/>
          </a:prstGeom>
        </p:spPr>
        <p:txBody>
          <a:bodyPr wrap="square" lIns="0" tIns="0" rIns="0" bIns="0" rtlCol="0" anchor="t">
            <a:spAutoFit/>
          </a:bodyPr>
          <a:lstStyle/>
          <a:p>
            <a:pPr algn="ctr"/>
            <a:r>
              <a:rPr lang="vi-VN" sz="11500" b="1">
                <a:latin typeface="Times New Roman" panose="02020603050405020304" pitchFamily="18" charset="0"/>
                <a:cs typeface="Times New Roman" panose="02020603050405020304" pitchFamily="18" charset="0"/>
              </a:rPr>
              <a:t>Bước </a:t>
            </a:r>
            <a:r>
              <a:rPr lang="vi-VN" sz="11500" b="1" smtClean="0">
                <a:latin typeface="Times New Roman" panose="02020603050405020304" pitchFamily="18" charset="0"/>
                <a:cs typeface="Times New Roman" panose="02020603050405020304" pitchFamily="18" charset="0"/>
              </a:rPr>
              <a:t>2</a:t>
            </a:r>
          </a:p>
          <a:p>
            <a:pPr algn="ctr"/>
            <a:r>
              <a:rPr lang="vi-VN" sz="11500" b="1" smtClean="0">
                <a:latin typeface="Times New Roman" panose="02020603050405020304" pitchFamily="18" charset="0"/>
                <a:cs typeface="Times New Roman" panose="02020603050405020304" pitchFamily="18" charset="0"/>
              </a:rPr>
              <a:t>Tìm </a:t>
            </a:r>
            <a:r>
              <a:rPr lang="vi-VN" sz="11500" b="1">
                <a:latin typeface="Times New Roman" panose="02020603050405020304" pitchFamily="18" charset="0"/>
                <a:cs typeface="Times New Roman" panose="02020603050405020304" pitchFamily="18" charset="0"/>
              </a:rPr>
              <a:t>ý và lập dàn ý</a:t>
            </a:r>
            <a:endParaRPr lang="en-GB" sz="11500">
              <a:latin typeface="Times New Roman" panose="02020603050405020304" pitchFamily="18" charset="0"/>
              <a:cs typeface="Times New Roman" panose="02020603050405020304" pitchFamily="18" charset="0"/>
            </a:endParaRPr>
          </a:p>
        </p:txBody>
      </p:sp>
      <p:sp>
        <p:nvSpPr>
          <p:cNvPr id="24" name="Freeform 24"/>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5" name="Freeform 25"/>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6" name="Freeform 26"/>
          <p:cNvSpPr/>
          <p:nvPr/>
        </p:nvSpPr>
        <p:spPr>
          <a:xfrm rot="9736640" flipV="1">
            <a:off x="16197787" y="8385265"/>
            <a:ext cx="1548062" cy="1538386"/>
          </a:xfrm>
          <a:custGeom>
            <a:avLst/>
            <a:gdLst/>
            <a:ahLst/>
            <a:cxnLst/>
            <a:rect l="l" t="t" r="r" b="b"/>
            <a:pathLst>
              <a:path w="1548062" h="1538386">
                <a:moveTo>
                  <a:pt x="0" y="1538387"/>
                </a:moveTo>
                <a:lnTo>
                  <a:pt x="1548062" y="1538387"/>
                </a:lnTo>
                <a:lnTo>
                  <a:pt x="1548062" y="0"/>
                </a:lnTo>
                <a:lnTo>
                  <a:pt x="0" y="0"/>
                </a:lnTo>
                <a:lnTo>
                  <a:pt x="0" y="1538387"/>
                </a:lnTo>
                <a:close/>
              </a:path>
            </a:pathLst>
          </a:custGeom>
          <a:blipFill>
            <a:blip r:embed="rId5"/>
            <a:stretch>
              <a:fillRect/>
            </a:stretch>
          </a:blipFill>
        </p:spPr>
      </p:sp>
      <p:sp>
        <p:nvSpPr>
          <p:cNvPr id="27" name="Freeform 27"/>
          <p:cNvSpPr/>
          <p:nvPr/>
        </p:nvSpPr>
        <p:spPr>
          <a:xfrm rot="-9127808" flipV="1">
            <a:off x="233480" y="890121"/>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spTree>
    <p:extLst>
      <p:ext uri="{BB962C8B-B14F-4D97-AF65-F5344CB8AC3E}">
        <p14:creationId xmlns:p14="http://schemas.microsoft.com/office/powerpoint/2010/main" val="15611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9778789" y="2730839"/>
            <a:ext cx="7480511" cy="6494876"/>
            <a:chOff x="0" y="0"/>
            <a:chExt cx="608247" cy="528104"/>
          </a:xfrm>
        </p:grpSpPr>
        <p:sp>
          <p:nvSpPr>
            <p:cNvPr id="6" name="Freeform 6"/>
            <p:cNvSpPr/>
            <p:nvPr/>
          </p:nvSpPr>
          <p:spPr>
            <a:xfrm>
              <a:off x="0" y="0"/>
              <a:ext cx="608247" cy="528104"/>
            </a:xfrm>
            <a:custGeom>
              <a:avLst/>
              <a:gdLst/>
              <a:ahLst/>
              <a:cxnLst/>
              <a:rect l="l" t="t" r="r" b="b"/>
              <a:pathLst>
                <a:path w="608247" h="528104">
                  <a:moveTo>
                    <a:pt x="183185" y="0"/>
                  </a:moveTo>
                  <a:lnTo>
                    <a:pt x="425062" y="0"/>
                  </a:lnTo>
                  <a:cubicBezTo>
                    <a:pt x="526232" y="0"/>
                    <a:pt x="608247" y="82015"/>
                    <a:pt x="608247" y="183185"/>
                  </a:cubicBezTo>
                  <a:lnTo>
                    <a:pt x="608247" y="344919"/>
                  </a:lnTo>
                  <a:cubicBezTo>
                    <a:pt x="608247" y="393503"/>
                    <a:pt x="588947" y="440097"/>
                    <a:pt x="554593" y="474450"/>
                  </a:cubicBezTo>
                  <a:cubicBezTo>
                    <a:pt x="520239" y="508804"/>
                    <a:pt x="473646" y="528104"/>
                    <a:pt x="425062" y="528104"/>
                  </a:cubicBezTo>
                  <a:lnTo>
                    <a:pt x="183185" y="528104"/>
                  </a:lnTo>
                  <a:cubicBezTo>
                    <a:pt x="134602" y="528104"/>
                    <a:pt x="88008" y="508804"/>
                    <a:pt x="53654" y="474450"/>
                  </a:cubicBezTo>
                  <a:cubicBezTo>
                    <a:pt x="19300" y="440097"/>
                    <a:pt x="0" y="393503"/>
                    <a:pt x="0" y="344919"/>
                  </a:cubicBezTo>
                  <a:lnTo>
                    <a:pt x="0" y="183185"/>
                  </a:lnTo>
                  <a:cubicBezTo>
                    <a:pt x="0" y="134602"/>
                    <a:pt x="19300" y="88008"/>
                    <a:pt x="53654" y="53654"/>
                  </a:cubicBezTo>
                  <a:cubicBezTo>
                    <a:pt x="88008" y="19300"/>
                    <a:pt x="134602" y="0"/>
                    <a:pt x="183185"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608247" cy="56620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1028700" y="2763424"/>
            <a:ext cx="7480511" cy="6494876"/>
            <a:chOff x="0" y="0"/>
            <a:chExt cx="608247" cy="528104"/>
          </a:xfrm>
        </p:grpSpPr>
        <p:sp>
          <p:nvSpPr>
            <p:cNvPr id="9" name="Freeform 9"/>
            <p:cNvSpPr/>
            <p:nvPr/>
          </p:nvSpPr>
          <p:spPr>
            <a:xfrm>
              <a:off x="0" y="0"/>
              <a:ext cx="608247" cy="528104"/>
            </a:xfrm>
            <a:custGeom>
              <a:avLst/>
              <a:gdLst/>
              <a:ahLst/>
              <a:cxnLst/>
              <a:rect l="l" t="t" r="r" b="b"/>
              <a:pathLst>
                <a:path w="608247" h="528104">
                  <a:moveTo>
                    <a:pt x="183185" y="0"/>
                  </a:moveTo>
                  <a:lnTo>
                    <a:pt x="425062" y="0"/>
                  </a:lnTo>
                  <a:cubicBezTo>
                    <a:pt x="526232" y="0"/>
                    <a:pt x="608247" y="82015"/>
                    <a:pt x="608247" y="183185"/>
                  </a:cubicBezTo>
                  <a:lnTo>
                    <a:pt x="608247" y="344919"/>
                  </a:lnTo>
                  <a:cubicBezTo>
                    <a:pt x="608247" y="393503"/>
                    <a:pt x="588947" y="440097"/>
                    <a:pt x="554593" y="474450"/>
                  </a:cubicBezTo>
                  <a:cubicBezTo>
                    <a:pt x="520239" y="508804"/>
                    <a:pt x="473646" y="528104"/>
                    <a:pt x="425062" y="528104"/>
                  </a:cubicBezTo>
                  <a:lnTo>
                    <a:pt x="183185" y="528104"/>
                  </a:lnTo>
                  <a:cubicBezTo>
                    <a:pt x="134602" y="528104"/>
                    <a:pt x="88008" y="508804"/>
                    <a:pt x="53654" y="474450"/>
                  </a:cubicBezTo>
                  <a:cubicBezTo>
                    <a:pt x="19300" y="440097"/>
                    <a:pt x="0" y="393503"/>
                    <a:pt x="0" y="344919"/>
                  </a:cubicBezTo>
                  <a:lnTo>
                    <a:pt x="0" y="183185"/>
                  </a:lnTo>
                  <a:cubicBezTo>
                    <a:pt x="0" y="134602"/>
                    <a:pt x="19300" y="88008"/>
                    <a:pt x="53654" y="53654"/>
                  </a:cubicBezTo>
                  <a:cubicBezTo>
                    <a:pt x="88008" y="19300"/>
                    <a:pt x="134602" y="0"/>
                    <a:pt x="183185" y="0"/>
                  </a:cubicBezTo>
                  <a:close/>
                </a:path>
              </a:pathLst>
            </a:custGeom>
            <a:solidFill>
              <a:srgbClr val="FFFFFF"/>
            </a:solidFill>
            <a:ln w="190500" cap="rnd">
              <a:solidFill>
                <a:srgbClr val="9889D7"/>
              </a:solidFill>
              <a:prstDash val="solid"/>
              <a:round/>
            </a:ln>
          </p:spPr>
        </p:sp>
        <p:sp>
          <p:nvSpPr>
            <p:cNvPr id="10" name="TextBox 10"/>
            <p:cNvSpPr txBox="1"/>
            <p:nvPr/>
          </p:nvSpPr>
          <p:spPr>
            <a:xfrm>
              <a:off x="0" y="-38100"/>
              <a:ext cx="608247" cy="56620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TextBox 11"/>
          <p:cNvSpPr txBox="1"/>
          <p:nvPr/>
        </p:nvSpPr>
        <p:spPr>
          <a:xfrm>
            <a:off x="1830789" y="3501785"/>
            <a:ext cx="5910564" cy="4985980"/>
          </a:xfrm>
          <a:prstGeom prst="rect">
            <a:avLst/>
          </a:prstGeom>
        </p:spPr>
        <p:txBody>
          <a:bodyPr lIns="0" tIns="0" rIns="0" bIns="0" rtlCol="0" anchor="t">
            <a:spAutoFit/>
          </a:bodyPr>
          <a:lstStyle/>
          <a:p>
            <a:pPr algn="just"/>
            <a:r>
              <a:rPr lang="vi-VN" sz="3600">
                <a:latin typeface="Times New Roman" panose="02020603050405020304" pitchFamily="18" charset="0"/>
                <a:cs typeface="Times New Roman" panose="02020603050405020304" pitchFamily="18" charset="0"/>
              </a:rPr>
              <a:t>– Xác định mẫu tờ rơi sẽ thiết kế (dạng đơn/ gấp đôi/ gấp ba).</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Xác định nội dung quảng cáo của tờ rơi (dựa trên sản phẩm của bước </a:t>
            </a:r>
            <a:r>
              <a:rPr lang="vi-VN" sz="3600" i="1">
                <a:latin typeface="Times New Roman" panose="02020603050405020304" pitchFamily="18" charset="0"/>
                <a:cs typeface="Times New Roman" panose="02020603050405020304" pitchFamily="18" charset="0"/>
              </a:rPr>
              <a:t>Tìm ý, lập dàn ý</a:t>
            </a:r>
            <a:r>
              <a:rPr lang="vi-VN" sz="3600">
                <a:latin typeface="Times New Roman" panose="02020603050405020304" pitchFamily="18"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Xác định (những) phương tiện phi ngôn ngữ như: Hình ảnh/ biểu tượng/sơ đồ/… sẽ sử dụng kết hợp trong tờ rơi.</a:t>
            </a:r>
            <a:endParaRPr lang="en-GB" sz="3600">
              <a:latin typeface="Times New Roman" panose="02020603050405020304" pitchFamily="18" charset="0"/>
              <a:cs typeface="Times New Roman" panose="02020603050405020304" pitchFamily="18" charset="0"/>
            </a:endParaRPr>
          </a:p>
        </p:txBody>
      </p:sp>
      <p:grpSp>
        <p:nvGrpSpPr>
          <p:cNvPr id="12" name="Group 12"/>
          <p:cNvGrpSpPr/>
          <p:nvPr/>
        </p:nvGrpSpPr>
        <p:grpSpPr>
          <a:xfrm>
            <a:off x="5029200" y="903571"/>
            <a:ext cx="8229600" cy="2282936"/>
            <a:chOff x="0" y="0"/>
            <a:chExt cx="418635" cy="116132"/>
          </a:xfrm>
        </p:grpSpPr>
        <p:sp>
          <p:nvSpPr>
            <p:cNvPr id="13" name="Freeform 13"/>
            <p:cNvSpPr/>
            <p:nvPr/>
          </p:nvSpPr>
          <p:spPr>
            <a:xfrm>
              <a:off x="0" y="0"/>
              <a:ext cx="418635" cy="116132"/>
            </a:xfrm>
            <a:custGeom>
              <a:avLst/>
              <a:gdLst/>
              <a:ahLst/>
              <a:cxnLst/>
              <a:rect l="l" t="t" r="r" b="b"/>
              <a:pathLst>
                <a:path w="418635" h="116132">
                  <a:moveTo>
                    <a:pt x="58066" y="0"/>
                  </a:moveTo>
                  <a:lnTo>
                    <a:pt x="360570" y="0"/>
                  </a:lnTo>
                  <a:cubicBezTo>
                    <a:pt x="392639" y="0"/>
                    <a:pt x="418635" y="25997"/>
                    <a:pt x="418635" y="58066"/>
                  </a:cubicBezTo>
                  <a:lnTo>
                    <a:pt x="418635" y="58066"/>
                  </a:lnTo>
                  <a:cubicBezTo>
                    <a:pt x="418635" y="73466"/>
                    <a:pt x="412518" y="88235"/>
                    <a:pt x="401628" y="99125"/>
                  </a:cubicBezTo>
                  <a:cubicBezTo>
                    <a:pt x="390739" y="110014"/>
                    <a:pt x="375970" y="116132"/>
                    <a:pt x="360570" y="116132"/>
                  </a:cubicBezTo>
                  <a:lnTo>
                    <a:pt x="58066" y="116132"/>
                  </a:lnTo>
                  <a:cubicBezTo>
                    <a:pt x="42666" y="116132"/>
                    <a:pt x="27897" y="110014"/>
                    <a:pt x="17007" y="99125"/>
                  </a:cubicBezTo>
                  <a:cubicBezTo>
                    <a:pt x="6118" y="88235"/>
                    <a:pt x="0" y="73466"/>
                    <a:pt x="0" y="58066"/>
                  </a:cubicBezTo>
                  <a:lnTo>
                    <a:pt x="0" y="58066"/>
                  </a:lnTo>
                  <a:cubicBezTo>
                    <a:pt x="0" y="42666"/>
                    <a:pt x="6118" y="27897"/>
                    <a:pt x="17007" y="17007"/>
                  </a:cubicBezTo>
                  <a:cubicBezTo>
                    <a:pt x="27897" y="6118"/>
                    <a:pt x="42666" y="0"/>
                    <a:pt x="58066" y="0"/>
                  </a:cubicBezTo>
                  <a:close/>
                </a:path>
              </a:pathLst>
            </a:custGeom>
            <a:solidFill>
              <a:srgbClr val="FFFFFF"/>
            </a:solidFill>
            <a:ln w="190500" cap="rnd">
              <a:solidFill>
                <a:srgbClr val="FFE0A0"/>
              </a:solidFill>
              <a:prstDash val="solid"/>
              <a:round/>
            </a:ln>
          </p:spPr>
        </p:sp>
        <p:sp>
          <p:nvSpPr>
            <p:cNvPr id="14" name="TextBox 14"/>
            <p:cNvSpPr txBox="1"/>
            <p:nvPr/>
          </p:nvSpPr>
          <p:spPr>
            <a:xfrm>
              <a:off x="0" y="-38100"/>
              <a:ext cx="418635" cy="1542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5" name="Group 15"/>
          <p:cNvGrpSpPr/>
          <p:nvPr/>
        </p:nvGrpSpPr>
        <p:grpSpPr>
          <a:xfrm>
            <a:off x="2903166" y="1269052"/>
            <a:ext cx="2719140" cy="1551973"/>
            <a:chOff x="0" y="0"/>
            <a:chExt cx="221096" cy="126192"/>
          </a:xfrm>
        </p:grpSpPr>
        <p:sp>
          <p:nvSpPr>
            <p:cNvPr id="16" name="Freeform 16"/>
            <p:cNvSpPr/>
            <p:nvPr/>
          </p:nvSpPr>
          <p:spPr>
            <a:xfrm>
              <a:off x="0" y="0"/>
              <a:ext cx="221096" cy="126192"/>
            </a:xfrm>
            <a:custGeom>
              <a:avLst/>
              <a:gdLst/>
              <a:ahLst/>
              <a:cxnLst/>
              <a:rect l="l" t="t" r="r" b="b"/>
              <a:pathLst>
                <a:path w="221096" h="126192">
                  <a:moveTo>
                    <a:pt x="63096" y="0"/>
                  </a:moveTo>
                  <a:lnTo>
                    <a:pt x="158000" y="0"/>
                  </a:lnTo>
                  <a:cubicBezTo>
                    <a:pt x="192847" y="0"/>
                    <a:pt x="221096" y="28249"/>
                    <a:pt x="221096" y="63096"/>
                  </a:cubicBezTo>
                  <a:lnTo>
                    <a:pt x="221096" y="63096"/>
                  </a:lnTo>
                  <a:cubicBezTo>
                    <a:pt x="221096" y="79830"/>
                    <a:pt x="214448" y="95879"/>
                    <a:pt x="202615" y="107712"/>
                  </a:cubicBezTo>
                  <a:cubicBezTo>
                    <a:pt x="190783" y="119545"/>
                    <a:pt x="174734" y="126192"/>
                    <a:pt x="158000" y="126192"/>
                  </a:cubicBezTo>
                  <a:lnTo>
                    <a:pt x="63096" y="126192"/>
                  </a:lnTo>
                  <a:cubicBezTo>
                    <a:pt x="46362" y="126192"/>
                    <a:pt x="30313" y="119545"/>
                    <a:pt x="18480" y="107712"/>
                  </a:cubicBezTo>
                  <a:cubicBezTo>
                    <a:pt x="6648" y="95879"/>
                    <a:pt x="0" y="79830"/>
                    <a:pt x="0" y="63096"/>
                  </a:cubicBezTo>
                  <a:lnTo>
                    <a:pt x="0" y="63096"/>
                  </a:lnTo>
                  <a:cubicBezTo>
                    <a:pt x="0" y="46362"/>
                    <a:pt x="6648" y="30313"/>
                    <a:pt x="18480" y="18480"/>
                  </a:cubicBezTo>
                  <a:cubicBezTo>
                    <a:pt x="30313" y="6648"/>
                    <a:pt x="46362" y="0"/>
                    <a:pt x="63096" y="0"/>
                  </a:cubicBezTo>
                  <a:close/>
                </a:path>
              </a:pathLst>
            </a:custGeom>
            <a:solidFill>
              <a:srgbClr val="FFFFFF"/>
            </a:solidFill>
            <a:ln w="190500" cap="rnd">
              <a:solidFill>
                <a:srgbClr val="9889D7"/>
              </a:solidFill>
              <a:prstDash val="solid"/>
              <a:round/>
            </a:ln>
          </p:spPr>
        </p:sp>
        <p:sp>
          <p:nvSpPr>
            <p:cNvPr id="17" name="TextBox 17"/>
            <p:cNvSpPr txBox="1"/>
            <p:nvPr/>
          </p:nvSpPr>
          <p:spPr>
            <a:xfrm>
              <a:off x="0" y="-38100"/>
              <a:ext cx="221096" cy="16429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9" name="TextBox 19"/>
          <p:cNvSpPr txBox="1"/>
          <p:nvPr/>
        </p:nvSpPr>
        <p:spPr>
          <a:xfrm>
            <a:off x="5679246" y="967165"/>
            <a:ext cx="6929507" cy="2031325"/>
          </a:xfrm>
          <a:prstGeom prst="rect">
            <a:avLst/>
          </a:prstGeom>
        </p:spPr>
        <p:txBody>
          <a:bodyPr lIns="0" tIns="0" rIns="0" bIns="0" rtlCol="0" anchor="t">
            <a:spAutoFit/>
          </a:bodyPr>
          <a:lstStyle/>
          <a:p>
            <a:pPr algn="ctr"/>
            <a:r>
              <a:rPr lang="vi-VN" sz="6600" b="1">
                <a:latin typeface="Times New Roman" panose="02020603050405020304" pitchFamily="18" charset="0"/>
                <a:cs typeface="Times New Roman" panose="02020603050405020304" pitchFamily="18" charset="0"/>
              </a:rPr>
              <a:t>Bước </a:t>
            </a:r>
            <a:r>
              <a:rPr lang="vi-VN" sz="6600" b="1" smtClean="0">
                <a:latin typeface="Times New Roman" panose="02020603050405020304" pitchFamily="18" charset="0"/>
                <a:cs typeface="Times New Roman" panose="02020603050405020304" pitchFamily="18" charset="0"/>
              </a:rPr>
              <a:t>3</a:t>
            </a:r>
          </a:p>
          <a:p>
            <a:pPr algn="ctr"/>
            <a:r>
              <a:rPr lang="vi-VN" sz="6600" b="1" smtClean="0">
                <a:latin typeface="Times New Roman" panose="02020603050405020304" pitchFamily="18" charset="0"/>
                <a:cs typeface="Times New Roman" panose="02020603050405020304" pitchFamily="18" charset="0"/>
              </a:rPr>
              <a:t> </a:t>
            </a:r>
            <a:r>
              <a:rPr lang="vi-VN" sz="6600" b="1">
                <a:latin typeface="Times New Roman" panose="02020603050405020304" pitchFamily="18" charset="0"/>
                <a:cs typeface="Times New Roman" panose="02020603050405020304" pitchFamily="18" charset="0"/>
              </a:rPr>
              <a:t>Thiết kế tờ rơi</a:t>
            </a:r>
            <a:endParaRPr lang="en-GB" sz="6600">
              <a:latin typeface="Times New Roman" panose="02020603050405020304" pitchFamily="18" charset="0"/>
              <a:cs typeface="Times New Roman" panose="02020603050405020304" pitchFamily="18" charset="0"/>
            </a:endParaRPr>
          </a:p>
        </p:txBody>
      </p:sp>
      <p:sp>
        <p:nvSpPr>
          <p:cNvPr id="20" name="Freeform 20"/>
          <p:cNvSpPr/>
          <p:nvPr/>
        </p:nvSpPr>
        <p:spPr>
          <a:xfrm rot="-7734530">
            <a:off x="15358789" y="-1104023"/>
            <a:ext cx="4662786" cy="4079938"/>
          </a:xfrm>
          <a:custGeom>
            <a:avLst/>
            <a:gdLst/>
            <a:ahLst/>
            <a:cxnLst/>
            <a:rect l="l" t="t" r="r" b="b"/>
            <a:pathLst>
              <a:path w="4662786" h="4079938">
                <a:moveTo>
                  <a:pt x="0" y="0"/>
                </a:moveTo>
                <a:lnTo>
                  <a:pt x="4662787" y="0"/>
                </a:lnTo>
                <a:lnTo>
                  <a:pt x="4662787" y="4079938"/>
                </a:lnTo>
                <a:lnTo>
                  <a:pt x="0" y="4079938"/>
                </a:lnTo>
                <a:lnTo>
                  <a:pt x="0" y="0"/>
                </a:lnTo>
                <a:close/>
              </a:path>
            </a:pathLst>
          </a:custGeom>
          <a:blipFill>
            <a:blip r:embed="rId4"/>
            <a:stretch>
              <a:fillRect/>
            </a:stretch>
          </a:blipFill>
        </p:spPr>
      </p:sp>
      <p:sp>
        <p:nvSpPr>
          <p:cNvPr id="21" name="Freeform 21"/>
          <p:cNvSpPr/>
          <p:nvPr/>
        </p:nvSpPr>
        <p:spPr>
          <a:xfrm rot="2087779">
            <a:off x="-1312218" y="8695292"/>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2" name="Freeform 22"/>
          <p:cNvSpPr/>
          <p:nvPr/>
        </p:nvSpPr>
        <p:spPr>
          <a:xfrm rot="9736640" flipV="1">
            <a:off x="390711" y="1775764"/>
            <a:ext cx="1256929" cy="1249073"/>
          </a:xfrm>
          <a:custGeom>
            <a:avLst/>
            <a:gdLst/>
            <a:ahLst/>
            <a:cxnLst/>
            <a:rect l="l" t="t" r="r" b="b"/>
            <a:pathLst>
              <a:path w="1256929" h="1249073">
                <a:moveTo>
                  <a:pt x="0" y="1249072"/>
                </a:moveTo>
                <a:lnTo>
                  <a:pt x="1256928" y="1249072"/>
                </a:lnTo>
                <a:lnTo>
                  <a:pt x="1256928" y="0"/>
                </a:lnTo>
                <a:lnTo>
                  <a:pt x="0" y="0"/>
                </a:lnTo>
                <a:lnTo>
                  <a:pt x="0" y="1249072"/>
                </a:lnTo>
                <a:close/>
              </a:path>
            </a:pathLst>
          </a:custGeom>
          <a:blipFill>
            <a:blip r:embed="rId5"/>
            <a:stretch>
              <a:fillRect/>
            </a:stretch>
          </a:blipFill>
        </p:spPr>
      </p:sp>
      <p:sp>
        <p:nvSpPr>
          <p:cNvPr id="23" name="Freeform 23"/>
          <p:cNvSpPr/>
          <p:nvPr/>
        </p:nvSpPr>
        <p:spPr>
          <a:xfrm rot="-8946280" flipV="1">
            <a:off x="17017332" y="8826459"/>
            <a:ext cx="1237765" cy="1230029"/>
          </a:xfrm>
          <a:custGeom>
            <a:avLst/>
            <a:gdLst/>
            <a:ahLst/>
            <a:cxnLst/>
            <a:rect l="l" t="t" r="r" b="b"/>
            <a:pathLst>
              <a:path w="1237765" h="1230029">
                <a:moveTo>
                  <a:pt x="0" y="1230029"/>
                </a:moveTo>
                <a:lnTo>
                  <a:pt x="1237765" y="1230029"/>
                </a:lnTo>
                <a:lnTo>
                  <a:pt x="1237765" y="0"/>
                </a:lnTo>
                <a:lnTo>
                  <a:pt x="0" y="0"/>
                </a:lnTo>
                <a:lnTo>
                  <a:pt x="0" y="1230029"/>
                </a:lnTo>
                <a:close/>
              </a:path>
            </a:pathLst>
          </a:custGeom>
          <a:blipFill>
            <a:blip r:embed="rId5"/>
            <a:stretch>
              <a:fillRect/>
            </a:stretch>
          </a:blipFill>
        </p:spPr>
      </p:sp>
      <p:grpSp>
        <p:nvGrpSpPr>
          <p:cNvPr id="24" name="Group 24"/>
          <p:cNvGrpSpPr/>
          <p:nvPr/>
        </p:nvGrpSpPr>
        <p:grpSpPr>
          <a:xfrm>
            <a:off x="12892736" y="1211451"/>
            <a:ext cx="2719140" cy="1551973"/>
            <a:chOff x="0" y="0"/>
            <a:chExt cx="221096" cy="126192"/>
          </a:xfrm>
        </p:grpSpPr>
        <p:sp>
          <p:nvSpPr>
            <p:cNvPr id="25" name="Freeform 25"/>
            <p:cNvSpPr/>
            <p:nvPr/>
          </p:nvSpPr>
          <p:spPr>
            <a:xfrm>
              <a:off x="0" y="0"/>
              <a:ext cx="221096" cy="126192"/>
            </a:xfrm>
            <a:custGeom>
              <a:avLst/>
              <a:gdLst/>
              <a:ahLst/>
              <a:cxnLst/>
              <a:rect l="l" t="t" r="r" b="b"/>
              <a:pathLst>
                <a:path w="221096" h="126192">
                  <a:moveTo>
                    <a:pt x="63096" y="0"/>
                  </a:moveTo>
                  <a:lnTo>
                    <a:pt x="158000" y="0"/>
                  </a:lnTo>
                  <a:cubicBezTo>
                    <a:pt x="192847" y="0"/>
                    <a:pt x="221096" y="28249"/>
                    <a:pt x="221096" y="63096"/>
                  </a:cubicBezTo>
                  <a:lnTo>
                    <a:pt x="221096" y="63096"/>
                  </a:lnTo>
                  <a:cubicBezTo>
                    <a:pt x="221096" y="79830"/>
                    <a:pt x="214448" y="95879"/>
                    <a:pt x="202615" y="107712"/>
                  </a:cubicBezTo>
                  <a:cubicBezTo>
                    <a:pt x="190783" y="119545"/>
                    <a:pt x="174734" y="126192"/>
                    <a:pt x="158000" y="126192"/>
                  </a:cubicBezTo>
                  <a:lnTo>
                    <a:pt x="63096" y="126192"/>
                  </a:lnTo>
                  <a:cubicBezTo>
                    <a:pt x="46362" y="126192"/>
                    <a:pt x="30313" y="119545"/>
                    <a:pt x="18480" y="107712"/>
                  </a:cubicBezTo>
                  <a:cubicBezTo>
                    <a:pt x="6648" y="95879"/>
                    <a:pt x="0" y="79830"/>
                    <a:pt x="0" y="63096"/>
                  </a:cubicBezTo>
                  <a:lnTo>
                    <a:pt x="0" y="63096"/>
                  </a:lnTo>
                  <a:cubicBezTo>
                    <a:pt x="0" y="46362"/>
                    <a:pt x="6648" y="30313"/>
                    <a:pt x="18480" y="18480"/>
                  </a:cubicBezTo>
                  <a:cubicBezTo>
                    <a:pt x="30313" y="6648"/>
                    <a:pt x="46362" y="0"/>
                    <a:pt x="63096" y="0"/>
                  </a:cubicBezTo>
                  <a:close/>
                </a:path>
              </a:pathLst>
            </a:custGeom>
            <a:solidFill>
              <a:srgbClr val="FFFFFF"/>
            </a:solidFill>
            <a:ln w="190500" cap="rnd">
              <a:solidFill>
                <a:srgbClr val="9889D7"/>
              </a:solidFill>
              <a:prstDash val="solid"/>
              <a:round/>
            </a:ln>
          </p:spPr>
        </p:sp>
        <p:sp>
          <p:nvSpPr>
            <p:cNvPr id="26" name="TextBox 26"/>
            <p:cNvSpPr txBox="1"/>
            <p:nvPr/>
          </p:nvSpPr>
          <p:spPr>
            <a:xfrm>
              <a:off x="0" y="-38100"/>
              <a:ext cx="221096" cy="16429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8" name="TextBox 28"/>
          <p:cNvSpPr txBox="1"/>
          <p:nvPr/>
        </p:nvSpPr>
        <p:spPr>
          <a:xfrm>
            <a:off x="10499563" y="3467062"/>
            <a:ext cx="6289791" cy="4985980"/>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 Dự kiến cách sắp xếp nội dung và các phương tiện phi ngôn ngữ trên tờ </a:t>
            </a:r>
            <a:r>
              <a:rPr lang="vi-VN" sz="3600" smtClean="0">
                <a:latin typeface="Times New Roman" panose="02020603050405020304" pitchFamily="18" charset="0"/>
                <a:cs typeface="Times New Roman" panose="02020603050405020304" pitchFamily="18" charset="0"/>
              </a:rPr>
              <a:t>rơi</a:t>
            </a:r>
          </a:p>
          <a:p>
            <a:pPr algn="just"/>
            <a:r>
              <a:rPr lang="vi-VN" sz="3600" smtClean="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Tiến hành bố trí thử nội dung quảng cáo trên tờ rơi.</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Xem xét, chỉnh sửa, sắp xếp lại nội dung quảng cáo theo một bố cục hợp lí, hấp dẫn, thu hút được sự chú ý của người đọc tờ rơi. </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9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8" name="Group 8"/>
          <p:cNvGrpSpPr/>
          <p:nvPr/>
        </p:nvGrpSpPr>
        <p:grpSpPr>
          <a:xfrm rot="-5400000">
            <a:off x="6152915" y="-75044"/>
            <a:ext cx="6085296" cy="9816784"/>
            <a:chOff x="0" y="0"/>
            <a:chExt cx="286138" cy="213190"/>
          </a:xfrm>
        </p:grpSpPr>
        <p:sp>
          <p:nvSpPr>
            <p:cNvPr id="9" name="Freeform 9"/>
            <p:cNvSpPr/>
            <p:nvPr/>
          </p:nvSpPr>
          <p:spPr>
            <a:xfrm>
              <a:off x="0" y="0"/>
              <a:ext cx="286138" cy="213190"/>
            </a:xfrm>
            <a:custGeom>
              <a:avLst/>
              <a:gdLst/>
              <a:ahLst/>
              <a:cxnLst/>
              <a:rect l="l" t="t" r="r" b="b"/>
              <a:pathLst>
                <a:path w="286138" h="213190">
                  <a:moveTo>
                    <a:pt x="106595" y="0"/>
                  </a:moveTo>
                  <a:lnTo>
                    <a:pt x="179543" y="0"/>
                  </a:lnTo>
                  <a:cubicBezTo>
                    <a:pt x="238414" y="0"/>
                    <a:pt x="286138" y="47724"/>
                    <a:pt x="286138" y="106595"/>
                  </a:cubicBezTo>
                  <a:lnTo>
                    <a:pt x="286138" y="106595"/>
                  </a:lnTo>
                  <a:cubicBezTo>
                    <a:pt x="286138" y="165466"/>
                    <a:pt x="238414" y="213190"/>
                    <a:pt x="179543" y="213190"/>
                  </a:cubicBezTo>
                  <a:lnTo>
                    <a:pt x="106595" y="213190"/>
                  </a:lnTo>
                  <a:cubicBezTo>
                    <a:pt x="47724" y="213190"/>
                    <a:pt x="0" y="165466"/>
                    <a:pt x="0" y="106595"/>
                  </a:cubicBezTo>
                  <a:lnTo>
                    <a:pt x="0" y="106595"/>
                  </a:lnTo>
                  <a:cubicBezTo>
                    <a:pt x="0" y="47724"/>
                    <a:pt x="47724" y="0"/>
                    <a:pt x="106595" y="0"/>
                  </a:cubicBezTo>
                  <a:close/>
                </a:path>
              </a:pathLst>
            </a:custGeom>
            <a:solidFill>
              <a:srgbClr val="FFFFFF"/>
            </a:solidFill>
            <a:ln w="190500" cap="rnd">
              <a:solidFill>
                <a:srgbClr val="FFE0A0"/>
              </a:solidFill>
              <a:prstDash val="solid"/>
              <a:round/>
            </a:ln>
          </p:spPr>
        </p:sp>
        <p:sp>
          <p:nvSpPr>
            <p:cNvPr id="10" name="TextBox 10"/>
            <p:cNvSpPr txBox="1"/>
            <p:nvPr/>
          </p:nvSpPr>
          <p:spPr>
            <a:xfrm>
              <a:off x="0" y="-38100"/>
              <a:ext cx="286138" cy="25129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TextBox 11"/>
          <p:cNvSpPr txBox="1"/>
          <p:nvPr/>
        </p:nvSpPr>
        <p:spPr>
          <a:xfrm>
            <a:off x="5331355" y="2124913"/>
            <a:ext cx="7518352" cy="5416868"/>
          </a:xfrm>
          <a:prstGeom prst="rect">
            <a:avLst/>
          </a:prstGeom>
        </p:spPr>
        <p:txBody>
          <a:bodyPr wrap="square" lIns="0" tIns="0" rIns="0" bIns="0" rtlCol="0" anchor="t">
            <a:spAutoFit/>
          </a:bodyPr>
          <a:lstStyle/>
          <a:p>
            <a:pPr algn="ctr"/>
            <a:r>
              <a:rPr lang="vi-VN" sz="8800" b="1">
                <a:latin typeface="Times New Roman" panose="02020603050405020304" pitchFamily="18" charset="0"/>
                <a:cs typeface="Times New Roman" panose="02020603050405020304" pitchFamily="18" charset="0"/>
              </a:rPr>
              <a:t>4. Bước </a:t>
            </a:r>
            <a:r>
              <a:rPr lang="vi-VN" sz="8800" b="1" smtClean="0">
                <a:latin typeface="Times New Roman" panose="02020603050405020304" pitchFamily="18" charset="0"/>
                <a:cs typeface="Times New Roman" panose="02020603050405020304" pitchFamily="18" charset="0"/>
              </a:rPr>
              <a:t>4</a:t>
            </a:r>
          </a:p>
          <a:p>
            <a:pPr algn="ctr"/>
            <a:r>
              <a:rPr lang="vi-VN" sz="8800" b="1" smtClean="0">
                <a:latin typeface="Times New Roman" panose="02020603050405020304" pitchFamily="18" charset="0"/>
                <a:cs typeface="Times New Roman" panose="02020603050405020304" pitchFamily="18" charset="0"/>
              </a:rPr>
              <a:t>Xem </a:t>
            </a:r>
            <a:r>
              <a:rPr lang="vi-VN" sz="8800" b="1">
                <a:latin typeface="Times New Roman" panose="02020603050405020304" pitchFamily="18" charset="0"/>
                <a:cs typeface="Times New Roman" panose="02020603050405020304" pitchFamily="18" charset="0"/>
              </a:rPr>
              <a:t>lại, chỉnh sửa, rút kinh nghiệm</a:t>
            </a:r>
            <a:endParaRPr lang="en-GB" sz="8800">
              <a:latin typeface="Times New Roman" panose="02020603050405020304" pitchFamily="18" charset="0"/>
              <a:cs typeface="Times New Roman" panose="02020603050405020304" pitchFamily="18" charset="0"/>
            </a:endParaRPr>
          </a:p>
        </p:txBody>
      </p:sp>
      <p:sp>
        <p:nvSpPr>
          <p:cNvPr id="24" name="Freeform 24"/>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5" name="Freeform 25"/>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6" name="Freeform 26"/>
          <p:cNvSpPr/>
          <p:nvPr/>
        </p:nvSpPr>
        <p:spPr>
          <a:xfrm rot="9736640" flipV="1">
            <a:off x="16197787" y="8385265"/>
            <a:ext cx="1548062" cy="1538386"/>
          </a:xfrm>
          <a:custGeom>
            <a:avLst/>
            <a:gdLst/>
            <a:ahLst/>
            <a:cxnLst/>
            <a:rect l="l" t="t" r="r" b="b"/>
            <a:pathLst>
              <a:path w="1548062" h="1538386">
                <a:moveTo>
                  <a:pt x="0" y="1538387"/>
                </a:moveTo>
                <a:lnTo>
                  <a:pt x="1548062" y="1538387"/>
                </a:lnTo>
                <a:lnTo>
                  <a:pt x="1548062" y="0"/>
                </a:lnTo>
                <a:lnTo>
                  <a:pt x="0" y="0"/>
                </a:lnTo>
                <a:lnTo>
                  <a:pt x="0" y="1538387"/>
                </a:lnTo>
                <a:close/>
              </a:path>
            </a:pathLst>
          </a:custGeom>
          <a:blipFill>
            <a:blip r:embed="rId5"/>
            <a:stretch>
              <a:fillRect/>
            </a:stretch>
          </a:blipFill>
        </p:spPr>
      </p:sp>
      <p:sp>
        <p:nvSpPr>
          <p:cNvPr id="27" name="Freeform 27"/>
          <p:cNvSpPr/>
          <p:nvPr/>
        </p:nvSpPr>
        <p:spPr>
          <a:xfrm rot="-9127808" flipV="1">
            <a:off x="233480" y="890121"/>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spTree>
    <p:extLst>
      <p:ext uri="{BB962C8B-B14F-4D97-AF65-F5344CB8AC3E}">
        <p14:creationId xmlns:p14="http://schemas.microsoft.com/office/powerpoint/2010/main" val="131051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2971800" y="2562127"/>
            <a:ext cx="12344399" cy="6494876"/>
            <a:chOff x="0" y="0"/>
            <a:chExt cx="911804" cy="528104"/>
          </a:xfrm>
        </p:grpSpPr>
        <p:sp>
          <p:nvSpPr>
            <p:cNvPr id="6" name="Freeform 6"/>
            <p:cNvSpPr/>
            <p:nvPr/>
          </p:nvSpPr>
          <p:spPr>
            <a:xfrm>
              <a:off x="0" y="0"/>
              <a:ext cx="911804" cy="528104"/>
            </a:xfrm>
            <a:custGeom>
              <a:avLst/>
              <a:gdLst/>
              <a:ahLst/>
              <a:cxnLst/>
              <a:rect l="l" t="t" r="r" b="b"/>
              <a:pathLst>
                <a:path w="911804" h="528104">
                  <a:moveTo>
                    <a:pt x="122199" y="0"/>
                  </a:moveTo>
                  <a:lnTo>
                    <a:pt x="789604" y="0"/>
                  </a:lnTo>
                  <a:cubicBezTo>
                    <a:pt x="822014" y="0"/>
                    <a:pt x="853096" y="12875"/>
                    <a:pt x="876012" y="35791"/>
                  </a:cubicBezTo>
                  <a:cubicBezTo>
                    <a:pt x="898929" y="58708"/>
                    <a:pt x="911804" y="89790"/>
                    <a:pt x="911804" y="122199"/>
                  </a:cubicBezTo>
                  <a:lnTo>
                    <a:pt x="911804" y="405905"/>
                  </a:lnTo>
                  <a:cubicBezTo>
                    <a:pt x="911804" y="438314"/>
                    <a:pt x="898929" y="469396"/>
                    <a:pt x="876012" y="492313"/>
                  </a:cubicBezTo>
                  <a:cubicBezTo>
                    <a:pt x="853096" y="515230"/>
                    <a:pt x="822014" y="528104"/>
                    <a:pt x="789604" y="528104"/>
                  </a:cubicBezTo>
                  <a:lnTo>
                    <a:pt x="122199" y="528104"/>
                  </a:lnTo>
                  <a:cubicBezTo>
                    <a:pt x="89790" y="528104"/>
                    <a:pt x="58708" y="515230"/>
                    <a:pt x="35791" y="492313"/>
                  </a:cubicBezTo>
                  <a:cubicBezTo>
                    <a:pt x="12875" y="469396"/>
                    <a:pt x="0" y="438314"/>
                    <a:pt x="0" y="405905"/>
                  </a:cubicBezTo>
                  <a:lnTo>
                    <a:pt x="0" y="122199"/>
                  </a:lnTo>
                  <a:cubicBezTo>
                    <a:pt x="0" y="89790"/>
                    <a:pt x="12875" y="58708"/>
                    <a:pt x="35791" y="35791"/>
                  </a:cubicBezTo>
                  <a:cubicBezTo>
                    <a:pt x="58708" y="12875"/>
                    <a:pt x="89790" y="0"/>
                    <a:pt x="122199"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911804" cy="566204"/>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070070" y="3112892"/>
            <a:ext cx="10250986" cy="5539978"/>
          </a:xfrm>
          <a:prstGeom prst="rect">
            <a:avLst/>
          </a:prstGeom>
        </p:spPr>
        <p:txBody>
          <a:bodyPr wrap="square" lIns="0" tIns="0" rIns="0" bIns="0" rtlCol="0" anchor="t">
            <a:spAutoFit/>
          </a:bodyPr>
          <a:lstStyle/>
          <a:p>
            <a:pPr lvl="0" algn="just"/>
            <a:r>
              <a:rPr lang="en-US" sz="3600">
                <a:latin typeface="Times New Roman" panose="02020603050405020304" pitchFamily="18" charset="0"/>
                <a:cs typeface="Times New Roman" panose="02020603050405020304" pitchFamily="18" charset="0"/>
              </a:rPr>
              <a:t>Hoàn thiện lại bài viết theo bảng kiểm.</a:t>
            </a:r>
            <a:endParaRPr lang="en-GB" sz="3600">
              <a:latin typeface="Times New Roman" panose="02020603050405020304" pitchFamily="18" charset="0"/>
              <a:cs typeface="Times New Roman" panose="02020603050405020304" pitchFamily="18" charset="0"/>
            </a:endParaRPr>
          </a:p>
          <a:p>
            <a:pPr lvl="0" algn="just"/>
            <a:r>
              <a:rPr lang="en-US" sz="3600">
                <a:latin typeface="Times New Roman" panose="02020603050405020304" pitchFamily="18" charset="0"/>
                <a:cs typeface="Times New Roman" panose="02020603050405020304" pitchFamily="18" charset="0"/>
              </a:rPr>
              <a:t>Chuẩn bị bài nói </a:t>
            </a:r>
            <a:r>
              <a:rPr lang="vi-VN" sz="3600">
                <a:latin typeface="Times New Roman" panose="02020603050405020304" pitchFamily="18" charset="0"/>
                <a:cs typeface="Times New Roman" panose="02020603050405020304" pitchFamily="18" charset="0"/>
              </a:rPr>
              <a:t>và nghe </a:t>
            </a:r>
            <a:r>
              <a:rPr lang="vi-VN" sz="3600" i="1">
                <a:latin typeface="Times New Roman" panose="02020603050405020304" pitchFamily="18" charset="0"/>
                <a:cs typeface="Times New Roman" panose="02020603050405020304" pitchFamily="18" charset="0"/>
              </a:rPr>
              <a:t>Trình bày ý kiến về một </a:t>
            </a:r>
            <a:r>
              <a:rPr lang="en-US" sz="3600" i="1">
                <a:latin typeface="Times New Roman" panose="02020603050405020304" pitchFamily="18" charset="0"/>
                <a:cs typeface="Times New Roman" panose="02020603050405020304" pitchFamily="18" charset="0"/>
              </a:rPr>
              <a:t>sự việc có tính thời sự.</a:t>
            </a:r>
            <a:endParaRPr lang="en-GB" sz="3600">
              <a:latin typeface="Times New Roman" panose="02020603050405020304" pitchFamily="18" charset="0"/>
              <a:cs typeface="Times New Roman" panose="02020603050405020304" pitchFamily="18" charset="0"/>
            </a:endParaRPr>
          </a:p>
          <a:p>
            <a:pPr algn="just"/>
            <a:r>
              <a:rPr lang="en-US" sz="3600" b="1">
                <a:latin typeface="Times New Roman" panose="02020603050405020304" pitchFamily="18" charset="0"/>
                <a:cs typeface="Times New Roman" panose="02020603050405020304" pitchFamily="18" charset="0"/>
              </a:rPr>
              <a:t>+ Đề 1 (nhóm 1, 2): </a:t>
            </a:r>
            <a:r>
              <a:rPr lang="en-US" sz="3600">
                <a:latin typeface="Times New Roman" panose="02020603050405020304" pitchFamily="18" charset="0"/>
                <a:cs typeface="Times New Roman" panose="02020603050405020304" pitchFamily="18" charset="0"/>
              </a:rPr>
              <a:t>Trình bày ý kiến về một sự việc có tính thời sự tác động tiêu cực tới tự nhiên (</a:t>
            </a:r>
            <a:r>
              <a:rPr lang="en-US" sz="3600" i="1">
                <a:latin typeface="Times New Roman" panose="02020603050405020304" pitchFamily="18" charset="0"/>
                <a:cs typeface="Times New Roman" panose="02020603050405020304" pitchFamily="18" charset="0"/>
              </a:rPr>
              <a:t>chặt phá rừng, xả nước thải chưa qua xử lí, săn bắn động vật trái phép,..</a:t>
            </a:r>
            <a:r>
              <a:rPr lang="en-US" sz="3600">
                <a:latin typeface="Times New Roman" panose="02020603050405020304" pitchFamily="18"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a:p>
            <a:pPr algn="just"/>
            <a:r>
              <a:rPr lang="en-US" sz="3600" b="1">
                <a:latin typeface="Times New Roman" panose="02020603050405020304" pitchFamily="18" charset="0"/>
                <a:cs typeface="Times New Roman" panose="02020603050405020304" pitchFamily="18" charset="0"/>
              </a:rPr>
              <a:t>+ Đề 2 (nhóm 3, 4):</a:t>
            </a:r>
            <a:r>
              <a:rPr lang="en-US" sz="3600">
                <a:latin typeface="Times New Roman" panose="02020603050405020304" pitchFamily="18" charset="0"/>
                <a:cs typeface="Times New Roman" panose="02020603050405020304" pitchFamily="18" charset="0"/>
              </a:rPr>
              <a:t> Trình bày ý kiến về một sự việc có tính thời sự tác động tiêu cực tới môi trường học đường (</a:t>
            </a:r>
            <a:r>
              <a:rPr lang="en-US" sz="3600" i="1">
                <a:latin typeface="Times New Roman" panose="02020603050405020304" pitchFamily="18" charset="0"/>
                <a:cs typeface="Times New Roman" panose="02020603050405020304" pitchFamily="18" charset="0"/>
              </a:rPr>
              <a:t>đi học muộn, nghiện điện thoại, học đối phó,…)</a:t>
            </a:r>
            <a:endParaRPr lang="en-GB" sz="3600">
              <a:latin typeface="Times New Roman" panose="02020603050405020304" pitchFamily="18" charset="0"/>
              <a:cs typeface="Times New Roman" panose="02020603050405020304" pitchFamily="18" charset="0"/>
            </a:endParaRPr>
          </a:p>
        </p:txBody>
      </p:sp>
      <p:grpSp>
        <p:nvGrpSpPr>
          <p:cNvPr id="9" name="Group 9"/>
          <p:cNvGrpSpPr/>
          <p:nvPr/>
        </p:nvGrpSpPr>
        <p:grpSpPr>
          <a:xfrm>
            <a:off x="5911310" y="955382"/>
            <a:ext cx="6358442" cy="1747079"/>
            <a:chOff x="0" y="0"/>
            <a:chExt cx="323451" cy="110751"/>
          </a:xfrm>
        </p:grpSpPr>
        <p:sp>
          <p:nvSpPr>
            <p:cNvPr id="10" name="Freeform 10"/>
            <p:cNvSpPr/>
            <p:nvPr/>
          </p:nvSpPr>
          <p:spPr>
            <a:xfrm>
              <a:off x="0" y="0"/>
              <a:ext cx="323451" cy="110751"/>
            </a:xfrm>
            <a:custGeom>
              <a:avLst/>
              <a:gdLst/>
              <a:ahLst/>
              <a:cxnLst/>
              <a:rect l="l" t="t" r="r" b="b"/>
              <a:pathLst>
                <a:path w="323451" h="110751">
                  <a:moveTo>
                    <a:pt x="55376" y="0"/>
                  </a:moveTo>
                  <a:lnTo>
                    <a:pt x="268075" y="0"/>
                  </a:lnTo>
                  <a:cubicBezTo>
                    <a:pt x="298658" y="0"/>
                    <a:pt x="323451" y="24793"/>
                    <a:pt x="323451" y="55376"/>
                  </a:cubicBezTo>
                  <a:lnTo>
                    <a:pt x="323451" y="55376"/>
                  </a:lnTo>
                  <a:cubicBezTo>
                    <a:pt x="323451" y="85959"/>
                    <a:pt x="298658" y="110751"/>
                    <a:pt x="268075" y="110751"/>
                  </a:cubicBezTo>
                  <a:lnTo>
                    <a:pt x="55376" y="110751"/>
                  </a:lnTo>
                  <a:cubicBezTo>
                    <a:pt x="24793" y="110751"/>
                    <a:pt x="0" y="85959"/>
                    <a:pt x="0" y="55376"/>
                  </a:cubicBezTo>
                  <a:lnTo>
                    <a:pt x="0" y="55376"/>
                  </a:lnTo>
                  <a:cubicBezTo>
                    <a:pt x="0" y="24793"/>
                    <a:pt x="24793" y="0"/>
                    <a:pt x="55376" y="0"/>
                  </a:cubicBezTo>
                  <a:close/>
                </a:path>
              </a:pathLst>
            </a:custGeom>
            <a:solidFill>
              <a:srgbClr val="FFFFFF"/>
            </a:solidFill>
            <a:ln w="190500" cap="rnd">
              <a:solidFill>
                <a:srgbClr val="FFE0A0"/>
              </a:solidFill>
              <a:prstDash val="solid"/>
              <a:round/>
            </a:ln>
          </p:spPr>
        </p:sp>
        <p:sp>
          <p:nvSpPr>
            <p:cNvPr id="11" name="TextBox 11"/>
            <p:cNvSpPr txBox="1"/>
            <p:nvPr/>
          </p:nvSpPr>
          <p:spPr>
            <a:xfrm>
              <a:off x="0" y="-38100"/>
              <a:ext cx="323451" cy="148851"/>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6334233" y="1367683"/>
            <a:ext cx="6466050" cy="830997"/>
          </a:xfrm>
          <a:prstGeom prst="rect">
            <a:avLst/>
          </a:prstGeom>
        </p:spPr>
        <p:txBody>
          <a:bodyPr lIns="0" tIns="0" rIns="0" bIns="0" rtlCol="0" anchor="t">
            <a:spAutoFit/>
          </a:bodyPr>
          <a:lstStyle/>
          <a:p>
            <a:r>
              <a:rPr lang="en-US" sz="5400" b="1">
                <a:latin typeface="Times New Roman" panose="02020603050405020304" pitchFamily="18" charset="0"/>
                <a:cs typeface="Times New Roman" panose="02020603050405020304" pitchFamily="18" charset="0"/>
              </a:rPr>
              <a:t>Hướng dẫn về nhà</a:t>
            </a:r>
            <a:endParaRPr lang="en-GB" sz="5400">
              <a:latin typeface="Times New Roman" panose="02020603050405020304" pitchFamily="18" charset="0"/>
              <a:cs typeface="Times New Roman" panose="02020603050405020304" pitchFamily="18" charset="0"/>
            </a:endParaRPr>
          </a:p>
        </p:txBody>
      </p:sp>
      <p:sp>
        <p:nvSpPr>
          <p:cNvPr id="13" name="Freeform 13"/>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2085491" y="1800061"/>
            <a:ext cx="1256929" cy="1249073"/>
          </a:xfrm>
          <a:custGeom>
            <a:avLst/>
            <a:gdLst/>
            <a:ahLst/>
            <a:cxnLst/>
            <a:rect l="l" t="t" r="r" b="b"/>
            <a:pathLst>
              <a:path w="1256929" h="1249073">
                <a:moveTo>
                  <a:pt x="0" y="1249073"/>
                </a:moveTo>
                <a:lnTo>
                  <a:pt x="1256929" y="1249073"/>
                </a:lnTo>
                <a:lnTo>
                  <a:pt x="1256929" y="0"/>
                </a:lnTo>
                <a:lnTo>
                  <a:pt x="0" y="0"/>
                </a:lnTo>
                <a:lnTo>
                  <a:pt x="0" y="1249073"/>
                </a:lnTo>
                <a:close/>
              </a:path>
            </a:pathLst>
          </a:custGeom>
          <a:blipFill>
            <a:blip r:embed="rId5"/>
            <a:stretch>
              <a:fillRect/>
            </a:stretch>
          </a:blipFill>
        </p:spPr>
      </p:sp>
      <p:sp>
        <p:nvSpPr>
          <p:cNvPr id="16" name="Freeform 16"/>
          <p:cNvSpPr/>
          <p:nvPr/>
        </p:nvSpPr>
        <p:spPr>
          <a:xfrm rot="-8946280" flipV="1">
            <a:off x="15263503" y="7797759"/>
            <a:ext cx="1237765" cy="1230029"/>
          </a:xfrm>
          <a:custGeom>
            <a:avLst/>
            <a:gdLst/>
            <a:ahLst/>
            <a:cxnLst/>
            <a:rect l="l" t="t" r="r" b="b"/>
            <a:pathLst>
              <a:path w="1237765" h="1230029">
                <a:moveTo>
                  <a:pt x="0" y="1230029"/>
                </a:moveTo>
                <a:lnTo>
                  <a:pt x="1237764" y="1230029"/>
                </a:lnTo>
                <a:lnTo>
                  <a:pt x="1237764" y="0"/>
                </a:lnTo>
                <a:lnTo>
                  <a:pt x="0" y="0"/>
                </a:lnTo>
                <a:lnTo>
                  <a:pt x="0" y="1230029"/>
                </a:lnTo>
                <a:close/>
              </a:path>
            </a:pathLst>
          </a:custGeom>
          <a:blipFill>
            <a:blip r:embed="rId5"/>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sp>
        <p:nvSpPr>
          <p:cNvPr id="5" name="TextBox 5"/>
          <p:cNvSpPr txBox="1"/>
          <p:nvPr/>
        </p:nvSpPr>
        <p:spPr>
          <a:xfrm>
            <a:off x="962669" y="4104754"/>
            <a:ext cx="12295576" cy="20774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marL="0" lvl="0" indent="0" algn="l">
              <a:lnSpc>
                <a:spcPts val="16244"/>
              </a:lnSpc>
            </a:pPr>
            <a:r>
              <a:rPr lang="en-US" sz="177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Chewy"/>
                <a:cs typeface="Times New Roman" panose="02020603050405020304" pitchFamily="18" charset="0"/>
                <a:sym typeface="Chewy"/>
              </a:rPr>
              <a:t>Thank You</a:t>
            </a:r>
          </a:p>
        </p:txBody>
      </p:sp>
      <p:sp>
        <p:nvSpPr>
          <p:cNvPr id="8" name="Freeform 8"/>
          <p:cNvSpPr/>
          <p:nvPr/>
        </p:nvSpPr>
        <p:spPr>
          <a:xfrm rot="1513469">
            <a:off x="10917754" y="3103531"/>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9" name="Freeform 9"/>
          <p:cNvSpPr/>
          <p:nvPr/>
        </p:nvSpPr>
        <p:spPr>
          <a:xfrm rot="-9592429" flipV="1">
            <a:off x="12056320" y="4070971"/>
            <a:ext cx="2241950" cy="2227938"/>
          </a:xfrm>
          <a:custGeom>
            <a:avLst/>
            <a:gdLst/>
            <a:ahLst/>
            <a:cxnLst/>
            <a:rect l="l" t="t" r="r" b="b"/>
            <a:pathLst>
              <a:path w="2241950" h="2227938">
                <a:moveTo>
                  <a:pt x="0" y="2227938"/>
                </a:moveTo>
                <a:lnTo>
                  <a:pt x="2241950" y="2227938"/>
                </a:lnTo>
                <a:lnTo>
                  <a:pt x="2241950" y="0"/>
                </a:lnTo>
                <a:lnTo>
                  <a:pt x="0" y="0"/>
                </a:lnTo>
                <a:lnTo>
                  <a:pt x="0" y="2227938"/>
                </a:lnTo>
                <a:close/>
              </a:path>
            </a:pathLst>
          </a:custGeom>
          <a:blipFill>
            <a:blip r:embed="rId5"/>
            <a:stretch>
              <a:fillRect/>
            </a:stretch>
          </a:blipFill>
        </p:spPr>
      </p:sp>
      <p:sp>
        <p:nvSpPr>
          <p:cNvPr id="10" name="Freeform 10"/>
          <p:cNvSpPr/>
          <p:nvPr/>
        </p:nvSpPr>
        <p:spPr>
          <a:xfrm rot="-9693522" flipV="1">
            <a:off x="678886" y="769490"/>
            <a:ext cx="1670696" cy="1660254"/>
          </a:xfrm>
          <a:custGeom>
            <a:avLst/>
            <a:gdLst/>
            <a:ahLst/>
            <a:cxnLst/>
            <a:rect l="l" t="t" r="r" b="b"/>
            <a:pathLst>
              <a:path w="1670696" h="1660254">
                <a:moveTo>
                  <a:pt x="0" y="1660254"/>
                </a:moveTo>
                <a:lnTo>
                  <a:pt x="1670696" y="1660254"/>
                </a:lnTo>
                <a:lnTo>
                  <a:pt x="1670696" y="0"/>
                </a:lnTo>
                <a:lnTo>
                  <a:pt x="0" y="0"/>
                </a:lnTo>
                <a:lnTo>
                  <a:pt x="0" y="1660254"/>
                </a:lnTo>
                <a:close/>
              </a:path>
            </a:pathLst>
          </a:custGeom>
          <a:blipFill>
            <a:blip r:embed="rId5"/>
            <a:stretch>
              <a:fillRect/>
            </a:stretch>
          </a:blipFill>
        </p:spPr>
      </p:sp>
      <p:sp>
        <p:nvSpPr>
          <p:cNvPr id="11" name="Freeform 11"/>
          <p:cNvSpPr/>
          <p:nvPr/>
        </p:nvSpPr>
        <p:spPr>
          <a:xfrm rot="-1235750">
            <a:off x="15906169" y="8217744"/>
            <a:ext cx="1590244" cy="1391464"/>
          </a:xfrm>
          <a:custGeom>
            <a:avLst/>
            <a:gdLst/>
            <a:ahLst/>
            <a:cxnLst/>
            <a:rect l="l" t="t" r="r" b="b"/>
            <a:pathLst>
              <a:path w="1590244" h="1391464">
                <a:moveTo>
                  <a:pt x="0" y="0"/>
                </a:moveTo>
                <a:lnTo>
                  <a:pt x="1590245" y="0"/>
                </a:lnTo>
                <a:lnTo>
                  <a:pt x="1590245" y="1391463"/>
                </a:lnTo>
                <a:lnTo>
                  <a:pt x="0" y="1391463"/>
                </a:lnTo>
                <a:lnTo>
                  <a:pt x="0" y="0"/>
                </a:lnTo>
                <a:close/>
              </a:path>
            </a:pathLst>
          </a:custGeom>
          <a:blipFill>
            <a:blip r:embed="rId4"/>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624393" y="2763424"/>
            <a:ext cx="15039213" cy="7028276"/>
            <a:chOff x="0" y="0"/>
            <a:chExt cx="1222852" cy="476498"/>
          </a:xfrm>
        </p:grpSpPr>
        <p:sp>
          <p:nvSpPr>
            <p:cNvPr id="6" name="Freeform 6"/>
            <p:cNvSpPr/>
            <p:nvPr/>
          </p:nvSpPr>
          <p:spPr>
            <a:xfrm>
              <a:off x="0" y="0"/>
              <a:ext cx="1222852" cy="476498"/>
            </a:xfrm>
            <a:custGeom>
              <a:avLst/>
              <a:gdLst/>
              <a:ahLst/>
              <a:cxnLst/>
              <a:rect l="l" t="t" r="r" b="b"/>
              <a:pathLst>
                <a:path w="1222852" h="476498">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1222852" cy="51459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3200400" y="187937"/>
            <a:ext cx="11497846" cy="2282936"/>
            <a:chOff x="0" y="0"/>
            <a:chExt cx="365276" cy="116132"/>
          </a:xfrm>
        </p:grpSpPr>
        <p:sp>
          <p:nvSpPr>
            <p:cNvPr id="10" name="Freeform 10"/>
            <p:cNvSpPr/>
            <p:nvPr/>
          </p:nvSpPr>
          <p:spPr>
            <a:xfrm>
              <a:off x="0" y="0"/>
              <a:ext cx="365276" cy="116132"/>
            </a:xfrm>
            <a:custGeom>
              <a:avLst/>
              <a:gdLst/>
              <a:ahLst/>
              <a:cxnLst/>
              <a:rect l="l" t="t" r="r" b="b"/>
              <a:pathLst>
                <a:path w="365276" h="116132">
                  <a:moveTo>
                    <a:pt x="58066" y="0"/>
                  </a:moveTo>
                  <a:lnTo>
                    <a:pt x="307210" y="0"/>
                  </a:lnTo>
                  <a:cubicBezTo>
                    <a:pt x="322611" y="0"/>
                    <a:pt x="337380" y="6118"/>
                    <a:pt x="348269" y="17007"/>
                  </a:cubicBezTo>
                  <a:cubicBezTo>
                    <a:pt x="359159" y="27897"/>
                    <a:pt x="365276" y="42666"/>
                    <a:pt x="365276" y="58066"/>
                  </a:cubicBezTo>
                  <a:lnTo>
                    <a:pt x="365276" y="58066"/>
                  </a:lnTo>
                  <a:cubicBezTo>
                    <a:pt x="365276" y="90135"/>
                    <a:pt x="339279" y="116132"/>
                    <a:pt x="307210" y="116132"/>
                  </a:cubicBezTo>
                  <a:lnTo>
                    <a:pt x="58066" y="116132"/>
                  </a:lnTo>
                  <a:cubicBezTo>
                    <a:pt x="42666" y="116132"/>
                    <a:pt x="27897" y="110014"/>
                    <a:pt x="17007" y="99125"/>
                  </a:cubicBezTo>
                  <a:cubicBezTo>
                    <a:pt x="6118" y="88235"/>
                    <a:pt x="0" y="73466"/>
                    <a:pt x="0" y="58066"/>
                  </a:cubicBezTo>
                  <a:lnTo>
                    <a:pt x="0" y="58066"/>
                  </a:lnTo>
                  <a:cubicBezTo>
                    <a:pt x="0" y="42666"/>
                    <a:pt x="6118" y="27897"/>
                    <a:pt x="17007" y="17007"/>
                  </a:cubicBezTo>
                  <a:cubicBezTo>
                    <a:pt x="27897" y="6118"/>
                    <a:pt x="42666" y="0"/>
                    <a:pt x="58066" y="0"/>
                  </a:cubicBezTo>
                  <a:close/>
                </a:path>
              </a:pathLst>
            </a:custGeom>
            <a:solidFill>
              <a:srgbClr val="FFFFFF"/>
            </a:solidFill>
            <a:ln w="190500" cap="rnd">
              <a:solidFill>
                <a:srgbClr val="FFE0A0"/>
              </a:solidFill>
              <a:prstDash val="solid"/>
              <a:round/>
            </a:ln>
          </p:spPr>
        </p:sp>
        <p:sp>
          <p:nvSpPr>
            <p:cNvPr id="11" name="TextBox 11"/>
            <p:cNvSpPr txBox="1"/>
            <p:nvPr/>
          </p:nvSpPr>
          <p:spPr>
            <a:xfrm>
              <a:off x="0" y="-38100"/>
              <a:ext cx="365276" cy="1542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2" name="TextBox 12"/>
          <p:cNvSpPr txBox="1"/>
          <p:nvPr/>
        </p:nvSpPr>
        <p:spPr>
          <a:xfrm>
            <a:off x="4215410" y="354795"/>
            <a:ext cx="9467825" cy="1846659"/>
          </a:xfrm>
          <a:prstGeom prst="rect">
            <a:avLst/>
          </a:prstGeom>
        </p:spPr>
        <p:txBody>
          <a:bodyPr wrap="square" lIns="0" tIns="0" rIns="0" bIns="0" rtlCol="0" anchor="t">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hình ảnh trên là gì? Mục đích của những loại văn bản đó là gì? Những văn bản đó đem đến những thông tin gì?</a:t>
            </a:r>
            <a:endParaRPr lang="en-US" sz="4000" b="1">
              <a:solidFill>
                <a:srgbClr val="8870EA"/>
              </a:solidFill>
              <a:effectLst>
                <a:outerShdw blurRad="38100" dist="38100" dir="2700000" algn="tl">
                  <a:srgbClr val="000000">
                    <a:alpha val="43137"/>
                  </a:srgbClr>
                </a:outerShdw>
              </a:effectLst>
              <a:latin typeface="Times New Roman" panose="02020603050405020304" pitchFamily="18" charset="0"/>
              <a:ea typeface="Chewy"/>
              <a:cs typeface="Times New Roman" panose="02020603050405020304" pitchFamily="18" charset="0"/>
              <a:sym typeface="Chewy"/>
            </a:endParaRPr>
          </a:p>
        </p:txBody>
      </p:sp>
      <p:sp>
        <p:nvSpPr>
          <p:cNvPr id="13" name="Freeform 13"/>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6592313" y="8628865"/>
            <a:ext cx="1548062" cy="1538386"/>
          </a:xfrm>
          <a:custGeom>
            <a:avLst/>
            <a:gdLst/>
            <a:ahLst/>
            <a:cxnLst/>
            <a:rect l="l" t="t" r="r" b="b"/>
            <a:pathLst>
              <a:path w="1548062" h="1538386">
                <a:moveTo>
                  <a:pt x="0" y="1538386"/>
                </a:moveTo>
                <a:lnTo>
                  <a:pt x="1548062" y="1538386"/>
                </a:lnTo>
                <a:lnTo>
                  <a:pt x="1548062" y="0"/>
                </a:lnTo>
                <a:lnTo>
                  <a:pt x="0" y="0"/>
                </a:lnTo>
                <a:lnTo>
                  <a:pt x="0" y="1538386"/>
                </a:lnTo>
                <a:close/>
              </a:path>
            </a:pathLst>
          </a:custGeom>
          <a:blipFill>
            <a:blip r:embed="rId5"/>
            <a:stretch>
              <a:fillRect/>
            </a:stretch>
          </a:blipFill>
        </p:spPr>
      </p:sp>
      <p:sp>
        <p:nvSpPr>
          <p:cNvPr id="16" name="Freeform 16"/>
          <p:cNvSpPr/>
          <p:nvPr/>
        </p:nvSpPr>
        <p:spPr>
          <a:xfrm rot="-9127808" flipV="1">
            <a:off x="1087963" y="1914786"/>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pic>
        <p:nvPicPr>
          <p:cNvPr id="17" name="Picture 16"/>
          <p:cNvPicPr/>
          <p:nvPr/>
        </p:nvPicPr>
        <p:blipFill>
          <a:blip r:embed="rId6">
            <a:extLst>
              <a:ext uri="{28A0092B-C50C-407E-A947-70E740481C1C}">
                <a14:useLocalDpi xmlns:a14="http://schemas.microsoft.com/office/drawing/2010/main" val="0"/>
              </a:ext>
            </a:extLst>
          </a:blip>
          <a:stretch>
            <a:fillRect/>
          </a:stretch>
        </p:blipFill>
        <p:spPr>
          <a:xfrm>
            <a:off x="1624393" y="2857500"/>
            <a:ext cx="7830449" cy="68023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Picture 17"/>
          <p:cNvPicPr/>
          <p:nvPr/>
        </p:nvPicPr>
        <p:blipFill>
          <a:blip r:embed="rId7" cstate="print">
            <a:extLst>
              <a:ext uri="{28A0092B-C50C-407E-A947-70E740481C1C}">
                <a14:useLocalDpi xmlns:a14="http://schemas.microsoft.com/office/drawing/2010/main" val="0"/>
              </a:ext>
            </a:extLst>
          </a:blip>
          <a:stretch>
            <a:fillRect/>
          </a:stretch>
        </p:blipFill>
        <p:spPr>
          <a:xfrm>
            <a:off x="9601200" y="2828682"/>
            <a:ext cx="6793697" cy="68023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781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4665373" y="2160690"/>
            <a:ext cx="8659433" cy="6571240"/>
            <a:chOff x="0" y="0"/>
            <a:chExt cx="704106" cy="534313"/>
          </a:xfrm>
        </p:grpSpPr>
        <p:sp>
          <p:nvSpPr>
            <p:cNvPr id="6" name="Freeform 6"/>
            <p:cNvSpPr/>
            <p:nvPr/>
          </p:nvSpPr>
          <p:spPr>
            <a:xfrm>
              <a:off x="0" y="0"/>
              <a:ext cx="704106" cy="534313"/>
            </a:xfrm>
            <a:custGeom>
              <a:avLst/>
              <a:gdLst/>
              <a:ahLst/>
              <a:cxnLst/>
              <a:rect l="l" t="t" r="r" b="b"/>
              <a:pathLst>
                <a:path w="704106" h="534313">
                  <a:moveTo>
                    <a:pt x="158246" y="0"/>
                  </a:moveTo>
                  <a:lnTo>
                    <a:pt x="545860" y="0"/>
                  </a:lnTo>
                  <a:cubicBezTo>
                    <a:pt x="587830" y="0"/>
                    <a:pt x="628080" y="16672"/>
                    <a:pt x="657757" y="46349"/>
                  </a:cubicBezTo>
                  <a:cubicBezTo>
                    <a:pt x="687434" y="76026"/>
                    <a:pt x="704106" y="116276"/>
                    <a:pt x="704106" y="158246"/>
                  </a:cubicBezTo>
                  <a:lnTo>
                    <a:pt x="704106" y="376068"/>
                  </a:lnTo>
                  <a:cubicBezTo>
                    <a:pt x="704106" y="463464"/>
                    <a:pt x="633257" y="534313"/>
                    <a:pt x="545860" y="534313"/>
                  </a:cubicBezTo>
                  <a:lnTo>
                    <a:pt x="158246" y="534313"/>
                  </a:lnTo>
                  <a:cubicBezTo>
                    <a:pt x="70849" y="534313"/>
                    <a:pt x="0" y="463464"/>
                    <a:pt x="0" y="376068"/>
                  </a:cubicBezTo>
                  <a:lnTo>
                    <a:pt x="0" y="158246"/>
                  </a:lnTo>
                  <a:cubicBezTo>
                    <a:pt x="0" y="70849"/>
                    <a:pt x="70849" y="0"/>
                    <a:pt x="158246"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704106" cy="57241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a:off x="6399362" y="3303185"/>
            <a:ext cx="5845741" cy="369331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en-US" sz="8000" b="1">
                <a:latin typeface="SVN-Caprica Script" pitchFamily="2" charset="-93"/>
              </a:rPr>
              <a:t>HOẠT ĐỘNG </a:t>
            </a:r>
            <a:r>
              <a:rPr lang="en-US" sz="8000" b="1" smtClean="0">
                <a:latin typeface="SVN-Caprica Script" pitchFamily="2" charset="-93"/>
              </a:rPr>
              <a:t>2 </a:t>
            </a:r>
            <a:r>
              <a:rPr lang="en-US" sz="8000" b="1">
                <a:latin typeface="SVN-Caprica Script" pitchFamily="2" charset="-93"/>
              </a:rPr>
              <a:t>HÌNH THÀNH KIẾN THỨC</a:t>
            </a:r>
            <a:endParaRPr lang="en-GB" sz="8000">
              <a:latin typeface="SVN-Caprica Script" pitchFamily="2" charset="-93"/>
            </a:endParaRPr>
          </a:p>
        </p:txBody>
      </p:sp>
      <p:sp>
        <p:nvSpPr>
          <p:cNvPr id="9" name="Freeform 9"/>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0" name="Freeform 10"/>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2" name="Freeform 12"/>
          <p:cNvSpPr/>
          <p:nvPr/>
        </p:nvSpPr>
        <p:spPr>
          <a:xfrm rot="-9496239" flipV="1">
            <a:off x="12492614" y="6828614"/>
            <a:ext cx="1664386" cy="1653984"/>
          </a:xfrm>
          <a:custGeom>
            <a:avLst/>
            <a:gdLst/>
            <a:ahLst/>
            <a:cxnLst/>
            <a:rect l="l" t="t" r="r" b="b"/>
            <a:pathLst>
              <a:path w="1664386" h="1653984">
                <a:moveTo>
                  <a:pt x="0" y="1653983"/>
                </a:moveTo>
                <a:lnTo>
                  <a:pt x="1664386" y="1653983"/>
                </a:lnTo>
                <a:lnTo>
                  <a:pt x="1664386" y="0"/>
                </a:lnTo>
                <a:lnTo>
                  <a:pt x="0" y="0"/>
                </a:lnTo>
                <a:lnTo>
                  <a:pt x="0" y="1653983"/>
                </a:lnTo>
                <a:close/>
              </a:path>
            </a:pathLst>
          </a:custGeom>
          <a:blipFill>
            <a:blip r:embed="rId5"/>
            <a:stretch>
              <a:fillRect/>
            </a:stretch>
          </a:blipFill>
        </p:spPr>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7098" y="3390900"/>
            <a:ext cx="6217302" cy="3774790"/>
          </a:xfrm>
          <a:prstGeom prst="rect">
            <a:avLst/>
          </a:prstGeom>
        </p:spPr>
      </p:pic>
      <p:sp>
        <p:nvSpPr>
          <p:cNvPr id="14" name="Freeform 11"/>
          <p:cNvSpPr/>
          <p:nvPr/>
        </p:nvSpPr>
        <p:spPr>
          <a:xfrm rot="8993567" flipV="1">
            <a:off x="4291518" y="1967085"/>
            <a:ext cx="2241950" cy="2227938"/>
          </a:xfrm>
          <a:custGeom>
            <a:avLst/>
            <a:gdLst/>
            <a:ahLst/>
            <a:cxnLst/>
            <a:rect l="l" t="t" r="r" b="b"/>
            <a:pathLst>
              <a:path w="2241950" h="2227938">
                <a:moveTo>
                  <a:pt x="0" y="2227938"/>
                </a:moveTo>
                <a:lnTo>
                  <a:pt x="2241951" y="2227938"/>
                </a:lnTo>
                <a:lnTo>
                  <a:pt x="2241951" y="0"/>
                </a:lnTo>
                <a:lnTo>
                  <a:pt x="0" y="0"/>
                </a:lnTo>
                <a:lnTo>
                  <a:pt x="0" y="2227938"/>
                </a:lnTo>
                <a:close/>
              </a:path>
            </a:pathLst>
          </a:custGeom>
          <a:blipFill>
            <a:blip r:embed="rId5"/>
            <a:stretch>
              <a:fillRect/>
            </a:stretch>
          </a:blipFill>
        </p:spPr>
      </p:sp>
    </p:spTree>
    <p:extLst>
      <p:ext uri="{BB962C8B-B14F-4D97-AF65-F5344CB8AC3E}">
        <p14:creationId xmlns:p14="http://schemas.microsoft.com/office/powerpoint/2010/main" val="1047492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4665373" y="2160690"/>
            <a:ext cx="8659433" cy="6571240"/>
            <a:chOff x="0" y="0"/>
            <a:chExt cx="704106" cy="534313"/>
          </a:xfrm>
        </p:grpSpPr>
        <p:sp>
          <p:nvSpPr>
            <p:cNvPr id="6" name="Freeform 6"/>
            <p:cNvSpPr/>
            <p:nvPr/>
          </p:nvSpPr>
          <p:spPr>
            <a:xfrm>
              <a:off x="0" y="0"/>
              <a:ext cx="704106" cy="534313"/>
            </a:xfrm>
            <a:custGeom>
              <a:avLst/>
              <a:gdLst/>
              <a:ahLst/>
              <a:cxnLst/>
              <a:rect l="l" t="t" r="r" b="b"/>
              <a:pathLst>
                <a:path w="704106" h="534313">
                  <a:moveTo>
                    <a:pt x="158246" y="0"/>
                  </a:moveTo>
                  <a:lnTo>
                    <a:pt x="545860" y="0"/>
                  </a:lnTo>
                  <a:cubicBezTo>
                    <a:pt x="587830" y="0"/>
                    <a:pt x="628080" y="16672"/>
                    <a:pt x="657757" y="46349"/>
                  </a:cubicBezTo>
                  <a:cubicBezTo>
                    <a:pt x="687434" y="76026"/>
                    <a:pt x="704106" y="116276"/>
                    <a:pt x="704106" y="158246"/>
                  </a:cubicBezTo>
                  <a:lnTo>
                    <a:pt x="704106" y="376068"/>
                  </a:lnTo>
                  <a:cubicBezTo>
                    <a:pt x="704106" y="463464"/>
                    <a:pt x="633257" y="534313"/>
                    <a:pt x="545860" y="534313"/>
                  </a:cubicBezTo>
                  <a:lnTo>
                    <a:pt x="158246" y="534313"/>
                  </a:lnTo>
                  <a:cubicBezTo>
                    <a:pt x="70849" y="534313"/>
                    <a:pt x="0" y="463464"/>
                    <a:pt x="0" y="376068"/>
                  </a:cubicBezTo>
                  <a:lnTo>
                    <a:pt x="0" y="158246"/>
                  </a:lnTo>
                  <a:cubicBezTo>
                    <a:pt x="0" y="70849"/>
                    <a:pt x="70849" y="0"/>
                    <a:pt x="158246"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704106" cy="57241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a:off x="5732841" y="3311820"/>
            <a:ext cx="6925444" cy="35394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vi-VN"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I. Tri thức về kiểu bài</a:t>
            </a:r>
            <a:endParaRPr lang="en-GB"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9" name="Freeform 9"/>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0" name="Freeform 10"/>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1" name="Freeform 11"/>
          <p:cNvSpPr/>
          <p:nvPr/>
        </p:nvSpPr>
        <p:spPr>
          <a:xfrm rot="8993567" flipV="1">
            <a:off x="4291518" y="1967085"/>
            <a:ext cx="2241950" cy="2227938"/>
          </a:xfrm>
          <a:custGeom>
            <a:avLst/>
            <a:gdLst/>
            <a:ahLst/>
            <a:cxnLst/>
            <a:rect l="l" t="t" r="r" b="b"/>
            <a:pathLst>
              <a:path w="2241950" h="2227938">
                <a:moveTo>
                  <a:pt x="0" y="2227938"/>
                </a:moveTo>
                <a:lnTo>
                  <a:pt x="2241951" y="2227938"/>
                </a:lnTo>
                <a:lnTo>
                  <a:pt x="2241951" y="0"/>
                </a:lnTo>
                <a:lnTo>
                  <a:pt x="0" y="0"/>
                </a:lnTo>
                <a:lnTo>
                  <a:pt x="0" y="2227938"/>
                </a:lnTo>
                <a:close/>
              </a:path>
            </a:pathLst>
          </a:custGeom>
          <a:blipFill>
            <a:blip r:embed="rId5"/>
            <a:stretch>
              <a:fillRect/>
            </a:stretch>
          </a:blipFill>
        </p:spPr>
      </p:sp>
      <p:sp>
        <p:nvSpPr>
          <p:cNvPr id="12" name="Freeform 12"/>
          <p:cNvSpPr/>
          <p:nvPr/>
        </p:nvSpPr>
        <p:spPr>
          <a:xfrm rot="-9496239" flipV="1">
            <a:off x="12492614" y="6828614"/>
            <a:ext cx="1664386" cy="1653984"/>
          </a:xfrm>
          <a:custGeom>
            <a:avLst/>
            <a:gdLst/>
            <a:ahLst/>
            <a:cxnLst/>
            <a:rect l="l" t="t" r="r" b="b"/>
            <a:pathLst>
              <a:path w="1664386" h="1653984">
                <a:moveTo>
                  <a:pt x="0" y="1653983"/>
                </a:moveTo>
                <a:lnTo>
                  <a:pt x="1664386" y="1653983"/>
                </a:lnTo>
                <a:lnTo>
                  <a:pt x="1664386" y="0"/>
                </a:lnTo>
                <a:lnTo>
                  <a:pt x="0" y="0"/>
                </a:lnTo>
                <a:lnTo>
                  <a:pt x="0" y="1653983"/>
                </a:lnTo>
                <a:close/>
              </a:path>
            </a:pathLst>
          </a:custGeom>
          <a:blipFill>
            <a:blip r:embed="rId5"/>
            <a:stretch>
              <a:fillRect/>
            </a:stretch>
          </a:blipFill>
        </p:spPr>
      </p:sp>
    </p:spTree>
    <p:extLst>
      <p:ext uri="{BB962C8B-B14F-4D97-AF65-F5344CB8AC3E}">
        <p14:creationId xmlns:p14="http://schemas.microsoft.com/office/powerpoint/2010/main" val="33492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9506752" y="2730839"/>
            <a:ext cx="8324047" cy="6494876"/>
            <a:chOff x="0" y="0"/>
            <a:chExt cx="608247" cy="528104"/>
          </a:xfrm>
        </p:grpSpPr>
        <p:sp>
          <p:nvSpPr>
            <p:cNvPr id="6" name="Freeform 6"/>
            <p:cNvSpPr/>
            <p:nvPr/>
          </p:nvSpPr>
          <p:spPr>
            <a:xfrm>
              <a:off x="0" y="0"/>
              <a:ext cx="608247" cy="528104"/>
            </a:xfrm>
            <a:custGeom>
              <a:avLst/>
              <a:gdLst/>
              <a:ahLst/>
              <a:cxnLst/>
              <a:rect l="l" t="t" r="r" b="b"/>
              <a:pathLst>
                <a:path w="608247" h="528104">
                  <a:moveTo>
                    <a:pt x="183185" y="0"/>
                  </a:moveTo>
                  <a:lnTo>
                    <a:pt x="425062" y="0"/>
                  </a:lnTo>
                  <a:cubicBezTo>
                    <a:pt x="526232" y="0"/>
                    <a:pt x="608247" y="82015"/>
                    <a:pt x="608247" y="183185"/>
                  </a:cubicBezTo>
                  <a:lnTo>
                    <a:pt x="608247" y="344919"/>
                  </a:lnTo>
                  <a:cubicBezTo>
                    <a:pt x="608247" y="393503"/>
                    <a:pt x="588947" y="440097"/>
                    <a:pt x="554593" y="474450"/>
                  </a:cubicBezTo>
                  <a:cubicBezTo>
                    <a:pt x="520239" y="508804"/>
                    <a:pt x="473646" y="528104"/>
                    <a:pt x="425062" y="528104"/>
                  </a:cubicBezTo>
                  <a:lnTo>
                    <a:pt x="183185" y="528104"/>
                  </a:lnTo>
                  <a:cubicBezTo>
                    <a:pt x="134602" y="528104"/>
                    <a:pt x="88008" y="508804"/>
                    <a:pt x="53654" y="474450"/>
                  </a:cubicBezTo>
                  <a:cubicBezTo>
                    <a:pt x="19300" y="440097"/>
                    <a:pt x="0" y="393503"/>
                    <a:pt x="0" y="344919"/>
                  </a:cubicBezTo>
                  <a:lnTo>
                    <a:pt x="0" y="183185"/>
                  </a:lnTo>
                  <a:cubicBezTo>
                    <a:pt x="0" y="134602"/>
                    <a:pt x="19300" y="88008"/>
                    <a:pt x="53654" y="53654"/>
                  </a:cubicBezTo>
                  <a:cubicBezTo>
                    <a:pt x="88008" y="19300"/>
                    <a:pt x="134602" y="0"/>
                    <a:pt x="183185"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608247" cy="56620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381000" y="2763424"/>
            <a:ext cx="8576503" cy="6494876"/>
            <a:chOff x="0" y="0"/>
            <a:chExt cx="608247" cy="528104"/>
          </a:xfrm>
        </p:grpSpPr>
        <p:sp>
          <p:nvSpPr>
            <p:cNvPr id="9" name="Freeform 9"/>
            <p:cNvSpPr/>
            <p:nvPr/>
          </p:nvSpPr>
          <p:spPr>
            <a:xfrm>
              <a:off x="0" y="0"/>
              <a:ext cx="608247" cy="528104"/>
            </a:xfrm>
            <a:custGeom>
              <a:avLst/>
              <a:gdLst/>
              <a:ahLst/>
              <a:cxnLst/>
              <a:rect l="l" t="t" r="r" b="b"/>
              <a:pathLst>
                <a:path w="608247" h="528104">
                  <a:moveTo>
                    <a:pt x="183185" y="0"/>
                  </a:moveTo>
                  <a:lnTo>
                    <a:pt x="425062" y="0"/>
                  </a:lnTo>
                  <a:cubicBezTo>
                    <a:pt x="526232" y="0"/>
                    <a:pt x="608247" y="82015"/>
                    <a:pt x="608247" y="183185"/>
                  </a:cubicBezTo>
                  <a:lnTo>
                    <a:pt x="608247" y="344919"/>
                  </a:lnTo>
                  <a:cubicBezTo>
                    <a:pt x="608247" y="393503"/>
                    <a:pt x="588947" y="440097"/>
                    <a:pt x="554593" y="474450"/>
                  </a:cubicBezTo>
                  <a:cubicBezTo>
                    <a:pt x="520239" y="508804"/>
                    <a:pt x="473646" y="528104"/>
                    <a:pt x="425062" y="528104"/>
                  </a:cubicBezTo>
                  <a:lnTo>
                    <a:pt x="183185" y="528104"/>
                  </a:lnTo>
                  <a:cubicBezTo>
                    <a:pt x="134602" y="528104"/>
                    <a:pt x="88008" y="508804"/>
                    <a:pt x="53654" y="474450"/>
                  </a:cubicBezTo>
                  <a:cubicBezTo>
                    <a:pt x="19300" y="440097"/>
                    <a:pt x="0" y="393503"/>
                    <a:pt x="0" y="344919"/>
                  </a:cubicBezTo>
                  <a:lnTo>
                    <a:pt x="0" y="183185"/>
                  </a:lnTo>
                  <a:cubicBezTo>
                    <a:pt x="0" y="134602"/>
                    <a:pt x="19300" y="88008"/>
                    <a:pt x="53654" y="53654"/>
                  </a:cubicBezTo>
                  <a:cubicBezTo>
                    <a:pt x="88008" y="19300"/>
                    <a:pt x="134602" y="0"/>
                    <a:pt x="183185" y="0"/>
                  </a:cubicBezTo>
                  <a:close/>
                </a:path>
              </a:pathLst>
            </a:custGeom>
            <a:solidFill>
              <a:srgbClr val="FFFFFF"/>
            </a:solidFill>
            <a:ln w="190500" cap="rnd">
              <a:solidFill>
                <a:srgbClr val="9889D7"/>
              </a:solidFill>
              <a:prstDash val="solid"/>
              <a:round/>
            </a:ln>
          </p:spPr>
        </p:sp>
        <p:sp>
          <p:nvSpPr>
            <p:cNvPr id="10" name="TextBox 10"/>
            <p:cNvSpPr txBox="1"/>
            <p:nvPr/>
          </p:nvSpPr>
          <p:spPr>
            <a:xfrm>
              <a:off x="0" y="-38100"/>
              <a:ext cx="608247" cy="56620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TextBox 11"/>
          <p:cNvSpPr txBox="1"/>
          <p:nvPr/>
        </p:nvSpPr>
        <p:spPr>
          <a:xfrm>
            <a:off x="1066800" y="3330641"/>
            <a:ext cx="6998245" cy="5539978"/>
          </a:xfrm>
          <a:prstGeom prst="rect">
            <a:avLst/>
          </a:prstGeom>
        </p:spPr>
        <p:txBody>
          <a:bodyPr wrap="square" lIns="0" tIns="0" rIns="0" bIns="0" rtlCol="0" anchor="t">
            <a:spAutoFit/>
          </a:bodyPr>
          <a:lstStyle/>
          <a:p>
            <a:pPr algn="just"/>
            <a:r>
              <a:rPr lang="vi-VN" sz="3600" b="1" i="1">
                <a:latin typeface="+mj-lt"/>
              </a:rPr>
              <a:t>Văn bản quảng cáo </a:t>
            </a:r>
            <a:r>
              <a:rPr lang="vi-VN" sz="3600">
                <a:latin typeface="+mj-lt"/>
              </a:rPr>
              <a:t>là kiểu văn bản kết hợp sử dụng phương tiện ngôn ngữ và phi ngôn ngữ nhằm thuyết phục người đọc, người xem sử dụng sản phẩm hoặc tham gia hoạt động. Văn bản này tiếp cận người đọc, người xem qua các phương tiện thông tin đại chúng (báo, tạp chí, trang thông tin điện tử,…) và các xuất bản phẩm (sách in, tranh, ảnh, tờ rơi,…)</a:t>
            </a:r>
            <a:endParaRPr lang="en-US" sz="3200">
              <a:solidFill>
                <a:srgbClr val="8870EA"/>
              </a:solidFill>
              <a:latin typeface="+mj-lt"/>
              <a:ea typeface="Laila"/>
              <a:cs typeface="Laila"/>
              <a:sym typeface="Laila"/>
            </a:endParaRPr>
          </a:p>
        </p:txBody>
      </p:sp>
      <p:grpSp>
        <p:nvGrpSpPr>
          <p:cNvPr id="12" name="Group 12"/>
          <p:cNvGrpSpPr/>
          <p:nvPr/>
        </p:nvGrpSpPr>
        <p:grpSpPr>
          <a:xfrm>
            <a:off x="5029200" y="903571"/>
            <a:ext cx="8229600" cy="1732539"/>
            <a:chOff x="0" y="0"/>
            <a:chExt cx="418635" cy="116132"/>
          </a:xfrm>
        </p:grpSpPr>
        <p:sp>
          <p:nvSpPr>
            <p:cNvPr id="13" name="Freeform 13"/>
            <p:cNvSpPr/>
            <p:nvPr/>
          </p:nvSpPr>
          <p:spPr>
            <a:xfrm>
              <a:off x="0" y="0"/>
              <a:ext cx="418635" cy="116132"/>
            </a:xfrm>
            <a:custGeom>
              <a:avLst/>
              <a:gdLst/>
              <a:ahLst/>
              <a:cxnLst/>
              <a:rect l="l" t="t" r="r" b="b"/>
              <a:pathLst>
                <a:path w="418635" h="116132">
                  <a:moveTo>
                    <a:pt x="58066" y="0"/>
                  </a:moveTo>
                  <a:lnTo>
                    <a:pt x="360570" y="0"/>
                  </a:lnTo>
                  <a:cubicBezTo>
                    <a:pt x="392639" y="0"/>
                    <a:pt x="418635" y="25997"/>
                    <a:pt x="418635" y="58066"/>
                  </a:cubicBezTo>
                  <a:lnTo>
                    <a:pt x="418635" y="58066"/>
                  </a:lnTo>
                  <a:cubicBezTo>
                    <a:pt x="418635" y="73466"/>
                    <a:pt x="412518" y="88235"/>
                    <a:pt x="401628" y="99125"/>
                  </a:cubicBezTo>
                  <a:cubicBezTo>
                    <a:pt x="390739" y="110014"/>
                    <a:pt x="375970" y="116132"/>
                    <a:pt x="360570" y="116132"/>
                  </a:cubicBezTo>
                  <a:lnTo>
                    <a:pt x="58066" y="116132"/>
                  </a:lnTo>
                  <a:cubicBezTo>
                    <a:pt x="42666" y="116132"/>
                    <a:pt x="27897" y="110014"/>
                    <a:pt x="17007" y="99125"/>
                  </a:cubicBezTo>
                  <a:cubicBezTo>
                    <a:pt x="6118" y="88235"/>
                    <a:pt x="0" y="73466"/>
                    <a:pt x="0" y="58066"/>
                  </a:cubicBezTo>
                  <a:lnTo>
                    <a:pt x="0" y="58066"/>
                  </a:lnTo>
                  <a:cubicBezTo>
                    <a:pt x="0" y="42666"/>
                    <a:pt x="6118" y="27897"/>
                    <a:pt x="17007" y="17007"/>
                  </a:cubicBezTo>
                  <a:cubicBezTo>
                    <a:pt x="27897" y="6118"/>
                    <a:pt x="42666" y="0"/>
                    <a:pt x="58066" y="0"/>
                  </a:cubicBezTo>
                  <a:close/>
                </a:path>
              </a:pathLst>
            </a:custGeom>
            <a:solidFill>
              <a:srgbClr val="FFFFFF"/>
            </a:solidFill>
            <a:ln w="190500" cap="rnd">
              <a:solidFill>
                <a:srgbClr val="FFE0A0"/>
              </a:solidFill>
              <a:prstDash val="solid"/>
              <a:round/>
            </a:ln>
          </p:spPr>
        </p:sp>
        <p:sp>
          <p:nvSpPr>
            <p:cNvPr id="14" name="TextBox 14"/>
            <p:cNvSpPr txBox="1"/>
            <p:nvPr/>
          </p:nvSpPr>
          <p:spPr>
            <a:xfrm>
              <a:off x="0" y="-38100"/>
              <a:ext cx="418635" cy="1542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5" name="Group 15"/>
          <p:cNvGrpSpPr/>
          <p:nvPr/>
        </p:nvGrpSpPr>
        <p:grpSpPr>
          <a:xfrm>
            <a:off x="3084212" y="1138189"/>
            <a:ext cx="2719140" cy="1551973"/>
            <a:chOff x="0" y="0"/>
            <a:chExt cx="221096" cy="126192"/>
          </a:xfrm>
        </p:grpSpPr>
        <p:sp>
          <p:nvSpPr>
            <p:cNvPr id="16" name="Freeform 16"/>
            <p:cNvSpPr/>
            <p:nvPr/>
          </p:nvSpPr>
          <p:spPr>
            <a:xfrm>
              <a:off x="0" y="0"/>
              <a:ext cx="221096" cy="126192"/>
            </a:xfrm>
            <a:custGeom>
              <a:avLst/>
              <a:gdLst/>
              <a:ahLst/>
              <a:cxnLst/>
              <a:rect l="l" t="t" r="r" b="b"/>
              <a:pathLst>
                <a:path w="221096" h="126192">
                  <a:moveTo>
                    <a:pt x="63096" y="0"/>
                  </a:moveTo>
                  <a:lnTo>
                    <a:pt x="158000" y="0"/>
                  </a:lnTo>
                  <a:cubicBezTo>
                    <a:pt x="192847" y="0"/>
                    <a:pt x="221096" y="28249"/>
                    <a:pt x="221096" y="63096"/>
                  </a:cubicBezTo>
                  <a:lnTo>
                    <a:pt x="221096" y="63096"/>
                  </a:lnTo>
                  <a:cubicBezTo>
                    <a:pt x="221096" y="79830"/>
                    <a:pt x="214448" y="95879"/>
                    <a:pt x="202615" y="107712"/>
                  </a:cubicBezTo>
                  <a:cubicBezTo>
                    <a:pt x="190783" y="119545"/>
                    <a:pt x="174734" y="126192"/>
                    <a:pt x="158000" y="126192"/>
                  </a:cubicBezTo>
                  <a:lnTo>
                    <a:pt x="63096" y="126192"/>
                  </a:lnTo>
                  <a:cubicBezTo>
                    <a:pt x="46362" y="126192"/>
                    <a:pt x="30313" y="119545"/>
                    <a:pt x="18480" y="107712"/>
                  </a:cubicBezTo>
                  <a:cubicBezTo>
                    <a:pt x="6648" y="95879"/>
                    <a:pt x="0" y="79830"/>
                    <a:pt x="0" y="63096"/>
                  </a:cubicBezTo>
                  <a:lnTo>
                    <a:pt x="0" y="63096"/>
                  </a:lnTo>
                  <a:cubicBezTo>
                    <a:pt x="0" y="46362"/>
                    <a:pt x="6648" y="30313"/>
                    <a:pt x="18480" y="18480"/>
                  </a:cubicBezTo>
                  <a:cubicBezTo>
                    <a:pt x="30313" y="6648"/>
                    <a:pt x="46362" y="0"/>
                    <a:pt x="63096" y="0"/>
                  </a:cubicBezTo>
                  <a:close/>
                </a:path>
              </a:pathLst>
            </a:custGeom>
            <a:solidFill>
              <a:srgbClr val="FFFFFF"/>
            </a:solidFill>
            <a:ln w="190500" cap="rnd">
              <a:solidFill>
                <a:srgbClr val="9889D7"/>
              </a:solidFill>
              <a:prstDash val="solid"/>
              <a:round/>
            </a:ln>
          </p:spPr>
        </p:sp>
        <p:sp>
          <p:nvSpPr>
            <p:cNvPr id="17" name="TextBox 17"/>
            <p:cNvSpPr txBox="1"/>
            <p:nvPr/>
          </p:nvSpPr>
          <p:spPr>
            <a:xfrm>
              <a:off x="0" y="-38100"/>
              <a:ext cx="221096" cy="16429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9" name="TextBox 19"/>
          <p:cNvSpPr txBox="1"/>
          <p:nvPr/>
        </p:nvSpPr>
        <p:spPr>
          <a:xfrm>
            <a:off x="5703671" y="1192449"/>
            <a:ext cx="6929507" cy="1038746"/>
          </a:xfrm>
          <a:prstGeom prst="rect">
            <a:avLst/>
          </a:prstGeom>
        </p:spPr>
        <p:txBody>
          <a:bodyPr lIns="0" tIns="0" rIns="0" bIns="0" rtlCol="0" anchor="t">
            <a:spAutoFit/>
          </a:bodyPr>
          <a:lstStyle/>
          <a:p>
            <a:pPr algn="ctr">
              <a:lnSpc>
                <a:spcPts val="8100"/>
              </a:lnSpc>
              <a:spcBef>
                <a:spcPct val="0"/>
              </a:spcBef>
            </a:pPr>
            <a:r>
              <a:rPr lang="vi-VN" sz="7200" b="1">
                <a:latin typeface="+mj-lt"/>
              </a:rPr>
              <a:t>1. Khái niệm</a:t>
            </a:r>
            <a:endParaRPr lang="en-US" sz="7200">
              <a:solidFill>
                <a:srgbClr val="8870EA"/>
              </a:solidFill>
              <a:latin typeface="+mj-lt"/>
              <a:ea typeface="Chewy"/>
              <a:cs typeface="Chewy"/>
              <a:sym typeface="Chewy"/>
            </a:endParaRPr>
          </a:p>
        </p:txBody>
      </p:sp>
      <p:sp>
        <p:nvSpPr>
          <p:cNvPr id="20" name="Freeform 20"/>
          <p:cNvSpPr/>
          <p:nvPr/>
        </p:nvSpPr>
        <p:spPr>
          <a:xfrm rot="-7734530">
            <a:off x="15358789" y="-1104023"/>
            <a:ext cx="4662786" cy="4079938"/>
          </a:xfrm>
          <a:custGeom>
            <a:avLst/>
            <a:gdLst/>
            <a:ahLst/>
            <a:cxnLst/>
            <a:rect l="l" t="t" r="r" b="b"/>
            <a:pathLst>
              <a:path w="4662786" h="4079938">
                <a:moveTo>
                  <a:pt x="0" y="0"/>
                </a:moveTo>
                <a:lnTo>
                  <a:pt x="4662787" y="0"/>
                </a:lnTo>
                <a:lnTo>
                  <a:pt x="4662787" y="4079938"/>
                </a:lnTo>
                <a:lnTo>
                  <a:pt x="0" y="4079938"/>
                </a:lnTo>
                <a:lnTo>
                  <a:pt x="0" y="0"/>
                </a:lnTo>
                <a:close/>
              </a:path>
            </a:pathLst>
          </a:custGeom>
          <a:blipFill>
            <a:blip r:embed="rId4"/>
            <a:stretch>
              <a:fillRect/>
            </a:stretch>
          </a:blipFill>
        </p:spPr>
      </p:sp>
      <p:sp>
        <p:nvSpPr>
          <p:cNvPr id="21" name="Freeform 21"/>
          <p:cNvSpPr/>
          <p:nvPr/>
        </p:nvSpPr>
        <p:spPr>
          <a:xfrm rot="2087779">
            <a:off x="-1312218" y="8695292"/>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22" name="Freeform 22"/>
          <p:cNvSpPr/>
          <p:nvPr/>
        </p:nvSpPr>
        <p:spPr>
          <a:xfrm rot="9736640" flipV="1">
            <a:off x="390711" y="1775764"/>
            <a:ext cx="1256929" cy="1249073"/>
          </a:xfrm>
          <a:custGeom>
            <a:avLst/>
            <a:gdLst/>
            <a:ahLst/>
            <a:cxnLst/>
            <a:rect l="l" t="t" r="r" b="b"/>
            <a:pathLst>
              <a:path w="1256929" h="1249073">
                <a:moveTo>
                  <a:pt x="0" y="1249072"/>
                </a:moveTo>
                <a:lnTo>
                  <a:pt x="1256928" y="1249072"/>
                </a:lnTo>
                <a:lnTo>
                  <a:pt x="1256928" y="0"/>
                </a:lnTo>
                <a:lnTo>
                  <a:pt x="0" y="0"/>
                </a:lnTo>
                <a:lnTo>
                  <a:pt x="0" y="1249072"/>
                </a:lnTo>
                <a:close/>
              </a:path>
            </a:pathLst>
          </a:custGeom>
          <a:blipFill>
            <a:blip r:embed="rId5"/>
            <a:stretch>
              <a:fillRect/>
            </a:stretch>
          </a:blipFill>
        </p:spPr>
      </p:sp>
      <p:sp>
        <p:nvSpPr>
          <p:cNvPr id="23" name="Freeform 23"/>
          <p:cNvSpPr/>
          <p:nvPr/>
        </p:nvSpPr>
        <p:spPr>
          <a:xfrm rot="-8946280" flipV="1">
            <a:off x="17017332" y="8826459"/>
            <a:ext cx="1237765" cy="1230029"/>
          </a:xfrm>
          <a:custGeom>
            <a:avLst/>
            <a:gdLst/>
            <a:ahLst/>
            <a:cxnLst/>
            <a:rect l="l" t="t" r="r" b="b"/>
            <a:pathLst>
              <a:path w="1237765" h="1230029">
                <a:moveTo>
                  <a:pt x="0" y="1230029"/>
                </a:moveTo>
                <a:lnTo>
                  <a:pt x="1237765" y="1230029"/>
                </a:lnTo>
                <a:lnTo>
                  <a:pt x="1237765" y="0"/>
                </a:lnTo>
                <a:lnTo>
                  <a:pt x="0" y="0"/>
                </a:lnTo>
                <a:lnTo>
                  <a:pt x="0" y="1230029"/>
                </a:lnTo>
                <a:close/>
              </a:path>
            </a:pathLst>
          </a:custGeom>
          <a:blipFill>
            <a:blip r:embed="rId5"/>
            <a:stretch>
              <a:fillRect/>
            </a:stretch>
          </a:blipFill>
        </p:spPr>
      </p:sp>
      <p:grpSp>
        <p:nvGrpSpPr>
          <p:cNvPr id="24" name="Group 24"/>
          <p:cNvGrpSpPr/>
          <p:nvPr/>
        </p:nvGrpSpPr>
        <p:grpSpPr>
          <a:xfrm>
            <a:off x="12688952" y="1084137"/>
            <a:ext cx="2719140" cy="1551973"/>
            <a:chOff x="0" y="0"/>
            <a:chExt cx="221096" cy="126192"/>
          </a:xfrm>
        </p:grpSpPr>
        <p:sp>
          <p:nvSpPr>
            <p:cNvPr id="25" name="Freeform 25"/>
            <p:cNvSpPr/>
            <p:nvPr/>
          </p:nvSpPr>
          <p:spPr>
            <a:xfrm>
              <a:off x="0" y="0"/>
              <a:ext cx="221096" cy="126192"/>
            </a:xfrm>
            <a:custGeom>
              <a:avLst/>
              <a:gdLst/>
              <a:ahLst/>
              <a:cxnLst/>
              <a:rect l="l" t="t" r="r" b="b"/>
              <a:pathLst>
                <a:path w="221096" h="126192">
                  <a:moveTo>
                    <a:pt x="63096" y="0"/>
                  </a:moveTo>
                  <a:lnTo>
                    <a:pt x="158000" y="0"/>
                  </a:lnTo>
                  <a:cubicBezTo>
                    <a:pt x="192847" y="0"/>
                    <a:pt x="221096" y="28249"/>
                    <a:pt x="221096" y="63096"/>
                  </a:cubicBezTo>
                  <a:lnTo>
                    <a:pt x="221096" y="63096"/>
                  </a:lnTo>
                  <a:cubicBezTo>
                    <a:pt x="221096" y="79830"/>
                    <a:pt x="214448" y="95879"/>
                    <a:pt x="202615" y="107712"/>
                  </a:cubicBezTo>
                  <a:cubicBezTo>
                    <a:pt x="190783" y="119545"/>
                    <a:pt x="174734" y="126192"/>
                    <a:pt x="158000" y="126192"/>
                  </a:cubicBezTo>
                  <a:lnTo>
                    <a:pt x="63096" y="126192"/>
                  </a:lnTo>
                  <a:cubicBezTo>
                    <a:pt x="46362" y="126192"/>
                    <a:pt x="30313" y="119545"/>
                    <a:pt x="18480" y="107712"/>
                  </a:cubicBezTo>
                  <a:cubicBezTo>
                    <a:pt x="6648" y="95879"/>
                    <a:pt x="0" y="79830"/>
                    <a:pt x="0" y="63096"/>
                  </a:cubicBezTo>
                  <a:lnTo>
                    <a:pt x="0" y="63096"/>
                  </a:lnTo>
                  <a:cubicBezTo>
                    <a:pt x="0" y="46362"/>
                    <a:pt x="6648" y="30313"/>
                    <a:pt x="18480" y="18480"/>
                  </a:cubicBezTo>
                  <a:cubicBezTo>
                    <a:pt x="30313" y="6648"/>
                    <a:pt x="46362" y="0"/>
                    <a:pt x="63096" y="0"/>
                  </a:cubicBezTo>
                  <a:close/>
                </a:path>
              </a:pathLst>
            </a:custGeom>
            <a:solidFill>
              <a:srgbClr val="FFFFFF"/>
            </a:solidFill>
            <a:ln w="190500" cap="rnd">
              <a:solidFill>
                <a:srgbClr val="9889D7"/>
              </a:solidFill>
              <a:prstDash val="solid"/>
              <a:round/>
            </a:ln>
          </p:spPr>
        </p:sp>
        <p:sp>
          <p:nvSpPr>
            <p:cNvPr id="26" name="TextBox 26"/>
            <p:cNvSpPr txBox="1"/>
            <p:nvPr/>
          </p:nvSpPr>
          <p:spPr>
            <a:xfrm>
              <a:off x="0" y="-38100"/>
              <a:ext cx="221096" cy="16429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8" name="TextBox 28"/>
          <p:cNvSpPr txBox="1"/>
          <p:nvPr/>
        </p:nvSpPr>
        <p:spPr>
          <a:xfrm>
            <a:off x="10470211" y="3583692"/>
            <a:ext cx="6674790" cy="4431983"/>
          </a:xfrm>
          <a:prstGeom prst="rect">
            <a:avLst/>
          </a:prstGeom>
        </p:spPr>
        <p:txBody>
          <a:bodyPr wrap="square" lIns="0" tIns="0" rIns="0" bIns="0" rtlCol="0" anchor="t">
            <a:spAutoFit/>
          </a:bodyPr>
          <a:lstStyle/>
          <a:p>
            <a:pPr algn="just"/>
            <a:r>
              <a:rPr lang="vi-VN" sz="3600" b="1" i="1">
                <a:latin typeface="+mj-lt"/>
              </a:rPr>
              <a:t>Tờ rơi </a:t>
            </a:r>
            <a:r>
              <a:rPr lang="vi-VN" sz="3600">
                <a:latin typeface="+mj-lt"/>
              </a:rPr>
              <a:t>là một dạng của văn bản quảng cáo, có kích thước nhỏ, được in trên một hoặc cả hai mặt của một tờ giấy (thường là khổ giấy A4, A5). Ưu điểm của quảng cáo bằng tờ rơi so với các hình thức quảng cáo khác là chi phí thấp, dễ tiếp cận người đọc, người xem.</a:t>
            </a:r>
            <a:endParaRPr lang="en-US" sz="3200">
              <a:solidFill>
                <a:srgbClr val="8870EA"/>
              </a:solidFill>
              <a:latin typeface="+mj-lt"/>
              <a:ea typeface="Laila"/>
              <a:cs typeface="Laila"/>
              <a:sym typeface="Laila"/>
            </a:endParaRPr>
          </a:p>
        </p:txBody>
      </p:sp>
    </p:spTree>
    <p:extLst>
      <p:ext uri="{BB962C8B-B14F-4D97-AF65-F5344CB8AC3E}">
        <p14:creationId xmlns:p14="http://schemas.microsoft.com/office/powerpoint/2010/main" val="20417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885869" y="2323554"/>
            <a:ext cx="14516262" cy="6483689"/>
            <a:chOff x="0" y="0"/>
            <a:chExt cx="682572" cy="304871"/>
          </a:xfrm>
        </p:grpSpPr>
        <p:sp>
          <p:nvSpPr>
            <p:cNvPr id="6" name="Freeform 6"/>
            <p:cNvSpPr/>
            <p:nvPr/>
          </p:nvSpPr>
          <p:spPr>
            <a:xfrm>
              <a:off x="0" y="0"/>
              <a:ext cx="682572" cy="304871"/>
            </a:xfrm>
            <a:custGeom>
              <a:avLst/>
              <a:gdLst/>
              <a:ahLst/>
              <a:cxnLst/>
              <a:rect l="l" t="t" r="r" b="b"/>
              <a:pathLst>
                <a:path w="682572" h="304871">
                  <a:moveTo>
                    <a:pt x="151465" y="0"/>
                  </a:moveTo>
                  <a:lnTo>
                    <a:pt x="531107" y="0"/>
                  </a:lnTo>
                  <a:cubicBezTo>
                    <a:pt x="614759" y="0"/>
                    <a:pt x="682572" y="67813"/>
                    <a:pt x="682572" y="151465"/>
                  </a:cubicBezTo>
                  <a:lnTo>
                    <a:pt x="682572" y="153406"/>
                  </a:lnTo>
                  <a:cubicBezTo>
                    <a:pt x="682572" y="193577"/>
                    <a:pt x="666614" y="232103"/>
                    <a:pt x="638209" y="260508"/>
                  </a:cubicBezTo>
                  <a:cubicBezTo>
                    <a:pt x="609804" y="288913"/>
                    <a:pt x="571278" y="304871"/>
                    <a:pt x="531107" y="304871"/>
                  </a:cubicBezTo>
                  <a:lnTo>
                    <a:pt x="151465" y="304871"/>
                  </a:lnTo>
                  <a:cubicBezTo>
                    <a:pt x="111294" y="304871"/>
                    <a:pt x="72768" y="288913"/>
                    <a:pt x="44363" y="260508"/>
                  </a:cubicBezTo>
                  <a:cubicBezTo>
                    <a:pt x="15958" y="232103"/>
                    <a:pt x="0" y="193577"/>
                    <a:pt x="0" y="153406"/>
                  </a:cubicBezTo>
                  <a:lnTo>
                    <a:pt x="0" y="151465"/>
                  </a:lnTo>
                  <a:cubicBezTo>
                    <a:pt x="0" y="111294"/>
                    <a:pt x="15958" y="72768"/>
                    <a:pt x="44363" y="44363"/>
                  </a:cubicBezTo>
                  <a:cubicBezTo>
                    <a:pt x="72768" y="15958"/>
                    <a:pt x="111294" y="0"/>
                    <a:pt x="151465"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682572" cy="34297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148794" y="1133475"/>
            <a:ext cx="9990412" cy="2380158"/>
            <a:chOff x="0" y="0"/>
            <a:chExt cx="469761" cy="111918"/>
          </a:xfrm>
        </p:grpSpPr>
        <p:sp>
          <p:nvSpPr>
            <p:cNvPr id="9" name="Freeform 9"/>
            <p:cNvSpPr/>
            <p:nvPr/>
          </p:nvSpPr>
          <p:spPr>
            <a:xfrm>
              <a:off x="0" y="0"/>
              <a:ext cx="469761" cy="111918"/>
            </a:xfrm>
            <a:custGeom>
              <a:avLst/>
              <a:gdLst/>
              <a:ahLst/>
              <a:cxnLst/>
              <a:rect l="l" t="t" r="r" b="b"/>
              <a:pathLst>
                <a:path w="469761" h="111918">
                  <a:moveTo>
                    <a:pt x="55959" y="0"/>
                  </a:moveTo>
                  <a:lnTo>
                    <a:pt x="413802" y="0"/>
                  </a:lnTo>
                  <a:cubicBezTo>
                    <a:pt x="444708" y="0"/>
                    <a:pt x="469761" y="25054"/>
                    <a:pt x="469761" y="55959"/>
                  </a:cubicBezTo>
                  <a:lnTo>
                    <a:pt x="469761" y="55959"/>
                  </a:lnTo>
                  <a:cubicBezTo>
                    <a:pt x="469761" y="70800"/>
                    <a:pt x="463866" y="85034"/>
                    <a:pt x="453371" y="95528"/>
                  </a:cubicBezTo>
                  <a:cubicBezTo>
                    <a:pt x="442877" y="106022"/>
                    <a:pt x="428644" y="111918"/>
                    <a:pt x="413802" y="111918"/>
                  </a:cubicBezTo>
                  <a:lnTo>
                    <a:pt x="55959" y="111918"/>
                  </a:lnTo>
                  <a:cubicBezTo>
                    <a:pt x="25054" y="111918"/>
                    <a:pt x="0" y="86864"/>
                    <a:pt x="0" y="55959"/>
                  </a:cubicBezTo>
                  <a:lnTo>
                    <a:pt x="0" y="55959"/>
                  </a:lnTo>
                  <a:cubicBezTo>
                    <a:pt x="0" y="25054"/>
                    <a:pt x="25054" y="0"/>
                    <a:pt x="55959" y="0"/>
                  </a:cubicBezTo>
                  <a:close/>
                </a:path>
              </a:pathLst>
            </a:custGeom>
            <a:solidFill>
              <a:srgbClr val="FFFFFF"/>
            </a:solidFill>
            <a:ln w="190500" cap="rnd">
              <a:solidFill>
                <a:srgbClr val="FFE0A0"/>
              </a:solidFill>
              <a:prstDash val="solid"/>
              <a:round/>
            </a:ln>
          </p:spPr>
        </p:sp>
        <p:sp>
          <p:nvSpPr>
            <p:cNvPr id="10" name="TextBox 10"/>
            <p:cNvSpPr txBox="1"/>
            <p:nvPr/>
          </p:nvSpPr>
          <p:spPr>
            <a:xfrm>
              <a:off x="0" y="-38100"/>
              <a:ext cx="469761" cy="15001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TextBox 11"/>
          <p:cNvSpPr txBox="1"/>
          <p:nvPr/>
        </p:nvSpPr>
        <p:spPr>
          <a:xfrm>
            <a:off x="5685661" y="1323280"/>
            <a:ext cx="6968153" cy="2000548"/>
          </a:xfrm>
          <a:prstGeom prst="rect">
            <a:avLst/>
          </a:prstGeom>
        </p:spPr>
        <p:txBody>
          <a:bodyPr lIns="0" tIns="0" rIns="0" bIns="0" rtlCol="0" anchor="t">
            <a:spAutoFit/>
          </a:bodyPr>
          <a:lstStyle/>
          <a:p>
            <a:pPr algn="ctr">
              <a:lnSpc>
                <a:spcPts val="7830"/>
              </a:lnSpc>
            </a:pPr>
            <a:r>
              <a:rPr lang="vi-VN" sz="6600" b="1">
                <a:latin typeface="+mj-lt"/>
              </a:rPr>
              <a:t>2. Yêu cầu đối với kiểu văn bản</a:t>
            </a:r>
            <a:endParaRPr lang="en-US" sz="6600" spc="89">
              <a:solidFill>
                <a:srgbClr val="8870EA"/>
              </a:solidFill>
              <a:latin typeface="+mj-lt"/>
              <a:ea typeface="Chewy"/>
              <a:cs typeface="Chewy"/>
              <a:sym typeface="Chewy"/>
            </a:endParaRPr>
          </a:p>
        </p:txBody>
      </p:sp>
      <p:sp>
        <p:nvSpPr>
          <p:cNvPr id="12" name="TextBox 12"/>
          <p:cNvSpPr txBox="1"/>
          <p:nvPr/>
        </p:nvSpPr>
        <p:spPr>
          <a:xfrm>
            <a:off x="3499946" y="4024387"/>
            <a:ext cx="11612879" cy="3693319"/>
          </a:xfrm>
          <a:prstGeom prst="rect">
            <a:avLst/>
          </a:prstGeom>
        </p:spPr>
        <p:txBody>
          <a:bodyPr lIns="0" tIns="0" rIns="0" bIns="0" rtlCol="0" anchor="t">
            <a:spAutoFit/>
          </a:bodyPr>
          <a:lstStyle/>
          <a:p>
            <a:pPr algn="ctr"/>
            <a:r>
              <a:rPr lang="vi-VN" sz="6000" b="1">
                <a:latin typeface="+mj-lt"/>
              </a:rPr>
              <a:t>Về nội </a:t>
            </a:r>
            <a:r>
              <a:rPr lang="vi-VN" sz="6000" b="1" smtClean="0">
                <a:latin typeface="+mj-lt"/>
              </a:rPr>
              <a:t>dung</a:t>
            </a:r>
            <a:endParaRPr lang="vi-VN" sz="6000">
              <a:latin typeface="+mj-lt"/>
            </a:endParaRPr>
          </a:p>
          <a:p>
            <a:pPr algn="just"/>
            <a:r>
              <a:rPr lang="vi-VN" sz="6000">
                <a:latin typeface="+mj-lt"/>
              </a:rPr>
              <a:t>C</a:t>
            </a:r>
            <a:r>
              <a:rPr lang="vi-VN" sz="6000" smtClean="0">
                <a:latin typeface="+mj-lt"/>
              </a:rPr>
              <a:t>ung </a:t>
            </a:r>
            <a:r>
              <a:rPr lang="vi-VN" sz="6000">
                <a:latin typeface="+mj-lt"/>
              </a:rPr>
              <a:t>cấp thông tin về ưu điểm, giá trị của sản phẩm/dịch vụ/hoạt động thông qua kênh chữ, kênh hình.</a:t>
            </a:r>
            <a:endParaRPr lang="en-US" sz="5400">
              <a:solidFill>
                <a:srgbClr val="8870EA"/>
              </a:solidFill>
              <a:latin typeface="+mj-lt"/>
              <a:ea typeface="Laila"/>
              <a:cs typeface="Laila"/>
              <a:sym typeface="Laila"/>
            </a:endParaRPr>
          </a:p>
        </p:txBody>
      </p:sp>
      <p:sp>
        <p:nvSpPr>
          <p:cNvPr id="13" name="Freeform 13"/>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4" name="Freeform 14"/>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15" name="Freeform 15"/>
          <p:cNvSpPr/>
          <p:nvPr/>
        </p:nvSpPr>
        <p:spPr>
          <a:xfrm rot="9736640" flipV="1">
            <a:off x="16197787" y="8385265"/>
            <a:ext cx="1548062" cy="1538386"/>
          </a:xfrm>
          <a:custGeom>
            <a:avLst/>
            <a:gdLst/>
            <a:ahLst/>
            <a:cxnLst/>
            <a:rect l="l" t="t" r="r" b="b"/>
            <a:pathLst>
              <a:path w="1548062" h="1538386">
                <a:moveTo>
                  <a:pt x="0" y="1538387"/>
                </a:moveTo>
                <a:lnTo>
                  <a:pt x="1548062" y="1538387"/>
                </a:lnTo>
                <a:lnTo>
                  <a:pt x="1548062" y="0"/>
                </a:lnTo>
                <a:lnTo>
                  <a:pt x="0" y="0"/>
                </a:lnTo>
                <a:lnTo>
                  <a:pt x="0" y="1538387"/>
                </a:lnTo>
                <a:close/>
              </a:path>
            </a:pathLst>
          </a:custGeom>
          <a:blipFill>
            <a:blip r:embed="rId5"/>
            <a:stretch>
              <a:fillRect/>
            </a:stretch>
          </a:blipFill>
        </p:spPr>
      </p:sp>
      <p:sp>
        <p:nvSpPr>
          <p:cNvPr id="16" name="Freeform 16"/>
          <p:cNvSpPr/>
          <p:nvPr/>
        </p:nvSpPr>
        <p:spPr>
          <a:xfrm rot="-9127808" flipV="1">
            <a:off x="233480" y="890121"/>
            <a:ext cx="1339702" cy="1331328"/>
          </a:xfrm>
          <a:custGeom>
            <a:avLst/>
            <a:gdLst/>
            <a:ahLst/>
            <a:cxnLst/>
            <a:rect l="l" t="t" r="r" b="b"/>
            <a:pathLst>
              <a:path w="1339702" h="1331328">
                <a:moveTo>
                  <a:pt x="0" y="1331328"/>
                </a:moveTo>
                <a:lnTo>
                  <a:pt x="1339701" y="1331328"/>
                </a:lnTo>
                <a:lnTo>
                  <a:pt x="1339701" y="0"/>
                </a:lnTo>
                <a:lnTo>
                  <a:pt x="0" y="0"/>
                </a:lnTo>
                <a:lnTo>
                  <a:pt x="0" y="1331328"/>
                </a:lnTo>
                <a:close/>
              </a:path>
            </a:pathLst>
          </a:custGeom>
          <a:blipFill>
            <a:blip r:embed="rId5"/>
            <a:stretch>
              <a:fillRect/>
            </a:stretch>
          </a:blipFill>
        </p:spPr>
      </p:sp>
    </p:spTree>
    <p:extLst>
      <p:ext uri="{BB962C8B-B14F-4D97-AF65-F5344CB8AC3E}">
        <p14:creationId xmlns:p14="http://schemas.microsoft.com/office/powerpoint/2010/main" val="47060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58410" y="1850456"/>
            <a:ext cx="4554623" cy="7083889"/>
            <a:chOff x="0" y="0"/>
            <a:chExt cx="421857" cy="528104"/>
          </a:xfrm>
        </p:grpSpPr>
        <p:sp>
          <p:nvSpPr>
            <p:cNvPr id="6" name="Freeform 6"/>
            <p:cNvSpPr/>
            <p:nvPr/>
          </p:nvSpPr>
          <p:spPr>
            <a:xfrm>
              <a:off x="0" y="0"/>
              <a:ext cx="421857" cy="528104"/>
            </a:xfrm>
            <a:custGeom>
              <a:avLst/>
              <a:gdLst/>
              <a:ahLst/>
              <a:cxnLst/>
              <a:rect l="l" t="t" r="r" b="b"/>
              <a:pathLst>
                <a:path w="421857" h="528104">
                  <a:moveTo>
                    <a:pt x="210929" y="0"/>
                  </a:moveTo>
                  <a:lnTo>
                    <a:pt x="210929" y="0"/>
                  </a:lnTo>
                  <a:cubicBezTo>
                    <a:pt x="266870" y="0"/>
                    <a:pt x="320521" y="22223"/>
                    <a:pt x="360078" y="61780"/>
                  </a:cubicBezTo>
                  <a:cubicBezTo>
                    <a:pt x="399634" y="101336"/>
                    <a:pt x="421857" y="154987"/>
                    <a:pt x="421857" y="210929"/>
                  </a:cubicBezTo>
                  <a:lnTo>
                    <a:pt x="421857" y="317176"/>
                  </a:lnTo>
                  <a:cubicBezTo>
                    <a:pt x="421857" y="433668"/>
                    <a:pt x="327421" y="528104"/>
                    <a:pt x="210929" y="528104"/>
                  </a:cubicBezTo>
                  <a:lnTo>
                    <a:pt x="210929" y="528104"/>
                  </a:lnTo>
                  <a:cubicBezTo>
                    <a:pt x="154987" y="528104"/>
                    <a:pt x="101336" y="505881"/>
                    <a:pt x="61780" y="466325"/>
                  </a:cubicBezTo>
                  <a:cubicBezTo>
                    <a:pt x="22223" y="426768"/>
                    <a:pt x="0" y="373117"/>
                    <a:pt x="0" y="317176"/>
                  </a:cubicBezTo>
                  <a:lnTo>
                    <a:pt x="0" y="210929"/>
                  </a:lnTo>
                  <a:cubicBezTo>
                    <a:pt x="0" y="94436"/>
                    <a:pt x="94436" y="0"/>
                    <a:pt x="210929"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421857" cy="56620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a:off x="638552" y="2539777"/>
            <a:ext cx="3136348" cy="5539978"/>
          </a:xfrm>
          <a:prstGeom prst="rect">
            <a:avLst/>
          </a:prstGeom>
        </p:spPr>
        <p:txBody>
          <a:bodyPr wrap="square" lIns="0" tIns="0" rIns="0" bIns="0" rtlCol="0" anchor="t">
            <a:spAutoFit/>
          </a:bodyPr>
          <a:lstStyle/>
          <a:p>
            <a:pPr algn="ctr"/>
            <a:r>
              <a:rPr lang="vi-VN" sz="4000">
                <a:latin typeface="+mj-lt"/>
              </a:rPr>
              <a:t>Kết hợp phương tiện ngôn ngữ và phi ngôn ngữ (hình ảnh, biểu tượng, sơ đồ,…) để biểu đạt nội dung quảng cáo.</a:t>
            </a:r>
            <a:endParaRPr lang="en-US" sz="4000">
              <a:solidFill>
                <a:srgbClr val="8870EA"/>
              </a:solidFill>
              <a:latin typeface="+mj-lt"/>
              <a:ea typeface="Laila"/>
              <a:cs typeface="Laila"/>
              <a:sym typeface="Laila"/>
            </a:endParaRPr>
          </a:p>
        </p:txBody>
      </p:sp>
      <p:grpSp>
        <p:nvGrpSpPr>
          <p:cNvPr id="9" name="Group 9"/>
          <p:cNvGrpSpPr/>
          <p:nvPr/>
        </p:nvGrpSpPr>
        <p:grpSpPr>
          <a:xfrm>
            <a:off x="4780450" y="1261438"/>
            <a:ext cx="8541012" cy="7791671"/>
            <a:chOff x="0" y="0"/>
            <a:chExt cx="421857" cy="528104"/>
          </a:xfrm>
        </p:grpSpPr>
        <p:sp>
          <p:nvSpPr>
            <p:cNvPr id="10" name="Freeform 10"/>
            <p:cNvSpPr/>
            <p:nvPr/>
          </p:nvSpPr>
          <p:spPr>
            <a:xfrm>
              <a:off x="0" y="0"/>
              <a:ext cx="421857" cy="528104"/>
            </a:xfrm>
            <a:custGeom>
              <a:avLst/>
              <a:gdLst/>
              <a:ahLst/>
              <a:cxnLst/>
              <a:rect l="l" t="t" r="r" b="b"/>
              <a:pathLst>
                <a:path w="421857" h="528104">
                  <a:moveTo>
                    <a:pt x="210929" y="0"/>
                  </a:moveTo>
                  <a:lnTo>
                    <a:pt x="210929" y="0"/>
                  </a:lnTo>
                  <a:cubicBezTo>
                    <a:pt x="266870" y="0"/>
                    <a:pt x="320521" y="22223"/>
                    <a:pt x="360078" y="61780"/>
                  </a:cubicBezTo>
                  <a:cubicBezTo>
                    <a:pt x="399634" y="101336"/>
                    <a:pt x="421857" y="154987"/>
                    <a:pt x="421857" y="210929"/>
                  </a:cubicBezTo>
                  <a:lnTo>
                    <a:pt x="421857" y="317176"/>
                  </a:lnTo>
                  <a:cubicBezTo>
                    <a:pt x="421857" y="433668"/>
                    <a:pt x="327421" y="528104"/>
                    <a:pt x="210929" y="528104"/>
                  </a:cubicBezTo>
                  <a:lnTo>
                    <a:pt x="210929" y="528104"/>
                  </a:lnTo>
                  <a:cubicBezTo>
                    <a:pt x="154987" y="528104"/>
                    <a:pt x="101336" y="505881"/>
                    <a:pt x="61780" y="466325"/>
                  </a:cubicBezTo>
                  <a:cubicBezTo>
                    <a:pt x="22223" y="426768"/>
                    <a:pt x="0" y="373117"/>
                    <a:pt x="0" y="317176"/>
                  </a:cubicBezTo>
                  <a:lnTo>
                    <a:pt x="0" y="210929"/>
                  </a:lnTo>
                  <a:cubicBezTo>
                    <a:pt x="0" y="94436"/>
                    <a:pt x="94436" y="0"/>
                    <a:pt x="210929" y="0"/>
                  </a:cubicBezTo>
                  <a:close/>
                </a:path>
              </a:pathLst>
            </a:custGeom>
            <a:solidFill>
              <a:srgbClr val="FFFFFF"/>
            </a:solidFill>
            <a:ln w="190500" cap="rnd">
              <a:solidFill>
                <a:srgbClr val="9889D7"/>
              </a:solidFill>
              <a:prstDash val="solid"/>
              <a:round/>
            </a:ln>
          </p:spPr>
        </p:sp>
        <p:sp>
          <p:nvSpPr>
            <p:cNvPr id="11" name="TextBox 11"/>
            <p:cNvSpPr txBox="1"/>
            <p:nvPr/>
          </p:nvSpPr>
          <p:spPr>
            <a:xfrm>
              <a:off x="0" y="-38100"/>
              <a:ext cx="421857" cy="56620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2" name="TextBox 12"/>
          <p:cNvSpPr txBox="1"/>
          <p:nvPr/>
        </p:nvSpPr>
        <p:spPr>
          <a:xfrm>
            <a:off x="5781866" y="2413574"/>
            <a:ext cx="6593026" cy="5386090"/>
          </a:xfrm>
          <a:prstGeom prst="rect">
            <a:avLst/>
          </a:prstGeom>
        </p:spPr>
        <p:txBody>
          <a:bodyPr wrap="square" lIns="0" tIns="0" rIns="0" bIns="0" rtlCol="0" anchor="t">
            <a:spAutoFit/>
          </a:bodyPr>
          <a:lstStyle/>
          <a:p>
            <a:pPr algn="ctr">
              <a:lnSpc>
                <a:spcPts val="4200"/>
              </a:lnSpc>
            </a:pPr>
            <a:r>
              <a:rPr lang="vi-VN" sz="3600">
                <a:latin typeface="+mj-lt"/>
              </a:rPr>
              <a:t>Ngôn ngữ ngắn gọn, sử dụng kết hợp các cách thuyết phục người đọc, người xem như: sử dụng các từ ngữ có sắc thái nghĩa tích </a:t>
            </a:r>
            <a:r>
              <a:rPr lang="vi-VN" sz="3600" smtClean="0">
                <a:latin typeface="+mj-lt"/>
              </a:rPr>
              <a:t>cực; </a:t>
            </a:r>
            <a:r>
              <a:rPr lang="vi-VN" sz="3600">
                <a:latin typeface="+mj-lt"/>
              </a:rPr>
              <a:t>khắc sâu tên của sản phẩm/dịch vụ/hoạt động vào trí nhớ người đọc, người xem bằng một cụm từ ngắn gọn (khẩu hiệu); khơi gợi cảm xúc tích cực ở </a:t>
            </a:r>
            <a:r>
              <a:rPr lang="vi-VN" sz="3600" smtClean="0">
                <a:latin typeface="+mj-lt"/>
              </a:rPr>
              <a:t>họ;phối </a:t>
            </a:r>
            <a:r>
              <a:rPr lang="vi-VN" sz="3600">
                <a:latin typeface="+mj-lt"/>
              </a:rPr>
              <a:t>hợp các cỡ chữ, kiểu chữ, màu sắc đậm, nhạt,…</a:t>
            </a:r>
            <a:endParaRPr lang="en-US" sz="3600">
              <a:solidFill>
                <a:srgbClr val="8870EA"/>
              </a:solidFill>
              <a:latin typeface="+mj-lt"/>
              <a:ea typeface="Laila"/>
              <a:cs typeface="Laila"/>
              <a:sym typeface="Laila"/>
            </a:endParaRPr>
          </a:p>
        </p:txBody>
      </p:sp>
      <p:grpSp>
        <p:nvGrpSpPr>
          <p:cNvPr id="13" name="Group 13"/>
          <p:cNvGrpSpPr/>
          <p:nvPr/>
        </p:nvGrpSpPr>
        <p:grpSpPr>
          <a:xfrm>
            <a:off x="13518419" y="1850456"/>
            <a:ext cx="4697017" cy="7103846"/>
            <a:chOff x="0" y="0"/>
            <a:chExt cx="421857" cy="528104"/>
          </a:xfrm>
        </p:grpSpPr>
        <p:sp>
          <p:nvSpPr>
            <p:cNvPr id="14" name="Freeform 14"/>
            <p:cNvSpPr/>
            <p:nvPr/>
          </p:nvSpPr>
          <p:spPr>
            <a:xfrm>
              <a:off x="0" y="0"/>
              <a:ext cx="421857" cy="528104"/>
            </a:xfrm>
            <a:custGeom>
              <a:avLst/>
              <a:gdLst/>
              <a:ahLst/>
              <a:cxnLst/>
              <a:rect l="l" t="t" r="r" b="b"/>
              <a:pathLst>
                <a:path w="421857" h="528104">
                  <a:moveTo>
                    <a:pt x="210929" y="0"/>
                  </a:moveTo>
                  <a:lnTo>
                    <a:pt x="210929" y="0"/>
                  </a:lnTo>
                  <a:cubicBezTo>
                    <a:pt x="266870" y="0"/>
                    <a:pt x="320521" y="22223"/>
                    <a:pt x="360078" y="61780"/>
                  </a:cubicBezTo>
                  <a:cubicBezTo>
                    <a:pt x="399634" y="101336"/>
                    <a:pt x="421857" y="154987"/>
                    <a:pt x="421857" y="210929"/>
                  </a:cubicBezTo>
                  <a:lnTo>
                    <a:pt x="421857" y="317176"/>
                  </a:lnTo>
                  <a:cubicBezTo>
                    <a:pt x="421857" y="433668"/>
                    <a:pt x="327421" y="528104"/>
                    <a:pt x="210929" y="528104"/>
                  </a:cubicBezTo>
                  <a:lnTo>
                    <a:pt x="210929" y="528104"/>
                  </a:lnTo>
                  <a:cubicBezTo>
                    <a:pt x="154987" y="528104"/>
                    <a:pt x="101336" y="505881"/>
                    <a:pt x="61780" y="466325"/>
                  </a:cubicBezTo>
                  <a:cubicBezTo>
                    <a:pt x="22223" y="426768"/>
                    <a:pt x="0" y="373117"/>
                    <a:pt x="0" y="317176"/>
                  </a:cubicBezTo>
                  <a:lnTo>
                    <a:pt x="0" y="210929"/>
                  </a:lnTo>
                  <a:cubicBezTo>
                    <a:pt x="0" y="94436"/>
                    <a:pt x="94436" y="0"/>
                    <a:pt x="210929" y="0"/>
                  </a:cubicBezTo>
                  <a:close/>
                </a:path>
              </a:pathLst>
            </a:custGeom>
            <a:solidFill>
              <a:srgbClr val="FFFFFF"/>
            </a:solidFill>
            <a:ln w="190500" cap="rnd">
              <a:solidFill>
                <a:srgbClr val="9889D7"/>
              </a:solidFill>
              <a:prstDash val="solid"/>
              <a:round/>
            </a:ln>
          </p:spPr>
        </p:sp>
        <p:sp>
          <p:nvSpPr>
            <p:cNvPr id="15" name="TextBox 15"/>
            <p:cNvSpPr txBox="1"/>
            <p:nvPr/>
          </p:nvSpPr>
          <p:spPr>
            <a:xfrm>
              <a:off x="0" y="-38100"/>
              <a:ext cx="421857" cy="56620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6" name="Group 16"/>
          <p:cNvGrpSpPr/>
          <p:nvPr/>
        </p:nvGrpSpPr>
        <p:grpSpPr>
          <a:xfrm>
            <a:off x="5898675" y="209053"/>
            <a:ext cx="6358442" cy="966847"/>
            <a:chOff x="0" y="0"/>
            <a:chExt cx="323451" cy="110751"/>
          </a:xfrm>
        </p:grpSpPr>
        <p:sp>
          <p:nvSpPr>
            <p:cNvPr id="17" name="Freeform 17"/>
            <p:cNvSpPr/>
            <p:nvPr/>
          </p:nvSpPr>
          <p:spPr>
            <a:xfrm>
              <a:off x="0" y="0"/>
              <a:ext cx="323451" cy="110751"/>
            </a:xfrm>
            <a:custGeom>
              <a:avLst/>
              <a:gdLst/>
              <a:ahLst/>
              <a:cxnLst/>
              <a:rect l="l" t="t" r="r" b="b"/>
              <a:pathLst>
                <a:path w="323451" h="110751">
                  <a:moveTo>
                    <a:pt x="55376" y="0"/>
                  </a:moveTo>
                  <a:lnTo>
                    <a:pt x="268075" y="0"/>
                  </a:lnTo>
                  <a:cubicBezTo>
                    <a:pt x="298658" y="0"/>
                    <a:pt x="323451" y="24793"/>
                    <a:pt x="323451" y="55376"/>
                  </a:cubicBezTo>
                  <a:lnTo>
                    <a:pt x="323451" y="55376"/>
                  </a:lnTo>
                  <a:cubicBezTo>
                    <a:pt x="323451" y="85959"/>
                    <a:pt x="298658" y="110751"/>
                    <a:pt x="268075" y="110751"/>
                  </a:cubicBezTo>
                  <a:lnTo>
                    <a:pt x="55376" y="110751"/>
                  </a:lnTo>
                  <a:cubicBezTo>
                    <a:pt x="24793" y="110751"/>
                    <a:pt x="0" y="85959"/>
                    <a:pt x="0" y="55376"/>
                  </a:cubicBezTo>
                  <a:lnTo>
                    <a:pt x="0" y="55376"/>
                  </a:lnTo>
                  <a:cubicBezTo>
                    <a:pt x="0" y="24793"/>
                    <a:pt x="24793" y="0"/>
                    <a:pt x="55376" y="0"/>
                  </a:cubicBezTo>
                  <a:close/>
                </a:path>
              </a:pathLst>
            </a:custGeom>
            <a:solidFill>
              <a:srgbClr val="FFFFFF"/>
            </a:solidFill>
            <a:ln w="190500" cap="rnd">
              <a:solidFill>
                <a:srgbClr val="FFE0A0"/>
              </a:solidFill>
              <a:prstDash val="solid"/>
              <a:round/>
            </a:ln>
          </p:spPr>
        </p:sp>
        <p:sp>
          <p:nvSpPr>
            <p:cNvPr id="18" name="TextBox 18"/>
            <p:cNvSpPr txBox="1"/>
            <p:nvPr/>
          </p:nvSpPr>
          <p:spPr>
            <a:xfrm>
              <a:off x="0" y="-38100"/>
              <a:ext cx="323451" cy="14885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9" name="TextBox 19"/>
          <p:cNvSpPr txBox="1"/>
          <p:nvPr/>
        </p:nvSpPr>
        <p:spPr>
          <a:xfrm>
            <a:off x="6790528" y="-152941"/>
            <a:ext cx="4600005" cy="1384995"/>
          </a:xfrm>
          <a:prstGeom prst="rect">
            <a:avLst/>
          </a:prstGeom>
        </p:spPr>
        <p:txBody>
          <a:bodyPr lIns="0" tIns="0" rIns="0" bIns="0" rtlCol="0" anchor="t">
            <a:spAutoFit/>
          </a:bodyPr>
          <a:lstStyle/>
          <a:p>
            <a:pPr algn="ctr">
              <a:lnSpc>
                <a:spcPts val="10800"/>
              </a:lnSpc>
              <a:spcBef>
                <a:spcPct val="0"/>
              </a:spcBef>
            </a:pPr>
            <a:r>
              <a:rPr lang="vi-VN" sz="6000" b="1">
                <a:latin typeface="Times New Roman" panose="02020603050405020304" pitchFamily="18" charset="0"/>
                <a:cs typeface="Times New Roman" panose="02020603050405020304" pitchFamily="18" charset="0"/>
              </a:rPr>
              <a:t>Cách thể hiện</a:t>
            </a:r>
            <a:endParaRPr lang="en-US" sz="6000" b="1">
              <a:solidFill>
                <a:srgbClr val="8870EA"/>
              </a:solidFill>
              <a:latin typeface="Times New Roman" panose="02020603050405020304" pitchFamily="18" charset="0"/>
              <a:ea typeface="Chewy"/>
              <a:cs typeface="Times New Roman" panose="02020603050405020304" pitchFamily="18" charset="0"/>
              <a:sym typeface="Chewy"/>
            </a:endParaRPr>
          </a:p>
        </p:txBody>
      </p:sp>
      <p:sp>
        <p:nvSpPr>
          <p:cNvPr id="20" name="TextBox 20"/>
          <p:cNvSpPr txBox="1"/>
          <p:nvPr/>
        </p:nvSpPr>
        <p:spPr>
          <a:xfrm>
            <a:off x="14070614" y="2522638"/>
            <a:ext cx="3660322" cy="5924699"/>
          </a:xfrm>
          <a:prstGeom prst="rect">
            <a:avLst/>
          </a:prstGeom>
        </p:spPr>
        <p:txBody>
          <a:bodyPr wrap="square" lIns="0" tIns="0" rIns="0" bIns="0" rtlCol="0" anchor="t">
            <a:spAutoFit/>
          </a:bodyPr>
          <a:lstStyle/>
          <a:p>
            <a:pPr algn="ctr">
              <a:lnSpc>
                <a:spcPts val="4200"/>
              </a:lnSpc>
            </a:pPr>
            <a:r>
              <a:rPr lang="vi-VN" sz="3600">
                <a:latin typeface="+mj-lt"/>
              </a:rPr>
              <a:t>Sơ đồ, hình ảnh, biểu tượng,…; có đường nét, màu sắc nổi bật, tác động mạnh đến thị giác, thính giác người đọc, người xem nhằm làm rõ tính ưu việt, hữu ích của sản phẩm/dịch vụ/hoạt động.</a:t>
            </a:r>
            <a:endParaRPr lang="en-US" sz="3600">
              <a:solidFill>
                <a:srgbClr val="8870EA"/>
              </a:solidFill>
              <a:latin typeface="+mj-lt"/>
              <a:ea typeface="Laila"/>
              <a:cs typeface="Laila"/>
              <a:sym typeface="Laila"/>
            </a:endParaRPr>
          </a:p>
        </p:txBody>
      </p:sp>
      <p:grpSp>
        <p:nvGrpSpPr>
          <p:cNvPr id="21" name="Group 21"/>
          <p:cNvGrpSpPr/>
          <p:nvPr/>
        </p:nvGrpSpPr>
        <p:grpSpPr>
          <a:xfrm>
            <a:off x="2767009" y="9735528"/>
            <a:ext cx="5835944" cy="263728"/>
            <a:chOff x="0" y="0"/>
            <a:chExt cx="384891" cy="21444"/>
          </a:xfrm>
        </p:grpSpPr>
        <p:sp>
          <p:nvSpPr>
            <p:cNvPr id="22" name="Freeform 22"/>
            <p:cNvSpPr/>
            <p:nvPr/>
          </p:nvSpPr>
          <p:spPr>
            <a:xfrm>
              <a:off x="0" y="0"/>
              <a:ext cx="384891" cy="21444"/>
            </a:xfrm>
            <a:custGeom>
              <a:avLst/>
              <a:gdLst/>
              <a:ahLst/>
              <a:cxnLst/>
              <a:rect l="l" t="t" r="r" b="b"/>
              <a:pathLst>
                <a:path w="384891" h="21444">
                  <a:moveTo>
                    <a:pt x="10722" y="0"/>
                  </a:moveTo>
                  <a:lnTo>
                    <a:pt x="374170" y="0"/>
                  </a:lnTo>
                  <a:cubicBezTo>
                    <a:pt x="380091" y="0"/>
                    <a:pt x="384891" y="4800"/>
                    <a:pt x="384891" y="10722"/>
                  </a:cubicBezTo>
                  <a:lnTo>
                    <a:pt x="384891" y="10722"/>
                  </a:lnTo>
                  <a:cubicBezTo>
                    <a:pt x="384891" y="13566"/>
                    <a:pt x="383762" y="16293"/>
                    <a:pt x="381751" y="18304"/>
                  </a:cubicBezTo>
                  <a:cubicBezTo>
                    <a:pt x="379740" y="20314"/>
                    <a:pt x="377013" y="21444"/>
                    <a:pt x="374170" y="21444"/>
                  </a:cubicBezTo>
                  <a:lnTo>
                    <a:pt x="10722" y="21444"/>
                  </a:lnTo>
                  <a:cubicBezTo>
                    <a:pt x="4800" y="21444"/>
                    <a:pt x="0" y="16644"/>
                    <a:pt x="0" y="10722"/>
                  </a:cubicBezTo>
                  <a:lnTo>
                    <a:pt x="0" y="10722"/>
                  </a:lnTo>
                  <a:cubicBezTo>
                    <a:pt x="0" y="4800"/>
                    <a:pt x="4800" y="0"/>
                    <a:pt x="10722" y="0"/>
                  </a:cubicBezTo>
                  <a:close/>
                </a:path>
              </a:pathLst>
            </a:custGeom>
            <a:solidFill>
              <a:srgbClr val="FFFFFF"/>
            </a:solidFill>
            <a:ln w="190500" cap="rnd">
              <a:solidFill>
                <a:srgbClr val="9889D7"/>
              </a:solidFill>
              <a:prstDash val="solid"/>
              <a:round/>
            </a:ln>
          </p:spPr>
        </p:sp>
        <p:sp>
          <p:nvSpPr>
            <p:cNvPr id="23" name="TextBox 23"/>
            <p:cNvSpPr txBox="1"/>
            <p:nvPr/>
          </p:nvSpPr>
          <p:spPr>
            <a:xfrm>
              <a:off x="0" y="-38100"/>
              <a:ext cx="384891" cy="5954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4" name="Group 24"/>
          <p:cNvGrpSpPr/>
          <p:nvPr/>
        </p:nvGrpSpPr>
        <p:grpSpPr>
          <a:xfrm>
            <a:off x="758074" y="9072071"/>
            <a:ext cx="1993128" cy="1214930"/>
            <a:chOff x="0" y="0"/>
            <a:chExt cx="162063" cy="98787"/>
          </a:xfrm>
        </p:grpSpPr>
        <p:sp>
          <p:nvSpPr>
            <p:cNvPr id="25" name="Freeform 25"/>
            <p:cNvSpPr/>
            <p:nvPr/>
          </p:nvSpPr>
          <p:spPr>
            <a:xfrm>
              <a:off x="0" y="0"/>
              <a:ext cx="162063" cy="98787"/>
            </a:xfrm>
            <a:custGeom>
              <a:avLst/>
              <a:gdLst/>
              <a:ahLst/>
              <a:cxnLst/>
              <a:rect l="l" t="t" r="r" b="b"/>
              <a:pathLst>
                <a:path w="162063" h="98787">
                  <a:moveTo>
                    <a:pt x="49394" y="0"/>
                  </a:moveTo>
                  <a:lnTo>
                    <a:pt x="112670" y="0"/>
                  </a:lnTo>
                  <a:cubicBezTo>
                    <a:pt x="139949" y="0"/>
                    <a:pt x="162063" y="22114"/>
                    <a:pt x="162063" y="49394"/>
                  </a:cubicBezTo>
                  <a:lnTo>
                    <a:pt x="162063" y="49394"/>
                  </a:lnTo>
                  <a:cubicBezTo>
                    <a:pt x="162063" y="76673"/>
                    <a:pt x="139949" y="98787"/>
                    <a:pt x="112670" y="98787"/>
                  </a:cubicBezTo>
                  <a:lnTo>
                    <a:pt x="49394" y="98787"/>
                  </a:lnTo>
                  <a:cubicBezTo>
                    <a:pt x="22114" y="98787"/>
                    <a:pt x="0" y="76673"/>
                    <a:pt x="0" y="49394"/>
                  </a:cubicBezTo>
                  <a:lnTo>
                    <a:pt x="0" y="49394"/>
                  </a:lnTo>
                  <a:cubicBezTo>
                    <a:pt x="0" y="22114"/>
                    <a:pt x="22114" y="0"/>
                    <a:pt x="49394" y="0"/>
                  </a:cubicBezTo>
                  <a:close/>
                </a:path>
              </a:pathLst>
            </a:custGeom>
            <a:solidFill>
              <a:srgbClr val="FFFFFF"/>
            </a:solidFill>
            <a:ln w="190500" cap="rnd">
              <a:solidFill>
                <a:srgbClr val="9889D7"/>
              </a:solidFill>
              <a:prstDash val="solid"/>
              <a:round/>
            </a:ln>
          </p:spPr>
        </p:sp>
        <p:sp>
          <p:nvSpPr>
            <p:cNvPr id="26" name="TextBox 26"/>
            <p:cNvSpPr txBox="1"/>
            <p:nvPr/>
          </p:nvSpPr>
          <p:spPr>
            <a:xfrm>
              <a:off x="0" y="-38100"/>
              <a:ext cx="162063" cy="13688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8" name="Group 28"/>
          <p:cNvGrpSpPr/>
          <p:nvPr/>
        </p:nvGrpSpPr>
        <p:grpSpPr>
          <a:xfrm>
            <a:off x="9664721" y="9735528"/>
            <a:ext cx="5656393" cy="263728"/>
            <a:chOff x="0" y="0"/>
            <a:chExt cx="384891" cy="21444"/>
          </a:xfrm>
        </p:grpSpPr>
        <p:sp>
          <p:nvSpPr>
            <p:cNvPr id="29" name="Freeform 29"/>
            <p:cNvSpPr/>
            <p:nvPr/>
          </p:nvSpPr>
          <p:spPr>
            <a:xfrm>
              <a:off x="0" y="0"/>
              <a:ext cx="384891" cy="21444"/>
            </a:xfrm>
            <a:custGeom>
              <a:avLst/>
              <a:gdLst/>
              <a:ahLst/>
              <a:cxnLst/>
              <a:rect l="l" t="t" r="r" b="b"/>
              <a:pathLst>
                <a:path w="384891" h="21444">
                  <a:moveTo>
                    <a:pt x="10722" y="0"/>
                  </a:moveTo>
                  <a:lnTo>
                    <a:pt x="374170" y="0"/>
                  </a:lnTo>
                  <a:cubicBezTo>
                    <a:pt x="380091" y="0"/>
                    <a:pt x="384891" y="4800"/>
                    <a:pt x="384891" y="10722"/>
                  </a:cubicBezTo>
                  <a:lnTo>
                    <a:pt x="384891" y="10722"/>
                  </a:lnTo>
                  <a:cubicBezTo>
                    <a:pt x="384891" y="13566"/>
                    <a:pt x="383762" y="16293"/>
                    <a:pt x="381751" y="18304"/>
                  </a:cubicBezTo>
                  <a:cubicBezTo>
                    <a:pt x="379740" y="20314"/>
                    <a:pt x="377013" y="21444"/>
                    <a:pt x="374170" y="21444"/>
                  </a:cubicBezTo>
                  <a:lnTo>
                    <a:pt x="10722" y="21444"/>
                  </a:lnTo>
                  <a:cubicBezTo>
                    <a:pt x="4800" y="21444"/>
                    <a:pt x="0" y="16644"/>
                    <a:pt x="0" y="10722"/>
                  </a:cubicBezTo>
                  <a:lnTo>
                    <a:pt x="0" y="10722"/>
                  </a:lnTo>
                  <a:cubicBezTo>
                    <a:pt x="0" y="4800"/>
                    <a:pt x="4800" y="0"/>
                    <a:pt x="10722" y="0"/>
                  </a:cubicBezTo>
                  <a:close/>
                </a:path>
              </a:pathLst>
            </a:custGeom>
            <a:solidFill>
              <a:srgbClr val="FFFFFF"/>
            </a:solidFill>
            <a:ln w="190500" cap="rnd">
              <a:solidFill>
                <a:srgbClr val="9889D7"/>
              </a:solidFill>
              <a:prstDash val="solid"/>
              <a:round/>
            </a:ln>
          </p:spPr>
        </p:sp>
        <p:sp>
          <p:nvSpPr>
            <p:cNvPr id="30" name="TextBox 30"/>
            <p:cNvSpPr txBox="1"/>
            <p:nvPr/>
          </p:nvSpPr>
          <p:spPr>
            <a:xfrm>
              <a:off x="0" y="-38100"/>
              <a:ext cx="384891" cy="5954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31" name="Group 31"/>
          <p:cNvGrpSpPr/>
          <p:nvPr/>
        </p:nvGrpSpPr>
        <p:grpSpPr>
          <a:xfrm>
            <a:off x="8047498" y="9222249"/>
            <a:ext cx="1993128" cy="1214930"/>
            <a:chOff x="0" y="0"/>
            <a:chExt cx="162063" cy="98787"/>
          </a:xfrm>
        </p:grpSpPr>
        <p:sp>
          <p:nvSpPr>
            <p:cNvPr id="32" name="Freeform 32"/>
            <p:cNvSpPr/>
            <p:nvPr/>
          </p:nvSpPr>
          <p:spPr>
            <a:xfrm>
              <a:off x="0" y="0"/>
              <a:ext cx="162063" cy="98787"/>
            </a:xfrm>
            <a:custGeom>
              <a:avLst/>
              <a:gdLst/>
              <a:ahLst/>
              <a:cxnLst/>
              <a:rect l="l" t="t" r="r" b="b"/>
              <a:pathLst>
                <a:path w="162063" h="98787">
                  <a:moveTo>
                    <a:pt x="49394" y="0"/>
                  </a:moveTo>
                  <a:lnTo>
                    <a:pt x="112670" y="0"/>
                  </a:lnTo>
                  <a:cubicBezTo>
                    <a:pt x="139949" y="0"/>
                    <a:pt x="162063" y="22114"/>
                    <a:pt x="162063" y="49394"/>
                  </a:cubicBezTo>
                  <a:lnTo>
                    <a:pt x="162063" y="49394"/>
                  </a:lnTo>
                  <a:cubicBezTo>
                    <a:pt x="162063" y="76673"/>
                    <a:pt x="139949" y="98787"/>
                    <a:pt x="112670" y="98787"/>
                  </a:cubicBezTo>
                  <a:lnTo>
                    <a:pt x="49394" y="98787"/>
                  </a:lnTo>
                  <a:cubicBezTo>
                    <a:pt x="22114" y="98787"/>
                    <a:pt x="0" y="76673"/>
                    <a:pt x="0" y="49394"/>
                  </a:cubicBezTo>
                  <a:lnTo>
                    <a:pt x="0" y="49394"/>
                  </a:lnTo>
                  <a:cubicBezTo>
                    <a:pt x="0" y="22114"/>
                    <a:pt x="22114" y="0"/>
                    <a:pt x="49394" y="0"/>
                  </a:cubicBezTo>
                  <a:close/>
                </a:path>
              </a:pathLst>
            </a:custGeom>
            <a:solidFill>
              <a:srgbClr val="FFFFFF"/>
            </a:solidFill>
            <a:ln w="190500" cap="rnd">
              <a:solidFill>
                <a:srgbClr val="9889D7"/>
              </a:solidFill>
              <a:prstDash val="solid"/>
              <a:round/>
            </a:ln>
          </p:spPr>
        </p:sp>
        <p:sp>
          <p:nvSpPr>
            <p:cNvPr id="33" name="TextBox 33"/>
            <p:cNvSpPr txBox="1"/>
            <p:nvPr/>
          </p:nvSpPr>
          <p:spPr>
            <a:xfrm>
              <a:off x="0" y="-38100"/>
              <a:ext cx="162063" cy="13688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35" name="Group 35"/>
          <p:cNvGrpSpPr/>
          <p:nvPr/>
        </p:nvGrpSpPr>
        <p:grpSpPr>
          <a:xfrm>
            <a:off x="15321115" y="9082613"/>
            <a:ext cx="1993128" cy="1119971"/>
            <a:chOff x="0" y="0"/>
            <a:chExt cx="162063" cy="98787"/>
          </a:xfrm>
        </p:grpSpPr>
        <p:sp>
          <p:nvSpPr>
            <p:cNvPr id="36" name="Freeform 36"/>
            <p:cNvSpPr/>
            <p:nvPr/>
          </p:nvSpPr>
          <p:spPr>
            <a:xfrm>
              <a:off x="0" y="0"/>
              <a:ext cx="162063" cy="98787"/>
            </a:xfrm>
            <a:custGeom>
              <a:avLst/>
              <a:gdLst/>
              <a:ahLst/>
              <a:cxnLst/>
              <a:rect l="l" t="t" r="r" b="b"/>
              <a:pathLst>
                <a:path w="162063" h="98787">
                  <a:moveTo>
                    <a:pt x="49394" y="0"/>
                  </a:moveTo>
                  <a:lnTo>
                    <a:pt x="112670" y="0"/>
                  </a:lnTo>
                  <a:cubicBezTo>
                    <a:pt x="139949" y="0"/>
                    <a:pt x="162063" y="22114"/>
                    <a:pt x="162063" y="49394"/>
                  </a:cubicBezTo>
                  <a:lnTo>
                    <a:pt x="162063" y="49394"/>
                  </a:lnTo>
                  <a:cubicBezTo>
                    <a:pt x="162063" y="76673"/>
                    <a:pt x="139949" y="98787"/>
                    <a:pt x="112670" y="98787"/>
                  </a:cubicBezTo>
                  <a:lnTo>
                    <a:pt x="49394" y="98787"/>
                  </a:lnTo>
                  <a:cubicBezTo>
                    <a:pt x="22114" y="98787"/>
                    <a:pt x="0" y="76673"/>
                    <a:pt x="0" y="49394"/>
                  </a:cubicBezTo>
                  <a:lnTo>
                    <a:pt x="0" y="49394"/>
                  </a:lnTo>
                  <a:cubicBezTo>
                    <a:pt x="0" y="22114"/>
                    <a:pt x="22114" y="0"/>
                    <a:pt x="49394" y="0"/>
                  </a:cubicBezTo>
                  <a:close/>
                </a:path>
              </a:pathLst>
            </a:custGeom>
            <a:solidFill>
              <a:srgbClr val="FFFFFF"/>
            </a:solidFill>
            <a:ln w="190500" cap="rnd">
              <a:solidFill>
                <a:srgbClr val="9889D7"/>
              </a:solidFill>
              <a:prstDash val="solid"/>
              <a:round/>
            </a:ln>
          </p:spPr>
        </p:sp>
        <p:sp>
          <p:nvSpPr>
            <p:cNvPr id="37" name="TextBox 37"/>
            <p:cNvSpPr txBox="1"/>
            <p:nvPr/>
          </p:nvSpPr>
          <p:spPr>
            <a:xfrm>
              <a:off x="0" y="-38100"/>
              <a:ext cx="162063" cy="13688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9" name="Freeform 39"/>
          <p:cNvSpPr/>
          <p:nvPr/>
        </p:nvSpPr>
        <p:spPr>
          <a:xfrm rot="-7734530">
            <a:off x="15895675" y="-2163526"/>
            <a:ext cx="4662786" cy="4079938"/>
          </a:xfrm>
          <a:custGeom>
            <a:avLst/>
            <a:gdLst/>
            <a:ahLst/>
            <a:cxnLst/>
            <a:rect l="l" t="t" r="r" b="b"/>
            <a:pathLst>
              <a:path w="4662786" h="4079938">
                <a:moveTo>
                  <a:pt x="0" y="0"/>
                </a:moveTo>
                <a:lnTo>
                  <a:pt x="4662787" y="0"/>
                </a:lnTo>
                <a:lnTo>
                  <a:pt x="4662787" y="4079938"/>
                </a:lnTo>
                <a:lnTo>
                  <a:pt x="0" y="4079938"/>
                </a:lnTo>
                <a:lnTo>
                  <a:pt x="0" y="0"/>
                </a:lnTo>
                <a:close/>
              </a:path>
            </a:pathLst>
          </a:custGeom>
          <a:blipFill>
            <a:blip r:embed="rId4"/>
            <a:stretch>
              <a:fillRect/>
            </a:stretch>
          </a:blipFill>
        </p:spPr>
      </p:sp>
      <p:sp>
        <p:nvSpPr>
          <p:cNvPr id="40" name="Freeform 40"/>
          <p:cNvSpPr/>
          <p:nvPr/>
        </p:nvSpPr>
        <p:spPr>
          <a:xfrm rot="2087779">
            <a:off x="-1312218" y="8695292"/>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4"/>
            <a:stretch>
              <a:fillRect/>
            </a:stretch>
          </a:blipFill>
        </p:spPr>
      </p:sp>
      <p:sp>
        <p:nvSpPr>
          <p:cNvPr id="41" name="Freeform 41"/>
          <p:cNvSpPr/>
          <p:nvPr/>
        </p:nvSpPr>
        <p:spPr>
          <a:xfrm rot="9736640" flipV="1">
            <a:off x="836438" y="901271"/>
            <a:ext cx="1256929" cy="1249073"/>
          </a:xfrm>
          <a:custGeom>
            <a:avLst/>
            <a:gdLst/>
            <a:ahLst/>
            <a:cxnLst/>
            <a:rect l="l" t="t" r="r" b="b"/>
            <a:pathLst>
              <a:path w="1256929" h="1249073">
                <a:moveTo>
                  <a:pt x="0" y="1249073"/>
                </a:moveTo>
                <a:lnTo>
                  <a:pt x="1256929" y="1249073"/>
                </a:lnTo>
                <a:lnTo>
                  <a:pt x="1256929" y="0"/>
                </a:lnTo>
                <a:lnTo>
                  <a:pt x="0" y="0"/>
                </a:lnTo>
                <a:lnTo>
                  <a:pt x="0" y="1249073"/>
                </a:lnTo>
                <a:close/>
              </a:path>
            </a:pathLst>
          </a:custGeom>
          <a:blipFill>
            <a:blip r:embed="rId5"/>
            <a:stretch>
              <a:fillRect/>
            </a:stretch>
          </a:blipFill>
        </p:spPr>
      </p:sp>
      <p:sp>
        <p:nvSpPr>
          <p:cNvPr id="42" name="Freeform 42"/>
          <p:cNvSpPr/>
          <p:nvPr/>
        </p:nvSpPr>
        <p:spPr>
          <a:xfrm rot="-8946280" flipV="1">
            <a:off x="17017332" y="8826459"/>
            <a:ext cx="1237765" cy="1230029"/>
          </a:xfrm>
          <a:custGeom>
            <a:avLst/>
            <a:gdLst/>
            <a:ahLst/>
            <a:cxnLst/>
            <a:rect l="l" t="t" r="r" b="b"/>
            <a:pathLst>
              <a:path w="1237765" h="1230029">
                <a:moveTo>
                  <a:pt x="0" y="1230029"/>
                </a:moveTo>
                <a:lnTo>
                  <a:pt x="1237765" y="1230029"/>
                </a:lnTo>
                <a:lnTo>
                  <a:pt x="1237765" y="0"/>
                </a:lnTo>
                <a:lnTo>
                  <a:pt x="0" y="0"/>
                </a:lnTo>
                <a:lnTo>
                  <a:pt x="0" y="1230029"/>
                </a:lnTo>
                <a:close/>
              </a:path>
            </a:pathLst>
          </a:custGeom>
          <a:blipFill>
            <a:blip r:embed="rId5"/>
            <a:stretch>
              <a:fillRect/>
            </a:stretch>
          </a:blipFill>
        </p:spPr>
      </p:sp>
    </p:spTree>
    <p:extLst>
      <p:ext uri="{BB962C8B-B14F-4D97-AF65-F5344CB8AC3E}">
        <p14:creationId xmlns:p14="http://schemas.microsoft.com/office/powerpoint/2010/main" val="4054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198" y="-4960982"/>
            <a:ext cx="20808822" cy="18530422"/>
            <a:chOff x="0" y="0"/>
            <a:chExt cx="27745096" cy="24707229"/>
          </a:xfrm>
        </p:grpSpPr>
        <p:sp>
          <p:nvSpPr>
            <p:cNvPr id="3" name="Freeform 3"/>
            <p:cNvSpPr/>
            <p:nvPr/>
          </p:nvSpPr>
          <p:spPr>
            <a:xfrm rot="-5400000">
              <a:off x="-5413129"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8450996" y="5413129"/>
              <a:ext cx="24707229" cy="13880970"/>
            </a:xfrm>
            <a:custGeom>
              <a:avLst/>
              <a:gdLst/>
              <a:ahLst/>
              <a:cxnLst/>
              <a:rect l="l" t="t" r="r" b="b"/>
              <a:pathLst>
                <a:path w="24707229" h="13880970">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4584309" y="4088863"/>
            <a:ext cx="9119383" cy="2049152"/>
            <a:chOff x="0" y="0"/>
            <a:chExt cx="428804" cy="65714"/>
          </a:xfrm>
        </p:grpSpPr>
        <p:sp>
          <p:nvSpPr>
            <p:cNvPr id="6" name="Freeform 6"/>
            <p:cNvSpPr/>
            <p:nvPr/>
          </p:nvSpPr>
          <p:spPr>
            <a:xfrm>
              <a:off x="0" y="0"/>
              <a:ext cx="428804" cy="65714"/>
            </a:xfrm>
            <a:custGeom>
              <a:avLst/>
              <a:gdLst/>
              <a:ahLst/>
              <a:cxnLst/>
              <a:rect l="l" t="t" r="r" b="b"/>
              <a:pathLst>
                <a:path w="428804" h="65714">
                  <a:moveTo>
                    <a:pt x="32857" y="0"/>
                  </a:moveTo>
                  <a:lnTo>
                    <a:pt x="395948" y="0"/>
                  </a:lnTo>
                  <a:cubicBezTo>
                    <a:pt x="404662" y="0"/>
                    <a:pt x="413019" y="3462"/>
                    <a:pt x="419181" y="9624"/>
                  </a:cubicBezTo>
                  <a:cubicBezTo>
                    <a:pt x="425343" y="15785"/>
                    <a:pt x="428804" y="24143"/>
                    <a:pt x="428804" y="32857"/>
                  </a:cubicBezTo>
                  <a:lnTo>
                    <a:pt x="428804" y="32857"/>
                  </a:lnTo>
                  <a:cubicBezTo>
                    <a:pt x="428804" y="51003"/>
                    <a:pt x="414094" y="65714"/>
                    <a:pt x="395948" y="65714"/>
                  </a:cubicBezTo>
                  <a:lnTo>
                    <a:pt x="32857" y="65714"/>
                  </a:lnTo>
                  <a:cubicBezTo>
                    <a:pt x="14711" y="65714"/>
                    <a:pt x="0" y="51003"/>
                    <a:pt x="0" y="32857"/>
                  </a:cubicBezTo>
                  <a:lnTo>
                    <a:pt x="0" y="32857"/>
                  </a:lnTo>
                  <a:cubicBezTo>
                    <a:pt x="0" y="14711"/>
                    <a:pt x="14711" y="0"/>
                    <a:pt x="32857" y="0"/>
                  </a:cubicBezTo>
                  <a:close/>
                </a:path>
              </a:pathLst>
            </a:custGeom>
            <a:solidFill>
              <a:srgbClr val="FFFFFF"/>
            </a:solidFill>
            <a:ln w="190500" cap="rnd">
              <a:solidFill>
                <a:srgbClr val="9889D7"/>
              </a:solidFill>
              <a:prstDash val="solid"/>
              <a:round/>
            </a:ln>
          </p:spPr>
        </p:sp>
        <p:sp>
          <p:nvSpPr>
            <p:cNvPr id="7" name="TextBox 7"/>
            <p:cNvSpPr txBox="1"/>
            <p:nvPr/>
          </p:nvSpPr>
          <p:spPr>
            <a:xfrm>
              <a:off x="0" y="-38100"/>
              <a:ext cx="428804" cy="10381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2971801" y="6362700"/>
            <a:ext cx="12115800" cy="3505200"/>
            <a:chOff x="0" y="0"/>
            <a:chExt cx="428804" cy="65714"/>
          </a:xfrm>
        </p:grpSpPr>
        <p:sp>
          <p:nvSpPr>
            <p:cNvPr id="12" name="Freeform 12"/>
            <p:cNvSpPr/>
            <p:nvPr/>
          </p:nvSpPr>
          <p:spPr>
            <a:xfrm>
              <a:off x="0" y="0"/>
              <a:ext cx="428804" cy="65714"/>
            </a:xfrm>
            <a:custGeom>
              <a:avLst/>
              <a:gdLst/>
              <a:ahLst/>
              <a:cxnLst/>
              <a:rect l="l" t="t" r="r" b="b"/>
              <a:pathLst>
                <a:path w="428804" h="65714">
                  <a:moveTo>
                    <a:pt x="32857" y="0"/>
                  </a:moveTo>
                  <a:lnTo>
                    <a:pt x="395948" y="0"/>
                  </a:lnTo>
                  <a:cubicBezTo>
                    <a:pt x="404662" y="0"/>
                    <a:pt x="413019" y="3462"/>
                    <a:pt x="419181" y="9624"/>
                  </a:cubicBezTo>
                  <a:cubicBezTo>
                    <a:pt x="425343" y="15785"/>
                    <a:pt x="428804" y="24143"/>
                    <a:pt x="428804" y="32857"/>
                  </a:cubicBezTo>
                  <a:lnTo>
                    <a:pt x="428804" y="32857"/>
                  </a:lnTo>
                  <a:cubicBezTo>
                    <a:pt x="428804" y="51003"/>
                    <a:pt x="414094" y="65714"/>
                    <a:pt x="395948" y="65714"/>
                  </a:cubicBezTo>
                  <a:lnTo>
                    <a:pt x="32857" y="65714"/>
                  </a:lnTo>
                  <a:cubicBezTo>
                    <a:pt x="14711" y="65714"/>
                    <a:pt x="0" y="51003"/>
                    <a:pt x="0" y="32857"/>
                  </a:cubicBezTo>
                  <a:lnTo>
                    <a:pt x="0" y="32857"/>
                  </a:lnTo>
                  <a:cubicBezTo>
                    <a:pt x="0" y="14711"/>
                    <a:pt x="14711" y="0"/>
                    <a:pt x="32857" y="0"/>
                  </a:cubicBezTo>
                  <a:close/>
                </a:path>
              </a:pathLst>
            </a:custGeom>
            <a:solidFill>
              <a:srgbClr val="FFFFFF"/>
            </a:solidFill>
            <a:ln w="190500" cap="rnd">
              <a:solidFill>
                <a:srgbClr val="9889D7"/>
              </a:solidFill>
              <a:prstDash val="solid"/>
              <a:round/>
            </a:ln>
          </p:spPr>
        </p:sp>
        <p:sp>
          <p:nvSpPr>
            <p:cNvPr id="13" name="TextBox 13"/>
            <p:cNvSpPr txBox="1"/>
            <p:nvPr/>
          </p:nvSpPr>
          <p:spPr>
            <a:xfrm>
              <a:off x="0" y="-38100"/>
              <a:ext cx="428804" cy="10381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4" name="TextBox 14"/>
          <p:cNvSpPr txBox="1"/>
          <p:nvPr/>
        </p:nvSpPr>
        <p:spPr>
          <a:xfrm>
            <a:off x="4300995" y="4216858"/>
            <a:ext cx="9119382" cy="1744067"/>
          </a:xfrm>
          <a:prstGeom prst="rect">
            <a:avLst/>
          </a:prstGeom>
        </p:spPr>
        <p:txBody>
          <a:bodyPr wrap="square" lIns="0" tIns="0" rIns="0" bIns="0" rtlCol="0" anchor="t">
            <a:spAutoFit/>
          </a:bodyPr>
          <a:lstStyle/>
          <a:p>
            <a:pPr marL="485776" lvl="1" algn="ctr">
              <a:lnSpc>
                <a:spcPts val="6750"/>
              </a:lnSpc>
            </a:pPr>
            <a:r>
              <a:rPr lang="vi-VN" sz="4800" b="1">
                <a:latin typeface="+mj-lt"/>
              </a:rPr>
              <a:t>Tiêu đề</a:t>
            </a:r>
            <a:r>
              <a:rPr lang="vi-VN" sz="4800">
                <a:latin typeface="+mj-lt"/>
              </a:rPr>
              <a:t>: giới thiệu khái quát sản phẩm/dịch vụ/hoạt động.</a:t>
            </a:r>
            <a:endParaRPr lang="en-US" sz="4500">
              <a:solidFill>
                <a:srgbClr val="8870EA"/>
              </a:solidFill>
              <a:latin typeface="+mj-lt"/>
              <a:ea typeface="Laila"/>
              <a:cs typeface="Laila"/>
              <a:sym typeface="Laila"/>
            </a:endParaRPr>
          </a:p>
        </p:txBody>
      </p:sp>
      <p:sp>
        <p:nvSpPr>
          <p:cNvPr id="16" name="TextBox 16"/>
          <p:cNvSpPr txBox="1"/>
          <p:nvPr/>
        </p:nvSpPr>
        <p:spPr>
          <a:xfrm>
            <a:off x="3381822" y="6790082"/>
            <a:ext cx="11036143" cy="2708434"/>
          </a:xfrm>
          <a:prstGeom prst="rect">
            <a:avLst/>
          </a:prstGeom>
        </p:spPr>
        <p:txBody>
          <a:bodyPr wrap="square" lIns="0" tIns="0" rIns="0" bIns="0" rtlCol="0" anchor="t">
            <a:spAutoFit/>
          </a:bodyPr>
          <a:lstStyle/>
          <a:p>
            <a:pPr marL="485776" lvl="1" algn="just"/>
            <a:r>
              <a:rPr lang="vi-VN" sz="4400" b="1">
                <a:latin typeface="+mj-lt"/>
                <a:cs typeface="Times New Roman" panose="02020603050405020304" pitchFamily="18" charset="0"/>
              </a:rPr>
              <a:t>Nội dung chính</a:t>
            </a:r>
            <a:r>
              <a:rPr lang="vi-VN" sz="4400">
                <a:latin typeface="+mj-lt"/>
                <a:cs typeface="Times New Roman" panose="02020603050405020304" pitchFamily="18" charset="0"/>
              </a:rPr>
              <a:t>: cung cấp thông tin chi tiết về sản phẩm/dịch vụ/hoạt động bằng kênh chữ, kênh hình; nêu khẩu hiệu của sản phẩm/dịch vụ hoặc thông điệp của hoạt động.</a:t>
            </a:r>
            <a:endParaRPr lang="en-US" sz="4400">
              <a:solidFill>
                <a:srgbClr val="8870EA"/>
              </a:solidFill>
              <a:latin typeface="+mj-lt"/>
              <a:ea typeface="Laila"/>
              <a:cs typeface="Times New Roman" panose="02020603050405020304" pitchFamily="18" charset="0"/>
              <a:sym typeface="Laila"/>
            </a:endParaRPr>
          </a:p>
        </p:txBody>
      </p:sp>
      <p:grpSp>
        <p:nvGrpSpPr>
          <p:cNvPr id="17" name="Group 17"/>
          <p:cNvGrpSpPr/>
          <p:nvPr/>
        </p:nvGrpSpPr>
        <p:grpSpPr>
          <a:xfrm>
            <a:off x="4148794" y="1146730"/>
            <a:ext cx="9990412" cy="2380158"/>
            <a:chOff x="0" y="0"/>
            <a:chExt cx="469761" cy="111918"/>
          </a:xfrm>
        </p:grpSpPr>
        <p:sp>
          <p:nvSpPr>
            <p:cNvPr id="18" name="Freeform 18"/>
            <p:cNvSpPr/>
            <p:nvPr/>
          </p:nvSpPr>
          <p:spPr>
            <a:xfrm>
              <a:off x="0" y="0"/>
              <a:ext cx="469761" cy="111918"/>
            </a:xfrm>
            <a:custGeom>
              <a:avLst/>
              <a:gdLst/>
              <a:ahLst/>
              <a:cxnLst/>
              <a:rect l="l" t="t" r="r" b="b"/>
              <a:pathLst>
                <a:path w="469761" h="111918">
                  <a:moveTo>
                    <a:pt x="55959" y="0"/>
                  </a:moveTo>
                  <a:lnTo>
                    <a:pt x="413802" y="0"/>
                  </a:lnTo>
                  <a:cubicBezTo>
                    <a:pt x="444708" y="0"/>
                    <a:pt x="469761" y="25054"/>
                    <a:pt x="469761" y="55959"/>
                  </a:cubicBezTo>
                  <a:lnTo>
                    <a:pt x="469761" y="55959"/>
                  </a:lnTo>
                  <a:cubicBezTo>
                    <a:pt x="469761" y="70800"/>
                    <a:pt x="463866" y="85034"/>
                    <a:pt x="453371" y="95528"/>
                  </a:cubicBezTo>
                  <a:cubicBezTo>
                    <a:pt x="442877" y="106022"/>
                    <a:pt x="428644" y="111918"/>
                    <a:pt x="413802" y="111918"/>
                  </a:cubicBezTo>
                  <a:lnTo>
                    <a:pt x="55959" y="111918"/>
                  </a:lnTo>
                  <a:cubicBezTo>
                    <a:pt x="25054" y="111918"/>
                    <a:pt x="0" y="86864"/>
                    <a:pt x="0" y="55959"/>
                  </a:cubicBezTo>
                  <a:lnTo>
                    <a:pt x="0" y="55959"/>
                  </a:lnTo>
                  <a:cubicBezTo>
                    <a:pt x="0" y="25054"/>
                    <a:pt x="25054" y="0"/>
                    <a:pt x="55959" y="0"/>
                  </a:cubicBezTo>
                  <a:close/>
                </a:path>
              </a:pathLst>
            </a:custGeom>
            <a:solidFill>
              <a:srgbClr val="FFFFFF"/>
            </a:solidFill>
            <a:ln w="190500" cap="rnd">
              <a:solidFill>
                <a:srgbClr val="FFE0A0"/>
              </a:solidFill>
              <a:prstDash val="solid"/>
              <a:round/>
            </a:ln>
          </p:spPr>
        </p:sp>
        <p:sp>
          <p:nvSpPr>
            <p:cNvPr id="19" name="TextBox 19"/>
            <p:cNvSpPr txBox="1"/>
            <p:nvPr/>
          </p:nvSpPr>
          <p:spPr>
            <a:xfrm>
              <a:off x="0" y="-38100"/>
              <a:ext cx="469761" cy="150018"/>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0" name="TextBox 20"/>
          <p:cNvSpPr txBox="1"/>
          <p:nvPr/>
        </p:nvSpPr>
        <p:spPr>
          <a:xfrm>
            <a:off x="5275068" y="1237413"/>
            <a:ext cx="7605656" cy="2215991"/>
          </a:xfrm>
          <a:prstGeom prst="rect">
            <a:avLst/>
          </a:prstGeom>
        </p:spPr>
        <p:txBody>
          <a:bodyPr lIns="0" tIns="0" rIns="0" bIns="0" rtlCol="0" anchor="t">
            <a:spAutoFit/>
          </a:bodyPr>
          <a:lstStyle/>
          <a:p>
            <a:pPr algn="ctr"/>
            <a:r>
              <a:rPr lang="vi-VN" sz="7200" b="1">
                <a:latin typeface="+mj-lt"/>
              </a:rPr>
              <a:t>Bố cục bài viết cần đảm bảo</a:t>
            </a:r>
            <a:endParaRPr lang="en-US" sz="7200">
              <a:solidFill>
                <a:srgbClr val="8870EA"/>
              </a:solidFill>
              <a:latin typeface="+mj-lt"/>
              <a:ea typeface="Chewy"/>
              <a:cs typeface="Chewy"/>
              <a:sym typeface="Chewy"/>
            </a:endParaRPr>
          </a:p>
        </p:txBody>
      </p:sp>
      <p:sp>
        <p:nvSpPr>
          <p:cNvPr id="21" name="Freeform 21"/>
          <p:cNvSpPr/>
          <p:nvPr/>
        </p:nvSpPr>
        <p:spPr>
          <a:xfrm rot="-9810489" flipV="1">
            <a:off x="1309276" y="1707073"/>
            <a:ext cx="2328769" cy="2314214"/>
          </a:xfrm>
          <a:custGeom>
            <a:avLst/>
            <a:gdLst/>
            <a:ahLst/>
            <a:cxnLst/>
            <a:rect l="l" t="t" r="r" b="b"/>
            <a:pathLst>
              <a:path w="2328769" h="2314214">
                <a:moveTo>
                  <a:pt x="0" y="2314215"/>
                </a:moveTo>
                <a:lnTo>
                  <a:pt x="2328769" y="2314215"/>
                </a:lnTo>
                <a:lnTo>
                  <a:pt x="2328769" y="0"/>
                </a:lnTo>
                <a:lnTo>
                  <a:pt x="0" y="0"/>
                </a:lnTo>
                <a:lnTo>
                  <a:pt x="0" y="2314215"/>
                </a:lnTo>
                <a:close/>
              </a:path>
            </a:pathLst>
          </a:custGeom>
          <a:blipFill>
            <a:blip r:embed="rId4"/>
            <a:stretch>
              <a:fillRect/>
            </a:stretch>
          </a:blipFill>
        </p:spPr>
      </p:sp>
      <p:sp>
        <p:nvSpPr>
          <p:cNvPr id="22" name="Freeform 22"/>
          <p:cNvSpPr/>
          <p:nvPr/>
        </p:nvSpPr>
        <p:spPr>
          <a:xfrm rot="9809401" flipV="1">
            <a:off x="15712575" y="4590037"/>
            <a:ext cx="2365224" cy="2350441"/>
          </a:xfrm>
          <a:custGeom>
            <a:avLst/>
            <a:gdLst/>
            <a:ahLst/>
            <a:cxnLst/>
            <a:rect l="l" t="t" r="r" b="b"/>
            <a:pathLst>
              <a:path w="2365224" h="2350441">
                <a:moveTo>
                  <a:pt x="0" y="2350441"/>
                </a:moveTo>
                <a:lnTo>
                  <a:pt x="2365224" y="2350441"/>
                </a:lnTo>
                <a:lnTo>
                  <a:pt x="2365224" y="0"/>
                </a:lnTo>
                <a:lnTo>
                  <a:pt x="0" y="0"/>
                </a:lnTo>
                <a:lnTo>
                  <a:pt x="0" y="2350441"/>
                </a:lnTo>
                <a:close/>
              </a:path>
            </a:pathLst>
          </a:custGeom>
          <a:blipFill>
            <a:blip r:embed="rId4"/>
            <a:stretch>
              <a:fillRect/>
            </a:stretch>
          </a:blipFill>
        </p:spPr>
      </p:sp>
      <p:sp>
        <p:nvSpPr>
          <p:cNvPr id="23" name="Freeform 23"/>
          <p:cNvSpPr/>
          <p:nvPr/>
        </p:nvSpPr>
        <p:spPr>
          <a:xfrm rot="-7734530">
            <a:off x="15114920" y="-1104023"/>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5"/>
            <a:stretch>
              <a:fillRect/>
            </a:stretch>
          </a:blipFill>
        </p:spPr>
      </p:sp>
      <p:sp>
        <p:nvSpPr>
          <p:cNvPr id="24" name="Freeform 24"/>
          <p:cNvSpPr/>
          <p:nvPr/>
        </p:nvSpPr>
        <p:spPr>
          <a:xfrm rot="2087779">
            <a:off x="-1302693" y="7816910"/>
            <a:ext cx="4662786" cy="4079938"/>
          </a:xfrm>
          <a:custGeom>
            <a:avLst/>
            <a:gdLst/>
            <a:ahLst/>
            <a:cxnLst/>
            <a:rect l="l" t="t" r="r" b="b"/>
            <a:pathLst>
              <a:path w="4662786" h="4079938">
                <a:moveTo>
                  <a:pt x="0" y="0"/>
                </a:moveTo>
                <a:lnTo>
                  <a:pt x="4662786" y="0"/>
                </a:lnTo>
                <a:lnTo>
                  <a:pt x="4662786" y="4079938"/>
                </a:lnTo>
                <a:lnTo>
                  <a:pt x="0" y="4079938"/>
                </a:lnTo>
                <a:lnTo>
                  <a:pt x="0" y="0"/>
                </a:lnTo>
                <a:close/>
              </a:path>
            </a:pathLst>
          </a:custGeom>
          <a:blipFill>
            <a:blip r:embed="rId5"/>
            <a:stretch>
              <a:fillRect/>
            </a:stretch>
          </a:blipFill>
        </p:spPr>
      </p:sp>
    </p:spTree>
    <p:extLst>
      <p:ext uri="{BB962C8B-B14F-4D97-AF65-F5344CB8AC3E}">
        <p14:creationId xmlns:p14="http://schemas.microsoft.com/office/powerpoint/2010/main" val="355794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2205</Words>
  <Application>Microsoft Office PowerPoint</Application>
  <PresentationFormat>Custom</PresentationFormat>
  <Paragraphs>168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Purple Cute Heart Decorative Group Project Presentation</dc:title>
  <dc:creator>Welcome</dc:creator>
  <cp:lastModifiedBy>Windows User</cp:lastModifiedBy>
  <cp:revision>73</cp:revision>
  <dcterms:created xsi:type="dcterms:W3CDTF">2006-08-16T00:00:00Z</dcterms:created>
  <dcterms:modified xsi:type="dcterms:W3CDTF">2025-01-15T11:19:12Z</dcterms:modified>
  <dc:identifier>DAGShQv_rFs</dc:identifier>
</cp:coreProperties>
</file>