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69" r:id="rId5"/>
    <p:sldId id="270" r:id="rId6"/>
    <p:sldId id="258" r:id="rId7"/>
    <p:sldId id="271" r:id="rId8"/>
    <p:sldId id="272" r:id="rId9"/>
    <p:sldId id="273" r:id="rId10"/>
    <p:sldId id="274" r:id="rId11"/>
    <p:sldId id="275" r:id="rId12"/>
    <p:sldId id="276" r:id="rId13"/>
    <p:sldId id="278" r:id="rId14"/>
    <p:sldId id="281" r:id="rId15"/>
    <p:sldId id="280" r:id="rId16"/>
    <p:sldId id="279" r:id="rId17"/>
    <p:sldId id="282" r:id="rId18"/>
    <p:sldId id="283" r:id="rId19"/>
    <p:sldId id="284" r:id="rId20"/>
    <p:sldId id="285" r:id="rId21"/>
    <p:sldId id="287" r:id="rId22"/>
    <p:sldId id="286" r:id="rId23"/>
    <p:sldId id="288" r:id="rId24"/>
    <p:sldId id="291" r:id="rId25"/>
    <p:sldId id="292" r:id="rId26"/>
    <p:sldId id="289" r:id="rId27"/>
    <p:sldId id="307" r:id="rId28"/>
    <p:sldId id="293" r:id="rId29"/>
    <p:sldId id="259" r:id="rId30"/>
    <p:sldId id="263" r:id="rId31"/>
    <p:sldId id="294" r:id="rId32"/>
    <p:sldId id="296" r:id="rId33"/>
    <p:sldId id="308" r:id="rId34"/>
    <p:sldId id="297" r:id="rId35"/>
    <p:sldId id="298" r:id="rId36"/>
    <p:sldId id="299" r:id="rId37"/>
    <p:sldId id="300" r:id="rId38"/>
    <p:sldId id="295" r:id="rId39"/>
    <p:sldId id="301" r:id="rId40"/>
    <p:sldId id="302" r:id="rId41"/>
    <p:sldId id="303" r:id="rId42"/>
    <p:sldId id="304" r:id="rId43"/>
    <p:sldId id="305" r:id="rId44"/>
    <p:sldId id="306" r:id="rId45"/>
    <p:sldId id="266" r:id="rId46"/>
    <p:sldId id="268" r:id="rId4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9" d="100"/>
          <a:sy n="49" d="100"/>
        </p:scale>
        <p:origin x="-34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1"/>
            <a:ext cx="15544800" cy="2205038"/>
          </a:xfrm>
        </p:spPr>
        <p:txBody>
          <a:bodyPr/>
          <a:lstStyle/>
          <a:p>
            <a:r>
              <a:rPr lang="en-US" smtClean="0"/>
              <a:t>Click to edit Master title style</a:t>
            </a:r>
            <a:endParaRPr lang="en-US"/>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15/01/2025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5141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15/01/2025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39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2"/>
          </a:xfrm>
        </p:spPr>
        <p:txBody>
          <a:bodyPr anchor="t"/>
          <a:lstStyle>
            <a:lvl1pPr algn="l">
              <a:defRPr sz="8000" b="1" cap="all"/>
            </a:lvl1pPr>
          </a:lstStyle>
          <a:p>
            <a:r>
              <a:rPr lang="en-US" smtClean="0"/>
              <a:t>Click to edit Master title style</a:t>
            </a:r>
            <a:endParaRPr lang="en-US"/>
          </a:p>
        </p:txBody>
      </p:sp>
      <p:sp>
        <p:nvSpPr>
          <p:cNvPr id="3" name="Text Placeholder 2"/>
          <p:cNvSpPr>
            <a:spLocks noGrp="1"/>
          </p:cNvSpPr>
          <p:nvPr>
            <p:ph type="body" idx="1"/>
          </p:nvPr>
        </p:nvSpPr>
        <p:spPr>
          <a:xfrm>
            <a:off x="1444626" y="4360070"/>
            <a:ext cx="15544800" cy="2250280"/>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15/01/2025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91326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00302"/>
            <a:ext cx="8077200" cy="6788944"/>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2400302"/>
            <a:ext cx="8077200" cy="6788944"/>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BB504A-11D5-4594-99D7-C9A16AF1D067}" type="datetimeFigureOut">
              <a:rPr lang="en-US" smtClean="0">
                <a:solidFill>
                  <a:prstClr val="black">
                    <a:tint val="75000"/>
                  </a:prstClr>
                </a:solidFill>
              </a:rPr>
              <a:pPr/>
              <a:t>15/01/2025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48844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0" y="2302670"/>
            <a:ext cx="8080376"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4" name="Content Placeholder 3"/>
          <p:cNvSpPr>
            <a:spLocks noGrp="1"/>
          </p:cNvSpPr>
          <p:nvPr>
            <p:ph sz="half" idx="2"/>
          </p:nvPr>
        </p:nvSpPr>
        <p:spPr>
          <a:xfrm>
            <a:off x="914400" y="3262312"/>
            <a:ext cx="8080376"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90057" y="2302670"/>
            <a:ext cx="8083550"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6" name="Content Placeholder 5"/>
          <p:cNvSpPr>
            <a:spLocks noGrp="1"/>
          </p:cNvSpPr>
          <p:nvPr>
            <p:ph sz="quarter" idx="4"/>
          </p:nvPr>
        </p:nvSpPr>
        <p:spPr>
          <a:xfrm>
            <a:off x="9290057" y="3262312"/>
            <a:ext cx="8083550"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3BB504A-11D5-4594-99D7-C9A16AF1D067}" type="datetimeFigureOut">
              <a:rPr lang="en-US" smtClean="0">
                <a:solidFill>
                  <a:prstClr val="black">
                    <a:tint val="75000"/>
                  </a:prstClr>
                </a:solidFill>
              </a:rPr>
              <a:pPr/>
              <a:t>15/01/2025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9641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BB504A-11D5-4594-99D7-C9A16AF1D067}" type="datetimeFigureOut">
              <a:rPr lang="en-US" smtClean="0">
                <a:solidFill>
                  <a:prstClr val="black">
                    <a:tint val="75000"/>
                  </a:prstClr>
                </a:solidFill>
              </a:rPr>
              <a:pPr/>
              <a:t>15/01/2025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34299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BB504A-11D5-4594-99D7-C9A16AF1D067}" type="datetimeFigureOut">
              <a:rPr lang="en-US" smtClean="0">
                <a:solidFill>
                  <a:prstClr val="black">
                    <a:tint val="75000"/>
                  </a:prstClr>
                </a:solidFill>
              </a:rPr>
              <a:pPr/>
              <a:t>15/01/2025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5164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7" y="409574"/>
            <a:ext cx="6016626" cy="1743076"/>
          </a:xfrm>
        </p:spPr>
        <p:txBody>
          <a:bodyPr anchor="b"/>
          <a:lstStyle>
            <a:lvl1pPr algn="l">
              <a:defRPr sz="4000" b="1"/>
            </a:lvl1pPr>
          </a:lstStyle>
          <a:p>
            <a:r>
              <a:rPr lang="en-US" smtClean="0"/>
              <a:t>Click to edit Master title style</a:t>
            </a:r>
            <a:endParaRPr lang="en-US"/>
          </a:p>
        </p:txBody>
      </p:sp>
      <p:sp>
        <p:nvSpPr>
          <p:cNvPr id="3" name="Content Placeholder 2"/>
          <p:cNvSpPr>
            <a:spLocks noGrp="1"/>
          </p:cNvSpPr>
          <p:nvPr>
            <p:ph idx="1"/>
          </p:nvPr>
        </p:nvSpPr>
        <p:spPr>
          <a:xfrm>
            <a:off x="7150100" y="409579"/>
            <a:ext cx="10223500" cy="877967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07" y="2152655"/>
            <a:ext cx="6016626" cy="70365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solidFill>
                  <a:prstClr val="black">
                    <a:tint val="75000"/>
                  </a:prstClr>
                </a:solidFill>
              </a:rPr>
              <a:pPr/>
              <a:t>15/01/2025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1385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8"/>
          </a:xfrm>
        </p:spPr>
        <p:txBody>
          <a:bodyPr anchor="b"/>
          <a:lstStyle>
            <a:lvl1pPr algn="l">
              <a:defRPr sz="4000" b="1"/>
            </a:lvl1pPr>
          </a:lstStyle>
          <a:p>
            <a:r>
              <a:rPr lang="en-US" smtClean="0"/>
              <a:t>Click to edit Master title style</a:t>
            </a:r>
            <a:endParaRPr lang="en-US"/>
          </a:p>
        </p:txBody>
      </p:sp>
      <p:sp>
        <p:nvSpPr>
          <p:cNvPr id="3" name="Picture Placeholder 2"/>
          <p:cNvSpPr>
            <a:spLocks noGrp="1"/>
          </p:cNvSpPr>
          <p:nvPr>
            <p:ph type="pic" idx="1"/>
          </p:nvPr>
        </p:nvSpPr>
        <p:spPr>
          <a:xfrm>
            <a:off x="3584576" y="919162"/>
            <a:ext cx="10972800" cy="61722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3584576" y="8051009"/>
            <a:ext cx="10972800" cy="12072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solidFill>
                  <a:prstClr val="black">
                    <a:tint val="75000"/>
                  </a:prstClr>
                </a:solidFill>
              </a:rPr>
              <a:pPr/>
              <a:t>15/01/2025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82710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15/01/2025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38351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60"/>
            <a:ext cx="4114800" cy="87772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411960"/>
            <a:ext cx="12039600" cy="87772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15/01/2025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4438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15/01/2025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8"/>
            <a:ext cx="16459200" cy="1714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914400" y="2400302"/>
            <a:ext cx="16459200" cy="678894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914400" y="9534528"/>
            <a:ext cx="4267200" cy="547688"/>
          </a:xfrm>
          <a:prstGeom prst="rect">
            <a:avLst/>
          </a:prstGeom>
        </p:spPr>
        <p:txBody>
          <a:bodyPr vert="horz" lIns="91440" tIns="45720" rIns="91440" bIns="45720" rtlCol="0" anchor="ctr"/>
          <a:lstStyle>
            <a:lvl1pPr algn="l">
              <a:defRPr sz="2400">
                <a:solidFill>
                  <a:schemeClr val="tx1">
                    <a:tint val="75000"/>
                  </a:schemeClr>
                </a:solidFill>
              </a:defRPr>
            </a:lvl1pPr>
          </a:lstStyle>
          <a:p>
            <a:fld id="{33BB504A-11D5-4594-99D7-C9A16AF1D067}" type="datetimeFigureOut">
              <a:rPr lang="en-US" smtClean="0">
                <a:solidFill>
                  <a:prstClr val="black">
                    <a:tint val="75000"/>
                  </a:prstClr>
                </a:solidFill>
              </a:rPr>
              <a:pPr/>
              <a:t>15/01/2025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8"/>
            <a:ext cx="5791200" cy="547688"/>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8"/>
            <a:ext cx="4267200" cy="547688"/>
          </a:xfrm>
          <a:prstGeom prst="rect">
            <a:avLst/>
          </a:prstGeom>
        </p:spPr>
        <p:txBody>
          <a:bodyPr vert="horz" lIns="91440" tIns="45720" rIns="91440" bIns="45720" rtlCol="0" anchor="ctr"/>
          <a:lstStyle>
            <a:lvl1pPr algn="r">
              <a:defRPr sz="2400">
                <a:solidFill>
                  <a:schemeClr val="tx1">
                    <a:tint val="75000"/>
                  </a:schemeClr>
                </a:solidFill>
              </a:defRPr>
            </a:lvl1p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47840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8288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1828800" rtl="0" eaLnBrk="1" latinLnBrk="0" hangingPunct="1">
        <a:spcBef>
          <a:spcPct val="20000"/>
        </a:spcBef>
        <a:buFont typeface="Arial" panose="020B0604020202020204" pitchFamily="34" charset="0"/>
        <a:buChar char="•"/>
        <a:defRPr sz="6400" kern="1200">
          <a:solidFill>
            <a:schemeClr val="tx1"/>
          </a:solidFill>
          <a:latin typeface="+mn-lt"/>
          <a:ea typeface="+mn-ea"/>
          <a:cs typeface="+mn-cs"/>
        </a:defRPr>
      </a:lvl1pPr>
      <a:lvl2pPr marL="1485900" indent="-571500" algn="l" defTabSz="1828800"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2pPr>
      <a:lvl3pPr marL="2286000" indent="-457200" algn="l" defTabSz="18288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3pPr>
      <a:lvl4pPr marL="3200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4pPr>
      <a:lvl5pPr marL="41148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13" Type="http://schemas.openxmlformats.org/officeDocument/2006/relationships/image" Target="../media/image51.png"/><Relationship Id="rId3" Type="http://schemas.openxmlformats.org/officeDocument/2006/relationships/image" Target="../media/image2.png"/><Relationship Id="rId7" Type="http://schemas.openxmlformats.org/officeDocument/2006/relationships/image" Target="../media/image50.png"/><Relationship Id="rId12" Type="http://schemas.openxmlformats.org/officeDocument/2006/relationships/image" Target="../media/image5.png"/><Relationship Id="rId17" Type="http://schemas.openxmlformats.org/officeDocument/2006/relationships/image" Target="../media/image54.jpeg"/><Relationship Id="rId2" Type="http://schemas.openxmlformats.org/officeDocument/2006/relationships/image" Target="../media/image3.jpeg"/><Relationship Id="rId16"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4.png"/><Relationship Id="rId5" Type="http://schemas.openxmlformats.org/officeDocument/2006/relationships/image" Target="../media/image8.png"/><Relationship Id="rId15" Type="http://schemas.openxmlformats.org/officeDocument/2006/relationships/image" Target="../media/image52.png"/><Relationship Id="rId10" Type="http://schemas.openxmlformats.org/officeDocument/2006/relationships/image" Target="../media/image38.svg"/><Relationship Id="rId4" Type="http://schemas.openxmlformats.org/officeDocument/2006/relationships/image" Target="../media/image2.svg"/><Relationship Id="rId14" Type="http://schemas.openxmlformats.org/officeDocument/2006/relationships/image" Target="../media/image57.sv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9.svg"/></Relationships>
</file>

<file path=ppt/slides/_rels/slide12.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1.svg"/><Relationship Id="rId7" Type="http://schemas.openxmlformats.org/officeDocument/2006/relationships/image" Target="../media/image42.png"/><Relationship Id="rId2" Type="http://schemas.openxmlformats.org/officeDocument/2006/relationships/image" Target="../media/image39.png"/><Relationship Id="rId16"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45.png"/><Relationship Id="rId15" Type="http://schemas.openxmlformats.org/officeDocument/2006/relationships/image" Target="../media/image44.png"/><Relationship Id="rId10" Type="http://schemas.openxmlformats.org/officeDocument/2006/relationships/image" Target="../media/image72.svg"/><Relationship Id="rId4" Type="http://schemas.openxmlformats.org/officeDocument/2006/relationships/image" Target="../media/image38.jpeg"/><Relationship Id="rId9" Type="http://schemas.openxmlformats.org/officeDocument/2006/relationships/image" Target="../media/image55.png"/><Relationship Id="rId14" Type="http://schemas.openxmlformats.org/officeDocument/2006/relationships/image" Target="../media/image74.svg"/></Relationships>
</file>

<file path=ppt/slides/_rels/slide13.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1.svg"/><Relationship Id="rId7" Type="http://schemas.openxmlformats.org/officeDocument/2006/relationships/image" Target="../media/image42.png"/><Relationship Id="rId2" Type="http://schemas.openxmlformats.org/officeDocument/2006/relationships/image" Target="../media/image39.png"/><Relationship Id="rId16"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45.png"/><Relationship Id="rId15" Type="http://schemas.openxmlformats.org/officeDocument/2006/relationships/image" Target="../media/image44.png"/><Relationship Id="rId10" Type="http://schemas.openxmlformats.org/officeDocument/2006/relationships/image" Target="../media/image72.svg"/><Relationship Id="rId4" Type="http://schemas.openxmlformats.org/officeDocument/2006/relationships/image" Target="../media/image38.jpeg"/><Relationship Id="rId9" Type="http://schemas.openxmlformats.org/officeDocument/2006/relationships/image" Target="../media/image55.png"/><Relationship Id="rId14" Type="http://schemas.openxmlformats.org/officeDocument/2006/relationships/image" Target="../media/image74.svg"/></Relationships>
</file>

<file path=ppt/slides/_rels/slide14.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1.svg"/><Relationship Id="rId7" Type="http://schemas.openxmlformats.org/officeDocument/2006/relationships/image" Target="../media/image42.png"/><Relationship Id="rId2" Type="http://schemas.openxmlformats.org/officeDocument/2006/relationships/image" Target="../media/image39.png"/><Relationship Id="rId16"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45.png"/><Relationship Id="rId15" Type="http://schemas.openxmlformats.org/officeDocument/2006/relationships/image" Target="../media/image44.png"/><Relationship Id="rId10" Type="http://schemas.openxmlformats.org/officeDocument/2006/relationships/image" Target="../media/image72.svg"/><Relationship Id="rId4" Type="http://schemas.openxmlformats.org/officeDocument/2006/relationships/image" Target="../media/image38.jpeg"/><Relationship Id="rId9" Type="http://schemas.openxmlformats.org/officeDocument/2006/relationships/image" Target="../media/image55.png"/><Relationship Id="rId14" Type="http://schemas.openxmlformats.org/officeDocument/2006/relationships/image" Target="../media/image74.svg"/></Relationships>
</file>

<file path=ppt/slides/_rels/slide15.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1.svg"/><Relationship Id="rId7" Type="http://schemas.openxmlformats.org/officeDocument/2006/relationships/image" Target="../media/image42.png"/><Relationship Id="rId2" Type="http://schemas.openxmlformats.org/officeDocument/2006/relationships/image" Target="../media/image39.png"/><Relationship Id="rId16"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45.png"/><Relationship Id="rId15" Type="http://schemas.openxmlformats.org/officeDocument/2006/relationships/image" Target="../media/image44.png"/><Relationship Id="rId10" Type="http://schemas.openxmlformats.org/officeDocument/2006/relationships/image" Target="../media/image72.svg"/><Relationship Id="rId4" Type="http://schemas.openxmlformats.org/officeDocument/2006/relationships/image" Target="../media/image38.jpeg"/><Relationship Id="rId9" Type="http://schemas.openxmlformats.org/officeDocument/2006/relationships/image" Target="../media/image55.png"/><Relationship Id="rId14" Type="http://schemas.openxmlformats.org/officeDocument/2006/relationships/image" Target="../media/image74.svg"/></Relationships>
</file>

<file path=ppt/slides/_rels/slide16.xml.rels><?xml version="1.0" encoding="UTF-8" standalone="yes"?>
<Relationships xmlns="http://schemas.openxmlformats.org/package/2006/relationships"><Relationship Id="rId13" Type="http://schemas.openxmlformats.org/officeDocument/2006/relationships/image" Target="../media/image51.png"/><Relationship Id="rId3" Type="http://schemas.openxmlformats.org/officeDocument/2006/relationships/image" Target="../media/image2.png"/><Relationship Id="rId7" Type="http://schemas.openxmlformats.org/officeDocument/2006/relationships/image" Target="../media/image50.png"/><Relationship Id="rId12" Type="http://schemas.openxmlformats.org/officeDocument/2006/relationships/image" Target="../media/image5.png"/><Relationship Id="rId17" Type="http://schemas.openxmlformats.org/officeDocument/2006/relationships/image" Target="../media/image54.jpeg"/><Relationship Id="rId2" Type="http://schemas.openxmlformats.org/officeDocument/2006/relationships/image" Target="../media/image3.jpeg"/><Relationship Id="rId16"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4.png"/><Relationship Id="rId5" Type="http://schemas.openxmlformats.org/officeDocument/2006/relationships/image" Target="../media/image8.png"/><Relationship Id="rId15" Type="http://schemas.openxmlformats.org/officeDocument/2006/relationships/image" Target="../media/image52.png"/><Relationship Id="rId10" Type="http://schemas.openxmlformats.org/officeDocument/2006/relationships/image" Target="../media/image38.svg"/><Relationship Id="rId4" Type="http://schemas.openxmlformats.org/officeDocument/2006/relationships/image" Target="../media/image2.svg"/><Relationship Id="rId14" Type="http://schemas.openxmlformats.org/officeDocument/2006/relationships/image" Target="../media/image57.svg"/></Relationships>
</file>

<file path=ppt/slides/_rels/slide17.xml.rels><?xml version="1.0" encoding="UTF-8" standalone="yes"?>
<Relationships xmlns="http://schemas.openxmlformats.org/package/2006/relationships"><Relationship Id="rId13" Type="http://schemas.openxmlformats.org/officeDocument/2006/relationships/image" Target="../media/image50.png"/><Relationship Id="rId3" Type="http://schemas.openxmlformats.org/officeDocument/2006/relationships/image" Target="../media/image2.png"/><Relationship Id="rId7" Type="http://schemas.openxmlformats.org/officeDocument/2006/relationships/image" Target="../media/image48.png"/><Relationship Id="rId12" Type="http://schemas.openxmlformats.org/officeDocument/2006/relationships/image" Target="../media/image36.svg"/><Relationship Id="rId2" Type="http://schemas.openxmlformats.org/officeDocument/2006/relationships/image" Target="../media/image3.jpeg"/><Relationship Id="rId16"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49.png"/><Relationship Id="rId5" Type="http://schemas.openxmlformats.org/officeDocument/2006/relationships/image" Target="../media/image8.png"/><Relationship Id="rId15" Type="http://schemas.openxmlformats.org/officeDocument/2006/relationships/image" Target="../media/image4.png"/><Relationship Id="rId10" Type="http://schemas.openxmlformats.org/officeDocument/2006/relationships/image" Target="../media/image34.svg"/><Relationship Id="rId4" Type="http://schemas.openxmlformats.org/officeDocument/2006/relationships/image" Target="../media/image2.svg"/><Relationship Id="rId14" Type="http://schemas.openxmlformats.org/officeDocument/2006/relationships/image" Target="../media/image38.svg"/></Relationships>
</file>

<file path=ppt/slides/_rels/slide18.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45.png"/><Relationship Id="rId3" Type="http://schemas.openxmlformats.org/officeDocument/2006/relationships/image" Target="../media/image39.png"/><Relationship Id="rId12" Type="http://schemas.openxmlformats.org/officeDocument/2006/relationships/image" Target="../media/image49.svg"/><Relationship Id="rId2" Type="http://schemas.openxmlformats.org/officeDocument/2006/relationships/image" Target="../media/image38.jpeg"/><Relationship Id="rId16" Type="http://schemas.openxmlformats.org/officeDocument/2006/relationships/image" Target="../media/image53.svg"/><Relationship Id="rId1" Type="http://schemas.openxmlformats.org/officeDocument/2006/relationships/slideLayout" Target="../slideLayouts/slideLayout7.xml"/><Relationship Id="rId11" Type="http://schemas.openxmlformats.org/officeDocument/2006/relationships/image" Target="../media/image47.png"/><Relationship Id="rId5" Type="http://schemas.openxmlformats.org/officeDocument/2006/relationships/image" Target="../media/image42.png"/><Relationship Id="rId15" Type="http://schemas.openxmlformats.org/officeDocument/2006/relationships/image" Target="../media/image46.png"/><Relationship Id="rId10" Type="http://schemas.openxmlformats.org/officeDocument/2006/relationships/image" Target="../media/image44.png"/><Relationship Id="rId4" Type="http://schemas.openxmlformats.org/officeDocument/2006/relationships/image" Target="../media/image41.svg"/><Relationship Id="rId9" Type="http://schemas.openxmlformats.org/officeDocument/2006/relationships/image" Target="../media/image43.png"/><Relationship Id="rId14" Type="http://schemas.openxmlformats.org/officeDocument/2006/relationships/image" Target="../media/image51.svg"/></Relationships>
</file>

<file path=ppt/slides/_rels/slide19.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5.png"/><Relationship Id="rId3" Type="http://schemas.openxmlformats.org/officeDocument/2006/relationships/image" Target="../media/image30.png"/><Relationship Id="rId12" Type="http://schemas.openxmlformats.org/officeDocument/2006/relationships/image" Target="../media/image55.svg"/><Relationship Id="rId2" Type="http://schemas.openxmlformats.org/officeDocument/2006/relationships/image" Target="../media/image28.jpeg"/><Relationship Id="rId1" Type="http://schemas.openxmlformats.org/officeDocument/2006/relationships/slideLayout" Target="../slideLayouts/slideLayout7.xml"/><Relationship Id="rId11" Type="http://schemas.openxmlformats.org/officeDocument/2006/relationships/image" Target="../media/image57.png"/><Relationship Id="rId5" Type="http://schemas.openxmlformats.org/officeDocument/2006/relationships/image" Target="../media/image36.png"/><Relationship Id="rId10" Type="http://schemas.openxmlformats.org/officeDocument/2006/relationships/image" Target="../media/image20.svg"/><Relationship Id="rId4" Type="http://schemas.openxmlformats.org/officeDocument/2006/relationships/image" Target="../media/image22.svg"/><Relationship Id="rId9" Type="http://schemas.openxmlformats.org/officeDocument/2006/relationships/image" Target="../media/image29.png"/><Relationship Id="rId1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10.png"/><Relationship Id="rId12" Type="http://schemas.openxmlformats.org/officeDocument/2006/relationships/image" Target="../media/image15.svg"/><Relationship Id="rId17" Type="http://schemas.openxmlformats.org/officeDocument/2006/relationships/image" Target="../media/image14.PNG"/><Relationship Id="rId2" Type="http://schemas.openxmlformats.org/officeDocument/2006/relationships/image" Target="../media/image2.png"/><Relationship Id="rId16"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2.png"/><Relationship Id="rId5" Type="http://schemas.openxmlformats.org/officeDocument/2006/relationships/image" Target="../media/image8.png"/><Relationship Id="rId15" Type="http://schemas.openxmlformats.org/officeDocument/2006/relationships/image" Target="../media/image4.png"/><Relationship Id="rId10" Type="http://schemas.openxmlformats.org/officeDocument/2006/relationships/image" Target="../media/image13.svg"/><Relationship Id="rId4" Type="http://schemas.openxmlformats.org/officeDocument/2006/relationships/image" Target="../media/image3.jpeg"/><Relationship Id="rId9" Type="http://schemas.openxmlformats.org/officeDocument/2006/relationships/image" Target="../media/image11.png"/><Relationship Id="rId14" Type="http://schemas.openxmlformats.org/officeDocument/2006/relationships/image" Target="../media/image17.svg"/></Relationships>
</file>

<file path=ppt/slides/_rels/slide20.xml.rels><?xml version="1.0" encoding="UTF-8" standalone="yes"?>
<Relationships xmlns="http://schemas.openxmlformats.org/package/2006/relationships"><Relationship Id="rId13" Type="http://schemas.openxmlformats.org/officeDocument/2006/relationships/image" Target="../media/image51.png"/><Relationship Id="rId3" Type="http://schemas.openxmlformats.org/officeDocument/2006/relationships/image" Target="../media/image2.png"/><Relationship Id="rId7" Type="http://schemas.openxmlformats.org/officeDocument/2006/relationships/image" Target="../media/image50.png"/><Relationship Id="rId12" Type="http://schemas.openxmlformats.org/officeDocument/2006/relationships/image" Target="../media/image5.png"/><Relationship Id="rId17" Type="http://schemas.openxmlformats.org/officeDocument/2006/relationships/image" Target="../media/image54.jpeg"/><Relationship Id="rId2" Type="http://schemas.openxmlformats.org/officeDocument/2006/relationships/image" Target="../media/image3.jpeg"/><Relationship Id="rId16"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4.png"/><Relationship Id="rId5" Type="http://schemas.openxmlformats.org/officeDocument/2006/relationships/image" Target="../media/image8.png"/><Relationship Id="rId15" Type="http://schemas.openxmlformats.org/officeDocument/2006/relationships/image" Target="../media/image52.png"/><Relationship Id="rId10" Type="http://schemas.openxmlformats.org/officeDocument/2006/relationships/image" Target="../media/image38.svg"/><Relationship Id="rId4" Type="http://schemas.openxmlformats.org/officeDocument/2006/relationships/image" Target="../media/image2.svg"/><Relationship Id="rId14" Type="http://schemas.openxmlformats.org/officeDocument/2006/relationships/image" Target="../media/image57.sv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9.sv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9.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9.sv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9.sv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9.svg"/></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3" Type="http://schemas.openxmlformats.org/officeDocument/2006/relationships/image" Target="../media/image50.png"/><Relationship Id="rId3" Type="http://schemas.openxmlformats.org/officeDocument/2006/relationships/image" Target="../media/image2.png"/><Relationship Id="rId7" Type="http://schemas.openxmlformats.org/officeDocument/2006/relationships/image" Target="../media/image48.png"/><Relationship Id="rId12" Type="http://schemas.openxmlformats.org/officeDocument/2006/relationships/image" Target="../media/image36.svg"/><Relationship Id="rId2" Type="http://schemas.openxmlformats.org/officeDocument/2006/relationships/image" Target="../media/image3.jpeg"/><Relationship Id="rId16"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49.png"/><Relationship Id="rId5" Type="http://schemas.openxmlformats.org/officeDocument/2006/relationships/image" Target="../media/image8.png"/><Relationship Id="rId15" Type="http://schemas.openxmlformats.org/officeDocument/2006/relationships/image" Target="../media/image4.png"/><Relationship Id="rId10" Type="http://schemas.openxmlformats.org/officeDocument/2006/relationships/image" Target="../media/image34.svg"/><Relationship Id="rId4" Type="http://schemas.openxmlformats.org/officeDocument/2006/relationships/image" Target="../media/image2.svg"/><Relationship Id="rId14" Type="http://schemas.openxmlformats.org/officeDocument/2006/relationships/image" Target="../media/image38.svg"/></Relationships>
</file>

<file path=ppt/slides/_rels/slide29.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43.png"/><Relationship Id="rId18" Type="http://schemas.openxmlformats.org/officeDocument/2006/relationships/image" Target="../media/image53.svg"/><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image" Target="../media/image45.svg"/><Relationship Id="rId17" Type="http://schemas.openxmlformats.org/officeDocument/2006/relationships/image" Target="../media/image46.png"/><Relationship Id="rId2" Type="http://schemas.openxmlformats.org/officeDocument/2006/relationships/image" Target="../media/image38.jpeg"/><Relationship Id="rId16"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40.png"/><Relationship Id="rId15" Type="http://schemas.openxmlformats.org/officeDocument/2006/relationships/image" Target="../media/image45.png"/><Relationship Id="rId4" Type="http://schemas.openxmlformats.org/officeDocument/2006/relationships/image" Target="../media/image41.svg"/><Relationship Id="rId9" Type="http://schemas.openxmlformats.org/officeDocument/2006/relationships/image" Target="../media/image42.png"/><Relationship Id="rId1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3" Type="http://schemas.openxmlformats.org/officeDocument/2006/relationships/slideLayout" Target="../slideLayouts/slideLayout12.xml"/><Relationship Id="rId7" Type="http://schemas.openxmlformats.org/officeDocument/2006/relationships/slide" Target="slide4.xml"/><Relationship Id="rId12" Type="http://schemas.microsoft.com/office/2007/relationships/hdphoto" Target="../media/hdphoto3.wdp"/><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19.png"/><Relationship Id="rId5" Type="http://schemas.openxmlformats.org/officeDocument/2006/relationships/image" Target="../media/image16.png"/><Relationship Id="rId10" Type="http://schemas.openxmlformats.org/officeDocument/2006/relationships/image" Target="../media/image18.png"/><Relationship Id="rId4" Type="http://schemas.openxmlformats.org/officeDocument/2006/relationships/image" Target="../media/image15.jpg"/><Relationship Id="rId9" Type="http://schemas.microsoft.com/office/2007/relationships/hdphoto" Target="../media/hdphoto2.wdp"/><Relationship Id="rId14" Type="http://schemas.microsoft.com/office/2007/relationships/hdphoto" Target="../media/hdphoto4.wdp"/></Relationships>
</file>

<file path=ppt/slides/_rels/slide30.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36.png"/><Relationship Id="rId18" Type="http://schemas.openxmlformats.org/officeDocument/2006/relationships/image" Target="../media/image66.svg"/><Relationship Id="rId3" Type="http://schemas.openxmlformats.org/officeDocument/2006/relationships/image" Target="../media/image30.png"/><Relationship Id="rId12" Type="http://schemas.openxmlformats.org/officeDocument/2006/relationships/image" Target="../media/image29.svg"/><Relationship Id="rId17" Type="http://schemas.openxmlformats.org/officeDocument/2006/relationships/image" Target="../media/image59.png"/><Relationship Id="rId2" Type="http://schemas.openxmlformats.org/officeDocument/2006/relationships/image" Target="../media/image28.jpeg"/><Relationship Id="rId16" Type="http://schemas.openxmlformats.org/officeDocument/2006/relationships/image" Target="../media/image35.png"/><Relationship Id="rId1" Type="http://schemas.openxmlformats.org/officeDocument/2006/relationships/slideLayout" Target="../slideLayouts/slideLayout7.xml"/><Relationship Id="rId11" Type="http://schemas.openxmlformats.org/officeDocument/2006/relationships/image" Target="../media/image34.png"/><Relationship Id="rId5" Type="http://schemas.openxmlformats.org/officeDocument/2006/relationships/image" Target="../media/image29.png"/><Relationship Id="rId15" Type="http://schemas.openxmlformats.org/officeDocument/2006/relationships/image" Target="../media/image32.png"/><Relationship Id="rId10" Type="http://schemas.openxmlformats.org/officeDocument/2006/relationships/image" Target="../media/image64.svg"/><Relationship Id="rId4" Type="http://schemas.openxmlformats.org/officeDocument/2006/relationships/image" Target="../media/image22.svg"/><Relationship Id="rId9" Type="http://schemas.openxmlformats.org/officeDocument/2006/relationships/image" Target="../media/image58.png"/><Relationship Id="rId14" Type="http://schemas.openxmlformats.org/officeDocument/2006/relationships/image" Target="../media/image32.svg"/></Relationships>
</file>

<file path=ppt/slides/_rels/slide31.xml.rels><?xml version="1.0" encoding="UTF-8" standalone="yes"?>
<Relationships xmlns="http://schemas.openxmlformats.org/package/2006/relationships"><Relationship Id="rId13" Type="http://schemas.openxmlformats.org/officeDocument/2006/relationships/image" Target="../media/image51.png"/><Relationship Id="rId3" Type="http://schemas.openxmlformats.org/officeDocument/2006/relationships/image" Target="../media/image2.png"/><Relationship Id="rId7" Type="http://schemas.openxmlformats.org/officeDocument/2006/relationships/image" Target="../media/image50.png"/><Relationship Id="rId12" Type="http://schemas.openxmlformats.org/officeDocument/2006/relationships/image" Target="../media/image5.png"/><Relationship Id="rId17" Type="http://schemas.openxmlformats.org/officeDocument/2006/relationships/image" Target="../media/image54.jpeg"/><Relationship Id="rId2" Type="http://schemas.openxmlformats.org/officeDocument/2006/relationships/image" Target="../media/image3.jpeg"/><Relationship Id="rId16"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4.png"/><Relationship Id="rId5" Type="http://schemas.openxmlformats.org/officeDocument/2006/relationships/image" Target="../media/image8.png"/><Relationship Id="rId15" Type="http://schemas.openxmlformats.org/officeDocument/2006/relationships/image" Target="../media/image52.png"/><Relationship Id="rId10" Type="http://schemas.openxmlformats.org/officeDocument/2006/relationships/image" Target="../media/image38.svg"/><Relationship Id="rId4" Type="http://schemas.openxmlformats.org/officeDocument/2006/relationships/image" Target="../media/image2.svg"/><Relationship Id="rId14" Type="http://schemas.openxmlformats.org/officeDocument/2006/relationships/image" Target="../media/image57.svg"/></Relationships>
</file>

<file path=ppt/slides/_rels/slide32.xml.rels><?xml version="1.0" encoding="UTF-8" standalone="yes"?>
<Relationships xmlns="http://schemas.openxmlformats.org/package/2006/relationships"><Relationship Id="rId13" Type="http://schemas.openxmlformats.org/officeDocument/2006/relationships/image" Target="../media/image51.png"/><Relationship Id="rId3" Type="http://schemas.openxmlformats.org/officeDocument/2006/relationships/image" Target="../media/image2.png"/><Relationship Id="rId7" Type="http://schemas.openxmlformats.org/officeDocument/2006/relationships/image" Target="../media/image50.png"/><Relationship Id="rId12" Type="http://schemas.openxmlformats.org/officeDocument/2006/relationships/image" Target="../media/image5.png"/><Relationship Id="rId17" Type="http://schemas.openxmlformats.org/officeDocument/2006/relationships/image" Target="../media/image54.jpeg"/><Relationship Id="rId2" Type="http://schemas.openxmlformats.org/officeDocument/2006/relationships/image" Target="../media/image3.jpeg"/><Relationship Id="rId16"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4.png"/><Relationship Id="rId5" Type="http://schemas.openxmlformats.org/officeDocument/2006/relationships/image" Target="../media/image8.png"/><Relationship Id="rId15" Type="http://schemas.openxmlformats.org/officeDocument/2006/relationships/image" Target="../media/image52.png"/><Relationship Id="rId10" Type="http://schemas.openxmlformats.org/officeDocument/2006/relationships/image" Target="../media/image38.svg"/><Relationship Id="rId4" Type="http://schemas.openxmlformats.org/officeDocument/2006/relationships/image" Target="../media/image2.svg"/><Relationship Id="rId14" Type="http://schemas.openxmlformats.org/officeDocument/2006/relationships/image" Target="../media/image57.sv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3" Type="http://schemas.openxmlformats.org/officeDocument/2006/relationships/image" Target="../media/image51.png"/><Relationship Id="rId3" Type="http://schemas.openxmlformats.org/officeDocument/2006/relationships/image" Target="../media/image2.png"/><Relationship Id="rId7" Type="http://schemas.openxmlformats.org/officeDocument/2006/relationships/image" Target="../media/image50.png"/><Relationship Id="rId12" Type="http://schemas.openxmlformats.org/officeDocument/2006/relationships/image" Target="../media/image5.png"/><Relationship Id="rId17" Type="http://schemas.openxmlformats.org/officeDocument/2006/relationships/image" Target="../media/image54.jpeg"/><Relationship Id="rId2" Type="http://schemas.openxmlformats.org/officeDocument/2006/relationships/image" Target="../media/image3.jpeg"/><Relationship Id="rId16"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4.png"/><Relationship Id="rId5" Type="http://schemas.openxmlformats.org/officeDocument/2006/relationships/image" Target="../media/image8.png"/><Relationship Id="rId15" Type="http://schemas.openxmlformats.org/officeDocument/2006/relationships/image" Target="../media/image52.png"/><Relationship Id="rId10" Type="http://schemas.openxmlformats.org/officeDocument/2006/relationships/image" Target="../media/image38.svg"/><Relationship Id="rId4" Type="http://schemas.openxmlformats.org/officeDocument/2006/relationships/image" Target="../media/image2.svg"/><Relationship Id="rId14" Type="http://schemas.openxmlformats.org/officeDocument/2006/relationships/image" Target="../media/image57.svg"/></Relationships>
</file>

<file path=ppt/slides/_rels/slide35.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6.png"/><Relationship Id="rId3" Type="http://schemas.openxmlformats.org/officeDocument/2006/relationships/image" Target="../media/image41.svg"/><Relationship Id="rId7" Type="http://schemas.openxmlformats.org/officeDocument/2006/relationships/image" Target="../media/image42.png"/><Relationship Id="rId12" Type="http://schemas.openxmlformats.org/officeDocument/2006/relationships/image" Target="../media/image43.svg"/><Relationship Id="rId2" Type="http://schemas.openxmlformats.org/officeDocument/2006/relationships/image" Target="../media/image39.png"/><Relationship Id="rId16"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51.svg"/><Relationship Id="rId11" Type="http://schemas.openxmlformats.org/officeDocument/2006/relationships/image" Target="../media/image60.png"/><Relationship Id="rId5" Type="http://schemas.openxmlformats.org/officeDocument/2006/relationships/image" Target="../media/image45.png"/><Relationship Id="rId15" Type="http://schemas.openxmlformats.org/officeDocument/2006/relationships/image" Target="../media/image44.png"/><Relationship Id="rId10" Type="http://schemas.openxmlformats.org/officeDocument/2006/relationships/image" Target="../media/image72.svg"/><Relationship Id="rId4" Type="http://schemas.openxmlformats.org/officeDocument/2006/relationships/image" Target="../media/image38.jpeg"/><Relationship Id="rId9" Type="http://schemas.openxmlformats.org/officeDocument/2006/relationships/image" Target="../media/image55.png"/><Relationship Id="rId14" Type="http://schemas.openxmlformats.org/officeDocument/2006/relationships/image" Target="../media/image74.svg"/></Relationships>
</file>

<file path=ppt/slides/_rels/slide3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2.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3.jpeg"/><Relationship Id="rId9" Type="http://schemas.openxmlformats.org/officeDocument/2006/relationships/image" Target="../media/image11.png"/><Relationship Id="rId14" Type="http://schemas.openxmlformats.org/officeDocument/2006/relationships/image" Target="../media/image5.png"/></Relationships>
</file>

<file path=ppt/slides/_rels/slide37.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36.png"/><Relationship Id="rId18" Type="http://schemas.openxmlformats.org/officeDocument/2006/relationships/image" Target="../media/image66.svg"/><Relationship Id="rId3" Type="http://schemas.openxmlformats.org/officeDocument/2006/relationships/image" Target="../media/image30.png"/><Relationship Id="rId12" Type="http://schemas.openxmlformats.org/officeDocument/2006/relationships/image" Target="../media/image29.svg"/><Relationship Id="rId17" Type="http://schemas.openxmlformats.org/officeDocument/2006/relationships/image" Target="../media/image59.png"/><Relationship Id="rId2" Type="http://schemas.openxmlformats.org/officeDocument/2006/relationships/image" Target="../media/image28.jpeg"/><Relationship Id="rId16" Type="http://schemas.openxmlformats.org/officeDocument/2006/relationships/image" Target="../media/image35.png"/><Relationship Id="rId1" Type="http://schemas.openxmlformats.org/officeDocument/2006/relationships/slideLayout" Target="../slideLayouts/slideLayout7.xml"/><Relationship Id="rId11" Type="http://schemas.openxmlformats.org/officeDocument/2006/relationships/image" Target="../media/image34.png"/><Relationship Id="rId5" Type="http://schemas.openxmlformats.org/officeDocument/2006/relationships/image" Target="../media/image29.png"/><Relationship Id="rId15" Type="http://schemas.openxmlformats.org/officeDocument/2006/relationships/image" Target="../media/image32.png"/><Relationship Id="rId10" Type="http://schemas.openxmlformats.org/officeDocument/2006/relationships/image" Target="../media/image64.svg"/><Relationship Id="rId4" Type="http://schemas.openxmlformats.org/officeDocument/2006/relationships/image" Target="../media/image22.svg"/><Relationship Id="rId9" Type="http://schemas.openxmlformats.org/officeDocument/2006/relationships/image" Target="../media/image58.png"/><Relationship Id="rId14" Type="http://schemas.openxmlformats.org/officeDocument/2006/relationships/image" Target="../media/image32.svg"/></Relationships>
</file>

<file path=ppt/slides/_rels/slide38.xml.rels><?xml version="1.0" encoding="UTF-8" standalone="yes"?>
<Relationships xmlns="http://schemas.openxmlformats.org/package/2006/relationships"><Relationship Id="rId8" Type="http://schemas.openxmlformats.org/officeDocument/2006/relationships/image" Target="../media/image36.svg"/><Relationship Id="rId18" Type="http://schemas.openxmlformats.org/officeDocument/2006/relationships/image" Target="../media/image57.svg"/><Relationship Id="rId3" Type="http://schemas.openxmlformats.org/officeDocument/2006/relationships/image" Target="../media/image2.png"/><Relationship Id="rId7" Type="http://schemas.openxmlformats.org/officeDocument/2006/relationships/image" Target="../media/image49.png"/><Relationship Id="rId17" Type="http://schemas.openxmlformats.org/officeDocument/2006/relationships/image" Target="../media/image51.png"/><Relationship Id="rId2" Type="http://schemas.openxmlformats.org/officeDocument/2006/relationships/image" Target="../media/image3.jpeg"/><Relationship Id="rId16"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50.png"/><Relationship Id="rId5" Type="http://schemas.openxmlformats.org/officeDocument/2006/relationships/image" Target="../media/image48.png"/><Relationship Id="rId1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2.svg"/><Relationship Id="rId9" Type="http://schemas.openxmlformats.org/officeDocument/2006/relationships/image" Target="../media/image8.png"/><Relationship Id="rId14" Type="http://schemas.openxmlformats.org/officeDocument/2006/relationships/image" Target="../media/image38.svg"/></Relationships>
</file>

<file path=ppt/slides/_rels/slide39.xml.rels><?xml version="1.0" encoding="UTF-8" standalone="yes"?>
<Relationships xmlns="http://schemas.openxmlformats.org/package/2006/relationships"><Relationship Id="rId8" Type="http://schemas.openxmlformats.org/officeDocument/2006/relationships/image" Target="../media/image36.svg"/><Relationship Id="rId18" Type="http://schemas.openxmlformats.org/officeDocument/2006/relationships/image" Target="../media/image57.svg"/><Relationship Id="rId3" Type="http://schemas.openxmlformats.org/officeDocument/2006/relationships/image" Target="../media/image2.png"/><Relationship Id="rId7" Type="http://schemas.openxmlformats.org/officeDocument/2006/relationships/image" Target="../media/image49.png"/><Relationship Id="rId17" Type="http://schemas.openxmlformats.org/officeDocument/2006/relationships/image" Target="../media/image51.png"/><Relationship Id="rId2" Type="http://schemas.openxmlformats.org/officeDocument/2006/relationships/image" Target="../media/image3.jpeg"/><Relationship Id="rId16"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50.png"/><Relationship Id="rId5" Type="http://schemas.openxmlformats.org/officeDocument/2006/relationships/image" Target="../media/image48.png"/><Relationship Id="rId1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2.svg"/><Relationship Id="rId9" Type="http://schemas.openxmlformats.org/officeDocument/2006/relationships/image" Target="../media/image8.png"/><Relationship Id="rId14" Type="http://schemas.openxmlformats.org/officeDocument/2006/relationships/image" Target="../media/image38.sv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4.gif"/><Relationship Id="rId5" Type="http://schemas.microsoft.com/office/2007/relationships/hdphoto" Target="../media/hdphoto5.wdp"/><Relationship Id="rId10" Type="http://schemas.openxmlformats.org/officeDocument/2006/relationships/image" Target="../media/image27.gif"/><Relationship Id="rId4" Type="http://schemas.openxmlformats.org/officeDocument/2006/relationships/image" Target="../media/image23.png"/><Relationship Id="rId9" Type="http://schemas.microsoft.com/office/2007/relationships/hdphoto" Target="../media/hdphoto6.wdp"/></Relationships>
</file>

<file path=ppt/slides/_rels/slide40.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36.png"/><Relationship Id="rId3" Type="http://schemas.openxmlformats.org/officeDocument/2006/relationships/image" Target="../media/image30.png"/><Relationship Id="rId12" Type="http://schemas.openxmlformats.org/officeDocument/2006/relationships/image" Target="../media/image29.svg"/><Relationship Id="rId2" Type="http://schemas.openxmlformats.org/officeDocument/2006/relationships/image" Target="../media/image28.jpeg"/><Relationship Id="rId16" Type="http://schemas.openxmlformats.org/officeDocument/2006/relationships/image" Target="../media/image35.png"/><Relationship Id="rId1" Type="http://schemas.openxmlformats.org/officeDocument/2006/relationships/slideLayout" Target="../slideLayouts/slideLayout7.xml"/><Relationship Id="rId11" Type="http://schemas.openxmlformats.org/officeDocument/2006/relationships/image" Target="../media/image34.png"/><Relationship Id="rId5" Type="http://schemas.openxmlformats.org/officeDocument/2006/relationships/image" Target="../media/image29.png"/><Relationship Id="rId15" Type="http://schemas.openxmlformats.org/officeDocument/2006/relationships/image" Target="../media/image32.png"/><Relationship Id="rId10" Type="http://schemas.openxmlformats.org/officeDocument/2006/relationships/image" Target="../media/image64.svg"/><Relationship Id="rId4" Type="http://schemas.openxmlformats.org/officeDocument/2006/relationships/image" Target="../media/image22.svg"/><Relationship Id="rId9" Type="http://schemas.openxmlformats.org/officeDocument/2006/relationships/image" Target="../media/image58.png"/><Relationship Id="rId14" Type="http://schemas.openxmlformats.org/officeDocument/2006/relationships/image" Target="../media/image32.svg"/></Relationships>
</file>

<file path=ppt/slides/_rels/slide41.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1.svg"/><Relationship Id="rId7" Type="http://schemas.openxmlformats.org/officeDocument/2006/relationships/image" Target="../media/image42.png"/><Relationship Id="rId2" Type="http://schemas.openxmlformats.org/officeDocument/2006/relationships/image" Target="../media/image39.png"/><Relationship Id="rId16"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45.png"/><Relationship Id="rId15" Type="http://schemas.openxmlformats.org/officeDocument/2006/relationships/image" Target="../media/image44.png"/><Relationship Id="rId10" Type="http://schemas.openxmlformats.org/officeDocument/2006/relationships/image" Target="../media/image72.svg"/><Relationship Id="rId4" Type="http://schemas.openxmlformats.org/officeDocument/2006/relationships/image" Target="../media/image38.jpeg"/><Relationship Id="rId9" Type="http://schemas.openxmlformats.org/officeDocument/2006/relationships/image" Target="../media/image55.png"/><Relationship Id="rId14" Type="http://schemas.openxmlformats.org/officeDocument/2006/relationships/image" Target="../media/image74.svg"/></Relationships>
</file>

<file path=ppt/slides/_rels/slide42.xml.rels><?xml version="1.0" encoding="UTF-8" standalone="yes"?>
<Relationships xmlns="http://schemas.openxmlformats.org/package/2006/relationships"><Relationship Id="rId13" Type="http://schemas.openxmlformats.org/officeDocument/2006/relationships/image" Target="../media/image51.png"/><Relationship Id="rId3" Type="http://schemas.openxmlformats.org/officeDocument/2006/relationships/image" Target="../media/image2.png"/><Relationship Id="rId7" Type="http://schemas.openxmlformats.org/officeDocument/2006/relationships/image" Target="../media/image50.png"/><Relationship Id="rId12" Type="http://schemas.openxmlformats.org/officeDocument/2006/relationships/image" Target="../media/image5.png"/><Relationship Id="rId17" Type="http://schemas.openxmlformats.org/officeDocument/2006/relationships/image" Target="../media/image54.jpeg"/><Relationship Id="rId2" Type="http://schemas.openxmlformats.org/officeDocument/2006/relationships/image" Target="../media/image3.jpeg"/><Relationship Id="rId16"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4.png"/><Relationship Id="rId5" Type="http://schemas.openxmlformats.org/officeDocument/2006/relationships/image" Target="../media/image8.png"/><Relationship Id="rId15" Type="http://schemas.openxmlformats.org/officeDocument/2006/relationships/image" Target="../media/image52.png"/><Relationship Id="rId10" Type="http://schemas.openxmlformats.org/officeDocument/2006/relationships/image" Target="../media/image38.svg"/><Relationship Id="rId4" Type="http://schemas.openxmlformats.org/officeDocument/2006/relationships/image" Target="../media/image2.svg"/><Relationship Id="rId14" Type="http://schemas.openxmlformats.org/officeDocument/2006/relationships/image" Target="../media/image57.svg"/></Relationships>
</file>

<file path=ppt/slides/_rels/slide43.xml.rels><?xml version="1.0" encoding="UTF-8" standalone="yes"?>
<Relationships xmlns="http://schemas.openxmlformats.org/package/2006/relationships"><Relationship Id="rId13" Type="http://schemas.openxmlformats.org/officeDocument/2006/relationships/image" Target="../media/image51.png"/><Relationship Id="rId3" Type="http://schemas.openxmlformats.org/officeDocument/2006/relationships/image" Target="../media/image2.png"/><Relationship Id="rId7" Type="http://schemas.openxmlformats.org/officeDocument/2006/relationships/image" Target="../media/image50.png"/><Relationship Id="rId12" Type="http://schemas.openxmlformats.org/officeDocument/2006/relationships/image" Target="../media/image5.png"/><Relationship Id="rId17" Type="http://schemas.openxmlformats.org/officeDocument/2006/relationships/image" Target="../media/image54.jpeg"/><Relationship Id="rId2" Type="http://schemas.openxmlformats.org/officeDocument/2006/relationships/image" Target="../media/image3.jpeg"/><Relationship Id="rId16"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4.png"/><Relationship Id="rId5" Type="http://schemas.openxmlformats.org/officeDocument/2006/relationships/image" Target="../media/image8.png"/><Relationship Id="rId15" Type="http://schemas.openxmlformats.org/officeDocument/2006/relationships/image" Target="../media/image52.png"/><Relationship Id="rId10" Type="http://schemas.openxmlformats.org/officeDocument/2006/relationships/image" Target="../media/image38.svg"/><Relationship Id="rId4" Type="http://schemas.openxmlformats.org/officeDocument/2006/relationships/image" Target="../media/image2.svg"/><Relationship Id="rId14" Type="http://schemas.openxmlformats.org/officeDocument/2006/relationships/image" Target="../media/image57.svg"/></Relationships>
</file>

<file path=ppt/slides/_rels/slide44.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1.svg"/><Relationship Id="rId7" Type="http://schemas.openxmlformats.org/officeDocument/2006/relationships/image" Target="../media/image42.png"/><Relationship Id="rId2" Type="http://schemas.openxmlformats.org/officeDocument/2006/relationships/image" Target="../media/image39.png"/><Relationship Id="rId16"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45.png"/><Relationship Id="rId15" Type="http://schemas.openxmlformats.org/officeDocument/2006/relationships/image" Target="../media/image44.png"/><Relationship Id="rId10" Type="http://schemas.openxmlformats.org/officeDocument/2006/relationships/image" Target="../media/image72.svg"/><Relationship Id="rId4" Type="http://schemas.openxmlformats.org/officeDocument/2006/relationships/image" Target="../media/image38.jpeg"/><Relationship Id="rId9" Type="http://schemas.openxmlformats.org/officeDocument/2006/relationships/image" Target="../media/image55.png"/><Relationship Id="rId14" Type="http://schemas.openxmlformats.org/officeDocument/2006/relationships/image" Target="../media/image74.svg"/></Relationships>
</file>

<file path=ppt/slides/_rels/slide4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6.svg"/><Relationship Id="rId7" Type="http://schemas.openxmlformats.org/officeDocument/2006/relationships/image" Target="../media/image4.png"/><Relationship Id="rId12" Type="http://schemas.openxmlformats.org/officeDocument/2006/relationships/image" Target="../media/image9.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3.jpeg"/><Relationship Id="rId11" Type="http://schemas.openxmlformats.org/officeDocument/2006/relationships/image" Target="../media/image8.png"/><Relationship Id="rId5" Type="http://schemas.openxmlformats.org/officeDocument/2006/relationships/image" Target="../media/image2.sv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svg"/><Relationship Id="rId3" Type="http://schemas.openxmlformats.org/officeDocument/2006/relationships/image" Target="../media/image29.png"/><Relationship Id="rId7" Type="http://schemas.openxmlformats.org/officeDocument/2006/relationships/image" Target="../media/image31.png"/><Relationship Id="rId12" Type="http://schemas.openxmlformats.org/officeDocument/2006/relationships/image" Target="../media/image34.png"/><Relationship Id="rId2" Type="http://schemas.openxmlformats.org/officeDocument/2006/relationships/image" Target="../media/image28.jpeg"/><Relationship Id="rId16"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27.svg"/><Relationship Id="rId5" Type="http://schemas.openxmlformats.org/officeDocument/2006/relationships/image" Target="../media/image30.png"/><Relationship Id="rId15" Type="http://schemas.openxmlformats.org/officeDocument/2006/relationships/image" Target="../media/image36.png"/><Relationship Id="rId10" Type="http://schemas.openxmlformats.org/officeDocument/2006/relationships/image" Target="../media/image33.png"/><Relationship Id="rId4" Type="http://schemas.openxmlformats.org/officeDocument/2006/relationships/image" Target="../media/image20.svg"/><Relationship Id="rId9" Type="http://schemas.openxmlformats.org/officeDocument/2006/relationships/image" Target="../media/image32.png"/><Relationship Id="rId14"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10.png"/><Relationship Id="rId12" Type="http://schemas.openxmlformats.org/officeDocument/2006/relationships/image" Target="../media/image15.svg"/><Relationship Id="rId17" Type="http://schemas.openxmlformats.org/officeDocument/2006/relationships/image" Target="../media/image37.PNG"/><Relationship Id="rId2" Type="http://schemas.openxmlformats.org/officeDocument/2006/relationships/image" Target="../media/image2.png"/><Relationship Id="rId16"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2.png"/><Relationship Id="rId5" Type="http://schemas.openxmlformats.org/officeDocument/2006/relationships/image" Target="../media/image8.png"/><Relationship Id="rId15" Type="http://schemas.openxmlformats.org/officeDocument/2006/relationships/image" Target="../media/image4.png"/><Relationship Id="rId10" Type="http://schemas.openxmlformats.org/officeDocument/2006/relationships/image" Target="../media/image13.svg"/><Relationship Id="rId4" Type="http://schemas.openxmlformats.org/officeDocument/2006/relationships/image" Target="../media/image3.jpeg"/><Relationship Id="rId9" Type="http://schemas.openxmlformats.org/officeDocument/2006/relationships/image" Target="../media/image11.png"/><Relationship Id="rId14" Type="http://schemas.openxmlformats.org/officeDocument/2006/relationships/image" Target="../media/image17.svg"/></Relationships>
</file>

<file path=ppt/slides/_rels/slide7.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43.png"/><Relationship Id="rId18" Type="http://schemas.openxmlformats.org/officeDocument/2006/relationships/image" Target="../media/image53.svg"/><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image" Target="../media/image45.svg"/><Relationship Id="rId17" Type="http://schemas.openxmlformats.org/officeDocument/2006/relationships/image" Target="../media/image46.png"/><Relationship Id="rId2" Type="http://schemas.openxmlformats.org/officeDocument/2006/relationships/image" Target="../media/image38.jpeg"/><Relationship Id="rId16"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40.png"/><Relationship Id="rId15" Type="http://schemas.openxmlformats.org/officeDocument/2006/relationships/image" Target="../media/image45.png"/><Relationship Id="rId4" Type="http://schemas.openxmlformats.org/officeDocument/2006/relationships/image" Target="../media/image41.svg"/><Relationship Id="rId9" Type="http://schemas.openxmlformats.org/officeDocument/2006/relationships/image" Target="../media/image42.png"/><Relationship Id="rId14" Type="http://schemas.openxmlformats.org/officeDocument/2006/relationships/image" Target="../media/image44.png"/></Relationships>
</file>

<file path=ppt/slides/_rels/slide8.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45.png"/><Relationship Id="rId3" Type="http://schemas.openxmlformats.org/officeDocument/2006/relationships/image" Target="../media/image39.png"/><Relationship Id="rId12" Type="http://schemas.openxmlformats.org/officeDocument/2006/relationships/image" Target="../media/image49.svg"/><Relationship Id="rId2" Type="http://schemas.openxmlformats.org/officeDocument/2006/relationships/image" Target="../media/image38.jpeg"/><Relationship Id="rId16" Type="http://schemas.openxmlformats.org/officeDocument/2006/relationships/image" Target="../media/image53.svg"/><Relationship Id="rId1" Type="http://schemas.openxmlformats.org/officeDocument/2006/relationships/slideLayout" Target="../slideLayouts/slideLayout7.xml"/><Relationship Id="rId11" Type="http://schemas.openxmlformats.org/officeDocument/2006/relationships/image" Target="../media/image47.png"/><Relationship Id="rId5" Type="http://schemas.openxmlformats.org/officeDocument/2006/relationships/image" Target="../media/image42.png"/><Relationship Id="rId15" Type="http://schemas.openxmlformats.org/officeDocument/2006/relationships/image" Target="../media/image46.png"/><Relationship Id="rId10" Type="http://schemas.openxmlformats.org/officeDocument/2006/relationships/image" Target="../media/image44.png"/><Relationship Id="rId4" Type="http://schemas.openxmlformats.org/officeDocument/2006/relationships/image" Target="../media/image41.svg"/><Relationship Id="rId9" Type="http://schemas.openxmlformats.org/officeDocument/2006/relationships/image" Target="../media/image43.png"/><Relationship Id="rId14" Type="http://schemas.openxmlformats.org/officeDocument/2006/relationships/image" Target="../media/image51.svg"/></Relationships>
</file>

<file path=ppt/slides/_rels/slide9.xml.rels><?xml version="1.0" encoding="UTF-8" standalone="yes"?>
<Relationships xmlns="http://schemas.openxmlformats.org/package/2006/relationships"><Relationship Id="rId8" Type="http://schemas.openxmlformats.org/officeDocument/2006/relationships/image" Target="../media/image36.svg"/><Relationship Id="rId18" Type="http://schemas.openxmlformats.org/officeDocument/2006/relationships/image" Target="../media/image57.svg"/><Relationship Id="rId3" Type="http://schemas.openxmlformats.org/officeDocument/2006/relationships/image" Target="../media/image2.png"/><Relationship Id="rId7" Type="http://schemas.openxmlformats.org/officeDocument/2006/relationships/image" Target="../media/image49.png"/><Relationship Id="rId17" Type="http://schemas.openxmlformats.org/officeDocument/2006/relationships/image" Target="../media/image51.png"/><Relationship Id="rId2" Type="http://schemas.openxmlformats.org/officeDocument/2006/relationships/image" Target="../media/image3.jpeg"/><Relationship Id="rId16"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50.png"/><Relationship Id="rId5" Type="http://schemas.openxmlformats.org/officeDocument/2006/relationships/image" Target="../media/image48.png"/><Relationship Id="rId1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2.svg"/><Relationship Id="rId9" Type="http://schemas.openxmlformats.org/officeDocument/2006/relationships/image" Target="../media/image8.png"/><Relationship Id="rId14" Type="http://schemas.openxmlformats.org/officeDocument/2006/relationships/image" Target="../media/image3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1DF"/>
        </a:solidFill>
        <a:effectLst/>
      </p:bgPr>
    </p:bg>
    <p:spTree>
      <p:nvGrpSpPr>
        <p:cNvPr id="1" name=""/>
        <p:cNvGrpSpPr/>
        <p:nvPr/>
      </p:nvGrpSpPr>
      <p:grpSpPr>
        <a:xfrm>
          <a:off x="0" y="0"/>
          <a:ext cx="0" cy="0"/>
          <a:chOff x="0" y="0"/>
          <a:chExt cx="0" cy="0"/>
        </a:xfrm>
      </p:grpSpPr>
      <p:sp>
        <p:nvSpPr>
          <p:cNvPr id="2" name="Freeform 2"/>
          <p:cNvSpPr/>
          <p:nvPr/>
        </p:nvSpPr>
        <p:spPr>
          <a:xfrm rot="2592102">
            <a:off x="-3785202" y="6070920"/>
            <a:ext cx="8576084" cy="8111727"/>
          </a:xfrm>
          <a:custGeom>
            <a:avLst/>
            <a:gdLst/>
            <a:ahLst/>
            <a:cxnLst/>
            <a:rect l="l" t="t" r="r" b="b"/>
            <a:pathLst>
              <a:path w="8576084" h="8111727">
                <a:moveTo>
                  <a:pt x="0" y="0"/>
                </a:moveTo>
                <a:lnTo>
                  <a:pt x="8576084" y="0"/>
                </a:lnTo>
                <a:lnTo>
                  <a:pt x="8576084" y="8111727"/>
                </a:lnTo>
                <a:lnTo>
                  <a:pt x="0" y="811172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959976">
            <a:off x="12226587" y="-4532682"/>
            <a:ext cx="9181557" cy="8684417"/>
          </a:xfrm>
          <a:custGeom>
            <a:avLst/>
            <a:gdLst/>
            <a:ahLst/>
            <a:cxnLst/>
            <a:rect l="l" t="t" r="r" b="b"/>
            <a:pathLst>
              <a:path w="9181557" h="8684417">
                <a:moveTo>
                  <a:pt x="0" y="0"/>
                </a:moveTo>
                <a:lnTo>
                  <a:pt x="9181557" y="0"/>
                </a:lnTo>
                <a:lnTo>
                  <a:pt x="9181557" y="8684417"/>
                </a:lnTo>
                <a:lnTo>
                  <a:pt x="0" y="868441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4" name="Group 4"/>
          <p:cNvGrpSpPr>
            <a:grpSpLocks noChangeAspect="1"/>
          </p:cNvGrpSpPr>
          <p:nvPr/>
        </p:nvGrpSpPr>
        <p:grpSpPr>
          <a:xfrm rot="3594224">
            <a:off x="12158528" y="4998197"/>
            <a:ext cx="10201545" cy="13886343"/>
            <a:chOff x="0" y="0"/>
            <a:chExt cx="6350000" cy="8643620"/>
          </a:xfrm>
        </p:grpSpPr>
        <p:sp>
          <p:nvSpPr>
            <p:cNvPr id="5" name="Freeform 5"/>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6" name="Freeform 6"/>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4"/>
              <a:stretch>
                <a:fillRect l="-16769" t="-3057" r="-28617" b="-1528"/>
              </a:stretch>
            </a:blipFill>
          </p:spPr>
        </p:sp>
      </p:grpSp>
      <p:grpSp>
        <p:nvGrpSpPr>
          <p:cNvPr id="7" name="Group 7"/>
          <p:cNvGrpSpPr>
            <a:grpSpLocks noChangeAspect="1"/>
          </p:cNvGrpSpPr>
          <p:nvPr/>
        </p:nvGrpSpPr>
        <p:grpSpPr>
          <a:xfrm rot="3594224">
            <a:off x="-3741893" y="-9312169"/>
            <a:ext cx="10201545" cy="13886343"/>
            <a:chOff x="0" y="0"/>
            <a:chExt cx="6350000" cy="8643620"/>
          </a:xfrm>
        </p:grpSpPr>
        <p:sp>
          <p:nvSpPr>
            <p:cNvPr id="8" name="Freeform 8"/>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9" name="Freeform 9"/>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4"/>
              <a:stretch>
                <a:fillRect l="-16769" t="-3057" r="-28617" b="-1528"/>
              </a:stretch>
            </a:blipFill>
          </p:spPr>
        </p:sp>
      </p:grpSp>
      <p:sp>
        <p:nvSpPr>
          <p:cNvPr id="10" name="Freeform 10"/>
          <p:cNvSpPr/>
          <p:nvPr/>
        </p:nvSpPr>
        <p:spPr>
          <a:xfrm>
            <a:off x="13580312" y="826735"/>
            <a:ext cx="4261122" cy="3694770"/>
          </a:xfrm>
          <a:custGeom>
            <a:avLst/>
            <a:gdLst/>
            <a:ahLst/>
            <a:cxnLst/>
            <a:rect l="l" t="t" r="r" b="b"/>
            <a:pathLst>
              <a:path w="4261122" h="3694770">
                <a:moveTo>
                  <a:pt x="0" y="0"/>
                </a:moveTo>
                <a:lnTo>
                  <a:pt x="4261122" y="0"/>
                </a:lnTo>
                <a:lnTo>
                  <a:pt x="4261122" y="3694770"/>
                </a:lnTo>
                <a:lnTo>
                  <a:pt x="0" y="3694770"/>
                </a:lnTo>
                <a:lnTo>
                  <a:pt x="0" y="0"/>
                </a:lnTo>
                <a:close/>
              </a:path>
            </a:pathLst>
          </a:custGeom>
          <a:blipFill>
            <a:blip r:embed="rId5"/>
            <a:stretch>
              <a:fillRect/>
            </a:stretch>
          </a:blipFill>
        </p:spPr>
      </p:sp>
      <p:sp>
        <p:nvSpPr>
          <p:cNvPr id="11" name="Freeform 11"/>
          <p:cNvSpPr/>
          <p:nvPr/>
        </p:nvSpPr>
        <p:spPr>
          <a:xfrm>
            <a:off x="13580312" y="6968959"/>
            <a:ext cx="3678988" cy="2917131"/>
          </a:xfrm>
          <a:custGeom>
            <a:avLst/>
            <a:gdLst/>
            <a:ahLst/>
            <a:cxnLst/>
            <a:rect l="l" t="t" r="r" b="b"/>
            <a:pathLst>
              <a:path w="3678988" h="2917131">
                <a:moveTo>
                  <a:pt x="0" y="0"/>
                </a:moveTo>
                <a:lnTo>
                  <a:pt x="3678988" y="0"/>
                </a:lnTo>
                <a:lnTo>
                  <a:pt x="3678988" y="2917130"/>
                </a:lnTo>
                <a:lnTo>
                  <a:pt x="0" y="2917130"/>
                </a:lnTo>
                <a:lnTo>
                  <a:pt x="0" y="0"/>
                </a:lnTo>
                <a:close/>
              </a:path>
            </a:pathLst>
          </a:custGeom>
          <a:blipFill>
            <a:blip r:embed="rId6"/>
            <a:stretch>
              <a:fillRect/>
            </a:stretch>
          </a:blipFill>
        </p:spPr>
      </p:sp>
      <p:sp>
        <p:nvSpPr>
          <p:cNvPr id="12" name="Freeform 12"/>
          <p:cNvSpPr/>
          <p:nvPr/>
        </p:nvSpPr>
        <p:spPr>
          <a:xfrm>
            <a:off x="502840" y="619906"/>
            <a:ext cx="3678988" cy="2917131"/>
          </a:xfrm>
          <a:custGeom>
            <a:avLst/>
            <a:gdLst/>
            <a:ahLst/>
            <a:cxnLst/>
            <a:rect l="l" t="t" r="r" b="b"/>
            <a:pathLst>
              <a:path w="3678988" h="2917131">
                <a:moveTo>
                  <a:pt x="0" y="0"/>
                </a:moveTo>
                <a:lnTo>
                  <a:pt x="3678987" y="0"/>
                </a:lnTo>
                <a:lnTo>
                  <a:pt x="3678987" y="2917130"/>
                </a:lnTo>
                <a:lnTo>
                  <a:pt x="0" y="2917130"/>
                </a:lnTo>
                <a:lnTo>
                  <a:pt x="0" y="0"/>
                </a:lnTo>
                <a:close/>
              </a:path>
            </a:pathLst>
          </a:custGeom>
          <a:blipFill>
            <a:blip r:embed="rId6"/>
            <a:stretch>
              <a:fillRect/>
            </a:stretch>
          </a:blipFill>
        </p:spPr>
      </p:sp>
      <p:sp>
        <p:nvSpPr>
          <p:cNvPr id="13" name="Freeform 13"/>
          <p:cNvSpPr/>
          <p:nvPr/>
        </p:nvSpPr>
        <p:spPr>
          <a:xfrm rot="-796922">
            <a:off x="1634785" y="7284908"/>
            <a:ext cx="2752497" cy="2722316"/>
          </a:xfrm>
          <a:custGeom>
            <a:avLst/>
            <a:gdLst/>
            <a:ahLst/>
            <a:cxnLst/>
            <a:rect l="l" t="t" r="r" b="b"/>
            <a:pathLst>
              <a:path w="2752497" h="2722316">
                <a:moveTo>
                  <a:pt x="0" y="0"/>
                </a:moveTo>
                <a:lnTo>
                  <a:pt x="2752497" y="0"/>
                </a:lnTo>
                <a:lnTo>
                  <a:pt x="2752497" y="2722316"/>
                </a:lnTo>
                <a:lnTo>
                  <a:pt x="0" y="2722316"/>
                </a:lnTo>
                <a:lnTo>
                  <a:pt x="0" y="0"/>
                </a:lnTo>
                <a:close/>
              </a:path>
            </a:pathLst>
          </a:custGeom>
          <a:blipFill>
            <a:blip r:embed="rId7"/>
            <a:stretch>
              <a:fillRect/>
            </a:stretch>
          </a:blipFill>
        </p:spPr>
      </p:sp>
      <p:sp>
        <p:nvSpPr>
          <p:cNvPr id="14" name="Freeform 14"/>
          <p:cNvSpPr/>
          <p:nvPr/>
        </p:nvSpPr>
        <p:spPr>
          <a:xfrm rot="-1216948">
            <a:off x="474129" y="5261640"/>
            <a:ext cx="2912234" cy="2899204"/>
          </a:xfrm>
          <a:custGeom>
            <a:avLst/>
            <a:gdLst/>
            <a:ahLst/>
            <a:cxnLst/>
            <a:rect l="l" t="t" r="r" b="b"/>
            <a:pathLst>
              <a:path w="2912234" h="2899204">
                <a:moveTo>
                  <a:pt x="0" y="0"/>
                </a:moveTo>
                <a:lnTo>
                  <a:pt x="2912234" y="0"/>
                </a:lnTo>
                <a:lnTo>
                  <a:pt x="2912234" y="2899203"/>
                </a:lnTo>
                <a:lnTo>
                  <a:pt x="0" y="2899203"/>
                </a:lnTo>
                <a:lnTo>
                  <a:pt x="0" y="0"/>
                </a:lnTo>
                <a:close/>
              </a:path>
            </a:pathLst>
          </a:custGeom>
          <a:blipFill>
            <a:blip r:embed="rId8"/>
            <a:stretch>
              <a:fillRect/>
            </a:stretch>
          </a:blipFill>
        </p:spPr>
      </p:sp>
      <p:sp>
        <p:nvSpPr>
          <p:cNvPr id="15" name="Freeform 15"/>
          <p:cNvSpPr/>
          <p:nvPr/>
        </p:nvSpPr>
        <p:spPr>
          <a:xfrm>
            <a:off x="3178118" y="8229600"/>
            <a:ext cx="2970137" cy="4114800"/>
          </a:xfrm>
          <a:custGeom>
            <a:avLst/>
            <a:gdLst/>
            <a:ahLst/>
            <a:cxnLst/>
            <a:rect l="l" t="t" r="r" b="b"/>
            <a:pathLst>
              <a:path w="2970137" h="4114800">
                <a:moveTo>
                  <a:pt x="0" y="0"/>
                </a:moveTo>
                <a:lnTo>
                  <a:pt x="2970138" y="0"/>
                </a:lnTo>
                <a:lnTo>
                  <a:pt x="2970138"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6" name="Freeform 16"/>
          <p:cNvSpPr/>
          <p:nvPr/>
        </p:nvSpPr>
        <p:spPr>
          <a:xfrm flipV="1">
            <a:off x="11709796" y="-2036329"/>
            <a:ext cx="2970137" cy="4114800"/>
          </a:xfrm>
          <a:custGeom>
            <a:avLst/>
            <a:gdLst/>
            <a:ahLst/>
            <a:cxnLst/>
            <a:rect l="l" t="t" r="r" b="b"/>
            <a:pathLst>
              <a:path w="2970137" h="4114800">
                <a:moveTo>
                  <a:pt x="0" y="4114800"/>
                </a:moveTo>
                <a:lnTo>
                  <a:pt x="2970137" y="4114800"/>
                </a:lnTo>
                <a:lnTo>
                  <a:pt x="2970137" y="0"/>
                </a:lnTo>
                <a:lnTo>
                  <a:pt x="0" y="0"/>
                </a:lnTo>
                <a:lnTo>
                  <a:pt x="0" y="411480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8" name="TextBox 18"/>
          <p:cNvSpPr txBox="1"/>
          <p:nvPr/>
        </p:nvSpPr>
        <p:spPr>
          <a:xfrm>
            <a:off x="4571293" y="2252350"/>
            <a:ext cx="9077927" cy="5309146"/>
          </a:xfrm>
          <a:prstGeom prst="rect">
            <a:avLst/>
          </a:prstGeom>
        </p:spPr>
        <p:txBody>
          <a:bodyPr lIns="0" tIns="0" rIns="0" bIns="0" rtlCol="0" anchor="t">
            <a:spAutoFit/>
          </a:bodyPr>
          <a:lstStyle/>
          <a:p>
            <a:pPr algn="ctr"/>
            <a:r>
              <a:rPr lang="en-US" sz="11500" b="1">
                <a:latin typeface="iCiel Altus Serif" panose="02000000000000000000" pitchFamily="50" charset="-93"/>
              </a:rPr>
              <a:t>VIẾT </a:t>
            </a:r>
            <a:r>
              <a:rPr lang="vi-VN" sz="11500" b="1">
                <a:latin typeface="iCiel Altus Serif" panose="02000000000000000000" pitchFamily="50" charset="-93"/>
              </a:rPr>
              <a:t>BÀI VĂN NGHỊ LUẬN VỀ MỘT VẤN ĐỀ </a:t>
            </a:r>
            <a:r>
              <a:rPr lang="en-US" sz="11500" b="1">
                <a:latin typeface="iCiel Altus Serif" panose="02000000000000000000" pitchFamily="50" charset="-93"/>
              </a:rPr>
              <a:t>CẦN GIẢI QUYẾT</a:t>
            </a:r>
            <a:endParaRPr lang="en-GB" sz="11500">
              <a:latin typeface="iCiel Altus Serif" panose="02000000000000000000" pitchFamily="50" charset="-93"/>
            </a:endParaRPr>
          </a:p>
        </p:txBody>
      </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62400" y="1943100"/>
            <a:ext cx="10086253" cy="598213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1D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7897044">
            <a:off x="-4439262" y="6578424"/>
            <a:ext cx="7673339" cy="10444950"/>
            <a:chOff x="0" y="0"/>
            <a:chExt cx="6350000" cy="8643620"/>
          </a:xfrm>
        </p:grpSpPr>
        <p:sp>
          <p:nvSpPr>
            <p:cNvPr id="3" name="Freeform 3"/>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4" name="Freeform 4"/>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5" name="Freeform 5"/>
          <p:cNvSpPr/>
          <p:nvPr/>
        </p:nvSpPr>
        <p:spPr>
          <a:xfrm rot="5400000">
            <a:off x="6292677" y="8499399"/>
            <a:ext cx="5961179" cy="5638408"/>
          </a:xfrm>
          <a:custGeom>
            <a:avLst/>
            <a:gdLst/>
            <a:ahLst/>
            <a:cxnLst/>
            <a:rect l="l" t="t" r="r" b="b"/>
            <a:pathLst>
              <a:path w="5961179" h="5638408">
                <a:moveTo>
                  <a:pt x="0" y="0"/>
                </a:moveTo>
                <a:lnTo>
                  <a:pt x="5961179" y="0"/>
                </a:lnTo>
                <a:lnTo>
                  <a:pt x="5961179" y="5638408"/>
                </a:lnTo>
                <a:lnTo>
                  <a:pt x="0" y="56384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6" name="Group 6"/>
          <p:cNvGrpSpPr>
            <a:grpSpLocks noChangeAspect="1"/>
          </p:cNvGrpSpPr>
          <p:nvPr/>
        </p:nvGrpSpPr>
        <p:grpSpPr>
          <a:xfrm rot="7897044">
            <a:off x="15053922" y="-6095184"/>
            <a:ext cx="7673339" cy="10444950"/>
            <a:chOff x="0" y="0"/>
            <a:chExt cx="6350000" cy="8643620"/>
          </a:xfrm>
        </p:grpSpPr>
        <p:sp>
          <p:nvSpPr>
            <p:cNvPr id="7" name="Freeform 7"/>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8" name="Freeform 8"/>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9" name="Freeform 9"/>
          <p:cNvSpPr/>
          <p:nvPr/>
        </p:nvSpPr>
        <p:spPr>
          <a:xfrm flipV="1">
            <a:off x="15283150" y="808320"/>
            <a:ext cx="2125504" cy="2944653"/>
          </a:xfrm>
          <a:custGeom>
            <a:avLst/>
            <a:gdLst/>
            <a:ahLst/>
            <a:cxnLst/>
            <a:rect l="l" t="t" r="r" b="b"/>
            <a:pathLst>
              <a:path w="2125504" h="2944653">
                <a:moveTo>
                  <a:pt x="0" y="2944653"/>
                </a:moveTo>
                <a:lnTo>
                  <a:pt x="2125504" y="2944653"/>
                </a:lnTo>
                <a:lnTo>
                  <a:pt x="2125504" y="0"/>
                </a:lnTo>
                <a:lnTo>
                  <a:pt x="0" y="0"/>
                </a:lnTo>
                <a:lnTo>
                  <a:pt x="0" y="2944653"/>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2747862" y="737019"/>
            <a:ext cx="888542" cy="870771"/>
          </a:xfrm>
          <a:custGeom>
            <a:avLst/>
            <a:gdLst/>
            <a:ahLst/>
            <a:cxnLst/>
            <a:rect l="l" t="t" r="r" b="b"/>
            <a:pathLst>
              <a:path w="888542" h="870771">
                <a:moveTo>
                  <a:pt x="0" y="0"/>
                </a:moveTo>
                <a:lnTo>
                  <a:pt x="888542" y="0"/>
                </a:lnTo>
                <a:lnTo>
                  <a:pt x="888542" y="870770"/>
                </a:lnTo>
                <a:lnTo>
                  <a:pt x="0" y="870770"/>
                </a:lnTo>
                <a:lnTo>
                  <a:pt x="0" y="0"/>
                </a:lnTo>
                <a:close/>
              </a:path>
            </a:pathLst>
          </a:custGeom>
          <a:blipFill>
            <a:blip r:embed="rId7">
              <a:extLst>
                <a:ext uri="{96DAC541-7B7A-43D3-8B79-37D633B846F1}">
                  <asvg:svgBlip xmlns:asvg="http://schemas.microsoft.com/office/drawing/2016/SVG/main" xmlns="" r:embed="rId10"/>
                </a:ext>
              </a:extLst>
            </a:blip>
            <a:stretch>
              <a:fillRect/>
            </a:stretch>
          </a:blipFill>
        </p:spPr>
      </p:sp>
      <p:sp>
        <p:nvSpPr>
          <p:cNvPr id="12" name="Freeform 12"/>
          <p:cNvSpPr/>
          <p:nvPr/>
        </p:nvSpPr>
        <p:spPr>
          <a:xfrm rot="230951" flipH="1">
            <a:off x="7341510" y="7040052"/>
            <a:ext cx="2944767" cy="2553374"/>
          </a:xfrm>
          <a:custGeom>
            <a:avLst/>
            <a:gdLst/>
            <a:ahLst/>
            <a:cxnLst/>
            <a:rect l="l" t="t" r="r" b="b"/>
            <a:pathLst>
              <a:path w="2944767" h="2553374">
                <a:moveTo>
                  <a:pt x="2944767" y="0"/>
                </a:moveTo>
                <a:lnTo>
                  <a:pt x="0" y="0"/>
                </a:lnTo>
                <a:lnTo>
                  <a:pt x="0" y="2553373"/>
                </a:lnTo>
                <a:lnTo>
                  <a:pt x="2944767" y="2553373"/>
                </a:lnTo>
                <a:lnTo>
                  <a:pt x="2944767" y="0"/>
                </a:lnTo>
                <a:close/>
              </a:path>
            </a:pathLst>
          </a:custGeom>
          <a:blipFill>
            <a:blip r:embed="rId11"/>
            <a:stretch>
              <a:fillRect/>
            </a:stretch>
          </a:blipFill>
        </p:spPr>
      </p:sp>
      <p:sp>
        <p:nvSpPr>
          <p:cNvPr id="13" name="Freeform 13"/>
          <p:cNvSpPr/>
          <p:nvPr/>
        </p:nvSpPr>
        <p:spPr>
          <a:xfrm rot="-946990">
            <a:off x="206463" y="554051"/>
            <a:ext cx="2841856" cy="2253355"/>
          </a:xfrm>
          <a:custGeom>
            <a:avLst/>
            <a:gdLst/>
            <a:ahLst/>
            <a:cxnLst/>
            <a:rect l="l" t="t" r="r" b="b"/>
            <a:pathLst>
              <a:path w="2841856" h="2253355">
                <a:moveTo>
                  <a:pt x="0" y="0"/>
                </a:moveTo>
                <a:lnTo>
                  <a:pt x="2841857" y="0"/>
                </a:lnTo>
                <a:lnTo>
                  <a:pt x="2841857" y="2253355"/>
                </a:lnTo>
                <a:lnTo>
                  <a:pt x="0" y="2253355"/>
                </a:lnTo>
                <a:lnTo>
                  <a:pt x="0" y="0"/>
                </a:lnTo>
                <a:close/>
              </a:path>
            </a:pathLst>
          </a:custGeom>
          <a:blipFill>
            <a:blip r:embed="rId12"/>
            <a:stretch>
              <a:fillRect/>
            </a:stretch>
          </a:blipFill>
        </p:spPr>
      </p:sp>
      <p:sp>
        <p:nvSpPr>
          <p:cNvPr id="14" name="Freeform 14"/>
          <p:cNvSpPr/>
          <p:nvPr/>
        </p:nvSpPr>
        <p:spPr>
          <a:xfrm>
            <a:off x="10702608" y="8656556"/>
            <a:ext cx="1400713" cy="1334498"/>
          </a:xfrm>
          <a:custGeom>
            <a:avLst/>
            <a:gdLst/>
            <a:ahLst/>
            <a:cxnLst/>
            <a:rect l="l" t="t" r="r" b="b"/>
            <a:pathLst>
              <a:path w="1400713" h="1334498">
                <a:moveTo>
                  <a:pt x="0" y="0"/>
                </a:moveTo>
                <a:lnTo>
                  <a:pt x="1400713" y="0"/>
                </a:lnTo>
                <a:lnTo>
                  <a:pt x="1400713" y="1334498"/>
                </a:lnTo>
                <a:lnTo>
                  <a:pt x="0" y="133449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5" name="Freeform 15"/>
          <p:cNvSpPr/>
          <p:nvPr/>
        </p:nvSpPr>
        <p:spPr>
          <a:xfrm>
            <a:off x="10038549" y="7009826"/>
            <a:ext cx="975199" cy="929098"/>
          </a:xfrm>
          <a:custGeom>
            <a:avLst/>
            <a:gdLst/>
            <a:ahLst/>
            <a:cxnLst/>
            <a:rect l="l" t="t" r="r" b="b"/>
            <a:pathLst>
              <a:path w="975199" h="929098">
                <a:moveTo>
                  <a:pt x="0" y="0"/>
                </a:moveTo>
                <a:lnTo>
                  <a:pt x="975198" y="0"/>
                </a:lnTo>
                <a:lnTo>
                  <a:pt x="975198" y="929099"/>
                </a:lnTo>
                <a:lnTo>
                  <a:pt x="0" y="92909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6" name="Freeform 16"/>
          <p:cNvSpPr/>
          <p:nvPr/>
        </p:nvSpPr>
        <p:spPr>
          <a:xfrm rot="816167">
            <a:off x="6222452" y="8802556"/>
            <a:ext cx="1400713" cy="1334498"/>
          </a:xfrm>
          <a:custGeom>
            <a:avLst/>
            <a:gdLst/>
            <a:ahLst/>
            <a:cxnLst/>
            <a:rect l="l" t="t" r="r" b="b"/>
            <a:pathLst>
              <a:path w="1400713" h="1334498">
                <a:moveTo>
                  <a:pt x="0" y="0"/>
                </a:moveTo>
                <a:lnTo>
                  <a:pt x="1400713" y="0"/>
                </a:lnTo>
                <a:lnTo>
                  <a:pt x="1400713" y="1334498"/>
                </a:lnTo>
                <a:lnTo>
                  <a:pt x="0" y="133449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7" name="Freeform 17"/>
          <p:cNvSpPr/>
          <p:nvPr/>
        </p:nvSpPr>
        <p:spPr>
          <a:xfrm>
            <a:off x="1820595" y="2716032"/>
            <a:ext cx="590378" cy="578571"/>
          </a:xfrm>
          <a:custGeom>
            <a:avLst/>
            <a:gdLst/>
            <a:ahLst/>
            <a:cxnLst/>
            <a:rect l="l" t="t" r="r" b="b"/>
            <a:pathLst>
              <a:path w="590378" h="578571">
                <a:moveTo>
                  <a:pt x="0" y="0"/>
                </a:moveTo>
                <a:lnTo>
                  <a:pt x="590379" y="0"/>
                </a:lnTo>
                <a:lnTo>
                  <a:pt x="590379" y="578570"/>
                </a:lnTo>
                <a:lnTo>
                  <a:pt x="0" y="578570"/>
                </a:lnTo>
                <a:lnTo>
                  <a:pt x="0" y="0"/>
                </a:lnTo>
                <a:close/>
              </a:path>
            </a:pathLst>
          </a:custGeom>
          <a:blipFill>
            <a:blip r:embed="rId7">
              <a:extLst>
                <a:ext uri="{96DAC541-7B7A-43D3-8B79-37D633B846F1}">
                  <asvg:svgBlip xmlns:asvg="http://schemas.microsoft.com/office/drawing/2016/SVG/main" xmlns="" r:embed="rId10"/>
                </a:ext>
              </a:extLst>
            </a:blip>
            <a:stretch>
              <a:fillRect/>
            </a:stretch>
          </a:blipFill>
        </p:spPr>
      </p:sp>
      <p:grpSp>
        <p:nvGrpSpPr>
          <p:cNvPr id="18" name="Group 18"/>
          <p:cNvGrpSpPr/>
          <p:nvPr/>
        </p:nvGrpSpPr>
        <p:grpSpPr>
          <a:xfrm>
            <a:off x="2308994" y="3128430"/>
            <a:ext cx="3881397" cy="3881397"/>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5"/>
              <a:stretch>
                <a:fillRect l="-25046" r="-25046"/>
              </a:stretch>
            </a:blipFill>
            <a:ln w="76200" cap="sq">
              <a:solidFill>
                <a:srgbClr val="E56C73"/>
              </a:solidFill>
              <a:prstDash val="solid"/>
              <a:miter/>
            </a:ln>
          </p:spPr>
        </p:sp>
      </p:grpSp>
      <p:grpSp>
        <p:nvGrpSpPr>
          <p:cNvPr id="20" name="Group 20"/>
          <p:cNvGrpSpPr/>
          <p:nvPr/>
        </p:nvGrpSpPr>
        <p:grpSpPr>
          <a:xfrm>
            <a:off x="7203302" y="2348318"/>
            <a:ext cx="3881397" cy="3881397"/>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6"/>
              <a:stretch>
                <a:fillRect l="-46050" r="-4043"/>
              </a:stretch>
            </a:blipFill>
            <a:ln w="76200" cap="sq">
              <a:solidFill>
                <a:srgbClr val="E56C73"/>
              </a:solidFill>
              <a:prstDash val="solid"/>
              <a:miter/>
            </a:ln>
          </p:spPr>
        </p:sp>
      </p:grpSp>
      <p:grpSp>
        <p:nvGrpSpPr>
          <p:cNvPr id="22" name="Group 22"/>
          <p:cNvGrpSpPr/>
          <p:nvPr/>
        </p:nvGrpSpPr>
        <p:grpSpPr>
          <a:xfrm>
            <a:off x="12092470" y="3128430"/>
            <a:ext cx="3881397" cy="3881397"/>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7"/>
              <a:stretch>
                <a:fillRect t="-16666" b="-16666"/>
              </a:stretch>
            </a:blipFill>
            <a:ln w="76200" cap="sq">
              <a:solidFill>
                <a:srgbClr val="E56C73"/>
              </a:solidFill>
              <a:prstDash val="solid"/>
              <a:miter/>
            </a:ln>
          </p:spPr>
        </p:sp>
      </p:grpSp>
      <p:sp>
        <p:nvSpPr>
          <p:cNvPr id="24" name="TextBox 24"/>
          <p:cNvSpPr txBox="1"/>
          <p:nvPr/>
        </p:nvSpPr>
        <p:spPr>
          <a:xfrm>
            <a:off x="3636404" y="284125"/>
            <a:ext cx="11190433" cy="2031325"/>
          </a:xfrm>
          <a:prstGeom prst="rect">
            <a:avLst/>
          </a:prstGeom>
        </p:spPr>
        <p:txBody>
          <a:bodyPr wrap="square" lIns="0" tIns="0" rIns="0" bIns="0" rtlCol="0" anchor="t">
            <a:spAutoFit/>
          </a:bodyPr>
          <a:lstStyle/>
          <a:p>
            <a:pPr algn="ctr"/>
            <a:r>
              <a:rPr lang="vi-VN" sz="4400" b="1">
                <a:latin typeface="Times New Roman" panose="02020603050405020304" pitchFamily="18" charset="0"/>
                <a:cs typeface="Times New Roman" panose="02020603050405020304" pitchFamily="18" charset="0"/>
              </a:rPr>
              <a:t>3. So sánh kiểu bài nghị luận xã hội về một vấn đề cần giải quyết (lớp 9) và nghị luận xã hội về một vấn đề của đời sống (lớp 8)</a:t>
            </a:r>
            <a:endParaRPr lang="en-GB" sz="4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967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1D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7897044">
            <a:off x="-4439262" y="6578424"/>
            <a:ext cx="7673339" cy="10444950"/>
            <a:chOff x="0" y="0"/>
            <a:chExt cx="6350000" cy="8643620"/>
          </a:xfrm>
        </p:grpSpPr>
        <p:sp>
          <p:nvSpPr>
            <p:cNvPr id="3" name="Freeform 3"/>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4" name="Freeform 4"/>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grpSp>
        <p:nvGrpSpPr>
          <p:cNvPr id="6" name="Group 6"/>
          <p:cNvGrpSpPr>
            <a:grpSpLocks noChangeAspect="1"/>
          </p:cNvGrpSpPr>
          <p:nvPr/>
        </p:nvGrpSpPr>
        <p:grpSpPr>
          <a:xfrm rot="7897044">
            <a:off x="15053922" y="-6095184"/>
            <a:ext cx="7673339" cy="10444950"/>
            <a:chOff x="0" y="0"/>
            <a:chExt cx="6350000" cy="8643620"/>
          </a:xfrm>
        </p:grpSpPr>
        <p:sp>
          <p:nvSpPr>
            <p:cNvPr id="7" name="Freeform 7"/>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8" name="Freeform 8"/>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9" name="Freeform 9"/>
          <p:cNvSpPr/>
          <p:nvPr/>
        </p:nvSpPr>
        <p:spPr>
          <a:xfrm flipV="1">
            <a:off x="15283150" y="808320"/>
            <a:ext cx="2125504" cy="2944653"/>
          </a:xfrm>
          <a:custGeom>
            <a:avLst/>
            <a:gdLst/>
            <a:ahLst/>
            <a:cxnLst/>
            <a:rect l="l" t="t" r="r" b="b"/>
            <a:pathLst>
              <a:path w="2125504" h="2944653">
                <a:moveTo>
                  <a:pt x="0" y="2944653"/>
                </a:moveTo>
                <a:lnTo>
                  <a:pt x="2125504" y="2944653"/>
                </a:lnTo>
                <a:lnTo>
                  <a:pt x="2125504" y="0"/>
                </a:lnTo>
                <a:lnTo>
                  <a:pt x="0" y="0"/>
                </a:lnTo>
                <a:lnTo>
                  <a:pt x="0" y="2944653"/>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13" name="Freeform 13"/>
          <p:cNvSpPr/>
          <p:nvPr/>
        </p:nvSpPr>
        <p:spPr>
          <a:xfrm rot="-946990">
            <a:off x="206463" y="554051"/>
            <a:ext cx="2841856" cy="2253355"/>
          </a:xfrm>
          <a:custGeom>
            <a:avLst/>
            <a:gdLst/>
            <a:ahLst/>
            <a:cxnLst/>
            <a:rect l="l" t="t" r="r" b="b"/>
            <a:pathLst>
              <a:path w="2841856" h="2253355">
                <a:moveTo>
                  <a:pt x="0" y="0"/>
                </a:moveTo>
                <a:lnTo>
                  <a:pt x="2841857" y="0"/>
                </a:lnTo>
                <a:lnTo>
                  <a:pt x="2841857" y="2253355"/>
                </a:lnTo>
                <a:lnTo>
                  <a:pt x="0" y="2253355"/>
                </a:lnTo>
                <a:lnTo>
                  <a:pt x="0" y="0"/>
                </a:lnTo>
                <a:close/>
              </a:path>
            </a:pathLst>
          </a:custGeom>
          <a:blipFill>
            <a:blip r:embed="rId7"/>
            <a:stretch>
              <a:fillRect/>
            </a:stretch>
          </a:blipFill>
        </p:spPr>
      </p:sp>
      <p:sp>
        <p:nvSpPr>
          <p:cNvPr id="10" name="Rectangle 9"/>
          <p:cNvSpPr/>
          <p:nvPr/>
        </p:nvSpPr>
        <p:spPr>
          <a:xfrm>
            <a:off x="3586815" y="1042206"/>
            <a:ext cx="10801345" cy="2012859"/>
          </a:xfrm>
          <a:prstGeom prst="rect">
            <a:avLst/>
          </a:prstGeom>
        </p:spPr>
        <p:txBody>
          <a:bodyPr wrap="square">
            <a:spAutoFit/>
          </a:bodyPr>
          <a:lstStyle/>
          <a:p>
            <a:pPr algn="ctr">
              <a:lnSpc>
                <a:spcPct val="130000"/>
              </a:lnSpc>
              <a:spcAft>
                <a:spcPts val="800"/>
              </a:spcAft>
            </a:pPr>
            <a:r>
              <a:rPr lang="pt-BR" sz="3200" b="1" kern="100">
                <a:latin typeface="Times New Roman" panose="02020603050405020304" pitchFamily="18" charset="0"/>
                <a:ea typeface="Calibri" panose="020F0502020204030204" pitchFamily="34" charset="0"/>
                <a:cs typeface="Times New Roman" panose="02020603050405020304" pitchFamily="18" charset="0"/>
              </a:rPr>
              <a:t>PHT 01: PHÂN BIỆT KIỂU BÀI NGHỊ LUẬN XÃ HỘI VỀ MỘT VẤN ĐỀ CẦN GIẢI QUYẾT (LỚP 9) VỚI KIỂU BÀI NGHỊ LUẬN VỀ MỘT VẤN ĐỀ CỦA ĐỜI SỐNG (LỚP 8)</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25" name="Table 24"/>
          <p:cNvGraphicFramePr>
            <a:graphicFrameLocks noGrp="1"/>
          </p:cNvGraphicFramePr>
          <p:nvPr>
            <p:extLst>
              <p:ext uri="{D42A27DB-BD31-4B8C-83A1-F6EECF244321}">
                <p14:modId xmlns:p14="http://schemas.microsoft.com/office/powerpoint/2010/main" val="4293343177"/>
              </p:ext>
            </p:extLst>
          </p:nvPr>
        </p:nvGraphicFramePr>
        <p:xfrm>
          <a:off x="1295400" y="3786414"/>
          <a:ext cx="16382999" cy="4832819"/>
        </p:xfrm>
        <a:graphic>
          <a:graphicData uri="http://schemas.openxmlformats.org/drawingml/2006/table">
            <a:tbl>
              <a:tblPr firstRow="1" firstCol="1" bandRow="1">
                <a:effectLst>
                  <a:outerShdw blurRad="50800" dist="38100" algn="l" rotWithShape="0">
                    <a:prstClr val="black">
                      <a:alpha val="40000"/>
                    </a:prstClr>
                  </a:outerShdw>
                </a:effectLst>
              </a:tblPr>
              <a:tblGrid>
                <a:gridCol w="4054325"/>
                <a:gridCol w="6414690"/>
                <a:gridCol w="5913984"/>
              </a:tblGrid>
              <a:tr h="0">
                <a:tc>
                  <a:txBody>
                    <a:bodyPr/>
                    <a:lstStyle/>
                    <a:p>
                      <a:pPr>
                        <a:lnSpc>
                          <a:spcPct val="130000"/>
                        </a:lnSpc>
                        <a:spcAft>
                          <a:spcPts val="0"/>
                        </a:spcAft>
                      </a:pPr>
                      <a:r>
                        <a:rPr lang="en-US" sz="4000" b="1" kern="0">
                          <a:effectLst/>
                          <a:latin typeface="Times New Roman" panose="02020603050405020304" pitchFamily="18" charset="0"/>
                          <a:ea typeface="Calibri" panose="020F0502020204030204" pitchFamily="34" charset="0"/>
                          <a:cs typeface="Times New Roman" panose="02020603050405020304" pitchFamily="18" charset="0"/>
                        </a:rPr>
                        <a:t>Tiêu chí so sánh</a:t>
                      </a:r>
                      <a:endParaRPr lang="en-GB" sz="40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4000" b="1" kern="0">
                          <a:effectLst/>
                          <a:latin typeface="Times New Roman" panose="02020603050405020304" pitchFamily="18" charset="0"/>
                          <a:ea typeface="Calibri" panose="020F0502020204030204" pitchFamily="34" charset="0"/>
                          <a:cs typeface="Times New Roman" panose="02020603050405020304" pitchFamily="18" charset="0"/>
                        </a:rPr>
                        <a:t>Nghị luận xã hội về một vấn đề hiện tượng đời sống</a:t>
                      </a:r>
                      <a:endParaRPr lang="en-GB" sz="40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4000" b="1" kern="0">
                          <a:effectLst/>
                          <a:latin typeface="Times New Roman" panose="02020603050405020304" pitchFamily="18" charset="0"/>
                          <a:ea typeface="Calibri" panose="020F0502020204030204" pitchFamily="34" charset="0"/>
                          <a:cs typeface="Times New Roman" panose="02020603050405020304" pitchFamily="18" charset="0"/>
                        </a:rPr>
                        <a:t>Nghị luận xã hội về một vấn đề cần giải quyết</a:t>
                      </a:r>
                      <a:endParaRPr lang="en-GB" sz="40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70419">
                <a:tc>
                  <a:txBody>
                    <a:bodyPr/>
                    <a:lstStyle/>
                    <a:p>
                      <a:pPr algn="ctr">
                        <a:lnSpc>
                          <a:spcPct val="130000"/>
                        </a:lnSpc>
                        <a:spcAft>
                          <a:spcPts val="0"/>
                        </a:spcAft>
                      </a:pPr>
                      <a:r>
                        <a:rPr lang="en-US" sz="4000" kern="0">
                          <a:effectLst/>
                          <a:latin typeface="Times New Roman" panose="02020603050405020304" pitchFamily="18" charset="0"/>
                          <a:ea typeface="Calibri" panose="020F0502020204030204" pitchFamily="34" charset="0"/>
                          <a:cs typeface="Times New Roman" panose="02020603050405020304" pitchFamily="18" charset="0"/>
                        </a:rPr>
                        <a:t>Mục đích giao tiếp</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4000" kern="0">
                          <a:effectLst/>
                          <a:latin typeface="Times New Roman" panose="02020603050405020304" pitchFamily="18" charset="0"/>
                          <a:ea typeface="Calibri" panose="020F0502020204030204" pitchFamily="34" charset="0"/>
                          <a:cs typeface="Times New Roman" panose="02020603050405020304" pitchFamily="18" charset="0"/>
                        </a:rPr>
                        <a:t> </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4000" kern="0">
                          <a:effectLst/>
                          <a:latin typeface="Times New Roman" panose="02020603050405020304" pitchFamily="18" charset="0"/>
                          <a:ea typeface="Calibri" panose="020F0502020204030204" pitchFamily="34" charset="0"/>
                          <a:cs typeface="Times New Roman" panose="02020603050405020304" pitchFamily="18" charset="0"/>
                        </a:rPr>
                        <a:t> </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88123">
                <a:tc>
                  <a:txBody>
                    <a:bodyPr/>
                    <a:lstStyle/>
                    <a:p>
                      <a:pPr algn="ctr">
                        <a:lnSpc>
                          <a:spcPct val="130000"/>
                        </a:lnSpc>
                        <a:spcAft>
                          <a:spcPts val="0"/>
                        </a:spcAft>
                      </a:pPr>
                      <a:r>
                        <a:rPr lang="en-US" sz="4000" kern="0">
                          <a:effectLst/>
                          <a:latin typeface="Times New Roman" panose="02020603050405020304" pitchFamily="18" charset="0"/>
                          <a:ea typeface="Calibri" panose="020F0502020204030204" pitchFamily="34" charset="0"/>
                          <a:cs typeface="Times New Roman" panose="02020603050405020304" pitchFamily="18" charset="0"/>
                        </a:rPr>
                        <a:t>Đề tài của bài viết</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4000" kern="0">
                          <a:effectLst/>
                          <a:latin typeface="Times New Roman" panose="02020603050405020304" pitchFamily="18" charset="0"/>
                          <a:ea typeface="Calibri" panose="020F0502020204030204" pitchFamily="34" charset="0"/>
                          <a:cs typeface="Times New Roman" panose="02020603050405020304" pitchFamily="18" charset="0"/>
                        </a:rPr>
                        <a:t> </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4000" kern="0">
                          <a:effectLst/>
                          <a:latin typeface="Times New Roman" panose="02020603050405020304" pitchFamily="18" charset="0"/>
                          <a:ea typeface="Calibri" panose="020F0502020204030204" pitchFamily="34" charset="0"/>
                          <a:cs typeface="Times New Roman" panose="02020603050405020304" pitchFamily="18" charset="0"/>
                        </a:rPr>
                        <a:t> </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30000"/>
                        </a:lnSpc>
                        <a:spcAft>
                          <a:spcPts val="0"/>
                        </a:spcAft>
                      </a:pPr>
                      <a:r>
                        <a:rPr lang="en-US" sz="4000" kern="0">
                          <a:effectLst/>
                          <a:latin typeface="Times New Roman" panose="02020603050405020304" pitchFamily="18" charset="0"/>
                          <a:ea typeface="Calibri" panose="020F0502020204030204" pitchFamily="34" charset="0"/>
                          <a:cs typeface="Times New Roman" panose="02020603050405020304" pitchFamily="18" charset="0"/>
                        </a:rPr>
                        <a:t>Hệ thống luận điểm</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4000" kern="0">
                          <a:effectLst/>
                          <a:latin typeface="Times New Roman" panose="02020603050405020304" pitchFamily="18" charset="0"/>
                          <a:ea typeface="Calibri" panose="020F0502020204030204" pitchFamily="34" charset="0"/>
                          <a:cs typeface="Times New Roman" panose="02020603050405020304" pitchFamily="18" charset="0"/>
                        </a:rPr>
                        <a:t> </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72997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down)">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4F2FF"/>
        </a:solidFill>
        <a:effectLst/>
      </p:bgPr>
    </p:bg>
    <p:spTree>
      <p:nvGrpSpPr>
        <p:cNvPr id="1" name=""/>
        <p:cNvGrpSpPr/>
        <p:nvPr/>
      </p:nvGrpSpPr>
      <p:grpSpPr>
        <a:xfrm>
          <a:off x="0" y="0"/>
          <a:ext cx="0" cy="0"/>
          <a:chOff x="0" y="0"/>
          <a:chExt cx="0" cy="0"/>
        </a:xfrm>
      </p:grpSpPr>
      <p:sp>
        <p:nvSpPr>
          <p:cNvPr id="2" name="Freeform 2"/>
          <p:cNvSpPr/>
          <p:nvPr/>
        </p:nvSpPr>
        <p:spPr>
          <a:xfrm rot="2592102">
            <a:off x="-2278448" y="6070920"/>
            <a:ext cx="8576084" cy="8111727"/>
          </a:xfrm>
          <a:custGeom>
            <a:avLst/>
            <a:gdLst/>
            <a:ahLst/>
            <a:cxnLst/>
            <a:rect l="l" t="t" r="r" b="b"/>
            <a:pathLst>
              <a:path w="8576084" h="8111727">
                <a:moveTo>
                  <a:pt x="0" y="0"/>
                </a:moveTo>
                <a:lnTo>
                  <a:pt x="8576084" y="0"/>
                </a:lnTo>
                <a:lnTo>
                  <a:pt x="8576084" y="8111727"/>
                </a:lnTo>
                <a:lnTo>
                  <a:pt x="0" y="811172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a:grpSpLocks noChangeAspect="1"/>
          </p:cNvGrpSpPr>
          <p:nvPr/>
        </p:nvGrpSpPr>
        <p:grpSpPr>
          <a:xfrm rot="5400000">
            <a:off x="7446666" y="-741148"/>
            <a:ext cx="9309428" cy="11477529"/>
            <a:chOff x="0" y="0"/>
            <a:chExt cx="6350000" cy="8643620"/>
          </a:xfrm>
        </p:grpSpPr>
        <p:sp>
          <p:nvSpPr>
            <p:cNvPr id="4" name="Freeform 4"/>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8AB5E1"/>
            </a:solidFill>
          </p:spPr>
        </p:sp>
        <p:sp>
          <p:nvSpPr>
            <p:cNvPr id="5" name="Freeform 5"/>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4"/>
              <a:stretch>
                <a:fillRect l="-19505" r="-19505"/>
              </a:stretch>
            </a:blipFill>
          </p:spPr>
        </p:sp>
      </p:grpSp>
      <p:grpSp>
        <p:nvGrpSpPr>
          <p:cNvPr id="6" name="Group 6"/>
          <p:cNvGrpSpPr/>
          <p:nvPr/>
        </p:nvGrpSpPr>
        <p:grpSpPr>
          <a:xfrm>
            <a:off x="7260476" y="1241743"/>
            <a:ext cx="9732124" cy="7707385"/>
            <a:chOff x="0" y="0"/>
            <a:chExt cx="1999679" cy="1381595"/>
          </a:xfrm>
        </p:grpSpPr>
        <p:sp>
          <p:nvSpPr>
            <p:cNvPr id="7" name="Freeform 7"/>
            <p:cNvSpPr/>
            <p:nvPr/>
          </p:nvSpPr>
          <p:spPr>
            <a:xfrm>
              <a:off x="0" y="0"/>
              <a:ext cx="1999679" cy="1381595"/>
            </a:xfrm>
            <a:custGeom>
              <a:avLst/>
              <a:gdLst/>
              <a:ahLst/>
              <a:cxnLst/>
              <a:rect l="l" t="t" r="r" b="b"/>
              <a:pathLst>
                <a:path w="1999679" h="1381595">
                  <a:moveTo>
                    <a:pt x="52003" y="0"/>
                  </a:moveTo>
                  <a:lnTo>
                    <a:pt x="1947676" y="0"/>
                  </a:lnTo>
                  <a:cubicBezTo>
                    <a:pt x="1961468" y="0"/>
                    <a:pt x="1974695" y="5479"/>
                    <a:pt x="1984448" y="15231"/>
                  </a:cubicBezTo>
                  <a:cubicBezTo>
                    <a:pt x="1994200" y="24984"/>
                    <a:pt x="1999679" y="38211"/>
                    <a:pt x="1999679" y="52003"/>
                  </a:cubicBezTo>
                  <a:lnTo>
                    <a:pt x="1999679" y="1329592"/>
                  </a:lnTo>
                  <a:cubicBezTo>
                    <a:pt x="1999679" y="1343384"/>
                    <a:pt x="1994200" y="1356611"/>
                    <a:pt x="1984448" y="1366364"/>
                  </a:cubicBezTo>
                  <a:cubicBezTo>
                    <a:pt x="1974695" y="1376116"/>
                    <a:pt x="1961468" y="1381595"/>
                    <a:pt x="1947676" y="1381595"/>
                  </a:cubicBezTo>
                  <a:lnTo>
                    <a:pt x="52003" y="1381595"/>
                  </a:lnTo>
                  <a:cubicBezTo>
                    <a:pt x="38211" y="1381595"/>
                    <a:pt x="24984" y="1376116"/>
                    <a:pt x="15231" y="1366364"/>
                  </a:cubicBezTo>
                  <a:cubicBezTo>
                    <a:pt x="5479" y="1356611"/>
                    <a:pt x="0" y="1343384"/>
                    <a:pt x="0" y="1329592"/>
                  </a:cubicBezTo>
                  <a:lnTo>
                    <a:pt x="0" y="52003"/>
                  </a:lnTo>
                  <a:cubicBezTo>
                    <a:pt x="0" y="38211"/>
                    <a:pt x="5479" y="24984"/>
                    <a:pt x="15231" y="15231"/>
                  </a:cubicBezTo>
                  <a:cubicBezTo>
                    <a:pt x="24984" y="5479"/>
                    <a:pt x="38211" y="0"/>
                    <a:pt x="52003" y="0"/>
                  </a:cubicBezTo>
                  <a:close/>
                </a:path>
              </a:pathLst>
            </a:custGeom>
            <a:solidFill>
              <a:srgbClr val="FFFFFF"/>
            </a:solidFill>
            <a:ln w="66675" cap="rnd">
              <a:solidFill>
                <a:srgbClr val="8AB5E1"/>
              </a:solidFill>
              <a:prstDash val="dash"/>
              <a:round/>
            </a:ln>
          </p:spPr>
        </p:sp>
        <p:sp>
          <p:nvSpPr>
            <p:cNvPr id="8" name="TextBox 8"/>
            <p:cNvSpPr txBox="1"/>
            <p:nvPr/>
          </p:nvSpPr>
          <p:spPr>
            <a:xfrm>
              <a:off x="0" y="-47625"/>
              <a:ext cx="1999679" cy="142922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9" name="Freeform 9"/>
          <p:cNvSpPr/>
          <p:nvPr/>
        </p:nvSpPr>
        <p:spPr>
          <a:xfrm flipV="1">
            <a:off x="1419658" y="226370"/>
            <a:ext cx="2621501" cy="3631802"/>
          </a:xfrm>
          <a:custGeom>
            <a:avLst/>
            <a:gdLst/>
            <a:ahLst/>
            <a:cxnLst/>
            <a:rect l="l" t="t" r="r" b="b"/>
            <a:pathLst>
              <a:path w="2621501" h="3631802">
                <a:moveTo>
                  <a:pt x="0" y="3631801"/>
                </a:moveTo>
                <a:lnTo>
                  <a:pt x="2621500" y="3631801"/>
                </a:lnTo>
                <a:lnTo>
                  <a:pt x="2621500" y="0"/>
                </a:lnTo>
                <a:lnTo>
                  <a:pt x="0" y="0"/>
                </a:lnTo>
                <a:lnTo>
                  <a:pt x="0" y="3631801"/>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a:off x="524477" y="4160098"/>
            <a:ext cx="1485117" cy="1455415"/>
          </a:xfrm>
          <a:custGeom>
            <a:avLst/>
            <a:gdLst/>
            <a:ahLst/>
            <a:cxnLst/>
            <a:rect l="l" t="t" r="r" b="b"/>
            <a:pathLst>
              <a:path w="1485117" h="1455415">
                <a:moveTo>
                  <a:pt x="0" y="0"/>
                </a:moveTo>
                <a:lnTo>
                  <a:pt x="1485117" y="0"/>
                </a:lnTo>
                <a:lnTo>
                  <a:pt x="1485117" y="1455415"/>
                </a:lnTo>
                <a:lnTo>
                  <a:pt x="0" y="145541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11"/>
          <p:cNvSpPr/>
          <p:nvPr/>
        </p:nvSpPr>
        <p:spPr>
          <a:xfrm>
            <a:off x="4428545" y="8718790"/>
            <a:ext cx="1226200" cy="1201676"/>
          </a:xfrm>
          <a:custGeom>
            <a:avLst/>
            <a:gdLst/>
            <a:ahLst/>
            <a:cxnLst/>
            <a:rect l="l" t="t" r="r" b="b"/>
            <a:pathLst>
              <a:path w="1226200" h="1201676">
                <a:moveTo>
                  <a:pt x="0" y="0"/>
                </a:moveTo>
                <a:lnTo>
                  <a:pt x="1226200" y="0"/>
                </a:lnTo>
                <a:lnTo>
                  <a:pt x="1226200" y="1201676"/>
                </a:lnTo>
                <a:lnTo>
                  <a:pt x="0" y="120167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2" name="Freeform 12"/>
          <p:cNvSpPr/>
          <p:nvPr/>
        </p:nvSpPr>
        <p:spPr>
          <a:xfrm>
            <a:off x="3143340" y="3287130"/>
            <a:ext cx="2085531" cy="1986942"/>
          </a:xfrm>
          <a:custGeom>
            <a:avLst/>
            <a:gdLst/>
            <a:ahLst/>
            <a:cxnLst/>
            <a:rect l="l" t="t" r="r" b="b"/>
            <a:pathLst>
              <a:path w="2085531" h="1986942">
                <a:moveTo>
                  <a:pt x="0" y="0"/>
                </a:moveTo>
                <a:lnTo>
                  <a:pt x="2085530" y="0"/>
                </a:lnTo>
                <a:lnTo>
                  <a:pt x="2085530" y="1986942"/>
                </a:lnTo>
                <a:lnTo>
                  <a:pt x="0" y="198694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3" name="Freeform 13"/>
          <p:cNvSpPr/>
          <p:nvPr/>
        </p:nvSpPr>
        <p:spPr>
          <a:xfrm>
            <a:off x="841639" y="1241743"/>
            <a:ext cx="1764330" cy="1680925"/>
          </a:xfrm>
          <a:custGeom>
            <a:avLst/>
            <a:gdLst/>
            <a:ahLst/>
            <a:cxnLst/>
            <a:rect l="l" t="t" r="r" b="b"/>
            <a:pathLst>
              <a:path w="1764330" h="1680925">
                <a:moveTo>
                  <a:pt x="0" y="0"/>
                </a:moveTo>
                <a:lnTo>
                  <a:pt x="1764331" y="0"/>
                </a:lnTo>
                <a:lnTo>
                  <a:pt x="1764331" y="1680926"/>
                </a:lnTo>
                <a:lnTo>
                  <a:pt x="0" y="168092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5" name="Freeform 15"/>
          <p:cNvSpPr/>
          <p:nvPr/>
        </p:nvSpPr>
        <p:spPr>
          <a:xfrm>
            <a:off x="3825243" y="613199"/>
            <a:ext cx="847962" cy="831002"/>
          </a:xfrm>
          <a:custGeom>
            <a:avLst/>
            <a:gdLst/>
            <a:ahLst/>
            <a:cxnLst/>
            <a:rect l="l" t="t" r="r" b="b"/>
            <a:pathLst>
              <a:path w="847962" h="831002">
                <a:moveTo>
                  <a:pt x="0" y="0"/>
                </a:moveTo>
                <a:lnTo>
                  <a:pt x="847961" y="0"/>
                </a:lnTo>
                <a:lnTo>
                  <a:pt x="847961" y="831002"/>
                </a:lnTo>
                <a:lnTo>
                  <a:pt x="0" y="831002"/>
                </a:lnTo>
                <a:lnTo>
                  <a:pt x="0" y="0"/>
                </a:lnTo>
                <a:close/>
              </a:path>
            </a:pathLst>
          </a:custGeom>
          <a:blipFill>
            <a:blip r:embed="rId11">
              <a:extLst>
                <a:ext uri="{96DAC541-7B7A-43D3-8B79-37D633B846F1}">
                  <asvg:svgBlip xmlns:asvg="http://schemas.microsoft.com/office/drawing/2016/SVG/main" xmlns="" r:embed="rId14"/>
                </a:ext>
              </a:extLst>
            </a:blip>
            <a:stretch>
              <a:fillRect/>
            </a:stretch>
          </a:blipFill>
        </p:spPr>
      </p:sp>
      <p:sp>
        <p:nvSpPr>
          <p:cNvPr id="16" name="Freeform 16"/>
          <p:cNvSpPr/>
          <p:nvPr/>
        </p:nvSpPr>
        <p:spPr>
          <a:xfrm>
            <a:off x="2417905" y="6074073"/>
            <a:ext cx="2363561" cy="2316602"/>
          </a:xfrm>
          <a:custGeom>
            <a:avLst/>
            <a:gdLst/>
            <a:ahLst/>
            <a:cxnLst/>
            <a:rect l="l" t="t" r="r" b="b"/>
            <a:pathLst>
              <a:path w="2363561" h="2316602">
                <a:moveTo>
                  <a:pt x="0" y="0"/>
                </a:moveTo>
                <a:lnTo>
                  <a:pt x="2363561" y="0"/>
                </a:lnTo>
                <a:lnTo>
                  <a:pt x="2363561" y="2316603"/>
                </a:lnTo>
                <a:lnTo>
                  <a:pt x="0" y="2316603"/>
                </a:lnTo>
                <a:lnTo>
                  <a:pt x="0" y="0"/>
                </a:lnTo>
                <a:close/>
              </a:path>
            </a:pathLst>
          </a:custGeom>
          <a:blipFill>
            <a:blip r:embed="rId15"/>
            <a:stretch>
              <a:fillRect/>
            </a:stretch>
          </a:blipFill>
        </p:spPr>
      </p:sp>
      <p:sp>
        <p:nvSpPr>
          <p:cNvPr id="17" name="Freeform 17"/>
          <p:cNvSpPr/>
          <p:nvPr/>
        </p:nvSpPr>
        <p:spPr>
          <a:xfrm rot="-6130605">
            <a:off x="761524" y="7227326"/>
            <a:ext cx="2388989" cy="2413477"/>
          </a:xfrm>
          <a:custGeom>
            <a:avLst/>
            <a:gdLst/>
            <a:ahLst/>
            <a:cxnLst/>
            <a:rect l="l" t="t" r="r" b="b"/>
            <a:pathLst>
              <a:path w="2388989" h="2413477">
                <a:moveTo>
                  <a:pt x="0" y="0"/>
                </a:moveTo>
                <a:lnTo>
                  <a:pt x="2388989" y="0"/>
                </a:lnTo>
                <a:lnTo>
                  <a:pt x="2388989" y="2413477"/>
                </a:lnTo>
                <a:lnTo>
                  <a:pt x="0" y="2413477"/>
                </a:lnTo>
                <a:lnTo>
                  <a:pt x="0" y="0"/>
                </a:lnTo>
                <a:close/>
              </a:path>
            </a:pathLst>
          </a:custGeom>
          <a:blipFill>
            <a:blip r:embed="rId16"/>
            <a:stretch>
              <a:fillRect/>
            </a:stretch>
          </a:blipFill>
        </p:spPr>
      </p:sp>
      <p:graphicFrame>
        <p:nvGraphicFramePr>
          <p:cNvPr id="22" name="Table 21"/>
          <p:cNvGraphicFramePr>
            <a:graphicFrameLocks noGrp="1"/>
          </p:cNvGraphicFramePr>
          <p:nvPr>
            <p:extLst>
              <p:ext uri="{D42A27DB-BD31-4B8C-83A1-F6EECF244321}">
                <p14:modId xmlns:p14="http://schemas.microsoft.com/office/powerpoint/2010/main" val="1878735772"/>
              </p:ext>
            </p:extLst>
          </p:nvPr>
        </p:nvGraphicFramePr>
        <p:xfrm>
          <a:off x="7482341" y="2123635"/>
          <a:ext cx="9135787" cy="5943600"/>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2373767"/>
                <a:gridCol w="3637820"/>
                <a:gridCol w="3124200"/>
              </a:tblGrid>
              <a:tr h="476417">
                <a:tc>
                  <a:txBody>
                    <a:bodyPr/>
                    <a:lstStyle/>
                    <a:p>
                      <a:pPr algn="ctr">
                        <a:lnSpc>
                          <a:spcPct val="130000"/>
                        </a:lnSpc>
                        <a:spcAft>
                          <a:spcPts val="0"/>
                        </a:spcAft>
                      </a:pPr>
                      <a:endParaRPr lang="vi-VN" sz="6000" b="1" kern="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6000" b="1" kern="0" smtClean="0">
                          <a:effectLst/>
                          <a:latin typeface="Times New Roman" panose="02020603050405020304" pitchFamily="18" charset="0"/>
                          <a:ea typeface="Calibri" panose="020F0502020204030204" pitchFamily="34" charset="0"/>
                          <a:cs typeface="Times New Roman" panose="02020603050405020304" pitchFamily="18" charset="0"/>
                        </a:rPr>
                        <a:t>Tiêu </a:t>
                      </a:r>
                      <a:r>
                        <a:rPr lang="en-US" sz="6000" b="1" kern="0">
                          <a:effectLst/>
                          <a:latin typeface="Times New Roman" panose="02020603050405020304" pitchFamily="18" charset="0"/>
                          <a:ea typeface="Calibri" panose="020F0502020204030204" pitchFamily="34" charset="0"/>
                          <a:cs typeface="Times New Roman" panose="02020603050405020304" pitchFamily="18" charset="0"/>
                        </a:rPr>
                        <a:t>chí so sánh</a:t>
                      </a:r>
                      <a:endParaRPr lang="en-GB" sz="6000" b="1" kern="1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6000" kern="0">
                          <a:effectLst/>
                          <a:latin typeface="Times New Roman" panose="02020603050405020304" pitchFamily="18" charset="0"/>
                          <a:ea typeface="Calibri" panose="020F0502020204030204" pitchFamily="34" charset="0"/>
                          <a:cs typeface="Times New Roman" panose="02020603050405020304" pitchFamily="18" charset="0"/>
                        </a:rPr>
                        <a:t>Nghị luận xã hội về một vấn đề hiện tượng đời sống</a:t>
                      </a:r>
                      <a:endParaRPr lang="en-GB" sz="6000" kern="1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6000" kern="0">
                          <a:effectLst/>
                          <a:latin typeface="Times New Roman" panose="02020603050405020304" pitchFamily="18" charset="0"/>
                          <a:ea typeface="Calibri" panose="020F0502020204030204" pitchFamily="34" charset="0"/>
                          <a:cs typeface="Times New Roman" panose="02020603050405020304" pitchFamily="18" charset="0"/>
                        </a:rPr>
                        <a:t>Nghị luận xã hội về một vấn đề cần giải quyết</a:t>
                      </a:r>
                      <a:endParaRPr lang="en-GB" sz="6000" kern="1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90864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4F2FF"/>
        </a:solidFill>
        <a:effectLst/>
      </p:bgPr>
    </p:bg>
    <p:spTree>
      <p:nvGrpSpPr>
        <p:cNvPr id="1" name=""/>
        <p:cNvGrpSpPr/>
        <p:nvPr/>
      </p:nvGrpSpPr>
      <p:grpSpPr>
        <a:xfrm>
          <a:off x="0" y="0"/>
          <a:ext cx="0" cy="0"/>
          <a:chOff x="0" y="0"/>
          <a:chExt cx="0" cy="0"/>
        </a:xfrm>
      </p:grpSpPr>
      <p:sp>
        <p:nvSpPr>
          <p:cNvPr id="2" name="Freeform 2"/>
          <p:cNvSpPr/>
          <p:nvPr/>
        </p:nvSpPr>
        <p:spPr>
          <a:xfrm rot="2592102">
            <a:off x="-2278448" y="6070920"/>
            <a:ext cx="8576084" cy="8111727"/>
          </a:xfrm>
          <a:custGeom>
            <a:avLst/>
            <a:gdLst/>
            <a:ahLst/>
            <a:cxnLst/>
            <a:rect l="l" t="t" r="r" b="b"/>
            <a:pathLst>
              <a:path w="8576084" h="8111727">
                <a:moveTo>
                  <a:pt x="0" y="0"/>
                </a:moveTo>
                <a:lnTo>
                  <a:pt x="8576084" y="0"/>
                </a:lnTo>
                <a:lnTo>
                  <a:pt x="8576084" y="8111727"/>
                </a:lnTo>
                <a:lnTo>
                  <a:pt x="0" y="811172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a:grpSpLocks noChangeAspect="1"/>
          </p:cNvGrpSpPr>
          <p:nvPr/>
        </p:nvGrpSpPr>
        <p:grpSpPr>
          <a:xfrm rot="5400000">
            <a:off x="7446666" y="-741148"/>
            <a:ext cx="9309428" cy="11477529"/>
            <a:chOff x="0" y="0"/>
            <a:chExt cx="6350000" cy="8643620"/>
          </a:xfrm>
        </p:grpSpPr>
        <p:sp>
          <p:nvSpPr>
            <p:cNvPr id="4" name="Freeform 4"/>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8AB5E1"/>
            </a:solidFill>
          </p:spPr>
        </p:sp>
        <p:sp>
          <p:nvSpPr>
            <p:cNvPr id="5" name="Freeform 5"/>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4"/>
              <a:stretch>
                <a:fillRect l="-19505" r="-19505"/>
              </a:stretch>
            </a:blipFill>
          </p:spPr>
        </p:sp>
      </p:grpSp>
      <p:grpSp>
        <p:nvGrpSpPr>
          <p:cNvPr id="6" name="Group 6"/>
          <p:cNvGrpSpPr/>
          <p:nvPr/>
        </p:nvGrpSpPr>
        <p:grpSpPr>
          <a:xfrm>
            <a:off x="7260476" y="1241743"/>
            <a:ext cx="9732124" cy="7707385"/>
            <a:chOff x="0" y="0"/>
            <a:chExt cx="1999679" cy="1381595"/>
          </a:xfrm>
        </p:grpSpPr>
        <p:sp>
          <p:nvSpPr>
            <p:cNvPr id="7" name="Freeform 7"/>
            <p:cNvSpPr/>
            <p:nvPr/>
          </p:nvSpPr>
          <p:spPr>
            <a:xfrm>
              <a:off x="0" y="0"/>
              <a:ext cx="1999679" cy="1381595"/>
            </a:xfrm>
            <a:custGeom>
              <a:avLst/>
              <a:gdLst/>
              <a:ahLst/>
              <a:cxnLst/>
              <a:rect l="l" t="t" r="r" b="b"/>
              <a:pathLst>
                <a:path w="1999679" h="1381595">
                  <a:moveTo>
                    <a:pt x="52003" y="0"/>
                  </a:moveTo>
                  <a:lnTo>
                    <a:pt x="1947676" y="0"/>
                  </a:lnTo>
                  <a:cubicBezTo>
                    <a:pt x="1961468" y="0"/>
                    <a:pt x="1974695" y="5479"/>
                    <a:pt x="1984448" y="15231"/>
                  </a:cubicBezTo>
                  <a:cubicBezTo>
                    <a:pt x="1994200" y="24984"/>
                    <a:pt x="1999679" y="38211"/>
                    <a:pt x="1999679" y="52003"/>
                  </a:cubicBezTo>
                  <a:lnTo>
                    <a:pt x="1999679" y="1329592"/>
                  </a:lnTo>
                  <a:cubicBezTo>
                    <a:pt x="1999679" y="1343384"/>
                    <a:pt x="1994200" y="1356611"/>
                    <a:pt x="1984448" y="1366364"/>
                  </a:cubicBezTo>
                  <a:cubicBezTo>
                    <a:pt x="1974695" y="1376116"/>
                    <a:pt x="1961468" y="1381595"/>
                    <a:pt x="1947676" y="1381595"/>
                  </a:cubicBezTo>
                  <a:lnTo>
                    <a:pt x="52003" y="1381595"/>
                  </a:lnTo>
                  <a:cubicBezTo>
                    <a:pt x="38211" y="1381595"/>
                    <a:pt x="24984" y="1376116"/>
                    <a:pt x="15231" y="1366364"/>
                  </a:cubicBezTo>
                  <a:cubicBezTo>
                    <a:pt x="5479" y="1356611"/>
                    <a:pt x="0" y="1343384"/>
                    <a:pt x="0" y="1329592"/>
                  </a:cubicBezTo>
                  <a:lnTo>
                    <a:pt x="0" y="52003"/>
                  </a:lnTo>
                  <a:cubicBezTo>
                    <a:pt x="0" y="38211"/>
                    <a:pt x="5479" y="24984"/>
                    <a:pt x="15231" y="15231"/>
                  </a:cubicBezTo>
                  <a:cubicBezTo>
                    <a:pt x="24984" y="5479"/>
                    <a:pt x="38211" y="0"/>
                    <a:pt x="52003" y="0"/>
                  </a:cubicBezTo>
                  <a:close/>
                </a:path>
              </a:pathLst>
            </a:custGeom>
            <a:solidFill>
              <a:srgbClr val="FFFFFF"/>
            </a:solidFill>
            <a:ln w="66675" cap="rnd">
              <a:solidFill>
                <a:srgbClr val="8AB5E1"/>
              </a:solidFill>
              <a:prstDash val="dash"/>
              <a:round/>
            </a:ln>
          </p:spPr>
        </p:sp>
        <p:sp>
          <p:nvSpPr>
            <p:cNvPr id="8" name="TextBox 8"/>
            <p:cNvSpPr txBox="1"/>
            <p:nvPr/>
          </p:nvSpPr>
          <p:spPr>
            <a:xfrm>
              <a:off x="0" y="-47625"/>
              <a:ext cx="1999679" cy="142922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9" name="Freeform 9"/>
          <p:cNvSpPr/>
          <p:nvPr/>
        </p:nvSpPr>
        <p:spPr>
          <a:xfrm flipV="1">
            <a:off x="1419658" y="226370"/>
            <a:ext cx="2621501" cy="3631802"/>
          </a:xfrm>
          <a:custGeom>
            <a:avLst/>
            <a:gdLst/>
            <a:ahLst/>
            <a:cxnLst/>
            <a:rect l="l" t="t" r="r" b="b"/>
            <a:pathLst>
              <a:path w="2621501" h="3631802">
                <a:moveTo>
                  <a:pt x="0" y="3631801"/>
                </a:moveTo>
                <a:lnTo>
                  <a:pt x="2621500" y="3631801"/>
                </a:lnTo>
                <a:lnTo>
                  <a:pt x="2621500" y="0"/>
                </a:lnTo>
                <a:lnTo>
                  <a:pt x="0" y="0"/>
                </a:lnTo>
                <a:lnTo>
                  <a:pt x="0" y="3631801"/>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a:off x="524477" y="4160098"/>
            <a:ext cx="1485117" cy="1455415"/>
          </a:xfrm>
          <a:custGeom>
            <a:avLst/>
            <a:gdLst/>
            <a:ahLst/>
            <a:cxnLst/>
            <a:rect l="l" t="t" r="r" b="b"/>
            <a:pathLst>
              <a:path w="1485117" h="1455415">
                <a:moveTo>
                  <a:pt x="0" y="0"/>
                </a:moveTo>
                <a:lnTo>
                  <a:pt x="1485117" y="0"/>
                </a:lnTo>
                <a:lnTo>
                  <a:pt x="1485117" y="1455415"/>
                </a:lnTo>
                <a:lnTo>
                  <a:pt x="0" y="145541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11"/>
          <p:cNvSpPr/>
          <p:nvPr/>
        </p:nvSpPr>
        <p:spPr>
          <a:xfrm>
            <a:off x="4428545" y="8718790"/>
            <a:ext cx="1226200" cy="1201676"/>
          </a:xfrm>
          <a:custGeom>
            <a:avLst/>
            <a:gdLst/>
            <a:ahLst/>
            <a:cxnLst/>
            <a:rect l="l" t="t" r="r" b="b"/>
            <a:pathLst>
              <a:path w="1226200" h="1201676">
                <a:moveTo>
                  <a:pt x="0" y="0"/>
                </a:moveTo>
                <a:lnTo>
                  <a:pt x="1226200" y="0"/>
                </a:lnTo>
                <a:lnTo>
                  <a:pt x="1226200" y="1201676"/>
                </a:lnTo>
                <a:lnTo>
                  <a:pt x="0" y="120167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2" name="Freeform 12"/>
          <p:cNvSpPr/>
          <p:nvPr/>
        </p:nvSpPr>
        <p:spPr>
          <a:xfrm>
            <a:off x="3143340" y="3287130"/>
            <a:ext cx="2085531" cy="1986942"/>
          </a:xfrm>
          <a:custGeom>
            <a:avLst/>
            <a:gdLst/>
            <a:ahLst/>
            <a:cxnLst/>
            <a:rect l="l" t="t" r="r" b="b"/>
            <a:pathLst>
              <a:path w="2085531" h="1986942">
                <a:moveTo>
                  <a:pt x="0" y="0"/>
                </a:moveTo>
                <a:lnTo>
                  <a:pt x="2085530" y="0"/>
                </a:lnTo>
                <a:lnTo>
                  <a:pt x="2085530" y="1986942"/>
                </a:lnTo>
                <a:lnTo>
                  <a:pt x="0" y="198694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3" name="Freeform 13"/>
          <p:cNvSpPr/>
          <p:nvPr/>
        </p:nvSpPr>
        <p:spPr>
          <a:xfrm>
            <a:off x="841639" y="1241743"/>
            <a:ext cx="1764330" cy="1680925"/>
          </a:xfrm>
          <a:custGeom>
            <a:avLst/>
            <a:gdLst/>
            <a:ahLst/>
            <a:cxnLst/>
            <a:rect l="l" t="t" r="r" b="b"/>
            <a:pathLst>
              <a:path w="1764330" h="1680925">
                <a:moveTo>
                  <a:pt x="0" y="0"/>
                </a:moveTo>
                <a:lnTo>
                  <a:pt x="1764331" y="0"/>
                </a:lnTo>
                <a:lnTo>
                  <a:pt x="1764331" y="1680926"/>
                </a:lnTo>
                <a:lnTo>
                  <a:pt x="0" y="168092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5" name="Freeform 15"/>
          <p:cNvSpPr/>
          <p:nvPr/>
        </p:nvSpPr>
        <p:spPr>
          <a:xfrm>
            <a:off x="3825243" y="613199"/>
            <a:ext cx="847962" cy="831002"/>
          </a:xfrm>
          <a:custGeom>
            <a:avLst/>
            <a:gdLst/>
            <a:ahLst/>
            <a:cxnLst/>
            <a:rect l="l" t="t" r="r" b="b"/>
            <a:pathLst>
              <a:path w="847962" h="831002">
                <a:moveTo>
                  <a:pt x="0" y="0"/>
                </a:moveTo>
                <a:lnTo>
                  <a:pt x="847961" y="0"/>
                </a:lnTo>
                <a:lnTo>
                  <a:pt x="847961" y="831002"/>
                </a:lnTo>
                <a:lnTo>
                  <a:pt x="0" y="831002"/>
                </a:lnTo>
                <a:lnTo>
                  <a:pt x="0" y="0"/>
                </a:lnTo>
                <a:close/>
              </a:path>
            </a:pathLst>
          </a:custGeom>
          <a:blipFill>
            <a:blip r:embed="rId11">
              <a:extLst>
                <a:ext uri="{96DAC541-7B7A-43D3-8B79-37D633B846F1}">
                  <asvg:svgBlip xmlns:asvg="http://schemas.microsoft.com/office/drawing/2016/SVG/main" xmlns="" r:embed="rId14"/>
                </a:ext>
              </a:extLst>
            </a:blip>
            <a:stretch>
              <a:fillRect/>
            </a:stretch>
          </a:blipFill>
        </p:spPr>
      </p:sp>
      <p:sp>
        <p:nvSpPr>
          <p:cNvPr id="16" name="Freeform 16"/>
          <p:cNvSpPr/>
          <p:nvPr/>
        </p:nvSpPr>
        <p:spPr>
          <a:xfrm>
            <a:off x="2417905" y="6074073"/>
            <a:ext cx="2363561" cy="2316602"/>
          </a:xfrm>
          <a:custGeom>
            <a:avLst/>
            <a:gdLst/>
            <a:ahLst/>
            <a:cxnLst/>
            <a:rect l="l" t="t" r="r" b="b"/>
            <a:pathLst>
              <a:path w="2363561" h="2316602">
                <a:moveTo>
                  <a:pt x="0" y="0"/>
                </a:moveTo>
                <a:lnTo>
                  <a:pt x="2363561" y="0"/>
                </a:lnTo>
                <a:lnTo>
                  <a:pt x="2363561" y="2316603"/>
                </a:lnTo>
                <a:lnTo>
                  <a:pt x="0" y="2316603"/>
                </a:lnTo>
                <a:lnTo>
                  <a:pt x="0" y="0"/>
                </a:lnTo>
                <a:close/>
              </a:path>
            </a:pathLst>
          </a:custGeom>
          <a:blipFill>
            <a:blip r:embed="rId15"/>
            <a:stretch>
              <a:fillRect/>
            </a:stretch>
          </a:blipFill>
        </p:spPr>
      </p:sp>
      <p:sp>
        <p:nvSpPr>
          <p:cNvPr id="17" name="Freeform 17"/>
          <p:cNvSpPr/>
          <p:nvPr/>
        </p:nvSpPr>
        <p:spPr>
          <a:xfrm rot="-6130605">
            <a:off x="761524" y="7227326"/>
            <a:ext cx="2388989" cy="2413477"/>
          </a:xfrm>
          <a:custGeom>
            <a:avLst/>
            <a:gdLst/>
            <a:ahLst/>
            <a:cxnLst/>
            <a:rect l="l" t="t" r="r" b="b"/>
            <a:pathLst>
              <a:path w="2388989" h="2413477">
                <a:moveTo>
                  <a:pt x="0" y="0"/>
                </a:moveTo>
                <a:lnTo>
                  <a:pt x="2388989" y="0"/>
                </a:lnTo>
                <a:lnTo>
                  <a:pt x="2388989" y="2413477"/>
                </a:lnTo>
                <a:lnTo>
                  <a:pt x="0" y="2413477"/>
                </a:lnTo>
                <a:lnTo>
                  <a:pt x="0" y="0"/>
                </a:lnTo>
                <a:close/>
              </a:path>
            </a:pathLst>
          </a:custGeom>
          <a:blipFill>
            <a:blip r:embed="rId16"/>
            <a:stretch>
              <a:fillRect/>
            </a:stretch>
          </a:blipFill>
        </p:spPr>
      </p:sp>
      <p:graphicFrame>
        <p:nvGraphicFramePr>
          <p:cNvPr id="14" name="Table 13"/>
          <p:cNvGraphicFramePr>
            <a:graphicFrameLocks noGrp="1"/>
          </p:cNvGraphicFramePr>
          <p:nvPr>
            <p:extLst>
              <p:ext uri="{D42A27DB-BD31-4B8C-83A1-F6EECF244321}">
                <p14:modId xmlns:p14="http://schemas.microsoft.com/office/powerpoint/2010/main" val="1457557321"/>
              </p:ext>
            </p:extLst>
          </p:nvPr>
        </p:nvGraphicFramePr>
        <p:xfrm>
          <a:off x="7552013" y="1645511"/>
          <a:ext cx="9211988" cy="6973824"/>
        </p:xfrm>
        <a:graphic>
          <a:graphicData uri="http://schemas.openxmlformats.org/drawingml/2006/table">
            <a:tbl>
              <a:tblPr firstRow="1" firstCol="1" bandRow="1"/>
              <a:tblGrid>
                <a:gridCol w="2393567"/>
                <a:gridCol w="3168745"/>
                <a:gridCol w="3649676"/>
              </a:tblGrid>
              <a:tr h="714626">
                <a:tc>
                  <a:txBody>
                    <a:bodyPr/>
                    <a:lstStyle/>
                    <a:p>
                      <a:pPr algn="ctr">
                        <a:lnSpc>
                          <a:spcPct val="130000"/>
                        </a:lnSpc>
                        <a:spcAft>
                          <a:spcPts val="0"/>
                        </a:spcAft>
                      </a:pPr>
                      <a:endParaRPr lang="vi-VN" sz="4400" b="1" kern="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endParaRPr lang="vi-VN" sz="4400" b="1" kern="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4400" b="1" kern="0" smtClean="0">
                          <a:effectLst/>
                          <a:latin typeface="Times New Roman" panose="02020603050405020304" pitchFamily="18" charset="0"/>
                          <a:ea typeface="Calibri" panose="020F0502020204030204" pitchFamily="34" charset="0"/>
                          <a:cs typeface="Times New Roman" panose="02020603050405020304" pitchFamily="18" charset="0"/>
                        </a:rPr>
                        <a:t>Mục </a:t>
                      </a:r>
                      <a:r>
                        <a:rPr lang="en-US" sz="4400" b="1" kern="0">
                          <a:effectLst/>
                          <a:latin typeface="Times New Roman" panose="02020603050405020304" pitchFamily="18" charset="0"/>
                          <a:ea typeface="Calibri" panose="020F0502020204030204" pitchFamily="34" charset="0"/>
                          <a:cs typeface="Times New Roman" panose="02020603050405020304" pitchFamily="18" charset="0"/>
                        </a:rPr>
                        <a:t>đích giao tiếp</a:t>
                      </a:r>
                      <a:endParaRPr lang="en-GB" sz="4400" b="1" kern="1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4400" kern="0">
                          <a:effectLst/>
                          <a:latin typeface="Times New Roman" panose="02020603050405020304" pitchFamily="18" charset="0"/>
                          <a:ea typeface="Calibri" panose="020F0502020204030204" pitchFamily="34" charset="0"/>
                          <a:cs typeface="Times New Roman" panose="02020603050405020304" pitchFamily="18" charset="0"/>
                        </a:rPr>
                        <a:t>Thuyết phục người đọc tin vào những quan điểm của người viết hiện tượng của đời sống</a:t>
                      </a:r>
                      <a:endParaRPr lang="en-GB" sz="4400" kern="1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4400" kern="0">
                          <a:effectLst/>
                          <a:latin typeface="Times New Roman" panose="02020603050405020304" pitchFamily="18" charset="0"/>
                          <a:ea typeface="Calibri" panose="020F0502020204030204" pitchFamily="34" charset="0"/>
                          <a:cs typeface="Times New Roman" panose="02020603050405020304" pitchFamily="18" charset="0"/>
                        </a:rPr>
                        <a:t>Thuyết phục người đọc về những phân tích, giải pháp đưa ra để giải quyết một vấn đề trong đời sống.</a:t>
                      </a:r>
                      <a:endParaRPr lang="en-GB" sz="4400" kern="1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20332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4F2FF"/>
        </a:solidFill>
        <a:effectLst/>
      </p:bgPr>
    </p:bg>
    <p:spTree>
      <p:nvGrpSpPr>
        <p:cNvPr id="1" name=""/>
        <p:cNvGrpSpPr/>
        <p:nvPr/>
      </p:nvGrpSpPr>
      <p:grpSpPr>
        <a:xfrm>
          <a:off x="0" y="0"/>
          <a:ext cx="0" cy="0"/>
          <a:chOff x="0" y="0"/>
          <a:chExt cx="0" cy="0"/>
        </a:xfrm>
      </p:grpSpPr>
      <p:sp>
        <p:nvSpPr>
          <p:cNvPr id="2" name="Freeform 2"/>
          <p:cNvSpPr/>
          <p:nvPr/>
        </p:nvSpPr>
        <p:spPr>
          <a:xfrm rot="2592102">
            <a:off x="-2278448" y="6070920"/>
            <a:ext cx="8576084" cy="8111727"/>
          </a:xfrm>
          <a:custGeom>
            <a:avLst/>
            <a:gdLst/>
            <a:ahLst/>
            <a:cxnLst/>
            <a:rect l="l" t="t" r="r" b="b"/>
            <a:pathLst>
              <a:path w="8576084" h="8111727">
                <a:moveTo>
                  <a:pt x="0" y="0"/>
                </a:moveTo>
                <a:lnTo>
                  <a:pt x="8576084" y="0"/>
                </a:lnTo>
                <a:lnTo>
                  <a:pt x="8576084" y="8111727"/>
                </a:lnTo>
                <a:lnTo>
                  <a:pt x="0" y="811172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a:grpSpLocks noChangeAspect="1"/>
          </p:cNvGrpSpPr>
          <p:nvPr/>
        </p:nvGrpSpPr>
        <p:grpSpPr>
          <a:xfrm rot="5400000">
            <a:off x="7446666" y="-741148"/>
            <a:ext cx="9309428" cy="11477529"/>
            <a:chOff x="0" y="0"/>
            <a:chExt cx="6350000" cy="8643620"/>
          </a:xfrm>
        </p:grpSpPr>
        <p:sp>
          <p:nvSpPr>
            <p:cNvPr id="4" name="Freeform 4"/>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8AB5E1"/>
            </a:solidFill>
          </p:spPr>
        </p:sp>
        <p:sp>
          <p:nvSpPr>
            <p:cNvPr id="5" name="Freeform 5"/>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4"/>
              <a:stretch>
                <a:fillRect l="-19505" r="-19505"/>
              </a:stretch>
            </a:blipFill>
          </p:spPr>
        </p:sp>
      </p:grpSp>
      <p:grpSp>
        <p:nvGrpSpPr>
          <p:cNvPr id="6" name="Group 6"/>
          <p:cNvGrpSpPr/>
          <p:nvPr/>
        </p:nvGrpSpPr>
        <p:grpSpPr>
          <a:xfrm>
            <a:off x="7260476" y="1241743"/>
            <a:ext cx="9732124" cy="7707385"/>
            <a:chOff x="0" y="0"/>
            <a:chExt cx="1999679" cy="1381595"/>
          </a:xfrm>
        </p:grpSpPr>
        <p:sp>
          <p:nvSpPr>
            <p:cNvPr id="7" name="Freeform 7"/>
            <p:cNvSpPr/>
            <p:nvPr/>
          </p:nvSpPr>
          <p:spPr>
            <a:xfrm>
              <a:off x="0" y="0"/>
              <a:ext cx="1999679" cy="1381595"/>
            </a:xfrm>
            <a:custGeom>
              <a:avLst/>
              <a:gdLst/>
              <a:ahLst/>
              <a:cxnLst/>
              <a:rect l="l" t="t" r="r" b="b"/>
              <a:pathLst>
                <a:path w="1999679" h="1381595">
                  <a:moveTo>
                    <a:pt x="52003" y="0"/>
                  </a:moveTo>
                  <a:lnTo>
                    <a:pt x="1947676" y="0"/>
                  </a:lnTo>
                  <a:cubicBezTo>
                    <a:pt x="1961468" y="0"/>
                    <a:pt x="1974695" y="5479"/>
                    <a:pt x="1984448" y="15231"/>
                  </a:cubicBezTo>
                  <a:cubicBezTo>
                    <a:pt x="1994200" y="24984"/>
                    <a:pt x="1999679" y="38211"/>
                    <a:pt x="1999679" y="52003"/>
                  </a:cubicBezTo>
                  <a:lnTo>
                    <a:pt x="1999679" y="1329592"/>
                  </a:lnTo>
                  <a:cubicBezTo>
                    <a:pt x="1999679" y="1343384"/>
                    <a:pt x="1994200" y="1356611"/>
                    <a:pt x="1984448" y="1366364"/>
                  </a:cubicBezTo>
                  <a:cubicBezTo>
                    <a:pt x="1974695" y="1376116"/>
                    <a:pt x="1961468" y="1381595"/>
                    <a:pt x="1947676" y="1381595"/>
                  </a:cubicBezTo>
                  <a:lnTo>
                    <a:pt x="52003" y="1381595"/>
                  </a:lnTo>
                  <a:cubicBezTo>
                    <a:pt x="38211" y="1381595"/>
                    <a:pt x="24984" y="1376116"/>
                    <a:pt x="15231" y="1366364"/>
                  </a:cubicBezTo>
                  <a:cubicBezTo>
                    <a:pt x="5479" y="1356611"/>
                    <a:pt x="0" y="1343384"/>
                    <a:pt x="0" y="1329592"/>
                  </a:cubicBezTo>
                  <a:lnTo>
                    <a:pt x="0" y="52003"/>
                  </a:lnTo>
                  <a:cubicBezTo>
                    <a:pt x="0" y="38211"/>
                    <a:pt x="5479" y="24984"/>
                    <a:pt x="15231" y="15231"/>
                  </a:cubicBezTo>
                  <a:cubicBezTo>
                    <a:pt x="24984" y="5479"/>
                    <a:pt x="38211" y="0"/>
                    <a:pt x="52003" y="0"/>
                  </a:cubicBezTo>
                  <a:close/>
                </a:path>
              </a:pathLst>
            </a:custGeom>
            <a:solidFill>
              <a:srgbClr val="FFFFFF"/>
            </a:solidFill>
            <a:ln w="66675" cap="rnd">
              <a:solidFill>
                <a:srgbClr val="8AB5E1"/>
              </a:solidFill>
              <a:prstDash val="dash"/>
              <a:round/>
            </a:ln>
          </p:spPr>
        </p:sp>
        <p:sp>
          <p:nvSpPr>
            <p:cNvPr id="8" name="TextBox 8"/>
            <p:cNvSpPr txBox="1"/>
            <p:nvPr/>
          </p:nvSpPr>
          <p:spPr>
            <a:xfrm>
              <a:off x="0" y="-47625"/>
              <a:ext cx="1999679" cy="142922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9" name="Freeform 9"/>
          <p:cNvSpPr/>
          <p:nvPr/>
        </p:nvSpPr>
        <p:spPr>
          <a:xfrm flipV="1">
            <a:off x="1419658" y="226370"/>
            <a:ext cx="2621501" cy="3631802"/>
          </a:xfrm>
          <a:custGeom>
            <a:avLst/>
            <a:gdLst/>
            <a:ahLst/>
            <a:cxnLst/>
            <a:rect l="l" t="t" r="r" b="b"/>
            <a:pathLst>
              <a:path w="2621501" h="3631802">
                <a:moveTo>
                  <a:pt x="0" y="3631801"/>
                </a:moveTo>
                <a:lnTo>
                  <a:pt x="2621500" y="3631801"/>
                </a:lnTo>
                <a:lnTo>
                  <a:pt x="2621500" y="0"/>
                </a:lnTo>
                <a:lnTo>
                  <a:pt x="0" y="0"/>
                </a:lnTo>
                <a:lnTo>
                  <a:pt x="0" y="3631801"/>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a:off x="524477" y="4160098"/>
            <a:ext cx="1485117" cy="1455415"/>
          </a:xfrm>
          <a:custGeom>
            <a:avLst/>
            <a:gdLst/>
            <a:ahLst/>
            <a:cxnLst/>
            <a:rect l="l" t="t" r="r" b="b"/>
            <a:pathLst>
              <a:path w="1485117" h="1455415">
                <a:moveTo>
                  <a:pt x="0" y="0"/>
                </a:moveTo>
                <a:lnTo>
                  <a:pt x="1485117" y="0"/>
                </a:lnTo>
                <a:lnTo>
                  <a:pt x="1485117" y="1455415"/>
                </a:lnTo>
                <a:lnTo>
                  <a:pt x="0" y="145541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11"/>
          <p:cNvSpPr/>
          <p:nvPr/>
        </p:nvSpPr>
        <p:spPr>
          <a:xfrm>
            <a:off x="4428545" y="8718790"/>
            <a:ext cx="1226200" cy="1201676"/>
          </a:xfrm>
          <a:custGeom>
            <a:avLst/>
            <a:gdLst/>
            <a:ahLst/>
            <a:cxnLst/>
            <a:rect l="l" t="t" r="r" b="b"/>
            <a:pathLst>
              <a:path w="1226200" h="1201676">
                <a:moveTo>
                  <a:pt x="0" y="0"/>
                </a:moveTo>
                <a:lnTo>
                  <a:pt x="1226200" y="0"/>
                </a:lnTo>
                <a:lnTo>
                  <a:pt x="1226200" y="1201676"/>
                </a:lnTo>
                <a:lnTo>
                  <a:pt x="0" y="120167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2" name="Freeform 12"/>
          <p:cNvSpPr/>
          <p:nvPr/>
        </p:nvSpPr>
        <p:spPr>
          <a:xfrm>
            <a:off x="3143340" y="3287130"/>
            <a:ext cx="2085531" cy="1986942"/>
          </a:xfrm>
          <a:custGeom>
            <a:avLst/>
            <a:gdLst/>
            <a:ahLst/>
            <a:cxnLst/>
            <a:rect l="l" t="t" r="r" b="b"/>
            <a:pathLst>
              <a:path w="2085531" h="1986942">
                <a:moveTo>
                  <a:pt x="0" y="0"/>
                </a:moveTo>
                <a:lnTo>
                  <a:pt x="2085530" y="0"/>
                </a:lnTo>
                <a:lnTo>
                  <a:pt x="2085530" y="1986942"/>
                </a:lnTo>
                <a:lnTo>
                  <a:pt x="0" y="198694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3" name="Freeform 13"/>
          <p:cNvSpPr/>
          <p:nvPr/>
        </p:nvSpPr>
        <p:spPr>
          <a:xfrm>
            <a:off x="841639" y="1241743"/>
            <a:ext cx="1764330" cy="1680925"/>
          </a:xfrm>
          <a:custGeom>
            <a:avLst/>
            <a:gdLst/>
            <a:ahLst/>
            <a:cxnLst/>
            <a:rect l="l" t="t" r="r" b="b"/>
            <a:pathLst>
              <a:path w="1764330" h="1680925">
                <a:moveTo>
                  <a:pt x="0" y="0"/>
                </a:moveTo>
                <a:lnTo>
                  <a:pt x="1764331" y="0"/>
                </a:lnTo>
                <a:lnTo>
                  <a:pt x="1764331" y="1680926"/>
                </a:lnTo>
                <a:lnTo>
                  <a:pt x="0" y="168092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5" name="Freeform 15"/>
          <p:cNvSpPr/>
          <p:nvPr/>
        </p:nvSpPr>
        <p:spPr>
          <a:xfrm>
            <a:off x="3825243" y="613199"/>
            <a:ext cx="847962" cy="831002"/>
          </a:xfrm>
          <a:custGeom>
            <a:avLst/>
            <a:gdLst/>
            <a:ahLst/>
            <a:cxnLst/>
            <a:rect l="l" t="t" r="r" b="b"/>
            <a:pathLst>
              <a:path w="847962" h="831002">
                <a:moveTo>
                  <a:pt x="0" y="0"/>
                </a:moveTo>
                <a:lnTo>
                  <a:pt x="847961" y="0"/>
                </a:lnTo>
                <a:lnTo>
                  <a:pt x="847961" y="831002"/>
                </a:lnTo>
                <a:lnTo>
                  <a:pt x="0" y="831002"/>
                </a:lnTo>
                <a:lnTo>
                  <a:pt x="0" y="0"/>
                </a:lnTo>
                <a:close/>
              </a:path>
            </a:pathLst>
          </a:custGeom>
          <a:blipFill>
            <a:blip r:embed="rId11">
              <a:extLst>
                <a:ext uri="{96DAC541-7B7A-43D3-8B79-37D633B846F1}">
                  <asvg:svgBlip xmlns:asvg="http://schemas.microsoft.com/office/drawing/2016/SVG/main" xmlns="" r:embed="rId14"/>
                </a:ext>
              </a:extLst>
            </a:blip>
            <a:stretch>
              <a:fillRect/>
            </a:stretch>
          </a:blipFill>
        </p:spPr>
      </p:sp>
      <p:sp>
        <p:nvSpPr>
          <p:cNvPr id="16" name="Freeform 16"/>
          <p:cNvSpPr/>
          <p:nvPr/>
        </p:nvSpPr>
        <p:spPr>
          <a:xfrm>
            <a:off x="2417905" y="6074073"/>
            <a:ext cx="2363561" cy="2316602"/>
          </a:xfrm>
          <a:custGeom>
            <a:avLst/>
            <a:gdLst/>
            <a:ahLst/>
            <a:cxnLst/>
            <a:rect l="l" t="t" r="r" b="b"/>
            <a:pathLst>
              <a:path w="2363561" h="2316602">
                <a:moveTo>
                  <a:pt x="0" y="0"/>
                </a:moveTo>
                <a:lnTo>
                  <a:pt x="2363561" y="0"/>
                </a:lnTo>
                <a:lnTo>
                  <a:pt x="2363561" y="2316603"/>
                </a:lnTo>
                <a:lnTo>
                  <a:pt x="0" y="2316603"/>
                </a:lnTo>
                <a:lnTo>
                  <a:pt x="0" y="0"/>
                </a:lnTo>
                <a:close/>
              </a:path>
            </a:pathLst>
          </a:custGeom>
          <a:blipFill>
            <a:blip r:embed="rId15"/>
            <a:stretch>
              <a:fillRect/>
            </a:stretch>
          </a:blipFill>
        </p:spPr>
      </p:sp>
      <p:sp>
        <p:nvSpPr>
          <p:cNvPr id="17" name="Freeform 17"/>
          <p:cNvSpPr/>
          <p:nvPr/>
        </p:nvSpPr>
        <p:spPr>
          <a:xfrm rot="-6130605">
            <a:off x="761524" y="7227326"/>
            <a:ext cx="2388989" cy="2413477"/>
          </a:xfrm>
          <a:custGeom>
            <a:avLst/>
            <a:gdLst/>
            <a:ahLst/>
            <a:cxnLst/>
            <a:rect l="l" t="t" r="r" b="b"/>
            <a:pathLst>
              <a:path w="2388989" h="2413477">
                <a:moveTo>
                  <a:pt x="0" y="0"/>
                </a:moveTo>
                <a:lnTo>
                  <a:pt x="2388989" y="0"/>
                </a:lnTo>
                <a:lnTo>
                  <a:pt x="2388989" y="2413477"/>
                </a:lnTo>
                <a:lnTo>
                  <a:pt x="0" y="2413477"/>
                </a:lnTo>
                <a:lnTo>
                  <a:pt x="0" y="0"/>
                </a:lnTo>
                <a:close/>
              </a:path>
            </a:pathLst>
          </a:custGeom>
          <a:blipFill>
            <a:blip r:embed="rId16"/>
            <a:stretch>
              <a:fillRect/>
            </a:stretch>
          </a:blipFill>
        </p:spPr>
      </p:sp>
      <p:graphicFrame>
        <p:nvGraphicFramePr>
          <p:cNvPr id="14" name="Table 13"/>
          <p:cNvGraphicFramePr>
            <a:graphicFrameLocks noGrp="1"/>
          </p:cNvGraphicFramePr>
          <p:nvPr>
            <p:extLst>
              <p:ext uri="{D42A27DB-BD31-4B8C-83A1-F6EECF244321}">
                <p14:modId xmlns:p14="http://schemas.microsoft.com/office/powerpoint/2010/main" val="1264563567"/>
              </p:ext>
            </p:extLst>
          </p:nvPr>
        </p:nvGraphicFramePr>
        <p:xfrm>
          <a:off x="7448507" y="1645511"/>
          <a:ext cx="9304059" cy="6973824"/>
        </p:xfrm>
        <a:graphic>
          <a:graphicData uri="http://schemas.openxmlformats.org/drawingml/2006/table">
            <a:tbl>
              <a:tblPr firstRow="1" firstCol="1" bandRow="1"/>
              <a:tblGrid>
                <a:gridCol w="1607857"/>
                <a:gridCol w="3657600"/>
                <a:gridCol w="4038602"/>
              </a:tblGrid>
              <a:tr h="833730">
                <a:tc>
                  <a:txBody>
                    <a:bodyPr/>
                    <a:lstStyle/>
                    <a:p>
                      <a:pPr algn="ctr">
                        <a:lnSpc>
                          <a:spcPct val="130000"/>
                        </a:lnSpc>
                        <a:spcAft>
                          <a:spcPts val="0"/>
                        </a:spcAft>
                      </a:pPr>
                      <a:endParaRPr lang="vi-VN" sz="4400" b="1" kern="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endParaRPr lang="vi-VN" sz="4400" b="1" kern="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4400" b="1" kern="0" smtClean="0">
                          <a:effectLst/>
                          <a:latin typeface="Times New Roman" panose="02020603050405020304" pitchFamily="18" charset="0"/>
                          <a:ea typeface="Calibri" panose="020F0502020204030204" pitchFamily="34" charset="0"/>
                          <a:cs typeface="Times New Roman" panose="02020603050405020304" pitchFamily="18" charset="0"/>
                        </a:rPr>
                        <a:t>Đề </a:t>
                      </a:r>
                      <a:r>
                        <a:rPr lang="en-US" sz="4400" b="1" kern="0">
                          <a:effectLst/>
                          <a:latin typeface="Times New Roman" panose="02020603050405020304" pitchFamily="18" charset="0"/>
                          <a:ea typeface="Calibri" panose="020F0502020204030204" pitchFamily="34" charset="0"/>
                          <a:cs typeface="Times New Roman" panose="02020603050405020304" pitchFamily="18" charset="0"/>
                        </a:rPr>
                        <a:t>tài của bài viết</a:t>
                      </a:r>
                      <a:endParaRPr lang="en-GB" sz="4400" b="1" kern="1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4400" kern="0">
                          <a:effectLst/>
                          <a:latin typeface="Times New Roman" panose="02020603050405020304" pitchFamily="18" charset="0"/>
                          <a:ea typeface="Calibri" panose="020F0502020204030204" pitchFamily="34" charset="0"/>
                          <a:cs typeface="Times New Roman" panose="02020603050405020304" pitchFamily="18" charset="0"/>
                        </a:rPr>
                        <a:t>Một tình trạng, sự việc xảy ra trong đời sống (có thể tích cực, tiêu cực hoặc vừa có mặt tích cực và tiêu cực</a:t>
                      </a:r>
                      <a:endParaRPr lang="en-GB" sz="4400" kern="1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4400" kern="0">
                          <a:effectLst/>
                          <a:latin typeface="Times New Roman" panose="02020603050405020304" pitchFamily="18" charset="0"/>
                          <a:ea typeface="Calibri" panose="020F0502020204030204" pitchFamily="34" charset="0"/>
                          <a:cs typeface="Times New Roman" panose="02020603050405020304" pitchFamily="18" charset="0"/>
                        </a:rPr>
                        <a:t>Một vấn đề cần giải quyết, một tình thế không mong muốn, mang đến tác động tiêu cực cần phải có giải pháp khắc phục.</a:t>
                      </a:r>
                      <a:endParaRPr lang="en-GB" sz="4400" kern="1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25318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4F2FF"/>
        </a:solidFill>
        <a:effectLst/>
      </p:bgPr>
    </p:bg>
    <p:spTree>
      <p:nvGrpSpPr>
        <p:cNvPr id="1" name=""/>
        <p:cNvGrpSpPr/>
        <p:nvPr/>
      </p:nvGrpSpPr>
      <p:grpSpPr>
        <a:xfrm>
          <a:off x="0" y="0"/>
          <a:ext cx="0" cy="0"/>
          <a:chOff x="0" y="0"/>
          <a:chExt cx="0" cy="0"/>
        </a:xfrm>
      </p:grpSpPr>
      <p:sp>
        <p:nvSpPr>
          <p:cNvPr id="2" name="Freeform 2"/>
          <p:cNvSpPr/>
          <p:nvPr/>
        </p:nvSpPr>
        <p:spPr>
          <a:xfrm rot="2592102">
            <a:off x="-2278448" y="6070920"/>
            <a:ext cx="8576084" cy="8111727"/>
          </a:xfrm>
          <a:custGeom>
            <a:avLst/>
            <a:gdLst/>
            <a:ahLst/>
            <a:cxnLst/>
            <a:rect l="l" t="t" r="r" b="b"/>
            <a:pathLst>
              <a:path w="8576084" h="8111727">
                <a:moveTo>
                  <a:pt x="0" y="0"/>
                </a:moveTo>
                <a:lnTo>
                  <a:pt x="8576084" y="0"/>
                </a:lnTo>
                <a:lnTo>
                  <a:pt x="8576084" y="8111727"/>
                </a:lnTo>
                <a:lnTo>
                  <a:pt x="0" y="811172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a:grpSpLocks noChangeAspect="1"/>
          </p:cNvGrpSpPr>
          <p:nvPr/>
        </p:nvGrpSpPr>
        <p:grpSpPr>
          <a:xfrm rot="5400000">
            <a:off x="6391234" y="-1609768"/>
            <a:ext cx="10286998" cy="13506537"/>
            <a:chOff x="0" y="0"/>
            <a:chExt cx="6350000" cy="8643620"/>
          </a:xfrm>
        </p:grpSpPr>
        <p:sp>
          <p:nvSpPr>
            <p:cNvPr id="4" name="Freeform 4"/>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8AB5E1"/>
            </a:solidFill>
          </p:spPr>
        </p:sp>
        <p:sp>
          <p:nvSpPr>
            <p:cNvPr id="5" name="Freeform 5"/>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4"/>
              <a:stretch>
                <a:fillRect l="-19505" r="-19505"/>
              </a:stretch>
            </a:blipFill>
          </p:spPr>
        </p:sp>
      </p:grpSp>
      <p:grpSp>
        <p:nvGrpSpPr>
          <p:cNvPr id="6" name="Group 6"/>
          <p:cNvGrpSpPr/>
          <p:nvPr/>
        </p:nvGrpSpPr>
        <p:grpSpPr>
          <a:xfrm>
            <a:off x="5458768" y="592655"/>
            <a:ext cx="12124734" cy="9062723"/>
            <a:chOff x="0" y="0"/>
            <a:chExt cx="1999679" cy="1381595"/>
          </a:xfrm>
        </p:grpSpPr>
        <p:sp>
          <p:nvSpPr>
            <p:cNvPr id="7" name="Freeform 7"/>
            <p:cNvSpPr/>
            <p:nvPr/>
          </p:nvSpPr>
          <p:spPr>
            <a:xfrm>
              <a:off x="0" y="0"/>
              <a:ext cx="1999679" cy="1381595"/>
            </a:xfrm>
            <a:custGeom>
              <a:avLst/>
              <a:gdLst/>
              <a:ahLst/>
              <a:cxnLst/>
              <a:rect l="l" t="t" r="r" b="b"/>
              <a:pathLst>
                <a:path w="1999679" h="1381595">
                  <a:moveTo>
                    <a:pt x="52003" y="0"/>
                  </a:moveTo>
                  <a:lnTo>
                    <a:pt x="1947676" y="0"/>
                  </a:lnTo>
                  <a:cubicBezTo>
                    <a:pt x="1961468" y="0"/>
                    <a:pt x="1974695" y="5479"/>
                    <a:pt x="1984448" y="15231"/>
                  </a:cubicBezTo>
                  <a:cubicBezTo>
                    <a:pt x="1994200" y="24984"/>
                    <a:pt x="1999679" y="38211"/>
                    <a:pt x="1999679" y="52003"/>
                  </a:cubicBezTo>
                  <a:lnTo>
                    <a:pt x="1999679" y="1329592"/>
                  </a:lnTo>
                  <a:cubicBezTo>
                    <a:pt x="1999679" y="1343384"/>
                    <a:pt x="1994200" y="1356611"/>
                    <a:pt x="1984448" y="1366364"/>
                  </a:cubicBezTo>
                  <a:cubicBezTo>
                    <a:pt x="1974695" y="1376116"/>
                    <a:pt x="1961468" y="1381595"/>
                    <a:pt x="1947676" y="1381595"/>
                  </a:cubicBezTo>
                  <a:lnTo>
                    <a:pt x="52003" y="1381595"/>
                  </a:lnTo>
                  <a:cubicBezTo>
                    <a:pt x="38211" y="1381595"/>
                    <a:pt x="24984" y="1376116"/>
                    <a:pt x="15231" y="1366364"/>
                  </a:cubicBezTo>
                  <a:cubicBezTo>
                    <a:pt x="5479" y="1356611"/>
                    <a:pt x="0" y="1343384"/>
                    <a:pt x="0" y="1329592"/>
                  </a:cubicBezTo>
                  <a:lnTo>
                    <a:pt x="0" y="52003"/>
                  </a:lnTo>
                  <a:cubicBezTo>
                    <a:pt x="0" y="38211"/>
                    <a:pt x="5479" y="24984"/>
                    <a:pt x="15231" y="15231"/>
                  </a:cubicBezTo>
                  <a:cubicBezTo>
                    <a:pt x="24984" y="5479"/>
                    <a:pt x="38211" y="0"/>
                    <a:pt x="52003" y="0"/>
                  </a:cubicBezTo>
                  <a:close/>
                </a:path>
              </a:pathLst>
            </a:custGeom>
            <a:solidFill>
              <a:srgbClr val="FFFFFF"/>
            </a:solidFill>
            <a:ln w="66675" cap="rnd">
              <a:solidFill>
                <a:srgbClr val="8AB5E1"/>
              </a:solidFill>
              <a:prstDash val="dash"/>
              <a:round/>
            </a:ln>
          </p:spPr>
        </p:sp>
        <p:sp>
          <p:nvSpPr>
            <p:cNvPr id="8" name="TextBox 8"/>
            <p:cNvSpPr txBox="1"/>
            <p:nvPr/>
          </p:nvSpPr>
          <p:spPr>
            <a:xfrm>
              <a:off x="0" y="-47625"/>
              <a:ext cx="1999679" cy="142922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9" name="Freeform 9"/>
          <p:cNvSpPr/>
          <p:nvPr/>
        </p:nvSpPr>
        <p:spPr>
          <a:xfrm flipV="1">
            <a:off x="1419658" y="226370"/>
            <a:ext cx="2621501" cy="3631802"/>
          </a:xfrm>
          <a:custGeom>
            <a:avLst/>
            <a:gdLst/>
            <a:ahLst/>
            <a:cxnLst/>
            <a:rect l="l" t="t" r="r" b="b"/>
            <a:pathLst>
              <a:path w="2621501" h="3631802">
                <a:moveTo>
                  <a:pt x="0" y="3631801"/>
                </a:moveTo>
                <a:lnTo>
                  <a:pt x="2621500" y="3631801"/>
                </a:lnTo>
                <a:lnTo>
                  <a:pt x="2621500" y="0"/>
                </a:lnTo>
                <a:lnTo>
                  <a:pt x="0" y="0"/>
                </a:lnTo>
                <a:lnTo>
                  <a:pt x="0" y="3631801"/>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a:off x="524477" y="4160098"/>
            <a:ext cx="1485117" cy="1455415"/>
          </a:xfrm>
          <a:custGeom>
            <a:avLst/>
            <a:gdLst/>
            <a:ahLst/>
            <a:cxnLst/>
            <a:rect l="l" t="t" r="r" b="b"/>
            <a:pathLst>
              <a:path w="1485117" h="1455415">
                <a:moveTo>
                  <a:pt x="0" y="0"/>
                </a:moveTo>
                <a:lnTo>
                  <a:pt x="1485117" y="0"/>
                </a:lnTo>
                <a:lnTo>
                  <a:pt x="1485117" y="1455415"/>
                </a:lnTo>
                <a:lnTo>
                  <a:pt x="0" y="145541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11"/>
          <p:cNvSpPr/>
          <p:nvPr/>
        </p:nvSpPr>
        <p:spPr>
          <a:xfrm>
            <a:off x="4428545" y="8718790"/>
            <a:ext cx="1226200" cy="1201676"/>
          </a:xfrm>
          <a:custGeom>
            <a:avLst/>
            <a:gdLst/>
            <a:ahLst/>
            <a:cxnLst/>
            <a:rect l="l" t="t" r="r" b="b"/>
            <a:pathLst>
              <a:path w="1226200" h="1201676">
                <a:moveTo>
                  <a:pt x="0" y="0"/>
                </a:moveTo>
                <a:lnTo>
                  <a:pt x="1226200" y="0"/>
                </a:lnTo>
                <a:lnTo>
                  <a:pt x="1226200" y="1201676"/>
                </a:lnTo>
                <a:lnTo>
                  <a:pt x="0" y="120167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2" name="Freeform 12"/>
          <p:cNvSpPr/>
          <p:nvPr/>
        </p:nvSpPr>
        <p:spPr>
          <a:xfrm>
            <a:off x="3143340" y="3287130"/>
            <a:ext cx="2085531" cy="1986942"/>
          </a:xfrm>
          <a:custGeom>
            <a:avLst/>
            <a:gdLst/>
            <a:ahLst/>
            <a:cxnLst/>
            <a:rect l="l" t="t" r="r" b="b"/>
            <a:pathLst>
              <a:path w="2085531" h="1986942">
                <a:moveTo>
                  <a:pt x="0" y="0"/>
                </a:moveTo>
                <a:lnTo>
                  <a:pt x="2085530" y="0"/>
                </a:lnTo>
                <a:lnTo>
                  <a:pt x="2085530" y="1986942"/>
                </a:lnTo>
                <a:lnTo>
                  <a:pt x="0" y="198694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3" name="Freeform 13"/>
          <p:cNvSpPr/>
          <p:nvPr/>
        </p:nvSpPr>
        <p:spPr>
          <a:xfrm>
            <a:off x="841639" y="1241743"/>
            <a:ext cx="1764330" cy="1680925"/>
          </a:xfrm>
          <a:custGeom>
            <a:avLst/>
            <a:gdLst/>
            <a:ahLst/>
            <a:cxnLst/>
            <a:rect l="l" t="t" r="r" b="b"/>
            <a:pathLst>
              <a:path w="1764330" h="1680925">
                <a:moveTo>
                  <a:pt x="0" y="0"/>
                </a:moveTo>
                <a:lnTo>
                  <a:pt x="1764331" y="0"/>
                </a:lnTo>
                <a:lnTo>
                  <a:pt x="1764331" y="1680926"/>
                </a:lnTo>
                <a:lnTo>
                  <a:pt x="0" y="168092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5" name="Freeform 15"/>
          <p:cNvSpPr/>
          <p:nvPr/>
        </p:nvSpPr>
        <p:spPr>
          <a:xfrm>
            <a:off x="3825243" y="613199"/>
            <a:ext cx="847962" cy="831002"/>
          </a:xfrm>
          <a:custGeom>
            <a:avLst/>
            <a:gdLst/>
            <a:ahLst/>
            <a:cxnLst/>
            <a:rect l="l" t="t" r="r" b="b"/>
            <a:pathLst>
              <a:path w="847962" h="831002">
                <a:moveTo>
                  <a:pt x="0" y="0"/>
                </a:moveTo>
                <a:lnTo>
                  <a:pt x="847961" y="0"/>
                </a:lnTo>
                <a:lnTo>
                  <a:pt x="847961" y="831002"/>
                </a:lnTo>
                <a:lnTo>
                  <a:pt x="0" y="831002"/>
                </a:lnTo>
                <a:lnTo>
                  <a:pt x="0" y="0"/>
                </a:lnTo>
                <a:close/>
              </a:path>
            </a:pathLst>
          </a:custGeom>
          <a:blipFill>
            <a:blip r:embed="rId11">
              <a:extLst>
                <a:ext uri="{96DAC541-7B7A-43D3-8B79-37D633B846F1}">
                  <asvg:svgBlip xmlns:asvg="http://schemas.microsoft.com/office/drawing/2016/SVG/main" xmlns="" r:embed="rId14"/>
                </a:ext>
              </a:extLst>
            </a:blip>
            <a:stretch>
              <a:fillRect/>
            </a:stretch>
          </a:blipFill>
        </p:spPr>
      </p:sp>
      <p:sp>
        <p:nvSpPr>
          <p:cNvPr id="16" name="Freeform 16"/>
          <p:cNvSpPr/>
          <p:nvPr/>
        </p:nvSpPr>
        <p:spPr>
          <a:xfrm>
            <a:off x="2417905" y="6074073"/>
            <a:ext cx="2363561" cy="2316602"/>
          </a:xfrm>
          <a:custGeom>
            <a:avLst/>
            <a:gdLst/>
            <a:ahLst/>
            <a:cxnLst/>
            <a:rect l="l" t="t" r="r" b="b"/>
            <a:pathLst>
              <a:path w="2363561" h="2316602">
                <a:moveTo>
                  <a:pt x="0" y="0"/>
                </a:moveTo>
                <a:lnTo>
                  <a:pt x="2363561" y="0"/>
                </a:lnTo>
                <a:lnTo>
                  <a:pt x="2363561" y="2316603"/>
                </a:lnTo>
                <a:lnTo>
                  <a:pt x="0" y="2316603"/>
                </a:lnTo>
                <a:lnTo>
                  <a:pt x="0" y="0"/>
                </a:lnTo>
                <a:close/>
              </a:path>
            </a:pathLst>
          </a:custGeom>
          <a:blipFill>
            <a:blip r:embed="rId15"/>
            <a:stretch>
              <a:fillRect/>
            </a:stretch>
          </a:blipFill>
        </p:spPr>
      </p:sp>
      <p:sp>
        <p:nvSpPr>
          <p:cNvPr id="17" name="Freeform 17"/>
          <p:cNvSpPr/>
          <p:nvPr/>
        </p:nvSpPr>
        <p:spPr>
          <a:xfrm rot="-6130605">
            <a:off x="761524" y="7227326"/>
            <a:ext cx="2388989" cy="2413477"/>
          </a:xfrm>
          <a:custGeom>
            <a:avLst/>
            <a:gdLst/>
            <a:ahLst/>
            <a:cxnLst/>
            <a:rect l="l" t="t" r="r" b="b"/>
            <a:pathLst>
              <a:path w="2388989" h="2413477">
                <a:moveTo>
                  <a:pt x="0" y="0"/>
                </a:moveTo>
                <a:lnTo>
                  <a:pt x="2388989" y="0"/>
                </a:lnTo>
                <a:lnTo>
                  <a:pt x="2388989" y="2413477"/>
                </a:lnTo>
                <a:lnTo>
                  <a:pt x="0" y="2413477"/>
                </a:lnTo>
                <a:lnTo>
                  <a:pt x="0" y="0"/>
                </a:lnTo>
                <a:close/>
              </a:path>
            </a:pathLst>
          </a:custGeom>
          <a:blipFill>
            <a:blip r:embed="rId16"/>
            <a:stretch>
              <a:fillRect/>
            </a:stretch>
          </a:blipFill>
        </p:spPr>
      </p:sp>
      <p:graphicFrame>
        <p:nvGraphicFramePr>
          <p:cNvPr id="18" name="Table 17"/>
          <p:cNvGraphicFramePr>
            <a:graphicFrameLocks noGrp="1"/>
          </p:cNvGraphicFramePr>
          <p:nvPr>
            <p:extLst>
              <p:ext uri="{D42A27DB-BD31-4B8C-83A1-F6EECF244321}">
                <p14:modId xmlns:p14="http://schemas.microsoft.com/office/powerpoint/2010/main" val="1600028699"/>
              </p:ext>
            </p:extLst>
          </p:nvPr>
        </p:nvGraphicFramePr>
        <p:xfrm>
          <a:off x="5583775" y="926168"/>
          <a:ext cx="11710495" cy="8083296"/>
        </p:xfrm>
        <a:graphic>
          <a:graphicData uri="http://schemas.openxmlformats.org/drawingml/2006/table">
            <a:tbl>
              <a:tblPr firstRow="1" firstCol="1" bandRow="1"/>
              <a:tblGrid>
                <a:gridCol w="1866983"/>
                <a:gridCol w="4057898"/>
                <a:gridCol w="5785614"/>
              </a:tblGrid>
              <a:tr h="2501190">
                <a:tc>
                  <a:txBody>
                    <a:bodyPr/>
                    <a:lstStyle/>
                    <a:p>
                      <a:pPr algn="ctr">
                        <a:lnSpc>
                          <a:spcPct val="130000"/>
                        </a:lnSpc>
                        <a:spcAft>
                          <a:spcPts val="0"/>
                        </a:spcAft>
                      </a:pPr>
                      <a:endParaRPr lang="vi-VN" sz="3400" b="1" kern="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endParaRPr lang="vi-VN" sz="3400" b="1" kern="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endParaRPr lang="vi-VN" sz="3400" b="1" kern="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endParaRPr lang="vi-VN" sz="3400" b="1" kern="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3400" b="1" kern="0" smtClean="0">
                          <a:effectLst/>
                          <a:latin typeface="Times New Roman" panose="02020603050405020304" pitchFamily="18" charset="0"/>
                          <a:ea typeface="Calibri" panose="020F0502020204030204" pitchFamily="34" charset="0"/>
                          <a:cs typeface="Times New Roman" panose="02020603050405020304" pitchFamily="18" charset="0"/>
                        </a:rPr>
                        <a:t>Hệ </a:t>
                      </a:r>
                      <a:r>
                        <a:rPr lang="en-US" sz="3400" b="1" kern="0">
                          <a:effectLst/>
                          <a:latin typeface="Times New Roman" panose="02020603050405020304" pitchFamily="18" charset="0"/>
                          <a:ea typeface="Calibri" panose="020F0502020204030204" pitchFamily="34" charset="0"/>
                          <a:cs typeface="Times New Roman" panose="02020603050405020304" pitchFamily="18" charset="0"/>
                        </a:rPr>
                        <a:t>thống luận điểm</a:t>
                      </a:r>
                      <a:endParaRPr lang="en-GB" sz="3400" b="1" kern="1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3400" kern="0">
                          <a:effectLst/>
                          <a:latin typeface="Times New Roman" panose="02020603050405020304" pitchFamily="18" charset="0"/>
                          <a:ea typeface="Calibri" panose="020F0502020204030204" pitchFamily="34" charset="0"/>
                          <a:cs typeface="Times New Roman" panose="02020603050405020304" pitchFamily="18" charset="0"/>
                        </a:rPr>
                        <a:t>- Hệ thống các luận điểm thể hiện ý kiến của người viết về hiện tượng, có thể về biểu hiện, tác động, nguyên nhân, giải pháp,…</a:t>
                      </a:r>
                      <a:endParaRPr lang="en-GB" sz="3400"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30000"/>
                        </a:lnSpc>
                        <a:spcAft>
                          <a:spcPts val="0"/>
                        </a:spcAft>
                      </a:pPr>
                      <a:r>
                        <a:rPr lang="en-US" sz="3400" kern="0">
                          <a:effectLst/>
                          <a:latin typeface="Times New Roman" panose="02020603050405020304" pitchFamily="18" charset="0"/>
                          <a:ea typeface="Calibri" panose="020F0502020204030204" pitchFamily="34" charset="0"/>
                          <a:cs typeface="Times New Roman" panose="02020603050405020304" pitchFamily="18" charset="0"/>
                        </a:rPr>
                        <a:t>- Các ý biểu hiện, tác động, nguyên nhân, giải pháp,…được triển khai với dung lượng và mức độ ngang hàng nhau.</a:t>
                      </a:r>
                      <a:endParaRPr lang="en-GB" sz="3400" kern="1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3400" kern="0">
                          <a:effectLst/>
                          <a:latin typeface="Times New Roman" panose="02020603050405020304" pitchFamily="18" charset="0"/>
                          <a:ea typeface="Calibri" panose="020F0502020204030204" pitchFamily="34" charset="0"/>
                          <a:cs typeface="Times New Roman" panose="02020603050405020304" pitchFamily="18" charset="0"/>
                        </a:rPr>
                        <a:t>- Hệ thống luận điểm cần tập trung làm rõ hai vấn đề: phân tích của người viết về vấn đề cần giải quyết và các giải pháp.</a:t>
                      </a:r>
                      <a:endParaRPr lang="en-GB" sz="3400"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30000"/>
                        </a:lnSpc>
                        <a:spcAft>
                          <a:spcPts val="0"/>
                        </a:spcAft>
                      </a:pPr>
                      <a:r>
                        <a:rPr lang="en-US" sz="3400" kern="0">
                          <a:effectLst/>
                          <a:latin typeface="Times New Roman" panose="02020603050405020304" pitchFamily="18" charset="0"/>
                          <a:ea typeface="Calibri" panose="020F0502020204030204" pitchFamily="34" charset="0"/>
                          <a:cs typeface="Times New Roman" panose="02020603050405020304" pitchFamily="18" charset="0"/>
                        </a:rPr>
                        <a:t>- Các ý thực trạng, tác hại, nguyên nhân là các ý nhỏ làm rõ cho luận điểm phân tích vấn đề.</a:t>
                      </a:r>
                      <a:endParaRPr lang="en-GB" sz="3400"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30000"/>
                        </a:lnSpc>
                        <a:spcAft>
                          <a:spcPts val="0"/>
                        </a:spcAft>
                      </a:pPr>
                      <a:r>
                        <a:rPr lang="en-US" sz="3400" kern="0">
                          <a:effectLst/>
                          <a:latin typeface="Times New Roman" panose="02020603050405020304" pitchFamily="18" charset="0"/>
                          <a:ea typeface="Calibri" panose="020F0502020204030204" pitchFamily="34" charset="0"/>
                          <a:cs typeface="Times New Roman" panose="02020603050405020304" pitchFamily="18" charset="0"/>
                        </a:rPr>
                        <a:t>- Luận điểm về giải pháp là trọng tâm của toàn bộ bài viết, cần được phân tích cụ thể, rõ ràng để thấy tính khả thi, thuyết phục của các giải pháp.</a:t>
                      </a:r>
                      <a:endParaRPr lang="en-GB" sz="3400" kern="1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1313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1D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7897044">
            <a:off x="-4439262" y="6578424"/>
            <a:ext cx="7673339" cy="10444950"/>
            <a:chOff x="0" y="0"/>
            <a:chExt cx="6350000" cy="8643620"/>
          </a:xfrm>
        </p:grpSpPr>
        <p:sp>
          <p:nvSpPr>
            <p:cNvPr id="3" name="Freeform 3"/>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4" name="Freeform 4"/>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5" name="Freeform 5"/>
          <p:cNvSpPr/>
          <p:nvPr/>
        </p:nvSpPr>
        <p:spPr>
          <a:xfrm rot="5400000">
            <a:off x="6292677" y="8499399"/>
            <a:ext cx="5961179" cy="5638408"/>
          </a:xfrm>
          <a:custGeom>
            <a:avLst/>
            <a:gdLst/>
            <a:ahLst/>
            <a:cxnLst/>
            <a:rect l="l" t="t" r="r" b="b"/>
            <a:pathLst>
              <a:path w="5961179" h="5638408">
                <a:moveTo>
                  <a:pt x="0" y="0"/>
                </a:moveTo>
                <a:lnTo>
                  <a:pt x="5961179" y="0"/>
                </a:lnTo>
                <a:lnTo>
                  <a:pt x="5961179" y="5638408"/>
                </a:lnTo>
                <a:lnTo>
                  <a:pt x="0" y="56384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6" name="Group 6"/>
          <p:cNvGrpSpPr>
            <a:grpSpLocks noChangeAspect="1"/>
          </p:cNvGrpSpPr>
          <p:nvPr/>
        </p:nvGrpSpPr>
        <p:grpSpPr>
          <a:xfrm rot="7897044">
            <a:off x="15053922" y="-6095184"/>
            <a:ext cx="7673339" cy="10444950"/>
            <a:chOff x="0" y="0"/>
            <a:chExt cx="6350000" cy="8643620"/>
          </a:xfrm>
        </p:grpSpPr>
        <p:sp>
          <p:nvSpPr>
            <p:cNvPr id="7" name="Freeform 7"/>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8" name="Freeform 8"/>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9" name="Freeform 9"/>
          <p:cNvSpPr/>
          <p:nvPr/>
        </p:nvSpPr>
        <p:spPr>
          <a:xfrm flipV="1">
            <a:off x="15283150" y="808320"/>
            <a:ext cx="2125504" cy="2944653"/>
          </a:xfrm>
          <a:custGeom>
            <a:avLst/>
            <a:gdLst/>
            <a:ahLst/>
            <a:cxnLst/>
            <a:rect l="l" t="t" r="r" b="b"/>
            <a:pathLst>
              <a:path w="2125504" h="2944653">
                <a:moveTo>
                  <a:pt x="0" y="2944653"/>
                </a:moveTo>
                <a:lnTo>
                  <a:pt x="2125504" y="2944653"/>
                </a:lnTo>
                <a:lnTo>
                  <a:pt x="2125504" y="0"/>
                </a:lnTo>
                <a:lnTo>
                  <a:pt x="0" y="0"/>
                </a:lnTo>
                <a:lnTo>
                  <a:pt x="0" y="2944653"/>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3301201" y="593315"/>
            <a:ext cx="888542" cy="870771"/>
          </a:xfrm>
          <a:custGeom>
            <a:avLst/>
            <a:gdLst/>
            <a:ahLst/>
            <a:cxnLst/>
            <a:rect l="l" t="t" r="r" b="b"/>
            <a:pathLst>
              <a:path w="888542" h="870771">
                <a:moveTo>
                  <a:pt x="0" y="0"/>
                </a:moveTo>
                <a:lnTo>
                  <a:pt x="888542" y="0"/>
                </a:lnTo>
                <a:lnTo>
                  <a:pt x="888542" y="870770"/>
                </a:lnTo>
                <a:lnTo>
                  <a:pt x="0" y="870770"/>
                </a:lnTo>
                <a:lnTo>
                  <a:pt x="0" y="0"/>
                </a:lnTo>
                <a:close/>
              </a:path>
            </a:pathLst>
          </a:custGeom>
          <a:blipFill>
            <a:blip r:embed="rId7">
              <a:extLst>
                <a:ext uri="{96DAC541-7B7A-43D3-8B79-37D633B846F1}">
                  <asvg:svgBlip xmlns:asvg="http://schemas.microsoft.com/office/drawing/2016/SVG/main" xmlns="" r:embed="rId10"/>
                </a:ext>
              </a:extLst>
            </a:blip>
            <a:stretch>
              <a:fillRect/>
            </a:stretch>
          </a:blipFill>
        </p:spPr>
      </p:sp>
      <p:sp>
        <p:nvSpPr>
          <p:cNvPr id="12" name="Freeform 12"/>
          <p:cNvSpPr/>
          <p:nvPr/>
        </p:nvSpPr>
        <p:spPr>
          <a:xfrm rot="230951" flipH="1">
            <a:off x="7341510" y="7040052"/>
            <a:ext cx="2944767" cy="2553374"/>
          </a:xfrm>
          <a:custGeom>
            <a:avLst/>
            <a:gdLst/>
            <a:ahLst/>
            <a:cxnLst/>
            <a:rect l="l" t="t" r="r" b="b"/>
            <a:pathLst>
              <a:path w="2944767" h="2553374">
                <a:moveTo>
                  <a:pt x="2944767" y="0"/>
                </a:moveTo>
                <a:lnTo>
                  <a:pt x="0" y="0"/>
                </a:lnTo>
                <a:lnTo>
                  <a:pt x="0" y="2553373"/>
                </a:lnTo>
                <a:lnTo>
                  <a:pt x="2944767" y="2553373"/>
                </a:lnTo>
                <a:lnTo>
                  <a:pt x="2944767" y="0"/>
                </a:lnTo>
                <a:close/>
              </a:path>
            </a:pathLst>
          </a:custGeom>
          <a:blipFill>
            <a:blip r:embed="rId11"/>
            <a:stretch>
              <a:fillRect/>
            </a:stretch>
          </a:blipFill>
        </p:spPr>
      </p:sp>
      <p:sp>
        <p:nvSpPr>
          <p:cNvPr id="13" name="Freeform 13"/>
          <p:cNvSpPr/>
          <p:nvPr/>
        </p:nvSpPr>
        <p:spPr>
          <a:xfrm rot="-946990">
            <a:off x="206463" y="554051"/>
            <a:ext cx="2841856" cy="2253355"/>
          </a:xfrm>
          <a:custGeom>
            <a:avLst/>
            <a:gdLst/>
            <a:ahLst/>
            <a:cxnLst/>
            <a:rect l="l" t="t" r="r" b="b"/>
            <a:pathLst>
              <a:path w="2841856" h="2253355">
                <a:moveTo>
                  <a:pt x="0" y="0"/>
                </a:moveTo>
                <a:lnTo>
                  <a:pt x="2841857" y="0"/>
                </a:lnTo>
                <a:lnTo>
                  <a:pt x="2841857" y="2253355"/>
                </a:lnTo>
                <a:lnTo>
                  <a:pt x="0" y="2253355"/>
                </a:lnTo>
                <a:lnTo>
                  <a:pt x="0" y="0"/>
                </a:lnTo>
                <a:close/>
              </a:path>
            </a:pathLst>
          </a:custGeom>
          <a:blipFill>
            <a:blip r:embed="rId12"/>
            <a:stretch>
              <a:fillRect/>
            </a:stretch>
          </a:blipFill>
        </p:spPr>
      </p:sp>
      <p:sp>
        <p:nvSpPr>
          <p:cNvPr id="14" name="Freeform 14"/>
          <p:cNvSpPr/>
          <p:nvPr/>
        </p:nvSpPr>
        <p:spPr>
          <a:xfrm>
            <a:off x="10702608" y="8656556"/>
            <a:ext cx="1400713" cy="1334498"/>
          </a:xfrm>
          <a:custGeom>
            <a:avLst/>
            <a:gdLst/>
            <a:ahLst/>
            <a:cxnLst/>
            <a:rect l="l" t="t" r="r" b="b"/>
            <a:pathLst>
              <a:path w="1400713" h="1334498">
                <a:moveTo>
                  <a:pt x="0" y="0"/>
                </a:moveTo>
                <a:lnTo>
                  <a:pt x="1400713" y="0"/>
                </a:lnTo>
                <a:lnTo>
                  <a:pt x="1400713" y="1334498"/>
                </a:lnTo>
                <a:lnTo>
                  <a:pt x="0" y="133449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5" name="Freeform 15"/>
          <p:cNvSpPr/>
          <p:nvPr/>
        </p:nvSpPr>
        <p:spPr>
          <a:xfrm>
            <a:off x="10038549" y="7009826"/>
            <a:ext cx="975199" cy="929098"/>
          </a:xfrm>
          <a:custGeom>
            <a:avLst/>
            <a:gdLst/>
            <a:ahLst/>
            <a:cxnLst/>
            <a:rect l="l" t="t" r="r" b="b"/>
            <a:pathLst>
              <a:path w="975199" h="929098">
                <a:moveTo>
                  <a:pt x="0" y="0"/>
                </a:moveTo>
                <a:lnTo>
                  <a:pt x="975198" y="0"/>
                </a:lnTo>
                <a:lnTo>
                  <a:pt x="975198" y="929099"/>
                </a:lnTo>
                <a:lnTo>
                  <a:pt x="0" y="92909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6" name="Freeform 16"/>
          <p:cNvSpPr/>
          <p:nvPr/>
        </p:nvSpPr>
        <p:spPr>
          <a:xfrm rot="816167">
            <a:off x="6222452" y="8802556"/>
            <a:ext cx="1400713" cy="1334498"/>
          </a:xfrm>
          <a:custGeom>
            <a:avLst/>
            <a:gdLst/>
            <a:ahLst/>
            <a:cxnLst/>
            <a:rect l="l" t="t" r="r" b="b"/>
            <a:pathLst>
              <a:path w="1400713" h="1334498">
                <a:moveTo>
                  <a:pt x="0" y="0"/>
                </a:moveTo>
                <a:lnTo>
                  <a:pt x="1400713" y="0"/>
                </a:lnTo>
                <a:lnTo>
                  <a:pt x="1400713" y="1334498"/>
                </a:lnTo>
                <a:lnTo>
                  <a:pt x="0" y="133449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7" name="Freeform 17"/>
          <p:cNvSpPr/>
          <p:nvPr/>
        </p:nvSpPr>
        <p:spPr>
          <a:xfrm>
            <a:off x="1820595" y="2716032"/>
            <a:ext cx="590378" cy="578571"/>
          </a:xfrm>
          <a:custGeom>
            <a:avLst/>
            <a:gdLst/>
            <a:ahLst/>
            <a:cxnLst/>
            <a:rect l="l" t="t" r="r" b="b"/>
            <a:pathLst>
              <a:path w="590378" h="578571">
                <a:moveTo>
                  <a:pt x="0" y="0"/>
                </a:moveTo>
                <a:lnTo>
                  <a:pt x="590379" y="0"/>
                </a:lnTo>
                <a:lnTo>
                  <a:pt x="590379" y="578570"/>
                </a:lnTo>
                <a:lnTo>
                  <a:pt x="0" y="578570"/>
                </a:lnTo>
                <a:lnTo>
                  <a:pt x="0" y="0"/>
                </a:lnTo>
                <a:close/>
              </a:path>
            </a:pathLst>
          </a:custGeom>
          <a:blipFill>
            <a:blip r:embed="rId7">
              <a:extLst>
                <a:ext uri="{96DAC541-7B7A-43D3-8B79-37D633B846F1}">
                  <asvg:svgBlip xmlns:asvg="http://schemas.microsoft.com/office/drawing/2016/SVG/main" xmlns="" r:embed="rId10"/>
                </a:ext>
              </a:extLst>
            </a:blip>
            <a:stretch>
              <a:fillRect/>
            </a:stretch>
          </a:blipFill>
        </p:spPr>
      </p:sp>
      <p:grpSp>
        <p:nvGrpSpPr>
          <p:cNvPr id="18" name="Group 18"/>
          <p:cNvGrpSpPr/>
          <p:nvPr/>
        </p:nvGrpSpPr>
        <p:grpSpPr>
          <a:xfrm>
            <a:off x="2308994" y="3128430"/>
            <a:ext cx="3881397" cy="3881397"/>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5"/>
              <a:stretch>
                <a:fillRect l="-25046" r="-25046"/>
              </a:stretch>
            </a:blipFill>
            <a:ln w="76200" cap="sq">
              <a:solidFill>
                <a:srgbClr val="E56C73"/>
              </a:solidFill>
              <a:prstDash val="solid"/>
              <a:miter/>
            </a:ln>
          </p:spPr>
        </p:sp>
      </p:grpSp>
      <p:grpSp>
        <p:nvGrpSpPr>
          <p:cNvPr id="20" name="Group 20"/>
          <p:cNvGrpSpPr/>
          <p:nvPr/>
        </p:nvGrpSpPr>
        <p:grpSpPr>
          <a:xfrm>
            <a:off x="7203302" y="2348318"/>
            <a:ext cx="3881397" cy="3881397"/>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6"/>
              <a:stretch>
                <a:fillRect l="-46050" r="-4043"/>
              </a:stretch>
            </a:blipFill>
            <a:ln w="76200" cap="sq">
              <a:solidFill>
                <a:srgbClr val="E56C73"/>
              </a:solidFill>
              <a:prstDash val="solid"/>
              <a:miter/>
            </a:ln>
          </p:spPr>
        </p:sp>
      </p:grpSp>
      <p:grpSp>
        <p:nvGrpSpPr>
          <p:cNvPr id="22" name="Group 22"/>
          <p:cNvGrpSpPr/>
          <p:nvPr/>
        </p:nvGrpSpPr>
        <p:grpSpPr>
          <a:xfrm>
            <a:off x="12092470" y="3128430"/>
            <a:ext cx="3881397" cy="3881397"/>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7"/>
              <a:stretch>
                <a:fillRect t="-16666" b="-16666"/>
              </a:stretch>
            </a:blipFill>
            <a:ln w="76200" cap="sq">
              <a:solidFill>
                <a:srgbClr val="E56C73"/>
              </a:solidFill>
              <a:prstDash val="solid"/>
              <a:miter/>
            </a:ln>
          </p:spPr>
        </p:sp>
      </p:grpSp>
      <p:sp>
        <p:nvSpPr>
          <p:cNvPr id="24" name="TextBox 24"/>
          <p:cNvSpPr txBox="1"/>
          <p:nvPr/>
        </p:nvSpPr>
        <p:spPr>
          <a:xfrm>
            <a:off x="4536571" y="334303"/>
            <a:ext cx="10082862" cy="2031325"/>
          </a:xfrm>
          <a:prstGeom prst="rect">
            <a:avLst/>
          </a:prstGeom>
        </p:spPr>
        <p:txBody>
          <a:bodyPr wrap="square" lIns="0" tIns="0" rIns="0" bIns="0" rtlCol="0" anchor="t">
            <a:spAutoFit/>
          </a:bodyPr>
          <a:lstStyle/>
          <a:p>
            <a:pPr algn="ctr"/>
            <a:r>
              <a:rPr lang="vi-VN" sz="6600" b="1">
                <a:latin typeface="Times New Roman" panose="02020603050405020304" pitchFamily="18" charset="0"/>
                <a:cs typeface="Times New Roman" panose="02020603050405020304" pitchFamily="18" charset="0"/>
              </a:rPr>
              <a:t>II. Hướng dẫn phân tích kiểu văn bản</a:t>
            </a:r>
            <a:endParaRPr lang="en-GB" sz="6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284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1D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7897044">
            <a:off x="-4439262" y="6578424"/>
            <a:ext cx="7673339" cy="10444950"/>
            <a:chOff x="0" y="0"/>
            <a:chExt cx="6350000" cy="8643620"/>
          </a:xfrm>
        </p:grpSpPr>
        <p:sp>
          <p:nvSpPr>
            <p:cNvPr id="3" name="Freeform 3"/>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4" name="Freeform 4"/>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5" name="Freeform 5"/>
          <p:cNvSpPr/>
          <p:nvPr/>
        </p:nvSpPr>
        <p:spPr>
          <a:xfrm rot="2592102">
            <a:off x="-3628106" y="-2402960"/>
            <a:ext cx="7256212" cy="6863321"/>
          </a:xfrm>
          <a:custGeom>
            <a:avLst/>
            <a:gdLst/>
            <a:ahLst/>
            <a:cxnLst/>
            <a:rect l="l" t="t" r="r" b="b"/>
            <a:pathLst>
              <a:path w="7256212" h="6863321">
                <a:moveTo>
                  <a:pt x="0" y="0"/>
                </a:moveTo>
                <a:lnTo>
                  <a:pt x="7256212" y="0"/>
                </a:lnTo>
                <a:lnTo>
                  <a:pt x="7256212" y="6863320"/>
                </a:lnTo>
                <a:lnTo>
                  <a:pt x="0" y="68633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6" name="Group 6"/>
          <p:cNvGrpSpPr>
            <a:grpSpLocks noChangeAspect="1"/>
          </p:cNvGrpSpPr>
          <p:nvPr/>
        </p:nvGrpSpPr>
        <p:grpSpPr>
          <a:xfrm rot="7897044">
            <a:off x="15053922" y="-6095184"/>
            <a:ext cx="7673339" cy="10444950"/>
            <a:chOff x="0" y="0"/>
            <a:chExt cx="6350000" cy="8643620"/>
          </a:xfrm>
        </p:grpSpPr>
        <p:sp>
          <p:nvSpPr>
            <p:cNvPr id="7" name="Freeform 7"/>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8" name="Freeform 8"/>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9" name="Freeform 9"/>
          <p:cNvSpPr/>
          <p:nvPr/>
        </p:nvSpPr>
        <p:spPr>
          <a:xfrm flipV="1">
            <a:off x="15283150" y="808320"/>
            <a:ext cx="2125504" cy="2944653"/>
          </a:xfrm>
          <a:custGeom>
            <a:avLst/>
            <a:gdLst/>
            <a:ahLst/>
            <a:cxnLst/>
            <a:rect l="l" t="t" r="r" b="b"/>
            <a:pathLst>
              <a:path w="2125504" h="2944653">
                <a:moveTo>
                  <a:pt x="0" y="2944653"/>
                </a:moveTo>
                <a:lnTo>
                  <a:pt x="2125504" y="2944653"/>
                </a:lnTo>
                <a:lnTo>
                  <a:pt x="2125504" y="0"/>
                </a:lnTo>
                <a:lnTo>
                  <a:pt x="0" y="0"/>
                </a:lnTo>
                <a:lnTo>
                  <a:pt x="0" y="2944653"/>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rot="5571265">
            <a:off x="6324091" y="1637729"/>
            <a:ext cx="6933386" cy="9802988"/>
          </a:xfrm>
          <a:custGeom>
            <a:avLst/>
            <a:gdLst/>
            <a:ahLst/>
            <a:cxnLst/>
            <a:rect l="l" t="t" r="r" b="b"/>
            <a:pathLst>
              <a:path w="6933386" h="9802988">
                <a:moveTo>
                  <a:pt x="0" y="0"/>
                </a:moveTo>
                <a:lnTo>
                  <a:pt x="6933386" y="0"/>
                </a:lnTo>
                <a:lnTo>
                  <a:pt x="6933386" y="9802988"/>
                </a:lnTo>
                <a:lnTo>
                  <a:pt x="0" y="9802988"/>
                </a:lnTo>
                <a:lnTo>
                  <a:pt x="0" y="0"/>
                </a:lnTo>
                <a:close/>
              </a:path>
            </a:pathLst>
          </a:custGeom>
          <a:blipFill>
            <a:blip r:embed="rId7">
              <a:extLst>
                <a:ext uri="{96DAC541-7B7A-43D3-8B79-37D633B846F1}">
                  <asvg:svgBlip xmlns:asvg="http://schemas.microsoft.com/office/drawing/2016/SVG/main" xmlns="" r:embed="rId10"/>
                </a:ext>
              </a:extLst>
            </a:blip>
            <a:stretch>
              <a:fillRect/>
            </a:stretch>
          </a:blipFill>
        </p:spPr>
      </p:sp>
      <p:sp>
        <p:nvSpPr>
          <p:cNvPr id="12" name="Freeform 12"/>
          <p:cNvSpPr/>
          <p:nvPr/>
        </p:nvSpPr>
        <p:spPr>
          <a:xfrm rot="5400000">
            <a:off x="6069122" y="1871681"/>
            <a:ext cx="6698780" cy="9471282"/>
          </a:xfrm>
          <a:custGeom>
            <a:avLst/>
            <a:gdLst/>
            <a:ahLst/>
            <a:cxnLst/>
            <a:rect l="l" t="t" r="r" b="b"/>
            <a:pathLst>
              <a:path w="6698780" h="9471282">
                <a:moveTo>
                  <a:pt x="0" y="0"/>
                </a:moveTo>
                <a:lnTo>
                  <a:pt x="6698780" y="0"/>
                </a:lnTo>
                <a:lnTo>
                  <a:pt x="6698780" y="9471282"/>
                </a:lnTo>
                <a:lnTo>
                  <a:pt x="0" y="947128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a:off x="570044" y="4565130"/>
            <a:ext cx="917311" cy="898965"/>
          </a:xfrm>
          <a:custGeom>
            <a:avLst/>
            <a:gdLst/>
            <a:ahLst/>
            <a:cxnLst/>
            <a:rect l="l" t="t" r="r" b="b"/>
            <a:pathLst>
              <a:path w="917311" h="898965">
                <a:moveTo>
                  <a:pt x="0" y="0"/>
                </a:moveTo>
                <a:lnTo>
                  <a:pt x="917312" y="0"/>
                </a:lnTo>
                <a:lnTo>
                  <a:pt x="917312" y="898965"/>
                </a:lnTo>
                <a:lnTo>
                  <a:pt x="0" y="89896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4" name="Freeform 14"/>
          <p:cNvSpPr/>
          <p:nvPr/>
        </p:nvSpPr>
        <p:spPr>
          <a:xfrm>
            <a:off x="3684299" y="586838"/>
            <a:ext cx="1233494" cy="1208824"/>
          </a:xfrm>
          <a:custGeom>
            <a:avLst/>
            <a:gdLst/>
            <a:ahLst/>
            <a:cxnLst/>
            <a:rect l="l" t="t" r="r" b="b"/>
            <a:pathLst>
              <a:path w="1233494" h="1208824">
                <a:moveTo>
                  <a:pt x="0" y="0"/>
                </a:moveTo>
                <a:lnTo>
                  <a:pt x="1233494" y="0"/>
                </a:lnTo>
                <a:lnTo>
                  <a:pt x="1233494" y="1208824"/>
                </a:lnTo>
                <a:lnTo>
                  <a:pt x="0" y="120882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5" name="Freeform 15"/>
          <p:cNvSpPr/>
          <p:nvPr/>
        </p:nvSpPr>
        <p:spPr>
          <a:xfrm rot="908976" flipH="1">
            <a:off x="303691" y="726073"/>
            <a:ext cx="3647467" cy="3162677"/>
          </a:xfrm>
          <a:custGeom>
            <a:avLst/>
            <a:gdLst/>
            <a:ahLst/>
            <a:cxnLst/>
            <a:rect l="l" t="t" r="r" b="b"/>
            <a:pathLst>
              <a:path w="3647467" h="3162677">
                <a:moveTo>
                  <a:pt x="3647468" y="0"/>
                </a:moveTo>
                <a:lnTo>
                  <a:pt x="0" y="0"/>
                </a:lnTo>
                <a:lnTo>
                  <a:pt x="0" y="3162678"/>
                </a:lnTo>
                <a:lnTo>
                  <a:pt x="3647468" y="3162678"/>
                </a:lnTo>
                <a:lnTo>
                  <a:pt x="3647468" y="0"/>
                </a:lnTo>
                <a:close/>
              </a:path>
            </a:pathLst>
          </a:custGeom>
          <a:blipFill>
            <a:blip r:embed="rId15"/>
            <a:stretch>
              <a:fillRect/>
            </a:stretch>
          </a:blipFill>
        </p:spPr>
      </p:sp>
      <p:sp>
        <p:nvSpPr>
          <p:cNvPr id="16" name="Freeform 16"/>
          <p:cNvSpPr/>
          <p:nvPr/>
        </p:nvSpPr>
        <p:spPr>
          <a:xfrm rot="-1148121">
            <a:off x="13806269" y="6374282"/>
            <a:ext cx="2355106" cy="1867403"/>
          </a:xfrm>
          <a:custGeom>
            <a:avLst/>
            <a:gdLst/>
            <a:ahLst/>
            <a:cxnLst/>
            <a:rect l="l" t="t" r="r" b="b"/>
            <a:pathLst>
              <a:path w="2355106" h="1867403">
                <a:moveTo>
                  <a:pt x="0" y="0"/>
                </a:moveTo>
                <a:lnTo>
                  <a:pt x="2355106" y="0"/>
                </a:lnTo>
                <a:lnTo>
                  <a:pt x="2355106" y="1867404"/>
                </a:lnTo>
                <a:lnTo>
                  <a:pt x="0" y="1867404"/>
                </a:lnTo>
                <a:lnTo>
                  <a:pt x="0" y="0"/>
                </a:lnTo>
                <a:close/>
              </a:path>
            </a:pathLst>
          </a:custGeom>
          <a:blipFill>
            <a:blip r:embed="rId16"/>
            <a:stretch>
              <a:fillRect/>
            </a:stretch>
          </a:blipFill>
        </p:spPr>
      </p:sp>
      <p:sp>
        <p:nvSpPr>
          <p:cNvPr id="18" name="TextBox 18"/>
          <p:cNvSpPr txBox="1"/>
          <p:nvPr/>
        </p:nvSpPr>
        <p:spPr>
          <a:xfrm>
            <a:off x="5366544" y="3849058"/>
            <a:ext cx="8178788" cy="5539978"/>
          </a:xfrm>
          <a:prstGeom prst="rect">
            <a:avLst/>
          </a:prstGeom>
        </p:spPr>
        <p:txBody>
          <a:bodyPr wrap="square" lIns="0" tIns="0" rIns="0" bIns="0" rtlCol="0" anchor="t">
            <a:spAutoFit/>
          </a:bodyPr>
          <a:lstStyle/>
          <a:p>
            <a:pPr algn="just"/>
            <a:r>
              <a:rPr lang="vi-VN" sz="6000">
                <a:latin typeface="Times New Roman" panose="02020603050405020304" pitchFamily="18" charset="0"/>
                <a:cs typeface="Times New Roman" panose="02020603050405020304" pitchFamily="18" charset="0"/>
              </a:rPr>
              <a:t>- Đọc bài văn (tr.19, 20, sgk)</a:t>
            </a:r>
            <a:endParaRPr lang="en-GB" sz="6000">
              <a:latin typeface="Times New Roman" panose="02020603050405020304" pitchFamily="18" charset="0"/>
              <a:cs typeface="Times New Roman" panose="02020603050405020304" pitchFamily="18" charset="0"/>
            </a:endParaRPr>
          </a:p>
          <a:p>
            <a:pPr algn="just"/>
            <a:r>
              <a:rPr lang="vi-VN" sz="6000">
                <a:latin typeface="Times New Roman" panose="02020603050405020304" pitchFamily="18" charset="0"/>
                <a:cs typeface="Times New Roman" panose="02020603050405020304" pitchFamily="18" charset="0"/>
              </a:rPr>
              <a:t>- Xem cách nghị luận về một vấn đề cần giải quyết: </a:t>
            </a:r>
            <a:r>
              <a:rPr lang="vi-VN" sz="6000" i="1">
                <a:latin typeface="Times New Roman" panose="02020603050405020304" pitchFamily="18" charset="0"/>
                <a:cs typeface="Times New Roman" panose="02020603050405020304" pitchFamily="18" charset="0"/>
              </a:rPr>
              <a:t>tình trạng tin giả trên mạng Internet</a:t>
            </a:r>
            <a:endParaRPr lang="en-GB" sz="6000">
              <a:latin typeface="Times New Roman" panose="02020603050405020304" pitchFamily="18" charset="0"/>
              <a:cs typeface="Times New Roman" panose="02020603050405020304" pitchFamily="18" charset="0"/>
            </a:endParaRPr>
          </a:p>
        </p:txBody>
      </p:sp>
      <p:sp>
        <p:nvSpPr>
          <p:cNvPr id="19" name="TextBox 19"/>
          <p:cNvSpPr txBox="1"/>
          <p:nvPr/>
        </p:nvSpPr>
        <p:spPr>
          <a:xfrm>
            <a:off x="5130167" y="205635"/>
            <a:ext cx="9622913" cy="2492990"/>
          </a:xfrm>
          <a:prstGeom prst="rect">
            <a:avLst/>
          </a:prstGeom>
        </p:spPr>
        <p:txBody>
          <a:bodyPr wrap="square" lIns="0" tIns="0" rIns="0" bIns="0" rtlCol="0" anchor="t">
            <a:spAutoFit/>
          </a:bodyPr>
          <a:lstStyle/>
          <a:p>
            <a:pPr algn="ctr"/>
            <a:r>
              <a:rPr lang="vi-VN" sz="5400" b="1" u="sng">
                <a:latin typeface="Times New Roman" panose="02020603050405020304" pitchFamily="18" charset="0"/>
                <a:cs typeface="Times New Roman" panose="02020603050405020304" pitchFamily="18" charset="0"/>
              </a:rPr>
              <a:t>Bước 1</a:t>
            </a:r>
            <a:r>
              <a:rPr lang="vi-VN" sz="5400" b="1">
                <a:latin typeface="Times New Roman" panose="02020603050405020304" pitchFamily="18" charset="0"/>
                <a:cs typeface="Times New Roman" panose="02020603050405020304" pitchFamily="18" charset="0"/>
              </a:rPr>
              <a:t>: Đọc bài văn </a:t>
            </a:r>
            <a:endParaRPr lang="vi-VN" sz="5400" b="1" smtClean="0">
              <a:latin typeface="Times New Roman" panose="02020603050405020304" pitchFamily="18" charset="0"/>
              <a:cs typeface="Times New Roman" panose="02020603050405020304" pitchFamily="18" charset="0"/>
            </a:endParaRPr>
          </a:p>
          <a:p>
            <a:pPr algn="ctr"/>
            <a:r>
              <a:rPr lang="vi-VN" sz="5400" b="1" i="1" smtClean="0">
                <a:latin typeface="Times New Roman" panose="02020603050405020304" pitchFamily="18" charset="0"/>
                <a:cs typeface="Times New Roman" panose="02020603050405020304" pitchFamily="18" charset="0"/>
              </a:rPr>
              <a:t>Những </a:t>
            </a:r>
            <a:r>
              <a:rPr lang="vi-VN" sz="5400" b="1" i="1">
                <a:latin typeface="Times New Roman" panose="02020603050405020304" pitchFamily="18" charset="0"/>
                <a:cs typeface="Times New Roman" panose="02020603050405020304" pitchFamily="18" charset="0"/>
              </a:rPr>
              <a:t>giải pháp khắc phục tình trạng tin giả trên mạng Interner</a:t>
            </a:r>
            <a:endParaRPr lang="en-US" sz="5400">
              <a:solidFill>
                <a:srgbClr val="50291C"/>
              </a:solidFill>
              <a:latin typeface="Times New Roman" panose="02020603050405020304" pitchFamily="18" charset="0"/>
              <a:ea typeface="KG Primary Penmanship"/>
              <a:cs typeface="Times New Roman" panose="02020603050405020304" pitchFamily="18" charset="0"/>
              <a:sym typeface="KG Primary Penmanship"/>
            </a:endParaRPr>
          </a:p>
        </p:txBody>
      </p:sp>
    </p:spTree>
    <p:extLst>
      <p:ext uri="{BB962C8B-B14F-4D97-AF65-F5344CB8AC3E}">
        <p14:creationId xmlns:p14="http://schemas.microsoft.com/office/powerpoint/2010/main" val="204614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4F2F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7897044">
            <a:off x="-4439262" y="6578424"/>
            <a:ext cx="7673339" cy="10444950"/>
            <a:chOff x="0" y="0"/>
            <a:chExt cx="6350000" cy="8643620"/>
          </a:xfrm>
        </p:grpSpPr>
        <p:sp>
          <p:nvSpPr>
            <p:cNvPr id="3" name="Freeform 3"/>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8AB5E1"/>
            </a:solidFill>
          </p:spPr>
        </p:sp>
        <p:sp>
          <p:nvSpPr>
            <p:cNvPr id="4" name="Freeform 4"/>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5" name="Freeform 5"/>
          <p:cNvSpPr/>
          <p:nvPr/>
        </p:nvSpPr>
        <p:spPr>
          <a:xfrm rot="4251259">
            <a:off x="-1831565" y="-3431660"/>
            <a:ext cx="7256212" cy="6863321"/>
          </a:xfrm>
          <a:custGeom>
            <a:avLst/>
            <a:gdLst/>
            <a:ahLst/>
            <a:cxnLst/>
            <a:rect l="l" t="t" r="r" b="b"/>
            <a:pathLst>
              <a:path w="7256212" h="6863321">
                <a:moveTo>
                  <a:pt x="0" y="0"/>
                </a:moveTo>
                <a:lnTo>
                  <a:pt x="7256212" y="0"/>
                </a:lnTo>
                <a:lnTo>
                  <a:pt x="7256212" y="6863320"/>
                </a:lnTo>
                <a:lnTo>
                  <a:pt x="0" y="68633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6" name="Group 6"/>
          <p:cNvGrpSpPr>
            <a:grpSpLocks noChangeAspect="1"/>
          </p:cNvGrpSpPr>
          <p:nvPr/>
        </p:nvGrpSpPr>
        <p:grpSpPr>
          <a:xfrm rot="7897044">
            <a:off x="15053922" y="-6095184"/>
            <a:ext cx="7673339" cy="10444950"/>
            <a:chOff x="0" y="0"/>
            <a:chExt cx="6350000" cy="8643620"/>
          </a:xfrm>
        </p:grpSpPr>
        <p:sp>
          <p:nvSpPr>
            <p:cNvPr id="7" name="Freeform 7"/>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8AB5E1"/>
            </a:solidFill>
          </p:spPr>
        </p:sp>
        <p:sp>
          <p:nvSpPr>
            <p:cNvPr id="8" name="Freeform 8"/>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10" name="Freeform 10"/>
          <p:cNvSpPr/>
          <p:nvPr/>
        </p:nvSpPr>
        <p:spPr>
          <a:xfrm>
            <a:off x="362027" y="4244535"/>
            <a:ext cx="917311" cy="898965"/>
          </a:xfrm>
          <a:custGeom>
            <a:avLst/>
            <a:gdLst/>
            <a:ahLst/>
            <a:cxnLst/>
            <a:rect l="l" t="t" r="r" b="b"/>
            <a:pathLst>
              <a:path w="917311" h="898965">
                <a:moveTo>
                  <a:pt x="0" y="0"/>
                </a:moveTo>
                <a:lnTo>
                  <a:pt x="917311" y="0"/>
                </a:lnTo>
                <a:lnTo>
                  <a:pt x="917311" y="898965"/>
                </a:lnTo>
                <a:lnTo>
                  <a:pt x="0" y="898965"/>
                </a:lnTo>
                <a:lnTo>
                  <a:pt x="0" y="0"/>
                </a:lnTo>
                <a:close/>
              </a:path>
            </a:pathLst>
          </a:custGeom>
          <a:blipFill>
            <a:blip r:embed="rId5">
              <a:extLst>
                <a:ext uri="{96DAC541-7B7A-43D3-8B79-37D633B846F1}">
                  <asvg:svgBlip xmlns:asvg="http://schemas.microsoft.com/office/drawing/2016/SVG/main" xmlns="" r:embed="rId8"/>
                </a:ext>
              </a:extLst>
            </a:blip>
            <a:stretch>
              <a:fillRect/>
            </a:stretch>
          </a:blipFill>
        </p:spPr>
      </p:sp>
      <p:sp>
        <p:nvSpPr>
          <p:cNvPr id="11" name="Freeform 11"/>
          <p:cNvSpPr/>
          <p:nvPr/>
        </p:nvSpPr>
        <p:spPr>
          <a:xfrm>
            <a:off x="4527860" y="1962150"/>
            <a:ext cx="1123180" cy="1100716"/>
          </a:xfrm>
          <a:custGeom>
            <a:avLst/>
            <a:gdLst/>
            <a:ahLst/>
            <a:cxnLst/>
            <a:rect l="l" t="t" r="r" b="b"/>
            <a:pathLst>
              <a:path w="1123180" h="1100716">
                <a:moveTo>
                  <a:pt x="0" y="0"/>
                </a:moveTo>
                <a:lnTo>
                  <a:pt x="1123180" y="0"/>
                </a:lnTo>
                <a:lnTo>
                  <a:pt x="1123180" y="1100716"/>
                </a:lnTo>
                <a:lnTo>
                  <a:pt x="0" y="1100716"/>
                </a:lnTo>
                <a:lnTo>
                  <a:pt x="0" y="0"/>
                </a:lnTo>
                <a:close/>
              </a:path>
            </a:pathLst>
          </a:custGeom>
          <a:blipFill>
            <a:blip r:embed="rId5">
              <a:extLst>
                <a:ext uri="{96DAC541-7B7A-43D3-8B79-37D633B846F1}">
                  <asvg:svgBlip xmlns:asvg="http://schemas.microsoft.com/office/drawing/2016/SVG/main" xmlns="" r:embed="rId8"/>
                </a:ext>
              </a:extLst>
            </a:blip>
            <a:stretch>
              <a:fillRect/>
            </a:stretch>
          </a:blipFill>
        </p:spPr>
      </p:sp>
      <p:sp>
        <p:nvSpPr>
          <p:cNvPr id="12" name="Freeform 12"/>
          <p:cNvSpPr/>
          <p:nvPr/>
        </p:nvSpPr>
        <p:spPr>
          <a:xfrm rot="-6130605">
            <a:off x="565121" y="1500624"/>
            <a:ext cx="2046806" cy="2067787"/>
          </a:xfrm>
          <a:custGeom>
            <a:avLst/>
            <a:gdLst/>
            <a:ahLst/>
            <a:cxnLst/>
            <a:rect l="l" t="t" r="r" b="b"/>
            <a:pathLst>
              <a:path w="2046806" h="2067787">
                <a:moveTo>
                  <a:pt x="0" y="0"/>
                </a:moveTo>
                <a:lnTo>
                  <a:pt x="2046805" y="0"/>
                </a:lnTo>
                <a:lnTo>
                  <a:pt x="2046805" y="2067787"/>
                </a:lnTo>
                <a:lnTo>
                  <a:pt x="0" y="2067787"/>
                </a:lnTo>
                <a:lnTo>
                  <a:pt x="0" y="0"/>
                </a:lnTo>
                <a:close/>
              </a:path>
            </a:pathLst>
          </a:custGeom>
          <a:blipFill>
            <a:blip r:embed="rId9"/>
            <a:stretch>
              <a:fillRect/>
            </a:stretch>
          </a:blipFill>
        </p:spPr>
      </p:sp>
      <p:sp>
        <p:nvSpPr>
          <p:cNvPr id="13" name="Freeform 13"/>
          <p:cNvSpPr/>
          <p:nvPr/>
        </p:nvSpPr>
        <p:spPr>
          <a:xfrm>
            <a:off x="1984253" y="512556"/>
            <a:ext cx="2025020" cy="1984787"/>
          </a:xfrm>
          <a:custGeom>
            <a:avLst/>
            <a:gdLst/>
            <a:ahLst/>
            <a:cxnLst/>
            <a:rect l="l" t="t" r="r" b="b"/>
            <a:pathLst>
              <a:path w="2025020" h="1984787">
                <a:moveTo>
                  <a:pt x="0" y="0"/>
                </a:moveTo>
                <a:lnTo>
                  <a:pt x="2025019" y="0"/>
                </a:lnTo>
                <a:lnTo>
                  <a:pt x="2025019" y="1984788"/>
                </a:lnTo>
                <a:lnTo>
                  <a:pt x="0" y="1984788"/>
                </a:lnTo>
                <a:lnTo>
                  <a:pt x="0" y="0"/>
                </a:lnTo>
                <a:close/>
              </a:path>
            </a:pathLst>
          </a:custGeom>
          <a:blipFill>
            <a:blip r:embed="rId10"/>
            <a:stretch>
              <a:fillRect/>
            </a:stretch>
          </a:blipFill>
        </p:spPr>
      </p:sp>
      <p:sp>
        <p:nvSpPr>
          <p:cNvPr id="14" name="Freeform 14"/>
          <p:cNvSpPr/>
          <p:nvPr/>
        </p:nvSpPr>
        <p:spPr>
          <a:xfrm>
            <a:off x="1643874" y="3723669"/>
            <a:ext cx="7315200" cy="4030010"/>
          </a:xfrm>
          <a:custGeom>
            <a:avLst/>
            <a:gdLst/>
            <a:ahLst/>
            <a:cxnLst/>
            <a:rect l="l" t="t" r="r" b="b"/>
            <a:pathLst>
              <a:path w="7315200" h="4030010">
                <a:moveTo>
                  <a:pt x="0" y="0"/>
                </a:moveTo>
                <a:lnTo>
                  <a:pt x="7315200" y="0"/>
                </a:lnTo>
                <a:lnTo>
                  <a:pt x="7315200" y="4030010"/>
                </a:lnTo>
                <a:lnTo>
                  <a:pt x="0" y="403001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5" name="Freeform 15"/>
          <p:cNvSpPr/>
          <p:nvPr/>
        </p:nvSpPr>
        <p:spPr>
          <a:xfrm>
            <a:off x="9328926" y="3723668"/>
            <a:ext cx="8501874" cy="6204491"/>
          </a:xfrm>
          <a:custGeom>
            <a:avLst/>
            <a:gdLst/>
            <a:ahLst/>
            <a:cxnLst/>
            <a:rect l="l" t="t" r="r" b="b"/>
            <a:pathLst>
              <a:path w="7315200" h="4030010">
                <a:moveTo>
                  <a:pt x="0" y="0"/>
                </a:moveTo>
                <a:lnTo>
                  <a:pt x="7315200" y="0"/>
                </a:lnTo>
                <a:lnTo>
                  <a:pt x="7315200" y="4030010"/>
                </a:lnTo>
                <a:lnTo>
                  <a:pt x="0" y="403001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6" name="Freeform 16"/>
          <p:cNvSpPr/>
          <p:nvPr/>
        </p:nvSpPr>
        <p:spPr>
          <a:xfrm flipV="1">
            <a:off x="14831583" y="190351"/>
            <a:ext cx="2202256" cy="3050985"/>
          </a:xfrm>
          <a:custGeom>
            <a:avLst/>
            <a:gdLst/>
            <a:ahLst/>
            <a:cxnLst/>
            <a:rect l="l" t="t" r="r" b="b"/>
            <a:pathLst>
              <a:path w="2202256" h="3050985">
                <a:moveTo>
                  <a:pt x="0" y="3050985"/>
                </a:moveTo>
                <a:lnTo>
                  <a:pt x="2202256" y="3050985"/>
                </a:lnTo>
                <a:lnTo>
                  <a:pt x="2202256" y="0"/>
                </a:lnTo>
                <a:lnTo>
                  <a:pt x="0" y="0"/>
                </a:lnTo>
                <a:lnTo>
                  <a:pt x="0" y="3050985"/>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7" name="Freeform 17"/>
          <p:cNvSpPr/>
          <p:nvPr/>
        </p:nvSpPr>
        <p:spPr>
          <a:xfrm>
            <a:off x="6766000" y="8385803"/>
            <a:ext cx="3195946" cy="1133108"/>
          </a:xfrm>
          <a:custGeom>
            <a:avLst/>
            <a:gdLst/>
            <a:ahLst/>
            <a:cxnLst/>
            <a:rect l="l" t="t" r="r" b="b"/>
            <a:pathLst>
              <a:path w="3195946" h="1133108">
                <a:moveTo>
                  <a:pt x="0" y="0"/>
                </a:moveTo>
                <a:lnTo>
                  <a:pt x="3195946" y="0"/>
                </a:lnTo>
                <a:lnTo>
                  <a:pt x="3195946" y="1133108"/>
                </a:lnTo>
                <a:lnTo>
                  <a:pt x="0" y="113310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8" name="TextBox 18"/>
          <p:cNvSpPr txBox="1"/>
          <p:nvPr/>
        </p:nvSpPr>
        <p:spPr>
          <a:xfrm>
            <a:off x="2159486" y="4557574"/>
            <a:ext cx="6032756" cy="2462213"/>
          </a:xfrm>
          <a:prstGeom prst="rect">
            <a:avLst/>
          </a:prstGeom>
        </p:spPr>
        <p:txBody>
          <a:bodyPr lIns="0" tIns="0" rIns="0" bIns="0" rtlCol="0" anchor="t">
            <a:spAutoFit/>
          </a:bodyPr>
          <a:lstStyle/>
          <a:p>
            <a:pPr algn="just"/>
            <a:r>
              <a:rPr lang="vi-VN" sz="4000" b="1">
                <a:latin typeface="Times New Roman" panose="02020603050405020304" pitchFamily="18" charset="0"/>
                <a:cs typeface="Times New Roman" panose="02020603050405020304" pitchFamily="18" charset="0"/>
              </a:rPr>
              <a:t>Câu 1:</a:t>
            </a:r>
            <a:r>
              <a:rPr lang="vi-VN" sz="4000">
                <a:latin typeface="Times New Roman" panose="02020603050405020304" pitchFamily="18" charset="0"/>
                <a:cs typeface="Times New Roman" panose="02020603050405020304" pitchFamily="18" charset="0"/>
              </a:rPr>
              <a:t> VB trên bàn về vấn đề hiện tượng tin giả trên Internet và những giải pháp</a:t>
            </a:r>
            <a:br>
              <a:rPr lang="vi-VN" sz="4000">
                <a:latin typeface="Times New Roman" panose="02020603050405020304" pitchFamily="18" charset="0"/>
                <a:cs typeface="Times New Roman" panose="02020603050405020304" pitchFamily="18" charset="0"/>
              </a:rPr>
            </a:br>
            <a:r>
              <a:rPr lang="vi-VN" sz="4000">
                <a:latin typeface="Times New Roman" panose="02020603050405020304" pitchFamily="18" charset="0"/>
                <a:cs typeface="Times New Roman" panose="02020603050405020304" pitchFamily="18" charset="0"/>
              </a:rPr>
              <a:t>khắc phục.</a:t>
            </a:r>
            <a:endParaRPr lang="en-GB" sz="4000">
              <a:latin typeface="Times New Roman" panose="02020603050405020304" pitchFamily="18" charset="0"/>
              <a:cs typeface="Times New Roman" panose="02020603050405020304" pitchFamily="18" charset="0"/>
            </a:endParaRPr>
          </a:p>
        </p:txBody>
      </p:sp>
      <p:sp>
        <p:nvSpPr>
          <p:cNvPr id="19" name="TextBox 19"/>
          <p:cNvSpPr txBox="1"/>
          <p:nvPr/>
        </p:nvSpPr>
        <p:spPr>
          <a:xfrm>
            <a:off x="9676986" y="4694017"/>
            <a:ext cx="7405856" cy="4308872"/>
          </a:xfrm>
          <a:prstGeom prst="rect">
            <a:avLst/>
          </a:prstGeom>
        </p:spPr>
        <p:txBody>
          <a:bodyPr wrap="square" lIns="0" tIns="0" rIns="0" bIns="0" rtlCol="0" anchor="t">
            <a:spAutoFit/>
          </a:bodyPr>
          <a:lstStyle/>
          <a:p>
            <a:pPr algn="just"/>
            <a:r>
              <a:rPr lang="vi-VN" sz="4000" b="1">
                <a:latin typeface="Times New Roman" panose="02020603050405020304" pitchFamily="18" charset="0"/>
                <a:cs typeface="Times New Roman" panose="02020603050405020304" pitchFamily="18" charset="0"/>
              </a:rPr>
              <a:t>Câu 2:</a:t>
            </a:r>
            <a:r>
              <a:rPr lang="vi-VN" sz="4000">
                <a:latin typeface="Times New Roman" panose="02020603050405020304" pitchFamily="18" charset="0"/>
                <a:cs typeface="Times New Roman" panose="02020603050405020304" pitchFamily="18" charset="0"/>
              </a:rPr>
              <a:t> Đoạn giải thích là đoạn thứ hai trong VB. Đối với nội dung VB, việc giải thích các khái niệm quan trọng giúp thống nhất cách hiểu về vấn đề cần bàn luận, từ đó giúp người đọc hiểu rõ ràng, chính xác VB, tăng sức thuyết phục của VB.</a:t>
            </a:r>
            <a:endParaRPr lang="en-GB" sz="4000">
              <a:latin typeface="Times New Roman" panose="02020603050405020304" pitchFamily="18" charset="0"/>
              <a:cs typeface="Times New Roman" panose="02020603050405020304" pitchFamily="18" charset="0"/>
            </a:endParaRPr>
          </a:p>
        </p:txBody>
      </p:sp>
      <p:sp>
        <p:nvSpPr>
          <p:cNvPr id="20" name="TextBox 20"/>
          <p:cNvSpPr txBox="1"/>
          <p:nvPr/>
        </p:nvSpPr>
        <p:spPr>
          <a:xfrm>
            <a:off x="6009464" y="623277"/>
            <a:ext cx="7942352" cy="2769989"/>
          </a:xfrm>
          <a:prstGeom prst="rect">
            <a:avLst/>
          </a:prstGeom>
        </p:spPr>
        <p:txBody>
          <a:bodyPr wrap="square" lIns="0" tIns="0" rIns="0" bIns="0" rtlCol="0" anchor="t">
            <a:spAutoFit/>
          </a:bodyPr>
          <a:lstStyle/>
          <a:p>
            <a:pPr algn="ctr"/>
            <a:r>
              <a:rPr lang="vi-VN" sz="6000" b="1" u="sng">
                <a:latin typeface="Times New Roman" panose="02020603050405020304" pitchFamily="18" charset="0"/>
                <a:cs typeface="Times New Roman" panose="02020603050405020304" pitchFamily="18" charset="0"/>
              </a:rPr>
              <a:t>Bước </a:t>
            </a:r>
            <a:r>
              <a:rPr lang="vi-VN" sz="6000" b="1" u="sng" smtClean="0">
                <a:latin typeface="Times New Roman" panose="02020603050405020304" pitchFamily="18" charset="0"/>
                <a:cs typeface="Times New Roman" panose="02020603050405020304" pitchFamily="18" charset="0"/>
              </a:rPr>
              <a:t>2</a:t>
            </a:r>
            <a:endParaRPr lang="vi-VN" sz="6000" b="1">
              <a:latin typeface="Times New Roman" panose="02020603050405020304" pitchFamily="18" charset="0"/>
              <a:cs typeface="Times New Roman" panose="02020603050405020304" pitchFamily="18" charset="0"/>
            </a:endParaRPr>
          </a:p>
          <a:p>
            <a:pPr algn="ctr"/>
            <a:r>
              <a:rPr lang="vi-VN" sz="6000" smtClean="0">
                <a:latin typeface="Times New Roman" panose="02020603050405020304" pitchFamily="18" charset="0"/>
                <a:cs typeface="Times New Roman" panose="02020603050405020304" pitchFamily="18" charset="0"/>
              </a:rPr>
              <a:t> </a:t>
            </a:r>
            <a:r>
              <a:rPr lang="vi-VN" sz="6000" b="1">
                <a:latin typeface="Times New Roman" panose="02020603050405020304" pitchFamily="18" charset="0"/>
                <a:cs typeface="Times New Roman" panose="02020603050405020304" pitchFamily="18" charset="0"/>
              </a:rPr>
              <a:t>Nhận xét, phân tích các yêu cầu </a:t>
            </a:r>
            <a:endParaRPr lang="en-US" sz="6000">
              <a:solidFill>
                <a:srgbClr val="383C82"/>
              </a:solidFill>
              <a:latin typeface="Times New Roman" panose="02020603050405020304" pitchFamily="18" charset="0"/>
              <a:ea typeface="KG Primary Penmanship"/>
              <a:cs typeface="Times New Roman" panose="02020603050405020304" pitchFamily="18" charset="0"/>
              <a:sym typeface="KG Primary Penmanship"/>
            </a:endParaRPr>
          </a:p>
        </p:txBody>
      </p:sp>
    </p:spTree>
    <p:extLst>
      <p:ext uri="{BB962C8B-B14F-4D97-AF65-F5344CB8AC3E}">
        <p14:creationId xmlns:p14="http://schemas.microsoft.com/office/powerpoint/2010/main" val="353083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FF5D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7897044">
            <a:off x="-4439262" y="6578424"/>
            <a:ext cx="7673339" cy="10444950"/>
            <a:chOff x="0" y="0"/>
            <a:chExt cx="6350000" cy="8643620"/>
          </a:xfrm>
        </p:grpSpPr>
        <p:sp>
          <p:nvSpPr>
            <p:cNvPr id="3" name="Freeform 3"/>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8FB994"/>
            </a:solidFill>
          </p:spPr>
        </p:sp>
        <p:sp>
          <p:nvSpPr>
            <p:cNvPr id="4" name="Freeform 4"/>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grpSp>
        <p:nvGrpSpPr>
          <p:cNvPr id="5" name="Group 5"/>
          <p:cNvGrpSpPr>
            <a:grpSpLocks noChangeAspect="1"/>
          </p:cNvGrpSpPr>
          <p:nvPr/>
        </p:nvGrpSpPr>
        <p:grpSpPr>
          <a:xfrm rot="7897044">
            <a:off x="15053922" y="-6095184"/>
            <a:ext cx="7673339" cy="10444950"/>
            <a:chOff x="0" y="0"/>
            <a:chExt cx="6350000" cy="8643620"/>
          </a:xfrm>
        </p:grpSpPr>
        <p:sp>
          <p:nvSpPr>
            <p:cNvPr id="6" name="Freeform 6"/>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8FB994"/>
            </a:solidFill>
          </p:spPr>
        </p:sp>
        <p:sp>
          <p:nvSpPr>
            <p:cNvPr id="7" name="Freeform 7"/>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8" name="Freeform 8"/>
          <p:cNvSpPr/>
          <p:nvPr/>
        </p:nvSpPr>
        <p:spPr>
          <a:xfrm flipV="1">
            <a:off x="15283150" y="808320"/>
            <a:ext cx="2125504" cy="2944653"/>
          </a:xfrm>
          <a:custGeom>
            <a:avLst/>
            <a:gdLst/>
            <a:ahLst/>
            <a:cxnLst/>
            <a:rect l="l" t="t" r="r" b="b"/>
            <a:pathLst>
              <a:path w="2125504" h="2944653">
                <a:moveTo>
                  <a:pt x="0" y="2944653"/>
                </a:moveTo>
                <a:lnTo>
                  <a:pt x="2125504" y="2944653"/>
                </a:lnTo>
                <a:lnTo>
                  <a:pt x="2125504" y="0"/>
                </a:lnTo>
                <a:lnTo>
                  <a:pt x="0" y="0"/>
                </a:lnTo>
                <a:lnTo>
                  <a:pt x="0" y="294465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Freeform 10"/>
          <p:cNvSpPr/>
          <p:nvPr/>
        </p:nvSpPr>
        <p:spPr>
          <a:xfrm>
            <a:off x="6896600" y="9018346"/>
            <a:ext cx="917311" cy="898965"/>
          </a:xfrm>
          <a:custGeom>
            <a:avLst/>
            <a:gdLst/>
            <a:ahLst/>
            <a:cxnLst/>
            <a:rect l="l" t="t" r="r" b="b"/>
            <a:pathLst>
              <a:path w="917311" h="898965">
                <a:moveTo>
                  <a:pt x="0" y="0"/>
                </a:moveTo>
                <a:lnTo>
                  <a:pt x="917311" y="0"/>
                </a:lnTo>
                <a:lnTo>
                  <a:pt x="917311" y="898964"/>
                </a:lnTo>
                <a:lnTo>
                  <a:pt x="0" y="898964"/>
                </a:lnTo>
                <a:lnTo>
                  <a:pt x="0" y="0"/>
                </a:lnTo>
                <a:close/>
              </a:path>
            </a:pathLst>
          </a:custGeom>
          <a:blipFill>
            <a:blip r:embed="rId5">
              <a:extLst>
                <a:ext uri="{96DAC541-7B7A-43D3-8B79-37D633B846F1}">
                  <asvg:svgBlip xmlns:asvg="http://schemas.microsoft.com/office/drawing/2016/SVG/main" xmlns="" r:embed="rId8"/>
                </a:ext>
              </a:extLst>
            </a:blip>
            <a:stretch>
              <a:fillRect/>
            </a:stretch>
          </a:blipFill>
        </p:spPr>
      </p:sp>
      <p:sp>
        <p:nvSpPr>
          <p:cNvPr id="11" name="Freeform 11"/>
          <p:cNvSpPr/>
          <p:nvPr/>
        </p:nvSpPr>
        <p:spPr>
          <a:xfrm rot="2592102">
            <a:off x="-2211539" y="-3788186"/>
            <a:ext cx="7256212" cy="6863321"/>
          </a:xfrm>
          <a:custGeom>
            <a:avLst/>
            <a:gdLst/>
            <a:ahLst/>
            <a:cxnLst/>
            <a:rect l="l" t="t" r="r" b="b"/>
            <a:pathLst>
              <a:path w="7256212" h="6863321">
                <a:moveTo>
                  <a:pt x="0" y="0"/>
                </a:moveTo>
                <a:lnTo>
                  <a:pt x="7256212" y="0"/>
                </a:lnTo>
                <a:lnTo>
                  <a:pt x="7256212" y="6863321"/>
                </a:lnTo>
                <a:lnTo>
                  <a:pt x="0" y="686332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Freeform 12"/>
          <p:cNvSpPr/>
          <p:nvPr/>
        </p:nvSpPr>
        <p:spPr>
          <a:xfrm>
            <a:off x="1028700" y="3042486"/>
            <a:ext cx="7518659" cy="4142098"/>
          </a:xfrm>
          <a:custGeom>
            <a:avLst/>
            <a:gdLst/>
            <a:ahLst/>
            <a:cxnLst/>
            <a:rect l="l" t="t" r="r" b="b"/>
            <a:pathLst>
              <a:path w="7518659" h="4142098">
                <a:moveTo>
                  <a:pt x="0" y="0"/>
                </a:moveTo>
                <a:lnTo>
                  <a:pt x="7518659" y="0"/>
                </a:lnTo>
                <a:lnTo>
                  <a:pt x="7518659" y="4142098"/>
                </a:lnTo>
                <a:lnTo>
                  <a:pt x="0" y="414209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a:off x="9144000" y="495300"/>
            <a:ext cx="8458200" cy="8523046"/>
          </a:xfrm>
          <a:custGeom>
            <a:avLst/>
            <a:gdLst/>
            <a:ahLst/>
            <a:cxnLst/>
            <a:rect l="l" t="t" r="r" b="b"/>
            <a:pathLst>
              <a:path w="7518659" h="4142098">
                <a:moveTo>
                  <a:pt x="0" y="0"/>
                </a:moveTo>
                <a:lnTo>
                  <a:pt x="7518659" y="0"/>
                </a:lnTo>
                <a:lnTo>
                  <a:pt x="7518659" y="4142098"/>
                </a:lnTo>
                <a:lnTo>
                  <a:pt x="0" y="414209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4" name="Freeform 14"/>
          <p:cNvSpPr/>
          <p:nvPr/>
        </p:nvSpPr>
        <p:spPr>
          <a:xfrm rot="1136038">
            <a:off x="7274845" y="7687513"/>
            <a:ext cx="2028859" cy="1908579"/>
          </a:xfrm>
          <a:custGeom>
            <a:avLst/>
            <a:gdLst/>
            <a:ahLst/>
            <a:cxnLst/>
            <a:rect l="l" t="t" r="r" b="b"/>
            <a:pathLst>
              <a:path w="2028859" h="1908579">
                <a:moveTo>
                  <a:pt x="0" y="0"/>
                </a:moveTo>
                <a:lnTo>
                  <a:pt x="2028859" y="0"/>
                </a:lnTo>
                <a:lnTo>
                  <a:pt x="2028859" y="1908579"/>
                </a:lnTo>
                <a:lnTo>
                  <a:pt x="0" y="1908579"/>
                </a:lnTo>
                <a:lnTo>
                  <a:pt x="0" y="0"/>
                </a:lnTo>
                <a:close/>
              </a:path>
            </a:pathLst>
          </a:custGeom>
          <a:blipFill>
            <a:blip r:embed="rId13"/>
            <a:stretch>
              <a:fillRect/>
            </a:stretch>
          </a:blipFill>
        </p:spPr>
      </p:sp>
      <p:sp>
        <p:nvSpPr>
          <p:cNvPr id="15" name="Freeform 15"/>
          <p:cNvSpPr/>
          <p:nvPr/>
        </p:nvSpPr>
        <p:spPr>
          <a:xfrm rot="-2318316">
            <a:off x="97820" y="1706775"/>
            <a:ext cx="2062323" cy="2053095"/>
          </a:xfrm>
          <a:custGeom>
            <a:avLst/>
            <a:gdLst/>
            <a:ahLst/>
            <a:cxnLst/>
            <a:rect l="l" t="t" r="r" b="b"/>
            <a:pathLst>
              <a:path w="2062323" h="2053095">
                <a:moveTo>
                  <a:pt x="0" y="0"/>
                </a:moveTo>
                <a:lnTo>
                  <a:pt x="2062323" y="0"/>
                </a:lnTo>
                <a:lnTo>
                  <a:pt x="2062323" y="2053095"/>
                </a:lnTo>
                <a:lnTo>
                  <a:pt x="0" y="2053095"/>
                </a:lnTo>
                <a:lnTo>
                  <a:pt x="0" y="0"/>
                </a:lnTo>
                <a:close/>
              </a:path>
            </a:pathLst>
          </a:custGeom>
          <a:blipFill>
            <a:blip r:embed="rId14"/>
            <a:stretch>
              <a:fillRect/>
            </a:stretch>
          </a:blipFill>
        </p:spPr>
      </p:sp>
      <p:sp>
        <p:nvSpPr>
          <p:cNvPr id="16" name="Freeform 16"/>
          <p:cNvSpPr/>
          <p:nvPr/>
        </p:nvSpPr>
        <p:spPr>
          <a:xfrm>
            <a:off x="2575404" y="1287623"/>
            <a:ext cx="917311" cy="898965"/>
          </a:xfrm>
          <a:custGeom>
            <a:avLst/>
            <a:gdLst/>
            <a:ahLst/>
            <a:cxnLst/>
            <a:rect l="l" t="t" r="r" b="b"/>
            <a:pathLst>
              <a:path w="917311" h="898965">
                <a:moveTo>
                  <a:pt x="0" y="0"/>
                </a:moveTo>
                <a:lnTo>
                  <a:pt x="917311" y="0"/>
                </a:lnTo>
                <a:lnTo>
                  <a:pt x="917311" y="898965"/>
                </a:lnTo>
                <a:lnTo>
                  <a:pt x="0" y="898965"/>
                </a:lnTo>
                <a:lnTo>
                  <a:pt x="0" y="0"/>
                </a:lnTo>
                <a:close/>
              </a:path>
            </a:pathLst>
          </a:custGeom>
          <a:blipFill>
            <a:blip r:embed="rId5">
              <a:extLst>
                <a:ext uri="{96DAC541-7B7A-43D3-8B79-37D633B846F1}">
                  <asvg:svgBlip xmlns:asvg="http://schemas.microsoft.com/office/drawing/2016/SVG/main" xmlns="" r:embed="rId8"/>
                </a:ext>
              </a:extLst>
            </a:blip>
            <a:stretch>
              <a:fillRect/>
            </a:stretch>
          </a:blipFill>
        </p:spPr>
      </p:sp>
      <p:sp>
        <p:nvSpPr>
          <p:cNvPr id="17" name="TextBox 17"/>
          <p:cNvSpPr txBox="1"/>
          <p:nvPr/>
        </p:nvSpPr>
        <p:spPr>
          <a:xfrm>
            <a:off x="1417142" y="3821696"/>
            <a:ext cx="6397344" cy="3077766"/>
          </a:xfrm>
          <a:prstGeom prst="rect">
            <a:avLst/>
          </a:prstGeom>
        </p:spPr>
        <p:txBody>
          <a:bodyPr lIns="0" tIns="0" rIns="0" bIns="0" rtlCol="0" anchor="t">
            <a:spAutoFit/>
          </a:bodyPr>
          <a:lstStyle/>
          <a:p>
            <a:pPr algn="just"/>
            <a:r>
              <a:rPr lang="vi-VN" sz="4000" b="1">
                <a:latin typeface="Times New Roman" panose="02020603050405020304" pitchFamily="18" charset="0"/>
                <a:cs typeface="Times New Roman" panose="02020603050405020304" pitchFamily="18" charset="0"/>
              </a:rPr>
              <a:t>Câu 3:</a:t>
            </a:r>
            <a:r>
              <a:rPr lang="vi-VN" sz="4000">
                <a:latin typeface="Times New Roman" panose="02020603050405020304" pitchFamily="18" charset="0"/>
                <a:cs typeface="Times New Roman" panose="02020603050405020304" pitchFamily="18" charset="0"/>
              </a:rPr>
              <a:t> Tác giả bài viết đã phân tích vấn đề trên các khía cạnh là thực trạng, nguyên nhân, tác hại.</a:t>
            </a:r>
            <a:endParaRPr lang="en-GB" sz="4000">
              <a:latin typeface="Times New Roman" panose="02020603050405020304" pitchFamily="18" charset="0"/>
              <a:cs typeface="Times New Roman" panose="02020603050405020304" pitchFamily="18" charset="0"/>
            </a:endParaRPr>
          </a:p>
          <a:p>
            <a:pPr algn="just"/>
            <a:r>
              <a:rPr lang="en-US" sz="4000" smtClean="0">
                <a:solidFill>
                  <a:srgbClr val="2A441E"/>
                </a:solidFill>
                <a:latin typeface="Times New Roman" panose="02020603050405020304" pitchFamily="18" charset="0"/>
                <a:ea typeface="KG Primary Penmanship"/>
                <a:cs typeface="Times New Roman" panose="02020603050405020304" pitchFamily="18" charset="0"/>
                <a:sym typeface="KG Primary Penmanship"/>
              </a:rPr>
              <a:t>.</a:t>
            </a:r>
            <a:endParaRPr lang="en-US" sz="4000">
              <a:solidFill>
                <a:srgbClr val="2A441E"/>
              </a:solidFill>
              <a:latin typeface="Times New Roman" panose="02020603050405020304" pitchFamily="18" charset="0"/>
              <a:ea typeface="KG Primary Penmanship"/>
              <a:cs typeface="Times New Roman" panose="02020603050405020304" pitchFamily="18" charset="0"/>
              <a:sym typeface="KG Primary Penmanship"/>
            </a:endParaRPr>
          </a:p>
        </p:txBody>
      </p:sp>
      <p:sp>
        <p:nvSpPr>
          <p:cNvPr id="20" name="TextBox 20"/>
          <p:cNvSpPr txBox="1"/>
          <p:nvPr/>
        </p:nvSpPr>
        <p:spPr>
          <a:xfrm>
            <a:off x="9521536" y="1498740"/>
            <a:ext cx="7318664" cy="6771084"/>
          </a:xfrm>
          <a:prstGeom prst="rect">
            <a:avLst/>
          </a:prstGeom>
        </p:spPr>
        <p:txBody>
          <a:bodyPr wrap="square" lIns="0" tIns="0" rIns="0" bIns="0" rtlCol="0" anchor="t">
            <a:spAutoFit/>
          </a:bodyPr>
          <a:lstStyle/>
          <a:p>
            <a:pPr algn="just"/>
            <a:r>
              <a:rPr lang="vi-VN" sz="4000" b="1">
                <a:latin typeface="Times New Roman" panose="02020603050405020304" pitchFamily="18" charset="0"/>
                <a:cs typeface="Times New Roman" panose="02020603050405020304" pitchFamily="18" charset="0"/>
              </a:rPr>
              <a:t>Câu 4:</a:t>
            </a:r>
            <a:r>
              <a:rPr lang="vi-VN" sz="4000">
                <a:latin typeface="Times New Roman" panose="02020603050405020304" pitchFamily="18" charset="0"/>
                <a:cs typeface="Times New Roman" panose="02020603050405020304" pitchFamily="18" charset="0"/>
              </a:rPr>
              <a:t> Tác giả đưa ra hai giải pháp: Tuyên truyền về tác hại của tin giả và giúp mọi người hình thành kĩ năng nhận biết tin giả; mỗi cá nhân cần học cách xác thực thông tin trên mạng và chịu trách nhiệm với hành vi lan truyền thông tin. Đây là các giải pháp phù hợp, khả thi, được chỉ dẫn rõ ràng về cách thực hiện, có sự kết hợp hành động giữa cá nhân và tập thể.</a:t>
            </a:r>
            <a:endParaRPr lang="en-GB"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055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1DF"/>
        </a:solidFill>
        <a:effectLst/>
      </p:bgPr>
    </p:bg>
    <p:spTree>
      <p:nvGrpSpPr>
        <p:cNvPr id="1" name=""/>
        <p:cNvGrpSpPr/>
        <p:nvPr/>
      </p:nvGrpSpPr>
      <p:grpSpPr>
        <a:xfrm>
          <a:off x="0" y="0"/>
          <a:ext cx="0" cy="0"/>
          <a:chOff x="0" y="0"/>
          <a:chExt cx="0" cy="0"/>
        </a:xfrm>
      </p:grpSpPr>
      <p:sp>
        <p:nvSpPr>
          <p:cNvPr id="2" name="Freeform 2"/>
          <p:cNvSpPr/>
          <p:nvPr/>
        </p:nvSpPr>
        <p:spPr>
          <a:xfrm rot="2592102">
            <a:off x="-2278448" y="6070920"/>
            <a:ext cx="8576084" cy="8111727"/>
          </a:xfrm>
          <a:custGeom>
            <a:avLst/>
            <a:gdLst/>
            <a:ahLst/>
            <a:cxnLst/>
            <a:rect l="l" t="t" r="r" b="b"/>
            <a:pathLst>
              <a:path w="8576084" h="8111727">
                <a:moveTo>
                  <a:pt x="0" y="0"/>
                </a:moveTo>
                <a:lnTo>
                  <a:pt x="8576084" y="0"/>
                </a:lnTo>
                <a:lnTo>
                  <a:pt x="8576084" y="8111727"/>
                </a:lnTo>
                <a:lnTo>
                  <a:pt x="0" y="811172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a:grpSpLocks noChangeAspect="1"/>
          </p:cNvGrpSpPr>
          <p:nvPr/>
        </p:nvGrpSpPr>
        <p:grpSpPr>
          <a:xfrm rot="5400000">
            <a:off x="7608222" y="1509680"/>
            <a:ext cx="6897043" cy="9388256"/>
            <a:chOff x="0" y="0"/>
            <a:chExt cx="6350000" cy="8643620"/>
          </a:xfrm>
        </p:grpSpPr>
        <p:sp>
          <p:nvSpPr>
            <p:cNvPr id="4" name="Freeform 4"/>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5" name="Freeform 5"/>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4"/>
              <a:stretch>
                <a:fillRect l="-19505" r="-19505"/>
              </a:stretch>
            </a:blipFill>
          </p:spPr>
        </p:sp>
      </p:grpSp>
      <p:grpSp>
        <p:nvGrpSpPr>
          <p:cNvPr id="6" name="Group 6"/>
          <p:cNvGrpSpPr/>
          <p:nvPr/>
        </p:nvGrpSpPr>
        <p:grpSpPr>
          <a:xfrm>
            <a:off x="7175117" y="3854787"/>
            <a:ext cx="7589111" cy="4698040"/>
            <a:chOff x="0" y="0"/>
            <a:chExt cx="1790894" cy="1237344"/>
          </a:xfrm>
        </p:grpSpPr>
        <p:sp>
          <p:nvSpPr>
            <p:cNvPr id="7" name="Freeform 7"/>
            <p:cNvSpPr/>
            <p:nvPr/>
          </p:nvSpPr>
          <p:spPr>
            <a:xfrm>
              <a:off x="0" y="0"/>
              <a:ext cx="1790894" cy="1237344"/>
            </a:xfrm>
            <a:custGeom>
              <a:avLst/>
              <a:gdLst/>
              <a:ahLst/>
              <a:cxnLst/>
              <a:rect l="l" t="t" r="r" b="b"/>
              <a:pathLst>
                <a:path w="1790894" h="1237344">
                  <a:moveTo>
                    <a:pt x="58066" y="0"/>
                  </a:moveTo>
                  <a:lnTo>
                    <a:pt x="1732828" y="0"/>
                  </a:lnTo>
                  <a:cubicBezTo>
                    <a:pt x="1764897" y="0"/>
                    <a:pt x="1790894" y="25997"/>
                    <a:pt x="1790894" y="58066"/>
                  </a:cubicBezTo>
                  <a:lnTo>
                    <a:pt x="1790894" y="1179278"/>
                  </a:lnTo>
                  <a:cubicBezTo>
                    <a:pt x="1790894" y="1211347"/>
                    <a:pt x="1764897" y="1237344"/>
                    <a:pt x="1732828" y="1237344"/>
                  </a:cubicBezTo>
                  <a:lnTo>
                    <a:pt x="58066" y="1237344"/>
                  </a:lnTo>
                  <a:cubicBezTo>
                    <a:pt x="25997" y="1237344"/>
                    <a:pt x="0" y="1211347"/>
                    <a:pt x="0" y="1179278"/>
                  </a:cubicBezTo>
                  <a:lnTo>
                    <a:pt x="0" y="58066"/>
                  </a:lnTo>
                  <a:cubicBezTo>
                    <a:pt x="0" y="25997"/>
                    <a:pt x="25997" y="0"/>
                    <a:pt x="58066" y="0"/>
                  </a:cubicBezTo>
                  <a:close/>
                </a:path>
              </a:pathLst>
            </a:custGeom>
            <a:solidFill>
              <a:srgbClr val="FFFFFF"/>
            </a:solidFill>
            <a:ln w="66675" cap="rnd">
              <a:solidFill>
                <a:srgbClr val="F9B3A9"/>
              </a:solidFill>
              <a:prstDash val="dash"/>
              <a:round/>
            </a:ln>
          </p:spPr>
        </p:sp>
        <p:sp>
          <p:nvSpPr>
            <p:cNvPr id="8" name="TextBox 8"/>
            <p:cNvSpPr txBox="1"/>
            <p:nvPr/>
          </p:nvSpPr>
          <p:spPr>
            <a:xfrm>
              <a:off x="0" y="-47625"/>
              <a:ext cx="1790894" cy="1284969"/>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flipV="1">
            <a:off x="15218644" y="808320"/>
            <a:ext cx="2621501" cy="3631802"/>
          </a:xfrm>
          <a:custGeom>
            <a:avLst/>
            <a:gdLst/>
            <a:ahLst/>
            <a:cxnLst/>
            <a:rect l="l" t="t" r="r" b="b"/>
            <a:pathLst>
              <a:path w="2621501" h="3631802">
                <a:moveTo>
                  <a:pt x="0" y="3631801"/>
                </a:moveTo>
                <a:lnTo>
                  <a:pt x="2621500" y="3631801"/>
                </a:lnTo>
                <a:lnTo>
                  <a:pt x="2621500" y="0"/>
                </a:lnTo>
                <a:lnTo>
                  <a:pt x="0" y="0"/>
                </a:lnTo>
                <a:lnTo>
                  <a:pt x="0" y="3631801"/>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a:off x="524477" y="4160098"/>
            <a:ext cx="1485117" cy="1455415"/>
          </a:xfrm>
          <a:custGeom>
            <a:avLst/>
            <a:gdLst/>
            <a:ahLst/>
            <a:cxnLst/>
            <a:rect l="l" t="t" r="r" b="b"/>
            <a:pathLst>
              <a:path w="1485117" h="1455415">
                <a:moveTo>
                  <a:pt x="0" y="0"/>
                </a:moveTo>
                <a:lnTo>
                  <a:pt x="1485117" y="0"/>
                </a:lnTo>
                <a:lnTo>
                  <a:pt x="1485117" y="1455415"/>
                </a:lnTo>
                <a:lnTo>
                  <a:pt x="0" y="145541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11"/>
          <p:cNvSpPr/>
          <p:nvPr/>
        </p:nvSpPr>
        <p:spPr>
          <a:xfrm>
            <a:off x="4428545" y="8718790"/>
            <a:ext cx="1226200" cy="1201676"/>
          </a:xfrm>
          <a:custGeom>
            <a:avLst/>
            <a:gdLst/>
            <a:ahLst/>
            <a:cxnLst/>
            <a:rect l="l" t="t" r="r" b="b"/>
            <a:pathLst>
              <a:path w="1226200" h="1201676">
                <a:moveTo>
                  <a:pt x="0" y="0"/>
                </a:moveTo>
                <a:lnTo>
                  <a:pt x="1226200" y="0"/>
                </a:lnTo>
                <a:lnTo>
                  <a:pt x="1226200" y="1201676"/>
                </a:lnTo>
                <a:lnTo>
                  <a:pt x="0" y="120167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2" name="Freeform 12"/>
          <p:cNvSpPr/>
          <p:nvPr/>
        </p:nvSpPr>
        <p:spPr>
          <a:xfrm>
            <a:off x="2651000" y="2986579"/>
            <a:ext cx="2085531" cy="1986942"/>
          </a:xfrm>
          <a:custGeom>
            <a:avLst/>
            <a:gdLst/>
            <a:ahLst/>
            <a:cxnLst/>
            <a:rect l="l" t="t" r="r" b="b"/>
            <a:pathLst>
              <a:path w="2085531" h="1986942">
                <a:moveTo>
                  <a:pt x="0" y="0"/>
                </a:moveTo>
                <a:lnTo>
                  <a:pt x="2085530" y="0"/>
                </a:lnTo>
                <a:lnTo>
                  <a:pt x="2085530" y="1986942"/>
                </a:lnTo>
                <a:lnTo>
                  <a:pt x="0" y="198694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3" name="Freeform 13"/>
          <p:cNvSpPr/>
          <p:nvPr/>
        </p:nvSpPr>
        <p:spPr>
          <a:xfrm>
            <a:off x="841639" y="1241743"/>
            <a:ext cx="1764330" cy="1680925"/>
          </a:xfrm>
          <a:custGeom>
            <a:avLst/>
            <a:gdLst/>
            <a:ahLst/>
            <a:cxnLst/>
            <a:rect l="l" t="t" r="r" b="b"/>
            <a:pathLst>
              <a:path w="1764330" h="1680925">
                <a:moveTo>
                  <a:pt x="0" y="0"/>
                </a:moveTo>
                <a:lnTo>
                  <a:pt x="1764331" y="0"/>
                </a:lnTo>
                <a:lnTo>
                  <a:pt x="1764331" y="1680926"/>
                </a:lnTo>
                <a:lnTo>
                  <a:pt x="0" y="168092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4" name="Freeform 14"/>
          <p:cNvSpPr/>
          <p:nvPr/>
        </p:nvSpPr>
        <p:spPr>
          <a:xfrm rot="233397">
            <a:off x="15966815" y="8350276"/>
            <a:ext cx="3406700" cy="1121114"/>
          </a:xfrm>
          <a:custGeom>
            <a:avLst/>
            <a:gdLst/>
            <a:ahLst/>
            <a:cxnLst/>
            <a:rect l="l" t="t" r="r" b="b"/>
            <a:pathLst>
              <a:path w="3406700" h="1121114">
                <a:moveTo>
                  <a:pt x="0" y="0"/>
                </a:moveTo>
                <a:lnTo>
                  <a:pt x="3406700" y="0"/>
                </a:lnTo>
                <a:lnTo>
                  <a:pt x="3406700" y="1121114"/>
                </a:lnTo>
                <a:lnTo>
                  <a:pt x="0" y="112111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5" name="Freeform 15"/>
          <p:cNvSpPr/>
          <p:nvPr/>
        </p:nvSpPr>
        <p:spPr>
          <a:xfrm>
            <a:off x="475409" y="6026617"/>
            <a:ext cx="4261122" cy="3694770"/>
          </a:xfrm>
          <a:custGeom>
            <a:avLst/>
            <a:gdLst/>
            <a:ahLst/>
            <a:cxnLst/>
            <a:rect l="l" t="t" r="r" b="b"/>
            <a:pathLst>
              <a:path w="4261122" h="3694770">
                <a:moveTo>
                  <a:pt x="0" y="0"/>
                </a:moveTo>
                <a:lnTo>
                  <a:pt x="4261121" y="0"/>
                </a:lnTo>
                <a:lnTo>
                  <a:pt x="4261121" y="3694770"/>
                </a:lnTo>
                <a:lnTo>
                  <a:pt x="0" y="3694770"/>
                </a:lnTo>
                <a:lnTo>
                  <a:pt x="0" y="0"/>
                </a:lnTo>
                <a:close/>
              </a:path>
            </a:pathLst>
          </a:custGeom>
          <a:blipFill>
            <a:blip r:embed="rId15"/>
            <a:stretch>
              <a:fillRect/>
            </a:stretch>
          </a:blipFill>
        </p:spPr>
      </p:sp>
      <p:sp>
        <p:nvSpPr>
          <p:cNvPr id="16" name="Freeform 16"/>
          <p:cNvSpPr/>
          <p:nvPr/>
        </p:nvSpPr>
        <p:spPr>
          <a:xfrm>
            <a:off x="3825243" y="613199"/>
            <a:ext cx="847962" cy="831002"/>
          </a:xfrm>
          <a:custGeom>
            <a:avLst/>
            <a:gdLst/>
            <a:ahLst/>
            <a:cxnLst/>
            <a:rect l="l" t="t" r="r" b="b"/>
            <a:pathLst>
              <a:path w="847962" h="831002">
                <a:moveTo>
                  <a:pt x="0" y="0"/>
                </a:moveTo>
                <a:lnTo>
                  <a:pt x="847961" y="0"/>
                </a:lnTo>
                <a:lnTo>
                  <a:pt x="847961" y="831002"/>
                </a:lnTo>
                <a:lnTo>
                  <a:pt x="0" y="83100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7" name="Freeform 17"/>
          <p:cNvSpPr/>
          <p:nvPr/>
        </p:nvSpPr>
        <p:spPr>
          <a:xfrm rot="1148200">
            <a:off x="14329488" y="5608504"/>
            <a:ext cx="2355106" cy="1867403"/>
          </a:xfrm>
          <a:custGeom>
            <a:avLst/>
            <a:gdLst/>
            <a:ahLst/>
            <a:cxnLst/>
            <a:rect l="l" t="t" r="r" b="b"/>
            <a:pathLst>
              <a:path w="2355106" h="1867403">
                <a:moveTo>
                  <a:pt x="0" y="0"/>
                </a:moveTo>
                <a:lnTo>
                  <a:pt x="2355106" y="0"/>
                </a:lnTo>
                <a:lnTo>
                  <a:pt x="2355106" y="1867403"/>
                </a:lnTo>
                <a:lnTo>
                  <a:pt x="0" y="1867403"/>
                </a:lnTo>
                <a:lnTo>
                  <a:pt x="0" y="0"/>
                </a:lnTo>
                <a:close/>
              </a:path>
            </a:pathLst>
          </a:custGeom>
          <a:blipFill>
            <a:blip r:embed="rId16"/>
            <a:stretch>
              <a:fillRect/>
            </a:stretch>
          </a:blipFill>
        </p:spPr>
      </p:sp>
      <p:sp>
        <p:nvSpPr>
          <p:cNvPr id="18" name="TextBox 18"/>
          <p:cNvSpPr txBox="1"/>
          <p:nvPr/>
        </p:nvSpPr>
        <p:spPr>
          <a:xfrm>
            <a:off x="7175117" y="4234809"/>
            <a:ext cx="7264921" cy="4103688"/>
          </a:xfrm>
          <a:prstGeom prst="rect">
            <a:avLst/>
          </a:prstGeom>
        </p:spPr>
        <p:txBody>
          <a:bodyPr wrap="square" lIns="0" tIns="0" rIns="0" bIns="0" rtlCol="0" anchor="t">
            <a:spAutoFit/>
          </a:bodyPr>
          <a:lstStyle/>
          <a:p>
            <a:pPr marL="377826" lvl="1" algn="ctr">
              <a:lnSpc>
                <a:spcPct val="150000"/>
              </a:lnSpc>
            </a:pPr>
            <a:r>
              <a:rPr lang="en-US" sz="8000" b="1">
                <a:latin typeface="#9Slide07 SVNDessert Menu Scrip" panose="00000500000000000000" pitchFamily="2" charset="0"/>
              </a:rPr>
              <a:t>HOẠT ĐỘNG </a:t>
            </a:r>
            <a:r>
              <a:rPr lang="en-US" sz="8000" b="1" smtClean="0">
                <a:latin typeface="#9Slide07 SVNDessert Menu Scrip" panose="00000500000000000000" pitchFamily="2" charset="0"/>
              </a:rPr>
              <a:t>1 </a:t>
            </a:r>
            <a:r>
              <a:rPr lang="en-US" sz="8000" b="1">
                <a:latin typeface="#9Slide07 SVNDessert Menu Scrip" panose="00000500000000000000" pitchFamily="2" charset="0"/>
              </a:rPr>
              <a:t>KHỞI ĐỘNG</a:t>
            </a:r>
            <a:endParaRPr lang="en-GB" sz="8000">
              <a:latin typeface="#9Slide07 SVNDessert Menu Scrip" panose="00000500000000000000" pitchFamily="2" charset="0"/>
            </a:endParaRPr>
          </a:p>
          <a:p>
            <a:pPr marL="377826" lvl="1" algn="l">
              <a:lnSpc>
                <a:spcPts val="3150"/>
              </a:lnSpc>
            </a:pPr>
            <a:endParaRPr lang="en-US" sz="3500">
              <a:solidFill>
                <a:srgbClr val="50291C"/>
              </a:solidFill>
              <a:latin typeface="KG Primary Penmanship"/>
              <a:ea typeface="KG Primary Penmanship"/>
              <a:cs typeface="KG Primary Penmanship"/>
              <a:sym typeface="KG Primary Penmanship"/>
            </a:endParaRPr>
          </a:p>
        </p:txBody>
      </p:sp>
      <p:pic>
        <p:nvPicPr>
          <p:cNvPr id="24" name="Picture 2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604046" y="4299302"/>
            <a:ext cx="7160182" cy="3511037"/>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1D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7897044">
            <a:off x="-4439262" y="6578424"/>
            <a:ext cx="7673339" cy="10444950"/>
            <a:chOff x="0" y="0"/>
            <a:chExt cx="6350000" cy="8643620"/>
          </a:xfrm>
        </p:grpSpPr>
        <p:sp>
          <p:nvSpPr>
            <p:cNvPr id="3" name="Freeform 3"/>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4" name="Freeform 4"/>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5" name="Freeform 5"/>
          <p:cNvSpPr/>
          <p:nvPr/>
        </p:nvSpPr>
        <p:spPr>
          <a:xfrm rot="5400000">
            <a:off x="6292677" y="8499399"/>
            <a:ext cx="5961179" cy="5638408"/>
          </a:xfrm>
          <a:custGeom>
            <a:avLst/>
            <a:gdLst/>
            <a:ahLst/>
            <a:cxnLst/>
            <a:rect l="l" t="t" r="r" b="b"/>
            <a:pathLst>
              <a:path w="5961179" h="5638408">
                <a:moveTo>
                  <a:pt x="0" y="0"/>
                </a:moveTo>
                <a:lnTo>
                  <a:pt x="5961179" y="0"/>
                </a:lnTo>
                <a:lnTo>
                  <a:pt x="5961179" y="5638408"/>
                </a:lnTo>
                <a:lnTo>
                  <a:pt x="0" y="56384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6" name="Group 6"/>
          <p:cNvGrpSpPr>
            <a:grpSpLocks noChangeAspect="1"/>
          </p:cNvGrpSpPr>
          <p:nvPr/>
        </p:nvGrpSpPr>
        <p:grpSpPr>
          <a:xfrm rot="7897044">
            <a:off x="15053922" y="-6095184"/>
            <a:ext cx="7673339" cy="10444950"/>
            <a:chOff x="0" y="0"/>
            <a:chExt cx="6350000" cy="8643620"/>
          </a:xfrm>
        </p:grpSpPr>
        <p:sp>
          <p:nvSpPr>
            <p:cNvPr id="7" name="Freeform 7"/>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8" name="Freeform 8"/>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9" name="Freeform 9"/>
          <p:cNvSpPr/>
          <p:nvPr/>
        </p:nvSpPr>
        <p:spPr>
          <a:xfrm flipV="1">
            <a:off x="15283150" y="808320"/>
            <a:ext cx="2125504" cy="2944653"/>
          </a:xfrm>
          <a:custGeom>
            <a:avLst/>
            <a:gdLst/>
            <a:ahLst/>
            <a:cxnLst/>
            <a:rect l="l" t="t" r="r" b="b"/>
            <a:pathLst>
              <a:path w="2125504" h="2944653">
                <a:moveTo>
                  <a:pt x="0" y="2944653"/>
                </a:moveTo>
                <a:lnTo>
                  <a:pt x="2125504" y="2944653"/>
                </a:lnTo>
                <a:lnTo>
                  <a:pt x="2125504" y="0"/>
                </a:lnTo>
                <a:lnTo>
                  <a:pt x="0" y="0"/>
                </a:lnTo>
                <a:lnTo>
                  <a:pt x="0" y="2944653"/>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3301201" y="593315"/>
            <a:ext cx="888542" cy="870771"/>
          </a:xfrm>
          <a:custGeom>
            <a:avLst/>
            <a:gdLst/>
            <a:ahLst/>
            <a:cxnLst/>
            <a:rect l="l" t="t" r="r" b="b"/>
            <a:pathLst>
              <a:path w="888542" h="870771">
                <a:moveTo>
                  <a:pt x="0" y="0"/>
                </a:moveTo>
                <a:lnTo>
                  <a:pt x="888542" y="0"/>
                </a:lnTo>
                <a:lnTo>
                  <a:pt x="888542" y="870770"/>
                </a:lnTo>
                <a:lnTo>
                  <a:pt x="0" y="870770"/>
                </a:lnTo>
                <a:lnTo>
                  <a:pt x="0" y="0"/>
                </a:lnTo>
                <a:close/>
              </a:path>
            </a:pathLst>
          </a:custGeom>
          <a:blipFill>
            <a:blip r:embed="rId7">
              <a:extLst>
                <a:ext uri="{96DAC541-7B7A-43D3-8B79-37D633B846F1}">
                  <asvg:svgBlip xmlns:asvg="http://schemas.microsoft.com/office/drawing/2016/SVG/main" xmlns="" r:embed="rId10"/>
                </a:ext>
              </a:extLst>
            </a:blip>
            <a:stretch>
              <a:fillRect/>
            </a:stretch>
          </a:blipFill>
        </p:spPr>
      </p:sp>
      <p:sp>
        <p:nvSpPr>
          <p:cNvPr id="12" name="Freeform 12"/>
          <p:cNvSpPr/>
          <p:nvPr/>
        </p:nvSpPr>
        <p:spPr>
          <a:xfrm rot="230951" flipH="1">
            <a:off x="7341510" y="7040052"/>
            <a:ext cx="2944767" cy="2553374"/>
          </a:xfrm>
          <a:custGeom>
            <a:avLst/>
            <a:gdLst/>
            <a:ahLst/>
            <a:cxnLst/>
            <a:rect l="l" t="t" r="r" b="b"/>
            <a:pathLst>
              <a:path w="2944767" h="2553374">
                <a:moveTo>
                  <a:pt x="2944767" y="0"/>
                </a:moveTo>
                <a:lnTo>
                  <a:pt x="0" y="0"/>
                </a:lnTo>
                <a:lnTo>
                  <a:pt x="0" y="2553373"/>
                </a:lnTo>
                <a:lnTo>
                  <a:pt x="2944767" y="2553373"/>
                </a:lnTo>
                <a:lnTo>
                  <a:pt x="2944767" y="0"/>
                </a:lnTo>
                <a:close/>
              </a:path>
            </a:pathLst>
          </a:custGeom>
          <a:blipFill>
            <a:blip r:embed="rId11"/>
            <a:stretch>
              <a:fillRect/>
            </a:stretch>
          </a:blipFill>
        </p:spPr>
      </p:sp>
      <p:sp>
        <p:nvSpPr>
          <p:cNvPr id="13" name="Freeform 13"/>
          <p:cNvSpPr/>
          <p:nvPr/>
        </p:nvSpPr>
        <p:spPr>
          <a:xfrm rot="-946990">
            <a:off x="206463" y="554051"/>
            <a:ext cx="2841856" cy="2253355"/>
          </a:xfrm>
          <a:custGeom>
            <a:avLst/>
            <a:gdLst/>
            <a:ahLst/>
            <a:cxnLst/>
            <a:rect l="l" t="t" r="r" b="b"/>
            <a:pathLst>
              <a:path w="2841856" h="2253355">
                <a:moveTo>
                  <a:pt x="0" y="0"/>
                </a:moveTo>
                <a:lnTo>
                  <a:pt x="2841857" y="0"/>
                </a:lnTo>
                <a:lnTo>
                  <a:pt x="2841857" y="2253355"/>
                </a:lnTo>
                <a:lnTo>
                  <a:pt x="0" y="2253355"/>
                </a:lnTo>
                <a:lnTo>
                  <a:pt x="0" y="0"/>
                </a:lnTo>
                <a:close/>
              </a:path>
            </a:pathLst>
          </a:custGeom>
          <a:blipFill>
            <a:blip r:embed="rId12"/>
            <a:stretch>
              <a:fillRect/>
            </a:stretch>
          </a:blipFill>
        </p:spPr>
      </p:sp>
      <p:sp>
        <p:nvSpPr>
          <p:cNvPr id="14" name="Freeform 14"/>
          <p:cNvSpPr/>
          <p:nvPr/>
        </p:nvSpPr>
        <p:spPr>
          <a:xfrm>
            <a:off x="10702608" y="8656556"/>
            <a:ext cx="1400713" cy="1334498"/>
          </a:xfrm>
          <a:custGeom>
            <a:avLst/>
            <a:gdLst/>
            <a:ahLst/>
            <a:cxnLst/>
            <a:rect l="l" t="t" r="r" b="b"/>
            <a:pathLst>
              <a:path w="1400713" h="1334498">
                <a:moveTo>
                  <a:pt x="0" y="0"/>
                </a:moveTo>
                <a:lnTo>
                  <a:pt x="1400713" y="0"/>
                </a:lnTo>
                <a:lnTo>
                  <a:pt x="1400713" y="1334498"/>
                </a:lnTo>
                <a:lnTo>
                  <a:pt x="0" y="133449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5" name="Freeform 15"/>
          <p:cNvSpPr/>
          <p:nvPr/>
        </p:nvSpPr>
        <p:spPr>
          <a:xfrm>
            <a:off x="10038549" y="7009826"/>
            <a:ext cx="975199" cy="929098"/>
          </a:xfrm>
          <a:custGeom>
            <a:avLst/>
            <a:gdLst/>
            <a:ahLst/>
            <a:cxnLst/>
            <a:rect l="l" t="t" r="r" b="b"/>
            <a:pathLst>
              <a:path w="975199" h="929098">
                <a:moveTo>
                  <a:pt x="0" y="0"/>
                </a:moveTo>
                <a:lnTo>
                  <a:pt x="975198" y="0"/>
                </a:lnTo>
                <a:lnTo>
                  <a:pt x="975198" y="929099"/>
                </a:lnTo>
                <a:lnTo>
                  <a:pt x="0" y="92909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6" name="Freeform 16"/>
          <p:cNvSpPr/>
          <p:nvPr/>
        </p:nvSpPr>
        <p:spPr>
          <a:xfrm rot="816167">
            <a:off x="6222452" y="8802556"/>
            <a:ext cx="1400713" cy="1334498"/>
          </a:xfrm>
          <a:custGeom>
            <a:avLst/>
            <a:gdLst/>
            <a:ahLst/>
            <a:cxnLst/>
            <a:rect l="l" t="t" r="r" b="b"/>
            <a:pathLst>
              <a:path w="1400713" h="1334498">
                <a:moveTo>
                  <a:pt x="0" y="0"/>
                </a:moveTo>
                <a:lnTo>
                  <a:pt x="1400713" y="0"/>
                </a:lnTo>
                <a:lnTo>
                  <a:pt x="1400713" y="1334498"/>
                </a:lnTo>
                <a:lnTo>
                  <a:pt x="0" y="133449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7" name="Freeform 17"/>
          <p:cNvSpPr/>
          <p:nvPr/>
        </p:nvSpPr>
        <p:spPr>
          <a:xfrm>
            <a:off x="1820595" y="2716032"/>
            <a:ext cx="590378" cy="578571"/>
          </a:xfrm>
          <a:custGeom>
            <a:avLst/>
            <a:gdLst/>
            <a:ahLst/>
            <a:cxnLst/>
            <a:rect l="l" t="t" r="r" b="b"/>
            <a:pathLst>
              <a:path w="590378" h="578571">
                <a:moveTo>
                  <a:pt x="0" y="0"/>
                </a:moveTo>
                <a:lnTo>
                  <a:pt x="590379" y="0"/>
                </a:lnTo>
                <a:lnTo>
                  <a:pt x="590379" y="578570"/>
                </a:lnTo>
                <a:lnTo>
                  <a:pt x="0" y="578570"/>
                </a:lnTo>
                <a:lnTo>
                  <a:pt x="0" y="0"/>
                </a:lnTo>
                <a:close/>
              </a:path>
            </a:pathLst>
          </a:custGeom>
          <a:blipFill>
            <a:blip r:embed="rId7">
              <a:extLst>
                <a:ext uri="{96DAC541-7B7A-43D3-8B79-37D633B846F1}">
                  <asvg:svgBlip xmlns:asvg="http://schemas.microsoft.com/office/drawing/2016/SVG/main" xmlns="" r:embed="rId10"/>
                </a:ext>
              </a:extLst>
            </a:blip>
            <a:stretch>
              <a:fillRect/>
            </a:stretch>
          </a:blipFill>
        </p:spPr>
      </p:sp>
      <p:grpSp>
        <p:nvGrpSpPr>
          <p:cNvPr id="18" name="Group 18"/>
          <p:cNvGrpSpPr/>
          <p:nvPr/>
        </p:nvGrpSpPr>
        <p:grpSpPr>
          <a:xfrm>
            <a:off x="2308994" y="3128430"/>
            <a:ext cx="3881397" cy="3881397"/>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5"/>
              <a:stretch>
                <a:fillRect l="-25046" r="-25046"/>
              </a:stretch>
            </a:blipFill>
            <a:ln w="76200" cap="sq">
              <a:solidFill>
                <a:srgbClr val="E56C73"/>
              </a:solidFill>
              <a:prstDash val="solid"/>
              <a:miter/>
            </a:ln>
          </p:spPr>
        </p:sp>
      </p:grpSp>
      <p:grpSp>
        <p:nvGrpSpPr>
          <p:cNvPr id="20" name="Group 20"/>
          <p:cNvGrpSpPr/>
          <p:nvPr/>
        </p:nvGrpSpPr>
        <p:grpSpPr>
          <a:xfrm>
            <a:off x="7203302" y="2348318"/>
            <a:ext cx="3881397" cy="3881397"/>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6"/>
              <a:stretch>
                <a:fillRect l="-46050" r="-4043"/>
              </a:stretch>
            </a:blipFill>
            <a:ln w="76200" cap="sq">
              <a:solidFill>
                <a:srgbClr val="E56C73"/>
              </a:solidFill>
              <a:prstDash val="solid"/>
              <a:miter/>
            </a:ln>
          </p:spPr>
        </p:sp>
      </p:grpSp>
      <p:grpSp>
        <p:nvGrpSpPr>
          <p:cNvPr id="22" name="Group 22"/>
          <p:cNvGrpSpPr/>
          <p:nvPr/>
        </p:nvGrpSpPr>
        <p:grpSpPr>
          <a:xfrm>
            <a:off x="12092470" y="3128430"/>
            <a:ext cx="3881397" cy="3881397"/>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7"/>
              <a:stretch>
                <a:fillRect t="-16666" b="-16666"/>
              </a:stretch>
            </a:blipFill>
            <a:ln w="76200" cap="sq">
              <a:solidFill>
                <a:srgbClr val="E56C73"/>
              </a:solidFill>
              <a:prstDash val="solid"/>
              <a:miter/>
            </a:ln>
          </p:spPr>
        </p:sp>
      </p:grpSp>
      <p:sp>
        <p:nvSpPr>
          <p:cNvPr id="24" name="TextBox 24"/>
          <p:cNvSpPr txBox="1"/>
          <p:nvPr/>
        </p:nvSpPr>
        <p:spPr>
          <a:xfrm>
            <a:off x="4480080" y="468791"/>
            <a:ext cx="10082862" cy="1846659"/>
          </a:xfrm>
          <a:prstGeom prst="rect">
            <a:avLst/>
          </a:prstGeom>
        </p:spPr>
        <p:txBody>
          <a:bodyPr wrap="square" lIns="0" tIns="0" rIns="0" bIns="0" rtlCol="0" anchor="t">
            <a:spAutoFit/>
          </a:bodyPr>
          <a:lstStyle/>
          <a:p>
            <a:pPr algn="ctr"/>
            <a:r>
              <a:rPr lang="vi-VN" sz="6000" b="1">
                <a:latin typeface="Times New Roman" panose="02020603050405020304" pitchFamily="18" charset="0"/>
                <a:cs typeface="Times New Roman" panose="02020603050405020304" pitchFamily="18" charset="0"/>
              </a:rPr>
              <a:t>III. Tìm hiểu lí thuyết về quy trình viết</a:t>
            </a:r>
            <a:endParaRPr lang="en-GB" sz="6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293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1D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7897044">
            <a:off x="-4439262" y="6578424"/>
            <a:ext cx="7673339" cy="10444950"/>
            <a:chOff x="0" y="0"/>
            <a:chExt cx="6350000" cy="8643620"/>
          </a:xfrm>
        </p:grpSpPr>
        <p:sp>
          <p:nvSpPr>
            <p:cNvPr id="3" name="Freeform 3"/>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4" name="Freeform 4"/>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grpSp>
        <p:nvGrpSpPr>
          <p:cNvPr id="6" name="Group 6"/>
          <p:cNvGrpSpPr>
            <a:grpSpLocks noChangeAspect="1"/>
          </p:cNvGrpSpPr>
          <p:nvPr/>
        </p:nvGrpSpPr>
        <p:grpSpPr>
          <a:xfrm rot="7897044">
            <a:off x="15053922" y="-6095184"/>
            <a:ext cx="7673339" cy="10444950"/>
            <a:chOff x="0" y="0"/>
            <a:chExt cx="6350000" cy="8643620"/>
          </a:xfrm>
        </p:grpSpPr>
        <p:sp>
          <p:nvSpPr>
            <p:cNvPr id="7" name="Freeform 7"/>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8" name="Freeform 8"/>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9" name="Freeform 9"/>
          <p:cNvSpPr/>
          <p:nvPr/>
        </p:nvSpPr>
        <p:spPr>
          <a:xfrm flipV="1">
            <a:off x="15849600" y="-261157"/>
            <a:ext cx="2125504" cy="2944653"/>
          </a:xfrm>
          <a:custGeom>
            <a:avLst/>
            <a:gdLst/>
            <a:ahLst/>
            <a:cxnLst/>
            <a:rect l="l" t="t" r="r" b="b"/>
            <a:pathLst>
              <a:path w="2125504" h="2944653">
                <a:moveTo>
                  <a:pt x="0" y="2944653"/>
                </a:moveTo>
                <a:lnTo>
                  <a:pt x="2125504" y="2944653"/>
                </a:lnTo>
                <a:lnTo>
                  <a:pt x="2125504" y="0"/>
                </a:lnTo>
                <a:lnTo>
                  <a:pt x="0" y="0"/>
                </a:lnTo>
                <a:lnTo>
                  <a:pt x="0" y="2944653"/>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13" name="Freeform 13"/>
          <p:cNvSpPr/>
          <p:nvPr/>
        </p:nvSpPr>
        <p:spPr>
          <a:xfrm rot="-946990">
            <a:off x="206463" y="554051"/>
            <a:ext cx="2841856" cy="2253355"/>
          </a:xfrm>
          <a:custGeom>
            <a:avLst/>
            <a:gdLst/>
            <a:ahLst/>
            <a:cxnLst/>
            <a:rect l="l" t="t" r="r" b="b"/>
            <a:pathLst>
              <a:path w="2841856" h="2253355">
                <a:moveTo>
                  <a:pt x="0" y="0"/>
                </a:moveTo>
                <a:lnTo>
                  <a:pt x="2841857" y="0"/>
                </a:lnTo>
                <a:lnTo>
                  <a:pt x="2841857" y="2253355"/>
                </a:lnTo>
                <a:lnTo>
                  <a:pt x="0" y="2253355"/>
                </a:lnTo>
                <a:lnTo>
                  <a:pt x="0" y="0"/>
                </a:lnTo>
                <a:close/>
              </a:path>
            </a:pathLst>
          </a:custGeom>
          <a:blipFill>
            <a:blip r:embed="rId7"/>
            <a:stretch>
              <a:fillRect/>
            </a:stretch>
          </a:blipFill>
        </p:spPr>
      </p:sp>
      <p:sp>
        <p:nvSpPr>
          <p:cNvPr id="10" name="Rectangle 9"/>
          <p:cNvSpPr/>
          <p:nvPr/>
        </p:nvSpPr>
        <p:spPr>
          <a:xfrm>
            <a:off x="3429000" y="210040"/>
            <a:ext cx="10591800" cy="1754326"/>
          </a:xfrm>
          <a:prstGeom prst="rect">
            <a:avLst/>
          </a:prstGeom>
        </p:spPr>
        <p:txBody>
          <a:bodyPr wrap="square">
            <a:spAutoFit/>
          </a:bodyPr>
          <a:lstStyle/>
          <a:p>
            <a:pPr algn="ctr"/>
            <a:r>
              <a:rPr lang="vi-VN" sz="3600" b="1">
                <a:latin typeface="Times New Roman" panose="02020603050405020304" pitchFamily="18" charset="0"/>
                <a:cs typeface="Times New Roman" panose="02020603050405020304" pitchFamily="18" charset="0"/>
              </a:rPr>
              <a:t>PHT SỐ 1</a:t>
            </a:r>
            <a:endParaRPr lang="en-GB" sz="3600">
              <a:latin typeface="Times New Roman" panose="02020603050405020304" pitchFamily="18" charset="0"/>
              <a:cs typeface="Times New Roman" panose="02020603050405020304" pitchFamily="18" charset="0"/>
            </a:endParaRPr>
          </a:p>
          <a:p>
            <a:pPr algn="ctr"/>
            <a:r>
              <a:rPr lang="vi-VN" sz="3600" b="1">
                <a:latin typeface="Times New Roman" panose="02020603050405020304" pitchFamily="18" charset="0"/>
                <a:cs typeface="Times New Roman" panose="02020603050405020304" pitchFamily="18" charset="0"/>
              </a:rPr>
              <a:t>QUY TRÌNH VIẾT BÀI VĂN NGHỊ LUẬN VỀ MỘT VẤN </a:t>
            </a:r>
            <a:r>
              <a:rPr lang="vi-VN" sz="3600" b="1" smtClean="0">
                <a:latin typeface="Times New Roman" panose="02020603050405020304" pitchFamily="18" charset="0"/>
                <a:cs typeface="Times New Roman" panose="02020603050405020304" pitchFamily="18" charset="0"/>
              </a:rPr>
              <a:t>ĐỀ</a:t>
            </a:r>
            <a:r>
              <a:rPr lang="vi-VN" sz="3600">
                <a:latin typeface="Times New Roman" panose="02020603050405020304" pitchFamily="18" charset="0"/>
                <a:cs typeface="Times New Roman" panose="02020603050405020304" pitchFamily="18" charset="0"/>
              </a:rPr>
              <a:t> </a:t>
            </a:r>
            <a:r>
              <a:rPr lang="vi-VN" sz="3600" b="1" smtClean="0">
                <a:latin typeface="Times New Roman" panose="02020603050405020304" pitchFamily="18" charset="0"/>
                <a:cs typeface="Times New Roman" panose="02020603050405020304" pitchFamily="18" charset="0"/>
              </a:rPr>
              <a:t>CẦN </a:t>
            </a:r>
            <a:r>
              <a:rPr lang="vi-VN" sz="3600" b="1">
                <a:latin typeface="Times New Roman" panose="02020603050405020304" pitchFamily="18" charset="0"/>
                <a:cs typeface="Times New Roman" panose="02020603050405020304" pitchFamily="18" charset="0"/>
              </a:rPr>
              <a:t>GIẢI QUYẾT</a:t>
            </a:r>
            <a:endParaRPr lang="en-GB" sz="2800" kern="1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043109540"/>
              </p:ext>
            </p:extLst>
          </p:nvPr>
        </p:nvGraphicFramePr>
        <p:xfrm>
          <a:off x="2438400" y="2407364"/>
          <a:ext cx="14630399" cy="7802880"/>
        </p:xfrm>
        <a:graphic>
          <a:graphicData uri="http://schemas.openxmlformats.org/drawingml/2006/table">
            <a:tbl>
              <a:tblPr firstRow="1" firstCol="1" bandRow="1"/>
              <a:tblGrid>
                <a:gridCol w="5334000"/>
                <a:gridCol w="5920152"/>
                <a:gridCol w="3376247"/>
              </a:tblGrid>
              <a:tr h="45085">
                <a:tc>
                  <a:txBody>
                    <a:bodyPr/>
                    <a:lstStyle/>
                    <a:p>
                      <a:pPr algn="ctr">
                        <a:lnSpc>
                          <a:spcPct val="100000"/>
                        </a:lnSpc>
                        <a:spcAft>
                          <a:spcPts val="0"/>
                        </a:spcAft>
                      </a:pPr>
                      <a:r>
                        <a:rPr lang="en-US" sz="3200" b="1" kern="0">
                          <a:effectLst/>
                          <a:latin typeface="Times New Roman" panose="02020603050405020304" pitchFamily="18" charset="0"/>
                          <a:ea typeface="Calibri" panose="020F0502020204030204" pitchFamily="34" charset="0"/>
                          <a:cs typeface="Times New Roman" panose="02020603050405020304" pitchFamily="18" charset="0"/>
                        </a:rPr>
                        <a:t>Quy trình viết</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200" b="1" kern="0">
                          <a:effectLst/>
                          <a:latin typeface="Times New Roman" panose="02020603050405020304" pitchFamily="18" charset="0"/>
                          <a:ea typeface="Calibri" panose="020F0502020204030204" pitchFamily="34" charset="0"/>
                          <a:cs typeface="Times New Roman" panose="02020603050405020304" pitchFamily="18" charset="0"/>
                        </a:rPr>
                        <a:t>Thao tác cần làm</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200" b="1" kern="0">
                          <a:effectLst/>
                          <a:latin typeface="Times New Roman" panose="02020603050405020304" pitchFamily="18" charset="0"/>
                          <a:ea typeface="Calibri" panose="020F0502020204030204" pitchFamily="34" charset="0"/>
                          <a:cs typeface="Times New Roman" panose="02020603050405020304" pitchFamily="18" charset="0"/>
                        </a:rPr>
                        <a:t>Lưu ý</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9385">
                <a:tc rowSpan="3">
                  <a:txBody>
                    <a:bodyPr/>
                    <a:lstStyle/>
                    <a:p>
                      <a:pPr algn="ctr">
                        <a:lnSpc>
                          <a:spcPct val="100000"/>
                        </a:lnSpc>
                        <a:spcAft>
                          <a:spcPts val="0"/>
                        </a:spcAft>
                      </a:pPr>
                      <a:r>
                        <a:rPr lang="en-US" sz="3200" b="1" kern="0" spc="30">
                          <a:effectLst/>
                          <a:latin typeface="Times New Roman" panose="02020603050405020304" pitchFamily="18" charset="0"/>
                          <a:ea typeface="Calibri" panose="020F0502020204030204" pitchFamily="34" charset="0"/>
                          <a:cs typeface="Times New Roman" panose="02020603050405020304" pitchFamily="18" charset="0"/>
                        </a:rPr>
                        <a:t>Bước </a:t>
                      </a:r>
                      <a:r>
                        <a:rPr lang="en-US" sz="3200" b="1" kern="0" spc="30" smtClean="0">
                          <a:effectLst/>
                          <a:latin typeface="Times New Roman" panose="02020603050405020304" pitchFamily="18" charset="0"/>
                          <a:ea typeface="Calibri" panose="020F0502020204030204" pitchFamily="34" charset="0"/>
                          <a:cs typeface="Times New Roman" panose="02020603050405020304" pitchFamily="18" charset="0"/>
                        </a:rPr>
                        <a:t>1</a:t>
                      </a:r>
                      <a:endParaRPr lang="vi-VN" sz="3200" b="1" kern="0" spc="3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en-US" sz="3200" b="1" kern="0" spc="3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0" spc="30">
                          <a:effectLst/>
                          <a:latin typeface="Times New Roman" panose="02020603050405020304" pitchFamily="18" charset="0"/>
                          <a:ea typeface="Calibri" panose="020F0502020204030204" pitchFamily="34" charset="0"/>
                          <a:cs typeface="Times New Roman" panose="02020603050405020304" pitchFamily="18" charset="0"/>
                        </a:rPr>
                        <a:t>Chuẩn bị trước khi viết</a:t>
                      </a:r>
                      <a:endParaRPr lang="en-GB" sz="32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kern="0">
                          <a:effectLst/>
                          <a:latin typeface="Times New Roman" panose="02020603050405020304" pitchFamily="18" charset="0"/>
                          <a:ea typeface="Calibri" panose="020F0502020204030204" pitchFamily="34" charset="0"/>
                          <a:cs typeface="Times New Roman" panose="02020603050405020304" pitchFamily="18" charset="0"/>
                        </a:rPr>
                        <a:t>Xác định mục đích, người đọc</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en-US" sz="3200" kern="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200" kern="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9400">
                <a:tc vMerge="1">
                  <a:txBody>
                    <a:bodyPr/>
                    <a:lstStyle/>
                    <a:p>
                      <a:endParaRPr lang="en-GB"/>
                    </a:p>
                  </a:txBody>
                  <a:tcPr/>
                </a:tc>
                <a:tc>
                  <a:txBody>
                    <a:bodyPr/>
                    <a:lstStyle/>
                    <a:p>
                      <a:pPr algn="just">
                        <a:lnSpc>
                          <a:spcPct val="100000"/>
                        </a:lnSpc>
                        <a:spcAft>
                          <a:spcPts val="0"/>
                        </a:spcAft>
                      </a:pPr>
                      <a:r>
                        <a:rPr lang="en-US" sz="3200" kern="0">
                          <a:effectLst/>
                          <a:latin typeface="Times New Roman" panose="02020603050405020304" pitchFamily="18" charset="0"/>
                          <a:ea typeface="Calibri" panose="020F0502020204030204" pitchFamily="34" charset="0"/>
                          <a:cs typeface="Times New Roman" panose="02020603050405020304" pitchFamily="18" charset="0"/>
                        </a:rPr>
                        <a:t>Xác định đề tài</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en-US" sz="3200" kern="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200" kern="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2280">
                <a:tc vMerge="1">
                  <a:txBody>
                    <a:bodyPr/>
                    <a:lstStyle/>
                    <a:p>
                      <a:endParaRPr lang="en-GB"/>
                    </a:p>
                  </a:txBody>
                  <a:tcPr/>
                </a:tc>
                <a:tc>
                  <a:txBody>
                    <a:bodyPr/>
                    <a:lstStyle/>
                    <a:p>
                      <a:pPr algn="just">
                        <a:lnSpc>
                          <a:spcPct val="100000"/>
                        </a:lnSpc>
                        <a:spcAft>
                          <a:spcPts val="0"/>
                        </a:spcAft>
                      </a:pPr>
                      <a:r>
                        <a:rPr lang="en-US" sz="3200" kern="0">
                          <a:effectLst/>
                          <a:latin typeface="Times New Roman" panose="02020603050405020304" pitchFamily="18" charset="0"/>
                          <a:ea typeface="Calibri" panose="020F0502020204030204" pitchFamily="34" charset="0"/>
                          <a:cs typeface="Times New Roman" panose="02020603050405020304" pitchFamily="18" charset="0"/>
                        </a:rPr>
                        <a:t>Thu thập tư liệu</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en-US" sz="3200" kern="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200" kern="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rowSpan="2">
                  <a:txBody>
                    <a:bodyPr/>
                    <a:lstStyle/>
                    <a:p>
                      <a:pPr algn="ctr">
                        <a:lnSpc>
                          <a:spcPct val="100000"/>
                        </a:lnSpc>
                        <a:spcAft>
                          <a:spcPts val="0"/>
                        </a:spcAft>
                      </a:pPr>
                      <a:r>
                        <a:rPr lang="en-US" sz="3200" b="1" kern="0">
                          <a:effectLst/>
                          <a:latin typeface="Times New Roman" panose="02020603050405020304" pitchFamily="18" charset="0"/>
                          <a:ea typeface="Calibri" panose="020F0502020204030204" pitchFamily="34" charset="0"/>
                          <a:cs typeface="Times New Roman" panose="02020603050405020304" pitchFamily="18" charset="0"/>
                        </a:rPr>
                        <a:t>Bước </a:t>
                      </a:r>
                      <a:r>
                        <a:rPr lang="en-US" sz="3200" b="1" kern="0" smtClean="0">
                          <a:effectLst/>
                          <a:latin typeface="Times New Roman" panose="02020603050405020304" pitchFamily="18" charset="0"/>
                          <a:ea typeface="Calibri" panose="020F0502020204030204" pitchFamily="34" charset="0"/>
                          <a:cs typeface="Times New Roman" panose="02020603050405020304" pitchFamily="18" charset="0"/>
                        </a:rPr>
                        <a:t>2</a:t>
                      </a:r>
                      <a:endParaRPr lang="vi-VN" sz="3200" b="1" kern="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en-US" sz="3200" b="1" kern="0" smtClean="0">
                          <a:effectLst/>
                          <a:latin typeface="Times New Roman" panose="02020603050405020304" pitchFamily="18" charset="0"/>
                          <a:ea typeface="Calibri" panose="020F0502020204030204" pitchFamily="34" charset="0"/>
                          <a:cs typeface="Times New Roman" panose="02020603050405020304" pitchFamily="18" charset="0"/>
                        </a:rPr>
                        <a:t>Tìm </a:t>
                      </a:r>
                      <a:r>
                        <a:rPr lang="en-US" sz="3200" b="1" kern="0">
                          <a:effectLst/>
                          <a:latin typeface="Times New Roman" panose="02020603050405020304" pitchFamily="18" charset="0"/>
                          <a:ea typeface="Calibri" panose="020F0502020204030204" pitchFamily="34" charset="0"/>
                          <a:cs typeface="Times New Roman" panose="02020603050405020304" pitchFamily="18" charset="0"/>
                        </a:rPr>
                        <a:t>ý và lập dàn ý</a:t>
                      </a:r>
                      <a:endParaRPr lang="en-GB" sz="32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kern="0">
                          <a:effectLst/>
                          <a:latin typeface="Times New Roman" panose="02020603050405020304" pitchFamily="18" charset="0"/>
                          <a:ea typeface="Calibri" panose="020F0502020204030204" pitchFamily="34" charset="0"/>
                          <a:cs typeface="Times New Roman" panose="02020603050405020304" pitchFamily="18" charset="0"/>
                        </a:rPr>
                        <a:t>Tìm ý</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en-US" sz="3200" kern="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200" kern="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vMerge="1">
                  <a:txBody>
                    <a:bodyPr/>
                    <a:lstStyle/>
                    <a:p>
                      <a:endParaRPr lang="en-GB"/>
                    </a:p>
                  </a:txBody>
                  <a:tcPr/>
                </a:tc>
                <a:tc>
                  <a:txBody>
                    <a:bodyPr/>
                    <a:lstStyle/>
                    <a:p>
                      <a:pPr algn="just">
                        <a:lnSpc>
                          <a:spcPct val="100000"/>
                        </a:lnSpc>
                        <a:spcAft>
                          <a:spcPts val="0"/>
                        </a:spcAft>
                      </a:pPr>
                      <a:r>
                        <a:rPr lang="en-US" sz="3200" kern="0">
                          <a:effectLst/>
                          <a:latin typeface="Times New Roman" panose="02020603050405020304" pitchFamily="18" charset="0"/>
                          <a:ea typeface="Calibri" panose="020F0502020204030204" pitchFamily="34" charset="0"/>
                          <a:cs typeface="Times New Roman" panose="02020603050405020304" pitchFamily="18" charset="0"/>
                        </a:rPr>
                        <a:t>Lập dàn ý</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en-US" sz="3200" kern="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200" kern="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5105">
                <a:tc>
                  <a:txBody>
                    <a:bodyPr/>
                    <a:lstStyle/>
                    <a:p>
                      <a:pPr algn="ctr">
                        <a:lnSpc>
                          <a:spcPct val="100000"/>
                        </a:lnSpc>
                        <a:spcAft>
                          <a:spcPts val="0"/>
                        </a:spcAft>
                      </a:pPr>
                      <a:r>
                        <a:rPr lang="en-US" sz="3200" b="1" kern="0">
                          <a:effectLst/>
                          <a:latin typeface="Times New Roman" panose="02020603050405020304" pitchFamily="18" charset="0"/>
                          <a:ea typeface="Calibri" panose="020F0502020204030204" pitchFamily="34" charset="0"/>
                          <a:cs typeface="Times New Roman" panose="02020603050405020304" pitchFamily="18" charset="0"/>
                        </a:rPr>
                        <a:t>Bước 3: Viết bài</a:t>
                      </a:r>
                      <a:endParaRPr lang="en-GB" sz="32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kern="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200" kern="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rowSpan="2">
                  <a:txBody>
                    <a:bodyPr/>
                    <a:lstStyle/>
                    <a:p>
                      <a:pPr algn="ctr">
                        <a:lnSpc>
                          <a:spcPct val="100000"/>
                        </a:lnSpc>
                        <a:spcAft>
                          <a:spcPts val="0"/>
                        </a:spcAft>
                      </a:pPr>
                      <a:r>
                        <a:rPr lang="en-US" sz="3200" b="1" kern="0">
                          <a:effectLst/>
                          <a:latin typeface="Times New Roman" panose="02020603050405020304" pitchFamily="18" charset="0"/>
                          <a:ea typeface="Calibri" panose="020F0502020204030204" pitchFamily="34" charset="0"/>
                          <a:cs typeface="Times New Roman" panose="02020603050405020304" pitchFamily="18" charset="0"/>
                        </a:rPr>
                        <a:t>Bước </a:t>
                      </a:r>
                      <a:r>
                        <a:rPr lang="en-US" sz="3200" b="1" kern="0" smtClean="0">
                          <a:effectLst/>
                          <a:latin typeface="Times New Roman" panose="02020603050405020304" pitchFamily="18" charset="0"/>
                          <a:ea typeface="Calibri" panose="020F0502020204030204" pitchFamily="34" charset="0"/>
                          <a:cs typeface="Times New Roman" panose="02020603050405020304" pitchFamily="18" charset="0"/>
                        </a:rPr>
                        <a:t>4</a:t>
                      </a:r>
                      <a:endParaRPr lang="vi-VN" sz="3200" b="1" kern="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en-US" sz="3200" b="1" kern="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0">
                          <a:effectLst/>
                          <a:latin typeface="Times New Roman" panose="02020603050405020304" pitchFamily="18" charset="0"/>
                          <a:ea typeface="Calibri" panose="020F0502020204030204" pitchFamily="34" charset="0"/>
                          <a:cs typeface="Times New Roman" panose="02020603050405020304" pitchFamily="18" charset="0"/>
                        </a:rPr>
                        <a:t>Xem lại và chỉnh sửa, rút kinh nghiệm</a:t>
                      </a:r>
                      <a:endParaRPr lang="en-GB" sz="32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kern="0">
                          <a:effectLst/>
                          <a:latin typeface="Times New Roman" panose="02020603050405020304" pitchFamily="18" charset="0"/>
                          <a:ea typeface="Calibri" panose="020F0502020204030204" pitchFamily="34" charset="0"/>
                          <a:cs typeface="Times New Roman" panose="02020603050405020304" pitchFamily="18" charset="0"/>
                        </a:rPr>
                        <a:t>Xem lại và chỉnh sửa</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en-US" sz="3200" kern="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200" kern="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2270">
                <a:tc vMerge="1">
                  <a:txBody>
                    <a:bodyPr/>
                    <a:lstStyle/>
                    <a:p>
                      <a:endParaRPr lang="en-GB"/>
                    </a:p>
                  </a:txBody>
                  <a:tcPr/>
                </a:tc>
                <a:tc>
                  <a:txBody>
                    <a:bodyPr/>
                    <a:lstStyle/>
                    <a:p>
                      <a:pPr algn="just">
                        <a:lnSpc>
                          <a:spcPct val="100000"/>
                        </a:lnSpc>
                        <a:spcAft>
                          <a:spcPts val="0"/>
                        </a:spcAft>
                      </a:pPr>
                      <a:r>
                        <a:rPr lang="en-US" sz="3200" kern="0">
                          <a:effectLst/>
                          <a:latin typeface="Times New Roman" panose="02020603050405020304" pitchFamily="18" charset="0"/>
                          <a:ea typeface="Calibri" panose="020F0502020204030204" pitchFamily="34" charset="0"/>
                          <a:cs typeface="Times New Roman" panose="02020603050405020304" pitchFamily="18" charset="0"/>
                        </a:rPr>
                        <a:t>Rút kinh nghiệm</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en-US" sz="3200" kern="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200" kern="0">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22054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1D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7897044">
            <a:off x="-4439262" y="6578424"/>
            <a:ext cx="7673339" cy="10444950"/>
            <a:chOff x="0" y="0"/>
            <a:chExt cx="6350000" cy="8643620"/>
          </a:xfrm>
        </p:grpSpPr>
        <p:sp>
          <p:nvSpPr>
            <p:cNvPr id="3" name="Freeform 3"/>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4" name="Freeform 4"/>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grpSp>
        <p:nvGrpSpPr>
          <p:cNvPr id="6" name="Group 6"/>
          <p:cNvGrpSpPr>
            <a:grpSpLocks noChangeAspect="1"/>
          </p:cNvGrpSpPr>
          <p:nvPr/>
        </p:nvGrpSpPr>
        <p:grpSpPr>
          <a:xfrm rot="7897044">
            <a:off x="15053922" y="-6095184"/>
            <a:ext cx="7673339" cy="10444950"/>
            <a:chOff x="0" y="0"/>
            <a:chExt cx="6350000" cy="8643620"/>
          </a:xfrm>
        </p:grpSpPr>
        <p:sp>
          <p:nvSpPr>
            <p:cNvPr id="7" name="Freeform 7"/>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8" name="Freeform 8"/>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9" name="Freeform 9"/>
          <p:cNvSpPr/>
          <p:nvPr/>
        </p:nvSpPr>
        <p:spPr>
          <a:xfrm flipV="1">
            <a:off x="17225248" y="-495300"/>
            <a:ext cx="2125504" cy="2944653"/>
          </a:xfrm>
          <a:custGeom>
            <a:avLst/>
            <a:gdLst/>
            <a:ahLst/>
            <a:cxnLst/>
            <a:rect l="l" t="t" r="r" b="b"/>
            <a:pathLst>
              <a:path w="2125504" h="2944653">
                <a:moveTo>
                  <a:pt x="0" y="2944653"/>
                </a:moveTo>
                <a:lnTo>
                  <a:pt x="2125504" y="2944653"/>
                </a:lnTo>
                <a:lnTo>
                  <a:pt x="2125504" y="0"/>
                </a:lnTo>
                <a:lnTo>
                  <a:pt x="0" y="0"/>
                </a:lnTo>
                <a:lnTo>
                  <a:pt x="0" y="2944653"/>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13" name="Freeform 13"/>
          <p:cNvSpPr/>
          <p:nvPr/>
        </p:nvSpPr>
        <p:spPr>
          <a:xfrm rot="-946990">
            <a:off x="-809261" y="344011"/>
            <a:ext cx="2841856" cy="2253355"/>
          </a:xfrm>
          <a:custGeom>
            <a:avLst/>
            <a:gdLst/>
            <a:ahLst/>
            <a:cxnLst/>
            <a:rect l="l" t="t" r="r" b="b"/>
            <a:pathLst>
              <a:path w="2841856" h="2253355">
                <a:moveTo>
                  <a:pt x="0" y="0"/>
                </a:moveTo>
                <a:lnTo>
                  <a:pt x="2841857" y="0"/>
                </a:lnTo>
                <a:lnTo>
                  <a:pt x="2841857" y="2253355"/>
                </a:lnTo>
                <a:lnTo>
                  <a:pt x="0" y="2253355"/>
                </a:lnTo>
                <a:lnTo>
                  <a:pt x="0" y="0"/>
                </a:lnTo>
                <a:close/>
              </a:path>
            </a:pathLst>
          </a:custGeom>
          <a:blipFill>
            <a:blip r:embed="rId7"/>
            <a:stretch>
              <a:fillRect/>
            </a:stretch>
          </a:blipFill>
        </p:spPr>
      </p:sp>
      <p:graphicFrame>
        <p:nvGraphicFramePr>
          <p:cNvPr id="11" name="Table 10"/>
          <p:cNvGraphicFramePr>
            <a:graphicFrameLocks noGrp="1"/>
          </p:cNvGraphicFramePr>
          <p:nvPr>
            <p:extLst>
              <p:ext uri="{D42A27DB-BD31-4B8C-83A1-F6EECF244321}">
                <p14:modId xmlns:p14="http://schemas.microsoft.com/office/powerpoint/2010/main" val="3411645573"/>
              </p:ext>
            </p:extLst>
          </p:nvPr>
        </p:nvGraphicFramePr>
        <p:xfrm>
          <a:off x="2183488" y="358140"/>
          <a:ext cx="14809112" cy="9509760"/>
        </p:xfrm>
        <a:graphic>
          <a:graphicData uri="http://schemas.openxmlformats.org/drawingml/2006/table">
            <a:tbl>
              <a:tblPr firstRow="1" firstCol="1" bandRow="1"/>
              <a:tblGrid>
                <a:gridCol w="1778912"/>
                <a:gridCol w="8305800"/>
                <a:gridCol w="4724400"/>
              </a:tblGrid>
              <a:tr h="174075">
                <a:tc>
                  <a:txBody>
                    <a:bodyPr/>
                    <a:lstStyle/>
                    <a:p>
                      <a:pPr algn="ctr">
                        <a:lnSpc>
                          <a:spcPct val="130000"/>
                        </a:lnSpc>
                        <a:spcAft>
                          <a:spcPts val="0"/>
                        </a:spcAft>
                      </a:pPr>
                      <a:r>
                        <a:rPr lang="en-US" sz="3200" b="1" kern="0">
                          <a:effectLst/>
                          <a:latin typeface="Times New Roman" panose="02020603050405020304" pitchFamily="18" charset="0"/>
                          <a:ea typeface="Calibri" panose="020F0502020204030204" pitchFamily="34" charset="0"/>
                          <a:cs typeface="Times New Roman" panose="02020603050405020304" pitchFamily="18" charset="0"/>
                        </a:rPr>
                        <a:t>Quy trình viết</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3200" b="1" kern="0">
                          <a:effectLst/>
                          <a:latin typeface="Times New Roman" panose="02020603050405020304" pitchFamily="18" charset="0"/>
                          <a:ea typeface="Calibri" panose="020F0502020204030204" pitchFamily="34" charset="0"/>
                          <a:cs typeface="Times New Roman" panose="02020603050405020304" pitchFamily="18" charset="0"/>
                        </a:rPr>
                        <a:t>Thao tác cần làm</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3200" b="1" kern="0">
                          <a:effectLst/>
                          <a:latin typeface="Times New Roman" panose="02020603050405020304" pitchFamily="18" charset="0"/>
                          <a:ea typeface="Calibri" panose="020F0502020204030204" pitchFamily="34" charset="0"/>
                          <a:cs typeface="Times New Roman" panose="02020603050405020304" pitchFamily="18" charset="0"/>
                        </a:rPr>
                        <a:t>Lưu ý</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44453">
                <a:tc rowSpan="3">
                  <a:txBody>
                    <a:bodyPr/>
                    <a:lstStyle/>
                    <a:p>
                      <a:pPr algn="ctr">
                        <a:lnSpc>
                          <a:spcPct val="130000"/>
                        </a:lnSpc>
                        <a:spcAft>
                          <a:spcPts val="0"/>
                        </a:spcAft>
                      </a:pPr>
                      <a:r>
                        <a:rPr lang="en-US" sz="3200" b="1" kern="0" spc="30">
                          <a:effectLst/>
                          <a:latin typeface="Times New Roman" panose="02020603050405020304" pitchFamily="18" charset="0"/>
                          <a:ea typeface="Calibri" panose="020F0502020204030204" pitchFamily="34" charset="0"/>
                          <a:cs typeface="Times New Roman" panose="02020603050405020304" pitchFamily="18" charset="0"/>
                        </a:rPr>
                        <a:t>Bước 1: Chuẩn bị trước khi viết</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3200" kern="0">
                          <a:effectLst/>
                          <a:latin typeface="Times New Roman" panose="02020603050405020304" pitchFamily="18" charset="0"/>
                          <a:ea typeface="Calibri" panose="020F0502020204030204" pitchFamily="34" charset="0"/>
                          <a:cs typeface="Times New Roman" panose="02020603050405020304" pitchFamily="18" charset="0"/>
                        </a:rPr>
                        <a:t>- Xác định mục đích của bài viết: Thuyết phục người đọc về những phân tích, giải pháp đưa ra để giải quyết vấn đề trong đời sống.</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3200" kern="0">
                          <a:effectLst/>
                          <a:latin typeface="Times New Roman" panose="02020603050405020304" pitchFamily="18" charset="0"/>
                          <a:ea typeface="Calibri" panose="020F0502020204030204" pitchFamily="34" charset="0"/>
                          <a:cs typeface="Times New Roman" panose="02020603050405020304" pitchFamily="18" charset="0"/>
                        </a:rPr>
                        <a:t>- Xác định đối tượng người đọc: thầy cô, các bạn.</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3200" kern="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14830">
                <a:tc vMerge="1">
                  <a:txBody>
                    <a:bodyPr/>
                    <a:lstStyle/>
                    <a:p>
                      <a:endParaRPr lang="en-GB"/>
                    </a:p>
                  </a:txBody>
                  <a:tcPr/>
                </a:tc>
                <a:tc>
                  <a:txBody>
                    <a:bodyPr/>
                    <a:lstStyle/>
                    <a:p>
                      <a:pPr algn="just">
                        <a:lnSpc>
                          <a:spcPct val="130000"/>
                        </a:lnSpc>
                        <a:spcAft>
                          <a:spcPts val="0"/>
                        </a:spcAft>
                      </a:pPr>
                      <a:r>
                        <a:rPr lang="en-US" sz="3200" kern="0">
                          <a:effectLst/>
                          <a:latin typeface="Times New Roman" panose="02020603050405020304" pitchFamily="18" charset="0"/>
                          <a:ea typeface="Calibri" panose="020F0502020204030204" pitchFamily="34" charset="0"/>
                          <a:cs typeface="Times New Roman" panose="02020603050405020304" pitchFamily="18" charset="0"/>
                        </a:rPr>
                        <a:t>Xác định đề tài: một vấn đề cần có giải pháp khắc phục.</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3200" kern="0">
                          <a:effectLst/>
                          <a:latin typeface="Times New Roman" panose="02020603050405020304" pitchFamily="18" charset="0"/>
                          <a:ea typeface="Calibri" panose="020F0502020204030204" pitchFamily="34" charset="0"/>
                          <a:cs typeface="Times New Roman" panose="02020603050405020304" pitchFamily="18" charset="0"/>
                        </a:rPr>
                        <a:t>Bài viết hay hơn nêu chọn được vấn đề mà bản thân, các bạn quan tâm , gần gũi với thực tế cuộc sống.</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92604">
                <a:tc vMerge="1">
                  <a:txBody>
                    <a:bodyPr/>
                    <a:lstStyle/>
                    <a:p>
                      <a:endParaRPr lang="en-GB"/>
                    </a:p>
                  </a:txBody>
                  <a:tcPr/>
                </a:tc>
                <a:tc>
                  <a:txBody>
                    <a:bodyPr/>
                    <a:lstStyle/>
                    <a:p>
                      <a:pPr algn="just">
                        <a:lnSpc>
                          <a:spcPct val="130000"/>
                        </a:lnSpc>
                        <a:spcAft>
                          <a:spcPts val="0"/>
                        </a:spcAft>
                      </a:pPr>
                      <a:r>
                        <a:rPr lang="en-US" sz="3200" kern="0">
                          <a:effectLst/>
                          <a:latin typeface="Times New Roman" panose="02020603050405020304" pitchFamily="18" charset="0"/>
                          <a:ea typeface="Calibri" panose="020F0502020204030204" pitchFamily="34" charset="0"/>
                          <a:cs typeface="Times New Roman" panose="02020603050405020304" pitchFamily="18" charset="0"/>
                        </a:rPr>
                        <a:t>Thu thập tư liệu: Thu thập các bài báo, đoạn phỏng vấn, bài nghiên cứu,…liên quan đến đề tài cần viết, lập bảng thống kê tài liệu thu thập được. Ghi chép các thông tin hữu ích, những giải pháp đã thực hiện để giải quyết, khắc phục vấn đề.</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3200" kern="0">
                          <a:effectLst/>
                          <a:latin typeface="Times New Roman" panose="02020603050405020304" pitchFamily="18" charset="0"/>
                          <a:ea typeface="Calibri" panose="020F0502020204030204" pitchFamily="34" charset="0"/>
                          <a:cs typeface="Times New Roman" panose="02020603050405020304" pitchFamily="18" charset="0"/>
                        </a:rPr>
                        <a:t>Sử dụng các nguồn tài liệu tin cậy</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76823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1DF"/>
        </a:solidFill>
        <a:effectLst/>
      </p:bgPr>
    </p:bg>
    <p:spTree>
      <p:nvGrpSpPr>
        <p:cNvPr id="1" name=""/>
        <p:cNvGrpSpPr/>
        <p:nvPr/>
      </p:nvGrpSpPr>
      <p:grpSpPr>
        <a:xfrm>
          <a:off x="0" y="0"/>
          <a:ext cx="0" cy="0"/>
          <a:chOff x="0" y="0"/>
          <a:chExt cx="0" cy="0"/>
        </a:xfrm>
      </p:grpSpPr>
      <p:graphicFrame>
        <p:nvGraphicFramePr>
          <p:cNvPr id="12" name="Table 11"/>
          <p:cNvGraphicFramePr>
            <a:graphicFrameLocks noGrp="1"/>
          </p:cNvGraphicFramePr>
          <p:nvPr>
            <p:extLst>
              <p:ext uri="{D42A27DB-BD31-4B8C-83A1-F6EECF244321}">
                <p14:modId xmlns:p14="http://schemas.microsoft.com/office/powerpoint/2010/main" val="1741701510"/>
              </p:ext>
            </p:extLst>
          </p:nvPr>
        </p:nvGraphicFramePr>
        <p:xfrm>
          <a:off x="2362200" y="1028700"/>
          <a:ext cx="4572000" cy="3718560"/>
        </p:xfrm>
        <a:graphic>
          <a:graphicData uri="http://schemas.openxmlformats.org/drawingml/2006/table">
            <a:tbl>
              <a:tblPr firstRow="1" firstCol="1" bandRow="1"/>
              <a:tblGrid>
                <a:gridCol w="4572000"/>
              </a:tblGrid>
              <a:tr h="3718560">
                <a:tc>
                  <a:txBody>
                    <a:bodyPr/>
                    <a:lstStyle/>
                    <a:p>
                      <a:pPr algn="just">
                        <a:lnSpc>
                          <a:spcPct val="100000"/>
                        </a:lnSpc>
                        <a:spcAft>
                          <a:spcPts val="0"/>
                        </a:spcAft>
                      </a:pPr>
                      <a:r>
                        <a:rPr lang="en-US" sz="3200" kern="0">
                          <a:effectLst/>
                          <a:latin typeface="Times New Roman" panose="02020603050405020304" pitchFamily="18" charset="0"/>
                          <a:ea typeface="Calibri" panose="020F0502020204030204" pitchFamily="34" charset="0"/>
                          <a:cs typeface="Times New Roman" panose="02020603050405020304" pitchFamily="18" charset="0"/>
                        </a:rPr>
                        <a:t>Phân tích vấn đề: </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Aft>
                          <a:spcPts val="0"/>
                        </a:spcAft>
                      </a:pPr>
                      <a:r>
                        <a:rPr lang="en-US" sz="3600" kern="0">
                          <a:effectLst/>
                          <a:latin typeface="Times New Roman" panose="02020603050405020304" pitchFamily="18" charset="0"/>
                          <a:ea typeface="Calibri" panose="020F0502020204030204" pitchFamily="34" charset="0"/>
                          <a:cs typeface="Times New Roman" panose="02020603050405020304" pitchFamily="18" charset="0"/>
                        </a:rPr>
                        <a:t>- Vấn đề diễn ra như thế nào?</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Aft>
                          <a:spcPts val="0"/>
                        </a:spcAft>
                      </a:pPr>
                      <a:r>
                        <a:rPr lang="en-US" sz="3600" kern="0">
                          <a:effectLst/>
                          <a:latin typeface="Times New Roman" panose="02020603050405020304" pitchFamily="18" charset="0"/>
                          <a:ea typeface="Calibri" panose="020F0502020204030204" pitchFamily="34" charset="0"/>
                          <a:cs typeface="Times New Roman" panose="02020603050405020304" pitchFamily="18" charset="0"/>
                        </a:rPr>
                        <a:t>- Nguyên nhân của vấn đề.</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en-US" sz="3600" kern="0">
                          <a:effectLst/>
                          <a:latin typeface="Times New Roman" panose="02020603050405020304" pitchFamily="18" charset="0"/>
                          <a:ea typeface="Calibri" panose="020F0502020204030204" pitchFamily="34" charset="0"/>
                          <a:cs typeface="Times New Roman" panose="02020603050405020304" pitchFamily="18" charset="0"/>
                        </a:rPr>
                        <a:t>- Biện pháp khắc phục</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956751810"/>
              </p:ext>
            </p:extLst>
          </p:nvPr>
        </p:nvGraphicFramePr>
        <p:xfrm>
          <a:off x="8382000" y="1409700"/>
          <a:ext cx="4691741" cy="3110484"/>
        </p:xfrm>
        <a:graphic>
          <a:graphicData uri="http://schemas.openxmlformats.org/drawingml/2006/table">
            <a:tbl>
              <a:tblPr firstRow="1" firstCol="1" bandRow="1"/>
              <a:tblGrid>
                <a:gridCol w="4691741"/>
              </a:tblGrid>
              <a:tr h="2277745">
                <a:tc>
                  <a:txBody>
                    <a:bodyPr/>
                    <a:lstStyle/>
                    <a:p>
                      <a:pPr algn="just">
                        <a:lnSpc>
                          <a:spcPct val="130000"/>
                        </a:lnSpc>
                        <a:spcAft>
                          <a:spcPts val="0"/>
                        </a:spcAft>
                      </a:pPr>
                      <a:r>
                        <a:rPr lang="en-US" sz="3600" kern="0">
                          <a:effectLst/>
                          <a:latin typeface="Times New Roman" panose="02020603050405020304" pitchFamily="18" charset="0"/>
                          <a:ea typeface="Calibri" panose="020F0502020204030204" pitchFamily="34" charset="0"/>
                          <a:cs typeface="Times New Roman" panose="02020603050405020304" pitchFamily="18" charset="0"/>
                        </a:rPr>
                        <a:t>Giải pháp:</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3600" kern="0">
                          <a:effectLst/>
                          <a:latin typeface="Times New Roman" panose="02020603050405020304" pitchFamily="18" charset="0"/>
                          <a:ea typeface="Calibri" panose="020F0502020204030204" pitchFamily="34" charset="0"/>
                          <a:cs typeface="Times New Roman" panose="02020603050405020304" pitchFamily="18" charset="0"/>
                        </a:rPr>
                        <a:t>- Giải pháp 1…</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3600" kern="0">
                          <a:effectLst/>
                          <a:latin typeface="Times New Roman" panose="02020603050405020304" pitchFamily="18" charset="0"/>
                          <a:ea typeface="Calibri" panose="020F0502020204030204" pitchFamily="34" charset="0"/>
                          <a:cs typeface="Times New Roman" panose="02020603050405020304" pitchFamily="18" charset="0"/>
                        </a:rPr>
                        <a:t>- Giải pháp 2…</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3600" kern="0">
                          <a:effectLst/>
                          <a:latin typeface="Times New Roman" panose="02020603050405020304" pitchFamily="18" charset="0"/>
                          <a:ea typeface="Calibri" panose="020F0502020204030204" pitchFamily="34" charset="0"/>
                          <a:cs typeface="Times New Roman" panose="02020603050405020304" pitchFamily="18" charset="0"/>
                        </a:rPr>
                        <a:t>- Giải pháp 3…</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1300" kern="0">
                          <a:effectLst/>
                          <a:latin typeface="Times New Roman" panose="02020603050405020304" pitchFamily="18" charset="0"/>
                          <a:ea typeface="Calibri" panose="020F0502020204030204" pitchFamily="34" charset="0"/>
                          <a:cs typeface="Times New Roman" panose="02020603050405020304" pitchFamily="18" charset="0"/>
                        </a:rPr>
                        <a:t> </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618200578"/>
              </p:ext>
            </p:extLst>
          </p:nvPr>
        </p:nvGraphicFramePr>
        <p:xfrm>
          <a:off x="272141" y="266700"/>
          <a:ext cx="17558658" cy="9601200"/>
        </p:xfrm>
        <a:graphic>
          <a:graphicData uri="http://schemas.openxmlformats.org/drawingml/2006/table">
            <a:tbl>
              <a:tblPr firstRow="1" firstCol="1" bandRow="1"/>
              <a:tblGrid>
                <a:gridCol w="1870141"/>
                <a:gridCol w="11338399"/>
                <a:gridCol w="4350118"/>
              </a:tblGrid>
              <a:tr h="2481980">
                <a:tc rowSpan="2">
                  <a:txBody>
                    <a:bodyPr/>
                    <a:lstStyle/>
                    <a:p>
                      <a:pPr algn="ctr">
                        <a:lnSpc>
                          <a:spcPct val="100000"/>
                        </a:lnSpc>
                        <a:spcAft>
                          <a:spcPts val="0"/>
                        </a:spcAft>
                      </a:pPr>
                      <a:r>
                        <a:rPr lang="en-US" sz="3600" b="1" kern="0">
                          <a:effectLst/>
                          <a:latin typeface="Times New Roman" panose="02020603050405020304" pitchFamily="18" charset="0"/>
                          <a:ea typeface="Calibri" panose="020F0502020204030204" pitchFamily="34" charset="0"/>
                          <a:cs typeface="Times New Roman" panose="02020603050405020304" pitchFamily="18" charset="0"/>
                        </a:rPr>
                        <a:t>Bước 2: Tìm ý và lập dàn ý</a:t>
                      </a:r>
                      <a:endParaRPr lang="en-GB" sz="3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600" kern="0">
                          <a:effectLst/>
                          <a:latin typeface="Times New Roman" panose="02020603050405020304" pitchFamily="18" charset="0"/>
                          <a:ea typeface="Calibri" panose="020F0502020204030204" pitchFamily="34" charset="0"/>
                          <a:cs typeface="Times New Roman" panose="02020603050405020304" pitchFamily="18" charset="0"/>
                        </a:rPr>
                        <a:t>Tìm ý: Liệt kê các ý tưởng cho bài viết dựa vào sơ đồ:</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en-US" sz="3600" kern="0">
                          <a:effectLst/>
                          <a:latin typeface="Times New Roman" panose="02020603050405020304" pitchFamily="18" charset="0"/>
                          <a:ea typeface="Calibri" panose="020F0502020204030204" pitchFamily="34" charset="0"/>
                          <a:cs typeface="Times New Roman" panose="02020603050405020304" pitchFamily="18" charset="0"/>
                        </a:rPr>
                        <a:t> </a:t>
                      </a:r>
                      <a:endParaRPr lang="vi-VN" sz="3600" kern="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endParaRPr lang="vi-VN" sz="3600" kern="10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endParaRPr lang="vi-VN" sz="3600" kern="10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endParaRPr lang="vi-VN" sz="3600" kern="10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endParaRPr lang="vi-VN" sz="3600" kern="10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endParaRPr lang="vi-VN" sz="3600" kern="10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endParaRPr lang="vi-VN" sz="3600" kern="10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Aft>
                          <a:spcPts val="0"/>
                        </a:spcAft>
                      </a:pPr>
                      <a:r>
                        <a:rPr lang="en-US" sz="3600" kern="0">
                          <a:effectLst/>
                          <a:latin typeface="Times New Roman" panose="02020603050405020304" pitchFamily="18" charset="0"/>
                          <a:ea typeface="Calibri" panose="020F0502020204030204" pitchFamily="34" charset="0"/>
                          <a:cs typeface="Times New Roman" panose="02020603050405020304" pitchFamily="18" charset="0"/>
                        </a:rPr>
                        <a:t>- Để tăng tính khả thi, thuyết phục cho các giải pháp, cần liệt kê các  câu hỏi:</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en-US" sz="3600" kern="0">
                          <a:effectLst/>
                          <a:latin typeface="Times New Roman" panose="02020603050405020304" pitchFamily="18" charset="0"/>
                          <a:ea typeface="Calibri" panose="020F0502020204030204" pitchFamily="34" charset="0"/>
                          <a:cs typeface="Times New Roman" panose="02020603050405020304" pitchFamily="18" charset="0"/>
                        </a:rPr>
                        <a:t>+ Ai là người thực hiện giải pháp</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en-US" sz="3600" kern="0">
                          <a:effectLst/>
                          <a:latin typeface="Times New Roman" panose="02020603050405020304" pitchFamily="18" charset="0"/>
                          <a:ea typeface="Calibri" panose="020F0502020204030204" pitchFamily="34" charset="0"/>
                          <a:cs typeface="Times New Roman" panose="02020603050405020304" pitchFamily="18" charset="0"/>
                        </a:rPr>
                        <a:t>+ Thực hiện giải pháp như thế nào? Các bước tiến hành ra sao?</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en-US" sz="3600" kern="0">
                          <a:effectLst/>
                          <a:latin typeface="Times New Roman" panose="02020603050405020304" pitchFamily="18" charset="0"/>
                          <a:ea typeface="Calibri" panose="020F0502020204030204" pitchFamily="34" charset="0"/>
                          <a:cs typeface="Times New Roman" panose="02020603050405020304" pitchFamily="18" charset="0"/>
                        </a:rPr>
                        <a:t>+ Có phương tiện gì hỗ trợ thực hiện giải pháp.</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en-US" sz="3600" kern="0">
                          <a:effectLst/>
                          <a:latin typeface="Times New Roman" panose="02020603050405020304" pitchFamily="18" charset="0"/>
                          <a:ea typeface="Calibri" panose="020F0502020204030204" pitchFamily="34" charset="0"/>
                          <a:cs typeface="Times New Roman" panose="02020603050405020304" pitchFamily="18" charset="0"/>
                        </a:rPr>
                        <a:t>+ Những bằng chứng nào cho thấy giải pháo có hiệu quả trong thực tế.</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just">
                        <a:lnSpc>
                          <a:spcPct val="100000"/>
                        </a:lnSpc>
                        <a:spcAft>
                          <a:spcPts val="0"/>
                        </a:spcAft>
                      </a:pPr>
                      <a:r>
                        <a:rPr lang="en-US" sz="3600" kern="0">
                          <a:effectLst/>
                          <a:latin typeface="Times New Roman" panose="02020603050405020304" pitchFamily="18" charset="0"/>
                          <a:ea typeface="Calibri" panose="020F0502020204030204" pitchFamily="34" charset="0"/>
                          <a:cs typeface="Times New Roman" panose="02020603050405020304" pitchFamily="18" charset="0"/>
                        </a:rPr>
                        <a:t>- Có thể phân tích vấn đề trên nhiều phương diện: cá nhân- gia đình – nhà trường-xã hội, chủ quan – khách quan, trong nước – ngoài nước.</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Aft>
                          <a:spcPts val="0"/>
                        </a:spcAft>
                      </a:pPr>
                      <a:r>
                        <a:rPr lang="en-US" sz="3600" kern="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r>
              <a:tr h="152400">
                <a:tc vMerge="1">
                  <a:txBody>
                    <a:bodyPr/>
                    <a:lstStyle/>
                    <a:p>
                      <a:endParaRPr lang="en-GB"/>
                    </a:p>
                  </a:txBody>
                  <a:tcPr/>
                </a:tc>
                <a:tc>
                  <a:txBody>
                    <a:bodyPr/>
                    <a:lstStyle/>
                    <a:p>
                      <a:endParaRPr lang="en-GB"/>
                    </a:p>
                  </a:txBody>
                  <a:tcPr marL="38875" marR="388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GB"/>
                    </a:p>
                  </a:txBody>
                  <a:tcPr marL="38875" marR="388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6965459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1DF"/>
        </a:solidFill>
        <a:effectLst/>
      </p:bgPr>
    </p:bg>
    <p:spTree>
      <p:nvGrpSpPr>
        <p:cNvPr id="1" name=""/>
        <p:cNvGrpSpPr/>
        <p:nvPr/>
      </p:nvGrpSpPr>
      <p:grpSpPr>
        <a:xfrm>
          <a:off x="0" y="0"/>
          <a:ext cx="0" cy="0"/>
          <a:chOff x="0" y="0"/>
          <a:chExt cx="0" cy="0"/>
        </a:xfrm>
      </p:grpSpPr>
      <p:graphicFrame>
        <p:nvGraphicFramePr>
          <p:cNvPr id="15" name="Table 14"/>
          <p:cNvGraphicFramePr>
            <a:graphicFrameLocks noGrp="1"/>
          </p:cNvGraphicFramePr>
          <p:nvPr>
            <p:extLst>
              <p:ext uri="{D42A27DB-BD31-4B8C-83A1-F6EECF244321}">
                <p14:modId xmlns:p14="http://schemas.microsoft.com/office/powerpoint/2010/main" val="769103434"/>
              </p:ext>
            </p:extLst>
          </p:nvPr>
        </p:nvGraphicFramePr>
        <p:xfrm>
          <a:off x="914400" y="1513838"/>
          <a:ext cx="16916400" cy="7086600"/>
        </p:xfrm>
        <a:graphic>
          <a:graphicData uri="http://schemas.openxmlformats.org/drawingml/2006/table">
            <a:tbl>
              <a:tblPr firstRow="1" firstCol="1" bandRow="1"/>
              <a:tblGrid>
                <a:gridCol w="2590800"/>
                <a:gridCol w="8686800"/>
                <a:gridCol w="5638800"/>
              </a:tblGrid>
              <a:tr h="381000">
                <a:tc rowSpan="2">
                  <a:txBody>
                    <a:bodyPr/>
                    <a:lstStyle/>
                    <a:p>
                      <a:pPr algn="ctr">
                        <a:lnSpc>
                          <a:spcPct val="100000"/>
                        </a:lnSpc>
                        <a:spcAft>
                          <a:spcPts val="0"/>
                        </a:spcAft>
                      </a:pPr>
                      <a:r>
                        <a:rPr lang="en-US" sz="4000" b="1" kern="0">
                          <a:effectLst/>
                          <a:latin typeface="Times New Roman" panose="02020603050405020304" pitchFamily="18" charset="0"/>
                          <a:ea typeface="Calibri" panose="020F0502020204030204" pitchFamily="34" charset="0"/>
                          <a:cs typeface="Times New Roman" panose="02020603050405020304" pitchFamily="18" charset="0"/>
                        </a:rPr>
                        <a:t>Bước 2: Tìm ý và lập dàn ý</a:t>
                      </a:r>
                      <a:endParaRPr lang="en-GB" sz="40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GB"/>
                    </a:p>
                  </a:txBody>
                  <a:tcPr marL="38875" marR="388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a:p>
                  </a:txBody>
                  <a:tcPr marL="38875" marR="388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r>
              <a:tr h="2043983">
                <a:tc vMerge="1">
                  <a:txBody>
                    <a:bodyPr/>
                    <a:lstStyle/>
                    <a:p>
                      <a:endParaRPr lang="en-GB"/>
                    </a:p>
                  </a:txBody>
                  <a:tcPr/>
                </a:tc>
                <a:tc>
                  <a:txBody>
                    <a:bodyPr/>
                    <a:lstStyle/>
                    <a:p>
                      <a:pPr algn="just">
                        <a:lnSpc>
                          <a:spcPct val="100000"/>
                        </a:lnSpc>
                        <a:spcAft>
                          <a:spcPts val="0"/>
                        </a:spcAft>
                      </a:pPr>
                      <a:r>
                        <a:rPr lang="en-US" sz="4000" kern="0">
                          <a:effectLst/>
                          <a:latin typeface="Times New Roman" panose="02020603050405020304" pitchFamily="18" charset="0"/>
                          <a:ea typeface="Calibri" panose="020F0502020204030204" pitchFamily="34" charset="0"/>
                          <a:cs typeface="Times New Roman" panose="02020603050405020304" pitchFamily="18" charset="0"/>
                        </a:rPr>
                        <a:t>Lập dàn ý:</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en-US" sz="4000" kern="0">
                          <a:effectLst/>
                          <a:latin typeface="Times New Roman" panose="02020603050405020304" pitchFamily="18" charset="0"/>
                          <a:ea typeface="Calibri" panose="020F0502020204030204" pitchFamily="34" charset="0"/>
                          <a:cs typeface="Times New Roman" panose="02020603050405020304" pitchFamily="18" charset="0"/>
                        </a:rPr>
                        <a:t>- MB: + Giới thiệu vấn đề</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en-US" sz="4000" kern="0">
                          <a:effectLst/>
                          <a:latin typeface="Times New Roman" panose="02020603050405020304" pitchFamily="18" charset="0"/>
                          <a:ea typeface="Calibri" panose="020F0502020204030204" pitchFamily="34" charset="0"/>
                          <a:cs typeface="Times New Roman" panose="02020603050405020304" pitchFamily="18" charset="0"/>
                        </a:rPr>
                        <a:t>           + Nêu tầm quan trọng việc giải quyết, khắc phục vấn đề.</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en-US" sz="4000" kern="0">
                          <a:effectLst/>
                          <a:latin typeface="Times New Roman" panose="02020603050405020304" pitchFamily="18" charset="0"/>
                          <a:ea typeface="Calibri" panose="020F0502020204030204" pitchFamily="34" charset="0"/>
                          <a:cs typeface="Times New Roman" panose="02020603050405020304" pitchFamily="18" charset="0"/>
                        </a:rPr>
                        <a:t>- TB: </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en-US" sz="4000" kern="0">
                          <a:effectLst/>
                          <a:latin typeface="Times New Roman" panose="02020603050405020304" pitchFamily="18" charset="0"/>
                          <a:ea typeface="Calibri" panose="020F0502020204030204" pitchFamily="34" charset="0"/>
                          <a:cs typeface="Times New Roman" panose="02020603050405020304" pitchFamily="18" charset="0"/>
                        </a:rPr>
                        <a:t>+ Giải thích vấn đề.</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en-US" sz="4000" kern="0">
                          <a:effectLst/>
                          <a:latin typeface="Times New Roman" panose="02020603050405020304" pitchFamily="18" charset="0"/>
                          <a:ea typeface="Calibri" panose="020F0502020204030204" pitchFamily="34" charset="0"/>
                          <a:cs typeface="Times New Roman" panose="02020603050405020304" pitchFamily="18" charset="0"/>
                        </a:rPr>
                        <a:t>+ Phân tích vấn đề:</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en-US" sz="4000" kern="0">
                          <a:effectLst/>
                          <a:latin typeface="Times New Roman" panose="02020603050405020304" pitchFamily="18" charset="0"/>
                          <a:ea typeface="Calibri" panose="020F0502020204030204" pitchFamily="34" charset="0"/>
                          <a:cs typeface="Times New Roman" panose="02020603050405020304" pitchFamily="18" charset="0"/>
                        </a:rPr>
                        <a:t>  ++ Thực trạng, nguyên nhân, hậu quả</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en-US" sz="4000" kern="0">
                          <a:effectLst/>
                          <a:latin typeface="Times New Roman" panose="02020603050405020304" pitchFamily="18" charset="0"/>
                          <a:ea typeface="Calibri" panose="020F0502020204030204" pitchFamily="34" charset="0"/>
                          <a:cs typeface="Times New Roman" panose="02020603050405020304" pitchFamily="18" charset="0"/>
                        </a:rPr>
                        <a:t>+ Nêu giải pháp khắc phục vấn đề:</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en-US" sz="4000" kern="0">
                          <a:effectLst/>
                          <a:latin typeface="Times New Roman" panose="02020603050405020304" pitchFamily="18" charset="0"/>
                          <a:ea typeface="Calibri" panose="020F0502020204030204" pitchFamily="34" charset="0"/>
                          <a:cs typeface="Times New Roman" panose="02020603050405020304" pitchFamily="18" charset="0"/>
                        </a:rPr>
                        <a:t>  ++ Giải pháp 1…</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en-US" sz="4000" kern="0">
                          <a:effectLst/>
                          <a:latin typeface="Times New Roman" panose="02020603050405020304" pitchFamily="18" charset="0"/>
                          <a:ea typeface="Calibri" panose="020F0502020204030204" pitchFamily="34" charset="0"/>
                          <a:cs typeface="Times New Roman" panose="02020603050405020304" pitchFamily="18" charset="0"/>
                        </a:rPr>
                        <a:t>  ++ Giải pháp 2…</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4000" kern="0">
                          <a:effectLst/>
                          <a:latin typeface="Times New Roman" panose="02020603050405020304" pitchFamily="18" charset="0"/>
                          <a:ea typeface="Calibri" panose="020F0502020204030204" pitchFamily="34" charset="0"/>
                          <a:cs typeface="Times New Roman" panose="02020603050405020304" pitchFamily="18" charset="0"/>
                        </a:rPr>
                        <a:t>Luận điểm giải pháp là luận điểm trọng tâm của bài viết, cần được phân tích cụ thể, rõ ràng để cho thấy tính khả thi, thuyết phục của giải pháp</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pSp>
        <p:nvGrpSpPr>
          <p:cNvPr id="5" name="Group 2"/>
          <p:cNvGrpSpPr>
            <a:grpSpLocks noChangeAspect="1"/>
          </p:cNvGrpSpPr>
          <p:nvPr/>
        </p:nvGrpSpPr>
        <p:grpSpPr>
          <a:xfrm rot="7897044">
            <a:off x="-4439262" y="6578424"/>
            <a:ext cx="7673339" cy="10444950"/>
            <a:chOff x="0" y="0"/>
            <a:chExt cx="6350000" cy="8643620"/>
          </a:xfrm>
        </p:grpSpPr>
        <p:sp>
          <p:nvSpPr>
            <p:cNvPr id="6" name="Freeform 3"/>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7" name="Freeform 4"/>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grpSp>
        <p:nvGrpSpPr>
          <p:cNvPr id="8" name="Group 6"/>
          <p:cNvGrpSpPr>
            <a:grpSpLocks noChangeAspect="1"/>
          </p:cNvGrpSpPr>
          <p:nvPr/>
        </p:nvGrpSpPr>
        <p:grpSpPr>
          <a:xfrm rot="7897044">
            <a:off x="15053922" y="-6095184"/>
            <a:ext cx="7673339" cy="10444950"/>
            <a:chOff x="0" y="0"/>
            <a:chExt cx="6350000" cy="8643620"/>
          </a:xfrm>
        </p:grpSpPr>
        <p:sp>
          <p:nvSpPr>
            <p:cNvPr id="9" name="Freeform 7"/>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10" name="Freeform 8"/>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11" name="Freeform 9"/>
          <p:cNvSpPr/>
          <p:nvPr/>
        </p:nvSpPr>
        <p:spPr>
          <a:xfrm flipV="1">
            <a:off x="16423208" y="0"/>
            <a:ext cx="2125504" cy="2944653"/>
          </a:xfrm>
          <a:custGeom>
            <a:avLst/>
            <a:gdLst/>
            <a:ahLst/>
            <a:cxnLst/>
            <a:rect l="l" t="t" r="r" b="b"/>
            <a:pathLst>
              <a:path w="2125504" h="2944653">
                <a:moveTo>
                  <a:pt x="0" y="2944653"/>
                </a:moveTo>
                <a:lnTo>
                  <a:pt x="2125504" y="2944653"/>
                </a:lnTo>
                <a:lnTo>
                  <a:pt x="2125504" y="0"/>
                </a:lnTo>
                <a:lnTo>
                  <a:pt x="0" y="0"/>
                </a:lnTo>
                <a:lnTo>
                  <a:pt x="0" y="2944653"/>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13" name="Freeform 13"/>
          <p:cNvSpPr/>
          <p:nvPr/>
        </p:nvSpPr>
        <p:spPr>
          <a:xfrm rot="-946990">
            <a:off x="-446764" y="153511"/>
            <a:ext cx="2841856" cy="2253355"/>
          </a:xfrm>
          <a:custGeom>
            <a:avLst/>
            <a:gdLst/>
            <a:ahLst/>
            <a:cxnLst/>
            <a:rect l="l" t="t" r="r" b="b"/>
            <a:pathLst>
              <a:path w="2841856" h="2253355">
                <a:moveTo>
                  <a:pt x="0" y="0"/>
                </a:moveTo>
                <a:lnTo>
                  <a:pt x="2841857" y="0"/>
                </a:lnTo>
                <a:lnTo>
                  <a:pt x="2841857" y="2253355"/>
                </a:lnTo>
                <a:lnTo>
                  <a:pt x="0" y="2253355"/>
                </a:lnTo>
                <a:lnTo>
                  <a:pt x="0" y="0"/>
                </a:lnTo>
                <a:close/>
              </a:path>
            </a:pathLst>
          </a:custGeom>
          <a:blipFill>
            <a:blip r:embed="rId7"/>
            <a:stretch>
              <a:fillRect/>
            </a:stretch>
          </a:blipFill>
        </p:spPr>
      </p:sp>
    </p:spTree>
    <p:extLst>
      <p:ext uri="{BB962C8B-B14F-4D97-AF65-F5344CB8AC3E}">
        <p14:creationId xmlns:p14="http://schemas.microsoft.com/office/powerpoint/2010/main" val="306433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1D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7897044">
            <a:off x="-4439262" y="6578424"/>
            <a:ext cx="7673339" cy="10444950"/>
            <a:chOff x="0" y="0"/>
            <a:chExt cx="6350000" cy="8643620"/>
          </a:xfrm>
        </p:grpSpPr>
        <p:sp>
          <p:nvSpPr>
            <p:cNvPr id="3" name="Freeform 3"/>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4" name="Freeform 4"/>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grpSp>
        <p:nvGrpSpPr>
          <p:cNvPr id="6" name="Group 6"/>
          <p:cNvGrpSpPr>
            <a:grpSpLocks noChangeAspect="1"/>
          </p:cNvGrpSpPr>
          <p:nvPr/>
        </p:nvGrpSpPr>
        <p:grpSpPr>
          <a:xfrm rot="7897044">
            <a:off x="15053922" y="-6095184"/>
            <a:ext cx="7673339" cy="10444950"/>
            <a:chOff x="0" y="0"/>
            <a:chExt cx="6350000" cy="8643620"/>
          </a:xfrm>
        </p:grpSpPr>
        <p:sp>
          <p:nvSpPr>
            <p:cNvPr id="7" name="Freeform 7"/>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8" name="Freeform 8"/>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9" name="Freeform 9"/>
          <p:cNvSpPr/>
          <p:nvPr/>
        </p:nvSpPr>
        <p:spPr>
          <a:xfrm flipV="1">
            <a:off x="15283150" y="808320"/>
            <a:ext cx="2125504" cy="2944653"/>
          </a:xfrm>
          <a:custGeom>
            <a:avLst/>
            <a:gdLst/>
            <a:ahLst/>
            <a:cxnLst/>
            <a:rect l="l" t="t" r="r" b="b"/>
            <a:pathLst>
              <a:path w="2125504" h="2944653">
                <a:moveTo>
                  <a:pt x="0" y="2944653"/>
                </a:moveTo>
                <a:lnTo>
                  <a:pt x="2125504" y="2944653"/>
                </a:lnTo>
                <a:lnTo>
                  <a:pt x="2125504" y="0"/>
                </a:lnTo>
                <a:lnTo>
                  <a:pt x="0" y="0"/>
                </a:lnTo>
                <a:lnTo>
                  <a:pt x="0" y="2944653"/>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13" name="Freeform 13"/>
          <p:cNvSpPr/>
          <p:nvPr/>
        </p:nvSpPr>
        <p:spPr>
          <a:xfrm rot="-946990">
            <a:off x="206463" y="554051"/>
            <a:ext cx="2841856" cy="2253355"/>
          </a:xfrm>
          <a:custGeom>
            <a:avLst/>
            <a:gdLst/>
            <a:ahLst/>
            <a:cxnLst/>
            <a:rect l="l" t="t" r="r" b="b"/>
            <a:pathLst>
              <a:path w="2841856" h="2253355">
                <a:moveTo>
                  <a:pt x="0" y="0"/>
                </a:moveTo>
                <a:lnTo>
                  <a:pt x="2841857" y="0"/>
                </a:lnTo>
                <a:lnTo>
                  <a:pt x="2841857" y="2253355"/>
                </a:lnTo>
                <a:lnTo>
                  <a:pt x="0" y="2253355"/>
                </a:lnTo>
                <a:lnTo>
                  <a:pt x="0" y="0"/>
                </a:lnTo>
                <a:close/>
              </a:path>
            </a:pathLst>
          </a:custGeom>
          <a:blipFill>
            <a:blip r:embed="rId7"/>
            <a:stretch>
              <a:fillRect/>
            </a:stretch>
          </a:blipFill>
        </p:spPr>
      </p:sp>
      <p:graphicFrame>
        <p:nvGraphicFramePr>
          <p:cNvPr id="10" name="Table 9"/>
          <p:cNvGraphicFramePr>
            <a:graphicFrameLocks noGrp="1"/>
          </p:cNvGraphicFramePr>
          <p:nvPr>
            <p:extLst>
              <p:ext uri="{D42A27DB-BD31-4B8C-83A1-F6EECF244321}">
                <p14:modId xmlns:p14="http://schemas.microsoft.com/office/powerpoint/2010/main" val="3806299223"/>
              </p:ext>
            </p:extLst>
          </p:nvPr>
        </p:nvGraphicFramePr>
        <p:xfrm>
          <a:off x="3000080" y="1584802"/>
          <a:ext cx="12283069" cy="7845552"/>
        </p:xfrm>
        <a:graphic>
          <a:graphicData uri="http://schemas.openxmlformats.org/drawingml/2006/table">
            <a:tbl>
              <a:tblPr firstRow="1" firstCol="1" bandRow="1"/>
              <a:tblGrid>
                <a:gridCol w="2388374"/>
                <a:gridCol w="2843088"/>
                <a:gridCol w="7051607"/>
              </a:tblGrid>
              <a:tr h="4525963">
                <a:tc>
                  <a:txBody>
                    <a:bodyPr/>
                    <a:lstStyle/>
                    <a:p>
                      <a:pPr algn="ctr">
                        <a:lnSpc>
                          <a:spcPct val="130000"/>
                        </a:lnSpc>
                        <a:spcAft>
                          <a:spcPts val="0"/>
                        </a:spcAft>
                      </a:pPr>
                      <a:r>
                        <a:rPr lang="en-US" sz="4400" b="1" kern="0">
                          <a:effectLst/>
                          <a:latin typeface="Times New Roman" panose="02020603050405020304" pitchFamily="18" charset="0"/>
                          <a:ea typeface="Calibri" panose="020F0502020204030204" pitchFamily="34" charset="0"/>
                          <a:cs typeface="Times New Roman" panose="02020603050405020304" pitchFamily="18" charset="0"/>
                        </a:rPr>
                        <a:t>Bước 3: Viết bài</a:t>
                      </a:r>
                      <a:endParaRPr lang="en-GB" sz="44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2397" marR="523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4400" kern="0">
                          <a:effectLst/>
                          <a:latin typeface="Times New Roman" panose="02020603050405020304" pitchFamily="18" charset="0"/>
                          <a:ea typeface="Calibri" panose="020F0502020204030204" pitchFamily="34" charset="0"/>
                          <a:cs typeface="Times New Roman" panose="02020603050405020304" pitchFamily="18" charset="0"/>
                        </a:rPr>
                        <a:t>Viết bài văn hoàn </a:t>
                      </a:r>
                      <a:r>
                        <a:rPr lang="en-US" sz="4400" kern="0" smtClean="0">
                          <a:effectLst/>
                          <a:latin typeface="Times New Roman" panose="02020603050405020304" pitchFamily="18" charset="0"/>
                          <a:ea typeface="Calibri" panose="020F0502020204030204" pitchFamily="34" charset="0"/>
                          <a:cs typeface="Times New Roman" panose="02020603050405020304" pitchFamily="18" charset="0"/>
                        </a:rPr>
                        <a:t>chỉnh, </a:t>
                      </a:r>
                      <a:r>
                        <a:rPr lang="en-US" sz="4400" kern="0">
                          <a:effectLst/>
                          <a:latin typeface="Times New Roman" panose="02020603050405020304" pitchFamily="18" charset="0"/>
                          <a:ea typeface="Calibri" panose="020F0502020204030204" pitchFamily="34" charset="0"/>
                          <a:cs typeface="Times New Roman" panose="02020603050405020304" pitchFamily="18" charset="0"/>
                        </a:rPr>
                        <a:t>đảm bảo đúng chính tả, từ ngữ, ngữ pháp.</a:t>
                      </a:r>
                      <a:endParaRPr lang="en-GB" sz="4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2397" marR="523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4400" kern="0">
                          <a:effectLst/>
                          <a:latin typeface="Times New Roman" panose="02020603050405020304" pitchFamily="18" charset="0"/>
                          <a:ea typeface="Calibri" panose="020F0502020204030204" pitchFamily="34" charset="0"/>
                          <a:cs typeface="Times New Roman" panose="02020603050405020304" pitchFamily="18" charset="0"/>
                        </a:rPr>
                        <a:t>- Kết hợp nêu luận điểm, lí lẽ, bằng chứng.</a:t>
                      </a:r>
                      <a:endParaRPr lang="en-GB" sz="44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4400" kern="0">
                          <a:effectLst/>
                          <a:latin typeface="Times New Roman" panose="02020603050405020304" pitchFamily="18" charset="0"/>
                          <a:ea typeface="Calibri" panose="020F0502020204030204" pitchFamily="34" charset="0"/>
                          <a:cs typeface="Times New Roman" panose="02020603050405020304" pitchFamily="18" charset="0"/>
                        </a:rPr>
                        <a:t>- Tách đoạn hợp lí, sử dụng các phương tiện liên kết để liên kết luận điểm, lí lẽ, bằng chứng.</a:t>
                      </a:r>
                      <a:endParaRPr lang="en-GB" sz="44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4400" kern="0">
                          <a:effectLst/>
                          <a:latin typeface="Times New Roman" panose="02020603050405020304" pitchFamily="18" charset="0"/>
                          <a:ea typeface="Calibri" panose="020F0502020204030204" pitchFamily="34" charset="0"/>
                          <a:cs typeface="Times New Roman" panose="02020603050405020304" pitchFamily="18" charset="0"/>
                        </a:rPr>
                        <a:t>- Có thể trích dẫn danh ngôn, nhận định để tăng sức thuyết phục cho bài viết.</a:t>
                      </a:r>
                      <a:endParaRPr lang="en-GB" sz="4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2397" marR="523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70633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1D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7897044">
            <a:off x="-4439262" y="6578424"/>
            <a:ext cx="7673339" cy="10444950"/>
            <a:chOff x="0" y="0"/>
            <a:chExt cx="6350000" cy="8643620"/>
          </a:xfrm>
        </p:grpSpPr>
        <p:sp>
          <p:nvSpPr>
            <p:cNvPr id="3" name="Freeform 3"/>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4" name="Freeform 4"/>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grpSp>
        <p:nvGrpSpPr>
          <p:cNvPr id="6" name="Group 6"/>
          <p:cNvGrpSpPr>
            <a:grpSpLocks noChangeAspect="1"/>
          </p:cNvGrpSpPr>
          <p:nvPr/>
        </p:nvGrpSpPr>
        <p:grpSpPr>
          <a:xfrm rot="7897044">
            <a:off x="15053922" y="-6095184"/>
            <a:ext cx="7673339" cy="10444950"/>
            <a:chOff x="0" y="0"/>
            <a:chExt cx="6350000" cy="8643620"/>
          </a:xfrm>
        </p:grpSpPr>
        <p:sp>
          <p:nvSpPr>
            <p:cNvPr id="7" name="Freeform 7"/>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8" name="Freeform 8"/>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9" name="Freeform 9"/>
          <p:cNvSpPr/>
          <p:nvPr/>
        </p:nvSpPr>
        <p:spPr>
          <a:xfrm flipV="1">
            <a:off x="15283150" y="808320"/>
            <a:ext cx="2125504" cy="2944653"/>
          </a:xfrm>
          <a:custGeom>
            <a:avLst/>
            <a:gdLst/>
            <a:ahLst/>
            <a:cxnLst/>
            <a:rect l="l" t="t" r="r" b="b"/>
            <a:pathLst>
              <a:path w="2125504" h="2944653">
                <a:moveTo>
                  <a:pt x="0" y="2944653"/>
                </a:moveTo>
                <a:lnTo>
                  <a:pt x="2125504" y="2944653"/>
                </a:lnTo>
                <a:lnTo>
                  <a:pt x="2125504" y="0"/>
                </a:lnTo>
                <a:lnTo>
                  <a:pt x="0" y="0"/>
                </a:lnTo>
                <a:lnTo>
                  <a:pt x="0" y="2944653"/>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13" name="Freeform 13"/>
          <p:cNvSpPr/>
          <p:nvPr/>
        </p:nvSpPr>
        <p:spPr>
          <a:xfrm rot="-946990">
            <a:off x="206463" y="554051"/>
            <a:ext cx="2841856" cy="2253355"/>
          </a:xfrm>
          <a:custGeom>
            <a:avLst/>
            <a:gdLst/>
            <a:ahLst/>
            <a:cxnLst/>
            <a:rect l="l" t="t" r="r" b="b"/>
            <a:pathLst>
              <a:path w="2841856" h="2253355">
                <a:moveTo>
                  <a:pt x="0" y="0"/>
                </a:moveTo>
                <a:lnTo>
                  <a:pt x="2841857" y="0"/>
                </a:lnTo>
                <a:lnTo>
                  <a:pt x="2841857" y="2253355"/>
                </a:lnTo>
                <a:lnTo>
                  <a:pt x="0" y="2253355"/>
                </a:lnTo>
                <a:lnTo>
                  <a:pt x="0" y="0"/>
                </a:lnTo>
                <a:close/>
              </a:path>
            </a:pathLst>
          </a:custGeom>
          <a:blipFill>
            <a:blip r:embed="rId7"/>
            <a:stretch>
              <a:fillRect/>
            </a:stretch>
          </a:blipFill>
        </p:spPr>
      </p:sp>
      <p:graphicFrame>
        <p:nvGraphicFramePr>
          <p:cNvPr id="5" name="Table 4"/>
          <p:cNvGraphicFramePr>
            <a:graphicFrameLocks noGrp="1"/>
          </p:cNvGraphicFramePr>
          <p:nvPr>
            <p:extLst>
              <p:ext uri="{D42A27DB-BD31-4B8C-83A1-F6EECF244321}">
                <p14:modId xmlns:p14="http://schemas.microsoft.com/office/powerpoint/2010/main" val="3450350583"/>
              </p:ext>
            </p:extLst>
          </p:nvPr>
        </p:nvGraphicFramePr>
        <p:xfrm>
          <a:off x="2785570" y="2333386"/>
          <a:ext cx="12219865" cy="5547360"/>
        </p:xfrm>
        <a:graphic>
          <a:graphicData uri="http://schemas.openxmlformats.org/drawingml/2006/table">
            <a:tbl>
              <a:tblPr firstRow="1" firstCol="1" bandRow="1"/>
              <a:tblGrid>
                <a:gridCol w="3177165"/>
                <a:gridCol w="7087522"/>
                <a:gridCol w="1955178"/>
              </a:tblGrid>
              <a:tr h="0">
                <a:tc rowSpan="2">
                  <a:txBody>
                    <a:bodyPr/>
                    <a:lstStyle/>
                    <a:p>
                      <a:pPr algn="ctr">
                        <a:lnSpc>
                          <a:spcPct val="130000"/>
                        </a:lnSpc>
                        <a:spcAft>
                          <a:spcPts val="0"/>
                        </a:spcAft>
                      </a:pPr>
                      <a:r>
                        <a:rPr lang="en-US" sz="4000" b="1" kern="0">
                          <a:effectLst/>
                          <a:latin typeface="Times New Roman" panose="02020603050405020304" pitchFamily="18" charset="0"/>
                          <a:ea typeface="Calibri" panose="020F0502020204030204" pitchFamily="34" charset="0"/>
                          <a:cs typeface="Times New Roman" panose="02020603050405020304" pitchFamily="18" charset="0"/>
                        </a:rPr>
                        <a:t>Bước 4: Xem lại và chỉnh sửa, rút kinh nghiệm</a:t>
                      </a:r>
                      <a:endParaRPr lang="en-GB" sz="40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4000" kern="0">
                          <a:effectLst/>
                          <a:latin typeface="Times New Roman" panose="02020603050405020304" pitchFamily="18" charset="0"/>
                          <a:ea typeface="Calibri" panose="020F0502020204030204" pitchFamily="34" charset="0"/>
                          <a:cs typeface="Times New Roman" panose="02020603050405020304" pitchFamily="18" charset="0"/>
                        </a:rPr>
                        <a:t>Xem lại và chỉnh sửa: Đọc lại bài viết của mình và dùng bảng kiểm dưới đây để chỉnh sửa</a:t>
                      </a:r>
                      <a:endParaRPr lang="en-GB"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4000" kern="0">
                          <a:effectLst/>
                          <a:latin typeface="Times New Roman" panose="02020603050405020304" pitchFamily="18" charset="0"/>
                          <a:ea typeface="Calibri" panose="020F0502020204030204" pitchFamily="34" charset="0"/>
                          <a:cs typeface="Times New Roman" panose="02020603050405020304" pitchFamily="18" charset="0"/>
                        </a:rPr>
                        <a:t> </a:t>
                      </a:r>
                      <a:endParaRPr lang="en-GB"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2270">
                <a:tc vMerge="1">
                  <a:txBody>
                    <a:bodyPr/>
                    <a:lstStyle/>
                    <a:p>
                      <a:endParaRPr lang="en-GB"/>
                    </a:p>
                  </a:txBody>
                  <a:tcPr/>
                </a:tc>
                <a:tc>
                  <a:txBody>
                    <a:bodyPr/>
                    <a:lstStyle/>
                    <a:p>
                      <a:pPr algn="just">
                        <a:lnSpc>
                          <a:spcPct val="130000"/>
                        </a:lnSpc>
                        <a:spcAft>
                          <a:spcPts val="0"/>
                        </a:spcAft>
                      </a:pPr>
                      <a:r>
                        <a:rPr lang="en-US" sz="4000" kern="0">
                          <a:effectLst/>
                          <a:latin typeface="Times New Roman" panose="02020603050405020304" pitchFamily="18" charset="0"/>
                          <a:ea typeface="Calibri" panose="020F0502020204030204" pitchFamily="34" charset="0"/>
                          <a:cs typeface="Times New Roman" panose="02020603050405020304" pitchFamily="18" charset="0"/>
                        </a:rPr>
                        <a:t>Rút kinh nghiệm: Sau khi đọc lại bài, xem lại xem bài viết đã đạt được những yêu cầu nào? Chưa đạt được yêu cầu nào?</a:t>
                      </a:r>
                      <a:endParaRPr lang="en-GB"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4000" kern="0">
                          <a:effectLst/>
                          <a:latin typeface="Times New Roman" panose="02020603050405020304" pitchFamily="18" charset="0"/>
                          <a:ea typeface="Calibri" panose="020F0502020204030204" pitchFamily="34" charset="0"/>
                          <a:cs typeface="Times New Roman" panose="02020603050405020304" pitchFamily="18" charset="0"/>
                        </a:rPr>
                        <a:t> </a:t>
                      </a:r>
                      <a:endParaRPr lang="en-GB"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488187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1D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7897044">
            <a:off x="-4629126" y="7477031"/>
            <a:ext cx="7673339" cy="10444950"/>
            <a:chOff x="0" y="0"/>
            <a:chExt cx="6350000" cy="8643620"/>
          </a:xfrm>
        </p:grpSpPr>
        <p:sp>
          <p:nvSpPr>
            <p:cNvPr id="3" name="Freeform 3"/>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4" name="Freeform 4"/>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grpSp>
        <p:nvGrpSpPr>
          <p:cNvPr id="6" name="Group 6"/>
          <p:cNvGrpSpPr>
            <a:grpSpLocks noChangeAspect="1"/>
          </p:cNvGrpSpPr>
          <p:nvPr/>
        </p:nvGrpSpPr>
        <p:grpSpPr>
          <a:xfrm rot="7897044">
            <a:off x="15798370" y="-7483235"/>
            <a:ext cx="7673339" cy="10444950"/>
            <a:chOff x="0" y="0"/>
            <a:chExt cx="6350000" cy="8643620"/>
          </a:xfrm>
        </p:grpSpPr>
        <p:sp>
          <p:nvSpPr>
            <p:cNvPr id="7" name="Freeform 7"/>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8" name="Freeform 8"/>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graphicFrame>
        <p:nvGraphicFramePr>
          <p:cNvPr id="10" name="Table 9"/>
          <p:cNvGraphicFramePr>
            <a:graphicFrameLocks noGrp="1"/>
          </p:cNvGraphicFramePr>
          <p:nvPr>
            <p:extLst>
              <p:ext uri="{D42A27DB-BD31-4B8C-83A1-F6EECF244321}">
                <p14:modId xmlns:p14="http://schemas.microsoft.com/office/powerpoint/2010/main" val="3476639409"/>
              </p:ext>
            </p:extLst>
          </p:nvPr>
        </p:nvGraphicFramePr>
        <p:xfrm>
          <a:off x="304800" y="647700"/>
          <a:ext cx="17373601" cy="8778240"/>
        </p:xfrm>
        <a:graphic>
          <a:graphicData uri="http://schemas.openxmlformats.org/drawingml/2006/table">
            <a:tbl>
              <a:tblPr firstRow="1" firstCol="1" bandRow="1"/>
              <a:tblGrid>
                <a:gridCol w="2057400"/>
                <a:gridCol w="12725400"/>
                <a:gridCol w="1143000"/>
                <a:gridCol w="1447801"/>
              </a:tblGrid>
              <a:tr h="229921">
                <a:tc gridSpan="4">
                  <a:txBody>
                    <a:bodyPr/>
                    <a:lstStyle/>
                    <a:p>
                      <a:pPr algn="ctr">
                        <a:lnSpc>
                          <a:spcPct val="100000"/>
                        </a:lnSpc>
                        <a:spcAft>
                          <a:spcPts val="0"/>
                        </a:spcAft>
                      </a:pPr>
                      <a:r>
                        <a:rPr lang="vi-VN" sz="3600" b="1" i="1" kern="0">
                          <a:effectLst/>
                          <a:latin typeface="Times New Roman" panose="02020603050405020304" pitchFamily="18" charset="0"/>
                          <a:ea typeface="Calibri" panose="020F0502020204030204" pitchFamily="34" charset="0"/>
                          <a:cs typeface="Times New Roman" panose="02020603050405020304" pitchFamily="18" charset="0"/>
                        </a:rPr>
                        <a:t>Bảng kiểm kĩ năng viết bài văn nghị luận về một vấn đề cần giải quyết</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r>
              <a:tr h="478330">
                <a:tc gridSpan="2">
                  <a:txBody>
                    <a:bodyPr/>
                    <a:lstStyle/>
                    <a:p>
                      <a:pPr algn="ctr">
                        <a:lnSpc>
                          <a:spcPct val="100000"/>
                        </a:lnSpc>
                        <a:spcAft>
                          <a:spcPts val="0"/>
                        </a:spcAft>
                      </a:pPr>
                      <a:r>
                        <a:rPr lang="vi-VN" sz="3600" b="1" i="1" kern="0">
                          <a:effectLst/>
                          <a:latin typeface="Times New Roman" panose="02020603050405020304" pitchFamily="18" charset="0"/>
                          <a:ea typeface="Calibri" panose="020F0502020204030204" pitchFamily="34" charset="0"/>
                          <a:cs typeface="Times New Roman" panose="02020603050405020304" pitchFamily="18" charset="0"/>
                        </a:rPr>
                        <a:t>Tiêu chí</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ctr">
                        <a:lnSpc>
                          <a:spcPct val="100000"/>
                        </a:lnSpc>
                        <a:spcAft>
                          <a:spcPts val="0"/>
                        </a:spcAft>
                      </a:pPr>
                      <a:r>
                        <a:rPr lang="vi-VN" sz="3600" b="1" i="1" kern="0">
                          <a:effectLst/>
                          <a:latin typeface="Times New Roman" panose="02020603050405020304" pitchFamily="18" charset="0"/>
                          <a:ea typeface="Calibri" panose="020F0502020204030204" pitchFamily="34" charset="0"/>
                          <a:cs typeface="Times New Roman" panose="02020603050405020304" pitchFamily="18" charset="0"/>
                        </a:rPr>
                        <a:t>Đạt</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vi-VN" sz="3600" b="1" i="1" kern="0">
                          <a:effectLst/>
                          <a:latin typeface="Times New Roman" panose="02020603050405020304" pitchFamily="18" charset="0"/>
                          <a:ea typeface="Calibri" panose="020F0502020204030204" pitchFamily="34" charset="0"/>
                          <a:cs typeface="Times New Roman" panose="02020603050405020304" pitchFamily="18" charset="0"/>
                        </a:rPr>
                        <a:t>Chưa đạt</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1261">
                <a:tc rowSpan="2">
                  <a:txBody>
                    <a:bodyPr/>
                    <a:lstStyle/>
                    <a:p>
                      <a:pPr>
                        <a:lnSpc>
                          <a:spcPct val="100000"/>
                        </a:lnSpc>
                        <a:spcAft>
                          <a:spcPts val="0"/>
                        </a:spcAft>
                      </a:pPr>
                      <a:r>
                        <a:rPr lang="vi-VN" sz="3600" b="1" kern="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Aft>
                          <a:spcPts val="0"/>
                        </a:spcAft>
                      </a:pPr>
                      <a:r>
                        <a:rPr lang="vi-VN" sz="3600" b="1" kern="0">
                          <a:effectLst/>
                          <a:latin typeface="Times New Roman" panose="02020603050405020304" pitchFamily="18" charset="0"/>
                          <a:ea typeface="Calibri" panose="020F0502020204030204" pitchFamily="34" charset="0"/>
                          <a:cs typeface="Times New Roman" panose="02020603050405020304" pitchFamily="18" charset="0"/>
                        </a:rPr>
                        <a:t>Mở bài</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vi-VN" sz="3600" kern="0">
                          <a:effectLst/>
                          <a:latin typeface="Times New Roman" panose="02020603050405020304" pitchFamily="18" charset="0"/>
                          <a:ea typeface="Calibri" panose="020F0502020204030204" pitchFamily="34" charset="0"/>
                          <a:cs typeface="Times New Roman" panose="02020603050405020304" pitchFamily="18" charset="0"/>
                        </a:rPr>
                        <a:t>Giới thiệu vấn đề cần giải quyết</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vi-VN" sz="3600" b="1" kern="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vi-VN" sz="3600" b="1" kern="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8330">
                <a:tc vMerge="1">
                  <a:txBody>
                    <a:bodyPr/>
                    <a:lstStyle/>
                    <a:p>
                      <a:endParaRPr lang="en-GB"/>
                    </a:p>
                  </a:txBody>
                  <a:tcPr/>
                </a:tc>
                <a:tc>
                  <a:txBody>
                    <a:bodyPr/>
                    <a:lstStyle/>
                    <a:p>
                      <a:pPr>
                        <a:lnSpc>
                          <a:spcPct val="100000"/>
                        </a:lnSpc>
                        <a:spcAft>
                          <a:spcPts val="0"/>
                        </a:spcAft>
                      </a:pPr>
                      <a:r>
                        <a:rPr lang="vi-VN" sz="3600" kern="0">
                          <a:effectLst/>
                          <a:latin typeface="Times New Roman" panose="02020603050405020304" pitchFamily="18" charset="0"/>
                          <a:ea typeface="Calibri" panose="020F0502020204030204" pitchFamily="34" charset="0"/>
                          <a:cs typeface="Times New Roman" panose="02020603050405020304" pitchFamily="18" charset="0"/>
                        </a:rPr>
                        <a:t>Nêu tầm quan trọng của vấn đề cần giải quyết, khắc phục</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vi-VN" sz="3600" b="1" kern="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vi-VN" sz="3600" b="1" kern="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1261">
                <a:tc rowSpan="6">
                  <a:txBody>
                    <a:bodyPr/>
                    <a:lstStyle/>
                    <a:p>
                      <a:pPr>
                        <a:lnSpc>
                          <a:spcPct val="100000"/>
                        </a:lnSpc>
                        <a:spcAft>
                          <a:spcPts val="0"/>
                        </a:spcAft>
                      </a:pPr>
                      <a:r>
                        <a:rPr lang="vi-VN" sz="3600" b="1" kern="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Aft>
                          <a:spcPts val="0"/>
                        </a:spcAft>
                      </a:pPr>
                      <a:r>
                        <a:rPr lang="vi-VN" sz="3600" b="1" kern="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Aft>
                          <a:spcPts val="0"/>
                        </a:spcAft>
                      </a:pPr>
                      <a:r>
                        <a:rPr lang="vi-VN" sz="3600" b="1" kern="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Aft>
                          <a:spcPts val="0"/>
                        </a:spcAft>
                      </a:pPr>
                      <a:r>
                        <a:rPr lang="vi-VN" sz="3600" b="1" kern="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Aft>
                          <a:spcPts val="0"/>
                        </a:spcAft>
                      </a:pPr>
                      <a:r>
                        <a:rPr lang="vi-VN" sz="3600" b="1" kern="0">
                          <a:effectLst/>
                          <a:latin typeface="Times New Roman" panose="02020603050405020304" pitchFamily="18" charset="0"/>
                          <a:ea typeface="Calibri" panose="020F0502020204030204" pitchFamily="34" charset="0"/>
                          <a:cs typeface="Times New Roman" panose="02020603050405020304" pitchFamily="18" charset="0"/>
                        </a:rPr>
                        <a:t>Thân bài</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vi-VN" sz="3600" kern="0">
                          <a:effectLst/>
                          <a:latin typeface="Times New Roman" panose="02020603050405020304" pitchFamily="18" charset="0"/>
                          <a:ea typeface="Calibri" panose="020F0502020204030204" pitchFamily="34" charset="0"/>
                          <a:cs typeface="Times New Roman" panose="02020603050405020304" pitchFamily="18" charset="0"/>
                        </a:rPr>
                        <a:t>Giải thích </a:t>
                      </a:r>
                      <a:r>
                        <a:rPr lang="en-US" sz="3600" kern="0">
                          <a:effectLst/>
                          <a:latin typeface="Times New Roman" panose="02020603050405020304" pitchFamily="18" charset="0"/>
                          <a:ea typeface="Calibri" panose="020F0502020204030204" pitchFamily="34" charset="0"/>
                          <a:cs typeface="Times New Roman" panose="02020603050405020304" pitchFamily="18" charset="0"/>
                        </a:rPr>
                        <a:t>vấn đề</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vi-VN" sz="3600" b="1" kern="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vi-VN" sz="3600" b="1" kern="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8330">
                <a:tc vMerge="1">
                  <a:txBody>
                    <a:bodyPr/>
                    <a:lstStyle/>
                    <a:p>
                      <a:endParaRPr lang="en-GB"/>
                    </a:p>
                  </a:txBody>
                  <a:tcPr/>
                </a:tc>
                <a:tc>
                  <a:txBody>
                    <a:bodyPr/>
                    <a:lstStyle/>
                    <a:p>
                      <a:pPr>
                        <a:lnSpc>
                          <a:spcPct val="100000"/>
                        </a:lnSpc>
                        <a:spcAft>
                          <a:spcPts val="0"/>
                        </a:spcAft>
                      </a:pPr>
                      <a:r>
                        <a:rPr lang="vi-VN" sz="3600" kern="0">
                          <a:effectLst/>
                          <a:latin typeface="Times New Roman" panose="02020603050405020304" pitchFamily="18" charset="0"/>
                          <a:ea typeface="Calibri" panose="020F0502020204030204" pitchFamily="34" charset="0"/>
                          <a:cs typeface="Times New Roman" panose="02020603050405020304" pitchFamily="18" charset="0"/>
                        </a:rPr>
                        <a:t>Trình bày luận điểm phân tích các khia cạnh của vấn đề</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vi-VN" sz="3600" b="1" kern="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vi-VN" sz="3600" b="1" kern="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8330">
                <a:tc vMerge="1">
                  <a:txBody>
                    <a:bodyPr/>
                    <a:lstStyle/>
                    <a:p>
                      <a:endParaRPr lang="en-GB"/>
                    </a:p>
                  </a:txBody>
                  <a:tcPr/>
                </a:tc>
                <a:tc>
                  <a:txBody>
                    <a:bodyPr/>
                    <a:lstStyle/>
                    <a:p>
                      <a:pPr>
                        <a:lnSpc>
                          <a:spcPct val="100000"/>
                        </a:lnSpc>
                        <a:spcAft>
                          <a:spcPts val="0"/>
                        </a:spcAft>
                      </a:pPr>
                      <a:r>
                        <a:rPr lang="vi-VN" sz="3600" kern="0">
                          <a:effectLst/>
                          <a:latin typeface="Times New Roman" panose="02020603050405020304" pitchFamily="18" charset="0"/>
                          <a:ea typeface="Calibri" panose="020F0502020204030204" pitchFamily="34" charset="0"/>
                          <a:cs typeface="Times New Roman" panose="02020603050405020304" pitchFamily="18" charset="0"/>
                        </a:rPr>
                        <a:t>Phân tích lí lẽ, bằng chứng để làm sáng tỏ các khía cạnh của vấn đề</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vi-VN" sz="3600" b="1" kern="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vi-VN" sz="3600" b="1" kern="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8330">
                <a:tc vMerge="1">
                  <a:txBody>
                    <a:bodyPr/>
                    <a:lstStyle/>
                    <a:p>
                      <a:endParaRPr lang="en-GB"/>
                    </a:p>
                  </a:txBody>
                  <a:tcPr/>
                </a:tc>
                <a:tc>
                  <a:txBody>
                    <a:bodyPr/>
                    <a:lstStyle/>
                    <a:p>
                      <a:pPr>
                        <a:lnSpc>
                          <a:spcPct val="100000"/>
                        </a:lnSpc>
                        <a:spcAft>
                          <a:spcPts val="0"/>
                        </a:spcAft>
                      </a:pPr>
                      <a:r>
                        <a:rPr lang="vi-VN" sz="3600" kern="0">
                          <a:effectLst/>
                          <a:latin typeface="Times New Roman" panose="02020603050405020304" pitchFamily="18" charset="0"/>
                          <a:ea typeface="Calibri" panose="020F0502020204030204" pitchFamily="34" charset="0"/>
                          <a:cs typeface="Times New Roman" panose="02020603050405020304" pitchFamily="18" charset="0"/>
                        </a:rPr>
                        <a:t>Trình bày luận điểm đề xuất các giải pháp</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vi-VN" sz="3600" b="1" kern="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vi-VN" sz="3600" b="1" kern="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8330">
                <a:tc vMerge="1">
                  <a:txBody>
                    <a:bodyPr/>
                    <a:lstStyle/>
                    <a:p>
                      <a:endParaRPr lang="en-GB"/>
                    </a:p>
                  </a:txBody>
                  <a:tcPr/>
                </a:tc>
                <a:tc>
                  <a:txBody>
                    <a:bodyPr/>
                    <a:lstStyle/>
                    <a:p>
                      <a:pPr>
                        <a:lnSpc>
                          <a:spcPct val="100000"/>
                        </a:lnSpc>
                        <a:spcAft>
                          <a:spcPts val="0"/>
                        </a:spcAft>
                      </a:pPr>
                      <a:r>
                        <a:rPr lang="vi-VN" sz="3600" kern="0">
                          <a:effectLst/>
                          <a:latin typeface="Times New Roman" panose="02020603050405020304" pitchFamily="18" charset="0"/>
                          <a:ea typeface="Calibri" panose="020F0502020204030204" pitchFamily="34" charset="0"/>
                          <a:cs typeface="Times New Roman" panose="02020603050405020304" pitchFamily="18" charset="0"/>
                        </a:rPr>
                        <a:t>Phân tích lí lẽ, bằng chứng làm sáng tỏ các giải pháp cần thực hiện</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vi-VN" sz="3600" b="1" kern="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vi-VN" sz="3600" b="1" kern="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8330">
                <a:tc vMerge="1">
                  <a:txBody>
                    <a:bodyPr/>
                    <a:lstStyle/>
                    <a:p>
                      <a:endParaRPr lang="en-GB"/>
                    </a:p>
                  </a:txBody>
                  <a:tcPr/>
                </a:tc>
                <a:tc>
                  <a:txBody>
                    <a:bodyPr/>
                    <a:lstStyle/>
                    <a:p>
                      <a:pPr>
                        <a:lnSpc>
                          <a:spcPct val="100000"/>
                        </a:lnSpc>
                        <a:spcAft>
                          <a:spcPts val="0"/>
                        </a:spcAft>
                      </a:pPr>
                      <a:r>
                        <a:rPr lang="vi-VN" sz="3600" kern="0">
                          <a:effectLst/>
                          <a:latin typeface="Times New Roman" panose="02020603050405020304" pitchFamily="18" charset="0"/>
                          <a:ea typeface="Calibri" panose="020F0502020204030204" pitchFamily="34" charset="0"/>
                          <a:cs typeface="Times New Roman" panose="02020603050405020304" pitchFamily="18" charset="0"/>
                        </a:rPr>
                        <a:t>Luận điểm, lí lẽ, bằng chứng được sắp xếp theo một trình tự hợp lí.</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vi-VN" sz="3600" b="1" kern="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vi-VN" sz="3600" b="1" kern="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8330">
                <a:tc rowSpan="2">
                  <a:txBody>
                    <a:bodyPr/>
                    <a:lstStyle/>
                    <a:p>
                      <a:pPr>
                        <a:lnSpc>
                          <a:spcPct val="100000"/>
                        </a:lnSpc>
                        <a:spcAft>
                          <a:spcPts val="0"/>
                        </a:spcAft>
                      </a:pPr>
                      <a:r>
                        <a:rPr lang="vi-VN" sz="3600" b="1" kern="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Aft>
                          <a:spcPts val="0"/>
                        </a:spcAft>
                      </a:pPr>
                      <a:r>
                        <a:rPr lang="vi-VN" sz="3600" b="1" kern="0">
                          <a:effectLst/>
                          <a:latin typeface="Times New Roman" panose="02020603050405020304" pitchFamily="18" charset="0"/>
                          <a:ea typeface="Calibri" panose="020F0502020204030204" pitchFamily="34" charset="0"/>
                          <a:cs typeface="Times New Roman" panose="02020603050405020304" pitchFamily="18" charset="0"/>
                        </a:rPr>
                        <a:t>Kết bài</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vi-VN" sz="3600" kern="0">
                          <a:effectLst/>
                          <a:latin typeface="Times New Roman" panose="02020603050405020304" pitchFamily="18" charset="0"/>
                          <a:ea typeface="Calibri" panose="020F0502020204030204" pitchFamily="34" charset="0"/>
                          <a:cs typeface="Times New Roman" panose="02020603050405020304" pitchFamily="18" charset="0"/>
                        </a:rPr>
                        <a:t>Khẳng định lại ý nghĩa của việc khắc phục, giải quyết vấn đề</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vi-VN" sz="3600" b="1" kern="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vi-VN" sz="3600" b="1" kern="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1261">
                <a:tc vMerge="1">
                  <a:txBody>
                    <a:bodyPr/>
                    <a:lstStyle/>
                    <a:p>
                      <a:endParaRPr lang="en-GB"/>
                    </a:p>
                  </a:txBody>
                  <a:tcPr/>
                </a:tc>
                <a:tc>
                  <a:txBody>
                    <a:bodyPr/>
                    <a:lstStyle/>
                    <a:p>
                      <a:pPr algn="just">
                        <a:lnSpc>
                          <a:spcPct val="100000"/>
                        </a:lnSpc>
                        <a:spcAft>
                          <a:spcPts val="0"/>
                        </a:spcAft>
                      </a:pPr>
                      <a:r>
                        <a:rPr lang="vi-VN" sz="3600" kern="0">
                          <a:effectLst/>
                          <a:latin typeface="Times New Roman" panose="02020603050405020304" pitchFamily="18" charset="0"/>
                          <a:ea typeface="Calibri" panose="020F0502020204030204" pitchFamily="34" charset="0"/>
                          <a:cs typeface="Times New Roman" panose="02020603050405020304" pitchFamily="18" charset="0"/>
                        </a:rPr>
                        <a:t>Rút ra bài học cho bản thân</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vi-VN" sz="3600" b="1" kern="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vi-VN" sz="3600" b="1" kern="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8330">
                <a:tc rowSpan="3">
                  <a:txBody>
                    <a:bodyPr/>
                    <a:lstStyle/>
                    <a:p>
                      <a:pPr>
                        <a:lnSpc>
                          <a:spcPct val="100000"/>
                        </a:lnSpc>
                        <a:spcAft>
                          <a:spcPts val="0"/>
                        </a:spcAft>
                      </a:pPr>
                      <a:r>
                        <a:rPr lang="en-US" sz="3600" b="1" kern="0">
                          <a:effectLst/>
                          <a:latin typeface="Times New Roman" panose="02020603050405020304" pitchFamily="18" charset="0"/>
                          <a:ea typeface="Calibri" panose="020F0502020204030204" pitchFamily="34" charset="0"/>
                          <a:cs typeface="Times New Roman" panose="02020603050405020304" pitchFamily="18" charset="0"/>
                        </a:rPr>
                        <a:t>D</a:t>
                      </a:r>
                      <a:r>
                        <a:rPr lang="vi-VN" sz="3600" b="1" kern="0">
                          <a:effectLst/>
                          <a:latin typeface="Times New Roman" panose="02020603050405020304" pitchFamily="18" charset="0"/>
                          <a:ea typeface="Calibri" panose="020F0502020204030204" pitchFamily="34" charset="0"/>
                          <a:cs typeface="Times New Roman" panose="02020603050405020304" pitchFamily="18" charset="0"/>
                        </a:rPr>
                        <a:t>iễn đạt</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vi-VN" sz="3600" kern="0">
                          <a:effectLst/>
                          <a:latin typeface="Times New Roman" panose="02020603050405020304" pitchFamily="18" charset="0"/>
                          <a:ea typeface="Calibri" panose="020F0502020204030204" pitchFamily="34" charset="0"/>
                          <a:cs typeface="Times New Roman" panose="02020603050405020304" pitchFamily="18" charset="0"/>
                        </a:rPr>
                        <a:t>Không mắc lỗi chính tả, dùng từ, đặt câu.</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vi-VN" sz="3600" b="1" kern="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vi-VN" sz="3600" b="1" kern="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1261">
                <a:tc vMerge="1">
                  <a:txBody>
                    <a:bodyPr/>
                    <a:lstStyle/>
                    <a:p>
                      <a:endParaRPr lang="en-GB"/>
                    </a:p>
                  </a:txBody>
                  <a:tcPr/>
                </a:tc>
                <a:tc>
                  <a:txBody>
                    <a:bodyPr/>
                    <a:lstStyle/>
                    <a:p>
                      <a:pPr>
                        <a:lnSpc>
                          <a:spcPct val="100000"/>
                        </a:lnSpc>
                        <a:spcAft>
                          <a:spcPts val="0"/>
                        </a:spcAft>
                      </a:pPr>
                      <a:r>
                        <a:rPr lang="vi-VN" sz="3600" kern="0">
                          <a:effectLst/>
                          <a:latin typeface="Times New Roman" panose="02020603050405020304" pitchFamily="18" charset="0"/>
                          <a:ea typeface="Calibri" panose="020F0502020204030204" pitchFamily="34" charset="0"/>
                          <a:cs typeface="Times New Roman" panose="02020603050405020304" pitchFamily="18" charset="0"/>
                        </a:rPr>
                        <a:t>Mở bài lôi cuốn, hấp dẫn</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vi-VN" sz="3600" b="1" kern="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vi-VN" sz="3600" b="1" kern="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1261">
                <a:tc vMerge="1">
                  <a:txBody>
                    <a:bodyPr/>
                    <a:lstStyle/>
                    <a:p>
                      <a:endParaRPr lang="en-GB"/>
                    </a:p>
                  </a:txBody>
                  <a:tcPr/>
                </a:tc>
                <a:tc>
                  <a:txBody>
                    <a:bodyPr/>
                    <a:lstStyle/>
                    <a:p>
                      <a:pPr>
                        <a:lnSpc>
                          <a:spcPct val="100000"/>
                        </a:lnSpc>
                        <a:spcAft>
                          <a:spcPts val="0"/>
                        </a:spcAft>
                      </a:pPr>
                      <a:r>
                        <a:rPr lang="en-US" sz="3600" kern="0">
                          <a:effectLst/>
                          <a:latin typeface="Times New Roman" panose="02020603050405020304" pitchFamily="18" charset="0"/>
                          <a:ea typeface="Calibri" panose="020F0502020204030204" pitchFamily="34" charset="0"/>
                          <a:cs typeface="Times New Roman" panose="02020603050405020304" pitchFamily="18" charset="0"/>
                        </a:rPr>
                        <a:t>Kết bài ấn tượng</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vi-VN" sz="3600" b="1" kern="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vi-VN" sz="3600" b="1" kern="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214" marR="502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58951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1D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7897044">
            <a:off x="-4439262" y="6578424"/>
            <a:ext cx="7673339" cy="10444950"/>
            <a:chOff x="0" y="0"/>
            <a:chExt cx="6350000" cy="8643620"/>
          </a:xfrm>
        </p:grpSpPr>
        <p:sp>
          <p:nvSpPr>
            <p:cNvPr id="3" name="Freeform 3"/>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4" name="Freeform 4"/>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5" name="Freeform 5"/>
          <p:cNvSpPr/>
          <p:nvPr/>
        </p:nvSpPr>
        <p:spPr>
          <a:xfrm rot="2592102">
            <a:off x="-3628106" y="-2402960"/>
            <a:ext cx="7256212" cy="6863321"/>
          </a:xfrm>
          <a:custGeom>
            <a:avLst/>
            <a:gdLst/>
            <a:ahLst/>
            <a:cxnLst/>
            <a:rect l="l" t="t" r="r" b="b"/>
            <a:pathLst>
              <a:path w="7256212" h="6863321">
                <a:moveTo>
                  <a:pt x="0" y="0"/>
                </a:moveTo>
                <a:lnTo>
                  <a:pt x="7256212" y="0"/>
                </a:lnTo>
                <a:lnTo>
                  <a:pt x="7256212" y="6863320"/>
                </a:lnTo>
                <a:lnTo>
                  <a:pt x="0" y="68633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6" name="Group 6"/>
          <p:cNvGrpSpPr>
            <a:grpSpLocks noChangeAspect="1"/>
          </p:cNvGrpSpPr>
          <p:nvPr/>
        </p:nvGrpSpPr>
        <p:grpSpPr>
          <a:xfrm rot="7897044">
            <a:off x="15053922" y="-6095184"/>
            <a:ext cx="7673339" cy="10444950"/>
            <a:chOff x="0" y="0"/>
            <a:chExt cx="6350000" cy="8643620"/>
          </a:xfrm>
        </p:grpSpPr>
        <p:sp>
          <p:nvSpPr>
            <p:cNvPr id="7" name="Freeform 7"/>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8" name="Freeform 8"/>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9" name="Freeform 9"/>
          <p:cNvSpPr/>
          <p:nvPr/>
        </p:nvSpPr>
        <p:spPr>
          <a:xfrm flipV="1">
            <a:off x="15283150" y="808320"/>
            <a:ext cx="2125504" cy="2944653"/>
          </a:xfrm>
          <a:custGeom>
            <a:avLst/>
            <a:gdLst/>
            <a:ahLst/>
            <a:cxnLst/>
            <a:rect l="l" t="t" r="r" b="b"/>
            <a:pathLst>
              <a:path w="2125504" h="2944653">
                <a:moveTo>
                  <a:pt x="0" y="2944653"/>
                </a:moveTo>
                <a:lnTo>
                  <a:pt x="2125504" y="2944653"/>
                </a:lnTo>
                <a:lnTo>
                  <a:pt x="2125504" y="0"/>
                </a:lnTo>
                <a:lnTo>
                  <a:pt x="0" y="0"/>
                </a:lnTo>
                <a:lnTo>
                  <a:pt x="0" y="2944653"/>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rot="5571265">
            <a:off x="5871886" y="1514773"/>
            <a:ext cx="7739138" cy="9802988"/>
          </a:xfrm>
          <a:custGeom>
            <a:avLst/>
            <a:gdLst/>
            <a:ahLst/>
            <a:cxnLst/>
            <a:rect l="l" t="t" r="r" b="b"/>
            <a:pathLst>
              <a:path w="6933386" h="9802988">
                <a:moveTo>
                  <a:pt x="0" y="0"/>
                </a:moveTo>
                <a:lnTo>
                  <a:pt x="6933386" y="0"/>
                </a:lnTo>
                <a:lnTo>
                  <a:pt x="6933386" y="9802988"/>
                </a:lnTo>
                <a:lnTo>
                  <a:pt x="0" y="9802988"/>
                </a:lnTo>
                <a:lnTo>
                  <a:pt x="0" y="0"/>
                </a:lnTo>
                <a:close/>
              </a:path>
            </a:pathLst>
          </a:custGeom>
          <a:blipFill>
            <a:blip r:embed="rId7">
              <a:extLst>
                <a:ext uri="{96DAC541-7B7A-43D3-8B79-37D633B846F1}">
                  <asvg:svgBlip xmlns:asvg="http://schemas.microsoft.com/office/drawing/2016/SVG/main" xmlns="" r:embed="rId10"/>
                </a:ext>
              </a:extLst>
            </a:blip>
            <a:stretch>
              <a:fillRect/>
            </a:stretch>
          </a:blipFill>
        </p:spPr>
      </p:sp>
      <p:sp>
        <p:nvSpPr>
          <p:cNvPr id="12" name="Freeform 12"/>
          <p:cNvSpPr/>
          <p:nvPr/>
        </p:nvSpPr>
        <p:spPr>
          <a:xfrm rot="5400000">
            <a:off x="5557557" y="1535113"/>
            <a:ext cx="7172885" cy="9471282"/>
          </a:xfrm>
          <a:custGeom>
            <a:avLst/>
            <a:gdLst/>
            <a:ahLst/>
            <a:cxnLst/>
            <a:rect l="l" t="t" r="r" b="b"/>
            <a:pathLst>
              <a:path w="6698780" h="9471282">
                <a:moveTo>
                  <a:pt x="0" y="0"/>
                </a:moveTo>
                <a:lnTo>
                  <a:pt x="6698780" y="0"/>
                </a:lnTo>
                <a:lnTo>
                  <a:pt x="6698780" y="9471282"/>
                </a:lnTo>
                <a:lnTo>
                  <a:pt x="0" y="947128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a:off x="570044" y="4565130"/>
            <a:ext cx="917311" cy="898965"/>
          </a:xfrm>
          <a:custGeom>
            <a:avLst/>
            <a:gdLst/>
            <a:ahLst/>
            <a:cxnLst/>
            <a:rect l="l" t="t" r="r" b="b"/>
            <a:pathLst>
              <a:path w="917311" h="898965">
                <a:moveTo>
                  <a:pt x="0" y="0"/>
                </a:moveTo>
                <a:lnTo>
                  <a:pt x="917312" y="0"/>
                </a:lnTo>
                <a:lnTo>
                  <a:pt x="917312" y="898965"/>
                </a:lnTo>
                <a:lnTo>
                  <a:pt x="0" y="89896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4" name="Freeform 14"/>
          <p:cNvSpPr/>
          <p:nvPr/>
        </p:nvSpPr>
        <p:spPr>
          <a:xfrm>
            <a:off x="3684299" y="586838"/>
            <a:ext cx="1233494" cy="1208824"/>
          </a:xfrm>
          <a:custGeom>
            <a:avLst/>
            <a:gdLst/>
            <a:ahLst/>
            <a:cxnLst/>
            <a:rect l="l" t="t" r="r" b="b"/>
            <a:pathLst>
              <a:path w="1233494" h="1208824">
                <a:moveTo>
                  <a:pt x="0" y="0"/>
                </a:moveTo>
                <a:lnTo>
                  <a:pt x="1233494" y="0"/>
                </a:lnTo>
                <a:lnTo>
                  <a:pt x="1233494" y="1208824"/>
                </a:lnTo>
                <a:lnTo>
                  <a:pt x="0" y="120882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5" name="Freeform 15"/>
          <p:cNvSpPr/>
          <p:nvPr/>
        </p:nvSpPr>
        <p:spPr>
          <a:xfrm rot="908976" flipH="1">
            <a:off x="303691" y="726073"/>
            <a:ext cx="3647467" cy="3162677"/>
          </a:xfrm>
          <a:custGeom>
            <a:avLst/>
            <a:gdLst/>
            <a:ahLst/>
            <a:cxnLst/>
            <a:rect l="l" t="t" r="r" b="b"/>
            <a:pathLst>
              <a:path w="3647467" h="3162677">
                <a:moveTo>
                  <a:pt x="3647468" y="0"/>
                </a:moveTo>
                <a:lnTo>
                  <a:pt x="0" y="0"/>
                </a:lnTo>
                <a:lnTo>
                  <a:pt x="0" y="3162678"/>
                </a:lnTo>
                <a:lnTo>
                  <a:pt x="3647468" y="3162678"/>
                </a:lnTo>
                <a:lnTo>
                  <a:pt x="3647468" y="0"/>
                </a:lnTo>
                <a:close/>
              </a:path>
            </a:pathLst>
          </a:custGeom>
          <a:blipFill>
            <a:blip r:embed="rId15"/>
            <a:stretch>
              <a:fillRect/>
            </a:stretch>
          </a:blipFill>
        </p:spPr>
      </p:sp>
      <p:sp>
        <p:nvSpPr>
          <p:cNvPr id="16" name="Freeform 16"/>
          <p:cNvSpPr/>
          <p:nvPr/>
        </p:nvSpPr>
        <p:spPr>
          <a:xfrm rot="-1148121">
            <a:off x="13415939" y="5406687"/>
            <a:ext cx="2355106" cy="1867403"/>
          </a:xfrm>
          <a:custGeom>
            <a:avLst/>
            <a:gdLst/>
            <a:ahLst/>
            <a:cxnLst/>
            <a:rect l="l" t="t" r="r" b="b"/>
            <a:pathLst>
              <a:path w="2355106" h="1867403">
                <a:moveTo>
                  <a:pt x="0" y="0"/>
                </a:moveTo>
                <a:lnTo>
                  <a:pt x="2355106" y="0"/>
                </a:lnTo>
                <a:lnTo>
                  <a:pt x="2355106" y="1867404"/>
                </a:lnTo>
                <a:lnTo>
                  <a:pt x="0" y="1867404"/>
                </a:lnTo>
                <a:lnTo>
                  <a:pt x="0" y="0"/>
                </a:lnTo>
                <a:close/>
              </a:path>
            </a:pathLst>
          </a:custGeom>
          <a:blipFill>
            <a:blip r:embed="rId16"/>
            <a:stretch>
              <a:fillRect/>
            </a:stretch>
          </a:blipFill>
        </p:spPr>
      </p:sp>
      <p:sp>
        <p:nvSpPr>
          <p:cNvPr id="17" name="TextBox 17"/>
          <p:cNvSpPr txBox="1"/>
          <p:nvPr/>
        </p:nvSpPr>
        <p:spPr>
          <a:xfrm>
            <a:off x="4650400" y="3066804"/>
            <a:ext cx="8868045" cy="6647974"/>
          </a:xfrm>
          <a:prstGeom prst="rect">
            <a:avLst/>
          </a:prstGeom>
        </p:spPr>
        <p:txBody>
          <a:bodyPr wrap="square" lIns="0" tIns="0" rIns="0" bIns="0" rtlCol="0" anchor="t">
            <a:spAutoFit/>
          </a:bodyPr>
          <a:lstStyle/>
          <a:p>
            <a:pPr algn="ctr"/>
            <a:r>
              <a:rPr lang="vi-VN" sz="4800" b="1">
                <a:latin typeface="Times New Roman" panose="02020603050405020304" pitchFamily="18" charset="0"/>
                <a:cs typeface="Times New Roman" panose="02020603050405020304" pitchFamily="18" charset="0"/>
              </a:rPr>
              <a:t>Đề </a:t>
            </a:r>
            <a:r>
              <a:rPr lang="vi-VN" sz="4800" b="1" smtClean="0">
                <a:latin typeface="Times New Roman" panose="02020603050405020304" pitchFamily="18" charset="0"/>
                <a:cs typeface="Times New Roman" panose="02020603050405020304" pitchFamily="18" charset="0"/>
              </a:rPr>
              <a:t>bài</a:t>
            </a:r>
          </a:p>
          <a:p>
            <a:pPr algn="just"/>
            <a:r>
              <a:rPr lang="vi-VN" sz="4800" smtClean="0">
                <a:latin typeface="Times New Roman" panose="02020603050405020304" pitchFamily="18" charset="0"/>
                <a:cs typeface="Times New Roman" panose="02020603050405020304" pitchFamily="18" charset="0"/>
              </a:rPr>
              <a:t> </a:t>
            </a:r>
            <a:r>
              <a:rPr lang="vi-VN" sz="4800" i="1">
                <a:latin typeface="Times New Roman" panose="02020603050405020304" pitchFamily="18" charset="0"/>
                <a:cs typeface="Times New Roman" panose="02020603050405020304" pitchFamily="18" charset="0"/>
              </a:rPr>
              <a:t>Câu lạc bộ truyền thông của trường tổ chức diễn đàn “Giúp nhau tiến bộ”, đăng những bài viết đề xuất giải pháp cho các vấn đề mà học sinh thường gặp phải. Em hãy chọn một vấn đề mà mình quan tâm, viết bài nghị luận để gửi đăng ở diễn đàn này.</a:t>
            </a:r>
            <a:endParaRPr lang="en-GB" sz="4800">
              <a:latin typeface="Times New Roman" panose="02020603050405020304" pitchFamily="18" charset="0"/>
              <a:cs typeface="Times New Roman" panose="02020603050405020304" pitchFamily="18" charset="0"/>
            </a:endParaRPr>
          </a:p>
        </p:txBody>
      </p:sp>
      <p:sp>
        <p:nvSpPr>
          <p:cNvPr id="19" name="TextBox 19"/>
          <p:cNvSpPr txBox="1"/>
          <p:nvPr/>
        </p:nvSpPr>
        <p:spPr>
          <a:xfrm>
            <a:off x="6934200" y="790207"/>
            <a:ext cx="6588304" cy="1107996"/>
          </a:xfrm>
          <a:prstGeom prst="rect">
            <a:avLst/>
          </a:prstGeom>
        </p:spPr>
        <p:txBody>
          <a:bodyPr lIns="0" tIns="0" rIns="0" bIns="0" rtlCol="0" anchor="t">
            <a:spAutoFit/>
          </a:bodyPr>
          <a:lstStyle/>
          <a:p>
            <a:r>
              <a:rPr lang="vi-VN" sz="72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IV. Thực hành</a:t>
            </a:r>
            <a:endParaRPr lang="en-GB" sz="72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1000"/>
                                        <p:tgtEl>
                                          <p:spTgt spid="19">
                                            <p:txEl>
                                              <p:pRg st="0" end="0"/>
                                            </p:txEl>
                                          </p:spTgt>
                                        </p:tgtEl>
                                      </p:cBhvr>
                                    </p:animEffect>
                                    <p:anim calcmode="lin" valueType="num">
                                      <p:cBhvr>
                                        <p:cTn id="8"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4F2F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7897044">
            <a:off x="-4439262" y="6578424"/>
            <a:ext cx="7673339" cy="10444950"/>
            <a:chOff x="0" y="0"/>
            <a:chExt cx="6350000" cy="8643620"/>
          </a:xfrm>
        </p:grpSpPr>
        <p:sp>
          <p:nvSpPr>
            <p:cNvPr id="3" name="Freeform 3"/>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8AB5E1"/>
            </a:solidFill>
          </p:spPr>
        </p:sp>
        <p:sp>
          <p:nvSpPr>
            <p:cNvPr id="4" name="Freeform 4"/>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5" name="Freeform 5"/>
          <p:cNvSpPr/>
          <p:nvPr/>
        </p:nvSpPr>
        <p:spPr>
          <a:xfrm rot="2102414">
            <a:off x="-1447942" y="-3309873"/>
            <a:ext cx="5811487" cy="5496821"/>
          </a:xfrm>
          <a:custGeom>
            <a:avLst/>
            <a:gdLst/>
            <a:ahLst/>
            <a:cxnLst/>
            <a:rect l="l" t="t" r="r" b="b"/>
            <a:pathLst>
              <a:path w="5811487" h="5496821">
                <a:moveTo>
                  <a:pt x="0" y="0"/>
                </a:moveTo>
                <a:lnTo>
                  <a:pt x="5811487" y="0"/>
                </a:lnTo>
                <a:lnTo>
                  <a:pt x="5811487" y="5496820"/>
                </a:lnTo>
                <a:lnTo>
                  <a:pt x="0" y="54968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rot="5571265">
            <a:off x="7986069" y="-59125"/>
            <a:ext cx="9242222" cy="10917805"/>
          </a:xfrm>
          <a:custGeom>
            <a:avLst/>
            <a:gdLst/>
            <a:ahLst/>
            <a:cxnLst/>
            <a:rect l="l" t="t" r="r" b="b"/>
            <a:pathLst>
              <a:path w="5658894" h="8001007">
                <a:moveTo>
                  <a:pt x="0" y="0"/>
                </a:moveTo>
                <a:lnTo>
                  <a:pt x="5658895" y="0"/>
                </a:lnTo>
                <a:lnTo>
                  <a:pt x="5658895" y="8001008"/>
                </a:lnTo>
                <a:lnTo>
                  <a:pt x="0" y="800100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rot="5400000">
            <a:off x="7639227" y="131415"/>
            <a:ext cx="8929491" cy="10548380"/>
          </a:xfrm>
          <a:custGeom>
            <a:avLst/>
            <a:gdLst/>
            <a:ahLst/>
            <a:cxnLst/>
            <a:rect l="l" t="t" r="r" b="b"/>
            <a:pathLst>
              <a:path w="5467413" h="7730276">
                <a:moveTo>
                  <a:pt x="0" y="0"/>
                </a:moveTo>
                <a:lnTo>
                  <a:pt x="5467414" y="0"/>
                </a:lnTo>
                <a:lnTo>
                  <a:pt x="5467414" y="7730276"/>
                </a:lnTo>
                <a:lnTo>
                  <a:pt x="0" y="773027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8" name="Group 8"/>
          <p:cNvGrpSpPr>
            <a:grpSpLocks noChangeAspect="1"/>
          </p:cNvGrpSpPr>
          <p:nvPr/>
        </p:nvGrpSpPr>
        <p:grpSpPr>
          <a:xfrm rot="7897044">
            <a:off x="15163497" y="-6543770"/>
            <a:ext cx="7673339" cy="10444950"/>
            <a:chOff x="0" y="0"/>
            <a:chExt cx="6350000" cy="8643620"/>
          </a:xfrm>
        </p:grpSpPr>
        <p:sp>
          <p:nvSpPr>
            <p:cNvPr id="9" name="Freeform 9"/>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8AB5E1"/>
            </a:solidFill>
          </p:spPr>
        </p:sp>
        <p:sp>
          <p:nvSpPr>
            <p:cNvPr id="10" name="Freeform 10"/>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12" name="Freeform 12"/>
          <p:cNvSpPr/>
          <p:nvPr/>
        </p:nvSpPr>
        <p:spPr>
          <a:xfrm>
            <a:off x="97459" y="3062866"/>
            <a:ext cx="917311" cy="898965"/>
          </a:xfrm>
          <a:custGeom>
            <a:avLst/>
            <a:gdLst/>
            <a:ahLst/>
            <a:cxnLst/>
            <a:rect l="l" t="t" r="r" b="b"/>
            <a:pathLst>
              <a:path w="917311" h="898965">
                <a:moveTo>
                  <a:pt x="0" y="0"/>
                </a:moveTo>
                <a:lnTo>
                  <a:pt x="917311" y="0"/>
                </a:lnTo>
                <a:lnTo>
                  <a:pt x="917311" y="898965"/>
                </a:lnTo>
                <a:lnTo>
                  <a:pt x="0" y="898965"/>
                </a:lnTo>
                <a:lnTo>
                  <a:pt x="0" y="0"/>
                </a:lnTo>
                <a:close/>
              </a:path>
            </a:pathLst>
          </a:custGeom>
          <a:blipFill>
            <a:blip r:embed="rId9">
              <a:extLst>
                <a:ext uri="{96DAC541-7B7A-43D3-8B79-37D633B846F1}">
                  <asvg:svgBlip xmlns:asvg="http://schemas.microsoft.com/office/drawing/2016/SVG/main" xmlns="" r:embed="rId12"/>
                </a:ext>
              </a:extLst>
            </a:blip>
            <a:stretch>
              <a:fillRect/>
            </a:stretch>
          </a:blipFill>
        </p:spPr>
      </p:sp>
      <p:sp>
        <p:nvSpPr>
          <p:cNvPr id="13" name="Freeform 13"/>
          <p:cNvSpPr/>
          <p:nvPr/>
        </p:nvSpPr>
        <p:spPr>
          <a:xfrm>
            <a:off x="3979596" y="594583"/>
            <a:ext cx="1123180" cy="1100716"/>
          </a:xfrm>
          <a:custGeom>
            <a:avLst/>
            <a:gdLst/>
            <a:ahLst/>
            <a:cxnLst/>
            <a:rect l="l" t="t" r="r" b="b"/>
            <a:pathLst>
              <a:path w="1123180" h="1100716">
                <a:moveTo>
                  <a:pt x="0" y="0"/>
                </a:moveTo>
                <a:lnTo>
                  <a:pt x="1123180" y="0"/>
                </a:lnTo>
                <a:lnTo>
                  <a:pt x="1123180" y="1100716"/>
                </a:lnTo>
                <a:lnTo>
                  <a:pt x="0" y="1100716"/>
                </a:lnTo>
                <a:lnTo>
                  <a:pt x="0" y="0"/>
                </a:lnTo>
                <a:close/>
              </a:path>
            </a:pathLst>
          </a:custGeom>
          <a:blipFill>
            <a:blip r:embed="rId9">
              <a:extLst>
                <a:ext uri="{96DAC541-7B7A-43D3-8B79-37D633B846F1}">
                  <asvg:svgBlip xmlns:asvg="http://schemas.microsoft.com/office/drawing/2016/SVG/main" xmlns="" r:embed="rId12"/>
                </a:ext>
              </a:extLst>
            </a:blip>
            <a:stretch>
              <a:fillRect/>
            </a:stretch>
          </a:blipFill>
        </p:spPr>
      </p:sp>
      <p:sp>
        <p:nvSpPr>
          <p:cNvPr id="14" name="Freeform 14"/>
          <p:cNvSpPr/>
          <p:nvPr/>
        </p:nvSpPr>
        <p:spPr>
          <a:xfrm rot="-6130605">
            <a:off x="521868" y="1290197"/>
            <a:ext cx="1610901" cy="1627413"/>
          </a:xfrm>
          <a:custGeom>
            <a:avLst/>
            <a:gdLst/>
            <a:ahLst/>
            <a:cxnLst/>
            <a:rect l="l" t="t" r="r" b="b"/>
            <a:pathLst>
              <a:path w="1610901" h="1627413">
                <a:moveTo>
                  <a:pt x="0" y="0"/>
                </a:moveTo>
                <a:lnTo>
                  <a:pt x="1610901" y="0"/>
                </a:lnTo>
                <a:lnTo>
                  <a:pt x="1610901" y="1627413"/>
                </a:lnTo>
                <a:lnTo>
                  <a:pt x="0" y="1627413"/>
                </a:lnTo>
                <a:lnTo>
                  <a:pt x="0" y="0"/>
                </a:lnTo>
                <a:close/>
              </a:path>
            </a:pathLst>
          </a:custGeom>
          <a:blipFill>
            <a:blip r:embed="rId13"/>
            <a:stretch>
              <a:fillRect/>
            </a:stretch>
          </a:blipFill>
        </p:spPr>
      </p:sp>
      <p:sp>
        <p:nvSpPr>
          <p:cNvPr id="15" name="Freeform 15"/>
          <p:cNvSpPr/>
          <p:nvPr/>
        </p:nvSpPr>
        <p:spPr>
          <a:xfrm>
            <a:off x="1638770" y="512556"/>
            <a:ext cx="1593754" cy="1562090"/>
          </a:xfrm>
          <a:custGeom>
            <a:avLst/>
            <a:gdLst/>
            <a:ahLst/>
            <a:cxnLst/>
            <a:rect l="l" t="t" r="r" b="b"/>
            <a:pathLst>
              <a:path w="1593754" h="1562090">
                <a:moveTo>
                  <a:pt x="0" y="0"/>
                </a:moveTo>
                <a:lnTo>
                  <a:pt x="1593754" y="0"/>
                </a:lnTo>
                <a:lnTo>
                  <a:pt x="1593754" y="1562091"/>
                </a:lnTo>
                <a:lnTo>
                  <a:pt x="0" y="1562091"/>
                </a:lnTo>
                <a:lnTo>
                  <a:pt x="0" y="0"/>
                </a:lnTo>
                <a:close/>
              </a:path>
            </a:pathLst>
          </a:custGeom>
          <a:blipFill>
            <a:blip r:embed="rId14"/>
            <a:stretch>
              <a:fillRect/>
            </a:stretch>
          </a:blipFill>
        </p:spPr>
      </p:sp>
      <p:sp>
        <p:nvSpPr>
          <p:cNvPr id="16" name="Freeform 16"/>
          <p:cNvSpPr/>
          <p:nvPr/>
        </p:nvSpPr>
        <p:spPr>
          <a:xfrm flipV="1">
            <a:off x="17352112" y="-732901"/>
            <a:ext cx="2202256" cy="3050985"/>
          </a:xfrm>
          <a:custGeom>
            <a:avLst/>
            <a:gdLst/>
            <a:ahLst/>
            <a:cxnLst/>
            <a:rect l="l" t="t" r="r" b="b"/>
            <a:pathLst>
              <a:path w="2202256" h="3050985">
                <a:moveTo>
                  <a:pt x="0" y="3050985"/>
                </a:moveTo>
                <a:lnTo>
                  <a:pt x="2202256" y="3050985"/>
                </a:lnTo>
                <a:lnTo>
                  <a:pt x="2202256" y="0"/>
                </a:lnTo>
                <a:lnTo>
                  <a:pt x="0" y="0"/>
                </a:lnTo>
                <a:lnTo>
                  <a:pt x="0" y="3050985"/>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7" name="Freeform 17"/>
          <p:cNvSpPr/>
          <p:nvPr/>
        </p:nvSpPr>
        <p:spPr>
          <a:xfrm>
            <a:off x="3096298" y="8349749"/>
            <a:ext cx="3195946" cy="1133108"/>
          </a:xfrm>
          <a:custGeom>
            <a:avLst/>
            <a:gdLst/>
            <a:ahLst/>
            <a:cxnLst/>
            <a:rect l="l" t="t" r="r" b="b"/>
            <a:pathLst>
              <a:path w="3195946" h="1133108">
                <a:moveTo>
                  <a:pt x="0" y="0"/>
                </a:moveTo>
                <a:lnTo>
                  <a:pt x="3195946" y="0"/>
                </a:lnTo>
                <a:lnTo>
                  <a:pt x="3195946" y="1133108"/>
                </a:lnTo>
                <a:lnTo>
                  <a:pt x="0" y="1133108"/>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8" name="TextBox 18"/>
          <p:cNvSpPr txBox="1"/>
          <p:nvPr/>
        </p:nvSpPr>
        <p:spPr>
          <a:xfrm>
            <a:off x="7226691" y="1768738"/>
            <a:ext cx="9314248" cy="7386638"/>
          </a:xfrm>
          <a:prstGeom prst="rect">
            <a:avLst/>
          </a:prstGeom>
        </p:spPr>
        <p:txBody>
          <a:bodyPr wrap="square" lIns="0" tIns="0" rIns="0" bIns="0" rtlCol="0" anchor="t">
            <a:spAutoFit/>
          </a:bodyPr>
          <a:lstStyle/>
          <a:p>
            <a:pPr algn="just"/>
            <a:r>
              <a:rPr lang="vi-VN" sz="4000" b="1">
                <a:latin typeface="Times New Roman" panose="02020603050405020304" pitchFamily="18" charset="0"/>
                <a:cs typeface="Times New Roman" panose="02020603050405020304" pitchFamily="18" charset="0"/>
              </a:rPr>
              <a:t>- Xác định mục đích viết: </a:t>
            </a:r>
            <a:r>
              <a:rPr lang="vi-VN" sz="4000">
                <a:latin typeface="Times New Roman" panose="02020603050405020304" pitchFamily="18" charset="0"/>
                <a:cs typeface="Times New Roman" panose="02020603050405020304" pitchFamily="18" charset="0"/>
              </a:rPr>
              <a:t>Thuyết phục người đọc về những phân tích, giải pháp đưa ra để giải quyết một vấn đề trong đời sống.</a:t>
            </a:r>
            <a:endParaRPr lang="en-GB" sz="4000">
              <a:latin typeface="Times New Roman" panose="02020603050405020304" pitchFamily="18" charset="0"/>
              <a:cs typeface="Times New Roman" panose="02020603050405020304" pitchFamily="18" charset="0"/>
            </a:endParaRPr>
          </a:p>
          <a:p>
            <a:pPr algn="just"/>
            <a:r>
              <a:rPr lang="vi-VN" sz="4000" b="1">
                <a:latin typeface="Times New Roman" panose="02020603050405020304" pitchFamily="18" charset="0"/>
                <a:cs typeface="Times New Roman" panose="02020603050405020304" pitchFamily="18" charset="0"/>
              </a:rPr>
              <a:t>- Người đọc: </a:t>
            </a:r>
            <a:r>
              <a:rPr lang="vi-VN" sz="4000">
                <a:latin typeface="Times New Roman" panose="02020603050405020304" pitchFamily="18" charset="0"/>
                <a:cs typeface="Times New Roman" panose="02020603050405020304" pitchFamily="18" charset="0"/>
              </a:rPr>
              <a:t>thầy, cô và các bạn trong trường.</a:t>
            </a:r>
            <a:endParaRPr lang="en-GB" sz="4000">
              <a:latin typeface="Times New Roman" panose="02020603050405020304" pitchFamily="18" charset="0"/>
              <a:cs typeface="Times New Roman" panose="02020603050405020304" pitchFamily="18" charset="0"/>
            </a:endParaRPr>
          </a:p>
          <a:p>
            <a:pPr algn="just"/>
            <a:r>
              <a:rPr lang="vi-VN" sz="4000" b="1">
                <a:latin typeface="Times New Roman" panose="02020603050405020304" pitchFamily="18" charset="0"/>
                <a:cs typeface="Times New Roman" panose="02020603050405020304" pitchFamily="18" charset="0"/>
              </a:rPr>
              <a:t>- Xác định đề tài: </a:t>
            </a:r>
            <a:r>
              <a:rPr lang="vi-VN" sz="4000">
                <a:latin typeface="Times New Roman" panose="02020603050405020304" pitchFamily="18" charset="0"/>
                <a:cs typeface="Times New Roman" panose="02020603050405020304" pitchFamily="18" charset="0"/>
              </a:rPr>
              <a:t>Em có thể chọn một vấn đề dưới đây để bàn luận:</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Hiện tượng xả rác bừa bãi</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Tình trạng học đối phó</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Thói quen nói chuyện riêng trong giờ học</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Tình trạng học sinh thiếu kĩ năng sống</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Thói quen đi học muộn của học sinh</a:t>
            </a:r>
            <a:endParaRPr lang="en-GB" sz="4000">
              <a:latin typeface="Times New Roman" panose="02020603050405020304" pitchFamily="18" charset="0"/>
              <a:cs typeface="Times New Roman" panose="02020603050405020304" pitchFamily="18" charset="0"/>
            </a:endParaRPr>
          </a:p>
        </p:txBody>
      </p:sp>
      <p:sp>
        <p:nvSpPr>
          <p:cNvPr id="20" name="TextBox 20"/>
          <p:cNvSpPr txBox="1"/>
          <p:nvPr/>
        </p:nvSpPr>
        <p:spPr>
          <a:xfrm>
            <a:off x="1203563" y="3111854"/>
            <a:ext cx="4656068" cy="2769989"/>
          </a:xfrm>
          <a:prstGeom prst="rect">
            <a:avLst/>
          </a:prstGeom>
        </p:spPr>
        <p:txBody>
          <a:bodyPr wrap="square" lIns="0" tIns="0" rIns="0" bIns="0" rtlCol="0" anchor="t">
            <a:spAutoFit/>
          </a:bodyPr>
          <a:lstStyle/>
          <a:p>
            <a:pPr lvl="0" algn="ctr"/>
            <a:r>
              <a:rPr lang="vi-VN" sz="6000" b="1">
                <a:latin typeface="Times New Roman" panose="02020603050405020304" pitchFamily="18" charset="0"/>
                <a:cs typeface="Times New Roman" panose="02020603050405020304" pitchFamily="18" charset="0"/>
              </a:rPr>
              <a:t>Bước </a:t>
            </a:r>
            <a:r>
              <a:rPr lang="vi-VN" sz="6000" b="1" smtClean="0">
                <a:latin typeface="Times New Roman" panose="02020603050405020304" pitchFamily="18" charset="0"/>
                <a:cs typeface="Times New Roman" panose="02020603050405020304" pitchFamily="18" charset="0"/>
              </a:rPr>
              <a:t>1</a:t>
            </a:r>
          </a:p>
          <a:p>
            <a:pPr lvl="0" algn="ctr"/>
            <a:r>
              <a:rPr lang="vi-VN" sz="6000" b="1" smtClean="0">
                <a:latin typeface="Times New Roman" panose="02020603050405020304" pitchFamily="18" charset="0"/>
                <a:cs typeface="Times New Roman" panose="02020603050405020304" pitchFamily="18" charset="0"/>
              </a:rPr>
              <a:t> </a:t>
            </a:r>
            <a:r>
              <a:rPr lang="vi-VN" sz="6000" b="1">
                <a:latin typeface="Times New Roman" panose="02020603050405020304" pitchFamily="18" charset="0"/>
                <a:cs typeface="Times New Roman" panose="02020603050405020304" pitchFamily="18" charset="0"/>
              </a:rPr>
              <a:t>Chuẩn bị trước khi viết</a:t>
            </a:r>
            <a:endParaRPr lang="en-GB" sz="60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b="-10000"/>
          </a:stretch>
        </a:blipFill>
        <a:effectLst/>
      </p:bgPr>
    </p:bg>
    <p:spTree>
      <p:nvGrpSpPr>
        <p:cNvPr id="1" name=""/>
        <p:cNvGrpSpPr/>
        <p:nvPr/>
      </p:nvGrpSpPr>
      <p:grpSpPr>
        <a:xfrm>
          <a:off x="0" y="0"/>
          <a:ext cx="0" cy="0"/>
          <a:chOff x="0" y="0"/>
          <a:chExt cx="0" cy="0"/>
        </a:xfrm>
      </p:grpSpPr>
      <p:pic>
        <p:nvPicPr>
          <p:cNvPr id="1026" name="Picture 2" descr="C:\Users\ADMIN\Desktop\Tai nguyen thiet ke tro choi\Khi con qua song\river-landscape-clipart-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300"/>
            <a:ext cx="18288000" cy="10515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5705483" y="-766382"/>
            <a:ext cx="8686794" cy="41534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943601" y="1289328"/>
            <a:ext cx="9877430" cy="1323439"/>
          </a:xfrm>
          <a:prstGeom prst="rect">
            <a:avLst/>
          </a:prstGeom>
          <a:noFill/>
        </p:spPr>
        <p:txBody>
          <a:bodyPr wrap="square" rtlCol="0">
            <a:spAutoFit/>
          </a:bodyPr>
          <a:lstStyle/>
          <a:p>
            <a:r>
              <a:rPr lang="en-US" sz="8000" b="1" dirty="0">
                <a:solidFill>
                  <a:srgbClr val="C00000"/>
                </a:solidFill>
                <a:latin typeface="Arial" panose="020B0604020202020204" pitchFamily="34" charset="0"/>
                <a:cs typeface="Arial" panose="020B0604020202020204" pitchFamily="34" charset="0"/>
              </a:rPr>
              <a:t> </a:t>
            </a:r>
            <a:r>
              <a:rPr lang="en-US" sz="8000" b="1" dirty="0">
                <a:solidFill>
                  <a:srgbClr val="C00000"/>
                </a:solidFill>
                <a:latin typeface="Times New Roman" panose="02020603050405020304" pitchFamily="18" charset="0"/>
                <a:cs typeface="Times New Roman" panose="02020603050405020304" pitchFamily="18" charset="0"/>
              </a:rPr>
              <a:t>AI NHANH HƠN</a:t>
            </a:r>
          </a:p>
        </p:txBody>
      </p:sp>
      <p:pic>
        <p:nvPicPr>
          <p:cNvPr id="12" name="Picture 3" descr="C:\Users\ADMIN\Desktop\Tai nguyen thiet ke tro choi\Bảng gỗ\bat dau.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455" b="100000" l="0" r="100000"/>
                    </a14:imgEffect>
                  </a14:imgLayer>
                </a14:imgProps>
              </a:ext>
              <a:ext uri="{28A0092B-C50C-407E-A947-70E740481C1C}">
                <a14:useLocalDpi xmlns:a14="http://schemas.microsoft.com/office/drawing/2010/main" val="0"/>
              </a:ext>
            </a:extLst>
          </a:blip>
          <a:srcRect/>
          <a:stretch>
            <a:fillRect/>
          </a:stretch>
        </p:blipFill>
        <p:spPr bwMode="auto">
          <a:xfrm>
            <a:off x="13763632" y="8415289"/>
            <a:ext cx="4248148" cy="1625066"/>
          </a:xfrm>
          <a:prstGeom prst="rect">
            <a:avLst/>
          </a:prstGeom>
          <a:noFill/>
          <a:extLst>
            <a:ext uri="{909E8E84-426E-40DD-AFC4-6F175D3DCCD1}">
              <a14:hiddenFill xmlns:a14="http://schemas.microsoft.com/office/drawing/2010/main">
                <a:solidFill>
                  <a:srgbClr val="FFFFFF"/>
                </a:solidFill>
              </a14:hiddenFill>
            </a:ext>
          </a:extLst>
        </p:spPr>
      </p:pic>
      <p:pic>
        <p:nvPicPr>
          <p:cNvPr id="13" name="Loonbo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507076" y="9227820"/>
            <a:ext cx="1219200" cy="1097280"/>
          </a:xfrm>
          <a:prstGeom prst="rect">
            <a:avLst/>
          </a:prstGeom>
        </p:spPr>
      </p:pic>
      <p:pic>
        <p:nvPicPr>
          <p:cNvPr id="14" name="Picture 2" descr="Hình ảnh có liên quan"/>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16762" y1="11429" x2="65714" y2="92286"/>
                        <a14:foregroundMark x1="81143" y1="8286" x2="33143" y2="26714"/>
                        <a14:foregroundMark x1="74667" y1="3429" x2="50286" y2="32286"/>
                        <a14:foregroundMark x1="84571" y1="4000" x2="85333" y2="9571"/>
                        <a14:foregroundMark x1="46095" y1="39571" x2="19238" y2="70143"/>
                        <a14:foregroundMark x1="46095" y1="71429" x2="39619" y2="90429"/>
                        <a14:foregroundMark x1="56000" y1="21857" x2="64952" y2="53000"/>
                        <a14:foregroundMark x1="22476" y1="16857" x2="13524" y2="21143"/>
                        <a14:foregroundMark x1="46857" y1="75714" x2="40381" y2="95857"/>
                        <a14:foregroundMark x1="60000" y1="63429" x2="66476" y2="84857"/>
                        <a14:foregroundMark x1="36381" y1="72000" x2="37905" y2="84286"/>
                        <a14:foregroundMark x1="68952" y1="67143" x2="71429" y2="84286"/>
                        <a14:foregroundMark x1="59238" y1="53000" x2="75429" y2="56714"/>
                        <a14:foregroundMark x1="87810" y1="45714" x2="80381" y2="59143"/>
                        <a14:foregroundMark x1="82857" y1="16857" x2="62476" y2="18714"/>
                        <a14:foregroundMark x1="11048" y1="11429" x2="7810" y2="21143"/>
                        <a14:foregroundMark x1="68190" y1="91000" x2="68190" y2="94714"/>
                        <a14:foregroundMark x1="42286" y1="13429" x2="39048" y2="28571"/>
                        <a14:foregroundMark x1="62476" y1="15143" x2="62476" y2="35429"/>
                        <a14:foregroundMark x1="56381" y1="27714" x2="52571" y2="45286"/>
                        <a14:foregroundMark x1="53143" y1="13429" x2="49905" y2="38714"/>
                        <a14:foregroundMark x1="36381" y1="13000" x2="35238" y2="19143"/>
                        <a14:foregroundMark x1="52571" y1="12286" x2="56952" y2="15143"/>
                        <a14:backgroundMark x1="31048" y1="63714" x2="29333" y2="68000"/>
                      </a14:backgroundRemoval>
                    </a14:imgEffect>
                  </a14:imgLayer>
                </a14:imgProps>
              </a:ext>
              <a:ext uri="{28A0092B-C50C-407E-A947-70E740481C1C}">
                <a14:useLocalDpi xmlns:a14="http://schemas.microsoft.com/office/drawing/2010/main" val="0"/>
              </a:ext>
            </a:extLst>
          </a:blip>
          <a:srcRect/>
          <a:stretch>
            <a:fillRect/>
          </a:stretch>
        </p:blipFill>
        <p:spPr bwMode="auto">
          <a:xfrm>
            <a:off x="9363076" y="4276087"/>
            <a:ext cx="4248156" cy="56642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DMIN\Desktop\512821722.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foregroundMark x1="41684" y1="5882" x2="42505" y2="12745"/>
                        <a14:foregroundMark x1="55236" y1="3922" x2="55647" y2="12745"/>
                        <a14:foregroundMark x1="45380" y1="1634" x2="45380" y2="12418"/>
                        <a14:foregroundMark x1="35113" y1="92647" x2="36756" y2="95425"/>
                        <a14:foregroundMark x1="65914" y1="92320" x2="62218"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5638801" y="4911092"/>
            <a:ext cx="4638674" cy="5246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33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4"/>
                                        </p:tgtEl>
                                        <p:attrNameLst>
                                          <p:attrName>r</p:attrName>
                                        </p:attrNameLst>
                                      </p:cBhvr>
                                    </p:animRot>
                                    <p:animRot by="-240000">
                                      <p:cBhvr>
                                        <p:cTn id="13" dur="400" fill="hold">
                                          <p:stCondLst>
                                            <p:cond delay="400"/>
                                          </p:stCondLst>
                                        </p:cTn>
                                        <p:tgtEl>
                                          <p:spTgt spid="14"/>
                                        </p:tgtEl>
                                        <p:attrNameLst>
                                          <p:attrName>r</p:attrName>
                                        </p:attrNameLst>
                                      </p:cBhvr>
                                    </p:animRot>
                                    <p:animRot by="240000">
                                      <p:cBhvr>
                                        <p:cTn id="14" dur="400" fill="hold">
                                          <p:stCondLst>
                                            <p:cond delay="800"/>
                                          </p:stCondLst>
                                        </p:cTn>
                                        <p:tgtEl>
                                          <p:spTgt spid="14"/>
                                        </p:tgtEl>
                                        <p:attrNameLst>
                                          <p:attrName>r</p:attrName>
                                        </p:attrNameLst>
                                      </p:cBhvr>
                                    </p:animRot>
                                    <p:animRot by="-240000">
                                      <p:cBhvr>
                                        <p:cTn id="15" dur="400" fill="hold">
                                          <p:stCondLst>
                                            <p:cond delay="1200"/>
                                          </p:stCondLst>
                                        </p:cTn>
                                        <p:tgtEl>
                                          <p:spTgt spid="14"/>
                                        </p:tgtEl>
                                        <p:attrNameLst>
                                          <p:attrName>r</p:attrName>
                                        </p:attrNameLst>
                                      </p:cBhvr>
                                    </p:animRot>
                                    <p:animRot by="120000">
                                      <p:cBhvr>
                                        <p:cTn id="16" dur="400" fill="hold">
                                          <p:stCondLst>
                                            <p:cond delay="1600"/>
                                          </p:stCondLst>
                                        </p:cTn>
                                        <p:tgtEl>
                                          <p:spTgt spid="14"/>
                                        </p:tgtEl>
                                        <p:attrNameLst>
                                          <p:attrName>r</p:attrName>
                                        </p:attrNameLst>
                                      </p:cBhvr>
                                    </p:animRot>
                                  </p:childTnLst>
                                </p:cTn>
                              </p:par>
                              <p:par>
                                <p:cTn id="17" presetID="26"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80">
                                          <p:stCondLst>
                                            <p:cond delay="0"/>
                                          </p:stCondLst>
                                        </p:cTn>
                                        <p:tgtEl>
                                          <p:spTgt spid="9"/>
                                        </p:tgtEl>
                                      </p:cBhvr>
                                    </p:animEffect>
                                    <p:anim calcmode="lin" valueType="num">
                                      <p:cBhvr>
                                        <p:cTn id="2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5" dur="26">
                                          <p:stCondLst>
                                            <p:cond delay="650"/>
                                          </p:stCondLst>
                                        </p:cTn>
                                        <p:tgtEl>
                                          <p:spTgt spid="9"/>
                                        </p:tgtEl>
                                      </p:cBhvr>
                                      <p:to x="100000" y="60000"/>
                                    </p:animScale>
                                    <p:animScale>
                                      <p:cBhvr>
                                        <p:cTn id="26" dur="166" decel="50000">
                                          <p:stCondLst>
                                            <p:cond delay="676"/>
                                          </p:stCondLst>
                                        </p:cTn>
                                        <p:tgtEl>
                                          <p:spTgt spid="9"/>
                                        </p:tgtEl>
                                      </p:cBhvr>
                                      <p:to x="100000" y="100000"/>
                                    </p:animScale>
                                    <p:animScale>
                                      <p:cBhvr>
                                        <p:cTn id="27" dur="26">
                                          <p:stCondLst>
                                            <p:cond delay="1312"/>
                                          </p:stCondLst>
                                        </p:cTn>
                                        <p:tgtEl>
                                          <p:spTgt spid="9"/>
                                        </p:tgtEl>
                                      </p:cBhvr>
                                      <p:to x="100000" y="80000"/>
                                    </p:animScale>
                                    <p:animScale>
                                      <p:cBhvr>
                                        <p:cTn id="28" dur="166" decel="50000">
                                          <p:stCondLst>
                                            <p:cond delay="1338"/>
                                          </p:stCondLst>
                                        </p:cTn>
                                        <p:tgtEl>
                                          <p:spTgt spid="9"/>
                                        </p:tgtEl>
                                      </p:cBhvr>
                                      <p:to x="100000" y="100000"/>
                                    </p:animScale>
                                    <p:animScale>
                                      <p:cBhvr>
                                        <p:cTn id="29" dur="26">
                                          <p:stCondLst>
                                            <p:cond delay="1642"/>
                                          </p:stCondLst>
                                        </p:cTn>
                                        <p:tgtEl>
                                          <p:spTgt spid="9"/>
                                        </p:tgtEl>
                                      </p:cBhvr>
                                      <p:to x="100000" y="90000"/>
                                    </p:animScale>
                                    <p:animScale>
                                      <p:cBhvr>
                                        <p:cTn id="30" dur="166" decel="50000">
                                          <p:stCondLst>
                                            <p:cond delay="1668"/>
                                          </p:stCondLst>
                                        </p:cTn>
                                        <p:tgtEl>
                                          <p:spTgt spid="9"/>
                                        </p:tgtEl>
                                      </p:cBhvr>
                                      <p:to x="100000" y="100000"/>
                                    </p:animScale>
                                    <p:animScale>
                                      <p:cBhvr>
                                        <p:cTn id="31" dur="26">
                                          <p:stCondLst>
                                            <p:cond delay="1808"/>
                                          </p:stCondLst>
                                        </p:cTn>
                                        <p:tgtEl>
                                          <p:spTgt spid="9"/>
                                        </p:tgtEl>
                                      </p:cBhvr>
                                      <p:to x="100000" y="95000"/>
                                    </p:animScale>
                                    <p:animScale>
                                      <p:cBhvr>
                                        <p:cTn id="32" dur="166" decel="50000">
                                          <p:stCondLst>
                                            <p:cond delay="1834"/>
                                          </p:stCondLst>
                                        </p:cTn>
                                        <p:tgtEl>
                                          <p:spTgt spid="9"/>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80">
                                          <p:stCondLst>
                                            <p:cond delay="0"/>
                                          </p:stCondLst>
                                        </p:cTn>
                                        <p:tgtEl>
                                          <p:spTgt spid="10"/>
                                        </p:tgtEl>
                                      </p:cBhvr>
                                    </p:animEffect>
                                    <p:anim calcmode="lin" valueType="num">
                                      <p:cBhvr>
                                        <p:cTn id="3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1" dur="26">
                                          <p:stCondLst>
                                            <p:cond delay="650"/>
                                          </p:stCondLst>
                                        </p:cTn>
                                        <p:tgtEl>
                                          <p:spTgt spid="10"/>
                                        </p:tgtEl>
                                      </p:cBhvr>
                                      <p:to x="100000" y="60000"/>
                                    </p:animScale>
                                    <p:animScale>
                                      <p:cBhvr>
                                        <p:cTn id="42" dur="166" decel="50000">
                                          <p:stCondLst>
                                            <p:cond delay="676"/>
                                          </p:stCondLst>
                                        </p:cTn>
                                        <p:tgtEl>
                                          <p:spTgt spid="10"/>
                                        </p:tgtEl>
                                      </p:cBhvr>
                                      <p:to x="100000" y="100000"/>
                                    </p:animScale>
                                    <p:animScale>
                                      <p:cBhvr>
                                        <p:cTn id="43" dur="26">
                                          <p:stCondLst>
                                            <p:cond delay="1312"/>
                                          </p:stCondLst>
                                        </p:cTn>
                                        <p:tgtEl>
                                          <p:spTgt spid="10"/>
                                        </p:tgtEl>
                                      </p:cBhvr>
                                      <p:to x="100000" y="80000"/>
                                    </p:animScale>
                                    <p:animScale>
                                      <p:cBhvr>
                                        <p:cTn id="44" dur="166" decel="50000">
                                          <p:stCondLst>
                                            <p:cond delay="1338"/>
                                          </p:stCondLst>
                                        </p:cTn>
                                        <p:tgtEl>
                                          <p:spTgt spid="10"/>
                                        </p:tgtEl>
                                      </p:cBhvr>
                                      <p:to x="100000" y="100000"/>
                                    </p:animScale>
                                    <p:animScale>
                                      <p:cBhvr>
                                        <p:cTn id="45" dur="26">
                                          <p:stCondLst>
                                            <p:cond delay="1642"/>
                                          </p:stCondLst>
                                        </p:cTn>
                                        <p:tgtEl>
                                          <p:spTgt spid="10"/>
                                        </p:tgtEl>
                                      </p:cBhvr>
                                      <p:to x="100000" y="90000"/>
                                    </p:animScale>
                                    <p:animScale>
                                      <p:cBhvr>
                                        <p:cTn id="46" dur="166" decel="50000">
                                          <p:stCondLst>
                                            <p:cond delay="1668"/>
                                          </p:stCondLst>
                                        </p:cTn>
                                        <p:tgtEl>
                                          <p:spTgt spid="10"/>
                                        </p:tgtEl>
                                      </p:cBhvr>
                                      <p:to x="100000" y="100000"/>
                                    </p:animScale>
                                    <p:animScale>
                                      <p:cBhvr>
                                        <p:cTn id="47" dur="26">
                                          <p:stCondLst>
                                            <p:cond delay="1808"/>
                                          </p:stCondLst>
                                        </p:cTn>
                                        <p:tgtEl>
                                          <p:spTgt spid="10"/>
                                        </p:tgtEl>
                                      </p:cBhvr>
                                      <p:to x="100000" y="95000"/>
                                    </p:animScale>
                                    <p:animScale>
                                      <p:cBhvr>
                                        <p:cTn id="48" dur="166" decel="50000">
                                          <p:stCondLst>
                                            <p:cond delay="1834"/>
                                          </p:stCondLst>
                                        </p:cTn>
                                        <p:tgtEl>
                                          <p:spTgt spid="10"/>
                                        </p:tgtEl>
                                      </p:cBhvr>
                                      <p:to x="100000" y="100000"/>
                                    </p:animScale>
                                  </p:childTnLst>
                                </p:cTn>
                              </p:par>
                            </p:childTnLst>
                          </p:cTn>
                        </p:par>
                        <p:par>
                          <p:cTn id="49" fill="hold">
                            <p:stCondLst>
                              <p:cond delay="2000"/>
                            </p:stCondLst>
                            <p:childTnLst>
                              <p:par>
                                <p:cTn id="50" presetID="10" presetClass="entr" presetSubtype="0"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15">
                <p:cTn id="53" fill="hold" display="0">
                  <p:stCondLst>
                    <p:cond delay="indefinite"/>
                  </p:stCondLst>
                  <p:endCondLst>
                    <p:cond evt="onStopAudio" delay="0">
                      <p:tgtEl>
                        <p:sldTgt/>
                      </p:tgtEl>
                    </p:cond>
                  </p:endCondLst>
                </p:cTn>
                <p:tgtEl>
                  <p:spTgt spid="13"/>
                </p:tgtEl>
              </p:cMediaNode>
            </p:audio>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FF5D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7897044">
            <a:off x="-4439262" y="6578424"/>
            <a:ext cx="7673339" cy="10444950"/>
            <a:chOff x="0" y="0"/>
            <a:chExt cx="6350000" cy="8643620"/>
          </a:xfrm>
        </p:grpSpPr>
        <p:sp>
          <p:nvSpPr>
            <p:cNvPr id="3" name="Freeform 3"/>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8FB994"/>
            </a:solidFill>
          </p:spPr>
        </p:sp>
        <p:sp>
          <p:nvSpPr>
            <p:cNvPr id="4" name="Freeform 4"/>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grpSp>
        <p:nvGrpSpPr>
          <p:cNvPr id="5" name="Group 5"/>
          <p:cNvGrpSpPr>
            <a:grpSpLocks noChangeAspect="1"/>
          </p:cNvGrpSpPr>
          <p:nvPr/>
        </p:nvGrpSpPr>
        <p:grpSpPr>
          <a:xfrm rot="7897044">
            <a:off x="15053922" y="-6095184"/>
            <a:ext cx="7673339" cy="10444950"/>
            <a:chOff x="0" y="0"/>
            <a:chExt cx="6350000" cy="8643620"/>
          </a:xfrm>
        </p:grpSpPr>
        <p:sp>
          <p:nvSpPr>
            <p:cNvPr id="6" name="Freeform 6"/>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8FB994"/>
            </a:solidFill>
          </p:spPr>
        </p:sp>
        <p:sp>
          <p:nvSpPr>
            <p:cNvPr id="7" name="Freeform 7"/>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8" name="Freeform 8"/>
          <p:cNvSpPr/>
          <p:nvPr/>
        </p:nvSpPr>
        <p:spPr>
          <a:xfrm flipV="1">
            <a:off x="15283150" y="808320"/>
            <a:ext cx="2125504" cy="2944653"/>
          </a:xfrm>
          <a:custGeom>
            <a:avLst/>
            <a:gdLst/>
            <a:ahLst/>
            <a:cxnLst/>
            <a:rect l="l" t="t" r="r" b="b"/>
            <a:pathLst>
              <a:path w="2125504" h="2944653">
                <a:moveTo>
                  <a:pt x="0" y="2944653"/>
                </a:moveTo>
                <a:lnTo>
                  <a:pt x="2125504" y="2944653"/>
                </a:lnTo>
                <a:lnTo>
                  <a:pt x="2125504" y="0"/>
                </a:lnTo>
                <a:lnTo>
                  <a:pt x="0" y="0"/>
                </a:lnTo>
                <a:lnTo>
                  <a:pt x="0" y="294465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Freeform 10"/>
          <p:cNvSpPr/>
          <p:nvPr/>
        </p:nvSpPr>
        <p:spPr>
          <a:xfrm rot="2102414">
            <a:off x="-1447942" y="-3309873"/>
            <a:ext cx="5811487" cy="5496821"/>
          </a:xfrm>
          <a:custGeom>
            <a:avLst/>
            <a:gdLst/>
            <a:ahLst/>
            <a:cxnLst/>
            <a:rect l="l" t="t" r="r" b="b"/>
            <a:pathLst>
              <a:path w="5811487" h="5496821">
                <a:moveTo>
                  <a:pt x="0" y="0"/>
                </a:moveTo>
                <a:lnTo>
                  <a:pt x="5811487" y="0"/>
                </a:lnTo>
                <a:lnTo>
                  <a:pt x="5811487" y="5496820"/>
                </a:lnTo>
                <a:lnTo>
                  <a:pt x="0" y="5496820"/>
                </a:lnTo>
                <a:lnTo>
                  <a:pt x="0" y="0"/>
                </a:lnTo>
                <a:close/>
              </a:path>
            </a:pathLst>
          </a:custGeom>
          <a:blipFill>
            <a:blip r:embed="rId5">
              <a:extLst>
                <a:ext uri="{96DAC541-7B7A-43D3-8B79-37D633B846F1}">
                  <asvg:svgBlip xmlns:asvg="http://schemas.microsoft.com/office/drawing/2016/SVG/main" xmlns="" r:embed="rId8"/>
                </a:ext>
              </a:extLst>
            </a:blip>
            <a:stretch>
              <a:fillRect/>
            </a:stretch>
          </a:blipFill>
        </p:spPr>
      </p:sp>
      <p:sp>
        <p:nvSpPr>
          <p:cNvPr id="11" name="Freeform 11"/>
          <p:cNvSpPr/>
          <p:nvPr/>
        </p:nvSpPr>
        <p:spPr>
          <a:xfrm rot="5571265">
            <a:off x="6755616" y="-1506555"/>
            <a:ext cx="9039894" cy="13424901"/>
          </a:xfrm>
          <a:custGeom>
            <a:avLst/>
            <a:gdLst/>
            <a:ahLst/>
            <a:cxnLst/>
            <a:rect l="l" t="t" r="r" b="b"/>
            <a:pathLst>
              <a:path w="5658894" h="8001007">
                <a:moveTo>
                  <a:pt x="0" y="0"/>
                </a:moveTo>
                <a:lnTo>
                  <a:pt x="5658895" y="0"/>
                </a:lnTo>
                <a:lnTo>
                  <a:pt x="5658895" y="8001008"/>
                </a:lnTo>
                <a:lnTo>
                  <a:pt x="0" y="800100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Freeform 12"/>
          <p:cNvSpPr/>
          <p:nvPr/>
        </p:nvSpPr>
        <p:spPr>
          <a:xfrm rot="5400000">
            <a:off x="6507290" y="-1138121"/>
            <a:ext cx="8734007" cy="12841413"/>
          </a:xfrm>
          <a:custGeom>
            <a:avLst/>
            <a:gdLst/>
            <a:ahLst/>
            <a:cxnLst/>
            <a:rect l="l" t="t" r="r" b="b"/>
            <a:pathLst>
              <a:path w="5467413" h="7730276">
                <a:moveTo>
                  <a:pt x="0" y="0"/>
                </a:moveTo>
                <a:lnTo>
                  <a:pt x="5467414" y="0"/>
                </a:lnTo>
                <a:lnTo>
                  <a:pt x="5467414" y="7730276"/>
                </a:lnTo>
                <a:lnTo>
                  <a:pt x="0" y="773027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a:off x="97459" y="3062866"/>
            <a:ext cx="917311" cy="898965"/>
          </a:xfrm>
          <a:custGeom>
            <a:avLst/>
            <a:gdLst/>
            <a:ahLst/>
            <a:cxnLst/>
            <a:rect l="l" t="t" r="r" b="b"/>
            <a:pathLst>
              <a:path w="917311" h="898965">
                <a:moveTo>
                  <a:pt x="0" y="0"/>
                </a:moveTo>
                <a:lnTo>
                  <a:pt x="917311" y="0"/>
                </a:lnTo>
                <a:lnTo>
                  <a:pt x="917311" y="898965"/>
                </a:lnTo>
                <a:lnTo>
                  <a:pt x="0" y="89896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4" name="Freeform 14"/>
          <p:cNvSpPr/>
          <p:nvPr/>
        </p:nvSpPr>
        <p:spPr>
          <a:xfrm>
            <a:off x="3979596" y="594583"/>
            <a:ext cx="1123180" cy="1100716"/>
          </a:xfrm>
          <a:custGeom>
            <a:avLst/>
            <a:gdLst/>
            <a:ahLst/>
            <a:cxnLst/>
            <a:rect l="l" t="t" r="r" b="b"/>
            <a:pathLst>
              <a:path w="1123180" h="1100716">
                <a:moveTo>
                  <a:pt x="0" y="0"/>
                </a:moveTo>
                <a:lnTo>
                  <a:pt x="1123180" y="0"/>
                </a:lnTo>
                <a:lnTo>
                  <a:pt x="1123180" y="1100716"/>
                </a:lnTo>
                <a:lnTo>
                  <a:pt x="0" y="110071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5" name="Freeform 15"/>
          <p:cNvSpPr/>
          <p:nvPr/>
        </p:nvSpPr>
        <p:spPr>
          <a:xfrm rot="-1189488">
            <a:off x="505022" y="1257760"/>
            <a:ext cx="1589565" cy="1582452"/>
          </a:xfrm>
          <a:custGeom>
            <a:avLst/>
            <a:gdLst/>
            <a:ahLst/>
            <a:cxnLst/>
            <a:rect l="l" t="t" r="r" b="b"/>
            <a:pathLst>
              <a:path w="1589565" h="1582452">
                <a:moveTo>
                  <a:pt x="0" y="0"/>
                </a:moveTo>
                <a:lnTo>
                  <a:pt x="1589565" y="0"/>
                </a:lnTo>
                <a:lnTo>
                  <a:pt x="1589565" y="1582452"/>
                </a:lnTo>
                <a:lnTo>
                  <a:pt x="0" y="1582452"/>
                </a:lnTo>
                <a:lnTo>
                  <a:pt x="0" y="0"/>
                </a:lnTo>
                <a:close/>
              </a:path>
            </a:pathLst>
          </a:custGeom>
          <a:blipFill>
            <a:blip r:embed="rId15"/>
            <a:stretch>
              <a:fillRect/>
            </a:stretch>
          </a:blipFill>
        </p:spPr>
      </p:sp>
      <p:sp>
        <p:nvSpPr>
          <p:cNvPr id="16" name="Freeform 16"/>
          <p:cNvSpPr/>
          <p:nvPr/>
        </p:nvSpPr>
        <p:spPr>
          <a:xfrm>
            <a:off x="1299805" y="263126"/>
            <a:ext cx="1630846" cy="1534163"/>
          </a:xfrm>
          <a:custGeom>
            <a:avLst/>
            <a:gdLst/>
            <a:ahLst/>
            <a:cxnLst/>
            <a:rect l="l" t="t" r="r" b="b"/>
            <a:pathLst>
              <a:path w="1630846" h="1534163">
                <a:moveTo>
                  <a:pt x="0" y="0"/>
                </a:moveTo>
                <a:lnTo>
                  <a:pt x="1630845" y="0"/>
                </a:lnTo>
                <a:lnTo>
                  <a:pt x="1630845" y="1534162"/>
                </a:lnTo>
                <a:lnTo>
                  <a:pt x="0" y="1534162"/>
                </a:lnTo>
                <a:lnTo>
                  <a:pt x="0" y="0"/>
                </a:lnTo>
                <a:close/>
              </a:path>
            </a:pathLst>
          </a:custGeom>
          <a:blipFill>
            <a:blip r:embed="rId16"/>
            <a:stretch>
              <a:fillRect/>
            </a:stretch>
          </a:blipFill>
        </p:spPr>
      </p:sp>
      <p:sp>
        <p:nvSpPr>
          <p:cNvPr id="17" name="Freeform 17"/>
          <p:cNvSpPr/>
          <p:nvPr/>
        </p:nvSpPr>
        <p:spPr>
          <a:xfrm>
            <a:off x="1933696" y="9218539"/>
            <a:ext cx="3195946" cy="1133108"/>
          </a:xfrm>
          <a:custGeom>
            <a:avLst/>
            <a:gdLst/>
            <a:ahLst/>
            <a:cxnLst/>
            <a:rect l="l" t="t" r="r" b="b"/>
            <a:pathLst>
              <a:path w="3195946" h="1133108">
                <a:moveTo>
                  <a:pt x="0" y="0"/>
                </a:moveTo>
                <a:lnTo>
                  <a:pt x="3195946" y="0"/>
                </a:lnTo>
                <a:lnTo>
                  <a:pt x="3195946" y="1133108"/>
                </a:lnTo>
                <a:lnTo>
                  <a:pt x="0" y="1133108"/>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8" name="TextBox 18"/>
          <p:cNvSpPr txBox="1"/>
          <p:nvPr/>
        </p:nvSpPr>
        <p:spPr>
          <a:xfrm>
            <a:off x="7353392" y="1720796"/>
            <a:ext cx="6268603" cy="470065"/>
          </a:xfrm>
          <a:prstGeom prst="rect">
            <a:avLst/>
          </a:prstGeom>
        </p:spPr>
        <p:txBody>
          <a:bodyPr lIns="0" tIns="0" rIns="0" bIns="0" rtlCol="0" anchor="t">
            <a:spAutoFit/>
          </a:bodyPr>
          <a:lstStyle/>
          <a:p>
            <a:pPr algn="ctr">
              <a:lnSpc>
                <a:spcPts val="3150"/>
              </a:lnSpc>
            </a:pPr>
            <a:r>
              <a:rPr lang="vi-VN" sz="5400" b="1">
                <a:latin typeface="Times New Roman" panose="02020603050405020304" pitchFamily="18" charset="0"/>
                <a:cs typeface="Times New Roman" panose="02020603050405020304" pitchFamily="18" charset="0"/>
              </a:rPr>
              <a:t>Phân tích vấn đề</a:t>
            </a:r>
            <a:endParaRPr lang="en-US" sz="4800">
              <a:solidFill>
                <a:srgbClr val="2A441E"/>
              </a:solidFill>
              <a:latin typeface="Times New Roman" panose="02020603050405020304" pitchFamily="18" charset="0"/>
              <a:ea typeface="KG Primary Penmanship"/>
              <a:cs typeface="Times New Roman" panose="02020603050405020304" pitchFamily="18" charset="0"/>
              <a:sym typeface="KG Primary Penmanship"/>
            </a:endParaRPr>
          </a:p>
        </p:txBody>
      </p:sp>
      <p:sp>
        <p:nvSpPr>
          <p:cNvPr id="22" name="Rectangle 21"/>
          <p:cNvSpPr/>
          <p:nvPr/>
        </p:nvSpPr>
        <p:spPr>
          <a:xfrm>
            <a:off x="178059" y="3597223"/>
            <a:ext cx="4275529" cy="1612942"/>
          </a:xfrm>
          <a:prstGeom prst="rect">
            <a:avLst/>
          </a:prstGeom>
        </p:spPr>
        <p:txBody>
          <a:bodyPr wrap="none">
            <a:spAutoFit/>
          </a:bodyPr>
          <a:lstStyle/>
          <a:p>
            <a:pPr lvl="0" algn="ctr">
              <a:lnSpc>
                <a:spcPct val="130000"/>
              </a:lnSpc>
              <a:spcAft>
                <a:spcPts val="0"/>
              </a:spcAft>
              <a:buSzPts val="1400"/>
            </a:pPr>
            <a:r>
              <a:rPr lang="vi-VN" sz="4000" b="1" kern="0">
                <a:solidFill>
                  <a:srgbClr val="0D0D0D"/>
                </a:solidFill>
                <a:latin typeface="Times New Roman" panose="02020603050405020304" pitchFamily="18" charset="0"/>
                <a:ea typeface="MS Mincho"/>
                <a:cs typeface="Times New Roman" panose="02020603050405020304" pitchFamily="18" charset="0"/>
              </a:rPr>
              <a:t>Bước </a:t>
            </a:r>
            <a:r>
              <a:rPr lang="vi-VN" sz="4000" b="1" kern="0" smtClean="0">
                <a:solidFill>
                  <a:srgbClr val="0D0D0D"/>
                </a:solidFill>
                <a:latin typeface="Times New Roman" panose="02020603050405020304" pitchFamily="18" charset="0"/>
                <a:ea typeface="MS Mincho"/>
                <a:cs typeface="Times New Roman" panose="02020603050405020304" pitchFamily="18" charset="0"/>
              </a:rPr>
              <a:t>2</a:t>
            </a:r>
          </a:p>
          <a:p>
            <a:pPr lvl="0" algn="ctr">
              <a:lnSpc>
                <a:spcPct val="130000"/>
              </a:lnSpc>
              <a:spcAft>
                <a:spcPts val="0"/>
              </a:spcAft>
              <a:buSzPts val="1400"/>
            </a:pPr>
            <a:r>
              <a:rPr lang="vi-VN" sz="4000" b="1" kern="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Tìm </a:t>
            </a:r>
            <a:r>
              <a:rPr lang="vi-VN" sz="4000" b="1" ker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ý và lập dàn ý</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Rectangle 22"/>
          <p:cNvSpPr/>
          <p:nvPr/>
        </p:nvSpPr>
        <p:spPr>
          <a:xfrm>
            <a:off x="1182119" y="5615937"/>
            <a:ext cx="1866217" cy="707886"/>
          </a:xfrm>
          <a:prstGeom prst="rect">
            <a:avLst/>
          </a:prstGeom>
        </p:spPr>
        <p:txBody>
          <a:bodyPr wrap="none">
            <a:spAutoFit/>
          </a:bodyPr>
          <a:lstStyle/>
          <a:p>
            <a:r>
              <a:rPr lang="vi-VN" sz="4000" b="1" ker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Tìm ý</a:t>
            </a:r>
            <a:endParaRPr lang="en-GB" sz="4000">
              <a:latin typeface="Times New Roman" panose="02020603050405020304" pitchFamily="18" charset="0"/>
              <a:cs typeface="Times New Roman" panose="02020603050405020304" pitchFamily="18" charset="0"/>
            </a:endParaRPr>
          </a:p>
        </p:txBody>
      </p:sp>
      <p:sp>
        <p:nvSpPr>
          <p:cNvPr id="24" name="Rectangle 23"/>
          <p:cNvSpPr/>
          <p:nvPr/>
        </p:nvSpPr>
        <p:spPr>
          <a:xfrm>
            <a:off x="4778293" y="2156872"/>
            <a:ext cx="12192000" cy="7294305"/>
          </a:xfrm>
          <a:prstGeom prst="rect">
            <a:avLst/>
          </a:prstGeom>
        </p:spPr>
        <p:txBody>
          <a:bodyPr wrap="square">
            <a:spAutoFit/>
          </a:bodyPr>
          <a:lstStyle/>
          <a:p>
            <a:pPr marL="57150" algn="just">
              <a:lnSpc>
                <a:spcPct val="130000"/>
              </a:lnSpc>
              <a:spcAft>
                <a:spcPts val="0"/>
              </a:spcAft>
            </a:pPr>
            <a:r>
              <a:rPr lang="vi-VN" sz="3600" kern="0">
                <a:solidFill>
                  <a:srgbClr val="0D0D0D"/>
                </a:solidFill>
                <a:latin typeface="Times New Roman" panose="02020603050405020304" pitchFamily="18" charset="0"/>
                <a:ea typeface="MS Mincho"/>
                <a:cs typeface="Times New Roman" panose="02020603050405020304" pitchFamily="18" charset="0"/>
              </a:rPr>
              <a:t>+ Vấn đề đó diễn ra phổ biến, ở hầu hết các cấp học.</a:t>
            </a:r>
            <a:endParaRPr lang="en-GB" sz="3600" kern="100">
              <a:latin typeface="Times New Roman" panose="02020603050405020304" pitchFamily="18" charset="0"/>
              <a:ea typeface="Calibri" panose="020F0502020204030204" pitchFamily="34" charset="0"/>
              <a:cs typeface="Times New Roman" panose="02020603050405020304" pitchFamily="18" charset="0"/>
            </a:endParaRPr>
          </a:p>
          <a:p>
            <a:pPr marL="57150" algn="just">
              <a:lnSpc>
                <a:spcPct val="130000"/>
              </a:lnSpc>
              <a:spcAft>
                <a:spcPts val="0"/>
              </a:spcAft>
            </a:pPr>
            <a:r>
              <a:rPr lang="vi-VN" sz="3600" b="1" kern="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3600" b="1" ker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Nguyên nhân của vấn đề</a:t>
            </a:r>
            <a:r>
              <a:rPr lang="vi-VN" sz="3600" ker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3600"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thói quen và giờ giấc sinh hoạt không điều độ; sự chậm chạp, lề mề trong tác phong là nguyên nhân khiến học sinh muộn giờ vào lớp; nhà trường chưa có biện pháp xử lí nghiêm khắc, triệt để,…</a:t>
            </a:r>
            <a:endParaRPr lang="en-GB" sz="3600" kern="100">
              <a:latin typeface="Times New Roman" panose="02020603050405020304" pitchFamily="18" charset="0"/>
              <a:ea typeface="Calibri" panose="020F0502020204030204" pitchFamily="34" charset="0"/>
              <a:cs typeface="Times New Roman" panose="02020603050405020304" pitchFamily="18" charset="0"/>
            </a:endParaRPr>
          </a:p>
          <a:p>
            <a:pPr marL="57150" algn="just">
              <a:lnSpc>
                <a:spcPct val="130000"/>
              </a:lnSpc>
              <a:spcAft>
                <a:spcPts val="0"/>
              </a:spcAft>
            </a:pPr>
            <a:r>
              <a:rPr lang="vi-VN" sz="3600" b="1" kern="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3600" b="1" ker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Hậu quả mà vấn đề gây ra: </a:t>
            </a:r>
            <a:r>
              <a:rPr lang="vi-VN" sz="3600"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Việc thường xuyên đi học muộn sẽ khiến học sinh bỏ lỡ kiến thức mà thầy cô giáo giảng dạy, làm ảnh hưởng đến quá trình học của những bạn xung quanh; tình trạng đi học muộn lặp đi lặp lại nhiều lần sẽ khiến học sinh có thói quen đến muộn trong phần lớn các trường hợp khác….</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5166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3" grpId="0"/>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1D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7897044">
            <a:off x="-4439262" y="6578424"/>
            <a:ext cx="7673339" cy="10444950"/>
            <a:chOff x="0" y="0"/>
            <a:chExt cx="6350000" cy="8643620"/>
          </a:xfrm>
        </p:grpSpPr>
        <p:sp>
          <p:nvSpPr>
            <p:cNvPr id="3" name="Freeform 3"/>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4" name="Freeform 4"/>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5" name="Freeform 5"/>
          <p:cNvSpPr/>
          <p:nvPr/>
        </p:nvSpPr>
        <p:spPr>
          <a:xfrm rot="5400000">
            <a:off x="6292677" y="8499399"/>
            <a:ext cx="5961179" cy="5638408"/>
          </a:xfrm>
          <a:custGeom>
            <a:avLst/>
            <a:gdLst/>
            <a:ahLst/>
            <a:cxnLst/>
            <a:rect l="l" t="t" r="r" b="b"/>
            <a:pathLst>
              <a:path w="5961179" h="5638408">
                <a:moveTo>
                  <a:pt x="0" y="0"/>
                </a:moveTo>
                <a:lnTo>
                  <a:pt x="5961179" y="0"/>
                </a:lnTo>
                <a:lnTo>
                  <a:pt x="5961179" y="5638408"/>
                </a:lnTo>
                <a:lnTo>
                  <a:pt x="0" y="56384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6" name="Group 6"/>
          <p:cNvGrpSpPr>
            <a:grpSpLocks noChangeAspect="1"/>
          </p:cNvGrpSpPr>
          <p:nvPr/>
        </p:nvGrpSpPr>
        <p:grpSpPr>
          <a:xfrm rot="7897044">
            <a:off x="15053922" y="-6095184"/>
            <a:ext cx="7673339" cy="10444950"/>
            <a:chOff x="0" y="0"/>
            <a:chExt cx="6350000" cy="8643620"/>
          </a:xfrm>
        </p:grpSpPr>
        <p:sp>
          <p:nvSpPr>
            <p:cNvPr id="7" name="Freeform 7"/>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8" name="Freeform 8"/>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9" name="Freeform 9"/>
          <p:cNvSpPr/>
          <p:nvPr/>
        </p:nvSpPr>
        <p:spPr>
          <a:xfrm flipV="1">
            <a:off x="15283150" y="808320"/>
            <a:ext cx="2125504" cy="2944653"/>
          </a:xfrm>
          <a:custGeom>
            <a:avLst/>
            <a:gdLst/>
            <a:ahLst/>
            <a:cxnLst/>
            <a:rect l="l" t="t" r="r" b="b"/>
            <a:pathLst>
              <a:path w="2125504" h="2944653">
                <a:moveTo>
                  <a:pt x="0" y="2944653"/>
                </a:moveTo>
                <a:lnTo>
                  <a:pt x="2125504" y="2944653"/>
                </a:lnTo>
                <a:lnTo>
                  <a:pt x="2125504" y="0"/>
                </a:lnTo>
                <a:lnTo>
                  <a:pt x="0" y="0"/>
                </a:lnTo>
                <a:lnTo>
                  <a:pt x="0" y="2944653"/>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3301201" y="593315"/>
            <a:ext cx="888542" cy="870771"/>
          </a:xfrm>
          <a:custGeom>
            <a:avLst/>
            <a:gdLst/>
            <a:ahLst/>
            <a:cxnLst/>
            <a:rect l="l" t="t" r="r" b="b"/>
            <a:pathLst>
              <a:path w="888542" h="870771">
                <a:moveTo>
                  <a:pt x="0" y="0"/>
                </a:moveTo>
                <a:lnTo>
                  <a:pt x="888542" y="0"/>
                </a:lnTo>
                <a:lnTo>
                  <a:pt x="888542" y="870770"/>
                </a:lnTo>
                <a:lnTo>
                  <a:pt x="0" y="870770"/>
                </a:lnTo>
                <a:lnTo>
                  <a:pt x="0" y="0"/>
                </a:lnTo>
                <a:close/>
              </a:path>
            </a:pathLst>
          </a:custGeom>
          <a:blipFill>
            <a:blip r:embed="rId7">
              <a:extLst>
                <a:ext uri="{96DAC541-7B7A-43D3-8B79-37D633B846F1}">
                  <asvg:svgBlip xmlns:asvg="http://schemas.microsoft.com/office/drawing/2016/SVG/main" xmlns="" r:embed="rId10"/>
                </a:ext>
              </a:extLst>
            </a:blip>
            <a:stretch>
              <a:fillRect/>
            </a:stretch>
          </a:blipFill>
        </p:spPr>
      </p:sp>
      <p:sp>
        <p:nvSpPr>
          <p:cNvPr id="12" name="Freeform 12"/>
          <p:cNvSpPr/>
          <p:nvPr/>
        </p:nvSpPr>
        <p:spPr>
          <a:xfrm rot="230951" flipH="1">
            <a:off x="7341510" y="7040052"/>
            <a:ext cx="2944767" cy="2553374"/>
          </a:xfrm>
          <a:custGeom>
            <a:avLst/>
            <a:gdLst/>
            <a:ahLst/>
            <a:cxnLst/>
            <a:rect l="l" t="t" r="r" b="b"/>
            <a:pathLst>
              <a:path w="2944767" h="2553374">
                <a:moveTo>
                  <a:pt x="2944767" y="0"/>
                </a:moveTo>
                <a:lnTo>
                  <a:pt x="0" y="0"/>
                </a:lnTo>
                <a:lnTo>
                  <a:pt x="0" y="2553373"/>
                </a:lnTo>
                <a:lnTo>
                  <a:pt x="2944767" y="2553373"/>
                </a:lnTo>
                <a:lnTo>
                  <a:pt x="2944767" y="0"/>
                </a:lnTo>
                <a:close/>
              </a:path>
            </a:pathLst>
          </a:custGeom>
          <a:blipFill>
            <a:blip r:embed="rId11"/>
            <a:stretch>
              <a:fillRect/>
            </a:stretch>
          </a:blipFill>
        </p:spPr>
      </p:sp>
      <p:sp>
        <p:nvSpPr>
          <p:cNvPr id="13" name="Freeform 13"/>
          <p:cNvSpPr/>
          <p:nvPr/>
        </p:nvSpPr>
        <p:spPr>
          <a:xfrm rot="-946990">
            <a:off x="206463" y="554051"/>
            <a:ext cx="2841856" cy="2253355"/>
          </a:xfrm>
          <a:custGeom>
            <a:avLst/>
            <a:gdLst/>
            <a:ahLst/>
            <a:cxnLst/>
            <a:rect l="l" t="t" r="r" b="b"/>
            <a:pathLst>
              <a:path w="2841856" h="2253355">
                <a:moveTo>
                  <a:pt x="0" y="0"/>
                </a:moveTo>
                <a:lnTo>
                  <a:pt x="2841857" y="0"/>
                </a:lnTo>
                <a:lnTo>
                  <a:pt x="2841857" y="2253355"/>
                </a:lnTo>
                <a:lnTo>
                  <a:pt x="0" y="2253355"/>
                </a:lnTo>
                <a:lnTo>
                  <a:pt x="0" y="0"/>
                </a:lnTo>
                <a:close/>
              </a:path>
            </a:pathLst>
          </a:custGeom>
          <a:blipFill>
            <a:blip r:embed="rId12"/>
            <a:stretch>
              <a:fillRect/>
            </a:stretch>
          </a:blipFill>
        </p:spPr>
      </p:sp>
      <p:sp>
        <p:nvSpPr>
          <p:cNvPr id="14" name="Freeform 14"/>
          <p:cNvSpPr/>
          <p:nvPr/>
        </p:nvSpPr>
        <p:spPr>
          <a:xfrm>
            <a:off x="10702608" y="8656556"/>
            <a:ext cx="1400713" cy="1334498"/>
          </a:xfrm>
          <a:custGeom>
            <a:avLst/>
            <a:gdLst/>
            <a:ahLst/>
            <a:cxnLst/>
            <a:rect l="l" t="t" r="r" b="b"/>
            <a:pathLst>
              <a:path w="1400713" h="1334498">
                <a:moveTo>
                  <a:pt x="0" y="0"/>
                </a:moveTo>
                <a:lnTo>
                  <a:pt x="1400713" y="0"/>
                </a:lnTo>
                <a:lnTo>
                  <a:pt x="1400713" y="1334498"/>
                </a:lnTo>
                <a:lnTo>
                  <a:pt x="0" y="133449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5" name="Freeform 15"/>
          <p:cNvSpPr/>
          <p:nvPr/>
        </p:nvSpPr>
        <p:spPr>
          <a:xfrm>
            <a:off x="10038549" y="7009826"/>
            <a:ext cx="975199" cy="929098"/>
          </a:xfrm>
          <a:custGeom>
            <a:avLst/>
            <a:gdLst/>
            <a:ahLst/>
            <a:cxnLst/>
            <a:rect l="l" t="t" r="r" b="b"/>
            <a:pathLst>
              <a:path w="975199" h="929098">
                <a:moveTo>
                  <a:pt x="0" y="0"/>
                </a:moveTo>
                <a:lnTo>
                  <a:pt x="975198" y="0"/>
                </a:lnTo>
                <a:lnTo>
                  <a:pt x="975198" y="929099"/>
                </a:lnTo>
                <a:lnTo>
                  <a:pt x="0" y="92909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6" name="Freeform 16"/>
          <p:cNvSpPr/>
          <p:nvPr/>
        </p:nvSpPr>
        <p:spPr>
          <a:xfrm rot="816167">
            <a:off x="6222452" y="8802556"/>
            <a:ext cx="1400713" cy="1334498"/>
          </a:xfrm>
          <a:custGeom>
            <a:avLst/>
            <a:gdLst/>
            <a:ahLst/>
            <a:cxnLst/>
            <a:rect l="l" t="t" r="r" b="b"/>
            <a:pathLst>
              <a:path w="1400713" h="1334498">
                <a:moveTo>
                  <a:pt x="0" y="0"/>
                </a:moveTo>
                <a:lnTo>
                  <a:pt x="1400713" y="0"/>
                </a:lnTo>
                <a:lnTo>
                  <a:pt x="1400713" y="1334498"/>
                </a:lnTo>
                <a:lnTo>
                  <a:pt x="0" y="133449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7" name="Freeform 17"/>
          <p:cNvSpPr/>
          <p:nvPr/>
        </p:nvSpPr>
        <p:spPr>
          <a:xfrm>
            <a:off x="1820595" y="2716032"/>
            <a:ext cx="590378" cy="578571"/>
          </a:xfrm>
          <a:custGeom>
            <a:avLst/>
            <a:gdLst/>
            <a:ahLst/>
            <a:cxnLst/>
            <a:rect l="l" t="t" r="r" b="b"/>
            <a:pathLst>
              <a:path w="590378" h="578571">
                <a:moveTo>
                  <a:pt x="0" y="0"/>
                </a:moveTo>
                <a:lnTo>
                  <a:pt x="590379" y="0"/>
                </a:lnTo>
                <a:lnTo>
                  <a:pt x="590379" y="578570"/>
                </a:lnTo>
                <a:lnTo>
                  <a:pt x="0" y="578570"/>
                </a:lnTo>
                <a:lnTo>
                  <a:pt x="0" y="0"/>
                </a:lnTo>
                <a:close/>
              </a:path>
            </a:pathLst>
          </a:custGeom>
          <a:blipFill>
            <a:blip r:embed="rId7">
              <a:extLst>
                <a:ext uri="{96DAC541-7B7A-43D3-8B79-37D633B846F1}">
                  <asvg:svgBlip xmlns:asvg="http://schemas.microsoft.com/office/drawing/2016/SVG/main" xmlns="" r:embed="rId10"/>
                </a:ext>
              </a:extLst>
            </a:blip>
            <a:stretch>
              <a:fillRect/>
            </a:stretch>
          </a:blipFill>
        </p:spPr>
      </p:sp>
      <p:grpSp>
        <p:nvGrpSpPr>
          <p:cNvPr id="18" name="Group 18"/>
          <p:cNvGrpSpPr/>
          <p:nvPr/>
        </p:nvGrpSpPr>
        <p:grpSpPr>
          <a:xfrm>
            <a:off x="2308994" y="3128430"/>
            <a:ext cx="3881397" cy="3881397"/>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5"/>
              <a:stretch>
                <a:fillRect l="-25046" r="-25046"/>
              </a:stretch>
            </a:blipFill>
            <a:ln w="76200" cap="sq">
              <a:solidFill>
                <a:srgbClr val="E56C73"/>
              </a:solidFill>
              <a:prstDash val="solid"/>
              <a:miter/>
            </a:ln>
          </p:spPr>
        </p:sp>
      </p:grpSp>
      <p:grpSp>
        <p:nvGrpSpPr>
          <p:cNvPr id="20" name="Group 20"/>
          <p:cNvGrpSpPr/>
          <p:nvPr/>
        </p:nvGrpSpPr>
        <p:grpSpPr>
          <a:xfrm>
            <a:off x="7203302" y="2348318"/>
            <a:ext cx="3881397" cy="3881397"/>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6"/>
              <a:stretch>
                <a:fillRect l="-46050" r="-4043"/>
              </a:stretch>
            </a:blipFill>
            <a:ln w="76200" cap="sq">
              <a:solidFill>
                <a:srgbClr val="E56C73"/>
              </a:solidFill>
              <a:prstDash val="solid"/>
              <a:miter/>
            </a:ln>
          </p:spPr>
        </p:sp>
      </p:grpSp>
      <p:grpSp>
        <p:nvGrpSpPr>
          <p:cNvPr id="22" name="Group 22"/>
          <p:cNvGrpSpPr/>
          <p:nvPr/>
        </p:nvGrpSpPr>
        <p:grpSpPr>
          <a:xfrm>
            <a:off x="12092470" y="3128430"/>
            <a:ext cx="3881397" cy="3881397"/>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7"/>
              <a:stretch>
                <a:fillRect t="-16666" b="-16666"/>
              </a:stretch>
            </a:blipFill>
            <a:ln w="76200" cap="sq">
              <a:solidFill>
                <a:srgbClr val="E56C73"/>
              </a:solidFill>
              <a:prstDash val="solid"/>
              <a:miter/>
            </a:ln>
          </p:spPr>
        </p:sp>
      </p:grpSp>
      <p:sp>
        <p:nvSpPr>
          <p:cNvPr id="24" name="TextBox 24"/>
          <p:cNvSpPr txBox="1"/>
          <p:nvPr/>
        </p:nvSpPr>
        <p:spPr>
          <a:xfrm>
            <a:off x="4102569" y="678616"/>
            <a:ext cx="10082862" cy="1231106"/>
          </a:xfrm>
          <a:prstGeom prst="rect">
            <a:avLst/>
          </a:prstGeom>
        </p:spPr>
        <p:txBody>
          <a:bodyPr wrap="square" lIns="0" tIns="0" rIns="0" bIns="0" rtlCol="0" anchor="t">
            <a:spAutoFit/>
          </a:bodyPr>
          <a:lstStyle/>
          <a:p>
            <a:pPr algn="ctr"/>
            <a:r>
              <a:rPr lang="en-US" sz="8000" b="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Giải pháp</a:t>
            </a:r>
            <a:endParaRPr lang="en-GB" sz="8000" b="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215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1D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7897044">
            <a:off x="-4439262" y="6578424"/>
            <a:ext cx="7673339" cy="10444950"/>
            <a:chOff x="0" y="0"/>
            <a:chExt cx="6350000" cy="8643620"/>
          </a:xfrm>
        </p:grpSpPr>
        <p:sp>
          <p:nvSpPr>
            <p:cNvPr id="3" name="Freeform 3"/>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4" name="Freeform 4"/>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5" name="Freeform 5"/>
          <p:cNvSpPr/>
          <p:nvPr/>
        </p:nvSpPr>
        <p:spPr>
          <a:xfrm rot="5400000">
            <a:off x="6292677" y="8499399"/>
            <a:ext cx="5961179" cy="5638408"/>
          </a:xfrm>
          <a:custGeom>
            <a:avLst/>
            <a:gdLst/>
            <a:ahLst/>
            <a:cxnLst/>
            <a:rect l="l" t="t" r="r" b="b"/>
            <a:pathLst>
              <a:path w="5961179" h="5638408">
                <a:moveTo>
                  <a:pt x="0" y="0"/>
                </a:moveTo>
                <a:lnTo>
                  <a:pt x="5961179" y="0"/>
                </a:lnTo>
                <a:lnTo>
                  <a:pt x="5961179" y="5638408"/>
                </a:lnTo>
                <a:lnTo>
                  <a:pt x="0" y="56384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6" name="Group 6"/>
          <p:cNvGrpSpPr>
            <a:grpSpLocks noChangeAspect="1"/>
          </p:cNvGrpSpPr>
          <p:nvPr/>
        </p:nvGrpSpPr>
        <p:grpSpPr>
          <a:xfrm rot="7897044">
            <a:off x="15053922" y="-6095184"/>
            <a:ext cx="7673339" cy="10444950"/>
            <a:chOff x="0" y="0"/>
            <a:chExt cx="6350000" cy="8643620"/>
          </a:xfrm>
        </p:grpSpPr>
        <p:sp>
          <p:nvSpPr>
            <p:cNvPr id="7" name="Freeform 7"/>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8" name="Freeform 8"/>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9" name="Freeform 9"/>
          <p:cNvSpPr/>
          <p:nvPr/>
        </p:nvSpPr>
        <p:spPr>
          <a:xfrm flipV="1">
            <a:off x="15283150" y="808320"/>
            <a:ext cx="2125504" cy="2944653"/>
          </a:xfrm>
          <a:custGeom>
            <a:avLst/>
            <a:gdLst/>
            <a:ahLst/>
            <a:cxnLst/>
            <a:rect l="l" t="t" r="r" b="b"/>
            <a:pathLst>
              <a:path w="2125504" h="2944653">
                <a:moveTo>
                  <a:pt x="0" y="2944653"/>
                </a:moveTo>
                <a:lnTo>
                  <a:pt x="2125504" y="2944653"/>
                </a:lnTo>
                <a:lnTo>
                  <a:pt x="2125504" y="0"/>
                </a:lnTo>
                <a:lnTo>
                  <a:pt x="0" y="0"/>
                </a:lnTo>
                <a:lnTo>
                  <a:pt x="0" y="2944653"/>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3301201" y="593315"/>
            <a:ext cx="888542" cy="870771"/>
          </a:xfrm>
          <a:custGeom>
            <a:avLst/>
            <a:gdLst/>
            <a:ahLst/>
            <a:cxnLst/>
            <a:rect l="l" t="t" r="r" b="b"/>
            <a:pathLst>
              <a:path w="888542" h="870771">
                <a:moveTo>
                  <a:pt x="0" y="0"/>
                </a:moveTo>
                <a:lnTo>
                  <a:pt x="888542" y="0"/>
                </a:lnTo>
                <a:lnTo>
                  <a:pt x="888542" y="870770"/>
                </a:lnTo>
                <a:lnTo>
                  <a:pt x="0" y="870770"/>
                </a:lnTo>
                <a:lnTo>
                  <a:pt x="0" y="0"/>
                </a:lnTo>
                <a:close/>
              </a:path>
            </a:pathLst>
          </a:custGeom>
          <a:blipFill>
            <a:blip r:embed="rId7">
              <a:extLst>
                <a:ext uri="{96DAC541-7B7A-43D3-8B79-37D633B846F1}">
                  <asvg:svgBlip xmlns:asvg="http://schemas.microsoft.com/office/drawing/2016/SVG/main" xmlns="" r:embed="rId10"/>
                </a:ext>
              </a:extLst>
            </a:blip>
            <a:stretch>
              <a:fillRect/>
            </a:stretch>
          </a:blipFill>
        </p:spPr>
      </p:sp>
      <p:sp>
        <p:nvSpPr>
          <p:cNvPr id="12" name="Freeform 12"/>
          <p:cNvSpPr/>
          <p:nvPr/>
        </p:nvSpPr>
        <p:spPr>
          <a:xfrm rot="230951" flipH="1">
            <a:off x="7341510" y="7040052"/>
            <a:ext cx="2944767" cy="2553374"/>
          </a:xfrm>
          <a:custGeom>
            <a:avLst/>
            <a:gdLst/>
            <a:ahLst/>
            <a:cxnLst/>
            <a:rect l="l" t="t" r="r" b="b"/>
            <a:pathLst>
              <a:path w="2944767" h="2553374">
                <a:moveTo>
                  <a:pt x="2944767" y="0"/>
                </a:moveTo>
                <a:lnTo>
                  <a:pt x="0" y="0"/>
                </a:lnTo>
                <a:lnTo>
                  <a:pt x="0" y="2553373"/>
                </a:lnTo>
                <a:lnTo>
                  <a:pt x="2944767" y="2553373"/>
                </a:lnTo>
                <a:lnTo>
                  <a:pt x="2944767" y="0"/>
                </a:lnTo>
                <a:close/>
              </a:path>
            </a:pathLst>
          </a:custGeom>
          <a:blipFill>
            <a:blip r:embed="rId11"/>
            <a:stretch>
              <a:fillRect/>
            </a:stretch>
          </a:blipFill>
        </p:spPr>
      </p:sp>
      <p:sp>
        <p:nvSpPr>
          <p:cNvPr id="13" name="Freeform 13"/>
          <p:cNvSpPr/>
          <p:nvPr/>
        </p:nvSpPr>
        <p:spPr>
          <a:xfrm rot="-946990">
            <a:off x="206463" y="554051"/>
            <a:ext cx="2841856" cy="2253355"/>
          </a:xfrm>
          <a:custGeom>
            <a:avLst/>
            <a:gdLst/>
            <a:ahLst/>
            <a:cxnLst/>
            <a:rect l="l" t="t" r="r" b="b"/>
            <a:pathLst>
              <a:path w="2841856" h="2253355">
                <a:moveTo>
                  <a:pt x="0" y="0"/>
                </a:moveTo>
                <a:lnTo>
                  <a:pt x="2841857" y="0"/>
                </a:lnTo>
                <a:lnTo>
                  <a:pt x="2841857" y="2253355"/>
                </a:lnTo>
                <a:lnTo>
                  <a:pt x="0" y="2253355"/>
                </a:lnTo>
                <a:lnTo>
                  <a:pt x="0" y="0"/>
                </a:lnTo>
                <a:close/>
              </a:path>
            </a:pathLst>
          </a:custGeom>
          <a:blipFill>
            <a:blip r:embed="rId12"/>
            <a:stretch>
              <a:fillRect/>
            </a:stretch>
          </a:blipFill>
        </p:spPr>
      </p:sp>
      <p:sp>
        <p:nvSpPr>
          <p:cNvPr id="14" name="Freeform 14"/>
          <p:cNvSpPr/>
          <p:nvPr/>
        </p:nvSpPr>
        <p:spPr>
          <a:xfrm>
            <a:off x="10702608" y="8656556"/>
            <a:ext cx="1400713" cy="1334498"/>
          </a:xfrm>
          <a:custGeom>
            <a:avLst/>
            <a:gdLst/>
            <a:ahLst/>
            <a:cxnLst/>
            <a:rect l="l" t="t" r="r" b="b"/>
            <a:pathLst>
              <a:path w="1400713" h="1334498">
                <a:moveTo>
                  <a:pt x="0" y="0"/>
                </a:moveTo>
                <a:lnTo>
                  <a:pt x="1400713" y="0"/>
                </a:lnTo>
                <a:lnTo>
                  <a:pt x="1400713" y="1334498"/>
                </a:lnTo>
                <a:lnTo>
                  <a:pt x="0" y="133449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5" name="Freeform 15"/>
          <p:cNvSpPr/>
          <p:nvPr/>
        </p:nvSpPr>
        <p:spPr>
          <a:xfrm>
            <a:off x="10038549" y="7009826"/>
            <a:ext cx="975199" cy="929098"/>
          </a:xfrm>
          <a:custGeom>
            <a:avLst/>
            <a:gdLst/>
            <a:ahLst/>
            <a:cxnLst/>
            <a:rect l="l" t="t" r="r" b="b"/>
            <a:pathLst>
              <a:path w="975199" h="929098">
                <a:moveTo>
                  <a:pt x="0" y="0"/>
                </a:moveTo>
                <a:lnTo>
                  <a:pt x="975198" y="0"/>
                </a:lnTo>
                <a:lnTo>
                  <a:pt x="975198" y="929099"/>
                </a:lnTo>
                <a:lnTo>
                  <a:pt x="0" y="92909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6" name="Freeform 16"/>
          <p:cNvSpPr/>
          <p:nvPr/>
        </p:nvSpPr>
        <p:spPr>
          <a:xfrm rot="816167">
            <a:off x="6222452" y="8802556"/>
            <a:ext cx="1400713" cy="1334498"/>
          </a:xfrm>
          <a:custGeom>
            <a:avLst/>
            <a:gdLst/>
            <a:ahLst/>
            <a:cxnLst/>
            <a:rect l="l" t="t" r="r" b="b"/>
            <a:pathLst>
              <a:path w="1400713" h="1334498">
                <a:moveTo>
                  <a:pt x="0" y="0"/>
                </a:moveTo>
                <a:lnTo>
                  <a:pt x="1400713" y="0"/>
                </a:lnTo>
                <a:lnTo>
                  <a:pt x="1400713" y="1334498"/>
                </a:lnTo>
                <a:lnTo>
                  <a:pt x="0" y="133449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7" name="Freeform 17"/>
          <p:cNvSpPr/>
          <p:nvPr/>
        </p:nvSpPr>
        <p:spPr>
          <a:xfrm>
            <a:off x="1820595" y="2716032"/>
            <a:ext cx="590378" cy="578571"/>
          </a:xfrm>
          <a:custGeom>
            <a:avLst/>
            <a:gdLst/>
            <a:ahLst/>
            <a:cxnLst/>
            <a:rect l="l" t="t" r="r" b="b"/>
            <a:pathLst>
              <a:path w="590378" h="578571">
                <a:moveTo>
                  <a:pt x="0" y="0"/>
                </a:moveTo>
                <a:lnTo>
                  <a:pt x="590379" y="0"/>
                </a:lnTo>
                <a:lnTo>
                  <a:pt x="590379" y="578570"/>
                </a:lnTo>
                <a:lnTo>
                  <a:pt x="0" y="578570"/>
                </a:lnTo>
                <a:lnTo>
                  <a:pt x="0" y="0"/>
                </a:lnTo>
                <a:close/>
              </a:path>
            </a:pathLst>
          </a:custGeom>
          <a:blipFill>
            <a:blip r:embed="rId7">
              <a:extLst>
                <a:ext uri="{96DAC541-7B7A-43D3-8B79-37D633B846F1}">
                  <asvg:svgBlip xmlns:asvg="http://schemas.microsoft.com/office/drawing/2016/SVG/main" xmlns="" r:embed="rId10"/>
                </a:ext>
              </a:extLst>
            </a:blip>
            <a:stretch>
              <a:fillRect/>
            </a:stretch>
          </a:blipFill>
        </p:spPr>
      </p:sp>
      <p:grpSp>
        <p:nvGrpSpPr>
          <p:cNvPr id="18" name="Group 18"/>
          <p:cNvGrpSpPr/>
          <p:nvPr/>
        </p:nvGrpSpPr>
        <p:grpSpPr>
          <a:xfrm>
            <a:off x="2308994" y="3128430"/>
            <a:ext cx="3881397" cy="3881397"/>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5"/>
              <a:stretch>
                <a:fillRect l="-25046" r="-25046"/>
              </a:stretch>
            </a:blipFill>
            <a:ln w="76200" cap="sq">
              <a:solidFill>
                <a:srgbClr val="E56C73"/>
              </a:solidFill>
              <a:prstDash val="solid"/>
              <a:miter/>
            </a:ln>
          </p:spPr>
        </p:sp>
      </p:grpSp>
      <p:grpSp>
        <p:nvGrpSpPr>
          <p:cNvPr id="20" name="Group 20"/>
          <p:cNvGrpSpPr/>
          <p:nvPr/>
        </p:nvGrpSpPr>
        <p:grpSpPr>
          <a:xfrm>
            <a:off x="7203302" y="2348318"/>
            <a:ext cx="3881397" cy="3881397"/>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6"/>
              <a:stretch>
                <a:fillRect l="-46050" r="-4043"/>
              </a:stretch>
            </a:blipFill>
            <a:ln w="76200" cap="sq">
              <a:solidFill>
                <a:srgbClr val="E56C73"/>
              </a:solidFill>
              <a:prstDash val="solid"/>
              <a:miter/>
            </a:ln>
          </p:spPr>
        </p:sp>
      </p:grpSp>
      <p:grpSp>
        <p:nvGrpSpPr>
          <p:cNvPr id="22" name="Group 22"/>
          <p:cNvGrpSpPr/>
          <p:nvPr/>
        </p:nvGrpSpPr>
        <p:grpSpPr>
          <a:xfrm>
            <a:off x="12092470" y="3128430"/>
            <a:ext cx="3881397" cy="3881397"/>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7"/>
              <a:stretch>
                <a:fillRect t="-16666" b="-16666"/>
              </a:stretch>
            </a:blipFill>
            <a:ln w="76200" cap="sq">
              <a:solidFill>
                <a:srgbClr val="E56C73"/>
              </a:solidFill>
              <a:prstDash val="solid"/>
              <a:miter/>
            </a:ln>
          </p:spPr>
        </p:sp>
      </p:grpSp>
      <p:sp>
        <p:nvSpPr>
          <p:cNvPr id="25" name="Rectangle 24"/>
          <p:cNvSpPr/>
          <p:nvPr/>
        </p:nvSpPr>
        <p:spPr>
          <a:xfrm>
            <a:off x="4562581" y="767325"/>
            <a:ext cx="9144000" cy="1308820"/>
          </a:xfrm>
          <a:prstGeom prst="rect">
            <a:avLst/>
          </a:prstGeom>
        </p:spPr>
        <p:txBody>
          <a:bodyPr>
            <a:spAutoFit/>
          </a:bodyPr>
          <a:lstStyle/>
          <a:p>
            <a:pPr marL="273050" algn="ctr">
              <a:lnSpc>
                <a:spcPct val="130000"/>
              </a:lnSpc>
              <a:spcAft>
                <a:spcPts val="0"/>
              </a:spcAft>
            </a:pPr>
            <a:r>
              <a:rPr lang="en-US" sz="3200" b="1">
                <a:latin typeface="Times New Roman" panose="02020603050405020304" pitchFamily="18" charset="0"/>
                <a:ea typeface="Times New Roman" panose="02020603050405020304" pitchFamily="18" charset="0"/>
                <a:cs typeface="Times New Roman" panose="02020603050405020304" pitchFamily="18" charset="0"/>
              </a:rPr>
              <a:t>VÍ DỤ:</a:t>
            </a:r>
            <a:r>
              <a:rPr lang="en-US" sz="320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a:latin typeface="Times New Roman" panose="02020603050405020304" pitchFamily="18" charset="0"/>
                <a:ea typeface="Times New Roman" panose="02020603050405020304" pitchFamily="18" charset="0"/>
                <a:cs typeface="Times New Roman" panose="02020603050405020304" pitchFamily="18" charset="0"/>
              </a:rPr>
              <a:t>MỘT SỐ GIẢI PHÁP KHẮC PHỤC </a:t>
            </a:r>
            <a:br>
              <a:rPr lang="en-US" sz="3200" b="1">
                <a:latin typeface="Times New Roman" panose="02020603050405020304" pitchFamily="18" charset="0"/>
                <a:ea typeface="Times New Roman" panose="02020603050405020304" pitchFamily="18" charset="0"/>
                <a:cs typeface="Times New Roman" panose="02020603050405020304" pitchFamily="18" charset="0"/>
              </a:rPr>
            </a:br>
            <a:r>
              <a:rPr lang="en-US" sz="3200" b="1">
                <a:latin typeface="Times New Roman" panose="02020603050405020304" pitchFamily="18" charset="0"/>
                <a:ea typeface="Times New Roman" panose="02020603050405020304" pitchFamily="18" charset="0"/>
                <a:cs typeface="Times New Roman" panose="02020603050405020304" pitchFamily="18" charset="0"/>
              </a:rPr>
              <a:t>THÓI QUEN ĐI HỌC MUỘN CỦA HỌC SINH</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2287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1000"/>
                                        <p:tgtEl>
                                          <p:spTgt spid="25">
                                            <p:txEl>
                                              <p:pRg st="0" end="0"/>
                                            </p:txEl>
                                          </p:spTgt>
                                        </p:tgtEl>
                                      </p:cBhvr>
                                    </p:animEffect>
                                    <p:anim calcmode="lin" valueType="num">
                                      <p:cBhvr>
                                        <p:cTn id="8"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1DF"/>
        </a:solidFill>
        <a:effectLst/>
      </p:bgPr>
    </p:bg>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3402188709"/>
              </p:ext>
            </p:extLst>
          </p:nvPr>
        </p:nvGraphicFramePr>
        <p:xfrm>
          <a:off x="228600" y="266700"/>
          <a:ext cx="17678401" cy="9753600"/>
        </p:xfrm>
        <a:graphic>
          <a:graphicData uri="http://schemas.openxmlformats.org/drawingml/2006/table">
            <a:tbl>
              <a:tblPr firstRow="1" firstCol="1" bandRow="1"/>
              <a:tblGrid>
                <a:gridCol w="1447801"/>
                <a:gridCol w="2514600"/>
                <a:gridCol w="3841578"/>
                <a:gridCol w="3264930"/>
                <a:gridCol w="3782032"/>
                <a:gridCol w="2827460"/>
              </a:tblGrid>
              <a:tr h="754327">
                <a:tc rowSpan="4">
                  <a:txBody>
                    <a:bodyPr/>
                    <a:lstStyle/>
                    <a:p>
                      <a:pPr algn="ctr">
                        <a:lnSpc>
                          <a:spcPct val="100000"/>
                        </a:lnSpc>
                        <a:spcAft>
                          <a:spcPts val="0"/>
                        </a:spcAft>
                      </a:pPr>
                      <a:r>
                        <a:rPr lang="en-US" sz="3200" kern="0">
                          <a:effectLst/>
                          <a:latin typeface="Times New Roman" panose="02020603050405020304" pitchFamily="18" charset="0"/>
                          <a:ea typeface="Times New Roman" panose="02020603050405020304" pitchFamily="18" charset="0"/>
                          <a:cs typeface="Times New Roman" panose="02020603050405020304" pitchFamily="18" charset="0"/>
                        </a:rPr>
                        <a:t>Vấn đề cần giải quyết: Tình trạng đi học muộn của HS</a:t>
                      </a:r>
                      <a:endParaRPr lang="en-GB"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28694" marR="286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200" kern="0">
                          <a:effectLst/>
                          <a:latin typeface="Times New Roman" panose="02020603050405020304" pitchFamily="18" charset="0"/>
                          <a:ea typeface="Times New Roman" panose="02020603050405020304" pitchFamily="18" charset="0"/>
                          <a:cs typeface="Times New Roman" panose="02020603050405020304" pitchFamily="18" charset="0"/>
                        </a:rPr>
                        <a:t>Người</a:t>
                      </a:r>
                      <a:br>
                        <a:rPr lang="en-US" sz="3200" kern="0">
                          <a:effectLst/>
                          <a:latin typeface="Times New Roman" panose="02020603050405020304" pitchFamily="18" charset="0"/>
                          <a:ea typeface="Times New Roman" panose="02020603050405020304" pitchFamily="18" charset="0"/>
                          <a:cs typeface="Times New Roman" panose="02020603050405020304" pitchFamily="18" charset="0"/>
                        </a:rPr>
                      </a:br>
                      <a:r>
                        <a:rPr lang="en-US" sz="3200" kern="0">
                          <a:effectLst/>
                          <a:latin typeface="Times New Roman" panose="02020603050405020304" pitchFamily="18" charset="0"/>
                          <a:ea typeface="Times New Roman" panose="02020603050405020304" pitchFamily="18" charset="0"/>
                          <a:cs typeface="Times New Roman" panose="02020603050405020304" pitchFamily="18" charset="0"/>
                        </a:rPr>
                        <a:t>thực hiện giải pháp</a:t>
                      </a:r>
                      <a:endParaRPr lang="en-GB"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28694" marR="286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0000"/>
                        </a:lnSpc>
                        <a:spcAft>
                          <a:spcPts val="0"/>
                        </a:spcAft>
                      </a:pPr>
                      <a:r>
                        <a:rPr lang="en-US" sz="3200" kern="0">
                          <a:effectLst/>
                          <a:latin typeface="Times New Roman" panose="02020603050405020304" pitchFamily="18" charset="0"/>
                          <a:ea typeface="Times New Roman" panose="02020603050405020304" pitchFamily="18" charset="0"/>
                          <a:cs typeface="Times New Roman" panose="02020603050405020304" pitchFamily="18" charset="0"/>
                        </a:rPr>
                        <a:t>Cách thức thực hiện</a:t>
                      </a:r>
                      <a:endParaRPr lang="en-GB"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28694" marR="286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0000"/>
                        </a:lnSpc>
                        <a:spcAft>
                          <a:spcPts val="0"/>
                        </a:spcAft>
                      </a:pPr>
                      <a:r>
                        <a:rPr lang="en-US" sz="3200" kern="0">
                          <a:effectLst/>
                          <a:latin typeface="Times New Roman" panose="02020603050405020304" pitchFamily="18" charset="0"/>
                          <a:ea typeface="Times New Roman" panose="02020603050405020304" pitchFamily="18" charset="0"/>
                          <a:cs typeface="Times New Roman" panose="02020603050405020304" pitchFamily="18" charset="0"/>
                        </a:rPr>
                        <a:t>Công cụ/ phương pháp hỗ trợ</a:t>
                      </a:r>
                      <a:br>
                        <a:rPr lang="en-US" sz="3200" kern="0">
                          <a:effectLst/>
                          <a:latin typeface="Times New Roman" panose="02020603050405020304" pitchFamily="18" charset="0"/>
                          <a:ea typeface="Times New Roman" panose="02020603050405020304" pitchFamily="18" charset="0"/>
                          <a:cs typeface="Times New Roman" panose="02020603050405020304" pitchFamily="18" charset="0"/>
                        </a:rPr>
                      </a:br>
                      <a:r>
                        <a:rPr lang="en-US" sz="3200" kern="0">
                          <a:effectLst/>
                          <a:latin typeface="Times New Roman" panose="02020603050405020304" pitchFamily="18" charset="0"/>
                          <a:ea typeface="Times New Roman" panose="02020603050405020304" pitchFamily="18" charset="0"/>
                          <a:cs typeface="Times New Roman" panose="02020603050405020304" pitchFamily="18" charset="0"/>
                        </a:rPr>
                        <a:t>(nếu có)</a:t>
                      </a:r>
                      <a:endParaRPr lang="en-GB"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28694" marR="286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0000"/>
                        </a:lnSpc>
                        <a:spcAft>
                          <a:spcPts val="0"/>
                        </a:spcAft>
                      </a:pPr>
                      <a:r>
                        <a:rPr lang="en-US" sz="3200" kern="0">
                          <a:effectLst/>
                          <a:latin typeface="Times New Roman" panose="02020603050405020304" pitchFamily="18" charset="0"/>
                          <a:ea typeface="Times New Roman" panose="02020603050405020304" pitchFamily="18" charset="0"/>
                          <a:cs typeface="Times New Roman" panose="02020603050405020304" pitchFamily="18" charset="0"/>
                        </a:rPr>
                        <a:t>Lí giải,</a:t>
                      </a:r>
                      <a:br>
                        <a:rPr lang="en-US" sz="3200" kern="0">
                          <a:effectLst/>
                          <a:latin typeface="Times New Roman" panose="02020603050405020304" pitchFamily="18" charset="0"/>
                          <a:ea typeface="Times New Roman" panose="02020603050405020304" pitchFamily="18" charset="0"/>
                          <a:cs typeface="Times New Roman" panose="02020603050405020304" pitchFamily="18" charset="0"/>
                        </a:rPr>
                      </a:br>
                      <a:r>
                        <a:rPr lang="en-US" sz="3200" kern="0">
                          <a:effectLst/>
                          <a:latin typeface="Times New Roman" panose="02020603050405020304" pitchFamily="18" charset="0"/>
                          <a:ea typeface="Times New Roman" panose="02020603050405020304" pitchFamily="18" charset="0"/>
                          <a:cs typeface="Times New Roman" panose="02020603050405020304" pitchFamily="18" charset="0"/>
                        </a:rPr>
                        <a:t>phân tích (nếu có)</a:t>
                      </a:r>
                      <a:endParaRPr lang="en-GB"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28694" marR="286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0000"/>
                        </a:lnSpc>
                        <a:spcAft>
                          <a:spcPts val="0"/>
                        </a:spcAft>
                      </a:pPr>
                      <a:r>
                        <a:rPr lang="en-US" sz="3200" kern="0">
                          <a:effectLst/>
                          <a:latin typeface="Times New Roman" panose="02020603050405020304" pitchFamily="18" charset="0"/>
                          <a:ea typeface="Times New Roman" panose="02020603050405020304" pitchFamily="18" charset="0"/>
                          <a:cs typeface="Times New Roman" panose="02020603050405020304" pitchFamily="18" charset="0"/>
                        </a:rPr>
                        <a:t>Bằng chứng về việc áp dụng thành công</a:t>
                      </a:r>
                      <a:br>
                        <a:rPr lang="en-US" sz="3200" kern="0">
                          <a:effectLst/>
                          <a:latin typeface="Times New Roman" panose="02020603050405020304" pitchFamily="18" charset="0"/>
                          <a:ea typeface="Times New Roman" panose="02020603050405020304" pitchFamily="18" charset="0"/>
                          <a:cs typeface="Times New Roman" panose="02020603050405020304" pitchFamily="18" charset="0"/>
                        </a:rPr>
                      </a:br>
                      <a:r>
                        <a:rPr lang="en-US" sz="3200" kern="0">
                          <a:effectLst/>
                          <a:latin typeface="Times New Roman" panose="02020603050405020304" pitchFamily="18" charset="0"/>
                          <a:ea typeface="Times New Roman" panose="02020603050405020304" pitchFamily="18" charset="0"/>
                          <a:cs typeface="Times New Roman" panose="02020603050405020304" pitchFamily="18" charset="0"/>
                        </a:rPr>
                        <a:t>(nếu có)</a:t>
                      </a:r>
                      <a:endParaRPr lang="en-GB"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28694" marR="286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r>
              <a:tr h="1400893">
                <a:tc vMerge="1">
                  <a:txBody>
                    <a:bodyPr/>
                    <a:lstStyle/>
                    <a:p>
                      <a:endParaRPr lang="en-GB"/>
                    </a:p>
                  </a:txBody>
                  <a:tcPr/>
                </a:tc>
                <a:tc>
                  <a:txBody>
                    <a:bodyPr/>
                    <a:lstStyle/>
                    <a:p>
                      <a:pPr algn="ctr">
                        <a:lnSpc>
                          <a:spcPct val="100000"/>
                        </a:lnSpc>
                        <a:spcAft>
                          <a:spcPts val="0"/>
                        </a:spcAft>
                      </a:pPr>
                      <a:r>
                        <a:rPr lang="en-US" sz="3200" kern="0">
                          <a:effectLst/>
                          <a:latin typeface="Times New Roman" panose="02020603050405020304" pitchFamily="18" charset="0"/>
                          <a:ea typeface="Times New Roman" panose="02020603050405020304" pitchFamily="18" charset="0"/>
                          <a:cs typeface="Times New Roman" panose="02020603050405020304" pitchFamily="18" charset="0"/>
                        </a:rPr>
                        <a:t>HS</a:t>
                      </a:r>
                      <a:endParaRPr lang="en-GB"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28694" marR="286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kern="0">
                          <a:effectLst/>
                          <a:latin typeface="Times New Roman" panose="02020603050405020304" pitchFamily="18" charset="0"/>
                          <a:ea typeface="Times New Roman" panose="02020603050405020304" pitchFamily="18" charset="0"/>
                          <a:cs typeface="Times New Roman" panose="02020603050405020304" pitchFamily="18" charset="0"/>
                        </a:rPr>
                        <a:t>Đi ngủ đúng giờ bằng cách không sử dụng thiết bị điện thoại ít nhất 01 giờ trước khi ngủ</a:t>
                      </a:r>
                      <a:endParaRPr lang="en-GB"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28694" marR="286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kern="0">
                          <a:effectLst/>
                          <a:latin typeface="Times New Roman" panose="02020603050405020304" pitchFamily="18" charset="0"/>
                          <a:ea typeface="Times New Roman" panose="02020603050405020304" pitchFamily="18" charset="0"/>
                          <a:cs typeface="Times New Roman" panose="02020603050405020304" pitchFamily="18" charset="0"/>
                        </a:rPr>
                        <a:t>Nằm thư giãn, hít thở đều và đếm nhịp thở</a:t>
                      </a:r>
                      <a:endParaRPr lang="en-GB"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28694" marR="286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kern="0">
                          <a:effectLst/>
                          <a:latin typeface="Times New Roman" panose="02020603050405020304" pitchFamily="18" charset="0"/>
                          <a:ea typeface="Times New Roman" panose="02020603050405020304" pitchFamily="18" charset="0"/>
                          <a:cs typeface="Times New Roman" panose="02020603050405020304" pitchFamily="18" charset="0"/>
                        </a:rPr>
                        <a:t>Việc hít thở và đếm nhịp thở giúp tâm trí thoải mái, dễ chìm vào giấc ngủ và giúp tỉnh táo hơn vào sáng hôm sau</a:t>
                      </a:r>
                      <a:endParaRPr lang="en-GB"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28694" marR="286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kern="0">
                          <a:effectLst/>
                          <a:latin typeface="Times New Roman" panose="02020603050405020304" pitchFamily="18" charset="0"/>
                          <a:ea typeface="Times New Roman" panose="02020603050405020304" pitchFamily="18" charset="0"/>
                          <a:cs typeface="Times New Roman" panose="02020603050405020304" pitchFamily="18" charset="0"/>
                        </a:rPr>
                        <a:t>Các nghiên cứu khoa học về giấc ngủ</a:t>
                      </a:r>
                      <a:endParaRPr lang="en-GB"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28694" marR="286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54327">
                <a:tc vMerge="1">
                  <a:txBody>
                    <a:bodyPr/>
                    <a:lstStyle/>
                    <a:p>
                      <a:endParaRPr lang="en-GB"/>
                    </a:p>
                  </a:txBody>
                  <a:tcPr/>
                </a:tc>
                <a:tc>
                  <a:txBody>
                    <a:bodyPr/>
                    <a:lstStyle/>
                    <a:p>
                      <a:pPr algn="ctr">
                        <a:lnSpc>
                          <a:spcPct val="100000"/>
                        </a:lnSpc>
                        <a:spcAft>
                          <a:spcPts val="0"/>
                        </a:spcAft>
                      </a:pPr>
                      <a:r>
                        <a:rPr lang="en-US" sz="3200" kern="0">
                          <a:effectLst/>
                          <a:latin typeface="Times New Roman" panose="02020603050405020304" pitchFamily="18" charset="0"/>
                          <a:ea typeface="Times New Roman" panose="02020603050405020304" pitchFamily="18" charset="0"/>
                          <a:cs typeface="Times New Roman" panose="02020603050405020304" pitchFamily="18" charset="0"/>
                        </a:rPr>
                        <a:t>HS</a:t>
                      </a:r>
                      <a:endParaRPr lang="en-GB"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28694" marR="286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kern="0">
                          <a:effectLst/>
                          <a:latin typeface="Times New Roman" panose="02020603050405020304" pitchFamily="18" charset="0"/>
                          <a:ea typeface="Times New Roman" panose="02020603050405020304" pitchFamily="18" charset="0"/>
                          <a:cs typeface="Times New Roman" panose="02020603050405020304" pitchFamily="18" charset="0"/>
                        </a:rPr>
                        <a:t>Chuẩn bị sách vở, đồ dùng học tập vào buổi tối trước khi ngủ</a:t>
                      </a:r>
                      <a:endParaRPr lang="en-GB"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28694" marR="286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kern="0">
                          <a:effectLst/>
                          <a:latin typeface="Times New Roman" panose="02020603050405020304" pitchFamily="18" charset="0"/>
                          <a:ea typeface="Times New Roman" panose="02020603050405020304" pitchFamily="18" charset="0"/>
                          <a:cs typeface="Times New Roman" panose="02020603050405020304" pitchFamily="18" charset="0"/>
                        </a:rPr>
                        <a:t>Sử dụng checklist để không sai sót</a:t>
                      </a:r>
                      <a:endParaRPr lang="en-GB"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28694" marR="286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kern="0">
                          <a:effectLst/>
                          <a:latin typeface="Times New Roman" panose="02020603050405020304" pitchFamily="18" charset="0"/>
                          <a:ea typeface="Times New Roman" panose="02020603050405020304" pitchFamily="18" charset="0"/>
                          <a:cs typeface="Times New Roman" panose="02020603050405020304" pitchFamily="18" charset="0"/>
                        </a:rPr>
                        <a:t>Giúp chủ động vào buổi sáng, không mất thời gian chuẩn bị</a:t>
                      </a:r>
                      <a:endParaRPr lang="en-GB"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28694" marR="286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200" ker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28694" marR="286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16415">
                <a:tc vMerge="1">
                  <a:txBody>
                    <a:bodyPr/>
                    <a:lstStyle/>
                    <a:p>
                      <a:endParaRPr lang="en-GB"/>
                    </a:p>
                  </a:txBody>
                  <a:tcPr/>
                </a:tc>
                <a:tc>
                  <a:txBody>
                    <a:bodyPr/>
                    <a:lstStyle/>
                    <a:p>
                      <a:pPr algn="ctr">
                        <a:lnSpc>
                          <a:spcPct val="100000"/>
                        </a:lnSpc>
                        <a:spcAft>
                          <a:spcPts val="0"/>
                        </a:spcAft>
                      </a:pPr>
                      <a:r>
                        <a:rPr lang="en-US" sz="3200" kern="0">
                          <a:effectLst/>
                          <a:latin typeface="Times New Roman" panose="02020603050405020304" pitchFamily="18" charset="0"/>
                          <a:ea typeface="Times New Roman" panose="02020603050405020304" pitchFamily="18" charset="0"/>
                          <a:cs typeface="Times New Roman" panose="02020603050405020304" pitchFamily="18" charset="0"/>
                        </a:rPr>
                        <a:t>Phụ huynh</a:t>
                      </a:r>
                      <a:endParaRPr lang="en-GB"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28694" marR="286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kern="0">
                          <a:effectLst/>
                          <a:latin typeface="Times New Roman" panose="02020603050405020304" pitchFamily="18" charset="0"/>
                          <a:ea typeface="Times New Roman" panose="02020603050405020304" pitchFamily="18" charset="0"/>
                          <a:cs typeface="Times New Roman" panose="02020603050405020304" pitchFamily="18" charset="0"/>
                        </a:rPr>
                        <a:t>Đánh thức HS dậy đúng giờ, hỗ trợ học sinh về việc di chuyển, trừ hao thời gian di chuyển để phòng các sự cố như tắc đường, xe cộ hư hỏng,…</a:t>
                      </a:r>
                      <a:endParaRPr lang="en-GB"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28694" marR="286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200" kern="0">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GB"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28694" marR="286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kern="0">
                          <a:effectLst/>
                          <a:latin typeface="Times New Roman" panose="02020603050405020304" pitchFamily="18" charset="0"/>
                          <a:ea typeface="Times New Roman" panose="02020603050405020304" pitchFamily="18" charset="0"/>
                          <a:cs typeface="Times New Roman" panose="02020603050405020304" pitchFamily="18" charset="0"/>
                        </a:rPr>
                        <a:t>Giúp đỡ HS thuận tiện hơn trong việc đi lại, đảm bảo giờ giấc đến lớp</a:t>
                      </a:r>
                      <a:endParaRPr lang="en-GB"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28694" marR="286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200" kern="0">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GB"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28694" marR="286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11700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1D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7897044">
            <a:off x="-4439262" y="6578424"/>
            <a:ext cx="7673339" cy="10444950"/>
            <a:chOff x="0" y="0"/>
            <a:chExt cx="6350000" cy="8643620"/>
          </a:xfrm>
        </p:grpSpPr>
        <p:sp>
          <p:nvSpPr>
            <p:cNvPr id="3" name="Freeform 3"/>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4" name="Freeform 4"/>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5" name="Freeform 5"/>
          <p:cNvSpPr/>
          <p:nvPr/>
        </p:nvSpPr>
        <p:spPr>
          <a:xfrm rot="5400000">
            <a:off x="6292677" y="8499399"/>
            <a:ext cx="5961179" cy="5638408"/>
          </a:xfrm>
          <a:custGeom>
            <a:avLst/>
            <a:gdLst/>
            <a:ahLst/>
            <a:cxnLst/>
            <a:rect l="l" t="t" r="r" b="b"/>
            <a:pathLst>
              <a:path w="5961179" h="5638408">
                <a:moveTo>
                  <a:pt x="0" y="0"/>
                </a:moveTo>
                <a:lnTo>
                  <a:pt x="5961179" y="0"/>
                </a:lnTo>
                <a:lnTo>
                  <a:pt x="5961179" y="5638408"/>
                </a:lnTo>
                <a:lnTo>
                  <a:pt x="0" y="56384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6" name="Group 6"/>
          <p:cNvGrpSpPr>
            <a:grpSpLocks noChangeAspect="1"/>
          </p:cNvGrpSpPr>
          <p:nvPr/>
        </p:nvGrpSpPr>
        <p:grpSpPr>
          <a:xfrm rot="7897044">
            <a:off x="15053922" y="-6095184"/>
            <a:ext cx="7673339" cy="10444950"/>
            <a:chOff x="0" y="0"/>
            <a:chExt cx="6350000" cy="8643620"/>
          </a:xfrm>
        </p:grpSpPr>
        <p:sp>
          <p:nvSpPr>
            <p:cNvPr id="7" name="Freeform 7"/>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8" name="Freeform 8"/>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9" name="Freeform 9"/>
          <p:cNvSpPr/>
          <p:nvPr/>
        </p:nvSpPr>
        <p:spPr>
          <a:xfrm flipV="1">
            <a:off x="15283150" y="808320"/>
            <a:ext cx="2125504" cy="2944653"/>
          </a:xfrm>
          <a:custGeom>
            <a:avLst/>
            <a:gdLst/>
            <a:ahLst/>
            <a:cxnLst/>
            <a:rect l="l" t="t" r="r" b="b"/>
            <a:pathLst>
              <a:path w="2125504" h="2944653">
                <a:moveTo>
                  <a:pt x="0" y="2944653"/>
                </a:moveTo>
                <a:lnTo>
                  <a:pt x="2125504" y="2944653"/>
                </a:lnTo>
                <a:lnTo>
                  <a:pt x="2125504" y="0"/>
                </a:lnTo>
                <a:lnTo>
                  <a:pt x="0" y="0"/>
                </a:lnTo>
                <a:lnTo>
                  <a:pt x="0" y="2944653"/>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3301201" y="593315"/>
            <a:ext cx="888542" cy="870771"/>
          </a:xfrm>
          <a:custGeom>
            <a:avLst/>
            <a:gdLst/>
            <a:ahLst/>
            <a:cxnLst/>
            <a:rect l="l" t="t" r="r" b="b"/>
            <a:pathLst>
              <a:path w="888542" h="870771">
                <a:moveTo>
                  <a:pt x="0" y="0"/>
                </a:moveTo>
                <a:lnTo>
                  <a:pt x="888542" y="0"/>
                </a:lnTo>
                <a:lnTo>
                  <a:pt x="888542" y="870770"/>
                </a:lnTo>
                <a:lnTo>
                  <a:pt x="0" y="870770"/>
                </a:lnTo>
                <a:lnTo>
                  <a:pt x="0" y="0"/>
                </a:lnTo>
                <a:close/>
              </a:path>
            </a:pathLst>
          </a:custGeom>
          <a:blipFill>
            <a:blip r:embed="rId7">
              <a:extLst>
                <a:ext uri="{96DAC541-7B7A-43D3-8B79-37D633B846F1}">
                  <asvg:svgBlip xmlns:asvg="http://schemas.microsoft.com/office/drawing/2016/SVG/main" xmlns="" r:embed="rId10"/>
                </a:ext>
              </a:extLst>
            </a:blip>
            <a:stretch>
              <a:fillRect/>
            </a:stretch>
          </a:blipFill>
        </p:spPr>
      </p:sp>
      <p:sp>
        <p:nvSpPr>
          <p:cNvPr id="12" name="Freeform 12"/>
          <p:cNvSpPr/>
          <p:nvPr/>
        </p:nvSpPr>
        <p:spPr>
          <a:xfrm rot="230951" flipH="1">
            <a:off x="7341510" y="7040052"/>
            <a:ext cx="2944767" cy="2553374"/>
          </a:xfrm>
          <a:custGeom>
            <a:avLst/>
            <a:gdLst/>
            <a:ahLst/>
            <a:cxnLst/>
            <a:rect l="l" t="t" r="r" b="b"/>
            <a:pathLst>
              <a:path w="2944767" h="2553374">
                <a:moveTo>
                  <a:pt x="2944767" y="0"/>
                </a:moveTo>
                <a:lnTo>
                  <a:pt x="0" y="0"/>
                </a:lnTo>
                <a:lnTo>
                  <a:pt x="0" y="2553373"/>
                </a:lnTo>
                <a:lnTo>
                  <a:pt x="2944767" y="2553373"/>
                </a:lnTo>
                <a:lnTo>
                  <a:pt x="2944767" y="0"/>
                </a:lnTo>
                <a:close/>
              </a:path>
            </a:pathLst>
          </a:custGeom>
          <a:blipFill>
            <a:blip r:embed="rId11"/>
            <a:stretch>
              <a:fillRect/>
            </a:stretch>
          </a:blipFill>
        </p:spPr>
      </p:sp>
      <p:sp>
        <p:nvSpPr>
          <p:cNvPr id="13" name="Freeform 13"/>
          <p:cNvSpPr/>
          <p:nvPr/>
        </p:nvSpPr>
        <p:spPr>
          <a:xfrm rot="-946990">
            <a:off x="206463" y="554051"/>
            <a:ext cx="2841856" cy="2253355"/>
          </a:xfrm>
          <a:custGeom>
            <a:avLst/>
            <a:gdLst/>
            <a:ahLst/>
            <a:cxnLst/>
            <a:rect l="l" t="t" r="r" b="b"/>
            <a:pathLst>
              <a:path w="2841856" h="2253355">
                <a:moveTo>
                  <a:pt x="0" y="0"/>
                </a:moveTo>
                <a:lnTo>
                  <a:pt x="2841857" y="0"/>
                </a:lnTo>
                <a:lnTo>
                  <a:pt x="2841857" y="2253355"/>
                </a:lnTo>
                <a:lnTo>
                  <a:pt x="0" y="2253355"/>
                </a:lnTo>
                <a:lnTo>
                  <a:pt x="0" y="0"/>
                </a:lnTo>
                <a:close/>
              </a:path>
            </a:pathLst>
          </a:custGeom>
          <a:blipFill>
            <a:blip r:embed="rId12"/>
            <a:stretch>
              <a:fillRect/>
            </a:stretch>
          </a:blipFill>
        </p:spPr>
      </p:sp>
      <p:sp>
        <p:nvSpPr>
          <p:cNvPr id="14" name="Freeform 14"/>
          <p:cNvSpPr/>
          <p:nvPr/>
        </p:nvSpPr>
        <p:spPr>
          <a:xfrm>
            <a:off x="10702608" y="8656556"/>
            <a:ext cx="1400713" cy="1334498"/>
          </a:xfrm>
          <a:custGeom>
            <a:avLst/>
            <a:gdLst/>
            <a:ahLst/>
            <a:cxnLst/>
            <a:rect l="l" t="t" r="r" b="b"/>
            <a:pathLst>
              <a:path w="1400713" h="1334498">
                <a:moveTo>
                  <a:pt x="0" y="0"/>
                </a:moveTo>
                <a:lnTo>
                  <a:pt x="1400713" y="0"/>
                </a:lnTo>
                <a:lnTo>
                  <a:pt x="1400713" y="1334498"/>
                </a:lnTo>
                <a:lnTo>
                  <a:pt x="0" y="133449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5" name="Freeform 15"/>
          <p:cNvSpPr/>
          <p:nvPr/>
        </p:nvSpPr>
        <p:spPr>
          <a:xfrm>
            <a:off x="10038549" y="7009826"/>
            <a:ext cx="975199" cy="929098"/>
          </a:xfrm>
          <a:custGeom>
            <a:avLst/>
            <a:gdLst/>
            <a:ahLst/>
            <a:cxnLst/>
            <a:rect l="l" t="t" r="r" b="b"/>
            <a:pathLst>
              <a:path w="975199" h="929098">
                <a:moveTo>
                  <a:pt x="0" y="0"/>
                </a:moveTo>
                <a:lnTo>
                  <a:pt x="975198" y="0"/>
                </a:lnTo>
                <a:lnTo>
                  <a:pt x="975198" y="929099"/>
                </a:lnTo>
                <a:lnTo>
                  <a:pt x="0" y="92909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6" name="Freeform 16"/>
          <p:cNvSpPr/>
          <p:nvPr/>
        </p:nvSpPr>
        <p:spPr>
          <a:xfrm rot="816167">
            <a:off x="6222452" y="8802556"/>
            <a:ext cx="1400713" cy="1334498"/>
          </a:xfrm>
          <a:custGeom>
            <a:avLst/>
            <a:gdLst/>
            <a:ahLst/>
            <a:cxnLst/>
            <a:rect l="l" t="t" r="r" b="b"/>
            <a:pathLst>
              <a:path w="1400713" h="1334498">
                <a:moveTo>
                  <a:pt x="0" y="0"/>
                </a:moveTo>
                <a:lnTo>
                  <a:pt x="1400713" y="0"/>
                </a:lnTo>
                <a:lnTo>
                  <a:pt x="1400713" y="1334498"/>
                </a:lnTo>
                <a:lnTo>
                  <a:pt x="0" y="133449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7" name="Freeform 17"/>
          <p:cNvSpPr/>
          <p:nvPr/>
        </p:nvSpPr>
        <p:spPr>
          <a:xfrm>
            <a:off x="1820595" y="2716032"/>
            <a:ext cx="590378" cy="578571"/>
          </a:xfrm>
          <a:custGeom>
            <a:avLst/>
            <a:gdLst/>
            <a:ahLst/>
            <a:cxnLst/>
            <a:rect l="l" t="t" r="r" b="b"/>
            <a:pathLst>
              <a:path w="590378" h="578571">
                <a:moveTo>
                  <a:pt x="0" y="0"/>
                </a:moveTo>
                <a:lnTo>
                  <a:pt x="590379" y="0"/>
                </a:lnTo>
                <a:lnTo>
                  <a:pt x="590379" y="578570"/>
                </a:lnTo>
                <a:lnTo>
                  <a:pt x="0" y="578570"/>
                </a:lnTo>
                <a:lnTo>
                  <a:pt x="0" y="0"/>
                </a:lnTo>
                <a:close/>
              </a:path>
            </a:pathLst>
          </a:custGeom>
          <a:blipFill>
            <a:blip r:embed="rId7">
              <a:extLst>
                <a:ext uri="{96DAC541-7B7A-43D3-8B79-37D633B846F1}">
                  <asvg:svgBlip xmlns:asvg="http://schemas.microsoft.com/office/drawing/2016/SVG/main" xmlns="" r:embed="rId10"/>
                </a:ext>
              </a:extLst>
            </a:blip>
            <a:stretch>
              <a:fillRect/>
            </a:stretch>
          </a:blipFill>
        </p:spPr>
      </p:sp>
      <p:grpSp>
        <p:nvGrpSpPr>
          <p:cNvPr id="18" name="Group 18"/>
          <p:cNvGrpSpPr/>
          <p:nvPr/>
        </p:nvGrpSpPr>
        <p:grpSpPr>
          <a:xfrm>
            <a:off x="2308994" y="3128430"/>
            <a:ext cx="3881397" cy="3881397"/>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5"/>
              <a:stretch>
                <a:fillRect l="-25046" r="-25046"/>
              </a:stretch>
            </a:blipFill>
            <a:ln w="76200" cap="sq">
              <a:solidFill>
                <a:srgbClr val="E56C73"/>
              </a:solidFill>
              <a:prstDash val="solid"/>
              <a:miter/>
            </a:ln>
          </p:spPr>
        </p:sp>
      </p:grpSp>
      <p:grpSp>
        <p:nvGrpSpPr>
          <p:cNvPr id="20" name="Group 20"/>
          <p:cNvGrpSpPr/>
          <p:nvPr/>
        </p:nvGrpSpPr>
        <p:grpSpPr>
          <a:xfrm>
            <a:off x="7203302" y="2348318"/>
            <a:ext cx="3881397" cy="3881397"/>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6"/>
              <a:stretch>
                <a:fillRect l="-46050" r="-4043"/>
              </a:stretch>
            </a:blipFill>
            <a:ln w="76200" cap="sq">
              <a:solidFill>
                <a:srgbClr val="E56C73"/>
              </a:solidFill>
              <a:prstDash val="solid"/>
              <a:miter/>
            </a:ln>
          </p:spPr>
        </p:sp>
      </p:grpSp>
      <p:grpSp>
        <p:nvGrpSpPr>
          <p:cNvPr id="22" name="Group 22"/>
          <p:cNvGrpSpPr/>
          <p:nvPr/>
        </p:nvGrpSpPr>
        <p:grpSpPr>
          <a:xfrm>
            <a:off x="12092470" y="3128430"/>
            <a:ext cx="3881397" cy="3881397"/>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7"/>
              <a:stretch>
                <a:fillRect t="-16666" b="-16666"/>
              </a:stretch>
            </a:blipFill>
            <a:ln w="76200" cap="sq">
              <a:solidFill>
                <a:srgbClr val="E56C73"/>
              </a:solidFill>
              <a:prstDash val="solid"/>
              <a:miter/>
            </a:ln>
          </p:spPr>
        </p:sp>
      </p:grpSp>
      <p:sp>
        <p:nvSpPr>
          <p:cNvPr id="24" name="TextBox 24"/>
          <p:cNvSpPr txBox="1"/>
          <p:nvPr/>
        </p:nvSpPr>
        <p:spPr>
          <a:xfrm>
            <a:off x="3745472" y="468791"/>
            <a:ext cx="10082862" cy="1231106"/>
          </a:xfrm>
          <a:prstGeom prst="rect">
            <a:avLst/>
          </a:prstGeom>
        </p:spPr>
        <p:txBody>
          <a:bodyPr wrap="square" lIns="0" tIns="0" rIns="0" bIns="0" rtlCol="0" anchor="t">
            <a:spAutoFit/>
          </a:bodyPr>
          <a:lstStyle/>
          <a:p>
            <a:pPr algn="ctr"/>
            <a:r>
              <a:rPr lang="en-US" sz="8000" b="1" i="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Lập dàn ý </a:t>
            </a:r>
            <a:endParaRPr lang="en-GB" sz="8000" b="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237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4F2FF"/>
        </a:solidFill>
        <a:effectLst/>
      </p:bgPr>
    </p:bg>
    <p:spTree>
      <p:nvGrpSpPr>
        <p:cNvPr id="1" name=""/>
        <p:cNvGrpSpPr/>
        <p:nvPr/>
      </p:nvGrpSpPr>
      <p:grpSpPr>
        <a:xfrm>
          <a:off x="0" y="0"/>
          <a:ext cx="0" cy="0"/>
          <a:chOff x="0" y="0"/>
          <a:chExt cx="0" cy="0"/>
        </a:xfrm>
      </p:grpSpPr>
      <p:sp>
        <p:nvSpPr>
          <p:cNvPr id="2" name="Freeform 2"/>
          <p:cNvSpPr/>
          <p:nvPr/>
        </p:nvSpPr>
        <p:spPr>
          <a:xfrm rot="2592102">
            <a:off x="-2278448" y="6070920"/>
            <a:ext cx="8576084" cy="8111727"/>
          </a:xfrm>
          <a:custGeom>
            <a:avLst/>
            <a:gdLst/>
            <a:ahLst/>
            <a:cxnLst/>
            <a:rect l="l" t="t" r="r" b="b"/>
            <a:pathLst>
              <a:path w="8576084" h="8111727">
                <a:moveTo>
                  <a:pt x="0" y="0"/>
                </a:moveTo>
                <a:lnTo>
                  <a:pt x="8576084" y="0"/>
                </a:lnTo>
                <a:lnTo>
                  <a:pt x="8576084" y="8111727"/>
                </a:lnTo>
                <a:lnTo>
                  <a:pt x="0" y="811172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a:grpSpLocks noChangeAspect="1"/>
          </p:cNvGrpSpPr>
          <p:nvPr/>
        </p:nvGrpSpPr>
        <p:grpSpPr>
          <a:xfrm rot="5400000">
            <a:off x="7608222" y="1509680"/>
            <a:ext cx="6897043" cy="9388256"/>
            <a:chOff x="0" y="0"/>
            <a:chExt cx="6350000" cy="8643620"/>
          </a:xfrm>
        </p:grpSpPr>
        <p:sp>
          <p:nvSpPr>
            <p:cNvPr id="4" name="Freeform 4"/>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8AB5E1"/>
            </a:solidFill>
          </p:spPr>
        </p:sp>
        <p:sp>
          <p:nvSpPr>
            <p:cNvPr id="5" name="Freeform 5"/>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4"/>
              <a:stretch>
                <a:fillRect l="-19505" r="-19505"/>
              </a:stretch>
            </a:blipFill>
          </p:spPr>
        </p:sp>
      </p:grpSp>
      <p:grpSp>
        <p:nvGrpSpPr>
          <p:cNvPr id="6" name="Group 6"/>
          <p:cNvGrpSpPr/>
          <p:nvPr/>
        </p:nvGrpSpPr>
        <p:grpSpPr>
          <a:xfrm>
            <a:off x="6850926" y="3580935"/>
            <a:ext cx="8410256" cy="5245745"/>
            <a:chOff x="0" y="0"/>
            <a:chExt cx="1999679" cy="1381595"/>
          </a:xfrm>
        </p:grpSpPr>
        <p:sp>
          <p:nvSpPr>
            <p:cNvPr id="7" name="Freeform 7"/>
            <p:cNvSpPr/>
            <p:nvPr/>
          </p:nvSpPr>
          <p:spPr>
            <a:xfrm>
              <a:off x="0" y="0"/>
              <a:ext cx="1999679" cy="1381595"/>
            </a:xfrm>
            <a:custGeom>
              <a:avLst/>
              <a:gdLst/>
              <a:ahLst/>
              <a:cxnLst/>
              <a:rect l="l" t="t" r="r" b="b"/>
              <a:pathLst>
                <a:path w="1999679" h="1381595">
                  <a:moveTo>
                    <a:pt x="52003" y="0"/>
                  </a:moveTo>
                  <a:lnTo>
                    <a:pt x="1947676" y="0"/>
                  </a:lnTo>
                  <a:cubicBezTo>
                    <a:pt x="1961468" y="0"/>
                    <a:pt x="1974695" y="5479"/>
                    <a:pt x="1984448" y="15231"/>
                  </a:cubicBezTo>
                  <a:cubicBezTo>
                    <a:pt x="1994200" y="24984"/>
                    <a:pt x="1999679" y="38211"/>
                    <a:pt x="1999679" y="52003"/>
                  </a:cubicBezTo>
                  <a:lnTo>
                    <a:pt x="1999679" y="1329592"/>
                  </a:lnTo>
                  <a:cubicBezTo>
                    <a:pt x="1999679" y="1343384"/>
                    <a:pt x="1994200" y="1356611"/>
                    <a:pt x="1984448" y="1366364"/>
                  </a:cubicBezTo>
                  <a:cubicBezTo>
                    <a:pt x="1974695" y="1376116"/>
                    <a:pt x="1961468" y="1381595"/>
                    <a:pt x="1947676" y="1381595"/>
                  </a:cubicBezTo>
                  <a:lnTo>
                    <a:pt x="52003" y="1381595"/>
                  </a:lnTo>
                  <a:cubicBezTo>
                    <a:pt x="38211" y="1381595"/>
                    <a:pt x="24984" y="1376116"/>
                    <a:pt x="15231" y="1366364"/>
                  </a:cubicBezTo>
                  <a:cubicBezTo>
                    <a:pt x="5479" y="1356611"/>
                    <a:pt x="0" y="1343384"/>
                    <a:pt x="0" y="1329592"/>
                  </a:cubicBezTo>
                  <a:lnTo>
                    <a:pt x="0" y="52003"/>
                  </a:lnTo>
                  <a:cubicBezTo>
                    <a:pt x="0" y="38211"/>
                    <a:pt x="5479" y="24984"/>
                    <a:pt x="15231" y="15231"/>
                  </a:cubicBezTo>
                  <a:cubicBezTo>
                    <a:pt x="24984" y="5479"/>
                    <a:pt x="38211" y="0"/>
                    <a:pt x="52003" y="0"/>
                  </a:cubicBezTo>
                  <a:close/>
                </a:path>
              </a:pathLst>
            </a:custGeom>
            <a:solidFill>
              <a:srgbClr val="FFFFFF"/>
            </a:solidFill>
            <a:ln w="66675" cap="rnd">
              <a:solidFill>
                <a:srgbClr val="8AB5E1"/>
              </a:solidFill>
              <a:prstDash val="dash"/>
              <a:round/>
            </a:ln>
          </p:spPr>
        </p:sp>
        <p:sp>
          <p:nvSpPr>
            <p:cNvPr id="8" name="TextBox 8"/>
            <p:cNvSpPr txBox="1"/>
            <p:nvPr/>
          </p:nvSpPr>
          <p:spPr>
            <a:xfrm>
              <a:off x="0" y="-47625"/>
              <a:ext cx="1999679" cy="142922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9" name="Freeform 9"/>
          <p:cNvSpPr/>
          <p:nvPr/>
        </p:nvSpPr>
        <p:spPr>
          <a:xfrm flipV="1">
            <a:off x="15218644" y="808320"/>
            <a:ext cx="2621501" cy="3631802"/>
          </a:xfrm>
          <a:custGeom>
            <a:avLst/>
            <a:gdLst/>
            <a:ahLst/>
            <a:cxnLst/>
            <a:rect l="l" t="t" r="r" b="b"/>
            <a:pathLst>
              <a:path w="2621501" h="3631802">
                <a:moveTo>
                  <a:pt x="0" y="3631801"/>
                </a:moveTo>
                <a:lnTo>
                  <a:pt x="2621500" y="3631801"/>
                </a:lnTo>
                <a:lnTo>
                  <a:pt x="2621500" y="0"/>
                </a:lnTo>
                <a:lnTo>
                  <a:pt x="0" y="0"/>
                </a:lnTo>
                <a:lnTo>
                  <a:pt x="0" y="3631801"/>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a:off x="524477" y="4160098"/>
            <a:ext cx="1485117" cy="1455415"/>
          </a:xfrm>
          <a:custGeom>
            <a:avLst/>
            <a:gdLst/>
            <a:ahLst/>
            <a:cxnLst/>
            <a:rect l="l" t="t" r="r" b="b"/>
            <a:pathLst>
              <a:path w="1485117" h="1455415">
                <a:moveTo>
                  <a:pt x="0" y="0"/>
                </a:moveTo>
                <a:lnTo>
                  <a:pt x="1485117" y="0"/>
                </a:lnTo>
                <a:lnTo>
                  <a:pt x="1485117" y="1455415"/>
                </a:lnTo>
                <a:lnTo>
                  <a:pt x="0" y="145541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11"/>
          <p:cNvSpPr/>
          <p:nvPr/>
        </p:nvSpPr>
        <p:spPr>
          <a:xfrm>
            <a:off x="4428545" y="8718790"/>
            <a:ext cx="1226200" cy="1201676"/>
          </a:xfrm>
          <a:custGeom>
            <a:avLst/>
            <a:gdLst/>
            <a:ahLst/>
            <a:cxnLst/>
            <a:rect l="l" t="t" r="r" b="b"/>
            <a:pathLst>
              <a:path w="1226200" h="1201676">
                <a:moveTo>
                  <a:pt x="0" y="0"/>
                </a:moveTo>
                <a:lnTo>
                  <a:pt x="1226200" y="0"/>
                </a:lnTo>
                <a:lnTo>
                  <a:pt x="1226200" y="1201676"/>
                </a:lnTo>
                <a:lnTo>
                  <a:pt x="0" y="120167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2" name="Freeform 12"/>
          <p:cNvSpPr/>
          <p:nvPr/>
        </p:nvSpPr>
        <p:spPr>
          <a:xfrm>
            <a:off x="3143340" y="3287130"/>
            <a:ext cx="2085531" cy="1986942"/>
          </a:xfrm>
          <a:custGeom>
            <a:avLst/>
            <a:gdLst/>
            <a:ahLst/>
            <a:cxnLst/>
            <a:rect l="l" t="t" r="r" b="b"/>
            <a:pathLst>
              <a:path w="2085531" h="1986942">
                <a:moveTo>
                  <a:pt x="0" y="0"/>
                </a:moveTo>
                <a:lnTo>
                  <a:pt x="2085530" y="0"/>
                </a:lnTo>
                <a:lnTo>
                  <a:pt x="2085530" y="1986942"/>
                </a:lnTo>
                <a:lnTo>
                  <a:pt x="0" y="198694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3" name="Freeform 13"/>
          <p:cNvSpPr/>
          <p:nvPr/>
        </p:nvSpPr>
        <p:spPr>
          <a:xfrm>
            <a:off x="841639" y="1241743"/>
            <a:ext cx="1764330" cy="1680925"/>
          </a:xfrm>
          <a:custGeom>
            <a:avLst/>
            <a:gdLst/>
            <a:ahLst/>
            <a:cxnLst/>
            <a:rect l="l" t="t" r="r" b="b"/>
            <a:pathLst>
              <a:path w="1764330" h="1680925">
                <a:moveTo>
                  <a:pt x="0" y="0"/>
                </a:moveTo>
                <a:lnTo>
                  <a:pt x="1764331" y="0"/>
                </a:lnTo>
                <a:lnTo>
                  <a:pt x="1764331" y="1680926"/>
                </a:lnTo>
                <a:lnTo>
                  <a:pt x="0" y="168092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4" name="Freeform 14"/>
          <p:cNvSpPr/>
          <p:nvPr/>
        </p:nvSpPr>
        <p:spPr>
          <a:xfrm rot="233397">
            <a:off x="15966815" y="8350276"/>
            <a:ext cx="3406700" cy="1121114"/>
          </a:xfrm>
          <a:custGeom>
            <a:avLst/>
            <a:gdLst/>
            <a:ahLst/>
            <a:cxnLst/>
            <a:rect l="l" t="t" r="r" b="b"/>
            <a:pathLst>
              <a:path w="3406700" h="1121114">
                <a:moveTo>
                  <a:pt x="0" y="0"/>
                </a:moveTo>
                <a:lnTo>
                  <a:pt x="3406700" y="0"/>
                </a:lnTo>
                <a:lnTo>
                  <a:pt x="3406700" y="1121114"/>
                </a:lnTo>
                <a:lnTo>
                  <a:pt x="0" y="112111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5" name="Freeform 15"/>
          <p:cNvSpPr/>
          <p:nvPr/>
        </p:nvSpPr>
        <p:spPr>
          <a:xfrm>
            <a:off x="3825243" y="613199"/>
            <a:ext cx="847962" cy="831002"/>
          </a:xfrm>
          <a:custGeom>
            <a:avLst/>
            <a:gdLst/>
            <a:ahLst/>
            <a:cxnLst/>
            <a:rect l="l" t="t" r="r" b="b"/>
            <a:pathLst>
              <a:path w="847962" h="831002">
                <a:moveTo>
                  <a:pt x="0" y="0"/>
                </a:moveTo>
                <a:lnTo>
                  <a:pt x="847961" y="0"/>
                </a:lnTo>
                <a:lnTo>
                  <a:pt x="847961" y="831002"/>
                </a:lnTo>
                <a:lnTo>
                  <a:pt x="0" y="83100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6" name="Freeform 16"/>
          <p:cNvSpPr/>
          <p:nvPr/>
        </p:nvSpPr>
        <p:spPr>
          <a:xfrm>
            <a:off x="2417905" y="6074073"/>
            <a:ext cx="2363561" cy="2316602"/>
          </a:xfrm>
          <a:custGeom>
            <a:avLst/>
            <a:gdLst/>
            <a:ahLst/>
            <a:cxnLst/>
            <a:rect l="l" t="t" r="r" b="b"/>
            <a:pathLst>
              <a:path w="2363561" h="2316602">
                <a:moveTo>
                  <a:pt x="0" y="0"/>
                </a:moveTo>
                <a:lnTo>
                  <a:pt x="2363561" y="0"/>
                </a:lnTo>
                <a:lnTo>
                  <a:pt x="2363561" y="2316603"/>
                </a:lnTo>
                <a:lnTo>
                  <a:pt x="0" y="2316603"/>
                </a:lnTo>
                <a:lnTo>
                  <a:pt x="0" y="0"/>
                </a:lnTo>
                <a:close/>
              </a:path>
            </a:pathLst>
          </a:custGeom>
          <a:blipFill>
            <a:blip r:embed="rId15"/>
            <a:stretch>
              <a:fillRect/>
            </a:stretch>
          </a:blipFill>
        </p:spPr>
      </p:sp>
      <p:sp>
        <p:nvSpPr>
          <p:cNvPr id="17" name="Freeform 17"/>
          <p:cNvSpPr/>
          <p:nvPr/>
        </p:nvSpPr>
        <p:spPr>
          <a:xfrm rot="-6130605">
            <a:off x="761524" y="7227326"/>
            <a:ext cx="2388989" cy="2413477"/>
          </a:xfrm>
          <a:custGeom>
            <a:avLst/>
            <a:gdLst/>
            <a:ahLst/>
            <a:cxnLst/>
            <a:rect l="l" t="t" r="r" b="b"/>
            <a:pathLst>
              <a:path w="2388989" h="2413477">
                <a:moveTo>
                  <a:pt x="0" y="0"/>
                </a:moveTo>
                <a:lnTo>
                  <a:pt x="2388989" y="0"/>
                </a:lnTo>
                <a:lnTo>
                  <a:pt x="2388989" y="2413477"/>
                </a:lnTo>
                <a:lnTo>
                  <a:pt x="0" y="2413477"/>
                </a:lnTo>
                <a:lnTo>
                  <a:pt x="0" y="0"/>
                </a:lnTo>
                <a:close/>
              </a:path>
            </a:pathLst>
          </a:custGeom>
          <a:blipFill>
            <a:blip r:embed="rId16"/>
            <a:stretch>
              <a:fillRect/>
            </a:stretch>
          </a:blipFill>
        </p:spPr>
      </p:sp>
      <p:sp>
        <p:nvSpPr>
          <p:cNvPr id="18" name="TextBox 18"/>
          <p:cNvSpPr txBox="1"/>
          <p:nvPr/>
        </p:nvSpPr>
        <p:spPr>
          <a:xfrm>
            <a:off x="7500103" y="1257300"/>
            <a:ext cx="6588304" cy="759823"/>
          </a:xfrm>
          <a:prstGeom prst="rect">
            <a:avLst/>
          </a:prstGeom>
        </p:spPr>
        <p:txBody>
          <a:bodyPr lIns="0" tIns="0" rIns="0" bIns="0" rtlCol="0" anchor="t">
            <a:spAutoFit/>
          </a:bodyPr>
          <a:lstStyle/>
          <a:p>
            <a:pPr algn="ctr">
              <a:lnSpc>
                <a:spcPts val="5400"/>
              </a:lnSpc>
            </a:pPr>
            <a:r>
              <a:rPr lang="vi-VN" sz="8000" b="1" smtClean="0">
                <a:solidFill>
                  <a:srgbClr val="383C82"/>
                </a:solidFill>
                <a:effectLst>
                  <a:outerShdw blurRad="38100" dist="38100" dir="2700000" algn="tl">
                    <a:srgbClr val="000000">
                      <a:alpha val="43137"/>
                    </a:srgbClr>
                  </a:outerShdw>
                </a:effectLst>
                <a:latin typeface="Times New Roman" panose="02020603050405020304" pitchFamily="18" charset="0"/>
                <a:ea typeface="KG Primary Penmanship"/>
                <a:cs typeface="Times New Roman" panose="02020603050405020304" pitchFamily="18" charset="0"/>
                <a:sym typeface="KG Primary Penmanship"/>
              </a:rPr>
              <a:t>Mở bài</a:t>
            </a:r>
            <a:endParaRPr lang="en-US" sz="8000" b="1">
              <a:solidFill>
                <a:srgbClr val="383C82"/>
              </a:solidFill>
              <a:effectLst>
                <a:outerShdw blurRad="38100" dist="38100" dir="2700000" algn="tl">
                  <a:srgbClr val="000000">
                    <a:alpha val="43137"/>
                  </a:srgbClr>
                </a:outerShdw>
              </a:effectLst>
              <a:latin typeface="Times New Roman" panose="02020603050405020304" pitchFamily="18" charset="0"/>
              <a:ea typeface="KG Primary Penmanship"/>
              <a:cs typeface="Times New Roman" panose="02020603050405020304" pitchFamily="18" charset="0"/>
              <a:sym typeface="KG Primary Penmanship"/>
            </a:endParaRPr>
          </a:p>
        </p:txBody>
      </p:sp>
      <p:sp>
        <p:nvSpPr>
          <p:cNvPr id="19" name="TextBox 19"/>
          <p:cNvSpPr txBox="1"/>
          <p:nvPr/>
        </p:nvSpPr>
        <p:spPr>
          <a:xfrm>
            <a:off x="16563346" y="8730015"/>
            <a:ext cx="629279" cy="447675"/>
          </a:xfrm>
          <a:prstGeom prst="rect">
            <a:avLst/>
          </a:prstGeom>
        </p:spPr>
        <p:txBody>
          <a:bodyPr lIns="0" tIns="0" rIns="0" bIns="0" rtlCol="0" anchor="t">
            <a:spAutoFit/>
          </a:bodyPr>
          <a:lstStyle/>
          <a:p>
            <a:pPr algn="ctr">
              <a:lnSpc>
                <a:spcPts val="3150"/>
              </a:lnSpc>
            </a:pPr>
            <a:r>
              <a:rPr lang="en-US" sz="3500">
                <a:solidFill>
                  <a:srgbClr val="FFFFFF"/>
                </a:solidFill>
                <a:latin typeface="KG Primary Penmanship"/>
                <a:ea typeface="KG Primary Penmanship"/>
                <a:cs typeface="KG Primary Penmanship"/>
                <a:sym typeface="KG Primary Penmanship"/>
              </a:rPr>
              <a:t>10</a:t>
            </a:r>
          </a:p>
        </p:txBody>
      </p:sp>
      <p:sp>
        <p:nvSpPr>
          <p:cNvPr id="21" name="TextBox 21"/>
          <p:cNvSpPr txBox="1"/>
          <p:nvPr/>
        </p:nvSpPr>
        <p:spPr>
          <a:xfrm>
            <a:off x="7237274" y="3806242"/>
            <a:ext cx="7583367" cy="5150128"/>
          </a:xfrm>
          <a:prstGeom prst="rect">
            <a:avLst/>
          </a:prstGeom>
        </p:spPr>
        <p:txBody>
          <a:bodyPr wrap="square" lIns="0" tIns="0" rIns="0" bIns="0" rtlCol="0" anchor="t">
            <a:spAutoFit/>
          </a:bodyPr>
          <a:lstStyle/>
          <a:p>
            <a:pPr algn="just"/>
            <a:r>
              <a:rPr lang="vi-VN" sz="4400" b="1">
                <a:latin typeface="Times New Roman" panose="02020603050405020304" pitchFamily="18" charset="0"/>
                <a:cs typeface="Times New Roman" panose="02020603050405020304" pitchFamily="18" charset="0"/>
              </a:rPr>
              <a:t>+ Giới thiệu vấn đề: </a:t>
            </a:r>
            <a:r>
              <a:rPr lang="vi-VN" sz="4400">
                <a:latin typeface="Times New Roman" panose="02020603050405020304" pitchFamily="18" charset="0"/>
                <a:cs typeface="Times New Roman" panose="02020603050405020304" pitchFamily="18" charset="0"/>
              </a:rPr>
              <a:t>“</a:t>
            </a:r>
            <a:r>
              <a:rPr lang="en-US" sz="4400">
                <a:latin typeface="Times New Roman" panose="02020603050405020304" pitchFamily="18" charset="0"/>
                <a:cs typeface="Times New Roman" panose="02020603050405020304" pitchFamily="18" charset="0"/>
              </a:rPr>
              <a:t>Thói quen đi học muộn của học sinh”</a:t>
            </a:r>
            <a:endParaRPr lang="en-GB" sz="4400">
              <a:latin typeface="Times New Roman" panose="02020603050405020304" pitchFamily="18" charset="0"/>
              <a:cs typeface="Times New Roman" panose="02020603050405020304" pitchFamily="18" charset="0"/>
            </a:endParaRPr>
          </a:p>
          <a:p>
            <a:pPr algn="just"/>
            <a:r>
              <a:rPr lang="vi-VN" sz="4400" b="1">
                <a:latin typeface="Times New Roman" panose="02020603050405020304" pitchFamily="18" charset="0"/>
                <a:cs typeface="Times New Roman" panose="02020603050405020304" pitchFamily="18" charset="0"/>
              </a:rPr>
              <a:t>+ Nêu tầm quan trọng của việc giải quyết, khắc phục vấn đề: </a:t>
            </a:r>
            <a:r>
              <a:rPr lang="vi-VN" sz="4400">
                <a:latin typeface="Times New Roman" panose="02020603050405020304" pitchFamily="18" charset="0"/>
                <a:cs typeface="Times New Roman" panose="02020603050405020304" pitchFamily="18" charset="0"/>
              </a:rPr>
              <a:t>Thói quen này hình thành trong thời gian dài và để lại nhiều hậu quả đối với các bạn trẻ</a:t>
            </a:r>
            <a:endParaRPr lang="en-GB" sz="4400">
              <a:latin typeface="Times New Roman" panose="02020603050405020304" pitchFamily="18" charset="0"/>
              <a:cs typeface="Times New Roman" panose="02020603050405020304" pitchFamily="18" charset="0"/>
            </a:endParaRPr>
          </a:p>
          <a:p>
            <a:pPr marL="377826" lvl="1" algn="just">
              <a:lnSpc>
                <a:spcPts val="3150"/>
              </a:lnSpc>
            </a:pPr>
            <a:endParaRPr lang="en-US" sz="3500">
              <a:solidFill>
                <a:srgbClr val="383C82"/>
              </a:solidFill>
              <a:latin typeface="KG Primary Penmanship"/>
              <a:ea typeface="KG Primary Penmanship"/>
              <a:cs typeface="KG Primary Penmanship"/>
              <a:sym typeface="KG Primary Penmanship"/>
            </a:endParaRPr>
          </a:p>
        </p:txBody>
      </p:sp>
    </p:spTree>
    <p:extLst>
      <p:ext uri="{BB962C8B-B14F-4D97-AF65-F5344CB8AC3E}">
        <p14:creationId xmlns:p14="http://schemas.microsoft.com/office/powerpoint/2010/main" val="921221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1000"/>
                                        <p:tgtEl>
                                          <p:spTgt spid="18">
                                            <p:txEl>
                                              <p:pRg st="0" end="0"/>
                                            </p:txEl>
                                          </p:spTgt>
                                        </p:tgtEl>
                                      </p:cBhvr>
                                    </p:animEffect>
                                    <p:anim calcmode="lin" valueType="num">
                                      <p:cBhvr>
                                        <p:cTn id="8"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1DF"/>
        </a:solidFill>
        <a:effectLst/>
      </p:bgPr>
    </p:bg>
    <p:spTree>
      <p:nvGrpSpPr>
        <p:cNvPr id="1" name=""/>
        <p:cNvGrpSpPr/>
        <p:nvPr/>
      </p:nvGrpSpPr>
      <p:grpSpPr>
        <a:xfrm>
          <a:off x="0" y="0"/>
          <a:ext cx="0" cy="0"/>
          <a:chOff x="0" y="0"/>
          <a:chExt cx="0" cy="0"/>
        </a:xfrm>
      </p:grpSpPr>
      <p:sp>
        <p:nvSpPr>
          <p:cNvPr id="2" name="Freeform 2"/>
          <p:cNvSpPr/>
          <p:nvPr/>
        </p:nvSpPr>
        <p:spPr>
          <a:xfrm rot="2592102">
            <a:off x="-2278448" y="6070920"/>
            <a:ext cx="8576084" cy="8111727"/>
          </a:xfrm>
          <a:custGeom>
            <a:avLst/>
            <a:gdLst/>
            <a:ahLst/>
            <a:cxnLst/>
            <a:rect l="l" t="t" r="r" b="b"/>
            <a:pathLst>
              <a:path w="8576084" h="8111727">
                <a:moveTo>
                  <a:pt x="0" y="0"/>
                </a:moveTo>
                <a:lnTo>
                  <a:pt x="8576084" y="0"/>
                </a:lnTo>
                <a:lnTo>
                  <a:pt x="8576084" y="8111727"/>
                </a:lnTo>
                <a:lnTo>
                  <a:pt x="0" y="811172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a:grpSpLocks noChangeAspect="1"/>
          </p:cNvGrpSpPr>
          <p:nvPr/>
        </p:nvGrpSpPr>
        <p:grpSpPr>
          <a:xfrm rot="5400000">
            <a:off x="8033171" y="930025"/>
            <a:ext cx="7488677" cy="10193587"/>
            <a:chOff x="0" y="0"/>
            <a:chExt cx="6350000" cy="8643620"/>
          </a:xfrm>
        </p:grpSpPr>
        <p:sp>
          <p:nvSpPr>
            <p:cNvPr id="4" name="Freeform 4"/>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5" name="Freeform 5"/>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4"/>
              <a:stretch>
                <a:fillRect l="-19505" r="-19505"/>
              </a:stretch>
            </a:blipFill>
          </p:spPr>
        </p:sp>
      </p:grpSp>
      <p:grpSp>
        <p:nvGrpSpPr>
          <p:cNvPr id="6" name="Group 6"/>
          <p:cNvGrpSpPr/>
          <p:nvPr/>
        </p:nvGrpSpPr>
        <p:grpSpPr>
          <a:xfrm>
            <a:off x="7692138" y="3144771"/>
            <a:ext cx="8017013" cy="5539022"/>
            <a:chOff x="0" y="0"/>
            <a:chExt cx="1790894" cy="1237344"/>
          </a:xfrm>
        </p:grpSpPr>
        <p:sp>
          <p:nvSpPr>
            <p:cNvPr id="7" name="Freeform 7"/>
            <p:cNvSpPr/>
            <p:nvPr/>
          </p:nvSpPr>
          <p:spPr>
            <a:xfrm>
              <a:off x="0" y="0"/>
              <a:ext cx="1790894" cy="1237344"/>
            </a:xfrm>
            <a:custGeom>
              <a:avLst/>
              <a:gdLst/>
              <a:ahLst/>
              <a:cxnLst/>
              <a:rect l="l" t="t" r="r" b="b"/>
              <a:pathLst>
                <a:path w="1790894" h="1237344">
                  <a:moveTo>
                    <a:pt x="49250" y="0"/>
                  </a:moveTo>
                  <a:lnTo>
                    <a:pt x="1741644" y="0"/>
                  </a:lnTo>
                  <a:cubicBezTo>
                    <a:pt x="1754706" y="0"/>
                    <a:pt x="1767233" y="5189"/>
                    <a:pt x="1776469" y="14425"/>
                  </a:cubicBezTo>
                  <a:cubicBezTo>
                    <a:pt x="1785705" y="23661"/>
                    <a:pt x="1790894" y="36188"/>
                    <a:pt x="1790894" y="49250"/>
                  </a:cubicBezTo>
                  <a:lnTo>
                    <a:pt x="1790894" y="1188094"/>
                  </a:lnTo>
                  <a:cubicBezTo>
                    <a:pt x="1790894" y="1215294"/>
                    <a:pt x="1768844" y="1237344"/>
                    <a:pt x="1741644" y="1237344"/>
                  </a:cubicBezTo>
                  <a:lnTo>
                    <a:pt x="49250" y="1237344"/>
                  </a:lnTo>
                  <a:cubicBezTo>
                    <a:pt x="36188" y="1237344"/>
                    <a:pt x="23661" y="1232155"/>
                    <a:pt x="14425" y="1222919"/>
                  </a:cubicBezTo>
                  <a:cubicBezTo>
                    <a:pt x="5189" y="1213683"/>
                    <a:pt x="0" y="1201156"/>
                    <a:pt x="0" y="1188094"/>
                  </a:cubicBezTo>
                  <a:lnTo>
                    <a:pt x="0" y="49250"/>
                  </a:lnTo>
                  <a:cubicBezTo>
                    <a:pt x="0" y="36188"/>
                    <a:pt x="5189" y="23661"/>
                    <a:pt x="14425" y="14425"/>
                  </a:cubicBezTo>
                  <a:cubicBezTo>
                    <a:pt x="23661" y="5189"/>
                    <a:pt x="36188" y="0"/>
                    <a:pt x="49250" y="0"/>
                  </a:cubicBezTo>
                  <a:close/>
                </a:path>
              </a:pathLst>
            </a:custGeom>
            <a:solidFill>
              <a:srgbClr val="FFF1DF"/>
            </a:solidFill>
            <a:ln w="66675" cap="rnd">
              <a:solidFill>
                <a:srgbClr val="F9B3A9"/>
              </a:solidFill>
              <a:prstDash val="dash"/>
              <a:round/>
            </a:ln>
          </p:spPr>
        </p:sp>
        <p:sp>
          <p:nvSpPr>
            <p:cNvPr id="8" name="TextBox 8"/>
            <p:cNvSpPr txBox="1"/>
            <p:nvPr/>
          </p:nvSpPr>
          <p:spPr>
            <a:xfrm>
              <a:off x="0" y="-47625"/>
              <a:ext cx="1790894" cy="1284969"/>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9" name="Freeform 9"/>
          <p:cNvSpPr/>
          <p:nvPr/>
        </p:nvSpPr>
        <p:spPr>
          <a:xfrm flipV="1">
            <a:off x="15666499" y="613199"/>
            <a:ext cx="2621501" cy="3631802"/>
          </a:xfrm>
          <a:custGeom>
            <a:avLst/>
            <a:gdLst/>
            <a:ahLst/>
            <a:cxnLst/>
            <a:rect l="l" t="t" r="r" b="b"/>
            <a:pathLst>
              <a:path w="2621501" h="3631802">
                <a:moveTo>
                  <a:pt x="0" y="3631802"/>
                </a:moveTo>
                <a:lnTo>
                  <a:pt x="2621501" y="3631802"/>
                </a:lnTo>
                <a:lnTo>
                  <a:pt x="2621501" y="0"/>
                </a:lnTo>
                <a:lnTo>
                  <a:pt x="0" y="0"/>
                </a:lnTo>
                <a:lnTo>
                  <a:pt x="0" y="3631802"/>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a:off x="524477" y="4160098"/>
            <a:ext cx="1485117" cy="1455415"/>
          </a:xfrm>
          <a:custGeom>
            <a:avLst/>
            <a:gdLst/>
            <a:ahLst/>
            <a:cxnLst/>
            <a:rect l="l" t="t" r="r" b="b"/>
            <a:pathLst>
              <a:path w="1485117" h="1455415">
                <a:moveTo>
                  <a:pt x="0" y="0"/>
                </a:moveTo>
                <a:lnTo>
                  <a:pt x="1485117" y="0"/>
                </a:lnTo>
                <a:lnTo>
                  <a:pt x="1485117" y="1455415"/>
                </a:lnTo>
                <a:lnTo>
                  <a:pt x="0" y="145541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11"/>
          <p:cNvSpPr/>
          <p:nvPr/>
        </p:nvSpPr>
        <p:spPr>
          <a:xfrm>
            <a:off x="4428545" y="8718790"/>
            <a:ext cx="1226200" cy="1201676"/>
          </a:xfrm>
          <a:custGeom>
            <a:avLst/>
            <a:gdLst/>
            <a:ahLst/>
            <a:cxnLst/>
            <a:rect l="l" t="t" r="r" b="b"/>
            <a:pathLst>
              <a:path w="1226200" h="1201676">
                <a:moveTo>
                  <a:pt x="0" y="0"/>
                </a:moveTo>
                <a:lnTo>
                  <a:pt x="1226200" y="0"/>
                </a:lnTo>
                <a:lnTo>
                  <a:pt x="1226200" y="1201676"/>
                </a:lnTo>
                <a:lnTo>
                  <a:pt x="0" y="120167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2" name="Freeform 12"/>
          <p:cNvSpPr/>
          <p:nvPr/>
        </p:nvSpPr>
        <p:spPr>
          <a:xfrm>
            <a:off x="2651000" y="2986579"/>
            <a:ext cx="2085531" cy="1986942"/>
          </a:xfrm>
          <a:custGeom>
            <a:avLst/>
            <a:gdLst/>
            <a:ahLst/>
            <a:cxnLst/>
            <a:rect l="l" t="t" r="r" b="b"/>
            <a:pathLst>
              <a:path w="2085531" h="1986942">
                <a:moveTo>
                  <a:pt x="0" y="0"/>
                </a:moveTo>
                <a:lnTo>
                  <a:pt x="2085530" y="0"/>
                </a:lnTo>
                <a:lnTo>
                  <a:pt x="2085530" y="1986942"/>
                </a:lnTo>
                <a:lnTo>
                  <a:pt x="0" y="198694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3" name="Freeform 13"/>
          <p:cNvSpPr/>
          <p:nvPr/>
        </p:nvSpPr>
        <p:spPr>
          <a:xfrm>
            <a:off x="841639" y="1241743"/>
            <a:ext cx="1764330" cy="1680925"/>
          </a:xfrm>
          <a:custGeom>
            <a:avLst/>
            <a:gdLst/>
            <a:ahLst/>
            <a:cxnLst/>
            <a:rect l="l" t="t" r="r" b="b"/>
            <a:pathLst>
              <a:path w="1764330" h="1680925">
                <a:moveTo>
                  <a:pt x="0" y="0"/>
                </a:moveTo>
                <a:lnTo>
                  <a:pt x="1764331" y="0"/>
                </a:lnTo>
                <a:lnTo>
                  <a:pt x="1764331" y="1680926"/>
                </a:lnTo>
                <a:lnTo>
                  <a:pt x="0" y="168092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4" name="Freeform 14"/>
          <p:cNvSpPr/>
          <p:nvPr/>
        </p:nvSpPr>
        <p:spPr>
          <a:xfrm>
            <a:off x="475409" y="6026617"/>
            <a:ext cx="4261122" cy="3694770"/>
          </a:xfrm>
          <a:custGeom>
            <a:avLst/>
            <a:gdLst/>
            <a:ahLst/>
            <a:cxnLst/>
            <a:rect l="l" t="t" r="r" b="b"/>
            <a:pathLst>
              <a:path w="4261122" h="3694770">
                <a:moveTo>
                  <a:pt x="0" y="0"/>
                </a:moveTo>
                <a:lnTo>
                  <a:pt x="4261121" y="0"/>
                </a:lnTo>
                <a:lnTo>
                  <a:pt x="4261121" y="3694770"/>
                </a:lnTo>
                <a:lnTo>
                  <a:pt x="0" y="3694770"/>
                </a:lnTo>
                <a:lnTo>
                  <a:pt x="0" y="0"/>
                </a:lnTo>
                <a:close/>
              </a:path>
            </a:pathLst>
          </a:custGeom>
          <a:blipFill>
            <a:blip r:embed="rId13"/>
            <a:stretch>
              <a:fillRect/>
            </a:stretch>
          </a:blipFill>
        </p:spPr>
      </p:sp>
      <p:sp>
        <p:nvSpPr>
          <p:cNvPr id="15" name="Freeform 15"/>
          <p:cNvSpPr/>
          <p:nvPr/>
        </p:nvSpPr>
        <p:spPr>
          <a:xfrm>
            <a:off x="3825243" y="613199"/>
            <a:ext cx="847962" cy="831002"/>
          </a:xfrm>
          <a:custGeom>
            <a:avLst/>
            <a:gdLst/>
            <a:ahLst/>
            <a:cxnLst/>
            <a:rect l="l" t="t" r="r" b="b"/>
            <a:pathLst>
              <a:path w="847962" h="831002">
                <a:moveTo>
                  <a:pt x="0" y="0"/>
                </a:moveTo>
                <a:lnTo>
                  <a:pt x="847961" y="0"/>
                </a:lnTo>
                <a:lnTo>
                  <a:pt x="847961" y="831002"/>
                </a:lnTo>
                <a:lnTo>
                  <a:pt x="0" y="83100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6" name="TextBox 16"/>
          <p:cNvSpPr txBox="1"/>
          <p:nvPr/>
        </p:nvSpPr>
        <p:spPr>
          <a:xfrm>
            <a:off x="7432557" y="467335"/>
            <a:ext cx="8012299" cy="1641475"/>
          </a:xfrm>
          <a:prstGeom prst="rect">
            <a:avLst/>
          </a:prstGeom>
        </p:spPr>
        <p:txBody>
          <a:bodyPr lIns="0" tIns="0" rIns="0" bIns="0" rtlCol="0" anchor="t">
            <a:spAutoFit/>
          </a:bodyPr>
          <a:lstStyle/>
          <a:p>
            <a:pPr algn="ctr">
              <a:lnSpc>
                <a:spcPts val="12816"/>
              </a:lnSpc>
            </a:pPr>
            <a:r>
              <a:rPr lang="vi-VN" sz="9600" b="1" smtClean="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ea typeface="KG Primary Penmanship"/>
                <a:cs typeface="Times New Roman" panose="02020603050405020304" pitchFamily="18" charset="0"/>
                <a:sym typeface="KG Primary Penmanship"/>
              </a:rPr>
              <a:t>Thân bài</a:t>
            </a:r>
            <a:endParaRPr lang="en-US" sz="9600" b="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ea typeface="KG Primary Penmanship"/>
              <a:cs typeface="Times New Roman" panose="02020603050405020304" pitchFamily="18" charset="0"/>
              <a:sym typeface="KG Primary Penmanship"/>
            </a:endParaRPr>
          </a:p>
        </p:txBody>
      </p:sp>
      <p:sp>
        <p:nvSpPr>
          <p:cNvPr id="17" name="Freeform 17"/>
          <p:cNvSpPr/>
          <p:nvPr/>
        </p:nvSpPr>
        <p:spPr>
          <a:xfrm rot="1148200">
            <a:off x="15136609" y="7745837"/>
            <a:ext cx="2546687" cy="2019310"/>
          </a:xfrm>
          <a:custGeom>
            <a:avLst/>
            <a:gdLst/>
            <a:ahLst/>
            <a:cxnLst/>
            <a:rect l="l" t="t" r="r" b="b"/>
            <a:pathLst>
              <a:path w="2546687" h="2019310">
                <a:moveTo>
                  <a:pt x="0" y="0"/>
                </a:moveTo>
                <a:lnTo>
                  <a:pt x="2546687" y="0"/>
                </a:lnTo>
                <a:lnTo>
                  <a:pt x="2546687" y="2019310"/>
                </a:lnTo>
                <a:lnTo>
                  <a:pt x="0" y="2019310"/>
                </a:lnTo>
                <a:lnTo>
                  <a:pt x="0" y="0"/>
                </a:lnTo>
                <a:close/>
              </a:path>
            </a:pathLst>
          </a:custGeom>
          <a:blipFill>
            <a:blip r:embed="rId14"/>
            <a:stretch>
              <a:fillRect/>
            </a:stretch>
          </a:blipFill>
        </p:spPr>
      </p:sp>
      <p:sp>
        <p:nvSpPr>
          <p:cNvPr id="18" name="Rectangle 17"/>
          <p:cNvSpPr/>
          <p:nvPr/>
        </p:nvSpPr>
        <p:spPr>
          <a:xfrm>
            <a:off x="8133516" y="3498236"/>
            <a:ext cx="7177914" cy="4154984"/>
          </a:xfrm>
          <a:prstGeom prst="rect">
            <a:avLst/>
          </a:prstGeom>
        </p:spPr>
        <p:txBody>
          <a:bodyPr wrap="square">
            <a:spAutoFit/>
          </a:bodyPr>
          <a:lstStyle/>
          <a:p>
            <a:pPr algn="ctr"/>
            <a:r>
              <a:rPr lang="vi-VN" sz="4400" b="1" kern="0">
                <a:solidFill>
                  <a:srgbClr val="0D0D0D"/>
                </a:solidFill>
                <a:latin typeface="Times New Roman" panose="02020603050405020304" pitchFamily="18" charset="0"/>
                <a:ea typeface="Calibri" panose="020F0502020204030204" pitchFamily="34" charset="0"/>
              </a:rPr>
              <a:t>Giải thích vấn </a:t>
            </a:r>
            <a:r>
              <a:rPr lang="vi-VN" sz="4400" b="1" kern="0" smtClean="0">
                <a:solidFill>
                  <a:srgbClr val="0D0D0D"/>
                </a:solidFill>
                <a:latin typeface="Times New Roman" panose="02020603050405020304" pitchFamily="18" charset="0"/>
                <a:ea typeface="Calibri" panose="020F0502020204030204" pitchFamily="34" charset="0"/>
              </a:rPr>
              <a:t>đề</a:t>
            </a:r>
          </a:p>
          <a:p>
            <a:pPr algn="just"/>
            <a:r>
              <a:rPr lang="vi-VN" sz="4400" b="1" kern="0" smtClean="0">
                <a:solidFill>
                  <a:srgbClr val="0D0D0D"/>
                </a:solidFill>
                <a:latin typeface="Times New Roman" panose="02020603050405020304" pitchFamily="18" charset="0"/>
                <a:ea typeface="Calibri" panose="020F0502020204030204" pitchFamily="34" charset="0"/>
              </a:rPr>
              <a:t> </a:t>
            </a:r>
            <a:r>
              <a:rPr lang="vi-VN" sz="4400" kern="0">
                <a:solidFill>
                  <a:srgbClr val="0D0D0D"/>
                </a:solidFill>
                <a:latin typeface="Times New Roman" panose="02020603050405020304" pitchFamily="18" charset="0"/>
                <a:ea typeface="Calibri" panose="020F0502020204030204" pitchFamily="34" charset="0"/>
              </a:rPr>
              <a:t>Thói quen đi học muộn của học sinh là việc học sinh lặp đi lặp lại hành động đến lớp không đúng thời gian quy định của nhà trường, của lớp.</a:t>
            </a:r>
            <a:endParaRPr lang="en-GB" sz="4400"/>
          </a:p>
        </p:txBody>
      </p:sp>
    </p:spTree>
    <p:extLst>
      <p:ext uri="{BB962C8B-B14F-4D97-AF65-F5344CB8AC3E}">
        <p14:creationId xmlns:p14="http://schemas.microsoft.com/office/powerpoint/2010/main" val="259001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FF5D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7897044">
            <a:off x="-4439262" y="6578424"/>
            <a:ext cx="7673339" cy="10444950"/>
            <a:chOff x="0" y="0"/>
            <a:chExt cx="6350000" cy="8643620"/>
          </a:xfrm>
        </p:grpSpPr>
        <p:sp>
          <p:nvSpPr>
            <p:cNvPr id="3" name="Freeform 3"/>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8FB994"/>
            </a:solidFill>
          </p:spPr>
        </p:sp>
        <p:sp>
          <p:nvSpPr>
            <p:cNvPr id="4" name="Freeform 4"/>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grpSp>
        <p:nvGrpSpPr>
          <p:cNvPr id="5" name="Group 5"/>
          <p:cNvGrpSpPr>
            <a:grpSpLocks noChangeAspect="1"/>
          </p:cNvGrpSpPr>
          <p:nvPr/>
        </p:nvGrpSpPr>
        <p:grpSpPr>
          <a:xfrm rot="7897044">
            <a:off x="15053922" y="-6095184"/>
            <a:ext cx="7673339" cy="10444950"/>
            <a:chOff x="0" y="0"/>
            <a:chExt cx="6350000" cy="8643620"/>
          </a:xfrm>
        </p:grpSpPr>
        <p:sp>
          <p:nvSpPr>
            <p:cNvPr id="6" name="Freeform 6"/>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8FB994"/>
            </a:solidFill>
          </p:spPr>
        </p:sp>
        <p:sp>
          <p:nvSpPr>
            <p:cNvPr id="7" name="Freeform 7"/>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8" name="Freeform 8"/>
          <p:cNvSpPr/>
          <p:nvPr/>
        </p:nvSpPr>
        <p:spPr>
          <a:xfrm flipV="1">
            <a:off x="15283150" y="808320"/>
            <a:ext cx="2125504" cy="2944653"/>
          </a:xfrm>
          <a:custGeom>
            <a:avLst/>
            <a:gdLst/>
            <a:ahLst/>
            <a:cxnLst/>
            <a:rect l="l" t="t" r="r" b="b"/>
            <a:pathLst>
              <a:path w="2125504" h="2944653">
                <a:moveTo>
                  <a:pt x="0" y="2944653"/>
                </a:moveTo>
                <a:lnTo>
                  <a:pt x="2125504" y="2944653"/>
                </a:lnTo>
                <a:lnTo>
                  <a:pt x="2125504" y="0"/>
                </a:lnTo>
                <a:lnTo>
                  <a:pt x="0" y="0"/>
                </a:lnTo>
                <a:lnTo>
                  <a:pt x="0" y="294465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Freeform 10"/>
          <p:cNvSpPr/>
          <p:nvPr/>
        </p:nvSpPr>
        <p:spPr>
          <a:xfrm rot="2102414">
            <a:off x="-1447942" y="-3309873"/>
            <a:ext cx="5811487" cy="5496821"/>
          </a:xfrm>
          <a:custGeom>
            <a:avLst/>
            <a:gdLst/>
            <a:ahLst/>
            <a:cxnLst/>
            <a:rect l="l" t="t" r="r" b="b"/>
            <a:pathLst>
              <a:path w="5811487" h="5496821">
                <a:moveTo>
                  <a:pt x="0" y="0"/>
                </a:moveTo>
                <a:lnTo>
                  <a:pt x="5811487" y="0"/>
                </a:lnTo>
                <a:lnTo>
                  <a:pt x="5811487" y="5496820"/>
                </a:lnTo>
                <a:lnTo>
                  <a:pt x="0" y="5496820"/>
                </a:lnTo>
                <a:lnTo>
                  <a:pt x="0" y="0"/>
                </a:lnTo>
                <a:close/>
              </a:path>
            </a:pathLst>
          </a:custGeom>
          <a:blipFill>
            <a:blip r:embed="rId5">
              <a:extLst>
                <a:ext uri="{96DAC541-7B7A-43D3-8B79-37D633B846F1}">
                  <asvg:svgBlip xmlns:asvg="http://schemas.microsoft.com/office/drawing/2016/SVG/main" xmlns="" r:embed="rId8"/>
                </a:ext>
              </a:extLst>
            </a:blip>
            <a:stretch>
              <a:fillRect/>
            </a:stretch>
          </a:blipFill>
        </p:spPr>
      </p:sp>
      <p:sp>
        <p:nvSpPr>
          <p:cNvPr id="11" name="Freeform 11"/>
          <p:cNvSpPr/>
          <p:nvPr/>
        </p:nvSpPr>
        <p:spPr>
          <a:xfrm rot="5571265">
            <a:off x="8021384" y="-420533"/>
            <a:ext cx="7016132" cy="9961183"/>
          </a:xfrm>
          <a:custGeom>
            <a:avLst/>
            <a:gdLst/>
            <a:ahLst/>
            <a:cxnLst/>
            <a:rect l="l" t="t" r="r" b="b"/>
            <a:pathLst>
              <a:path w="5658894" h="8001007">
                <a:moveTo>
                  <a:pt x="0" y="0"/>
                </a:moveTo>
                <a:lnTo>
                  <a:pt x="5658895" y="0"/>
                </a:lnTo>
                <a:lnTo>
                  <a:pt x="5658895" y="8001008"/>
                </a:lnTo>
                <a:lnTo>
                  <a:pt x="0" y="800100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Freeform 12"/>
          <p:cNvSpPr/>
          <p:nvPr/>
        </p:nvSpPr>
        <p:spPr>
          <a:xfrm rot="5400000">
            <a:off x="7634237" y="-164905"/>
            <a:ext cx="6778724" cy="9624125"/>
          </a:xfrm>
          <a:custGeom>
            <a:avLst/>
            <a:gdLst/>
            <a:ahLst/>
            <a:cxnLst/>
            <a:rect l="l" t="t" r="r" b="b"/>
            <a:pathLst>
              <a:path w="5467413" h="7730276">
                <a:moveTo>
                  <a:pt x="0" y="0"/>
                </a:moveTo>
                <a:lnTo>
                  <a:pt x="5467414" y="0"/>
                </a:lnTo>
                <a:lnTo>
                  <a:pt x="5467414" y="7730276"/>
                </a:lnTo>
                <a:lnTo>
                  <a:pt x="0" y="773027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a:off x="97459" y="3062866"/>
            <a:ext cx="917311" cy="898965"/>
          </a:xfrm>
          <a:custGeom>
            <a:avLst/>
            <a:gdLst/>
            <a:ahLst/>
            <a:cxnLst/>
            <a:rect l="l" t="t" r="r" b="b"/>
            <a:pathLst>
              <a:path w="917311" h="898965">
                <a:moveTo>
                  <a:pt x="0" y="0"/>
                </a:moveTo>
                <a:lnTo>
                  <a:pt x="917311" y="0"/>
                </a:lnTo>
                <a:lnTo>
                  <a:pt x="917311" y="898965"/>
                </a:lnTo>
                <a:lnTo>
                  <a:pt x="0" y="89896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4" name="Freeform 14"/>
          <p:cNvSpPr/>
          <p:nvPr/>
        </p:nvSpPr>
        <p:spPr>
          <a:xfrm>
            <a:off x="3979596" y="594583"/>
            <a:ext cx="1123180" cy="1100716"/>
          </a:xfrm>
          <a:custGeom>
            <a:avLst/>
            <a:gdLst/>
            <a:ahLst/>
            <a:cxnLst/>
            <a:rect l="l" t="t" r="r" b="b"/>
            <a:pathLst>
              <a:path w="1123180" h="1100716">
                <a:moveTo>
                  <a:pt x="0" y="0"/>
                </a:moveTo>
                <a:lnTo>
                  <a:pt x="1123180" y="0"/>
                </a:lnTo>
                <a:lnTo>
                  <a:pt x="1123180" y="1100716"/>
                </a:lnTo>
                <a:lnTo>
                  <a:pt x="0" y="110071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5" name="Freeform 15"/>
          <p:cNvSpPr/>
          <p:nvPr/>
        </p:nvSpPr>
        <p:spPr>
          <a:xfrm rot="-1189488">
            <a:off x="505022" y="1257760"/>
            <a:ext cx="1589565" cy="1582452"/>
          </a:xfrm>
          <a:custGeom>
            <a:avLst/>
            <a:gdLst/>
            <a:ahLst/>
            <a:cxnLst/>
            <a:rect l="l" t="t" r="r" b="b"/>
            <a:pathLst>
              <a:path w="1589565" h="1582452">
                <a:moveTo>
                  <a:pt x="0" y="0"/>
                </a:moveTo>
                <a:lnTo>
                  <a:pt x="1589565" y="0"/>
                </a:lnTo>
                <a:lnTo>
                  <a:pt x="1589565" y="1582452"/>
                </a:lnTo>
                <a:lnTo>
                  <a:pt x="0" y="1582452"/>
                </a:lnTo>
                <a:lnTo>
                  <a:pt x="0" y="0"/>
                </a:lnTo>
                <a:close/>
              </a:path>
            </a:pathLst>
          </a:custGeom>
          <a:blipFill>
            <a:blip r:embed="rId15"/>
            <a:stretch>
              <a:fillRect/>
            </a:stretch>
          </a:blipFill>
        </p:spPr>
      </p:sp>
      <p:sp>
        <p:nvSpPr>
          <p:cNvPr id="16" name="Freeform 16"/>
          <p:cNvSpPr/>
          <p:nvPr/>
        </p:nvSpPr>
        <p:spPr>
          <a:xfrm>
            <a:off x="1299805" y="263126"/>
            <a:ext cx="1630846" cy="1534163"/>
          </a:xfrm>
          <a:custGeom>
            <a:avLst/>
            <a:gdLst/>
            <a:ahLst/>
            <a:cxnLst/>
            <a:rect l="l" t="t" r="r" b="b"/>
            <a:pathLst>
              <a:path w="1630846" h="1534163">
                <a:moveTo>
                  <a:pt x="0" y="0"/>
                </a:moveTo>
                <a:lnTo>
                  <a:pt x="1630845" y="0"/>
                </a:lnTo>
                <a:lnTo>
                  <a:pt x="1630845" y="1534162"/>
                </a:lnTo>
                <a:lnTo>
                  <a:pt x="0" y="1534162"/>
                </a:lnTo>
                <a:lnTo>
                  <a:pt x="0" y="0"/>
                </a:lnTo>
                <a:close/>
              </a:path>
            </a:pathLst>
          </a:custGeom>
          <a:blipFill>
            <a:blip r:embed="rId16"/>
            <a:stretch>
              <a:fillRect/>
            </a:stretch>
          </a:blipFill>
        </p:spPr>
      </p:sp>
      <p:sp>
        <p:nvSpPr>
          <p:cNvPr id="17" name="Freeform 17"/>
          <p:cNvSpPr/>
          <p:nvPr/>
        </p:nvSpPr>
        <p:spPr>
          <a:xfrm>
            <a:off x="7546027" y="8921399"/>
            <a:ext cx="3195946" cy="1133108"/>
          </a:xfrm>
          <a:custGeom>
            <a:avLst/>
            <a:gdLst/>
            <a:ahLst/>
            <a:cxnLst/>
            <a:rect l="l" t="t" r="r" b="b"/>
            <a:pathLst>
              <a:path w="3195946" h="1133108">
                <a:moveTo>
                  <a:pt x="0" y="0"/>
                </a:moveTo>
                <a:lnTo>
                  <a:pt x="3195946" y="0"/>
                </a:lnTo>
                <a:lnTo>
                  <a:pt x="3195946" y="1133108"/>
                </a:lnTo>
                <a:lnTo>
                  <a:pt x="0" y="1133108"/>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8" name="TextBox 18"/>
          <p:cNvSpPr txBox="1"/>
          <p:nvPr/>
        </p:nvSpPr>
        <p:spPr>
          <a:xfrm>
            <a:off x="6435531" y="1781949"/>
            <a:ext cx="9222167" cy="5909310"/>
          </a:xfrm>
          <a:prstGeom prst="rect">
            <a:avLst/>
          </a:prstGeom>
        </p:spPr>
        <p:txBody>
          <a:bodyPr wrap="square" lIns="0" tIns="0" rIns="0" bIns="0" rtlCol="0" anchor="t">
            <a:spAutoFit/>
          </a:bodyPr>
          <a:lstStyle/>
          <a:p>
            <a:pPr algn="ctr"/>
            <a:r>
              <a:rPr lang="vi-VN" sz="4800" b="1">
                <a:latin typeface="Times New Roman" panose="02020603050405020304" pitchFamily="18" charset="0"/>
                <a:cs typeface="Times New Roman" panose="02020603050405020304" pitchFamily="18" charset="0"/>
              </a:rPr>
              <a:t>Thực </a:t>
            </a:r>
            <a:r>
              <a:rPr lang="vi-VN" sz="4800" b="1" smtClean="0">
                <a:latin typeface="Times New Roman" panose="02020603050405020304" pitchFamily="18" charset="0"/>
                <a:cs typeface="Times New Roman" panose="02020603050405020304" pitchFamily="18" charset="0"/>
              </a:rPr>
              <a:t>trạng</a:t>
            </a:r>
          </a:p>
          <a:p>
            <a:pPr algn="ctr"/>
            <a:r>
              <a:rPr lang="vi-VN" sz="4800" b="1" smtClean="0">
                <a:latin typeface="Times New Roman" panose="02020603050405020304" pitchFamily="18" charset="0"/>
                <a:cs typeface="Times New Roman" panose="02020603050405020304" pitchFamily="18" charset="0"/>
              </a:rPr>
              <a:t> </a:t>
            </a:r>
            <a:r>
              <a:rPr lang="vi-VN" sz="4800">
                <a:latin typeface="Times New Roman" panose="02020603050405020304" pitchFamily="18" charset="0"/>
                <a:cs typeface="Times New Roman" panose="02020603050405020304" pitchFamily="18" charset="0"/>
              </a:rPr>
              <a:t>Ở các trường học khắp nơi, đầu mỗi buổi học không khó để bắt gặp tình trạng các bạn học sinh đi học muộn, tiếng trống báo hiệu vào lớp đã vang lên trước đó nhưng vẫn còn có nhiều bạn chưa đến trường, ở ngoài cổng trường hoặc bắt đầu vào trường.</a:t>
            </a:r>
            <a:endParaRPr lang="en-US" sz="4400">
              <a:solidFill>
                <a:srgbClr val="2A441E"/>
              </a:solidFill>
              <a:latin typeface="Times New Roman" panose="02020603050405020304" pitchFamily="18" charset="0"/>
              <a:ea typeface="KG Primary Penmanship"/>
              <a:cs typeface="Times New Roman" panose="02020603050405020304" pitchFamily="18" charset="0"/>
              <a:sym typeface="KG Primary Penmanship"/>
            </a:endParaRPr>
          </a:p>
        </p:txBody>
      </p:sp>
      <p:sp>
        <p:nvSpPr>
          <p:cNvPr id="20" name="TextBox 20"/>
          <p:cNvSpPr txBox="1"/>
          <p:nvPr/>
        </p:nvSpPr>
        <p:spPr>
          <a:xfrm>
            <a:off x="895691" y="4701960"/>
            <a:ext cx="4402755" cy="2462213"/>
          </a:xfrm>
          <a:prstGeom prst="rect">
            <a:avLst/>
          </a:prstGeom>
        </p:spPr>
        <p:txBody>
          <a:bodyPr wrap="square" lIns="0" tIns="0" rIns="0" bIns="0" rtlCol="0" anchor="t">
            <a:spAutoFit/>
          </a:bodyPr>
          <a:lstStyle/>
          <a:p>
            <a:pPr algn="ctr"/>
            <a:r>
              <a:rPr lang="vi-VN" sz="8000" b="1">
                <a:latin typeface="Times New Roman" panose="02020603050405020304" pitchFamily="18" charset="0"/>
                <a:cs typeface="Times New Roman" panose="02020603050405020304" pitchFamily="18" charset="0"/>
              </a:rPr>
              <a:t>Phân tích vấn đề</a:t>
            </a:r>
            <a:endParaRPr lang="en-US" sz="8000" b="1">
              <a:solidFill>
                <a:srgbClr val="2A441E"/>
              </a:solidFill>
              <a:latin typeface="Times New Roman" panose="02020603050405020304" pitchFamily="18" charset="0"/>
              <a:ea typeface="KG Primary Penmanship"/>
              <a:cs typeface="Times New Roman" panose="02020603050405020304" pitchFamily="18" charset="0"/>
              <a:sym typeface="KG Primary Penmanship"/>
            </a:endParaRPr>
          </a:p>
        </p:txBody>
      </p:sp>
    </p:spTree>
    <p:extLst>
      <p:ext uri="{BB962C8B-B14F-4D97-AF65-F5344CB8AC3E}">
        <p14:creationId xmlns:p14="http://schemas.microsoft.com/office/powerpoint/2010/main" val="105932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down)">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1D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7897044">
            <a:off x="-4439262" y="6578424"/>
            <a:ext cx="7673339" cy="10444950"/>
            <a:chOff x="0" y="0"/>
            <a:chExt cx="6350000" cy="8643620"/>
          </a:xfrm>
        </p:grpSpPr>
        <p:sp>
          <p:nvSpPr>
            <p:cNvPr id="3" name="Freeform 3"/>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4" name="Freeform 4"/>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5" name="Freeform 5"/>
          <p:cNvSpPr/>
          <p:nvPr/>
        </p:nvSpPr>
        <p:spPr>
          <a:xfrm rot="5400000">
            <a:off x="6292677" y="8499399"/>
            <a:ext cx="5961179" cy="5638408"/>
          </a:xfrm>
          <a:custGeom>
            <a:avLst/>
            <a:gdLst/>
            <a:ahLst/>
            <a:cxnLst/>
            <a:rect l="l" t="t" r="r" b="b"/>
            <a:pathLst>
              <a:path w="5961179" h="5638408">
                <a:moveTo>
                  <a:pt x="0" y="0"/>
                </a:moveTo>
                <a:lnTo>
                  <a:pt x="5961179" y="0"/>
                </a:lnTo>
                <a:lnTo>
                  <a:pt x="5961179" y="5638408"/>
                </a:lnTo>
                <a:lnTo>
                  <a:pt x="0" y="56384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rot="5571265">
            <a:off x="740023" y="2134932"/>
            <a:ext cx="5162790" cy="6145560"/>
          </a:xfrm>
          <a:custGeom>
            <a:avLst/>
            <a:gdLst/>
            <a:ahLst/>
            <a:cxnLst/>
            <a:rect l="l" t="t" r="r" b="b"/>
            <a:pathLst>
              <a:path w="3600991" h="5091376">
                <a:moveTo>
                  <a:pt x="0" y="0"/>
                </a:moveTo>
                <a:lnTo>
                  <a:pt x="3600991" y="0"/>
                </a:lnTo>
                <a:lnTo>
                  <a:pt x="3600991" y="5091376"/>
                </a:lnTo>
                <a:lnTo>
                  <a:pt x="0" y="50913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rot="5400000">
            <a:off x="484945" y="2300899"/>
            <a:ext cx="4988096" cy="5937611"/>
          </a:xfrm>
          <a:custGeom>
            <a:avLst/>
            <a:gdLst/>
            <a:ahLst/>
            <a:cxnLst/>
            <a:rect l="l" t="t" r="r" b="b"/>
            <a:pathLst>
              <a:path w="3479144" h="4919098">
                <a:moveTo>
                  <a:pt x="0" y="0"/>
                </a:moveTo>
                <a:lnTo>
                  <a:pt x="3479144" y="0"/>
                </a:lnTo>
                <a:lnTo>
                  <a:pt x="3479144" y="4919097"/>
                </a:lnTo>
                <a:lnTo>
                  <a:pt x="0" y="491909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rot="5571265">
            <a:off x="7074715" y="1523224"/>
            <a:ext cx="4594660" cy="5091376"/>
          </a:xfrm>
          <a:custGeom>
            <a:avLst/>
            <a:gdLst/>
            <a:ahLst/>
            <a:cxnLst/>
            <a:rect l="l" t="t" r="r" b="b"/>
            <a:pathLst>
              <a:path w="3600991" h="5091376">
                <a:moveTo>
                  <a:pt x="0" y="0"/>
                </a:moveTo>
                <a:lnTo>
                  <a:pt x="3600991" y="0"/>
                </a:lnTo>
                <a:lnTo>
                  <a:pt x="3600991" y="5091376"/>
                </a:lnTo>
                <a:lnTo>
                  <a:pt x="0" y="50913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rot="5400000">
            <a:off x="6881028" y="1709885"/>
            <a:ext cx="4439190" cy="4771022"/>
          </a:xfrm>
          <a:custGeom>
            <a:avLst/>
            <a:gdLst/>
            <a:ahLst/>
            <a:cxnLst/>
            <a:rect l="l" t="t" r="r" b="b"/>
            <a:pathLst>
              <a:path w="3479144" h="4919098">
                <a:moveTo>
                  <a:pt x="0" y="0"/>
                </a:moveTo>
                <a:lnTo>
                  <a:pt x="3479144" y="0"/>
                </a:lnTo>
                <a:lnTo>
                  <a:pt x="3479144" y="4919098"/>
                </a:lnTo>
                <a:lnTo>
                  <a:pt x="0" y="491909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rot="5571265">
            <a:off x="12525857" y="2882491"/>
            <a:ext cx="4773870" cy="5091376"/>
          </a:xfrm>
          <a:custGeom>
            <a:avLst/>
            <a:gdLst/>
            <a:ahLst/>
            <a:cxnLst/>
            <a:rect l="l" t="t" r="r" b="b"/>
            <a:pathLst>
              <a:path w="3600991" h="5091376">
                <a:moveTo>
                  <a:pt x="0" y="0"/>
                </a:moveTo>
                <a:lnTo>
                  <a:pt x="3600992" y="0"/>
                </a:lnTo>
                <a:lnTo>
                  <a:pt x="3600992" y="5091376"/>
                </a:lnTo>
                <a:lnTo>
                  <a:pt x="0" y="50913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rot="5400000">
            <a:off x="12256702" y="2998036"/>
            <a:ext cx="4612336" cy="4919098"/>
          </a:xfrm>
          <a:custGeom>
            <a:avLst/>
            <a:gdLst/>
            <a:ahLst/>
            <a:cxnLst/>
            <a:rect l="l" t="t" r="r" b="b"/>
            <a:pathLst>
              <a:path w="3479144" h="4919098">
                <a:moveTo>
                  <a:pt x="0" y="0"/>
                </a:moveTo>
                <a:lnTo>
                  <a:pt x="3479144" y="0"/>
                </a:lnTo>
                <a:lnTo>
                  <a:pt x="3479144" y="4919097"/>
                </a:lnTo>
                <a:lnTo>
                  <a:pt x="0" y="491909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12" name="Group 12"/>
          <p:cNvGrpSpPr>
            <a:grpSpLocks noChangeAspect="1"/>
          </p:cNvGrpSpPr>
          <p:nvPr/>
        </p:nvGrpSpPr>
        <p:grpSpPr>
          <a:xfrm rot="7897044">
            <a:off x="15053922" y="-6095184"/>
            <a:ext cx="7673339" cy="10444950"/>
            <a:chOff x="0" y="0"/>
            <a:chExt cx="6350000" cy="8643620"/>
          </a:xfrm>
        </p:grpSpPr>
        <p:sp>
          <p:nvSpPr>
            <p:cNvPr id="13" name="Freeform 13"/>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14" name="Freeform 14"/>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15" name="Freeform 15"/>
          <p:cNvSpPr/>
          <p:nvPr/>
        </p:nvSpPr>
        <p:spPr>
          <a:xfrm flipV="1">
            <a:off x="15705227" y="538546"/>
            <a:ext cx="2125504" cy="2944653"/>
          </a:xfrm>
          <a:custGeom>
            <a:avLst/>
            <a:gdLst/>
            <a:ahLst/>
            <a:cxnLst/>
            <a:rect l="l" t="t" r="r" b="b"/>
            <a:pathLst>
              <a:path w="2125504" h="2944653">
                <a:moveTo>
                  <a:pt x="0" y="2944653"/>
                </a:moveTo>
                <a:lnTo>
                  <a:pt x="2125504" y="2944653"/>
                </a:lnTo>
                <a:lnTo>
                  <a:pt x="2125504" y="0"/>
                </a:lnTo>
                <a:lnTo>
                  <a:pt x="0" y="0"/>
                </a:lnTo>
                <a:lnTo>
                  <a:pt x="0" y="2944653"/>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7" name="Freeform 17"/>
          <p:cNvSpPr/>
          <p:nvPr/>
        </p:nvSpPr>
        <p:spPr>
          <a:xfrm>
            <a:off x="3301201" y="593315"/>
            <a:ext cx="888542" cy="870771"/>
          </a:xfrm>
          <a:custGeom>
            <a:avLst/>
            <a:gdLst/>
            <a:ahLst/>
            <a:cxnLst/>
            <a:rect l="l" t="t" r="r" b="b"/>
            <a:pathLst>
              <a:path w="888542" h="870771">
                <a:moveTo>
                  <a:pt x="0" y="0"/>
                </a:moveTo>
                <a:lnTo>
                  <a:pt x="888542" y="0"/>
                </a:lnTo>
                <a:lnTo>
                  <a:pt x="888542" y="870770"/>
                </a:lnTo>
                <a:lnTo>
                  <a:pt x="0" y="870770"/>
                </a:lnTo>
                <a:lnTo>
                  <a:pt x="0" y="0"/>
                </a:lnTo>
                <a:close/>
              </a:path>
            </a:pathLst>
          </a:custGeom>
          <a:blipFill>
            <a:blip r:embed="rId11">
              <a:extLst>
                <a:ext uri="{96DAC541-7B7A-43D3-8B79-37D633B846F1}">
                  <asvg:svgBlip xmlns:asvg="http://schemas.microsoft.com/office/drawing/2016/SVG/main" xmlns="" r:embed="rId14"/>
                </a:ext>
              </a:extLst>
            </a:blip>
            <a:stretch>
              <a:fillRect/>
            </a:stretch>
          </a:blipFill>
        </p:spPr>
      </p:sp>
      <p:sp>
        <p:nvSpPr>
          <p:cNvPr id="18" name="Freeform 18"/>
          <p:cNvSpPr/>
          <p:nvPr/>
        </p:nvSpPr>
        <p:spPr>
          <a:xfrm rot="230951" flipH="1">
            <a:off x="7341510" y="7040052"/>
            <a:ext cx="2944767" cy="2553374"/>
          </a:xfrm>
          <a:custGeom>
            <a:avLst/>
            <a:gdLst/>
            <a:ahLst/>
            <a:cxnLst/>
            <a:rect l="l" t="t" r="r" b="b"/>
            <a:pathLst>
              <a:path w="2944767" h="2553374">
                <a:moveTo>
                  <a:pt x="2944767" y="0"/>
                </a:moveTo>
                <a:lnTo>
                  <a:pt x="0" y="0"/>
                </a:lnTo>
                <a:lnTo>
                  <a:pt x="0" y="2553373"/>
                </a:lnTo>
                <a:lnTo>
                  <a:pt x="2944767" y="2553373"/>
                </a:lnTo>
                <a:lnTo>
                  <a:pt x="2944767" y="0"/>
                </a:lnTo>
                <a:close/>
              </a:path>
            </a:pathLst>
          </a:custGeom>
          <a:blipFill>
            <a:blip r:embed="rId15"/>
            <a:stretch>
              <a:fillRect/>
            </a:stretch>
          </a:blipFill>
        </p:spPr>
      </p:sp>
      <p:sp>
        <p:nvSpPr>
          <p:cNvPr id="19" name="Freeform 19"/>
          <p:cNvSpPr/>
          <p:nvPr/>
        </p:nvSpPr>
        <p:spPr>
          <a:xfrm rot="-946990">
            <a:off x="206463" y="554051"/>
            <a:ext cx="2841856" cy="2253355"/>
          </a:xfrm>
          <a:custGeom>
            <a:avLst/>
            <a:gdLst/>
            <a:ahLst/>
            <a:cxnLst/>
            <a:rect l="l" t="t" r="r" b="b"/>
            <a:pathLst>
              <a:path w="2841856" h="2253355">
                <a:moveTo>
                  <a:pt x="0" y="0"/>
                </a:moveTo>
                <a:lnTo>
                  <a:pt x="2841857" y="0"/>
                </a:lnTo>
                <a:lnTo>
                  <a:pt x="2841857" y="2253355"/>
                </a:lnTo>
                <a:lnTo>
                  <a:pt x="0" y="2253355"/>
                </a:lnTo>
                <a:lnTo>
                  <a:pt x="0" y="0"/>
                </a:lnTo>
                <a:close/>
              </a:path>
            </a:pathLst>
          </a:custGeom>
          <a:blipFill>
            <a:blip r:embed="rId16"/>
            <a:stretch>
              <a:fillRect/>
            </a:stretch>
          </a:blipFill>
        </p:spPr>
      </p:sp>
      <p:sp>
        <p:nvSpPr>
          <p:cNvPr id="23" name="TextBox 23"/>
          <p:cNvSpPr txBox="1"/>
          <p:nvPr/>
        </p:nvSpPr>
        <p:spPr>
          <a:xfrm>
            <a:off x="326031" y="3151417"/>
            <a:ext cx="5346116" cy="4431983"/>
          </a:xfrm>
          <a:prstGeom prst="rect">
            <a:avLst/>
          </a:prstGeom>
        </p:spPr>
        <p:txBody>
          <a:bodyPr wrap="square" lIns="0" tIns="0" rIns="0" bIns="0" rtlCol="0" anchor="t">
            <a:spAutoFit/>
          </a:bodyPr>
          <a:lstStyle/>
          <a:p>
            <a:pPr algn="just" fontAlgn="base"/>
            <a:r>
              <a:rPr lang="vi-VN" sz="3200">
                <a:latin typeface="Times New Roman" panose="02020603050405020304" pitchFamily="18" charset="0"/>
                <a:cs typeface="Times New Roman" panose="02020603050405020304" pitchFamily="18" charset="0"/>
              </a:rPr>
              <a:t>Do ý thức của các bạn học sinh chưa tốt, chưa chủ động trong cuộc sống của chính mình cũng như chưa tôn trọng thời gian của mình; thói quen và giờ giấc sinh hoạt không điều độ; sự chậm chạp, lề mề trong tác phong là nguyên nhân khiến học sinh muộn giờ vào lớp;</a:t>
            </a:r>
            <a:endParaRPr lang="en-GB" sz="3200">
              <a:latin typeface="Times New Roman" panose="02020603050405020304" pitchFamily="18" charset="0"/>
              <a:cs typeface="Times New Roman" panose="02020603050405020304" pitchFamily="18" charset="0"/>
            </a:endParaRPr>
          </a:p>
        </p:txBody>
      </p:sp>
      <p:sp>
        <p:nvSpPr>
          <p:cNvPr id="24" name="TextBox 24"/>
          <p:cNvSpPr txBox="1"/>
          <p:nvPr/>
        </p:nvSpPr>
        <p:spPr>
          <a:xfrm>
            <a:off x="5757044" y="732366"/>
            <a:ext cx="6588304" cy="692497"/>
          </a:xfrm>
          <a:prstGeom prst="rect">
            <a:avLst/>
          </a:prstGeom>
        </p:spPr>
        <p:txBody>
          <a:bodyPr lIns="0" tIns="0" rIns="0" bIns="0" rtlCol="0" anchor="t">
            <a:spAutoFit/>
          </a:bodyPr>
          <a:lstStyle/>
          <a:p>
            <a:pPr algn="ctr">
              <a:lnSpc>
                <a:spcPts val="5400"/>
              </a:lnSpc>
            </a:pPr>
            <a:r>
              <a:rPr lang="vi-VN" sz="6000" b="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Nguyên nhân</a:t>
            </a:r>
            <a:endParaRPr lang="en-US" sz="6000" b="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ea typeface="KG Primary Penmanship"/>
              <a:cs typeface="Times New Roman" panose="02020603050405020304" pitchFamily="18" charset="0"/>
              <a:sym typeface="KG Primary Penmanship"/>
            </a:endParaRPr>
          </a:p>
        </p:txBody>
      </p:sp>
      <p:sp>
        <p:nvSpPr>
          <p:cNvPr id="25" name="TextBox 25"/>
          <p:cNvSpPr txBox="1"/>
          <p:nvPr/>
        </p:nvSpPr>
        <p:spPr>
          <a:xfrm>
            <a:off x="16563346" y="8730015"/>
            <a:ext cx="629279" cy="447675"/>
          </a:xfrm>
          <a:prstGeom prst="rect">
            <a:avLst/>
          </a:prstGeom>
        </p:spPr>
        <p:txBody>
          <a:bodyPr lIns="0" tIns="0" rIns="0" bIns="0" rtlCol="0" anchor="t">
            <a:spAutoFit/>
          </a:bodyPr>
          <a:lstStyle/>
          <a:p>
            <a:pPr algn="ctr">
              <a:lnSpc>
                <a:spcPts val="3150"/>
              </a:lnSpc>
            </a:pPr>
            <a:r>
              <a:rPr lang="en-US" sz="3500">
                <a:solidFill>
                  <a:srgbClr val="FFFFFF"/>
                </a:solidFill>
                <a:latin typeface="KG Primary Penmanship"/>
                <a:ea typeface="KG Primary Penmanship"/>
                <a:cs typeface="KG Primary Penmanship"/>
                <a:sym typeface="KG Primary Penmanship"/>
              </a:rPr>
              <a:t>06</a:t>
            </a:r>
          </a:p>
        </p:txBody>
      </p:sp>
      <p:sp>
        <p:nvSpPr>
          <p:cNvPr id="29" name="TextBox 29"/>
          <p:cNvSpPr txBox="1"/>
          <p:nvPr/>
        </p:nvSpPr>
        <p:spPr>
          <a:xfrm>
            <a:off x="12891813" y="3940633"/>
            <a:ext cx="3739495" cy="2954655"/>
          </a:xfrm>
          <a:prstGeom prst="rect">
            <a:avLst/>
          </a:prstGeom>
        </p:spPr>
        <p:txBody>
          <a:bodyPr lIns="0" tIns="0" rIns="0" bIns="0" rtlCol="0" anchor="t">
            <a:spAutoFit/>
          </a:bodyPr>
          <a:lstStyle/>
          <a:p>
            <a:pPr algn="just"/>
            <a:r>
              <a:rPr lang="vi-VN" sz="3200">
                <a:latin typeface="Times New Roman" panose="02020603050405020304" pitchFamily="18" charset="0"/>
                <a:cs typeface="Times New Roman" panose="02020603050405020304" pitchFamily="18" charset="0"/>
              </a:rPr>
              <a:t>Nhà trường chưa giám sát và xử lý nghiêm khắc những trường hợp đi học muộn, tái phạm việc đi học muộn nhiều lần.</a:t>
            </a:r>
            <a:endParaRPr lang="en-US" sz="3000">
              <a:solidFill>
                <a:srgbClr val="50291C"/>
              </a:solidFill>
              <a:latin typeface="Times New Roman" panose="02020603050405020304" pitchFamily="18" charset="0"/>
              <a:ea typeface="KG Primary Penmanship"/>
              <a:cs typeface="Times New Roman" panose="02020603050405020304" pitchFamily="18" charset="0"/>
              <a:sym typeface="KG Primary Penmanship"/>
            </a:endParaRPr>
          </a:p>
        </p:txBody>
      </p:sp>
      <p:sp>
        <p:nvSpPr>
          <p:cNvPr id="33" name="TextBox 33"/>
          <p:cNvSpPr txBox="1"/>
          <p:nvPr/>
        </p:nvSpPr>
        <p:spPr>
          <a:xfrm>
            <a:off x="7153882" y="2470405"/>
            <a:ext cx="3739495" cy="3447098"/>
          </a:xfrm>
          <a:prstGeom prst="rect">
            <a:avLst/>
          </a:prstGeom>
        </p:spPr>
        <p:txBody>
          <a:bodyPr lIns="0" tIns="0" rIns="0" bIns="0" rtlCol="0" anchor="t">
            <a:spAutoFit/>
          </a:bodyPr>
          <a:lstStyle/>
          <a:p>
            <a:pPr algn="just" fontAlgn="base"/>
            <a:r>
              <a:rPr lang="vi-VN" sz="3200">
                <a:latin typeface="Times New Roman" panose="02020603050405020304" pitchFamily="18" charset="0"/>
                <a:cs typeface="Times New Roman" panose="02020603050405020304" pitchFamily="18" charset="0"/>
              </a:rPr>
              <a:t>Do cha mẹ chưa thực sự quan tâm đến việc học của con em mình, chưa để HS nhận thức được tầm quan trọng của việc tiết kiệm thời gian cho con em mình.</a:t>
            </a:r>
            <a:endParaRPr lang="en-GB" sz="3200">
              <a:latin typeface="Times New Roman" panose="02020603050405020304" pitchFamily="18" charset="0"/>
              <a:cs typeface="Times New Roman" panose="02020603050405020304" pitchFamily="18" charset="0"/>
            </a:endParaRPr>
          </a:p>
        </p:txBody>
      </p:sp>
      <p:sp>
        <p:nvSpPr>
          <p:cNvPr id="34" name="Freeform 34"/>
          <p:cNvSpPr/>
          <p:nvPr/>
        </p:nvSpPr>
        <p:spPr>
          <a:xfrm>
            <a:off x="10702608" y="8656556"/>
            <a:ext cx="1400713" cy="1334498"/>
          </a:xfrm>
          <a:custGeom>
            <a:avLst/>
            <a:gdLst/>
            <a:ahLst/>
            <a:cxnLst/>
            <a:rect l="l" t="t" r="r" b="b"/>
            <a:pathLst>
              <a:path w="1400713" h="1334498">
                <a:moveTo>
                  <a:pt x="0" y="0"/>
                </a:moveTo>
                <a:lnTo>
                  <a:pt x="1400713" y="0"/>
                </a:lnTo>
                <a:lnTo>
                  <a:pt x="1400713" y="1334498"/>
                </a:lnTo>
                <a:lnTo>
                  <a:pt x="0" y="1334498"/>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35" name="Freeform 35"/>
          <p:cNvSpPr/>
          <p:nvPr/>
        </p:nvSpPr>
        <p:spPr>
          <a:xfrm>
            <a:off x="10038549" y="7009826"/>
            <a:ext cx="975199" cy="929098"/>
          </a:xfrm>
          <a:custGeom>
            <a:avLst/>
            <a:gdLst/>
            <a:ahLst/>
            <a:cxnLst/>
            <a:rect l="l" t="t" r="r" b="b"/>
            <a:pathLst>
              <a:path w="975199" h="929098">
                <a:moveTo>
                  <a:pt x="0" y="0"/>
                </a:moveTo>
                <a:lnTo>
                  <a:pt x="975198" y="0"/>
                </a:lnTo>
                <a:lnTo>
                  <a:pt x="975198" y="929099"/>
                </a:lnTo>
                <a:lnTo>
                  <a:pt x="0" y="929099"/>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36" name="Freeform 36"/>
          <p:cNvSpPr/>
          <p:nvPr/>
        </p:nvSpPr>
        <p:spPr>
          <a:xfrm rot="816167">
            <a:off x="6222452" y="8802556"/>
            <a:ext cx="1400713" cy="1334498"/>
          </a:xfrm>
          <a:custGeom>
            <a:avLst/>
            <a:gdLst/>
            <a:ahLst/>
            <a:cxnLst/>
            <a:rect l="l" t="t" r="r" b="b"/>
            <a:pathLst>
              <a:path w="1400713" h="1334498">
                <a:moveTo>
                  <a:pt x="0" y="0"/>
                </a:moveTo>
                <a:lnTo>
                  <a:pt x="1400713" y="0"/>
                </a:lnTo>
                <a:lnTo>
                  <a:pt x="1400713" y="1334498"/>
                </a:lnTo>
                <a:lnTo>
                  <a:pt x="0" y="1334498"/>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37" name="Freeform 37"/>
          <p:cNvSpPr/>
          <p:nvPr/>
        </p:nvSpPr>
        <p:spPr>
          <a:xfrm>
            <a:off x="1828800" y="1788125"/>
            <a:ext cx="590378" cy="578571"/>
          </a:xfrm>
          <a:custGeom>
            <a:avLst/>
            <a:gdLst/>
            <a:ahLst/>
            <a:cxnLst/>
            <a:rect l="l" t="t" r="r" b="b"/>
            <a:pathLst>
              <a:path w="590378" h="578571">
                <a:moveTo>
                  <a:pt x="0" y="0"/>
                </a:moveTo>
                <a:lnTo>
                  <a:pt x="590379" y="0"/>
                </a:lnTo>
                <a:lnTo>
                  <a:pt x="590379" y="578570"/>
                </a:lnTo>
                <a:lnTo>
                  <a:pt x="0" y="578570"/>
                </a:lnTo>
                <a:lnTo>
                  <a:pt x="0" y="0"/>
                </a:lnTo>
                <a:close/>
              </a:path>
            </a:pathLst>
          </a:custGeom>
          <a:blipFill>
            <a:blip r:embed="rId11">
              <a:extLst>
                <a:ext uri="{96DAC541-7B7A-43D3-8B79-37D633B846F1}">
                  <asvg:svgBlip xmlns:asvg="http://schemas.microsoft.com/office/drawing/2016/SVG/main" xmlns="" r:embed="rId14"/>
                </a:ext>
              </a:extLst>
            </a:blip>
            <a:stretch>
              <a:fillRect/>
            </a:stretch>
          </a:blipFill>
        </p:spPr>
      </p:sp>
    </p:spTree>
    <p:extLst>
      <p:ext uri="{BB962C8B-B14F-4D97-AF65-F5344CB8AC3E}">
        <p14:creationId xmlns:p14="http://schemas.microsoft.com/office/powerpoint/2010/main" val="117195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1000"/>
                                        <p:tgtEl>
                                          <p:spTgt spid="24">
                                            <p:txEl>
                                              <p:pRg st="0" end="0"/>
                                            </p:txEl>
                                          </p:spTgt>
                                        </p:tgtEl>
                                      </p:cBhvr>
                                    </p:animEffect>
                                    <p:anim calcmode="lin" valueType="num">
                                      <p:cBhvr>
                                        <p:cTn id="8"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inVertical)">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9" grpId="0"/>
      <p:bldP spid="3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1D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7897044">
            <a:off x="-4439262" y="6578424"/>
            <a:ext cx="7673339" cy="10444950"/>
            <a:chOff x="0" y="0"/>
            <a:chExt cx="6350000" cy="8643620"/>
          </a:xfrm>
        </p:grpSpPr>
        <p:sp>
          <p:nvSpPr>
            <p:cNvPr id="3" name="Freeform 3"/>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4" name="Freeform 4"/>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5" name="Freeform 5"/>
          <p:cNvSpPr/>
          <p:nvPr/>
        </p:nvSpPr>
        <p:spPr>
          <a:xfrm rot="5400000">
            <a:off x="6292677" y="8499399"/>
            <a:ext cx="5961179" cy="5638408"/>
          </a:xfrm>
          <a:custGeom>
            <a:avLst/>
            <a:gdLst/>
            <a:ahLst/>
            <a:cxnLst/>
            <a:rect l="l" t="t" r="r" b="b"/>
            <a:pathLst>
              <a:path w="5961179" h="5638408">
                <a:moveTo>
                  <a:pt x="0" y="0"/>
                </a:moveTo>
                <a:lnTo>
                  <a:pt x="5961179" y="0"/>
                </a:lnTo>
                <a:lnTo>
                  <a:pt x="5961179" y="5638408"/>
                </a:lnTo>
                <a:lnTo>
                  <a:pt x="0" y="56384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rot="5571265">
            <a:off x="1366684" y="2793618"/>
            <a:ext cx="4519068" cy="5503106"/>
          </a:xfrm>
          <a:custGeom>
            <a:avLst/>
            <a:gdLst/>
            <a:ahLst/>
            <a:cxnLst/>
            <a:rect l="l" t="t" r="r" b="b"/>
            <a:pathLst>
              <a:path w="3600991" h="5091376">
                <a:moveTo>
                  <a:pt x="0" y="0"/>
                </a:moveTo>
                <a:lnTo>
                  <a:pt x="3600991" y="0"/>
                </a:lnTo>
                <a:lnTo>
                  <a:pt x="3600991" y="5091376"/>
                </a:lnTo>
                <a:lnTo>
                  <a:pt x="0" y="50913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rot="5400000">
            <a:off x="1106272" y="2922227"/>
            <a:ext cx="4366156" cy="5316896"/>
          </a:xfrm>
          <a:custGeom>
            <a:avLst/>
            <a:gdLst/>
            <a:ahLst/>
            <a:cxnLst/>
            <a:rect l="l" t="t" r="r" b="b"/>
            <a:pathLst>
              <a:path w="3479144" h="4919098">
                <a:moveTo>
                  <a:pt x="0" y="0"/>
                </a:moveTo>
                <a:lnTo>
                  <a:pt x="3479144" y="0"/>
                </a:lnTo>
                <a:lnTo>
                  <a:pt x="3479144" y="4919097"/>
                </a:lnTo>
                <a:lnTo>
                  <a:pt x="0" y="491909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rot="5571265">
            <a:off x="7170900" y="2377074"/>
            <a:ext cx="4312837" cy="5086848"/>
          </a:xfrm>
          <a:custGeom>
            <a:avLst/>
            <a:gdLst/>
            <a:ahLst/>
            <a:cxnLst/>
            <a:rect l="l" t="t" r="r" b="b"/>
            <a:pathLst>
              <a:path w="3600991" h="5091376">
                <a:moveTo>
                  <a:pt x="0" y="0"/>
                </a:moveTo>
                <a:lnTo>
                  <a:pt x="3600991" y="0"/>
                </a:lnTo>
                <a:lnTo>
                  <a:pt x="3600991" y="5091376"/>
                </a:lnTo>
                <a:lnTo>
                  <a:pt x="0" y="50913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rot="5400000">
            <a:off x="6940946" y="2461936"/>
            <a:ext cx="4166903" cy="4914723"/>
          </a:xfrm>
          <a:custGeom>
            <a:avLst/>
            <a:gdLst/>
            <a:ahLst/>
            <a:cxnLst/>
            <a:rect l="l" t="t" r="r" b="b"/>
            <a:pathLst>
              <a:path w="3479144" h="4919098">
                <a:moveTo>
                  <a:pt x="0" y="0"/>
                </a:moveTo>
                <a:lnTo>
                  <a:pt x="3479144" y="0"/>
                </a:lnTo>
                <a:lnTo>
                  <a:pt x="3479144" y="4919098"/>
                </a:lnTo>
                <a:lnTo>
                  <a:pt x="0" y="491909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rot="5571265">
            <a:off x="12721720" y="3812006"/>
            <a:ext cx="4818011" cy="5646945"/>
          </a:xfrm>
          <a:custGeom>
            <a:avLst/>
            <a:gdLst/>
            <a:ahLst/>
            <a:cxnLst/>
            <a:rect l="l" t="t" r="r" b="b"/>
            <a:pathLst>
              <a:path w="3600991" h="5091376">
                <a:moveTo>
                  <a:pt x="0" y="0"/>
                </a:moveTo>
                <a:lnTo>
                  <a:pt x="3600992" y="0"/>
                </a:lnTo>
                <a:lnTo>
                  <a:pt x="3600992" y="5091376"/>
                </a:lnTo>
                <a:lnTo>
                  <a:pt x="0" y="50913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rot="5400000">
            <a:off x="12503763" y="3884167"/>
            <a:ext cx="4654984" cy="5455868"/>
          </a:xfrm>
          <a:custGeom>
            <a:avLst/>
            <a:gdLst/>
            <a:ahLst/>
            <a:cxnLst/>
            <a:rect l="l" t="t" r="r" b="b"/>
            <a:pathLst>
              <a:path w="3479144" h="4919098">
                <a:moveTo>
                  <a:pt x="0" y="0"/>
                </a:moveTo>
                <a:lnTo>
                  <a:pt x="3479144" y="0"/>
                </a:lnTo>
                <a:lnTo>
                  <a:pt x="3479144" y="4919097"/>
                </a:lnTo>
                <a:lnTo>
                  <a:pt x="0" y="491909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12" name="Group 12"/>
          <p:cNvGrpSpPr>
            <a:grpSpLocks noChangeAspect="1"/>
          </p:cNvGrpSpPr>
          <p:nvPr/>
        </p:nvGrpSpPr>
        <p:grpSpPr>
          <a:xfrm rot="7897044">
            <a:off x="15053922" y="-6095184"/>
            <a:ext cx="7673339" cy="10444950"/>
            <a:chOff x="0" y="0"/>
            <a:chExt cx="6350000" cy="8643620"/>
          </a:xfrm>
        </p:grpSpPr>
        <p:sp>
          <p:nvSpPr>
            <p:cNvPr id="13" name="Freeform 13"/>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14" name="Freeform 14"/>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15" name="Freeform 15"/>
          <p:cNvSpPr/>
          <p:nvPr/>
        </p:nvSpPr>
        <p:spPr>
          <a:xfrm flipV="1">
            <a:off x="15705227" y="538546"/>
            <a:ext cx="2125504" cy="2944653"/>
          </a:xfrm>
          <a:custGeom>
            <a:avLst/>
            <a:gdLst/>
            <a:ahLst/>
            <a:cxnLst/>
            <a:rect l="l" t="t" r="r" b="b"/>
            <a:pathLst>
              <a:path w="2125504" h="2944653">
                <a:moveTo>
                  <a:pt x="0" y="2944653"/>
                </a:moveTo>
                <a:lnTo>
                  <a:pt x="2125504" y="2944653"/>
                </a:lnTo>
                <a:lnTo>
                  <a:pt x="2125504" y="0"/>
                </a:lnTo>
                <a:lnTo>
                  <a:pt x="0" y="0"/>
                </a:lnTo>
                <a:lnTo>
                  <a:pt x="0" y="2944653"/>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7" name="Freeform 17"/>
          <p:cNvSpPr/>
          <p:nvPr/>
        </p:nvSpPr>
        <p:spPr>
          <a:xfrm>
            <a:off x="3301201" y="593315"/>
            <a:ext cx="888542" cy="870771"/>
          </a:xfrm>
          <a:custGeom>
            <a:avLst/>
            <a:gdLst/>
            <a:ahLst/>
            <a:cxnLst/>
            <a:rect l="l" t="t" r="r" b="b"/>
            <a:pathLst>
              <a:path w="888542" h="870771">
                <a:moveTo>
                  <a:pt x="0" y="0"/>
                </a:moveTo>
                <a:lnTo>
                  <a:pt x="888542" y="0"/>
                </a:lnTo>
                <a:lnTo>
                  <a:pt x="888542" y="870770"/>
                </a:lnTo>
                <a:lnTo>
                  <a:pt x="0" y="870770"/>
                </a:lnTo>
                <a:lnTo>
                  <a:pt x="0" y="0"/>
                </a:lnTo>
                <a:close/>
              </a:path>
            </a:pathLst>
          </a:custGeom>
          <a:blipFill>
            <a:blip r:embed="rId11">
              <a:extLst>
                <a:ext uri="{96DAC541-7B7A-43D3-8B79-37D633B846F1}">
                  <asvg:svgBlip xmlns:asvg="http://schemas.microsoft.com/office/drawing/2016/SVG/main" xmlns="" r:embed="rId14"/>
                </a:ext>
              </a:extLst>
            </a:blip>
            <a:stretch>
              <a:fillRect/>
            </a:stretch>
          </a:blipFill>
        </p:spPr>
      </p:sp>
      <p:sp>
        <p:nvSpPr>
          <p:cNvPr id="18" name="Freeform 18"/>
          <p:cNvSpPr/>
          <p:nvPr/>
        </p:nvSpPr>
        <p:spPr>
          <a:xfrm rot="230951" flipH="1">
            <a:off x="7341510" y="7040052"/>
            <a:ext cx="2944767" cy="2553374"/>
          </a:xfrm>
          <a:custGeom>
            <a:avLst/>
            <a:gdLst/>
            <a:ahLst/>
            <a:cxnLst/>
            <a:rect l="l" t="t" r="r" b="b"/>
            <a:pathLst>
              <a:path w="2944767" h="2553374">
                <a:moveTo>
                  <a:pt x="2944767" y="0"/>
                </a:moveTo>
                <a:lnTo>
                  <a:pt x="0" y="0"/>
                </a:lnTo>
                <a:lnTo>
                  <a:pt x="0" y="2553373"/>
                </a:lnTo>
                <a:lnTo>
                  <a:pt x="2944767" y="2553373"/>
                </a:lnTo>
                <a:lnTo>
                  <a:pt x="2944767" y="0"/>
                </a:lnTo>
                <a:close/>
              </a:path>
            </a:pathLst>
          </a:custGeom>
          <a:blipFill>
            <a:blip r:embed="rId15"/>
            <a:stretch>
              <a:fillRect/>
            </a:stretch>
          </a:blipFill>
        </p:spPr>
      </p:sp>
      <p:sp>
        <p:nvSpPr>
          <p:cNvPr id="19" name="Freeform 19"/>
          <p:cNvSpPr/>
          <p:nvPr/>
        </p:nvSpPr>
        <p:spPr>
          <a:xfrm rot="-946990">
            <a:off x="206463" y="554051"/>
            <a:ext cx="2841856" cy="2253355"/>
          </a:xfrm>
          <a:custGeom>
            <a:avLst/>
            <a:gdLst/>
            <a:ahLst/>
            <a:cxnLst/>
            <a:rect l="l" t="t" r="r" b="b"/>
            <a:pathLst>
              <a:path w="2841856" h="2253355">
                <a:moveTo>
                  <a:pt x="0" y="0"/>
                </a:moveTo>
                <a:lnTo>
                  <a:pt x="2841857" y="0"/>
                </a:lnTo>
                <a:lnTo>
                  <a:pt x="2841857" y="2253355"/>
                </a:lnTo>
                <a:lnTo>
                  <a:pt x="0" y="2253355"/>
                </a:lnTo>
                <a:lnTo>
                  <a:pt x="0" y="0"/>
                </a:lnTo>
                <a:close/>
              </a:path>
            </a:pathLst>
          </a:custGeom>
          <a:blipFill>
            <a:blip r:embed="rId16"/>
            <a:stretch>
              <a:fillRect/>
            </a:stretch>
          </a:blipFill>
        </p:spPr>
      </p:sp>
      <p:sp>
        <p:nvSpPr>
          <p:cNvPr id="23" name="TextBox 23"/>
          <p:cNvSpPr txBox="1"/>
          <p:nvPr/>
        </p:nvSpPr>
        <p:spPr>
          <a:xfrm>
            <a:off x="879642" y="3865795"/>
            <a:ext cx="4862405" cy="3693319"/>
          </a:xfrm>
          <a:prstGeom prst="rect">
            <a:avLst/>
          </a:prstGeom>
        </p:spPr>
        <p:txBody>
          <a:bodyPr wrap="square" lIns="0" tIns="0" rIns="0" bIns="0" rtlCol="0" anchor="t">
            <a:spAutoFit/>
          </a:bodyPr>
          <a:lstStyle/>
          <a:p>
            <a:pPr algn="just" fontAlgn="base"/>
            <a:r>
              <a:rPr lang="vi-VN" sz="4000">
                <a:latin typeface="Times New Roman" panose="02020603050405020304" pitchFamily="18" charset="0"/>
                <a:cs typeface="Times New Roman" panose="02020603050405020304" pitchFamily="18" charset="0"/>
              </a:rPr>
              <a:t>Việc học của các em bị trì trệ, tâm lý lo lắng, việc chủ động trong học tập chưa thực sự tốt và hiệu quả học tập từ đó sẽ bị giảm sút.</a:t>
            </a:r>
            <a:endParaRPr lang="en-GB" sz="4000">
              <a:latin typeface="Times New Roman" panose="02020603050405020304" pitchFamily="18" charset="0"/>
              <a:cs typeface="Times New Roman" panose="02020603050405020304" pitchFamily="18" charset="0"/>
            </a:endParaRPr>
          </a:p>
        </p:txBody>
      </p:sp>
      <p:sp>
        <p:nvSpPr>
          <p:cNvPr id="24" name="TextBox 24"/>
          <p:cNvSpPr txBox="1"/>
          <p:nvPr/>
        </p:nvSpPr>
        <p:spPr>
          <a:xfrm>
            <a:off x="5849847" y="808369"/>
            <a:ext cx="6588304" cy="735779"/>
          </a:xfrm>
          <a:prstGeom prst="rect">
            <a:avLst/>
          </a:prstGeom>
        </p:spPr>
        <p:txBody>
          <a:bodyPr lIns="0" tIns="0" rIns="0" bIns="0" rtlCol="0" anchor="t">
            <a:spAutoFit/>
          </a:bodyPr>
          <a:lstStyle/>
          <a:p>
            <a:pPr algn="ctr">
              <a:lnSpc>
                <a:spcPts val="5400"/>
              </a:lnSpc>
            </a:pPr>
            <a:r>
              <a:rPr lang="vi-VN" sz="72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Hậu quả</a:t>
            </a:r>
            <a:endParaRPr lang="en-US" sz="72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ea typeface="KG Primary Penmanship"/>
              <a:cs typeface="Times New Roman" panose="02020603050405020304" pitchFamily="18" charset="0"/>
              <a:sym typeface="KG Primary Penmanship"/>
            </a:endParaRPr>
          </a:p>
        </p:txBody>
      </p:sp>
      <p:sp>
        <p:nvSpPr>
          <p:cNvPr id="29" name="TextBox 29"/>
          <p:cNvSpPr txBox="1"/>
          <p:nvPr/>
        </p:nvSpPr>
        <p:spPr>
          <a:xfrm>
            <a:off x="12461366" y="4481042"/>
            <a:ext cx="4836034" cy="4308872"/>
          </a:xfrm>
          <a:prstGeom prst="rect">
            <a:avLst/>
          </a:prstGeom>
        </p:spPr>
        <p:txBody>
          <a:bodyPr wrap="square" lIns="0" tIns="0" rIns="0" bIns="0" rtlCol="0" anchor="t">
            <a:spAutoFit/>
          </a:bodyPr>
          <a:lstStyle/>
          <a:p>
            <a:pPr algn="just" fontAlgn="base"/>
            <a:r>
              <a:rPr lang="vi-VN" sz="4000">
                <a:latin typeface="Times New Roman" panose="02020603050405020304" pitchFamily="18" charset="0"/>
                <a:cs typeface="Times New Roman" panose="02020603050405020304" pitchFamily="18" charset="0"/>
              </a:rPr>
              <a:t>Hình ảnh đi học muộn của học sinh ngày càng phổ biến sẽ khiến cho môi trường học đường bị ảnh hưởng tiêu cực, sẽ ngày càng nhiều bạn học sinh vi phạm hơn.</a:t>
            </a:r>
            <a:endParaRPr lang="en-GB" sz="4000">
              <a:latin typeface="Times New Roman" panose="02020603050405020304" pitchFamily="18" charset="0"/>
              <a:cs typeface="Times New Roman" panose="02020603050405020304" pitchFamily="18" charset="0"/>
            </a:endParaRPr>
          </a:p>
        </p:txBody>
      </p:sp>
      <p:sp>
        <p:nvSpPr>
          <p:cNvPr id="33" name="TextBox 33"/>
          <p:cNvSpPr txBox="1"/>
          <p:nvPr/>
        </p:nvSpPr>
        <p:spPr>
          <a:xfrm>
            <a:off x="6779157" y="3138465"/>
            <a:ext cx="4487682" cy="3693319"/>
          </a:xfrm>
          <a:prstGeom prst="rect">
            <a:avLst/>
          </a:prstGeom>
        </p:spPr>
        <p:txBody>
          <a:bodyPr wrap="square" lIns="0" tIns="0" rIns="0" bIns="0" rtlCol="0" anchor="t">
            <a:spAutoFit/>
          </a:bodyPr>
          <a:lstStyle/>
          <a:p>
            <a:pPr algn="just" fontAlgn="base"/>
            <a:r>
              <a:rPr lang="vi-VN" sz="4000">
                <a:latin typeface="Times New Roman" panose="02020603050405020304" pitchFamily="18" charset="0"/>
                <a:cs typeface="Times New Roman" panose="02020603050405020304" pitchFamily="18" charset="0"/>
              </a:rPr>
              <a:t>Ảnh hưởng đến thầy cô, những bạn học sinh khác đã có mặt đúng giờ, ảnh hưởng đến sự thi đua, thành tích của cả lớp học.</a:t>
            </a:r>
            <a:endParaRPr lang="en-GB" sz="4000">
              <a:latin typeface="Times New Roman" panose="02020603050405020304" pitchFamily="18" charset="0"/>
              <a:cs typeface="Times New Roman" panose="02020603050405020304" pitchFamily="18" charset="0"/>
            </a:endParaRPr>
          </a:p>
        </p:txBody>
      </p:sp>
      <p:sp>
        <p:nvSpPr>
          <p:cNvPr id="34" name="Freeform 34"/>
          <p:cNvSpPr/>
          <p:nvPr/>
        </p:nvSpPr>
        <p:spPr>
          <a:xfrm>
            <a:off x="10702608" y="8656556"/>
            <a:ext cx="1400713" cy="1334498"/>
          </a:xfrm>
          <a:custGeom>
            <a:avLst/>
            <a:gdLst/>
            <a:ahLst/>
            <a:cxnLst/>
            <a:rect l="l" t="t" r="r" b="b"/>
            <a:pathLst>
              <a:path w="1400713" h="1334498">
                <a:moveTo>
                  <a:pt x="0" y="0"/>
                </a:moveTo>
                <a:lnTo>
                  <a:pt x="1400713" y="0"/>
                </a:lnTo>
                <a:lnTo>
                  <a:pt x="1400713" y="1334498"/>
                </a:lnTo>
                <a:lnTo>
                  <a:pt x="0" y="1334498"/>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35" name="Freeform 35"/>
          <p:cNvSpPr/>
          <p:nvPr/>
        </p:nvSpPr>
        <p:spPr>
          <a:xfrm>
            <a:off x="10038549" y="7009826"/>
            <a:ext cx="975199" cy="929098"/>
          </a:xfrm>
          <a:custGeom>
            <a:avLst/>
            <a:gdLst/>
            <a:ahLst/>
            <a:cxnLst/>
            <a:rect l="l" t="t" r="r" b="b"/>
            <a:pathLst>
              <a:path w="975199" h="929098">
                <a:moveTo>
                  <a:pt x="0" y="0"/>
                </a:moveTo>
                <a:lnTo>
                  <a:pt x="975198" y="0"/>
                </a:lnTo>
                <a:lnTo>
                  <a:pt x="975198" y="929099"/>
                </a:lnTo>
                <a:lnTo>
                  <a:pt x="0" y="929099"/>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36" name="Freeform 36"/>
          <p:cNvSpPr/>
          <p:nvPr/>
        </p:nvSpPr>
        <p:spPr>
          <a:xfrm rot="816167">
            <a:off x="6222452" y="8802556"/>
            <a:ext cx="1400713" cy="1334498"/>
          </a:xfrm>
          <a:custGeom>
            <a:avLst/>
            <a:gdLst/>
            <a:ahLst/>
            <a:cxnLst/>
            <a:rect l="l" t="t" r="r" b="b"/>
            <a:pathLst>
              <a:path w="1400713" h="1334498">
                <a:moveTo>
                  <a:pt x="0" y="0"/>
                </a:moveTo>
                <a:lnTo>
                  <a:pt x="1400713" y="0"/>
                </a:lnTo>
                <a:lnTo>
                  <a:pt x="1400713" y="1334498"/>
                </a:lnTo>
                <a:lnTo>
                  <a:pt x="0" y="1334498"/>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37" name="Freeform 37"/>
          <p:cNvSpPr/>
          <p:nvPr/>
        </p:nvSpPr>
        <p:spPr>
          <a:xfrm>
            <a:off x="1820595" y="2716032"/>
            <a:ext cx="590378" cy="578571"/>
          </a:xfrm>
          <a:custGeom>
            <a:avLst/>
            <a:gdLst/>
            <a:ahLst/>
            <a:cxnLst/>
            <a:rect l="l" t="t" r="r" b="b"/>
            <a:pathLst>
              <a:path w="590378" h="578571">
                <a:moveTo>
                  <a:pt x="0" y="0"/>
                </a:moveTo>
                <a:lnTo>
                  <a:pt x="590379" y="0"/>
                </a:lnTo>
                <a:lnTo>
                  <a:pt x="590379" y="578570"/>
                </a:lnTo>
                <a:lnTo>
                  <a:pt x="0" y="578570"/>
                </a:lnTo>
                <a:lnTo>
                  <a:pt x="0" y="0"/>
                </a:lnTo>
                <a:close/>
              </a:path>
            </a:pathLst>
          </a:custGeom>
          <a:blipFill>
            <a:blip r:embed="rId11">
              <a:extLst>
                <a:ext uri="{96DAC541-7B7A-43D3-8B79-37D633B846F1}">
                  <asvg:svgBlip xmlns:asvg="http://schemas.microsoft.com/office/drawing/2016/SVG/main" xmlns="" r:embed="rId14"/>
                </a:ext>
              </a:extLst>
            </a:blip>
            <a:stretch>
              <a:fillRect/>
            </a:stretch>
          </a:blipFill>
        </p:spPr>
      </p:sp>
    </p:spTree>
    <p:extLst>
      <p:ext uri="{BB962C8B-B14F-4D97-AF65-F5344CB8AC3E}">
        <p14:creationId xmlns:p14="http://schemas.microsoft.com/office/powerpoint/2010/main" val="3037032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inVertical)">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9" grpId="0"/>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4" descr="C:\Users\ADMIN\Desktop\canh22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
            <a:ext cx="18249900" cy="1021842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C:\Users\ADMIN\Desktop\512821722.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44969" y1="5882" x2="42300" y2="10131"/>
                        <a14:foregroundMark x1="52772" y1="5065" x2="54825" y2="12908"/>
                        <a14:foregroundMark x1="57084" y1="3758" x2="56057" y2="9967"/>
                        <a14:foregroundMark x1="34021" y1="91667" x2="37629" y2="94118"/>
                        <a14:foregroundMark x1="64433" y1="92157" x2="62371"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362208" y="7551212"/>
            <a:ext cx="1644252" cy="154971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ết quả hình ảnh cho FIREWORK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20825" y="-195640"/>
            <a:ext cx="5878626" cy="513204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Kết quả hình ảnh cho FIREWORK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00913" y="-22910"/>
            <a:ext cx="5878626" cy="51320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ết quả hình ảnh cho bamboo cartoon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55512">
            <a:off x="13645084" y="-800099"/>
            <a:ext cx="3099756" cy="469171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Kết quả hình ảnh cho bamboo cartoon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4846" flipH="1">
            <a:off x="12067326" y="-1156957"/>
            <a:ext cx="3347272" cy="469171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ình ảnh có liên qua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16952" y1="13286" x2="66476" y2="90571"/>
                        <a14:foregroundMark x1="80000" y1="8429" x2="37524" y2="91714"/>
                        <a14:foregroundMark x1="33905" y1="15857" x2="41714" y2="42429"/>
                        <a14:foregroundMark x1="63619" y1="11714" x2="57905" y2="40286"/>
                        <a14:foregroundMark x1="60190" y1="10571" x2="48762" y2="30714"/>
                        <a14:foregroundMark x1="46667" y1="17000" x2="54476" y2="45000"/>
                        <a14:foregroundMark x1="14857" y1="12143" x2="32571" y2="21143"/>
                        <a14:foregroundMark x1="15619" y1="11143" x2="3619" y2="17429"/>
                        <a14:foregroundMark x1="6476" y1="16429" x2="14095" y2="26000"/>
                        <a14:foregroundMark x1="80571" y1="6429" x2="61524" y2="8429"/>
                        <a14:foregroundMark x1="82667" y1="4714" x2="82095" y2="16429"/>
                        <a14:foregroundMark x1="42476" y1="39714" x2="19048" y2="69429"/>
                        <a14:foregroundMark x1="51429" y1="42714" x2="52952" y2="43286"/>
                        <a14:backgroundMark x1="55810" y1="3143" x2="67238" y2="1571"/>
                      </a14:backgroundRemoval>
                    </a14:imgEffect>
                  </a14:imgLayer>
                </a14:imgProps>
              </a:ext>
              <a:ext uri="{28A0092B-C50C-407E-A947-70E740481C1C}">
                <a14:useLocalDpi xmlns:a14="http://schemas.microsoft.com/office/drawing/2010/main" val="0"/>
              </a:ext>
            </a:extLst>
          </a:blip>
          <a:srcRect/>
          <a:stretch>
            <a:fillRect/>
          </a:stretch>
        </p:blipFill>
        <p:spPr bwMode="auto">
          <a:xfrm>
            <a:off x="3863177" y="8112781"/>
            <a:ext cx="1386430" cy="184857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Kết quả hình ảnh cho bamboo cartoon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55512">
            <a:off x="15428844" y="-1135931"/>
            <a:ext cx="3099756" cy="469171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Kết quả hình ảnh cho bamboo cartoon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739192">
            <a:off x="16700022" y="-551527"/>
            <a:ext cx="3099756" cy="469171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Hình ảnh có liên quan"/>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1196830" y="4003683"/>
            <a:ext cx="9525000" cy="840105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ình ảnh có liên quan"/>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0581617" y="1563426"/>
            <a:ext cx="9525000" cy="840105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873629" y="4003683"/>
            <a:ext cx="9972249" cy="3693319"/>
          </a:xfrm>
          <a:prstGeom prst="rect">
            <a:avLst/>
          </a:prstGeom>
        </p:spPr>
        <p:txBody>
          <a:bodyPr wrap="square">
            <a:spAutoFit/>
          </a:bodyPr>
          <a:lstStyle/>
          <a:p>
            <a:pPr algn="just">
              <a:lnSpc>
                <a:spcPct val="130000"/>
              </a:lnSpc>
              <a:spcAft>
                <a:spcPts val="0"/>
              </a:spcAft>
              <a:tabLst>
                <a:tab pos="1386840" algn="l"/>
              </a:tabLst>
            </a:pPr>
            <a:r>
              <a:rPr lang="en-US" sz="3600" b="1" kern="100">
                <a:latin typeface="Times New Roman" panose="02020603050405020304" pitchFamily="18" charset="0"/>
                <a:ea typeface="MS Mincho"/>
                <a:cs typeface="Times New Roman" panose="02020603050405020304" pitchFamily="18" charset="0"/>
              </a:rPr>
              <a:t>Theo em, học sinh hiện nay thường gặp phải những vấn đề nào mà chúng ta cần giải quyết?</a:t>
            </a:r>
            <a:endParaRPr lang="en-GB" sz="3600" b="1" kern="1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en-US" sz="3600" b="1" kern="100">
                <a:latin typeface="Times New Roman" panose="02020603050405020304" pitchFamily="18" charset="0"/>
                <a:ea typeface="MS Mincho"/>
                <a:cs typeface="Times New Roman" panose="02020603050405020304" pitchFamily="18" charset="0"/>
              </a:rPr>
              <a:t>Lớp chia thành 4 nhóm nhỏ, ghi câu trả lời vào giấy A0. Trong 3 phút, nhóm nào viết được nhiều đáp án hợp lí sẽ chiến thắng.</a:t>
            </a:r>
            <a:endParaRPr lang="en-GB" sz="3600" b="1" kern="1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0693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8"/>
                                        </p:tgtEl>
                                        <p:attrNameLst>
                                          <p:attrName>r</p:attrName>
                                        </p:attrNameLst>
                                      </p:cBhvr>
                                    </p:animRot>
                                    <p:animRot by="-240000">
                                      <p:cBhvr>
                                        <p:cTn id="7" dur="200" fill="hold">
                                          <p:stCondLst>
                                            <p:cond delay="200"/>
                                          </p:stCondLst>
                                        </p:cTn>
                                        <p:tgtEl>
                                          <p:spTgt spid="58"/>
                                        </p:tgtEl>
                                        <p:attrNameLst>
                                          <p:attrName>r</p:attrName>
                                        </p:attrNameLst>
                                      </p:cBhvr>
                                    </p:animRot>
                                    <p:animRot by="240000">
                                      <p:cBhvr>
                                        <p:cTn id="8" dur="200" fill="hold">
                                          <p:stCondLst>
                                            <p:cond delay="400"/>
                                          </p:stCondLst>
                                        </p:cTn>
                                        <p:tgtEl>
                                          <p:spTgt spid="58"/>
                                        </p:tgtEl>
                                        <p:attrNameLst>
                                          <p:attrName>r</p:attrName>
                                        </p:attrNameLst>
                                      </p:cBhvr>
                                    </p:animRot>
                                    <p:animRot by="-240000">
                                      <p:cBhvr>
                                        <p:cTn id="9" dur="200" fill="hold">
                                          <p:stCondLst>
                                            <p:cond delay="600"/>
                                          </p:stCondLst>
                                        </p:cTn>
                                        <p:tgtEl>
                                          <p:spTgt spid="58"/>
                                        </p:tgtEl>
                                        <p:attrNameLst>
                                          <p:attrName>r</p:attrName>
                                        </p:attrNameLst>
                                      </p:cBhvr>
                                    </p:animRot>
                                    <p:animRot by="120000">
                                      <p:cBhvr>
                                        <p:cTn id="10" dur="200" fill="hold">
                                          <p:stCondLst>
                                            <p:cond delay="800"/>
                                          </p:stCondLst>
                                        </p:cTn>
                                        <p:tgtEl>
                                          <p:spTgt spid="5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26"/>
                                        </p:tgtEl>
                                        <p:attrNameLst>
                                          <p:attrName>r</p:attrName>
                                        </p:attrNameLst>
                                      </p:cBhvr>
                                    </p:animRot>
                                    <p:animRot by="-240000">
                                      <p:cBhvr>
                                        <p:cTn id="13" dur="400" fill="hold">
                                          <p:stCondLst>
                                            <p:cond delay="400"/>
                                          </p:stCondLst>
                                        </p:cTn>
                                        <p:tgtEl>
                                          <p:spTgt spid="26"/>
                                        </p:tgtEl>
                                        <p:attrNameLst>
                                          <p:attrName>r</p:attrName>
                                        </p:attrNameLst>
                                      </p:cBhvr>
                                    </p:animRot>
                                    <p:animRot by="240000">
                                      <p:cBhvr>
                                        <p:cTn id="14" dur="400" fill="hold">
                                          <p:stCondLst>
                                            <p:cond delay="800"/>
                                          </p:stCondLst>
                                        </p:cTn>
                                        <p:tgtEl>
                                          <p:spTgt spid="26"/>
                                        </p:tgtEl>
                                        <p:attrNameLst>
                                          <p:attrName>r</p:attrName>
                                        </p:attrNameLst>
                                      </p:cBhvr>
                                    </p:animRot>
                                    <p:animRot by="-240000">
                                      <p:cBhvr>
                                        <p:cTn id="15" dur="400" fill="hold">
                                          <p:stCondLst>
                                            <p:cond delay="1200"/>
                                          </p:stCondLst>
                                        </p:cTn>
                                        <p:tgtEl>
                                          <p:spTgt spid="26"/>
                                        </p:tgtEl>
                                        <p:attrNameLst>
                                          <p:attrName>r</p:attrName>
                                        </p:attrNameLst>
                                      </p:cBhvr>
                                    </p:animRot>
                                    <p:animRot by="120000">
                                      <p:cBhvr>
                                        <p:cTn id="16" dur="400" fill="hold">
                                          <p:stCondLst>
                                            <p:cond delay="1600"/>
                                          </p:stCondLst>
                                        </p:cTn>
                                        <p:tgtEl>
                                          <p:spTgt spid="2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8"/>
                    </p:tgtEl>
                  </p:cond>
                </p:stCondLst>
                <p:endSync evt="end" delay="0">
                  <p:rtn val="all"/>
                </p:endSync>
                <p:childTnLst>
                  <p:par>
                    <p:cTn id="25" fill="hold">
                      <p:stCondLst>
                        <p:cond delay="0"/>
                      </p:stCondLst>
                      <p:childTnLst>
                        <p:par>
                          <p:cTn id="26" fill="hold">
                            <p:stCondLst>
                              <p:cond delay="0"/>
                            </p:stCondLst>
                            <p:childTnLst>
                              <p:par>
                                <p:cTn id="27" presetID="44" presetClass="path" presetSubtype="0" accel="50000" decel="50000" fill="hold" nodeType="clickEffect">
                                  <p:stCondLst>
                                    <p:cond delay="0"/>
                                  </p:stCondLst>
                                  <p:childTnLst>
                                    <p:animMotion origin="layout" path="M -0.01302 -0.06513 L -0.03316 -0.11883 C -0.03715 -0.12963 -0.03576 -0.14043 -0.03108 -0.14908 C -0.02413 -0.15864 -0.01441 -0.16235 -0.00226 -0.1605 L 0.05191 -0.15679 " pathEditMode="relative" rAng="-3854564" ptsTypes="FffFF">
                                      <p:cBhvr>
                                        <p:cTn id="28" dur="500" fill="hold"/>
                                        <p:tgtEl>
                                          <p:spTgt spid="58"/>
                                        </p:tgtEl>
                                        <p:attrNameLst>
                                          <p:attrName>ppt_x</p:attrName>
                                          <p:attrName>ppt_y</p:attrName>
                                        </p:attrNameLst>
                                      </p:cBhvr>
                                      <p:rCtr x="1493" y="-6080"/>
                                    </p:animMotion>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0.05156 -0.1571 L 0.04774 -0.29599 " pathEditMode="relative" rAng="0" ptsTypes="AA">
                                      <p:cBhvr>
                                        <p:cTn id="32" dur="500" fill="hold"/>
                                        <p:tgtEl>
                                          <p:spTgt spid="58"/>
                                        </p:tgtEl>
                                        <p:attrNameLst>
                                          <p:attrName>ppt_x</p:attrName>
                                          <p:attrName>ppt_y</p:attrName>
                                        </p:attrNameLst>
                                      </p:cBhvr>
                                      <p:rCtr x="-191" y="-6944"/>
                                    </p:animMotion>
                                  </p:childTnLst>
                                </p:cTn>
                              </p:par>
                            </p:childTnLst>
                          </p:cTn>
                        </p:par>
                      </p:childTnLst>
                    </p:cTn>
                  </p:par>
                  <p:par>
                    <p:cTn id="33" fill="hold">
                      <p:stCondLst>
                        <p:cond delay="indefinite"/>
                      </p:stCondLst>
                      <p:childTnLst>
                        <p:par>
                          <p:cTn id="34" fill="hold">
                            <p:stCondLst>
                              <p:cond delay="0"/>
                            </p:stCondLst>
                            <p:childTnLst>
                              <p:par>
                                <p:cTn id="35" presetID="63" presetClass="path" presetSubtype="0" accel="50000" decel="50000" fill="hold" nodeType="clickEffect">
                                  <p:stCondLst>
                                    <p:cond delay="0"/>
                                  </p:stCondLst>
                                  <p:childTnLst>
                                    <p:animMotion origin="layout" path="M 0.04774 -0.29599 L 0.17274 -0.35525 " pathEditMode="relative" rAng="0" ptsTypes="AA">
                                      <p:cBhvr>
                                        <p:cTn id="36" dur="500" fill="hold"/>
                                        <p:tgtEl>
                                          <p:spTgt spid="58"/>
                                        </p:tgtEl>
                                        <p:attrNameLst>
                                          <p:attrName>ppt_x</p:attrName>
                                          <p:attrName>ppt_y</p:attrName>
                                        </p:attrNameLst>
                                      </p:cBhvr>
                                      <p:rCtr x="6250" y="-2963"/>
                                    </p:animMotion>
                                  </p:childTnLst>
                                </p:cTn>
                              </p:par>
                            </p:childTnLst>
                          </p:cTn>
                        </p:par>
                      </p:childTnLst>
                    </p:cTn>
                  </p:par>
                  <p:par>
                    <p:cTn id="37" fill="hold">
                      <p:stCondLst>
                        <p:cond delay="indefinite"/>
                      </p:stCondLst>
                      <p:childTnLst>
                        <p:par>
                          <p:cTn id="38" fill="hold">
                            <p:stCondLst>
                              <p:cond delay="0"/>
                            </p:stCondLst>
                            <p:childTnLst>
                              <p:par>
                                <p:cTn id="39" presetID="63" presetClass="path" presetSubtype="0" accel="50000" decel="50000" fill="hold" nodeType="clickEffect">
                                  <p:stCondLst>
                                    <p:cond delay="0"/>
                                  </p:stCondLst>
                                  <p:childTnLst>
                                    <p:animMotion origin="layout" path="M 0.17274 -0.35524 L 0.29774 -0.38487 " pathEditMode="relative" rAng="0" ptsTypes="AA">
                                      <p:cBhvr>
                                        <p:cTn id="40" dur="500" fill="hold"/>
                                        <p:tgtEl>
                                          <p:spTgt spid="58"/>
                                        </p:tgtEl>
                                        <p:attrNameLst>
                                          <p:attrName>ppt_x</p:attrName>
                                          <p:attrName>ppt_y</p:attrName>
                                        </p:attrNameLst>
                                      </p:cBhvr>
                                      <p:rCtr x="6250" y="-1481"/>
                                    </p:animMotion>
                                  </p:childTnLst>
                                </p:cTn>
                              </p:par>
                            </p:childTnLst>
                          </p:cTn>
                        </p:par>
                      </p:childTnLst>
                    </p:cTn>
                  </p:par>
                  <p:par>
                    <p:cTn id="41" fill="hold">
                      <p:stCondLst>
                        <p:cond delay="indefinite"/>
                      </p:stCondLst>
                      <p:childTnLst>
                        <p:par>
                          <p:cTn id="42" fill="hold">
                            <p:stCondLst>
                              <p:cond delay="0"/>
                            </p:stCondLst>
                            <p:childTnLst>
                              <p:par>
                                <p:cTn id="43" presetID="63" presetClass="path" presetSubtype="0" accel="50000" decel="50000" fill="hold" nodeType="clickEffect">
                                  <p:stCondLst>
                                    <p:cond delay="0"/>
                                  </p:stCondLst>
                                  <p:childTnLst>
                                    <p:animMotion origin="layout" path="M 0.29774 -0.38488 L 0.41441 -0.44414 " pathEditMode="relative" rAng="0" ptsTypes="AA">
                                      <p:cBhvr>
                                        <p:cTn id="44" dur="500" fill="hold"/>
                                        <p:tgtEl>
                                          <p:spTgt spid="58"/>
                                        </p:tgtEl>
                                        <p:attrNameLst>
                                          <p:attrName>ppt_x</p:attrName>
                                          <p:attrName>ppt_y</p:attrName>
                                        </p:attrNameLst>
                                      </p:cBhvr>
                                      <p:rCtr x="5833" y="-2963"/>
                                    </p:animMotion>
                                  </p:childTnLst>
                                </p:cTn>
                              </p:par>
                            </p:childTnLst>
                          </p:cTn>
                        </p:par>
                        <p:par>
                          <p:cTn id="45" fill="hold">
                            <p:stCondLst>
                              <p:cond delay="500"/>
                            </p:stCondLst>
                            <p:childTnLst>
                              <p:par>
                                <p:cTn id="46" presetID="63" presetClass="path" presetSubtype="0" accel="50000" decel="50000" fill="hold" nodeType="afterEffect">
                                  <p:stCondLst>
                                    <p:cond delay="0"/>
                                  </p:stCondLst>
                                  <p:childTnLst>
                                    <p:animMotion origin="layout" path="M 0.41441 -0.42932 L 0.33108 -0.54784 " pathEditMode="relative" rAng="0" ptsTypes="AA">
                                      <p:cBhvr>
                                        <p:cTn id="47" dur="500" fill="hold"/>
                                        <p:tgtEl>
                                          <p:spTgt spid="58"/>
                                        </p:tgtEl>
                                        <p:attrNameLst>
                                          <p:attrName>ppt_x</p:attrName>
                                          <p:attrName>ppt_y</p:attrName>
                                        </p:attrNameLst>
                                      </p:cBhvr>
                                      <p:rCtr x="-4167" y="-5926"/>
                                    </p:animMotion>
                                  </p:childTnLst>
                                </p:cTn>
                              </p:par>
                            </p:childTnLst>
                          </p:cTn>
                        </p:par>
                        <p:par>
                          <p:cTn id="48" fill="hold">
                            <p:stCondLst>
                              <p:cond delay="1000"/>
                            </p:stCondLst>
                            <p:childTnLst>
                              <p:par>
                                <p:cTn id="49" presetID="38" presetClass="path" presetSubtype="0" accel="50000" decel="50000" fill="hold" nodeType="afterEffect">
                                  <p:stCondLst>
                                    <p:cond delay="0"/>
                                  </p:stCondLst>
                                  <p:childTnLst>
                                    <p:animMotion origin="layout" path="M 0.33941 -0.65155 L 0.33507 -0.55278 L 0.33108 -0.65155 L 0.32691 -0.55278 L 0.32274 -0.65155 L 0.31875 -0.55278 L 0.31441 -0.65155 L 0.31042 -0.55278 L 0.30608 -0.65155 L 0.30174 -0.55278 L 0.29774 -0.65155 L 0.29358 -0.55278 L 0.28958 -0.65155 L 0.28542 -0.55278 L 0.28108 -0.65155 L 0.27708 -0.55278 L 0.27274 -0.65155 " pathEditMode="relative" rAng="0" ptsTypes="FFFFFFFFFFFFFFFFF">
                                      <p:cBhvr>
                                        <p:cTn id="50" dur="3000" fill="hold"/>
                                        <p:tgtEl>
                                          <p:spTgt spid="58"/>
                                        </p:tgtEl>
                                        <p:attrNameLst>
                                          <p:attrName>ppt_x</p:attrName>
                                          <p:attrName>ppt_y</p:attrName>
                                        </p:attrNameLst>
                                      </p:cBhvr>
                                      <p:rCtr x="-3333" y="4938"/>
                                    </p:animMotion>
                                  </p:childTnLst>
                                </p:cTn>
                              </p:par>
                              <p:par>
                                <p:cTn id="51" presetID="1" presetClass="entr" presetSubtype="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xit" presetSubtype="0" fill="hold" nodeType="withEffect">
                                  <p:stCondLst>
                                    <p:cond delay="5000"/>
                                  </p:stCondLst>
                                  <p:childTnLst>
                                    <p:set>
                                      <p:cBhvr>
                                        <p:cTn id="56" dur="1" fill="hold">
                                          <p:stCondLst>
                                            <p:cond delay="0"/>
                                          </p:stCondLst>
                                        </p:cTn>
                                        <p:tgtEl>
                                          <p:spTgt spid="31"/>
                                        </p:tgtEl>
                                        <p:attrNameLst>
                                          <p:attrName>style.visibility</p:attrName>
                                        </p:attrNameLst>
                                      </p:cBhvr>
                                      <p:to>
                                        <p:strVal val="hidden"/>
                                      </p:to>
                                    </p:set>
                                  </p:childTnLst>
                                </p:cTn>
                              </p:par>
                              <p:par>
                                <p:cTn id="57" presetID="1" presetClass="exit" presetSubtype="0" fill="hold" nodeType="withEffect">
                                  <p:stCondLst>
                                    <p:cond delay="5000"/>
                                  </p:stCondLst>
                                  <p:childTnLst>
                                    <p:set>
                                      <p:cBhvr>
                                        <p:cTn id="58"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59" restart="whenNotActive" fill="hold" evtFilter="cancelBubble" nodeType="interactiveSeq">
                <p:stCondLst>
                  <p:cond evt="onClick" delay="0">
                    <p:tgtEl>
                      <p:spTgt spid="26"/>
                    </p:tgtEl>
                  </p:cond>
                </p:stCondLst>
                <p:endSync evt="end" delay="0">
                  <p:rtn val="all"/>
                </p:endSync>
                <p:childTnLst>
                  <p:par>
                    <p:cTn id="60" fill="hold">
                      <p:stCondLst>
                        <p:cond delay="0"/>
                      </p:stCondLst>
                      <p:childTnLst>
                        <p:par>
                          <p:cTn id="61" fill="hold">
                            <p:stCondLst>
                              <p:cond delay="0"/>
                            </p:stCondLst>
                            <p:childTnLst>
                              <p:par>
                                <p:cTn id="62" presetID="37" presetClass="path" presetSubtype="0" accel="50000" decel="50000" fill="hold" nodeType="clickEffect">
                                  <p:stCondLst>
                                    <p:cond delay="0"/>
                                  </p:stCondLst>
                                  <p:childTnLst>
                                    <p:animMotion origin="layout" path="M 0.01823 -0.01544 L 0.04705 -0.16359 C 0.05313 -0.1963 0.06476 -0.21667 0.07847 -0.22068 C 0.09427 -0.22531 0.10834 -0.21297 0.11962 -0.1855 L 0.17518 -0.06266 " pathEditMode="relative" rAng="-577008" ptsTypes="FffFF">
                                      <p:cBhvr>
                                        <p:cTn id="63" dur="1000" fill="hold"/>
                                        <p:tgtEl>
                                          <p:spTgt spid="26"/>
                                        </p:tgtEl>
                                        <p:attrNameLst>
                                          <p:attrName>ppt_x</p:attrName>
                                          <p:attrName>ppt_y</p:attrName>
                                        </p:attrNameLst>
                                      </p:cBhvr>
                                      <p:rCtr x="6979" y="-11451"/>
                                    </p:animMotion>
                                  </p:childTnLst>
                                </p:cTn>
                              </p:par>
                            </p:childTnLst>
                          </p:cTn>
                        </p:par>
                      </p:childTnLst>
                    </p:cTn>
                  </p:par>
                  <p:par>
                    <p:cTn id="64" fill="hold">
                      <p:stCondLst>
                        <p:cond delay="indefinite"/>
                      </p:stCondLst>
                      <p:childTnLst>
                        <p:par>
                          <p:cTn id="65" fill="hold">
                            <p:stCondLst>
                              <p:cond delay="0"/>
                            </p:stCondLst>
                            <p:childTnLst>
                              <p:par>
                                <p:cTn id="66" presetID="63" presetClass="path" presetSubtype="0" accel="50000" decel="50000" fill="hold" nodeType="clickEffect">
                                  <p:stCondLst>
                                    <p:cond delay="0"/>
                                  </p:stCondLst>
                                  <p:childTnLst>
                                    <p:animMotion origin="layout" path="M 0.17517 -0.06265 L 0.32587 -0.08889 " pathEditMode="relative" rAng="0" ptsTypes="AA">
                                      <p:cBhvr>
                                        <p:cTn id="67" dur="1000" fill="hold"/>
                                        <p:tgtEl>
                                          <p:spTgt spid="26"/>
                                        </p:tgtEl>
                                        <p:attrNameLst>
                                          <p:attrName>ppt_x</p:attrName>
                                          <p:attrName>ppt_y</p:attrName>
                                        </p:attrNameLst>
                                      </p:cBhvr>
                                      <p:rCtr x="7535" y="-1327"/>
                                    </p:animMotion>
                                  </p:childTnLst>
                                </p:cTn>
                              </p:par>
                            </p:childTnLst>
                          </p:cTn>
                        </p:par>
                      </p:childTnLst>
                    </p:cTn>
                  </p:par>
                  <p:par>
                    <p:cTn id="68" fill="hold">
                      <p:stCondLst>
                        <p:cond delay="indefinite"/>
                      </p:stCondLst>
                      <p:childTnLst>
                        <p:par>
                          <p:cTn id="69" fill="hold">
                            <p:stCondLst>
                              <p:cond delay="0"/>
                            </p:stCondLst>
                            <p:childTnLst>
                              <p:par>
                                <p:cTn id="70" presetID="63" presetClass="path" presetSubtype="0" accel="50000" decel="50000" fill="hold" nodeType="clickEffect">
                                  <p:stCondLst>
                                    <p:cond delay="0"/>
                                  </p:stCondLst>
                                  <p:childTnLst>
                                    <p:animMotion origin="layout" path="M 0.32587 -0.08889 L 0.47587 -0.20741 " pathEditMode="relative" rAng="0" ptsTypes="AA">
                                      <p:cBhvr>
                                        <p:cTn id="71" dur="1000" fill="hold"/>
                                        <p:tgtEl>
                                          <p:spTgt spid="26"/>
                                        </p:tgtEl>
                                        <p:attrNameLst>
                                          <p:attrName>ppt_x</p:attrName>
                                          <p:attrName>ppt_y</p:attrName>
                                        </p:attrNameLst>
                                      </p:cBhvr>
                                      <p:rCtr x="7500" y="-5926"/>
                                    </p:animMotion>
                                  </p:childTnLst>
                                </p:cTn>
                              </p:par>
                            </p:childTnLst>
                          </p:cTn>
                        </p:par>
                      </p:childTnLst>
                    </p:cTn>
                  </p:par>
                  <p:par>
                    <p:cTn id="72" fill="hold">
                      <p:stCondLst>
                        <p:cond delay="indefinite"/>
                      </p:stCondLst>
                      <p:childTnLst>
                        <p:par>
                          <p:cTn id="73" fill="hold">
                            <p:stCondLst>
                              <p:cond delay="0"/>
                            </p:stCondLst>
                            <p:childTnLst>
                              <p:par>
                                <p:cTn id="74" presetID="63" presetClass="path" presetSubtype="0" accel="50000" decel="50000" fill="hold" nodeType="clickEffect">
                                  <p:stCondLst>
                                    <p:cond delay="0"/>
                                  </p:stCondLst>
                                  <p:childTnLst>
                                    <p:animMotion origin="layout" path="M 0.47587 -0.20741 L 0.4842 -0.40803 " pathEditMode="relative" rAng="0" ptsTypes="AA">
                                      <p:cBhvr>
                                        <p:cTn id="75" dur="1000" fill="hold"/>
                                        <p:tgtEl>
                                          <p:spTgt spid="26"/>
                                        </p:tgtEl>
                                        <p:attrNameLst>
                                          <p:attrName>ppt_x</p:attrName>
                                          <p:attrName>ppt_y</p:attrName>
                                        </p:attrNameLst>
                                      </p:cBhvr>
                                      <p:rCtr x="417" y="-10031"/>
                                    </p:animMotion>
                                  </p:childTnLst>
                                </p:cTn>
                              </p:par>
                            </p:childTnLst>
                          </p:cTn>
                        </p:par>
                      </p:childTnLst>
                    </p:cTn>
                  </p:par>
                  <p:par>
                    <p:cTn id="76" fill="hold">
                      <p:stCondLst>
                        <p:cond delay="indefinite"/>
                      </p:stCondLst>
                      <p:childTnLst>
                        <p:par>
                          <p:cTn id="77" fill="hold">
                            <p:stCondLst>
                              <p:cond delay="0"/>
                            </p:stCondLst>
                            <p:childTnLst>
                              <p:par>
                                <p:cTn id="78" presetID="63" presetClass="path" presetSubtype="0" accel="50000" decel="50000" fill="hold" nodeType="clickEffect">
                                  <p:stCondLst>
                                    <p:cond delay="0"/>
                                  </p:stCondLst>
                                  <p:childTnLst>
                                    <p:animMotion origin="layout" path="M 0.46754 -0.40802 L 0.4092 -0.55617 " pathEditMode="relative" rAng="0" ptsTypes="AA">
                                      <p:cBhvr>
                                        <p:cTn id="79" dur="1000" fill="hold"/>
                                        <p:tgtEl>
                                          <p:spTgt spid="26"/>
                                        </p:tgtEl>
                                        <p:attrNameLst>
                                          <p:attrName>ppt_x</p:attrName>
                                          <p:attrName>ppt_y</p:attrName>
                                        </p:attrNameLst>
                                      </p:cBhvr>
                                      <p:rCtr x="-2917" y="-7407"/>
                                    </p:animMotion>
                                  </p:childTnLst>
                                </p:cTn>
                              </p:par>
                            </p:childTnLst>
                          </p:cTn>
                        </p:par>
                        <p:par>
                          <p:cTn id="80" fill="hold">
                            <p:stCondLst>
                              <p:cond delay="1000"/>
                            </p:stCondLst>
                            <p:childTnLst>
                              <p:par>
                                <p:cTn id="81" presetID="45" presetClass="path" presetSubtype="0" accel="50000" decel="50000" fill="hold" nodeType="afterEffect">
                                  <p:stCondLst>
                                    <p:cond delay="0"/>
                                  </p:stCondLst>
                                  <p:childTnLst>
                                    <p:animMotion origin="layout" path="M 0.3342 -0.6213 L 0.34497 -0.6213 C 0.35 -0.6213 0.35573 -0.63612 0.36094 -0.63859 C 0.36459 -0.63859 0.3717 -0.6247 0.37483 -0.6247 C 0.37934 -0.6247 0.38368 -0.62902 0.39202 -0.62902 L 0.39775 -0.79321 L 0.40417 -0.59476 L 0.41181 -0.6213 L 0.41806 -0.62902 L 0.43351 -0.62254 C 0.44045 -0.62562 0.44618 -0.63951 0.45313 -0.64476 C 0.45573 -0.64599 0.46146 -0.64692 0.46528 -0.64476 C 0.4691 -0.6426 0.4724 -0.62778 0.47361 -0.62655 C 0.47552 -0.62254 0.47986 -0.62655 0.48247 -0.6247 L 0.48629 -0.6213 L 0.4934 -0.6213 " pathEditMode="relative" rAng="0" ptsTypes="FfffFFFFFffffFFF">
                                      <p:cBhvr>
                                        <p:cTn id="82" dur="1000" fill="hold"/>
                                        <p:tgtEl>
                                          <p:spTgt spid="26"/>
                                        </p:tgtEl>
                                        <p:attrNameLst>
                                          <p:attrName>ppt_x</p:attrName>
                                          <p:attrName>ppt_y</p:attrName>
                                        </p:attrNameLst>
                                      </p:cBhvr>
                                      <p:rCtr x="7951" y="-7284"/>
                                    </p:animMotion>
                                  </p:childTnLst>
                                </p:cTn>
                              </p:par>
                              <p:par>
                                <p:cTn id="83" presetID="1" presetClass="entr" presetSubtype="0" fill="hold" nodeType="withEffect">
                                  <p:stCondLst>
                                    <p:cond delay="0"/>
                                  </p:stCondLst>
                                  <p:childTnLst>
                                    <p:set>
                                      <p:cBhvr>
                                        <p:cTn id="84" dur="1" fill="hold">
                                          <p:stCondLst>
                                            <p:cond delay="0"/>
                                          </p:stCondLst>
                                        </p:cTn>
                                        <p:tgtEl>
                                          <p:spTgt spid="21"/>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32"/>
                                        </p:tgtEl>
                                        <p:attrNameLst>
                                          <p:attrName>style.visibility</p:attrName>
                                        </p:attrNameLst>
                                      </p:cBhvr>
                                      <p:to>
                                        <p:strVal val="visible"/>
                                      </p:to>
                                    </p:set>
                                  </p:childTnLst>
                                </p:cTn>
                              </p:par>
                              <p:par>
                                <p:cTn id="87" presetID="1" presetClass="exit" presetSubtype="0" fill="hold" nodeType="withEffect">
                                  <p:stCondLst>
                                    <p:cond delay="5000"/>
                                  </p:stCondLst>
                                  <p:childTnLst>
                                    <p:set>
                                      <p:cBhvr>
                                        <p:cTn id="88" dur="1" fill="hold">
                                          <p:stCondLst>
                                            <p:cond delay="0"/>
                                          </p:stCondLst>
                                        </p:cTn>
                                        <p:tgtEl>
                                          <p:spTgt spid="32"/>
                                        </p:tgtEl>
                                        <p:attrNameLst>
                                          <p:attrName>style.visibility</p:attrName>
                                        </p:attrNameLst>
                                      </p:cBhvr>
                                      <p:to>
                                        <p:strVal val="hidden"/>
                                      </p:to>
                                    </p:set>
                                  </p:childTnLst>
                                </p:cTn>
                              </p:par>
                              <p:par>
                                <p:cTn id="89" presetID="1" presetClass="exit" presetSubtype="0" fill="hold" nodeType="withEffect">
                                  <p:stCondLst>
                                    <p:cond delay="5000"/>
                                  </p:stCondLst>
                                  <p:childTnLst>
                                    <p:set>
                                      <p:cBhvr>
                                        <p:cTn id="90"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FF5D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7897044">
            <a:off x="-4439262" y="6578424"/>
            <a:ext cx="7673339" cy="10444950"/>
            <a:chOff x="0" y="0"/>
            <a:chExt cx="6350000" cy="8643620"/>
          </a:xfrm>
        </p:grpSpPr>
        <p:sp>
          <p:nvSpPr>
            <p:cNvPr id="3" name="Freeform 3"/>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8FB994"/>
            </a:solidFill>
          </p:spPr>
        </p:sp>
        <p:sp>
          <p:nvSpPr>
            <p:cNvPr id="4" name="Freeform 4"/>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grpSp>
        <p:nvGrpSpPr>
          <p:cNvPr id="5" name="Group 5"/>
          <p:cNvGrpSpPr>
            <a:grpSpLocks noChangeAspect="1"/>
          </p:cNvGrpSpPr>
          <p:nvPr/>
        </p:nvGrpSpPr>
        <p:grpSpPr>
          <a:xfrm rot="7897044">
            <a:off x="15053922" y="-6095184"/>
            <a:ext cx="7673339" cy="10444950"/>
            <a:chOff x="0" y="0"/>
            <a:chExt cx="6350000" cy="8643620"/>
          </a:xfrm>
        </p:grpSpPr>
        <p:sp>
          <p:nvSpPr>
            <p:cNvPr id="6" name="Freeform 6"/>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8FB994"/>
            </a:solidFill>
          </p:spPr>
        </p:sp>
        <p:sp>
          <p:nvSpPr>
            <p:cNvPr id="7" name="Freeform 7"/>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8" name="Freeform 8"/>
          <p:cNvSpPr/>
          <p:nvPr/>
        </p:nvSpPr>
        <p:spPr>
          <a:xfrm flipV="1">
            <a:off x="15283150" y="808320"/>
            <a:ext cx="2125504" cy="2944653"/>
          </a:xfrm>
          <a:custGeom>
            <a:avLst/>
            <a:gdLst/>
            <a:ahLst/>
            <a:cxnLst/>
            <a:rect l="l" t="t" r="r" b="b"/>
            <a:pathLst>
              <a:path w="2125504" h="2944653">
                <a:moveTo>
                  <a:pt x="0" y="2944653"/>
                </a:moveTo>
                <a:lnTo>
                  <a:pt x="2125504" y="2944653"/>
                </a:lnTo>
                <a:lnTo>
                  <a:pt x="2125504" y="0"/>
                </a:lnTo>
                <a:lnTo>
                  <a:pt x="0" y="0"/>
                </a:lnTo>
                <a:lnTo>
                  <a:pt x="0" y="294465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Freeform 10"/>
          <p:cNvSpPr/>
          <p:nvPr/>
        </p:nvSpPr>
        <p:spPr>
          <a:xfrm rot="2102414">
            <a:off x="-1447942" y="-3309873"/>
            <a:ext cx="5811487" cy="5496821"/>
          </a:xfrm>
          <a:custGeom>
            <a:avLst/>
            <a:gdLst/>
            <a:ahLst/>
            <a:cxnLst/>
            <a:rect l="l" t="t" r="r" b="b"/>
            <a:pathLst>
              <a:path w="5811487" h="5496821">
                <a:moveTo>
                  <a:pt x="0" y="0"/>
                </a:moveTo>
                <a:lnTo>
                  <a:pt x="5811487" y="0"/>
                </a:lnTo>
                <a:lnTo>
                  <a:pt x="5811487" y="5496820"/>
                </a:lnTo>
                <a:lnTo>
                  <a:pt x="0" y="5496820"/>
                </a:lnTo>
                <a:lnTo>
                  <a:pt x="0" y="0"/>
                </a:lnTo>
                <a:close/>
              </a:path>
            </a:pathLst>
          </a:custGeom>
          <a:blipFill>
            <a:blip r:embed="rId5">
              <a:extLst>
                <a:ext uri="{96DAC541-7B7A-43D3-8B79-37D633B846F1}">
                  <asvg:svgBlip xmlns:asvg="http://schemas.microsoft.com/office/drawing/2016/SVG/main" xmlns="" r:embed="rId8"/>
                </a:ext>
              </a:extLst>
            </a:blip>
            <a:stretch>
              <a:fillRect/>
            </a:stretch>
          </a:blipFill>
        </p:spPr>
      </p:sp>
      <p:sp>
        <p:nvSpPr>
          <p:cNvPr id="11" name="Freeform 11"/>
          <p:cNvSpPr/>
          <p:nvPr/>
        </p:nvSpPr>
        <p:spPr>
          <a:xfrm rot="5571265">
            <a:off x="6319695" y="-1812352"/>
            <a:ext cx="7507234" cy="15908562"/>
          </a:xfrm>
          <a:custGeom>
            <a:avLst/>
            <a:gdLst/>
            <a:ahLst/>
            <a:cxnLst/>
            <a:rect l="l" t="t" r="r" b="b"/>
            <a:pathLst>
              <a:path w="5658894" h="8001007">
                <a:moveTo>
                  <a:pt x="0" y="0"/>
                </a:moveTo>
                <a:lnTo>
                  <a:pt x="5658895" y="0"/>
                </a:lnTo>
                <a:lnTo>
                  <a:pt x="5658895" y="8001008"/>
                </a:lnTo>
                <a:lnTo>
                  <a:pt x="0" y="800100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Freeform 12"/>
          <p:cNvSpPr/>
          <p:nvPr/>
        </p:nvSpPr>
        <p:spPr>
          <a:xfrm rot="5400000">
            <a:off x="6067983" y="-1441465"/>
            <a:ext cx="7253209" cy="15370264"/>
          </a:xfrm>
          <a:custGeom>
            <a:avLst/>
            <a:gdLst/>
            <a:ahLst/>
            <a:cxnLst/>
            <a:rect l="l" t="t" r="r" b="b"/>
            <a:pathLst>
              <a:path w="5467413" h="7730276">
                <a:moveTo>
                  <a:pt x="0" y="0"/>
                </a:moveTo>
                <a:lnTo>
                  <a:pt x="5467414" y="0"/>
                </a:lnTo>
                <a:lnTo>
                  <a:pt x="5467414" y="7730276"/>
                </a:lnTo>
                <a:lnTo>
                  <a:pt x="0" y="773027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a:off x="97459" y="3062866"/>
            <a:ext cx="917311" cy="898965"/>
          </a:xfrm>
          <a:custGeom>
            <a:avLst/>
            <a:gdLst/>
            <a:ahLst/>
            <a:cxnLst/>
            <a:rect l="l" t="t" r="r" b="b"/>
            <a:pathLst>
              <a:path w="917311" h="898965">
                <a:moveTo>
                  <a:pt x="0" y="0"/>
                </a:moveTo>
                <a:lnTo>
                  <a:pt x="917311" y="0"/>
                </a:lnTo>
                <a:lnTo>
                  <a:pt x="917311" y="898965"/>
                </a:lnTo>
                <a:lnTo>
                  <a:pt x="0" y="89896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4" name="Freeform 14"/>
          <p:cNvSpPr/>
          <p:nvPr/>
        </p:nvSpPr>
        <p:spPr>
          <a:xfrm>
            <a:off x="3979596" y="594583"/>
            <a:ext cx="1123180" cy="1100716"/>
          </a:xfrm>
          <a:custGeom>
            <a:avLst/>
            <a:gdLst/>
            <a:ahLst/>
            <a:cxnLst/>
            <a:rect l="l" t="t" r="r" b="b"/>
            <a:pathLst>
              <a:path w="1123180" h="1100716">
                <a:moveTo>
                  <a:pt x="0" y="0"/>
                </a:moveTo>
                <a:lnTo>
                  <a:pt x="1123180" y="0"/>
                </a:lnTo>
                <a:lnTo>
                  <a:pt x="1123180" y="1100716"/>
                </a:lnTo>
                <a:lnTo>
                  <a:pt x="0" y="110071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5" name="Freeform 15"/>
          <p:cNvSpPr/>
          <p:nvPr/>
        </p:nvSpPr>
        <p:spPr>
          <a:xfrm rot="-1189488">
            <a:off x="505022" y="1257760"/>
            <a:ext cx="1589565" cy="1582452"/>
          </a:xfrm>
          <a:custGeom>
            <a:avLst/>
            <a:gdLst/>
            <a:ahLst/>
            <a:cxnLst/>
            <a:rect l="l" t="t" r="r" b="b"/>
            <a:pathLst>
              <a:path w="1589565" h="1582452">
                <a:moveTo>
                  <a:pt x="0" y="0"/>
                </a:moveTo>
                <a:lnTo>
                  <a:pt x="1589565" y="0"/>
                </a:lnTo>
                <a:lnTo>
                  <a:pt x="1589565" y="1582452"/>
                </a:lnTo>
                <a:lnTo>
                  <a:pt x="0" y="1582452"/>
                </a:lnTo>
                <a:lnTo>
                  <a:pt x="0" y="0"/>
                </a:lnTo>
                <a:close/>
              </a:path>
            </a:pathLst>
          </a:custGeom>
          <a:blipFill>
            <a:blip r:embed="rId15"/>
            <a:stretch>
              <a:fillRect/>
            </a:stretch>
          </a:blipFill>
        </p:spPr>
      </p:sp>
      <p:sp>
        <p:nvSpPr>
          <p:cNvPr id="16" name="Freeform 16"/>
          <p:cNvSpPr/>
          <p:nvPr/>
        </p:nvSpPr>
        <p:spPr>
          <a:xfrm>
            <a:off x="1299805" y="263126"/>
            <a:ext cx="1630846" cy="1534163"/>
          </a:xfrm>
          <a:custGeom>
            <a:avLst/>
            <a:gdLst/>
            <a:ahLst/>
            <a:cxnLst/>
            <a:rect l="l" t="t" r="r" b="b"/>
            <a:pathLst>
              <a:path w="1630846" h="1534163">
                <a:moveTo>
                  <a:pt x="0" y="0"/>
                </a:moveTo>
                <a:lnTo>
                  <a:pt x="1630845" y="0"/>
                </a:lnTo>
                <a:lnTo>
                  <a:pt x="1630845" y="1534162"/>
                </a:lnTo>
                <a:lnTo>
                  <a:pt x="0" y="1534162"/>
                </a:lnTo>
                <a:lnTo>
                  <a:pt x="0" y="0"/>
                </a:lnTo>
                <a:close/>
              </a:path>
            </a:pathLst>
          </a:custGeom>
          <a:blipFill>
            <a:blip r:embed="rId16"/>
            <a:stretch>
              <a:fillRect/>
            </a:stretch>
          </a:blipFill>
        </p:spPr>
      </p:sp>
      <p:sp>
        <p:nvSpPr>
          <p:cNvPr id="20" name="TextBox 20"/>
          <p:cNvSpPr txBox="1"/>
          <p:nvPr/>
        </p:nvSpPr>
        <p:spPr>
          <a:xfrm>
            <a:off x="5849848" y="1257300"/>
            <a:ext cx="6588304" cy="699743"/>
          </a:xfrm>
          <a:prstGeom prst="rect">
            <a:avLst/>
          </a:prstGeom>
        </p:spPr>
        <p:txBody>
          <a:bodyPr lIns="0" tIns="0" rIns="0" bIns="0" rtlCol="0" anchor="t">
            <a:spAutoFit/>
          </a:bodyPr>
          <a:lstStyle/>
          <a:p>
            <a:pPr algn="ctr">
              <a:lnSpc>
                <a:spcPts val="5400"/>
              </a:lnSpc>
            </a:pPr>
            <a:r>
              <a:rPr lang="vi-VN" sz="6000" b="1">
                <a:latin typeface="Times New Roman" panose="02020603050405020304" pitchFamily="18" charset="0"/>
                <a:cs typeface="Times New Roman" panose="02020603050405020304" pitchFamily="18" charset="0"/>
              </a:rPr>
              <a:t>G</a:t>
            </a:r>
            <a:r>
              <a:rPr lang="vi-VN" sz="6000" b="1" smtClean="0">
                <a:latin typeface="Times New Roman" panose="02020603050405020304" pitchFamily="18" charset="0"/>
                <a:cs typeface="Times New Roman" panose="02020603050405020304" pitchFamily="18" charset="0"/>
              </a:rPr>
              <a:t>iải </a:t>
            </a:r>
            <a:r>
              <a:rPr lang="vi-VN" sz="6000" b="1">
                <a:latin typeface="Times New Roman" panose="02020603050405020304" pitchFamily="18" charset="0"/>
                <a:cs typeface="Times New Roman" panose="02020603050405020304" pitchFamily="18" charset="0"/>
              </a:rPr>
              <a:t>pháp </a:t>
            </a:r>
            <a:endParaRPr lang="en-US" sz="6000" b="1">
              <a:solidFill>
                <a:srgbClr val="2A441E"/>
              </a:solidFill>
              <a:latin typeface="Times New Roman" panose="02020603050405020304" pitchFamily="18" charset="0"/>
              <a:ea typeface="KG Primary Penmanship"/>
              <a:cs typeface="Times New Roman" panose="02020603050405020304" pitchFamily="18" charset="0"/>
              <a:sym typeface="KG Primary Penmanship"/>
            </a:endParaRPr>
          </a:p>
        </p:txBody>
      </p:sp>
      <p:sp>
        <p:nvSpPr>
          <p:cNvPr id="22" name="Rectangle 21"/>
          <p:cNvSpPr/>
          <p:nvPr/>
        </p:nvSpPr>
        <p:spPr>
          <a:xfrm>
            <a:off x="2232328" y="3150009"/>
            <a:ext cx="14760272" cy="6494085"/>
          </a:xfrm>
          <a:prstGeom prst="rect">
            <a:avLst/>
          </a:prstGeom>
        </p:spPr>
        <p:txBody>
          <a:bodyPr wrap="square">
            <a:spAutoFit/>
          </a:bodyPr>
          <a:lstStyle/>
          <a:p>
            <a:pPr algn="just" fontAlgn="base">
              <a:spcAft>
                <a:spcPts val="0"/>
              </a:spcAft>
            </a:pPr>
            <a:r>
              <a:rPr lang="vi-VN" sz="3200" kern="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GP1</a:t>
            </a:r>
            <a:r>
              <a:rPr lang="vi-VN" sz="3200" ker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HS đ</a:t>
            </a:r>
            <a:r>
              <a:rPr lang="vi-VN" sz="3200" kern="100">
                <a:latin typeface="Times New Roman" panose="02020603050405020304" pitchFamily="18" charset="0"/>
                <a:ea typeface="Times New Roman" panose="02020603050405020304" pitchFamily="18" charset="0"/>
                <a:cs typeface="Times New Roman" panose="02020603050405020304" pitchFamily="18" charset="0"/>
              </a:rPr>
              <a:t>i ngủ đúng giờ bằng cách không sử dụng thiết bị điện thoại ít nhất 01 giờ trước khi ngủ: Trước hết, chúng ta nằm thư giãn, hít thở đều và đếm nhịp thở. Theo các nghiên cứu khoa học về giấc ngủ, việc hít thở và đếm nhịp thở giúp tâm trí thoải mái, dễ chìm vào giấc ngủ và giúp tỉnh táo hơn vào sáng hôm sau.</a:t>
            </a:r>
            <a:endParaRPr lang="en-GB" sz="3200" kern="100">
              <a:latin typeface="Times New Roman" panose="02020603050405020304" pitchFamily="18" charset="0"/>
              <a:ea typeface="Calibri" panose="020F0502020204030204" pitchFamily="34" charset="0"/>
              <a:cs typeface="Times New Roman" panose="02020603050405020304" pitchFamily="18" charset="0"/>
            </a:endParaRPr>
          </a:p>
          <a:p>
            <a:pPr algn="just" fontAlgn="base">
              <a:spcAft>
                <a:spcPts val="0"/>
              </a:spcAft>
            </a:pPr>
            <a:r>
              <a:rPr lang="vi-VN" sz="3200" kern="10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3200" kern="100">
                <a:latin typeface="Times New Roman" panose="02020603050405020304" pitchFamily="18" charset="0"/>
                <a:ea typeface="Times New Roman" panose="02020603050405020304" pitchFamily="18" charset="0"/>
                <a:cs typeface="Times New Roman" panose="02020603050405020304" pitchFamily="18" charset="0"/>
              </a:rPr>
              <a:t>GP2: HS chuẩn bị sách vở, đồ dùng học tập vào buổi tối trước khi ngủ: Sử dụng checklist để không sai sót. Công việc này giúp HS chủ động vào buổi sáng, không mất thời gian chuẩn bị.</a:t>
            </a:r>
            <a:endParaRPr lang="en-GB" sz="3200" kern="100">
              <a:latin typeface="Times New Roman" panose="02020603050405020304" pitchFamily="18" charset="0"/>
              <a:ea typeface="Calibri" panose="020F0502020204030204" pitchFamily="34" charset="0"/>
              <a:cs typeface="Times New Roman" panose="02020603050405020304" pitchFamily="18" charset="0"/>
            </a:endParaRPr>
          </a:p>
          <a:p>
            <a:pPr algn="just" fontAlgn="base">
              <a:spcAft>
                <a:spcPts val="0"/>
              </a:spcAft>
            </a:pPr>
            <a:r>
              <a:rPr lang="vi-VN" sz="3200" kern="10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3200" kern="100">
                <a:latin typeface="Times New Roman" panose="02020603050405020304" pitchFamily="18" charset="0"/>
                <a:ea typeface="Times New Roman" panose="02020603050405020304" pitchFamily="18" charset="0"/>
                <a:cs typeface="Times New Roman" panose="02020603050405020304" pitchFamily="18" charset="0"/>
              </a:rPr>
              <a:t>GP3: Phụ huynh đánh thức HS dậy đúng giờ, hỗ trợ học sinh về việc di chuyển, trừ hao thời gian di chuyển để phòng các sự cố như tắc đường, xe cộ hư hỏng,…Việc này giúp đỡ HS thuận tiện hơn trong việc đi lại, đảm bảo giờ giấc đến </a:t>
            </a:r>
            <a:r>
              <a:rPr lang="vi-VN" sz="3200" kern="100" smtClean="0">
                <a:latin typeface="Times New Roman" panose="02020603050405020304" pitchFamily="18" charset="0"/>
                <a:ea typeface="Times New Roman" panose="02020603050405020304" pitchFamily="18" charset="0"/>
                <a:cs typeface="Times New Roman" panose="02020603050405020304" pitchFamily="18" charset="0"/>
              </a:rPr>
              <a:t>lớp</a:t>
            </a:r>
            <a:endParaRPr lang="en-GB" sz="3200" kern="100" smtClean="0">
              <a:latin typeface="Times New Roman" panose="02020603050405020304" pitchFamily="18" charset="0"/>
              <a:ea typeface="Calibri" panose="020F0502020204030204" pitchFamily="34" charset="0"/>
              <a:cs typeface="Times New Roman" panose="02020603050405020304" pitchFamily="18" charset="0"/>
            </a:endParaRPr>
          </a:p>
          <a:p>
            <a:pPr algn="just" fontAlgn="base">
              <a:spcAft>
                <a:spcPts val="0"/>
              </a:spcAft>
            </a:pPr>
            <a:r>
              <a:rPr lang="vi-VN" sz="3200" kern="100" smtClean="0">
                <a:latin typeface="Times New Roman" panose="02020603050405020304" pitchFamily="18" charset="0"/>
                <a:ea typeface="Times New Roman" panose="02020603050405020304" pitchFamily="18" charset="0"/>
                <a:cs typeface="Times New Roman" panose="02020603050405020304" pitchFamily="18" charset="0"/>
              </a:rPr>
              <a:t>+ GP4: Nhà trường </a:t>
            </a:r>
            <a:r>
              <a:rPr lang="vi-VN" sz="3200" kern="1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cũng cần giám sát và kỷ luật nghiêm khắc hơn nữa những học sinh có tình trạng đi học muộn nhiều lần. Việc này giúp HS tăng cường ý thức kỷ luật, thực hiện tốt hơn các quy định khác của trường</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57701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1000"/>
                                        <p:tgtEl>
                                          <p:spTgt spid="20">
                                            <p:txEl>
                                              <p:pRg st="0" end="0"/>
                                            </p:txEl>
                                          </p:spTgt>
                                        </p:tgtEl>
                                      </p:cBhvr>
                                    </p:animEffect>
                                    <p:anim calcmode="lin" valueType="num">
                                      <p:cBhvr>
                                        <p:cTn id="8"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4F2FF"/>
        </a:solidFill>
        <a:effectLst/>
      </p:bgPr>
    </p:bg>
    <p:spTree>
      <p:nvGrpSpPr>
        <p:cNvPr id="1" name=""/>
        <p:cNvGrpSpPr/>
        <p:nvPr/>
      </p:nvGrpSpPr>
      <p:grpSpPr>
        <a:xfrm>
          <a:off x="0" y="0"/>
          <a:ext cx="0" cy="0"/>
          <a:chOff x="0" y="0"/>
          <a:chExt cx="0" cy="0"/>
        </a:xfrm>
      </p:grpSpPr>
      <p:sp>
        <p:nvSpPr>
          <p:cNvPr id="2" name="Freeform 2"/>
          <p:cNvSpPr/>
          <p:nvPr/>
        </p:nvSpPr>
        <p:spPr>
          <a:xfrm rot="2592102">
            <a:off x="-2278448" y="6070920"/>
            <a:ext cx="8576084" cy="8111727"/>
          </a:xfrm>
          <a:custGeom>
            <a:avLst/>
            <a:gdLst/>
            <a:ahLst/>
            <a:cxnLst/>
            <a:rect l="l" t="t" r="r" b="b"/>
            <a:pathLst>
              <a:path w="8576084" h="8111727">
                <a:moveTo>
                  <a:pt x="0" y="0"/>
                </a:moveTo>
                <a:lnTo>
                  <a:pt x="8576084" y="0"/>
                </a:lnTo>
                <a:lnTo>
                  <a:pt x="8576084" y="8111727"/>
                </a:lnTo>
                <a:lnTo>
                  <a:pt x="0" y="811172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a:grpSpLocks noChangeAspect="1"/>
          </p:cNvGrpSpPr>
          <p:nvPr/>
        </p:nvGrpSpPr>
        <p:grpSpPr>
          <a:xfrm rot="5400000">
            <a:off x="7608222" y="1509680"/>
            <a:ext cx="6897043" cy="9388256"/>
            <a:chOff x="0" y="0"/>
            <a:chExt cx="6350000" cy="8643620"/>
          </a:xfrm>
        </p:grpSpPr>
        <p:sp>
          <p:nvSpPr>
            <p:cNvPr id="4" name="Freeform 4"/>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8AB5E1"/>
            </a:solidFill>
          </p:spPr>
        </p:sp>
        <p:sp>
          <p:nvSpPr>
            <p:cNvPr id="5" name="Freeform 5"/>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4"/>
              <a:stretch>
                <a:fillRect l="-19505" r="-19505"/>
              </a:stretch>
            </a:blipFill>
          </p:spPr>
        </p:sp>
      </p:grpSp>
      <p:grpSp>
        <p:nvGrpSpPr>
          <p:cNvPr id="6" name="Group 6"/>
          <p:cNvGrpSpPr/>
          <p:nvPr/>
        </p:nvGrpSpPr>
        <p:grpSpPr>
          <a:xfrm>
            <a:off x="7260477" y="3580935"/>
            <a:ext cx="7592532" cy="5245745"/>
            <a:chOff x="0" y="0"/>
            <a:chExt cx="1999679" cy="1381595"/>
          </a:xfrm>
        </p:grpSpPr>
        <p:sp>
          <p:nvSpPr>
            <p:cNvPr id="7" name="Freeform 7"/>
            <p:cNvSpPr/>
            <p:nvPr/>
          </p:nvSpPr>
          <p:spPr>
            <a:xfrm>
              <a:off x="0" y="0"/>
              <a:ext cx="1999679" cy="1381595"/>
            </a:xfrm>
            <a:custGeom>
              <a:avLst/>
              <a:gdLst/>
              <a:ahLst/>
              <a:cxnLst/>
              <a:rect l="l" t="t" r="r" b="b"/>
              <a:pathLst>
                <a:path w="1999679" h="1381595">
                  <a:moveTo>
                    <a:pt x="52003" y="0"/>
                  </a:moveTo>
                  <a:lnTo>
                    <a:pt x="1947676" y="0"/>
                  </a:lnTo>
                  <a:cubicBezTo>
                    <a:pt x="1961468" y="0"/>
                    <a:pt x="1974695" y="5479"/>
                    <a:pt x="1984448" y="15231"/>
                  </a:cubicBezTo>
                  <a:cubicBezTo>
                    <a:pt x="1994200" y="24984"/>
                    <a:pt x="1999679" y="38211"/>
                    <a:pt x="1999679" y="52003"/>
                  </a:cubicBezTo>
                  <a:lnTo>
                    <a:pt x="1999679" y="1329592"/>
                  </a:lnTo>
                  <a:cubicBezTo>
                    <a:pt x="1999679" y="1343384"/>
                    <a:pt x="1994200" y="1356611"/>
                    <a:pt x="1984448" y="1366364"/>
                  </a:cubicBezTo>
                  <a:cubicBezTo>
                    <a:pt x="1974695" y="1376116"/>
                    <a:pt x="1961468" y="1381595"/>
                    <a:pt x="1947676" y="1381595"/>
                  </a:cubicBezTo>
                  <a:lnTo>
                    <a:pt x="52003" y="1381595"/>
                  </a:lnTo>
                  <a:cubicBezTo>
                    <a:pt x="38211" y="1381595"/>
                    <a:pt x="24984" y="1376116"/>
                    <a:pt x="15231" y="1366364"/>
                  </a:cubicBezTo>
                  <a:cubicBezTo>
                    <a:pt x="5479" y="1356611"/>
                    <a:pt x="0" y="1343384"/>
                    <a:pt x="0" y="1329592"/>
                  </a:cubicBezTo>
                  <a:lnTo>
                    <a:pt x="0" y="52003"/>
                  </a:lnTo>
                  <a:cubicBezTo>
                    <a:pt x="0" y="38211"/>
                    <a:pt x="5479" y="24984"/>
                    <a:pt x="15231" y="15231"/>
                  </a:cubicBezTo>
                  <a:cubicBezTo>
                    <a:pt x="24984" y="5479"/>
                    <a:pt x="38211" y="0"/>
                    <a:pt x="52003" y="0"/>
                  </a:cubicBezTo>
                  <a:close/>
                </a:path>
              </a:pathLst>
            </a:custGeom>
            <a:solidFill>
              <a:srgbClr val="FFFFFF"/>
            </a:solidFill>
            <a:ln w="66675" cap="rnd">
              <a:solidFill>
                <a:srgbClr val="8AB5E1"/>
              </a:solidFill>
              <a:prstDash val="dash"/>
              <a:round/>
            </a:ln>
          </p:spPr>
        </p:sp>
        <p:sp>
          <p:nvSpPr>
            <p:cNvPr id="8" name="TextBox 8"/>
            <p:cNvSpPr txBox="1"/>
            <p:nvPr/>
          </p:nvSpPr>
          <p:spPr>
            <a:xfrm>
              <a:off x="0" y="-47625"/>
              <a:ext cx="1999679" cy="142922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9" name="Freeform 9"/>
          <p:cNvSpPr/>
          <p:nvPr/>
        </p:nvSpPr>
        <p:spPr>
          <a:xfrm flipV="1">
            <a:off x="15218644" y="808320"/>
            <a:ext cx="2621501" cy="3631802"/>
          </a:xfrm>
          <a:custGeom>
            <a:avLst/>
            <a:gdLst/>
            <a:ahLst/>
            <a:cxnLst/>
            <a:rect l="l" t="t" r="r" b="b"/>
            <a:pathLst>
              <a:path w="2621501" h="3631802">
                <a:moveTo>
                  <a:pt x="0" y="3631801"/>
                </a:moveTo>
                <a:lnTo>
                  <a:pt x="2621500" y="3631801"/>
                </a:lnTo>
                <a:lnTo>
                  <a:pt x="2621500" y="0"/>
                </a:lnTo>
                <a:lnTo>
                  <a:pt x="0" y="0"/>
                </a:lnTo>
                <a:lnTo>
                  <a:pt x="0" y="3631801"/>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a:off x="524477" y="4160098"/>
            <a:ext cx="1485117" cy="1455415"/>
          </a:xfrm>
          <a:custGeom>
            <a:avLst/>
            <a:gdLst/>
            <a:ahLst/>
            <a:cxnLst/>
            <a:rect l="l" t="t" r="r" b="b"/>
            <a:pathLst>
              <a:path w="1485117" h="1455415">
                <a:moveTo>
                  <a:pt x="0" y="0"/>
                </a:moveTo>
                <a:lnTo>
                  <a:pt x="1485117" y="0"/>
                </a:lnTo>
                <a:lnTo>
                  <a:pt x="1485117" y="1455415"/>
                </a:lnTo>
                <a:lnTo>
                  <a:pt x="0" y="145541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11"/>
          <p:cNvSpPr/>
          <p:nvPr/>
        </p:nvSpPr>
        <p:spPr>
          <a:xfrm>
            <a:off x="4428545" y="8718790"/>
            <a:ext cx="1226200" cy="1201676"/>
          </a:xfrm>
          <a:custGeom>
            <a:avLst/>
            <a:gdLst/>
            <a:ahLst/>
            <a:cxnLst/>
            <a:rect l="l" t="t" r="r" b="b"/>
            <a:pathLst>
              <a:path w="1226200" h="1201676">
                <a:moveTo>
                  <a:pt x="0" y="0"/>
                </a:moveTo>
                <a:lnTo>
                  <a:pt x="1226200" y="0"/>
                </a:lnTo>
                <a:lnTo>
                  <a:pt x="1226200" y="1201676"/>
                </a:lnTo>
                <a:lnTo>
                  <a:pt x="0" y="120167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2" name="Freeform 12"/>
          <p:cNvSpPr/>
          <p:nvPr/>
        </p:nvSpPr>
        <p:spPr>
          <a:xfrm>
            <a:off x="3143340" y="3287130"/>
            <a:ext cx="2085531" cy="1986942"/>
          </a:xfrm>
          <a:custGeom>
            <a:avLst/>
            <a:gdLst/>
            <a:ahLst/>
            <a:cxnLst/>
            <a:rect l="l" t="t" r="r" b="b"/>
            <a:pathLst>
              <a:path w="2085531" h="1986942">
                <a:moveTo>
                  <a:pt x="0" y="0"/>
                </a:moveTo>
                <a:lnTo>
                  <a:pt x="2085530" y="0"/>
                </a:lnTo>
                <a:lnTo>
                  <a:pt x="2085530" y="1986942"/>
                </a:lnTo>
                <a:lnTo>
                  <a:pt x="0" y="198694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3" name="Freeform 13"/>
          <p:cNvSpPr/>
          <p:nvPr/>
        </p:nvSpPr>
        <p:spPr>
          <a:xfrm>
            <a:off x="841639" y="1241743"/>
            <a:ext cx="1764330" cy="1680925"/>
          </a:xfrm>
          <a:custGeom>
            <a:avLst/>
            <a:gdLst/>
            <a:ahLst/>
            <a:cxnLst/>
            <a:rect l="l" t="t" r="r" b="b"/>
            <a:pathLst>
              <a:path w="1764330" h="1680925">
                <a:moveTo>
                  <a:pt x="0" y="0"/>
                </a:moveTo>
                <a:lnTo>
                  <a:pt x="1764331" y="0"/>
                </a:lnTo>
                <a:lnTo>
                  <a:pt x="1764331" y="1680926"/>
                </a:lnTo>
                <a:lnTo>
                  <a:pt x="0" y="168092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5" name="Freeform 15"/>
          <p:cNvSpPr/>
          <p:nvPr/>
        </p:nvSpPr>
        <p:spPr>
          <a:xfrm>
            <a:off x="3825243" y="613199"/>
            <a:ext cx="847962" cy="831002"/>
          </a:xfrm>
          <a:custGeom>
            <a:avLst/>
            <a:gdLst/>
            <a:ahLst/>
            <a:cxnLst/>
            <a:rect l="l" t="t" r="r" b="b"/>
            <a:pathLst>
              <a:path w="847962" h="831002">
                <a:moveTo>
                  <a:pt x="0" y="0"/>
                </a:moveTo>
                <a:lnTo>
                  <a:pt x="847961" y="0"/>
                </a:lnTo>
                <a:lnTo>
                  <a:pt x="847961" y="831002"/>
                </a:lnTo>
                <a:lnTo>
                  <a:pt x="0" y="831002"/>
                </a:lnTo>
                <a:lnTo>
                  <a:pt x="0" y="0"/>
                </a:lnTo>
                <a:close/>
              </a:path>
            </a:pathLst>
          </a:custGeom>
          <a:blipFill>
            <a:blip r:embed="rId11">
              <a:extLst>
                <a:ext uri="{96DAC541-7B7A-43D3-8B79-37D633B846F1}">
                  <asvg:svgBlip xmlns:asvg="http://schemas.microsoft.com/office/drawing/2016/SVG/main" xmlns="" r:embed="rId14"/>
                </a:ext>
              </a:extLst>
            </a:blip>
            <a:stretch>
              <a:fillRect/>
            </a:stretch>
          </a:blipFill>
        </p:spPr>
      </p:sp>
      <p:sp>
        <p:nvSpPr>
          <p:cNvPr id="16" name="Freeform 16"/>
          <p:cNvSpPr/>
          <p:nvPr/>
        </p:nvSpPr>
        <p:spPr>
          <a:xfrm>
            <a:off x="2417905" y="6074073"/>
            <a:ext cx="2363561" cy="2316602"/>
          </a:xfrm>
          <a:custGeom>
            <a:avLst/>
            <a:gdLst/>
            <a:ahLst/>
            <a:cxnLst/>
            <a:rect l="l" t="t" r="r" b="b"/>
            <a:pathLst>
              <a:path w="2363561" h="2316602">
                <a:moveTo>
                  <a:pt x="0" y="0"/>
                </a:moveTo>
                <a:lnTo>
                  <a:pt x="2363561" y="0"/>
                </a:lnTo>
                <a:lnTo>
                  <a:pt x="2363561" y="2316603"/>
                </a:lnTo>
                <a:lnTo>
                  <a:pt x="0" y="2316603"/>
                </a:lnTo>
                <a:lnTo>
                  <a:pt x="0" y="0"/>
                </a:lnTo>
                <a:close/>
              </a:path>
            </a:pathLst>
          </a:custGeom>
          <a:blipFill>
            <a:blip r:embed="rId15"/>
            <a:stretch>
              <a:fillRect/>
            </a:stretch>
          </a:blipFill>
        </p:spPr>
      </p:sp>
      <p:sp>
        <p:nvSpPr>
          <p:cNvPr id="17" name="Freeform 17"/>
          <p:cNvSpPr/>
          <p:nvPr/>
        </p:nvSpPr>
        <p:spPr>
          <a:xfrm rot="-6130605">
            <a:off x="761524" y="7227326"/>
            <a:ext cx="2388989" cy="2413477"/>
          </a:xfrm>
          <a:custGeom>
            <a:avLst/>
            <a:gdLst/>
            <a:ahLst/>
            <a:cxnLst/>
            <a:rect l="l" t="t" r="r" b="b"/>
            <a:pathLst>
              <a:path w="2388989" h="2413477">
                <a:moveTo>
                  <a:pt x="0" y="0"/>
                </a:moveTo>
                <a:lnTo>
                  <a:pt x="2388989" y="0"/>
                </a:lnTo>
                <a:lnTo>
                  <a:pt x="2388989" y="2413477"/>
                </a:lnTo>
                <a:lnTo>
                  <a:pt x="0" y="2413477"/>
                </a:lnTo>
                <a:lnTo>
                  <a:pt x="0" y="0"/>
                </a:lnTo>
                <a:close/>
              </a:path>
            </a:pathLst>
          </a:custGeom>
          <a:blipFill>
            <a:blip r:embed="rId16"/>
            <a:stretch>
              <a:fillRect/>
            </a:stretch>
          </a:blipFill>
        </p:spPr>
      </p:sp>
      <p:sp>
        <p:nvSpPr>
          <p:cNvPr id="18" name="TextBox 18"/>
          <p:cNvSpPr txBox="1"/>
          <p:nvPr/>
        </p:nvSpPr>
        <p:spPr>
          <a:xfrm>
            <a:off x="7500103" y="1257300"/>
            <a:ext cx="6588304" cy="759823"/>
          </a:xfrm>
          <a:prstGeom prst="rect">
            <a:avLst/>
          </a:prstGeom>
        </p:spPr>
        <p:txBody>
          <a:bodyPr lIns="0" tIns="0" rIns="0" bIns="0" rtlCol="0" anchor="t">
            <a:spAutoFit/>
          </a:bodyPr>
          <a:lstStyle/>
          <a:p>
            <a:pPr algn="ctr">
              <a:lnSpc>
                <a:spcPts val="5400"/>
              </a:lnSpc>
            </a:pPr>
            <a:r>
              <a:rPr lang="vi-VN" sz="8000" b="1" smtClean="0">
                <a:solidFill>
                  <a:srgbClr val="383C82"/>
                </a:solidFill>
                <a:latin typeface="Times New Roman" panose="02020603050405020304" pitchFamily="18" charset="0"/>
                <a:ea typeface="KG Primary Penmanship"/>
                <a:cs typeface="Times New Roman" panose="02020603050405020304" pitchFamily="18" charset="0"/>
                <a:sym typeface="KG Primary Penmanship"/>
              </a:rPr>
              <a:t>Kết bài</a:t>
            </a:r>
            <a:endParaRPr lang="en-US" sz="8000" b="1">
              <a:solidFill>
                <a:srgbClr val="383C82"/>
              </a:solidFill>
              <a:latin typeface="Times New Roman" panose="02020603050405020304" pitchFamily="18" charset="0"/>
              <a:ea typeface="KG Primary Penmanship"/>
              <a:cs typeface="Times New Roman" panose="02020603050405020304" pitchFamily="18" charset="0"/>
              <a:sym typeface="KG Primary Penmanship"/>
            </a:endParaRPr>
          </a:p>
        </p:txBody>
      </p:sp>
      <p:sp>
        <p:nvSpPr>
          <p:cNvPr id="21" name="TextBox 21"/>
          <p:cNvSpPr txBox="1"/>
          <p:nvPr/>
        </p:nvSpPr>
        <p:spPr>
          <a:xfrm>
            <a:off x="7631790" y="4160098"/>
            <a:ext cx="6968800" cy="4597412"/>
          </a:xfrm>
          <a:prstGeom prst="rect">
            <a:avLst/>
          </a:prstGeom>
        </p:spPr>
        <p:txBody>
          <a:bodyPr lIns="0" tIns="0" rIns="0" bIns="0" rtlCol="0" anchor="t">
            <a:spAutoFit/>
          </a:bodyPr>
          <a:lstStyle/>
          <a:p>
            <a:pPr algn="just"/>
            <a:r>
              <a:rPr lang="vi-VN" sz="5400">
                <a:latin typeface="Times New Roman" panose="02020603050405020304" pitchFamily="18" charset="0"/>
                <a:cs typeface="Times New Roman" panose="02020603050405020304" pitchFamily="18" charset="0"/>
              </a:rPr>
              <a:t>+ Khẳng định lại ý nghĩa của việc khắc phục, giải quyết vấn đề</a:t>
            </a:r>
            <a:endParaRPr lang="en-GB" sz="5400">
              <a:latin typeface="Times New Roman" panose="02020603050405020304" pitchFamily="18" charset="0"/>
              <a:cs typeface="Times New Roman" panose="02020603050405020304" pitchFamily="18" charset="0"/>
            </a:endParaRPr>
          </a:p>
          <a:p>
            <a:pPr algn="just"/>
            <a:r>
              <a:rPr lang="vi-VN" sz="5400">
                <a:latin typeface="Times New Roman" panose="02020603050405020304" pitchFamily="18" charset="0"/>
                <a:cs typeface="Times New Roman" panose="02020603050405020304" pitchFamily="18" charset="0"/>
              </a:rPr>
              <a:t>+ Rút ra bài học cho bản thân.       </a:t>
            </a:r>
            <a:endParaRPr lang="en-GB" sz="5400">
              <a:latin typeface="Times New Roman" panose="02020603050405020304" pitchFamily="18" charset="0"/>
              <a:cs typeface="Times New Roman" panose="02020603050405020304" pitchFamily="18" charset="0"/>
            </a:endParaRPr>
          </a:p>
          <a:p>
            <a:pPr marL="377826" lvl="1">
              <a:lnSpc>
                <a:spcPts val="3150"/>
              </a:lnSpc>
            </a:pPr>
            <a:endParaRPr lang="en-US" sz="3500">
              <a:solidFill>
                <a:srgbClr val="383C82"/>
              </a:solidFill>
              <a:latin typeface="KG Primary Penmanship"/>
              <a:ea typeface="KG Primary Penmanship"/>
              <a:cs typeface="KG Primary Penmanship"/>
              <a:sym typeface="KG Primary Penmanship"/>
            </a:endParaRPr>
          </a:p>
        </p:txBody>
      </p:sp>
    </p:spTree>
    <p:extLst>
      <p:ext uri="{BB962C8B-B14F-4D97-AF65-F5344CB8AC3E}">
        <p14:creationId xmlns:p14="http://schemas.microsoft.com/office/powerpoint/2010/main" val="55441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1000"/>
                                        <p:tgtEl>
                                          <p:spTgt spid="18">
                                            <p:txEl>
                                              <p:pRg st="0" end="0"/>
                                            </p:txEl>
                                          </p:spTgt>
                                        </p:tgtEl>
                                      </p:cBhvr>
                                    </p:animEffect>
                                    <p:anim calcmode="lin" valueType="num">
                                      <p:cBhvr>
                                        <p:cTn id="8"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1D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7897044">
            <a:off x="-4439262" y="6578424"/>
            <a:ext cx="7673339" cy="10444950"/>
            <a:chOff x="0" y="0"/>
            <a:chExt cx="6350000" cy="8643620"/>
          </a:xfrm>
        </p:grpSpPr>
        <p:sp>
          <p:nvSpPr>
            <p:cNvPr id="3" name="Freeform 3"/>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4" name="Freeform 4"/>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5" name="Freeform 5"/>
          <p:cNvSpPr/>
          <p:nvPr/>
        </p:nvSpPr>
        <p:spPr>
          <a:xfrm rot="5400000">
            <a:off x="6292677" y="8499399"/>
            <a:ext cx="5961179" cy="5638408"/>
          </a:xfrm>
          <a:custGeom>
            <a:avLst/>
            <a:gdLst/>
            <a:ahLst/>
            <a:cxnLst/>
            <a:rect l="l" t="t" r="r" b="b"/>
            <a:pathLst>
              <a:path w="5961179" h="5638408">
                <a:moveTo>
                  <a:pt x="0" y="0"/>
                </a:moveTo>
                <a:lnTo>
                  <a:pt x="5961179" y="0"/>
                </a:lnTo>
                <a:lnTo>
                  <a:pt x="5961179" y="5638408"/>
                </a:lnTo>
                <a:lnTo>
                  <a:pt x="0" y="56384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6" name="Group 6"/>
          <p:cNvGrpSpPr>
            <a:grpSpLocks noChangeAspect="1"/>
          </p:cNvGrpSpPr>
          <p:nvPr/>
        </p:nvGrpSpPr>
        <p:grpSpPr>
          <a:xfrm rot="7897044">
            <a:off x="15053922" y="-6095184"/>
            <a:ext cx="7673339" cy="10444950"/>
            <a:chOff x="0" y="0"/>
            <a:chExt cx="6350000" cy="8643620"/>
          </a:xfrm>
        </p:grpSpPr>
        <p:sp>
          <p:nvSpPr>
            <p:cNvPr id="7" name="Freeform 7"/>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8" name="Freeform 8"/>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9" name="Freeform 9"/>
          <p:cNvSpPr/>
          <p:nvPr/>
        </p:nvSpPr>
        <p:spPr>
          <a:xfrm flipV="1">
            <a:off x="15283150" y="808320"/>
            <a:ext cx="2125504" cy="2944653"/>
          </a:xfrm>
          <a:custGeom>
            <a:avLst/>
            <a:gdLst/>
            <a:ahLst/>
            <a:cxnLst/>
            <a:rect l="l" t="t" r="r" b="b"/>
            <a:pathLst>
              <a:path w="2125504" h="2944653">
                <a:moveTo>
                  <a:pt x="0" y="2944653"/>
                </a:moveTo>
                <a:lnTo>
                  <a:pt x="2125504" y="2944653"/>
                </a:lnTo>
                <a:lnTo>
                  <a:pt x="2125504" y="0"/>
                </a:lnTo>
                <a:lnTo>
                  <a:pt x="0" y="0"/>
                </a:lnTo>
                <a:lnTo>
                  <a:pt x="0" y="2944653"/>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3301201" y="593315"/>
            <a:ext cx="888542" cy="870771"/>
          </a:xfrm>
          <a:custGeom>
            <a:avLst/>
            <a:gdLst/>
            <a:ahLst/>
            <a:cxnLst/>
            <a:rect l="l" t="t" r="r" b="b"/>
            <a:pathLst>
              <a:path w="888542" h="870771">
                <a:moveTo>
                  <a:pt x="0" y="0"/>
                </a:moveTo>
                <a:lnTo>
                  <a:pt x="888542" y="0"/>
                </a:lnTo>
                <a:lnTo>
                  <a:pt x="888542" y="870770"/>
                </a:lnTo>
                <a:lnTo>
                  <a:pt x="0" y="870770"/>
                </a:lnTo>
                <a:lnTo>
                  <a:pt x="0" y="0"/>
                </a:lnTo>
                <a:close/>
              </a:path>
            </a:pathLst>
          </a:custGeom>
          <a:blipFill>
            <a:blip r:embed="rId7">
              <a:extLst>
                <a:ext uri="{96DAC541-7B7A-43D3-8B79-37D633B846F1}">
                  <asvg:svgBlip xmlns:asvg="http://schemas.microsoft.com/office/drawing/2016/SVG/main" xmlns="" r:embed="rId10"/>
                </a:ext>
              </a:extLst>
            </a:blip>
            <a:stretch>
              <a:fillRect/>
            </a:stretch>
          </a:blipFill>
        </p:spPr>
      </p:sp>
      <p:sp>
        <p:nvSpPr>
          <p:cNvPr id="12" name="Freeform 12"/>
          <p:cNvSpPr/>
          <p:nvPr/>
        </p:nvSpPr>
        <p:spPr>
          <a:xfrm rot="230951" flipH="1">
            <a:off x="7341510" y="7040052"/>
            <a:ext cx="2944767" cy="2553374"/>
          </a:xfrm>
          <a:custGeom>
            <a:avLst/>
            <a:gdLst/>
            <a:ahLst/>
            <a:cxnLst/>
            <a:rect l="l" t="t" r="r" b="b"/>
            <a:pathLst>
              <a:path w="2944767" h="2553374">
                <a:moveTo>
                  <a:pt x="2944767" y="0"/>
                </a:moveTo>
                <a:lnTo>
                  <a:pt x="0" y="0"/>
                </a:lnTo>
                <a:lnTo>
                  <a:pt x="0" y="2553373"/>
                </a:lnTo>
                <a:lnTo>
                  <a:pt x="2944767" y="2553373"/>
                </a:lnTo>
                <a:lnTo>
                  <a:pt x="2944767" y="0"/>
                </a:lnTo>
                <a:close/>
              </a:path>
            </a:pathLst>
          </a:custGeom>
          <a:blipFill>
            <a:blip r:embed="rId11"/>
            <a:stretch>
              <a:fillRect/>
            </a:stretch>
          </a:blipFill>
        </p:spPr>
      </p:sp>
      <p:sp>
        <p:nvSpPr>
          <p:cNvPr id="13" name="Freeform 13"/>
          <p:cNvSpPr/>
          <p:nvPr/>
        </p:nvSpPr>
        <p:spPr>
          <a:xfrm rot="-946990">
            <a:off x="206463" y="554051"/>
            <a:ext cx="2841856" cy="2253355"/>
          </a:xfrm>
          <a:custGeom>
            <a:avLst/>
            <a:gdLst/>
            <a:ahLst/>
            <a:cxnLst/>
            <a:rect l="l" t="t" r="r" b="b"/>
            <a:pathLst>
              <a:path w="2841856" h="2253355">
                <a:moveTo>
                  <a:pt x="0" y="0"/>
                </a:moveTo>
                <a:lnTo>
                  <a:pt x="2841857" y="0"/>
                </a:lnTo>
                <a:lnTo>
                  <a:pt x="2841857" y="2253355"/>
                </a:lnTo>
                <a:lnTo>
                  <a:pt x="0" y="2253355"/>
                </a:lnTo>
                <a:lnTo>
                  <a:pt x="0" y="0"/>
                </a:lnTo>
                <a:close/>
              </a:path>
            </a:pathLst>
          </a:custGeom>
          <a:blipFill>
            <a:blip r:embed="rId12"/>
            <a:stretch>
              <a:fillRect/>
            </a:stretch>
          </a:blipFill>
        </p:spPr>
      </p:sp>
      <p:sp>
        <p:nvSpPr>
          <p:cNvPr id="14" name="Freeform 14"/>
          <p:cNvSpPr/>
          <p:nvPr/>
        </p:nvSpPr>
        <p:spPr>
          <a:xfrm>
            <a:off x="10702608" y="8656556"/>
            <a:ext cx="1400713" cy="1334498"/>
          </a:xfrm>
          <a:custGeom>
            <a:avLst/>
            <a:gdLst/>
            <a:ahLst/>
            <a:cxnLst/>
            <a:rect l="l" t="t" r="r" b="b"/>
            <a:pathLst>
              <a:path w="1400713" h="1334498">
                <a:moveTo>
                  <a:pt x="0" y="0"/>
                </a:moveTo>
                <a:lnTo>
                  <a:pt x="1400713" y="0"/>
                </a:lnTo>
                <a:lnTo>
                  <a:pt x="1400713" y="1334498"/>
                </a:lnTo>
                <a:lnTo>
                  <a:pt x="0" y="133449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5" name="Freeform 15"/>
          <p:cNvSpPr/>
          <p:nvPr/>
        </p:nvSpPr>
        <p:spPr>
          <a:xfrm>
            <a:off x="10038549" y="7009826"/>
            <a:ext cx="975199" cy="929098"/>
          </a:xfrm>
          <a:custGeom>
            <a:avLst/>
            <a:gdLst/>
            <a:ahLst/>
            <a:cxnLst/>
            <a:rect l="l" t="t" r="r" b="b"/>
            <a:pathLst>
              <a:path w="975199" h="929098">
                <a:moveTo>
                  <a:pt x="0" y="0"/>
                </a:moveTo>
                <a:lnTo>
                  <a:pt x="975198" y="0"/>
                </a:lnTo>
                <a:lnTo>
                  <a:pt x="975198" y="929099"/>
                </a:lnTo>
                <a:lnTo>
                  <a:pt x="0" y="92909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6" name="Freeform 16"/>
          <p:cNvSpPr/>
          <p:nvPr/>
        </p:nvSpPr>
        <p:spPr>
          <a:xfrm rot="816167">
            <a:off x="6222452" y="8802556"/>
            <a:ext cx="1400713" cy="1334498"/>
          </a:xfrm>
          <a:custGeom>
            <a:avLst/>
            <a:gdLst/>
            <a:ahLst/>
            <a:cxnLst/>
            <a:rect l="l" t="t" r="r" b="b"/>
            <a:pathLst>
              <a:path w="1400713" h="1334498">
                <a:moveTo>
                  <a:pt x="0" y="0"/>
                </a:moveTo>
                <a:lnTo>
                  <a:pt x="1400713" y="0"/>
                </a:lnTo>
                <a:lnTo>
                  <a:pt x="1400713" y="1334498"/>
                </a:lnTo>
                <a:lnTo>
                  <a:pt x="0" y="133449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7" name="Freeform 17"/>
          <p:cNvSpPr/>
          <p:nvPr/>
        </p:nvSpPr>
        <p:spPr>
          <a:xfrm>
            <a:off x="1820595" y="2716032"/>
            <a:ext cx="590378" cy="578571"/>
          </a:xfrm>
          <a:custGeom>
            <a:avLst/>
            <a:gdLst/>
            <a:ahLst/>
            <a:cxnLst/>
            <a:rect l="l" t="t" r="r" b="b"/>
            <a:pathLst>
              <a:path w="590378" h="578571">
                <a:moveTo>
                  <a:pt x="0" y="0"/>
                </a:moveTo>
                <a:lnTo>
                  <a:pt x="590379" y="0"/>
                </a:lnTo>
                <a:lnTo>
                  <a:pt x="590379" y="578570"/>
                </a:lnTo>
                <a:lnTo>
                  <a:pt x="0" y="578570"/>
                </a:lnTo>
                <a:lnTo>
                  <a:pt x="0" y="0"/>
                </a:lnTo>
                <a:close/>
              </a:path>
            </a:pathLst>
          </a:custGeom>
          <a:blipFill>
            <a:blip r:embed="rId7">
              <a:extLst>
                <a:ext uri="{96DAC541-7B7A-43D3-8B79-37D633B846F1}">
                  <asvg:svgBlip xmlns:asvg="http://schemas.microsoft.com/office/drawing/2016/SVG/main" xmlns="" r:embed="rId10"/>
                </a:ext>
              </a:extLst>
            </a:blip>
            <a:stretch>
              <a:fillRect/>
            </a:stretch>
          </a:blipFill>
        </p:spPr>
      </p:sp>
      <p:grpSp>
        <p:nvGrpSpPr>
          <p:cNvPr id="18" name="Group 18"/>
          <p:cNvGrpSpPr/>
          <p:nvPr/>
        </p:nvGrpSpPr>
        <p:grpSpPr>
          <a:xfrm>
            <a:off x="2308994" y="3128430"/>
            <a:ext cx="3881397" cy="3881397"/>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5"/>
              <a:stretch>
                <a:fillRect l="-25046" r="-25046"/>
              </a:stretch>
            </a:blipFill>
            <a:ln w="76200" cap="sq">
              <a:solidFill>
                <a:srgbClr val="E56C73"/>
              </a:solidFill>
              <a:prstDash val="solid"/>
              <a:miter/>
            </a:ln>
          </p:spPr>
        </p:sp>
      </p:grpSp>
      <p:grpSp>
        <p:nvGrpSpPr>
          <p:cNvPr id="20" name="Group 20"/>
          <p:cNvGrpSpPr/>
          <p:nvPr/>
        </p:nvGrpSpPr>
        <p:grpSpPr>
          <a:xfrm>
            <a:off x="7203302" y="2348318"/>
            <a:ext cx="3881397" cy="3881397"/>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6"/>
              <a:stretch>
                <a:fillRect l="-46050" r="-4043"/>
              </a:stretch>
            </a:blipFill>
            <a:ln w="76200" cap="sq">
              <a:solidFill>
                <a:srgbClr val="E56C73"/>
              </a:solidFill>
              <a:prstDash val="solid"/>
              <a:miter/>
            </a:ln>
          </p:spPr>
        </p:sp>
      </p:grpSp>
      <p:grpSp>
        <p:nvGrpSpPr>
          <p:cNvPr id="22" name="Group 22"/>
          <p:cNvGrpSpPr/>
          <p:nvPr/>
        </p:nvGrpSpPr>
        <p:grpSpPr>
          <a:xfrm>
            <a:off x="12092470" y="3128430"/>
            <a:ext cx="3881397" cy="3881397"/>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7"/>
              <a:stretch>
                <a:fillRect t="-16666" b="-16666"/>
              </a:stretch>
            </a:blipFill>
            <a:ln w="76200" cap="sq">
              <a:solidFill>
                <a:srgbClr val="E56C73"/>
              </a:solidFill>
              <a:prstDash val="solid"/>
              <a:miter/>
            </a:ln>
          </p:spPr>
        </p:sp>
      </p:grpSp>
      <p:sp>
        <p:nvSpPr>
          <p:cNvPr id="24" name="TextBox 24"/>
          <p:cNvSpPr txBox="1"/>
          <p:nvPr/>
        </p:nvSpPr>
        <p:spPr>
          <a:xfrm>
            <a:off x="4480080" y="763281"/>
            <a:ext cx="10082862" cy="1107996"/>
          </a:xfrm>
          <a:prstGeom prst="rect">
            <a:avLst/>
          </a:prstGeom>
        </p:spPr>
        <p:txBody>
          <a:bodyPr wrap="square" lIns="0" tIns="0" rIns="0" bIns="0" rtlCol="0" anchor="t">
            <a:spAutoFit/>
          </a:bodyPr>
          <a:lstStyle/>
          <a:p>
            <a:pPr algn="ctr"/>
            <a:r>
              <a:rPr lang="vi-VN" sz="72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3. Bước 3: Viết</a:t>
            </a:r>
            <a:endParaRPr lang="en-GB" sz="72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9048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1000"/>
                                        <p:tgtEl>
                                          <p:spTgt spid="24">
                                            <p:txEl>
                                              <p:pRg st="0" end="0"/>
                                            </p:txEl>
                                          </p:spTgt>
                                        </p:tgtEl>
                                      </p:cBhvr>
                                    </p:animEffect>
                                    <p:anim calcmode="lin" valueType="num">
                                      <p:cBhvr>
                                        <p:cTn id="8"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1D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7897044">
            <a:off x="-4439262" y="6578424"/>
            <a:ext cx="7673339" cy="10444950"/>
            <a:chOff x="0" y="0"/>
            <a:chExt cx="6350000" cy="8643620"/>
          </a:xfrm>
        </p:grpSpPr>
        <p:sp>
          <p:nvSpPr>
            <p:cNvPr id="3" name="Freeform 3"/>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4" name="Freeform 4"/>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5" name="Freeform 5"/>
          <p:cNvSpPr/>
          <p:nvPr/>
        </p:nvSpPr>
        <p:spPr>
          <a:xfrm rot="5400000">
            <a:off x="6292677" y="8499399"/>
            <a:ext cx="5961179" cy="5638408"/>
          </a:xfrm>
          <a:custGeom>
            <a:avLst/>
            <a:gdLst/>
            <a:ahLst/>
            <a:cxnLst/>
            <a:rect l="l" t="t" r="r" b="b"/>
            <a:pathLst>
              <a:path w="5961179" h="5638408">
                <a:moveTo>
                  <a:pt x="0" y="0"/>
                </a:moveTo>
                <a:lnTo>
                  <a:pt x="5961179" y="0"/>
                </a:lnTo>
                <a:lnTo>
                  <a:pt x="5961179" y="5638408"/>
                </a:lnTo>
                <a:lnTo>
                  <a:pt x="0" y="56384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6" name="Group 6"/>
          <p:cNvGrpSpPr>
            <a:grpSpLocks noChangeAspect="1"/>
          </p:cNvGrpSpPr>
          <p:nvPr/>
        </p:nvGrpSpPr>
        <p:grpSpPr>
          <a:xfrm rot="7897044">
            <a:off x="15053922" y="-6095184"/>
            <a:ext cx="7673339" cy="10444950"/>
            <a:chOff x="0" y="0"/>
            <a:chExt cx="6350000" cy="8643620"/>
          </a:xfrm>
        </p:grpSpPr>
        <p:sp>
          <p:nvSpPr>
            <p:cNvPr id="7" name="Freeform 7"/>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8" name="Freeform 8"/>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9" name="Freeform 9"/>
          <p:cNvSpPr/>
          <p:nvPr/>
        </p:nvSpPr>
        <p:spPr>
          <a:xfrm flipV="1">
            <a:off x="15283150" y="808320"/>
            <a:ext cx="2125504" cy="2944653"/>
          </a:xfrm>
          <a:custGeom>
            <a:avLst/>
            <a:gdLst/>
            <a:ahLst/>
            <a:cxnLst/>
            <a:rect l="l" t="t" r="r" b="b"/>
            <a:pathLst>
              <a:path w="2125504" h="2944653">
                <a:moveTo>
                  <a:pt x="0" y="2944653"/>
                </a:moveTo>
                <a:lnTo>
                  <a:pt x="2125504" y="2944653"/>
                </a:lnTo>
                <a:lnTo>
                  <a:pt x="2125504" y="0"/>
                </a:lnTo>
                <a:lnTo>
                  <a:pt x="0" y="0"/>
                </a:lnTo>
                <a:lnTo>
                  <a:pt x="0" y="2944653"/>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3301201" y="593315"/>
            <a:ext cx="888542" cy="870771"/>
          </a:xfrm>
          <a:custGeom>
            <a:avLst/>
            <a:gdLst/>
            <a:ahLst/>
            <a:cxnLst/>
            <a:rect l="l" t="t" r="r" b="b"/>
            <a:pathLst>
              <a:path w="888542" h="870771">
                <a:moveTo>
                  <a:pt x="0" y="0"/>
                </a:moveTo>
                <a:lnTo>
                  <a:pt x="888542" y="0"/>
                </a:lnTo>
                <a:lnTo>
                  <a:pt x="888542" y="870770"/>
                </a:lnTo>
                <a:lnTo>
                  <a:pt x="0" y="870770"/>
                </a:lnTo>
                <a:lnTo>
                  <a:pt x="0" y="0"/>
                </a:lnTo>
                <a:close/>
              </a:path>
            </a:pathLst>
          </a:custGeom>
          <a:blipFill>
            <a:blip r:embed="rId7">
              <a:extLst>
                <a:ext uri="{96DAC541-7B7A-43D3-8B79-37D633B846F1}">
                  <asvg:svgBlip xmlns:asvg="http://schemas.microsoft.com/office/drawing/2016/SVG/main" xmlns="" r:embed="rId10"/>
                </a:ext>
              </a:extLst>
            </a:blip>
            <a:stretch>
              <a:fillRect/>
            </a:stretch>
          </a:blipFill>
        </p:spPr>
      </p:sp>
      <p:sp>
        <p:nvSpPr>
          <p:cNvPr id="12" name="Freeform 12"/>
          <p:cNvSpPr/>
          <p:nvPr/>
        </p:nvSpPr>
        <p:spPr>
          <a:xfrm rot="230951" flipH="1">
            <a:off x="7341510" y="7040052"/>
            <a:ext cx="2944767" cy="2553374"/>
          </a:xfrm>
          <a:custGeom>
            <a:avLst/>
            <a:gdLst/>
            <a:ahLst/>
            <a:cxnLst/>
            <a:rect l="l" t="t" r="r" b="b"/>
            <a:pathLst>
              <a:path w="2944767" h="2553374">
                <a:moveTo>
                  <a:pt x="2944767" y="0"/>
                </a:moveTo>
                <a:lnTo>
                  <a:pt x="0" y="0"/>
                </a:lnTo>
                <a:lnTo>
                  <a:pt x="0" y="2553373"/>
                </a:lnTo>
                <a:lnTo>
                  <a:pt x="2944767" y="2553373"/>
                </a:lnTo>
                <a:lnTo>
                  <a:pt x="2944767" y="0"/>
                </a:lnTo>
                <a:close/>
              </a:path>
            </a:pathLst>
          </a:custGeom>
          <a:blipFill>
            <a:blip r:embed="rId11"/>
            <a:stretch>
              <a:fillRect/>
            </a:stretch>
          </a:blipFill>
        </p:spPr>
      </p:sp>
      <p:sp>
        <p:nvSpPr>
          <p:cNvPr id="13" name="Freeform 13"/>
          <p:cNvSpPr/>
          <p:nvPr/>
        </p:nvSpPr>
        <p:spPr>
          <a:xfrm rot="-946990">
            <a:off x="206463" y="554051"/>
            <a:ext cx="2841856" cy="2253355"/>
          </a:xfrm>
          <a:custGeom>
            <a:avLst/>
            <a:gdLst/>
            <a:ahLst/>
            <a:cxnLst/>
            <a:rect l="l" t="t" r="r" b="b"/>
            <a:pathLst>
              <a:path w="2841856" h="2253355">
                <a:moveTo>
                  <a:pt x="0" y="0"/>
                </a:moveTo>
                <a:lnTo>
                  <a:pt x="2841857" y="0"/>
                </a:lnTo>
                <a:lnTo>
                  <a:pt x="2841857" y="2253355"/>
                </a:lnTo>
                <a:lnTo>
                  <a:pt x="0" y="2253355"/>
                </a:lnTo>
                <a:lnTo>
                  <a:pt x="0" y="0"/>
                </a:lnTo>
                <a:close/>
              </a:path>
            </a:pathLst>
          </a:custGeom>
          <a:blipFill>
            <a:blip r:embed="rId12"/>
            <a:stretch>
              <a:fillRect/>
            </a:stretch>
          </a:blipFill>
        </p:spPr>
      </p:sp>
      <p:sp>
        <p:nvSpPr>
          <p:cNvPr id="14" name="Freeform 14"/>
          <p:cNvSpPr/>
          <p:nvPr/>
        </p:nvSpPr>
        <p:spPr>
          <a:xfrm>
            <a:off x="10702608" y="8656556"/>
            <a:ext cx="1400713" cy="1334498"/>
          </a:xfrm>
          <a:custGeom>
            <a:avLst/>
            <a:gdLst/>
            <a:ahLst/>
            <a:cxnLst/>
            <a:rect l="l" t="t" r="r" b="b"/>
            <a:pathLst>
              <a:path w="1400713" h="1334498">
                <a:moveTo>
                  <a:pt x="0" y="0"/>
                </a:moveTo>
                <a:lnTo>
                  <a:pt x="1400713" y="0"/>
                </a:lnTo>
                <a:lnTo>
                  <a:pt x="1400713" y="1334498"/>
                </a:lnTo>
                <a:lnTo>
                  <a:pt x="0" y="133449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5" name="Freeform 15"/>
          <p:cNvSpPr/>
          <p:nvPr/>
        </p:nvSpPr>
        <p:spPr>
          <a:xfrm>
            <a:off x="10038549" y="7009826"/>
            <a:ext cx="975199" cy="929098"/>
          </a:xfrm>
          <a:custGeom>
            <a:avLst/>
            <a:gdLst/>
            <a:ahLst/>
            <a:cxnLst/>
            <a:rect l="l" t="t" r="r" b="b"/>
            <a:pathLst>
              <a:path w="975199" h="929098">
                <a:moveTo>
                  <a:pt x="0" y="0"/>
                </a:moveTo>
                <a:lnTo>
                  <a:pt x="975198" y="0"/>
                </a:lnTo>
                <a:lnTo>
                  <a:pt x="975198" y="929099"/>
                </a:lnTo>
                <a:lnTo>
                  <a:pt x="0" y="92909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6" name="Freeform 16"/>
          <p:cNvSpPr/>
          <p:nvPr/>
        </p:nvSpPr>
        <p:spPr>
          <a:xfrm rot="816167">
            <a:off x="6222452" y="8802556"/>
            <a:ext cx="1400713" cy="1334498"/>
          </a:xfrm>
          <a:custGeom>
            <a:avLst/>
            <a:gdLst/>
            <a:ahLst/>
            <a:cxnLst/>
            <a:rect l="l" t="t" r="r" b="b"/>
            <a:pathLst>
              <a:path w="1400713" h="1334498">
                <a:moveTo>
                  <a:pt x="0" y="0"/>
                </a:moveTo>
                <a:lnTo>
                  <a:pt x="1400713" y="0"/>
                </a:lnTo>
                <a:lnTo>
                  <a:pt x="1400713" y="1334498"/>
                </a:lnTo>
                <a:lnTo>
                  <a:pt x="0" y="133449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7" name="Freeform 17"/>
          <p:cNvSpPr/>
          <p:nvPr/>
        </p:nvSpPr>
        <p:spPr>
          <a:xfrm>
            <a:off x="1820595" y="2716032"/>
            <a:ext cx="590378" cy="578571"/>
          </a:xfrm>
          <a:custGeom>
            <a:avLst/>
            <a:gdLst/>
            <a:ahLst/>
            <a:cxnLst/>
            <a:rect l="l" t="t" r="r" b="b"/>
            <a:pathLst>
              <a:path w="590378" h="578571">
                <a:moveTo>
                  <a:pt x="0" y="0"/>
                </a:moveTo>
                <a:lnTo>
                  <a:pt x="590379" y="0"/>
                </a:lnTo>
                <a:lnTo>
                  <a:pt x="590379" y="578570"/>
                </a:lnTo>
                <a:lnTo>
                  <a:pt x="0" y="578570"/>
                </a:lnTo>
                <a:lnTo>
                  <a:pt x="0" y="0"/>
                </a:lnTo>
                <a:close/>
              </a:path>
            </a:pathLst>
          </a:custGeom>
          <a:blipFill>
            <a:blip r:embed="rId7">
              <a:extLst>
                <a:ext uri="{96DAC541-7B7A-43D3-8B79-37D633B846F1}">
                  <asvg:svgBlip xmlns:asvg="http://schemas.microsoft.com/office/drawing/2016/SVG/main" xmlns="" r:embed="rId10"/>
                </a:ext>
              </a:extLst>
            </a:blip>
            <a:stretch>
              <a:fillRect/>
            </a:stretch>
          </a:blipFill>
        </p:spPr>
      </p:sp>
      <p:grpSp>
        <p:nvGrpSpPr>
          <p:cNvPr id="18" name="Group 18"/>
          <p:cNvGrpSpPr/>
          <p:nvPr/>
        </p:nvGrpSpPr>
        <p:grpSpPr>
          <a:xfrm>
            <a:off x="2308994" y="3128430"/>
            <a:ext cx="3881397" cy="3881397"/>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5"/>
              <a:stretch>
                <a:fillRect l="-25046" r="-25046"/>
              </a:stretch>
            </a:blipFill>
            <a:ln w="76200" cap="sq">
              <a:solidFill>
                <a:srgbClr val="E56C73"/>
              </a:solidFill>
              <a:prstDash val="solid"/>
              <a:miter/>
            </a:ln>
          </p:spPr>
        </p:sp>
      </p:grpSp>
      <p:grpSp>
        <p:nvGrpSpPr>
          <p:cNvPr id="20" name="Group 20"/>
          <p:cNvGrpSpPr/>
          <p:nvPr/>
        </p:nvGrpSpPr>
        <p:grpSpPr>
          <a:xfrm>
            <a:off x="7203302" y="2348318"/>
            <a:ext cx="3881397" cy="3881397"/>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6"/>
              <a:stretch>
                <a:fillRect l="-46050" r="-4043"/>
              </a:stretch>
            </a:blipFill>
            <a:ln w="76200" cap="sq">
              <a:solidFill>
                <a:srgbClr val="E56C73"/>
              </a:solidFill>
              <a:prstDash val="solid"/>
              <a:miter/>
            </a:ln>
          </p:spPr>
        </p:sp>
      </p:grpSp>
      <p:grpSp>
        <p:nvGrpSpPr>
          <p:cNvPr id="22" name="Group 22"/>
          <p:cNvGrpSpPr/>
          <p:nvPr/>
        </p:nvGrpSpPr>
        <p:grpSpPr>
          <a:xfrm>
            <a:off x="12092470" y="3128430"/>
            <a:ext cx="3881397" cy="3881397"/>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7"/>
              <a:stretch>
                <a:fillRect t="-16666" b="-16666"/>
              </a:stretch>
            </a:blipFill>
            <a:ln w="76200" cap="sq">
              <a:solidFill>
                <a:srgbClr val="E56C73"/>
              </a:solidFill>
              <a:prstDash val="solid"/>
              <a:miter/>
            </a:ln>
          </p:spPr>
        </p:sp>
      </p:grpSp>
      <p:sp>
        <p:nvSpPr>
          <p:cNvPr id="24" name="TextBox 24"/>
          <p:cNvSpPr txBox="1"/>
          <p:nvPr/>
        </p:nvSpPr>
        <p:spPr>
          <a:xfrm>
            <a:off x="3913856" y="521317"/>
            <a:ext cx="11010338" cy="1661993"/>
          </a:xfrm>
          <a:prstGeom prst="rect">
            <a:avLst/>
          </a:prstGeom>
        </p:spPr>
        <p:txBody>
          <a:bodyPr wrap="square" lIns="0" tIns="0" rIns="0" bIns="0" rtlCol="0" anchor="t">
            <a:spAutoFit/>
          </a:bodyPr>
          <a:lstStyle/>
          <a:p>
            <a:pPr algn="ctr"/>
            <a:r>
              <a:rPr lang="vi-VN" sz="5400" b="1" smtClean="0">
                <a:latin typeface="Times New Roman" panose="02020603050405020304" pitchFamily="18" charset="0"/>
                <a:cs typeface="Times New Roman" panose="02020603050405020304" pitchFamily="18" charset="0"/>
              </a:rPr>
              <a:t>Bước 4</a:t>
            </a:r>
          </a:p>
          <a:p>
            <a:pPr algn="ctr"/>
            <a:r>
              <a:rPr lang="vi-VN" sz="5400" b="1" smtClean="0">
                <a:latin typeface="Times New Roman" panose="02020603050405020304" pitchFamily="18" charset="0"/>
                <a:cs typeface="Times New Roman" panose="02020603050405020304" pitchFamily="18" charset="0"/>
              </a:rPr>
              <a:t> </a:t>
            </a:r>
            <a:r>
              <a:rPr lang="vi-VN" sz="5400" b="1">
                <a:latin typeface="Times New Roman" panose="02020603050405020304" pitchFamily="18" charset="0"/>
                <a:cs typeface="Times New Roman" panose="02020603050405020304" pitchFamily="18" charset="0"/>
              </a:rPr>
              <a:t>Xem lại, chỉnh sửa, rút kinh nghiệm</a:t>
            </a:r>
            <a:endParaRPr lang="en-GB" sz="5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5076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4F2FF"/>
        </a:solidFill>
        <a:effectLst/>
      </p:bgPr>
    </p:bg>
    <p:spTree>
      <p:nvGrpSpPr>
        <p:cNvPr id="1" name=""/>
        <p:cNvGrpSpPr/>
        <p:nvPr/>
      </p:nvGrpSpPr>
      <p:grpSpPr>
        <a:xfrm>
          <a:off x="0" y="0"/>
          <a:ext cx="0" cy="0"/>
          <a:chOff x="0" y="0"/>
          <a:chExt cx="0" cy="0"/>
        </a:xfrm>
      </p:grpSpPr>
      <p:sp>
        <p:nvSpPr>
          <p:cNvPr id="2" name="Freeform 2"/>
          <p:cNvSpPr/>
          <p:nvPr/>
        </p:nvSpPr>
        <p:spPr>
          <a:xfrm rot="2592102">
            <a:off x="-2278448" y="6070920"/>
            <a:ext cx="8576084" cy="8111727"/>
          </a:xfrm>
          <a:custGeom>
            <a:avLst/>
            <a:gdLst/>
            <a:ahLst/>
            <a:cxnLst/>
            <a:rect l="l" t="t" r="r" b="b"/>
            <a:pathLst>
              <a:path w="8576084" h="8111727">
                <a:moveTo>
                  <a:pt x="0" y="0"/>
                </a:moveTo>
                <a:lnTo>
                  <a:pt x="8576084" y="0"/>
                </a:lnTo>
                <a:lnTo>
                  <a:pt x="8576084" y="8111727"/>
                </a:lnTo>
                <a:lnTo>
                  <a:pt x="0" y="811172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a:grpSpLocks noChangeAspect="1"/>
          </p:cNvGrpSpPr>
          <p:nvPr/>
        </p:nvGrpSpPr>
        <p:grpSpPr>
          <a:xfrm rot="5400000">
            <a:off x="7608222" y="1509680"/>
            <a:ext cx="6897043" cy="9388256"/>
            <a:chOff x="0" y="0"/>
            <a:chExt cx="6350000" cy="8643620"/>
          </a:xfrm>
        </p:grpSpPr>
        <p:sp>
          <p:nvSpPr>
            <p:cNvPr id="4" name="Freeform 4"/>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8AB5E1"/>
            </a:solidFill>
          </p:spPr>
        </p:sp>
        <p:sp>
          <p:nvSpPr>
            <p:cNvPr id="5" name="Freeform 5"/>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4"/>
              <a:stretch>
                <a:fillRect l="-19505" r="-19505"/>
              </a:stretch>
            </a:blipFill>
          </p:spPr>
        </p:sp>
      </p:grpSp>
      <p:grpSp>
        <p:nvGrpSpPr>
          <p:cNvPr id="6" name="Group 6"/>
          <p:cNvGrpSpPr/>
          <p:nvPr/>
        </p:nvGrpSpPr>
        <p:grpSpPr>
          <a:xfrm>
            <a:off x="6850926" y="3580935"/>
            <a:ext cx="8410255" cy="5245745"/>
            <a:chOff x="0" y="0"/>
            <a:chExt cx="1999679" cy="1381595"/>
          </a:xfrm>
        </p:grpSpPr>
        <p:sp>
          <p:nvSpPr>
            <p:cNvPr id="7" name="Freeform 7"/>
            <p:cNvSpPr/>
            <p:nvPr/>
          </p:nvSpPr>
          <p:spPr>
            <a:xfrm>
              <a:off x="0" y="0"/>
              <a:ext cx="1999679" cy="1381595"/>
            </a:xfrm>
            <a:custGeom>
              <a:avLst/>
              <a:gdLst/>
              <a:ahLst/>
              <a:cxnLst/>
              <a:rect l="l" t="t" r="r" b="b"/>
              <a:pathLst>
                <a:path w="1999679" h="1381595">
                  <a:moveTo>
                    <a:pt x="52003" y="0"/>
                  </a:moveTo>
                  <a:lnTo>
                    <a:pt x="1947676" y="0"/>
                  </a:lnTo>
                  <a:cubicBezTo>
                    <a:pt x="1961468" y="0"/>
                    <a:pt x="1974695" y="5479"/>
                    <a:pt x="1984448" y="15231"/>
                  </a:cubicBezTo>
                  <a:cubicBezTo>
                    <a:pt x="1994200" y="24984"/>
                    <a:pt x="1999679" y="38211"/>
                    <a:pt x="1999679" y="52003"/>
                  </a:cubicBezTo>
                  <a:lnTo>
                    <a:pt x="1999679" y="1329592"/>
                  </a:lnTo>
                  <a:cubicBezTo>
                    <a:pt x="1999679" y="1343384"/>
                    <a:pt x="1994200" y="1356611"/>
                    <a:pt x="1984448" y="1366364"/>
                  </a:cubicBezTo>
                  <a:cubicBezTo>
                    <a:pt x="1974695" y="1376116"/>
                    <a:pt x="1961468" y="1381595"/>
                    <a:pt x="1947676" y="1381595"/>
                  </a:cubicBezTo>
                  <a:lnTo>
                    <a:pt x="52003" y="1381595"/>
                  </a:lnTo>
                  <a:cubicBezTo>
                    <a:pt x="38211" y="1381595"/>
                    <a:pt x="24984" y="1376116"/>
                    <a:pt x="15231" y="1366364"/>
                  </a:cubicBezTo>
                  <a:cubicBezTo>
                    <a:pt x="5479" y="1356611"/>
                    <a:pt x="0" y="1343384"/>
                    <a:pt x="0" y="1329592"/>
                  </a:cubicBezTo>
                  <a:lnTo>
                    <a:pt x="0" y="52003"/>
                  </a:lnTo>
                  <a:cubicBezTo>
                    <a:pt x="0" y="38211"/>
                    <a:pt x="5479" y="24984"/>
                    <a:pt x="15231" y="15231"/>
                  </a:cubicBezTo>
                  <a:cubicBezTo>
                    <a:pt x="24984" y="5479"/>
                    <a:pt x="38211" y="0"/>
                    <a:pt x="52003" y="0"/>
                  </a:cubicBezTo>
                  <a:close/>
                </a:path>
              </a:pathLst>
            </a:custGeom>
            <a:solidFill>
              <a:srgbClr val="FFFFFF"/>
            </a:solidFill>
            <a:ln w="66675" cap="rnd">
              <a:solidFill>
                <a:srgbClr val="8AB5E1"/>
              </a:solidFill>
              <a:prstDash val="dash"/>
              <a:round/>
            </a:ln>
          </p:spPr>
        </p:sp>
        <p:sp>
          <p:nvSpPr>
            <p:cNvPr id="8" name="TextBox 8"/>
            <p:cNvSpPr txBox="1"/>
            <p:nvPr/>
          </p:nvSpPr>
          <p:spPr>
            <a:xfrm>
              <a:off x="0" y="-47625"/>
              <a:ext cx="1999679" cy="142922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flipV="1">
            <a:off x="15218644" y="808320"/>
            <a:ext cx="2621501" cy="3631802"/>
          </a:xfrm>
          <a:custGeom>
            <a:avLst/>
            <a:gdLst/>
            <a:ahLst/>
            <a:cxnLst/>
            <a:rect l="l" t="t" r="r" b="b"/>
            <a:pathLst>
              <a:path w="2621501" h="3631802">
                <a:moveTo>
                  <a:pt x="0" y="3631801"/>
                </a:moveTo>
                <a:lnTo>
                  <a:pt x="2621500" y="3631801"/>
                </a:lnTo>
                <a:lnTo>
                  <a:pt x="2621500" y="0"/>
                </a:lnTo>
                <a:lnTo>
                  <a:pt x="0" y="0"/>
                </a:lnTo>
                <a:lnTo>
                  <a:pt x="0" y="3631801"/>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a:off x="524477" y="4160098"/>
            <a:ext cx="1485117" cy="1455415"/>
          </a:xfrm>
          <a:custGeom>
            <a:avLst/>
            <a:gdLst/>
            <a:ahLst/>
            <a:cxnLst/>
            <a:rect l="l" t="t" r="r" b="b"/>
            <a:pathLst>
              <a:path w="1485117" h="1455415">
                <a:moveTo>
                  <a:pt x="0" y="0"/>
                </a:moveTo>
                <a:lnTo>
                  <a:pt x="1485117" y="0"/>
                </a:lnTo>
                <a:lnTo>
                  <a:pt x="1485117" y="1455415"/>
                </a:lnTo>
                <a:lnTo>
                  <a:pt x="0" y="145541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11"/>
          <p:cNvSpPr/>
          <p:nvPr/>
        </p:nvSpPr>
        <p:spPr>
          <a:xfrm>
            <a:off x="4428545" y="8718790"/>
            <a:ext cx="1226200" cy="1201676"/>
          </a:xfrm>
          <a:custGeom>
            <a:avLst/>
            <a:gdLst/>
            <a:ahLst/>
            <a:cxnLst/>
            <a:rect l="l" t="t" r="r" b="b"/>
            <a:pathLst>
              <a:path w="1226200" h="1201676">
                <a:moveTo>
                  <a:pt x="0" y="0"/>
                </a:moveTo>
                <a:lnTo>
                  <a:pt x="1226200" y="0"/>
                </a:lnTo>
                <a:lnTo>
                  <a:pt x="1226200" y="1201676"/>
                </a:lnTo>
                <a:lnTo>
                  <a:pt x="0" y="120167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2" name="Freeform 12"/>
          <p:cNvSpPr/>
          <p:nvPr/>
        </p:nvSpPr>
        <p:spPr>
          <a:xfrm>
            <a:off x="3143340" y="3287130"/>
            <a:ext cx="2085531" cy="1986942"/>
          </a:xfrm>
          <a:custGeom>
            <a:avLst/>
            <a:gdLst/>
            <a:ahLst/>
            <a:cxnLst/>
            <a:rect l="l" t="t" r="r" b="b"/>
            <a:pathLst>
              <a:path w="2085531" h="1986942">
                <a:moveTo>
                  <a:pt x="0" y="0"/>
                </a:moveTo>
                <a:lnTo>
                  <a:pt x="2085530" y="0"/>
                </a:lnTo>
                <a:lnTo>
                  <a:pt x="2085530" y="1986942"/>
                </a:lnTo>
                <a:lnTo>
                  <a:pt x="0" y="198694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3" name="Freeform 13"/>
          <p:cNvSpPr/>
          <p:nvPr/>
        </p:nvSpPr>
        <p:spPr>
          <a:xfrm>
            <a:off x="841639" y="1241743"/>
            <a:ext cx="1764330" cy="1680925"/>
          </a:xfrm>
          <a:custGeom>
            <a:avLst/>
            <a:gdLst/>
            <a:ahLst/>
            <a:cxnLst/>
            <a:rect l="l" t="t" r="r" b="b"/>
            <a:pathLst>
              <a:path w="1764330" h="1680925">
                <a:moveTo>
                  <a:pt x="0" y="0"/>
                </a:moveTo>
                <a:lnTo>
                  <a:pt x="1764331" y="0"/>
                </a:lnTo>
                <a:lnTo>
                  <a:pt x="1764331" y="1680926"/>
                </a:lnTo>
                <a:lnTo>
                  <a:pt x="0" y="168092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5" name="Freeform 15"/>
          <p:cNvSpPr/>
          <p:nvPr/>
        </p:nvSpPr>
        <p:spPr>
          <a:xfrm>
            <a:off x="3825243" y="613199"/>
            <a:ext cx="847962" cy="831002"/>
          </a:xfrm>
          <a:custGeom>
            <a:avLst/>
            <a:gdLst/>
            <a:ahLst/>
            <a:cxnLst/>
            <a:rect l="l" t="t" r="r" b="b"/>
            <a:pathLst>
              <a:path w="847962" h="831002">
                <a:moveTo>
                  <a:pt x="0" y="0"/>
                </a:moveTo>
                <a:lnTo>
                  <a:pt x="847961" y="0"/>
                </a:lnTo>
                <a:lnTo>
                  <a:pt x="847961" y="831002"/>
                </a:lnTo>
                <a:lnTo>
                  <a:pt x="0" y="831002"/>
                </a:lnTo>
                <a:lnTo>
                  <a:pt x="0" y="0"/>
                </a:lnTo>
                <a:close/>
              </a:path>
            </a:pathLst>
          </a:custGeom>
          <a:blipFill>
            <a:blip r:embed="rId11">
              <a:extLst>
                <a:ext uri="{96DAC541-7B7A-43D3-8B79-37D633B846F1}">
                  <asvg:svgBlip xmlns:asvg="http://schemas.microsoft.com/office/drawing/2016/SVG/main" xmlns="" r:embed="rId14"/>
                </a:ext>
              </a:extLst>
            </a:blip>
            <a:stretch>
              <a:fillRect/>
            </a:stretch>
          </a:blipFill>
        </p:spPr>
      </p:sp>
      <p:sp>
        <p:nvSpPr>
          <p:cNvPr id="16" name="Freeform 16"/>
          <p:cNvSpPr/>
          <p:nvPr/>
        </p:nvSpPr>
        <p:spPr>
          <a:xfrm>
            <a:off x="2417905" y="6074073"/>
            <a:ext cx="2363561" cy="2316602"/>
          </a:xfrm>
          <a:custGeom>
            <a:avLst/>
            <a:gdLst/>
            <a:ahLst/>
            <a:cxnLst/>
            <a:rect l="l" t="t" r="r" b="b"/>
            <a:pathLst>
              <a:path w="2363561" h="2316602">
                <a:moveTo>
                  <a:pt x="0" y="0"/>
                </a:moveTo>
                <a:lnTo>
                  <a:pt x="2363561" y="0"/>
                </a:lnTo>
                <a:lnTo>
                  <a:pt x="2363561" y="2316603"/>
                </a:lnTo>
                <a:lnTo>
                  <a:pt x="0" y="2316603"/>
                </a:lnTo>
                <a:lnTo>
                  <a:pt x="0" y="0"/>
                </a:lnTo>
                <a:close/>
              </a:path>
            </a:pathLst>
          </a:custGeom>
          <a:blipFill>
            <a:blip r:embed="rId15"/>
            <a:stretch>
              <a:fillRect/>
            </a:stretch>
          </a:blipFill>
        </p:spPr>
      </p:sp>
      <p:sp>
        <p:nvSpPr>
          <p:cNvPr id="17" name="Freeform 17"/>
          <p:cNvSpPr/>
          <p:nvPr/>
        </p:nvSpPr>
        <p:spPr>
          <a:xfrm rot="-6130605">
            <a:off x="761524" y="7227326"/>
            <a:ext cx="2388989" cy="2413477"/>
          </a:xfrm>
          <a:custGeom>
            <a:avLst/>
            <a:gdLst/>
            <a:ahLst/>
            <a:cxnLst/>
            <a:rect l="l" t="t" r="r" b="b"/>
            <a:pathLst>
              <a:path w="2388989" h="2413477">
                <a:moveTo>
                  <a:pt x="0" y="0"/>
                </a:moveTo>
                <a:lnTo>
                  <a:pt x="2388989" y="0"/>
                </a:lnTo>
                <a:lnTo>
                  <a:pt x="2388989" y="2413477"/>
                </a:lnTo>
                <a:lnTo>
                  <a:pt x="0" y="2413477"/>
                </a:lnTo>
                <a:lnTo>
                  <a:pt x="0" y="0"/>
                </a:lnTo>
                <a:close/>
              </a:path>
            </a:pathLst>
          </a:custGeom>
          <a:blipFill>
            <a:blip r:embed="rId16"/>
            <a:stretch>
              <a:fillRect/>
            </a:stretch>
          </a:blipFill>
        </p:spPr>
      </p:sp>
      <p:sp>
        <p:nvSpPr>
          <p:cNvPr id="21" name="TextBox 21"/>
          <p:cNvSpPr txBox="1"/>
          <p:nvPr/>
        </p:nvSpPr>
        <p:spPr>
          <a:xfrm>
            <a:off x="7200296" y="3876439"/>
            <a:ext cx="7579566" cy="4842351"/>
          </a:xfrm>
          <a:prstGeom prst="rect">
            <a:avLst/>
          </a:prstGeom>
        </p:spPr>
        <p:txBody>
          <a:bodyPr wrap="square" lIns="0" tIns="0" rIns="0" bIns="0" rtlCol="0" anchor="t">
            <a:spAutoFit/>
          </a:bodyPr>
          <a:lstStyle/>
          <a:p>
            <a:pPr algn="ctr"/>
            <a:r>
              <a:rPr lang="en-US" sz="4800" b="1">
                <a:latin typeface="Times New Roman" panose="02020603050405020304" pitchFamily="18" charset="0"/>
                <a:cs typeface="Times New Roman" panose="02020603050405020304" pitchFamily="18" charset="0"/>
              </a:rPr>
              <a:t>Hướng dẫn về nhà</a:t>
            </a:r>
            <a:endParaRPr lang="en-GB" sz="4800">
              <a:latin typeface="Times New Roman" panose="02020603050405020304" pitchFamily="18" charset="0"/>
              <a:cs typeface="Times New Roman" panose="02020603050405020304" pitchFamily="18" charset="0"/>
            </a:endParaRPr>
          </a:p>
          <a:p>
            <a:pPr lvl="0" algn="just"/>
            <a:r>
              <a:rPr lang="en-US" sz="4800">
                <a:latin typeface="Times New Roman" panose="02020603050405020304" pitchFamily="18" charset="0"/>
                <a:cs typeface="Times New Roman" panose="02020603050405020304" pitchFamily="18" charset="0"/>
              </a:rPr>
              <a:t>Hoàn thiện lại bài viết theo bảng kiểm.</a:t>
            </a:r>
            <a:endParaRPr lang="en-GB" sz="4800">
              <a:latin typeface="Times New Roman" panose="02020603050405020304" pitchFamily="18" charset="0"/>
              <a:cs typeface="Times New Roman" panose="02020603050405020304" pitchFamily="18" charset="0"/>
            </a:endParaRPr>
          </a:p>
          <a:p>
            <a:pPr lvl="0" algn="just"/>
            <a:r>
              <a:rPr lang="en-US" sz="4800">
                <a:latin typeface="Times New Roman" panose="02020603050405020304" pitchFamily="18" charset="0"/>
                <a:cs typeface="Times New Roman" panose="02020603050405020304" pitchFamily="18" charset="0"/>
              </a:rPr>
              <a:t>Chuẩn bị bài viết: Viết văn bản quảng cáo hoặc tờ rơi về một sản phẩm hay một hoạt động.</a:t>
            </a:r>
            <a:endParaRPr lang="en-GB" sz="4800">
              <a:latin typeface="Times New Roman" panose="02020603050405020304" pitchFamily="18" charset="0"/>
              <a:cs typeface="Times New Roman" panose="02020603050405020304" pitchFamily="18" charset="0"/>
            </a:endParaRPr>
          </a:p>
          <a:p>
            <a:pPr marL="377826" lvl="1" algn="l">
              <a:lnSpc>
                <a:spcPts val="3150"/>
              </a:lnSpc>
            </a:pPr>
            <a:endParaRPr lang="en-US" sz="3500">
              <a:solidFill>
                <a:srgbClr val="383C82"/>
              </a:solidFill>
              <a:latin typeface="KG Primary Penmanship"/>
              <a:ea typeface="KG Primary Penmanship"/>
              <a:cs typeface="KG Primary Penmanship"/>
              <a:sym typeface="KG Primary Penmanshi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1DF"/>
        </a:solidFill>
        <a:effectLst/>
      </p:bgPr>
    </p:bg>
    <p:spTree>
      <p:nvGrpSpPr>
        <p:cNvPr id="1" name=""/>
        <p:cNvGrpSpPr/>
        <p:nvPr/>
      </p:nvGrpSpPr>
      <p:grpSpPr>
        <a:xfrm>
          <a:off x="0" y="0"/>
          <a:ext cx="0" cy="0"/>
          <a:chOff x="0" y="0"/>
          <a:chExt cx="0" cy="0"/>
        </a:xfrm>
      </p:grpSpPr>
      <p:sp>
        <p:nvSpPr>
          <p:cNvPr id="2" name="Freeform 2"/>
          <p:cNvSpPr/>
          <p:nvPr/>
        </p:nvSpPr>
        <p:spPr>
          <a:xfrm rot="2592102">
            <a:off x="-3785202" y="6070920"/>
            <a:ext cx="8576084" cy="8111727"/>
          </a:xfrm>
          <a:custGeom>
            <a:avLst/>
            <a:gdLst/>
            <a:ahLst/>
            <a:cxnLst/>
            <a:rect l="l" t="t" r="r" b="b"/>
            <a:pathLst>
              <a:path w="8576084" h="8111727">
                <a:moveTo>
                  <a:pt x="0" y="0"/>
                </a:moveTo>
                <a:lnTo>
                  <a:pt x="8576084" y="0"/>
                </a:lnTo>
                <a:lnTo>
                  <a:pt x="8576084" y="8111727"/>
                </a:lnTo>
                <a:lnTo>
                  <a:pt x="0" y="811172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959976">
            <a:off x="12226587" y="-4532682"/>
            <a:ext cx="9181557" cy="8684417"/>
          </a:xfrm>
          <a:custGeom>
            <a:avLst/>
            <a:gdLst/>
            <a:ahLst/>
            <a:cxnLst/>
            <a:rect l="l" t="t" r="r" b="b"/>
            <a:pathLst>
              <a:path w="9181557" h="8684417">
                <a:moveTo>
                  <a:pt x="0" y="0"/>
                </a:moveTo>
                <a:lnTo>
                  <a:pt x="9181557" y="0"/>
                </a:lnTo>
                <a:lnTo>
                  <a:pt x="9181557" y="8684417"/>
                </a:lnTo>
                <a:lnTo>
                  <a:pt x="0" y="868441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4" name="Group 4"/>
          <p:cNvGrpSpPr>
            <a:grpSpLocks noChangeAspect="1"/>
          </p:cNvGrpSpPr>
          <p:nvPr/>
        </p:nvGrpSpPr>
        <p:grpSpPr>
          <a:xfrm rot="3594224">
            <a:off x="12158528" y="4998197"/>
            <a:ext cx="10201545" cy="13886343"/>
            <a:chOff x="0" y="0"/>
            <a:chExt cx="6350000" cy="8643620"/>
          </a:xfrm>
        </p:grpSpPr>
        <p:sp>
          <p:nvSpPr>
            <p:cNvPr id="5" name="Freeform 5"/>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6" name="Freeform 6"/>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6"/>
              <a:stretch>
                <a:fillRect l="-16769" t="-3057" r="-28617" b="-1528"/>
              </a:stretch>
            </a:blipFill>
          </p:spPr>
        </p:sp>
      </p:grpSp>
      <p:grpSp>
        <p:nvGrpSpPr>
          <p:cNvPr id="7" name="Group 7"/>
          <p:cNvGrpSpPr>
            <a:grpSpLocks noChangeAspect="1"/>
          </p:cNvGrpSpPr>
          <p:nvPr/>
        </p:nvGrpSpPr>
        <p:grpSpPr>
          <a:xfrm rot="3594224">
            <a:off x="-3741893" y="-9312169"/>
            <a:ext cx="10201545" cy="13886343"/>
            <a:chOff x="0" y="0"/>
            <a:chExt cx="6350000" cy="8643620"/>
          </a:xfrm>
        </p:grpSpPr>
        <p:sp>
          <p:nvSpPr>
            <p:cNvPr id="8" name="Freeform 8"/>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9" name="Freeform 9"/>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6"/>
              <a:stretch>
                <a:fillRect l="-16769" t="-3057" r="-28617" b="-1528"/>
              </a:stretch>
            </a:blipFill>
          </p:spPr>
        </p:sp>
      </p:grpSp>
      <p:sp>
        <p:nvSpPr>
          <p:cNvPr id="10" name="Freeform 10"/>
          <p:cNvSpPr/>
          <p:nvPr/>
        </p:nvSpPr>
        <p:spPr>
          <a:xfrm>
            <a:off x="13580312" y="826735"/>
            <a:ext cx="4261122" cy="3694770"/>
          </a:xfrm>
          <a:custGeom>
            <a:avLst/>
            <a:gdLst/>
            <a:ahLst/>
            <a:cxnLst/>
            <a:rect l="l" t="t" r="r" b="b"/>
            <a:pathLst>
              <a:path w="4261122" h="3694770">
                <a:moveTo>
                  <a:pt x="0" y="0"/>
                </a:moveTo>
                <a:lnTo>
                  <a:pt x="4261122" y="0"/>
                </a:lnTo>
                <a:lnTo>
                  <a:pt x="4261122" y="3694770"/>
                </a:lnTo>
                <a:lnTo>
                  <a:pt x="0" y="3694770"/>
                </a:lnTo>
                <a:lnTo>
                  <a:pt x="0" y="0"/>
                </a:lnTo>
                <a:close/>
              </a:path>
            </a:pathLst>
          </a:custGeom>
          <a:blipFill>
            <a:blip r:embed="rId7"/>
            <a:stretch>
              <a:fillRect/>
            </a:stretch>
          </a:blipFill>
        </p:spPr>
      </p:sp>
      <p:sp>
        <p:nvSpPr>
          <p:cNvPr id="11" name="Freeform 11"/>
          <p:cNvSpPr/>
          <p:nvPr/>
        </p:nvSpPr>
        <p:spPr>
          <a:xfrm>
            <a:off x="13580312" y="6968959"/>
            <a:ext cx="3678988" cy="2917131"/>
          </a:xfrm>
          <a:custGeom>
            <a:avLst/>
            <a:gdLst/>
            <a:ahLst/>
            <a:cxnLst/>
            <a:rect l="l" t="t" r="r" b="b"/>
            <a:pathLst>
              <a:path w="3678988" h="2917131">
                <a:moveTo>
                  <a:pt x="0" y="0"/>
                </a:moveTo>
                <a:lnTo>
                  <a:pt x="3678988" y="0"/>
                </a:lnTo>
                <a:lnTo>
                  <a:pt x="3678988" y="2917130"/>
                </a:lnTo>
                <a:lnTo>
                  <a:pt x="0" y="2917130"/>
                </a:lnTo>
                <a:lnTo>
                  <a:pt x="0" y="0"/>
                </a:lnTo>
                <a:close/>
              </a:path>
            </a:pathLst>
          </a:custGeom>
          <a:blipFill>
            <a:blip r:embed="rId8"/>
            <a:stretch>
              <a:fillRect/>
            </a:stretch>
          </a:blipFill>
        </p:spPr>
      </p:sp>
      <p:sp>
        <p:nvSpPr>
          <p:cNvPr id="12" name="Freeform 12"/>
          <p:cNvSpPr/>
          <p:nvPr/>
        </p:nvSpPr>
        <p:spPr>
          <a:xfrm>
            <a:off x="502840" y="619906"/>
            <a:ext cx="3678988" cy="2917131"/>
          </a:xfrm>
          <a:custGeom>
            <a:avLst/>
            <a:gdLst/>
            <a:ahLst/>
            <a:cxnLst/>
            <a:rect l="l" t="t" r="r" b="b"/>
            <a:pathLst>
              <a:path w="3678988" h="2917131">
                <a:moveTo>
                  <a:pt x="0" y="0"/>
                </a:moveTo>
                <a:lnTo>
                  <a:pt x="3678987" y="0"/>
                </a:lnTo>
                <a:lnTo>
                  <a:pt x="3678987" y="2917130"/>
                </a:lnTo>
                <a:lnTo>
                  <a:pt x="0" y="2917130"/>
                </a:lnTo>
                <a:lnTo>
                  <a:pt x="0" y="0"/>
                </a:lnTo>
                <a:close/>
              </a:path>
            </a:pathLst>
          </a:custGeom>
          <a:blipFill>
            <a:blip r:embed="rId8"/>
            <a:stretch>
              <a:fillRect/>
            </a:stretch>
          </a:blipFill>
        </p:spPr>
      </p:sp>
      <p:sp>
        <p:nvSpPr>
          <p:cNvPr id="13" name="Freeform 13"/>
          <p:cNvSpPr/>
          <p:nvPr/>
        </p:nvSpPr>
        <p:spPr>
          <a:xfrm rot="-796922">
            <a:off x="1634785" y="7284908"/>
            <a:ext cx="2752497" cy="2722316"/>
          </a:xfrm>
          <a:custGeom>
            <a:avLst/>
            <a:gdLst/>
            <a:ahLst/>
            <a:cxnLst/>
            <a:rect l="l" t="t" r="r" b="b"/>
            <a:pathLst>
              <a:path w="2752497" h="2722316">
                <a:moveTo>
                  <a:pt x="0" y="0"/>
                </a:moveTo>
                <a:lnTo>
                  <a:pt x="2752497" y="0"/>
                </a:lnTo>
                <a:lnTo>
                  <a:pt x="2752497" y="2722316"/>
                </a:lnTo>
                <a:lnTo>
                  <a:pt x="0" y="2722316"/>
                </a:lnTo>
                <a:lnTo>
                  <a:pt x="0" y="0"/>
                </a:lnTo>
                <a:close/>
              </a:path>
            </a:pathLst>
          </a:custGeom>
          <a:blipFill>
            <a:blip r:embed="rId9"/>
            <a:stretch>
              <a:fillRect/>
            </a:stretch>
          </a:blipFill>
        </p:spPr>
      </p:sp>
      <p:sp>
        <p:nvSpPr>
          <p:cNvPr id="14" name="Freeform 14"/>
          <p:cNvSpPr/>
          <p:nvPr/>
        </p:nvSpPr>
        <p:spPr>
          <a:xfrm rot="-1216948">
            <a:off x="474129" y="5261640"/>
            <a:ext cx="2912234" cy="2899204"/>
          </a:xfrm>
          <a:custGeom>
            <a:avLst/>
            <a:gdLst/>
            <a:ahLst/>
            <a:cxnLst/>
            <a:rect l="l" t="t" r="r" b="b"/>
            <a:pathLst>
              <a:path w="2912234" h="2899204">
                <a:moveTo>
                  <a:pt x="0" y="0"/>
                </a:moveTo>
                <a:lnTo>
                  <a:pt x="2912234" y="0"/>
                </a:lnTo>
                <a:lnTo>
                  <a:pt x="2912234" y="2899203"/>
                </a:lnTo>
                <a:lnTo>
                  <a:pt x="0" y="2899203"/>
                </a:lnTo>
                <a:lnTo>
                  <a:pt x="0" y="0"/>
                </a:lnTo>
                <a:close/>
              </a:path>
            </a:pathLst>
          </a:custGeom>
          <a:blipFill>
            <a:blip r:embed="rId10"/>
            <a:stretch>
              <a:fillRect/>
            </a:stretch>
          </a:blipFill>
        </p:spPr>
      </p:sp>
      <p:sp>
        <p:nvSpPr>
          <p:cNvPr id="15" name="Freeform 15"/>
          <p:cNvSpPr/>
          <p:nvPr/>
        </p:nvSpPr>
        <p:spPr>
          <a:xfrm>
            <a:off x="3178118" y="8229600"/>
            <a:ext cx="2970137" cy="4114800"/>
          </a:xfrm>
          <a:custGeom>
            <a:avLst/>
            <a:gdLst/>
            <a:ahLst/>
            <a:cxnLst/>
            <a:rect l="l" t="t" r="r" b="b"/>
            <a:pathLst>
              <a:path w="2970137" h="4114800">
                <a:moveTo>
                  <a:pt x="0" y="0"/>
                </a:moveTo>
                <a:lnTo>
                  <a:pt x="2970138" y="0"/>
                </a:lnTo>
                <a:lnTo>
                  <a:pt x="2970138"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6" name="Freeform 16"/>
          <p:cNvSpPr/>
          <p:nvPr/>
        </p:nvSpPr>
        <p:spPr>
          <a:xfrm flipV="1">
            <a:off x="11709796" y="-2036329"/>
            <a:ext cx="2970137" cy="4114800"/>
          </a:xfrm>
          <a:custGeom>
            <a:avLst/>
            <a:gdLst/>
            <a:ahLst/>
            <a:cxnLst/>
            <a:rect l="l" t="t" r="r" b="b"/>
            <a:pathLst>
              <a:path w="2970137" h="4114800">
                <a:moveTo>
                  <a:pt x="0" y="4114800"/>
                </a:moveTo>
                <a:lnTo>
                  <a:pt x="2970137" y="4114800"/>
                </a:lnTo>
                <a:lnTo>
                  <a:pt x="2970137" y="0"/>
                </a:lnTo>
                <a:lnTo>
                  <a:pt x="0" y="0"/>
                </a:lnTo>
                <a:lnTo>
                  <a:pt x="0" y="411480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7" name="TextBox 17"/>
          <p:cNvSpPr txBox="1"/>
          <p:nvPr/>
        </p:nvSpPr>
        <p:spPr>
          <a:xfrm>
            <a:off x="4691762" y="3274044"/>
            <a:ext cx="10693396" cy="4955556"/>
          </a:xfrm>
          <a:prstGeom prst="rect">
            <a:avLst/>
          </a:prstGeom>
        </p:spPr>
        <p:txBody>
          <a:bodyPr wrap="square" lIns="0" tIns="0" rIns="0" bIns="0" rtlCol="0" anchor="t">
            <a:spAutoFit/>
          </a:bodyPr>
          <a:lstStyle/>
          <a:p>
            <a:pPr algn="ctr">
              <a:lnSpc>
                <a:spcPts val="18735"/>
              </a:lnSpc>
            </a:pPr>
            <a:r>
              <a:rPr lang="en-US" sz="20817">
                <a:solidFill>
                  <a:srgbClr val="50291C"/>
                </a:solidFill>
                <a:latin typeface="KG Primary Penmanship"/>
                <a:ea typeface="KG Primary Penmanship"/>
                <a:cs typeface="KG Primary Penmanship"/>
                <a:sym typeface="KG Primary Penmanship"/>
              </a:rPr>
              <a:t>THANK YOU</a:t>
            </a:r>
          </a:p>
        </p:txBody>
      </p:sp>
      <p:sp>
        <p:nvSpPr>
          <p:cNvPr id="18" name="TextBox 18"/>
          <p:cNvSpPr txBox="1"/>
          <p:nvPr/>
        </p:nvSpPr>
        <p:spPr>
          <a:xfrm>
            <a:off x="4500028" y="3121644"/>
            <a:ext cx="11120971" cy="4955556"/>
          </a:xfrm>
          <a:prstGeom prst="rect">
            <a:avLst/>
          </a:prstGeom>
        </p:spPr>
        <p:txBody>
          <a:bodyPr wrap="square" lIns="0" tIns="0" rIns="0" bIns="0" rtlCol="0" anchor="t">
            <a:spAutoFit/>
          </a:bodyPr>
          <a:lstStyle/>
          <a:p>
            <a:pPr algn="ctr">
              <a:lnSpc>
                <a:spcPts val="18735"/>
              </a:lnSpc>
            </a:pPr>
            <a:r>
              <a:rPr lang="en-US" sz="20817">
                <a:solidFill>
                  <a:srgbClr val="F9B3A9"/>
                </a:solidFill>
                <a:latin typeface="KG Primary Penmanship"/>
                <a:ea typeface="KG Primary Penmanship"/>
                <a:cs typeface="KG Primary Penmanship"/>
                <a:sym typeface="KG Primary Penmanship"/>
              </a:rPr>
              <a:t>THANK YOU</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FF5D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7897044">
            <a:off x="-4439262" y="6578424"/>
            <a:ext cx="7673339" cy="10444950"/>
            <a:chOff x="0" y="0"/>
            <a:chExt cx="6350000" cy="8643620"/>
          </a:xfrm>
        </p:grpSpPr>
        <p:sp>
          <p:nvSpPr>
            <p:cNvPr id="3" name="Freeform 3"/>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8FB994"/>
            </a:solidFill>
          </p:spPr>
        </p:sp>
        <p:sp>
          <p:nvSpPr>
            <p:cNvPr id="4" name="Freeform 4"/>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5" name="Freeform 5"/>
          <p:cNvSpPr/>
          <p:nvPr/>
        </p:nvSpPr>
        <p:spPr>
          <a:xfrm rot="2592102">
            <a:off x="-3628106" y="-2402960"/>
            <a:ext cx="7256212" cy="6863321"/>
          </a:xfrm>
          <a:custGeom>
            <a:avLst/>
            <a:gdLst/>
            <a:ahLst/>
            <a:cxnLst/>
            <a:rect l="l" t="t" r="r" b="b"/>
            <a:pathLst>
              <a:path w="7256212" h="6863321">
                <a:moveTo>
                  <a:pt x="0" y="0"/>
                </a:moveTo>
                <a:lnTo>
                  <a:pt x="7256212" y="0"/>
                </a:lnTo>
                <a:lnTo>
                  <a:pt x="7256212" y="6863320"/>
                </a:lnTo>
                <a:lnTo>
                  <a:pt x="0" y="68633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6" name="Group 6"/>
          <p:cNvGrpSpPr>
            <a:grpSpLocks noChangeAspect="1"/>
          </p:cNvGrpSpPr>
          <p:nvPr/>
        </p:nvGrpSpPr>
        <p:grpSpPr>
          <a:xfrm rot="7897044">
            <a:off x="15053922" y="-6095184"/>
            <a:ext cx="7673339" cy="10444950"/>
            <a:chOff x="0" y="0"/>
            <a:chExt cx="6350000" cy="8643620"/>
          </a:xfrm>
        </p:grpSpPr>
        <p:sp>
          <p:nvSpPr>
            <p:cNvPr id="7" name="Freeform 7"/>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8FB994"/>
            </a:solidFill>
          </p:spPr>
        </p:sp>
        <p:sp>
          <p:nvSpPr>
            <p:cNvPr id="8" name="Freeform 8"/>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9" name="Freeform 9"/>
          <p:cNvSpPr/>
          <p:nvPr/>
        </p:nvSpPr>
        <p:spPr>
          <a:xfrm flipV="1">
            <a:off x="15283150" y="808320"/>
            <a:ext cx="2125504" cy="2944653"/>
          </a:xfrm>
          <a:custGeom>
            <a:avLst/>
            <a:gdLst/>
            <a:ahLst/>
            <a:cxnLst/>
            <a:rect l="l" t="t" r="r" b="b"/>
            <a:pathLst>
              <a:path w="2125504" h="2944653">
                <a:moveTo>
                  <a:pt x="0" y="2944653"/>
                </a:moveTo>
                <a:lnTo>
                  <a:pt x="2125504" y="2944653"/>
                </a:lnTo>
                <a:lnTo>
                  <a:pt x="2125504" y="0"/>
                </a:lnTo>
                <a:lnTo>
                  <a:pt x="0" y="0"/>
                </a:lnTo>
                <a:lnTo>
                  <a:pt x="0" y="2944653"/>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rot="233397">
            <a:off x="15966815" y="8350276"/>
            <a:ext cx="3406700" cy="1121114"/>
          </a:xfrm>
          <a:custGeom>
            <a:avLst/>
            <a:gdLst/>
            <a:ahLst/>
            <a:cxnLst/>
            <a:rect l="l" t="t" r="r" b="b"/>
            <a:pathLst>
              <a:path w="3406700" h="1121114">
                <a:moveTo>
                  <a:pt x="0" y="0"/>
                </a:moveTo>
                <a:lnTo>
                  <a:pt x="3406700" y="0"/>
                </a:lnTo>
                <a:lnTo>
                  <a:pt x="3406700" y="1121114"/>
                </a:lnTo>
                <a:lnTo>
                  <a:pt x="0" y="112111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11"/>
          <p:cNvSpPr/>
          <p:nvPr/>
        </p:nvSpPr>
        <p:spPr>
          <a:xfrm rot="-1189488">
            <a:off x="889330" y="2523204"/>
            <a:ext cx="2388426" cy="2377739"/>
          </a:xfrm>
          <a:custGeom>
            <a:avLst/>
            <a:gdLst/>
            <a:ahLst/>
            <a:cxnLst/>
            <a:rect l="l" t="t" r="r" b="b"/>
            <a:pathLst>
              <a:path w="2388426" h="2377739">
                <a:moveTo>
                  <a:pt x="0" y="0"/>
                </a:moveTo>
                <a:lnTo>
                  <a:pt x="2388425" y="0"/>
                </a:lnTo>
                <a:lnTo>
                  <a:pt x="2388425" y="2377739"/>
                </a:lnTo>
                <a:lnTo>
                  <a:pt x="0" y="2377739"/>
                </a:lnTo>
                <a:lnTo>
                  <a:pt x="0" y="0"/>
                </a:lnTo>
                <a:close/>
              </a:path>
            </a:pathLst>
          </a:custGeom>
          <a:blipFill>
            <a:blip r:embed="rId9"/>
            <a:stretch>
              <a:fillRect/>
            </a:stretch>
          </a:blipFill>
        </p:spPr>
      </p:sp>
      <p:sp>
        <p:nvSpPr>
          <p:cNvPr id="12" name="Freeform 12"/>
          <p:cNvSpPr/>
          <p:nvPr/>
        </p:nvSpPr>
        <p:spPr>
          <a:xfrm rot="5571265">
            <a:off x="6294824" y="1112397"/>
            <a:ext cx="6933386" cy="9802988"/>
          </a:xfrm>
          <a:custGeom>
            <a:avLst/>
            <a:gdLst/>
            <a:ahLst/>
            <a:cxnLst/>
            <a:rect l="l" t="t" r="r" b="b"/>
            <a:pathLst>
              <a:path w="6933386" h="9802988">
                <a:moveTo>
                  <a:pt x="0" y="0"/>
                </a:moveTo>
                <a:lnTo>
                  <a:pt x="6933386" y="0"/>
                </a:lnTo>
                <a:lnTo>
                  <a:pt x="6933386" y="9802988"/>
                </a:lnTo>
                <a:lnTo>
                  <a:pt x="0" y="980298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3" name="Freeform 13"/>
          <p:cNvSpPr/>
          <p:nvPr/>
        </p:nvSpPr>
        <p:spPr>
          <a:xfrm rot="5400000">
            <a:off x="5794610" y="1298061"/>
            <a:ext cx="6698780" cy="9471282"/>
          </a:xfrm>
          <a:custGeom>
            <a:avLst/>
            <a:gdLst/>
            <a:ahLst/>
            <a:cxnLst/>
            <a:rect l="l" t="t" r="r" b="b"/>
            <a:pathLst>
              <a:path w="6698780" h="9471282">
                <a:moveTo>
                  <a:pt x="0" y="0"/>
                </a:moveTo>
                <a:lnTo>
                  <a:pt x="6698780" y="0"/>
                </a:lnTo>
                <a:lnTo>
                  <a:pt x="6698780" y="9471282"/>
                </a:lnTo>
                <a:lnTo>
                  <a:pt x="0" y="947128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4" name="Freeform 14"/>
          <p:cNvSpPr/>
          <p:nvPr/>
        </p:nvSpPr>
        <p:spPr>
          <a:xfrm>
            <a:off x="2083542" y="1028700"/>
            <a:ext cx="2450454" cy="2305181"/>
          </a:xfrm>
          <a:custGeom>
            <a:avLst/>
            <a:gdLst/>
            <a:ahLst/>
            <a:cxnLst/>
            <a:rect l="l" t="t" r="r" b="b"/>
            <a:pathLst>
              <a:path w="2450454" h="2305181">
                <a:moveTo>
                  <a:pt x="0" y="0"/>
                </a:moveTo>
                <a:lnTo>
                  <a:pt x="2450454" y="0"/>
                </a:lnTo>
                <a:lnTo>
                  <a:pt x="2450454" y="2305181"/>
                </a:lnTo>
                <a:lnTo>
                  <a:pt x="0" y="2305181"/>
                </a:lnTo>
                <a:lnTo>
                  <a:pt x="0" y="0"/>
                </a:lnTo>
                <a:close/>
              </a:path>
            </a:pathLst>
          </a:custGeom>
          <a:blipFill>
            <a:blip r:embed="rId14"/>
            <a:stretch>
              <a:fillRect/>
            </a:stretch>
          </a:blipFill>
        </p:spPr>
      </p:sp>
      <p:sp>
        <p:nvSpPr>
          <p:cNvPr id="15" name="Freeform 15"/>
          <p:cNvSpPr/>
          <p:nvPr/>
        </p:nvSpPr>
        <p:spPr>
          <a:xfrm>
            <a:off x="414434" y="5235495"/>
            <a:ext cx="917311" cy="898965"/>
          </a:xfrm>
          <a:custGeom>
            <a:avLst/>
            <a:gdLst/>
            <a:ahLst/>
            <a:cxnLst/>
            <a:rect l="l" t="t" r="r" b="b"/>
            <a:pathLst>
              <a:path w="917311" h="898965">
                <a:moveTo>
                  <a:pt x="0" y="0"/>
                </a:moveTo>
                <a:lnTo>
                  <a:pt x="917311" y="0"/>
                </a:lnTo>
                <a:lnTo>
                  <a:pt x="917311" y="898965"/>
                </a:lnTo>
                <a:lnTo>
                  <a:pt x="0" y="898965"/>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6" name="Freeform 16"/>
          <p:cNvSpPr/>
          <p:nvPr/>
        </p:nvSpPr>
        <p:spPr>
          <a:xfrm>
            <a:off x="411953" y="808320"/>
            <a:ext cx="1233494" cy="1208824"/>
          </a:xfrm>
          <a:custGeom>
            <a:avLst/>
            <a:gdLst/>
            <a:ahLst/>
            <a:cxnLst/>
            <a:rect l="l" t="t" r="r" b="b"/>
            <a:pathLst>
              <a:path w="1233494" h="1208824">
                <a:moveTo>
                  <a:pt x="0" y="0"/>
                </a:moveTo>
                <a:lnTo>
                  <a:pt x="1233494" y="0"/>
                </a:lnTo>
                <a:lnTo>
                  <a:pt x="1233494" y="1208823"/>
                </a:lnTo>
                <a:lnTo>
                  <a:pt x="0" y="1208823"/>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7" name="TextBox 17"/>
          <p:cNvSpPr txBox="1"/>
          <p:nvPr/>
        </p:nvSpPr>
        <p:spPr>
          <a:xfrm>
            <a:off x="4746342" y="3374336"/>
            <a:ext cx="8817258" cy="5539978"/>
          </a:xfrm>
          <a:prstGeom prst="rect">
            <a:avLst/>
          </a:prstGeom>
        </p:spPr>
        <p:txBody>
          <a:bodyPr wrap="square" lIns="0" tIns="0" rIns="0" bIns="0" rtlCol="0" anchor="t">
            <a:spAutoFit/>
          </a:bodyPr>
          <a:lstStyle/>
          <a:p>
            <a:pPr algn="just"/>
            <a:r>
              <a:rPr lang="en-US" sz="4000">
                <a:latin typeface="Times New Roman" panose="02020603050405020304" pitchFamily="18" charset="0"/>
                <a:cs typeface="Times New Roman" panose="02020603050405020304" pitchFamily="18" charset="0"/>
              </a:rPr>
              <a:t>- Hiện tượng vứt rác bừa bão.</a:t>
            </a:r>
            <a:endParaRPr lang="en-GB"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Tình trạng học đối phó</a:t>
            </a:r>
            <a:endParaRPr lang="en-GB"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Thói quen nói chuyện riêng trong giờ học</a:t>
            </a:r>
            <a:endParaRPr lang="en-GB"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Tình trạng học sinh thiếu kí năng sống.</a:t>
            </a:r>
            <a:endParaRPr lang="en-GB"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Tình trạng học sinh nghiện game</a:t>
            </a:r>
            <a:endParaRPr lang="en-GB" sz="4000">
              <a:latin typeface="Times New Roman" panose="02020603050405020304" pitchFamily="18" charset="0"/>
              <a:cs typeface="Times New Roman" panose="02020603050405020304" pitchFamily="18" charset="0"/>
            </a:endParaRPr>
          </a:p>
          <a:p>
            <a:pPr algn="just"/>
            <a:r>
              <a:rPr lang="en-US" sz="4000" smtClean="0">
                <a:latin typeface="Times New Roman" panose="02020603050405020304" pitchFamily="18" charset="0"/>
                <a:cs typeface="Times New Roman" panose="02020603050405020304" pitchFamily="18" charset="0"/>
              </a:rPr>
              <a:t>-</a:t>
            </a:r>
            <a:r>
              <a:rPr lang="vi-VN" sz="4000" smtClean="0">
                <a:latin typeface="Times New Roman" panose="02020603050405020304" pitchFamily="18" charset="0"/>
                <a:cs typeface="Times New Roman" panose="02020603050405020304" pitchFamily="18" charset="0"/>
              </a:rPr>
              <a:t> </a:t>
            </a:r>
            <a:r>
              <a:rPr lang="en-US" sz="4000" smtClean="0">
                <a:latin typeface="Times New Roman" panose="02020603050405020304" pitchFamily="18" charset="0"/>
                <a:cs typeface="Times New Roman" panose="02020603050405020304" pitchFamily="18" charset="0"/>
              </a:rPr>
              <a:t>Thói </a:t>
            </a:r>
            <a:r>
              <a:rPr lang="en-US" sz="4000">
                <a:latin typeface="Times New Roman" panose="02020603050405020304" pitchFamily="18" charset="0"/>
                <a:cs typeface="Times New Roman" panose="02020603050405020304" pitchFamily="18" charset="0"/>
              </a:rPr>
              <a:t>quen sử dụng điện thoại di động tràn lan</a:t>
            </a:r>
            <a:endParaRPr lang="en-GB"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Học sinh thiếu kĩ năng giao tiếp</a:t>
            </a:r>
            <a:endParaRPr lang="en-GB"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Tình trạng bạo lực học đường,…</a:t>
            </a:r>
            <a:endParaRPr lang="en-GB" sz="4000">
              <a:latin typeface="Times New Roman" panose="02020603050405020304" pitchFamily="18" charset="0"/>
              <a:cs typeface="Times New Roman" panose="02020603050405020304" pitchFamily="18" charset="0"/>
            </a:endParaRPr>
          </a:p>
        </p:txBody>
      </p:sp>
      <p:sp>
        <p:nvSpPr>
          <p:cNvPr id="18" name="TextBox 18"/>
          <p:cNvSpPr txBox="1"/>
          <p:nvPr/>
        </p:nvSpPr>
        <p:spPr>
          <a:xfrm>
            <a:off x="5197419" y="505127"/>
            <a:ext cx="8979718" cy="1846659"/>
          </a:xfrm>
          <a:prstGeom prst="rect">
            <a:avLst/>
          </a:prstGeom>
        </p:spPr>
        <p:txBody>
          <a:bodyPr wrap="square" lIns="0" tIns="0" rIns="0" bIns="0" rtlCol="0" anchor="t">
            <a:spAutoFit/>
          </a:bodyPr>
          <a:lstStyle/>
          <a:p>
            <a:pPr algn="ctr"/>
            <a:r>
              <a:rPr lang="en-US" sz="6000" b="1">
                <a:latin typeface="Times New Roman" panose="02020603050405020304" pitchFamily="18" charset="0"/>
                <a:cs typeface="Times New Roman" panose="02020603050405020304" pitchFamily="18" charset="0"/>
              </a:rPr>
              <a:t>Những vấn đề học sinh gặp phải hiện nay</a:t>
            </a:r>
            <a:endParaRPr lang="en-US" sz="6000">
              <a:solidFill>
                <a:srgbClr val="2A441E"/>
              </a:solidFill>
              <a:latin typeface="Times New Roman" panose="02020603050405020304" pitchFamily="18" charset="0"/>
              <a:ea typeface="KG Primary Penmanship"/>
              <a:cs typeface="Times New Roman" panose="02020603050405020304" pitchFamily="18" charset="0"/>
              <a:sym typeface="KG Primary Penmanshi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barn(inVertical)">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1DF"/>
        </a:solidFill>
        <a:effectLst/>
      </p:bgPr>
    </p:bg>
    <p:spTree>
      <p:nvGrpSpPr>
        <p:cNvPr id="1" name=""/>
        <p:cNvGrpSpPr/>
        <p:nvPr/>
      </p:nvGrpSpPr>
      <p:grpSpPr>
        <a:xfrm>
          <a:off x="0" y="0"/>
          <a:ext cx="0" cy="0"/>
          <a:chOff x="0" y="0"/>
          <a:chExt cx="0" cy="0"/>
        </a:xfrm>
      </p:grpSpPr>
      <p:sp>
        <p:nvSpPr>
          <p:cNvPr id="2" name="Freeform 2"/>
          <p:cNvSpPr/>
          <p:nvPr/>
        </p:nvSpPr>
        <p:spPr>
          <a:xfrm rot="2592102">
            <a:off x="-2278448" y="6070920"/>
            <a:ext cx="8576084" cy="8111727"/>
          </a:xfrm>
          <a:custGeom>
            <a:avLst/>
            <a:gdLst/>
            <a:ahLst/>
            <a:cxnLst/>
            <a:rect l="l" t="t" r="r" b="b"/>
            <a:pathLst>
              <a:path w="8576084" h="8111727">
                <a:moveTo>
                  <a:pt x="0" y="0"/>
                </a:moveTo>
                <a:lnTo>
                  <a:pt x="8576084" y="0"/>
                </a:lnTo>
                <a:lnTo>
                  <a:pt x="8576084" y="8111727"/>
                </a:lnTo>
                <a:lnTo>
                  <a:pt x="0" y="811172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a:grpSpLocks noChangeAspect="1"/>
          </p:cNvGrpSpPr>
          <p:nvPr/>
        </p:nvGrpSpPr>
        <p:grpSpPr>
          <a:xfrm rot="5400000">
            <a:off x="7608222" y="1509680"/>
            <a:ext cx="6897043" cy="9388256"/>
            <a:chOff x="0" y="0"/>
            <a:chExt cx="6350000" cy="8643620"/>
          </a:xfrm>
        </p:grpSpPr>
        <p:sp>
          <p:nvSpPr>
            <p:cNvPr id="4" name="Freeform 4"/>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5" name="Freeform 5"/>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4"/>
              <a:stretch>
                <a:fillRect l="-19505" r="-19505"/>
              </a:stretch>
            </a:blipFill>
          </p:spPr>
        </p:sp>
      </p:grpSp>
      <p:grpSp>
        <p:nvGrpSpPr>
          <p:cNvPr id="6" name="Group 6"/>
          <p:cNvGrpSpPr/>
          <p:nvPr/>
        </p:nvGrpSpPr>
        <p:grpSpPr>
          <a:xfrm>
            <a:off x="7239000" y="3619500"/>
            <a:ext cx="7754211" cy="5334000"/>
            <a:chOff x="0" y="0"/>
            <a:chExt cx="1790894" cy="1237344"/>
          </a:xfrm>
        </p:grpSpPr>
        <p:sp>
          <p:nvSpPr>
            <p:cNvPr id="7" name="Freeform 7"/>
            <p:cNvSpPr/>
            <p:nvPr/>
          </p:nvSpPr>
          <p:spPr>
            <a:xfrm>
              <a:off x="0" y="0"/>
              <a:ext cx="1790894" cy="1237344"/>
            </a:xfrm>
            <a:custGeom>
              <a:avLst/>
              <a:gdLst/>
              <a:ahLst/>
              <a:cxnLst/>
              <a:rect l="l" t="t" r="r" b="b"/>
              <a:pathLst>
                <a:path w="1790894" h="1237344">
                  <a:moveTo>
                    <a:pt x="58066" y="0"/>
                  </a:moveTo>
                  <a:lnTo>
                    <a:pt x="1732828" y="0"/>
                  </a:lnTo>
                  <a:cubicBezTo>
                    <a:pt x="1764897" y="0"/>
                    <a:pt x="1790894" y="25997"/>
                    <a:pt x="1790894" y="58066"/>
                  </a:cubicBezTo>
                  <a:lnTo>
                    <a:pt x="1790894" y="1179278"/>
                  </a:lnTo>
                  <a:cubicBezTo>
                    <a:pt x="1790894" y="1211347"/>
                    <a:pt x="1764897" y="1237344"/>
                    <a:pt x="1732828" y="1237344"/>
                  </a:cubicBezTo>
                  <a:lnTo>
                    <a:pt x="58066" y="1237344"/>
                  </a:lnTo>
                  <a:cubicBezTo>
                    <a:pt x="25997" y="1237344"/>
                    <a:pt x="0" y="1211347"/>
                    <a:pt x="0" y="1179278"/>
                  </a:cubicBezTo>
                  <a:lnTo>
                    <a:pt x="0" y="58066"/>
                  </a:lnTo>
                  <a:cubicBezTo>
                    <a:pt x="0" y="25997"/>
                    <a:pt x="25997" y="0"/>
                    <a:pt x="58066" y="0"/>
                  </a:cubicBezTo>
                  <a:close/>
                </a:path>
              </a:pathLst>
            </a:custGeom>
            <a:solidFill>
              <a:srgbClr val="FFFFFF"/>
            </a:solidFill>
            <a:ln w="66675" cap="rnd">
              <a:solidFill>
                <a:srgbClr val="F9B3A9"/>
              </a:solidFill>
              <a:prstDash val="dash"/>
              <a:round/>
            </a:ln>
          </p:spPr>
        </p:sp>
        <p:sp>
          <p:nvSpPr>
            <p:cNvPr id="8" name="TextBox 8"/>
            <p:cNvSpPr txBox="1"/>
            <p:nvPr/>
          </p:nvSpPr>
          <p:spPr>
            <a:xfrm>
              <a:off x="0" y="-47625"/>
              <a:ext cx="1790894" cy="1284969"/>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9" name="Freeform 9"/>
          <p:cNvSpPr/>
          <p:nvPr/>
        </p:nvSpPr>
        <p:spPr>
          <a:xfrm flipV="1">
            <a:off x="15218644" y="808320"/>
            <a:ext cx="2621501" cy="3631802"/>
          </a:xfrm>
          <a:custGeom>
            <a:avLst/>
            <a:gdLst/>
            <a:ahLst/>
            <a:cxnLst/>
            <a:rect l="l" t="t" r="r" b="b"/>
            <a:pathLst>
              <a:path w="2621501" h="3631802">
                <a:moveTo>
                  <a:pt x="0" y="3631801"/>
                </a:moveTo>
                <a:lnTo>
                  <a:pt x="2621500" y="3631801"/>
                </a:lnTo>
                <a:lnTo>
                  <a:pt x="2621500" y="0"/>
                </a:lnTo>
                <a:lnTo>
                  <a:pt x="0" y="0"/>
                </a:lnTo>
                <a:lnTo>
                  <a:pt x="0" y="3631801"/>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a:off x="524477" y="4160098"/>
            <a:ext cx="1485117" cy="1455415"/>
          </a:xfrm>
          <a:custGeom>
            <a:avLst/>
            <a:gdLst/>
            <a:ahLst/>
            <a:cxnLst/>
            <a:rect l="l" t="t" r="r" b="b"/>
            <a:pathLst>
              <a:path w="1485117" h="1455415">
                <a:moveTo>
                  <a:pt x="0" y="0"/>
                </a:moveTo>
                <a:lnTo>
                  <a:pt x="1485117" y="0"/>
                </a:lnTo>
                <a:lnTo>
                  <a:pt x="1485117" y="1455415"/>
                </a:lnTo>
                <a:lnTo>
                  <a:pt x="0" y="145541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11"/>
          <p:cNvSpPr/>
          <p:nvPr/>
        </p:nvSpPr>
        <p:spPr>
          <a:xfrm>
            <a:off x="4428545" y="8718790"/>
            <a:ext cx="1226200" cy="1201676"/>
          </a:xfrm>
          <a:custGeom>
            <a:avLst/>
            <a:gdLst/>
            <a:ahLst/>
            <a:cxnLst/>
            <a:rect l="l" t="t" r="r" b="b"/>
            <a:pathLst>
              <a:path w="1226200" h="1201676">
                <a:moveTo>
                  <a:pt x="0" y="0"/>
                </a:moveTo>
                <a:lnTo>
                  <a:pt x="1226200" y="0"/>
                </a:lnTo>
                <a:lnTo>
                  <a:pt x="1226200" y="1201676"/>
                </a:lnTo>
                <a:lnTo>
                  <a:pt x="0" y="120167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2" name="Freeform 12"/>
          <p:cNvSpPr/>
          <p:nvPr/>
        </p:nvSpPr>
        <p:spPr>
          <a:xfrm>
            <a:off x="2651000" y="2986579"/>
            <a:ext cx="2085531" cy="1986942"/>
          </a:xfrm>
          <a:custGeom>
            <a:avLst/>
            <a:gdLst/>
            <a:ahLst/>
            <a:cxnLst/>
            <a:rect l="l" t="t" r="r" b="b"/>
            <a:pathLst>
              <a:path w="2085531" h="1986942">
                <a:moveTo>
                  <a:pt x="0" y="0"/>
                </a:moveTo>
                <a:lnTo>
                  <a:pt x="2085530" y="0"/>
                </a:lnTo>
                <a:lnTo>
                  <a:pt x="2085530" y="1986942"/>
                </a:lnTo>
                <a:lnTo>
                  <a:pt x="0" y="198694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3" name="Freeform 13"/>
          <p:cNvSpPr/>
          <p:nvPr/>
        </p:nvSpPr>
        <p:spPr>
          <a:xfrm>
            <a:off x="841639" y="1241743"/>
            <a:ext cx="1764330" cy="1680925"/>
          </a:xfrm>
          <a:custGeom>
            <a:avLst/>
            <a:gdLst/>
            <a:ahLst/>
            <a:cxnLst/>
            <a:rect l="l" t="t" r="r" b="b"/>
            <a:pathLst>
              <a:path w="1764330" h="1680925">
                <a:moveTo>
                  <a:pt x="0" y="0"/>
                </a:moveTo>
                <a:lnTo>
                  <a:pt x="1764331" y="0"/>
                </a:lnTo>
                <a:lnTo>
                  <a:pt x="1764331" y="1680926"/>
                </a:lnTo>
                <a:lnTo>
                  <a:pt x="0" y="168092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4" name="Freeform 14"/>
          <p:cNvSpPr/>
          <p:nvPr/>
        </p:nvSpPr>
        <p:spPr>
          <a:xfrm rot="233397">
            <a:off x="15966815" y="8350276"/>
            <a:ext cx="3406700" cy="1121114"/>
          </a:xfrm>
          <a:custGeom>
            <a:avLst/>
            <a:gdLst/>
            <a:ahLst/>
            <a:cxnLst/>
            <a:rect l="l" t="t" r="r" b="b"/>
            <a:pathLst>
              <a:path w="3406700" h="1121114">
                <a:moveTo>
                  <a:pt x="0" y="0"/>
                </a:moveTo>
                <a:lnTo>
                  <a:pt x="3406700" y="0"/>
                </a:lnTo>
                <a:lnTo>
                  <a:pt x="3406700" y="1121114"/>
                </a:lnTo>
                <a:lnTo>
                  <a:pt x="0" y="112111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5" name="Freeform 15"/>
          <p:cNvSpPr/>
          <p:nvPr/>
        </p:nvSpPr>
        <p:spPr>
          <a:xfrm>
            <a:off x="475409" y="6026617"/>
            <a:ext cx="4261122" cy="3694770"/>
          </a:xfrm>
          <a:custGeom>
            <a:avLst/>
            <a:gdLst/>
            <a:ahLst/>
            <a:cxnLst/>
            <a:rect l="l" t="t" r="r" b="b"/>
            <a:pathLst>
              <a:path w="4261122" h="3694770">
                <a:moveTo>
                  <a:pt x="0" y="0"/>
                </a:moveTo>
                <a:lnTo>
                  <a:pt x="4261121" y="0"/>
                </a:lnTo>
                <a:lnTo>
                  <a:pt x="4261121" y="3694770"/>
                </a:lnTo>
                <a:lnTo>
                  <a:pt x="0" y="3694770"/>
                </a:lnTo>
                <a:lnTo>
                  <a:pt x="0" y="0"/>
                </a:lnTo>
                <a:close/>
              </a:path>
            </a:pathLst>
          </a:custGeom>
          <a:blipFill>
            <a:blip r:embed="rId15"/>
            <a:stretch>
              <a:fillRect/>
            </a:stretch>
          </a:blipFill>
        </p:spPr>
      </p:sp>
      <p:sp>
        <p:nvSpPr>
          <p:cNvPr id="16" name="Freeform 16"/>
          <p:cNvSpPr/>
          <p:nvPr/>
        </p:nvSpPr>
        <p:spPr>
          <a:xfrm>
            <a:off x="3825243" y="613199"/>
            <a:ext cx="847962" cy="831002"/>
          </a:xfrm>
          <a:custGeom>
            <a:avLst/>
            <a:gdLst/>
            <a:ahLst/>
            <a:cxnLst/>
            <a:rect l="l" t="t" r="r" b="b"/>
            <a:pathLst>
              <a:path w="847962" h="831002">
                <a:moveTo>
                  <a:pt x="0" y="0"/>
                </a:moveTo>
                <a:lnTo>
                  <a:pt x="847961" y="0"/>
                </a:lnTo>
                <a:lnTo>
                  <a:pt x="847961" y="831002"/>
                </a:lnTo>
                <a:lnTo>
                  <a:pt x="0" y="83100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7" name="Freeform 17"/>
          <p:cNvSpPr/>
          <p:nvPr/>
        </p:nvSpPr>
        <p:spPr>
          <a:xfrm rot="1148200">
            <a:off x="14329488" y="5608504"/>
            <a:ext cx="2355106" cy="1867403"/>
          </a:xfrm>
          <a:custGeom>
            <a:avLst/>
            <a:gdLst/>
            <a:ahLst/>
            <a:cxnLst/>
            <a:rect l="l" t="t" r="r" b="b"/>
            <a:pathLst>
              <a:path w="2355106" h="1867403">
                <a:moveTo>
                  <a:pt x="0" y="0"/>
                </a:moveTo>
                <a:lnTo>
                  <a:pt x="2355106" y="0"/>
                </a:lnTo>
                <a:lnTo>
                  <a:pt x="2355106" y="1867403"/>
                </a:lnTo>
                <a:lnTo>
                  <a:pt x="0" y="1867403"/>
                </a:lnTo>
                <a:lnTo>
                  <a:pt x="0" y="0"/>
                </a:lnTo>
                <a:close/>
              </a:path>
            </a:pathLst>
          </a:custGeom>
          <a:blipFill>
            <a:blip r:embed="rId16"/>
            <a:stretch>
              <a:fillRect/>
            </a:stretch>
          </a:blipFill>
        </p:spPr>
      </p:sp>
      <p:sp>
        <p:nvSpPr>
          <p:cNvPr id="18" name="TextBox 18"/>
          <p:cNvSpPr txBox="1"/>
          <p:nvPr/>
        </p:nvSpPr>
        <p:spPr>
          <a:xfrm>
            <a:off x="8065274" y="4035749"/>
            <a:ext cx="6023197" cy="5012911"/>
          </a:xfrm>
          <a:prstGeom prst="rect">
            <a:avLst/>
          </a:prstGeom>
        </p:spPr>
        <p:txBody>
          <a:bodyPr wrap="square" lIns="0" tIns="0" rIns="0" bIns="0" rtlCol="0" anchor="t">
            <a:spAutoFit/>
          </a:bodyPr>
          <a:lstStyle/>
          <a:p>
            <a:pPr algn="ctr">
              <a:lnSpc>
                <a:spcPct val="150000"/>
              </a:lnSpc>
            </a:pPr>
            <a:r>
              <a:rPr lang="en-US" sz="6600" b="1">
                <a:latin typeface="#9Slide07 SVNDessert Menu Scrip" panose="00000500000000000000" pitchFamily="2" charset="0"/>
              </a:rPr>
              <a:t>HOẠT ĐỘNG </a:t>
            </a:r>
            <a:r>
              <a:rPr lang="en-US" sz="6600" b="1" smtClean="0">
                <a:latin typeface="#9Slide07 SVNDessert Menu Scrip" panose="00000500000000000000" pitchFamily="2" charset="0"/>
              </a:rPr>
              <a:t>2</a:t>
            </a:r>
            <a:endParaRPr lang="vi-VN" sz="6600" b="1" smtClean="0"/>
          </a:p>
          <a:p>
            <a:pPr algn="ctr">
              <a:lnSpc>
                <a:spcPct val="150000"/>
              </a:lnSpc>
            </a:pPr>
            <a:r>
              <a:rPr lang="en-US" sz="6600" b="1" smtClean="0">
                <a:latin typeface="#9Slide07 SVNDessert Menu Scrip" panose="00000500000000000000" pitchFamily="2" charset="0"/>
              </a:rPr>
              <a:t> </a:t>
            </a:r>
            <a:r>
              <a:rPr lang="en-US" sz="6600" b="1">
                <a:latin typeface="#9Slide07 SVNDessert Menu Scrip" panose="00000500000000000000" pitchFamily="2" charset="0"/>
              </a:rPr>
              <a:t>HÌNH THÀNH KIẾN THỨC</a:t>
            </a:r>
            <a:endParaRPr lang="en-GB" sz="6600">
              <a:latin typeface="#9Slide07 SVNDessert Menu Scrip" panose="00000500000000000000" pitchFamily="2" charset="0"/>
            </a:endParaRPr>
          </a:p>
          <a:p>
            <a:pPr marL="377826" lvl="1">
              <a:lnSpc>
                <a:spcPts val="3150"/>
              </a:lnSpc>
            </a:pPr>
            <a:endParaRPr lang="en-US" sz="3500">
              <a:solidFill>
                <a:srgbClr val="50291C"/>
              </a:solidFill>
              <a:latin typeface="KG Primary Penmanship"/>
              <a:ea typeface="KG Primary Penmanship"/>
              <a:cs typeface="KG Primary Penmanship"/>
              <a:sym typeface="KG Primary Penmanship"/>
            </a:endParaRPr>
          </a:p>
        </p:txBody>
      </p:sp>
      <p:pic>
        <p:nvPicPr>
          <p:cNvPr id="19" name="Picture 1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721299" y="3811776"/>
            <a:ext cx="6789612" cy="4915482"/>
          </a:xfrm>
          <a:prstGeom prst="rect">
            <a:avLst/>
          </a:prstGeom>
        </p:spPr>
      </p:pic>
    </p:spTree>
    <p:extLst>
      <p:ext uri="{BB962C8B-B14F-4D97-AF65-F5344CB8AC3E}">
        <p14:creationId xmlns:p14="http://schemas.microsoft.com/office/powerpoint/2010/main" val="25220685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4F2F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7897044">
            <a:off x="-4439262" y="6578424"/>
            <a:ext cx="7673339" cy="10444950"/>
            <a:chOff x="0" y="0"/>
            <a:chExt cx="6350000" cy="8643620"/>
          </a:xfrm>
        </p:grpSpPr>
        <p:sp>
          <p:nvSpPr>
            <p:cNvPr id="3" name="Freeform 3"/>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8AB5E1"/>
            </a:solidFill>
          </p:spPr>
        </p:sp>
        <p:sp>
          <p:nvSpPr>
            <p:cNvPr id="4" name="Freeform 4"/>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5" name="Freeform 5"/>
          <p:cNvSpPr/>
          <p:nvPr/>
        </p:nvSpPr>
        <p:spPr>
          <a:xfrm rot="2102414">
            <a:off x="-1447942" y="-3309873"/>
            <a:ext cx="5811487" cy="5496821"/>
          </a:xfrm>
          <a:custGeom>
            <a:avLst/>
            <a:gdLst/>
            <a:ahLst/>
            <a:cxnLst/>
            <a:rect l="l" t="t" r="r" b="b"/>
            <a:pathLst>
              <a:path w="5811487" h="5496821">
                <a:moveTo>
                  <a:pt x="0" y="0"/>
                </a:moveTo>
                <a:lnTo>
                  <a:pt x="5811487" y="0"/>
                </a:lnTo>
                <a:lnTo>
                  <a:pt x="5811487" y="5496820"/>
                </a:lnTo>
                <a:lnTo>
                  <a:pt x="0" y="54968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rot="5571265">
            <a:off x="7912970" y="-46159"/>
            <a:ext cx="8323233" cy="10323282"/>
          </a:xfrm>
          <a:custGeom>
            <a:avLst/>
            <a:gdLst/>
            <a:ahLst/>
            <a:cxnLst/>
            <a:rect l="l" t="t" r="r" b="b"/>
            <a:pathLst>
              <a:path w="5658894" h="8001007">
                <a:moveTo>
                  <a:pt x="0" y="0"/>
                </a:moveTo>
                <a:lnTo>
                  <a:pt x="5658895" y="0"/>
                </a:lnTo>
                <a:lnTo>
                  <a:pt x="5658895" y="8001008"/>
                </a:lnTo>
                <a:lnTo>
                  <a:pt x="0" y="800100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rot="5400000">
            <a:off x="7555561" y="169906"/>
            <a:ext cx="8041596" cy="9973972"/>
          </a:xfrm>
          <a:custGeom>
            <a:avLst/>
            <a:gdLst/>
            <a:ahLst/>
            <a:cxnLst/>
            <a:rect l="l" t="t" r="r" b="b"/>
            <a:pathLst>
              <a:path w="5467413" h="7730276">
                <a:moveTo>
                  <a:pt x="0" y="0"/>
                </a:moveTo>
                <a:lnTo>
                  <a:pt x="5467414" y="0"/>
                </a:lnTo>
                <a:lnTo>
                  <a:pt x="5467414" y="7730276"/>
                </a:lnTo>
                <a:lnTo>
                  <a:pt x="0" y="773027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8" name="Group 8"/>
          <p:cNvGrpSpPr>
            <a:grpSpLocks noChangeAspect="1"/>
          </p:cNvGrpSpPr>
          <p:nvPr/>
        </p:nvGrpSpPr>
        <p:grpSpPr>
          <a:xfrm rot="7897044">
            <a:off x="15053922" y="-6095184"/>
            <a:ext cx="7673339" cy="10444950"/>
            <a:chOff x="0" y="0"/>
            <a:chExt cx="6350000" cy="8643620"/>
          </a:xfrm>
        </p:grpSpPr>
        <p:sp>
          <p:nvSpPr>
            <p:cNvPr id="9" name="Freeform 9"/>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8AB5E1"/>
            </a:solidFill>
          </p:spPr>
        </p:sp>
        <p:sp>
          <p:nvSpPr>
            <p:cNvPr id="10" name="Freeform 10"/>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12" name="Freeform 12"/>
          <p:cNvSpPr/>
          <p:nvPr/>
        </p:nvSpPr>
        <p:spPr>
          <a:xfrm>
            <a:off x="97459" y="3062866"/>
            <a:ext cx="917311" cy="898965"/>
          </a:xfrm>
          <a:custGeom>
            <a:avLst/>
            <a:gdLst/>
            <a:ahLst/>
            <a:cxnLst/>
            <a:rect l="l" t="t" r="r" b="b"/>
            <a:pathLst>
              <a:path w="917311" h="898965">
                <a:moveTo>
                  <a:pt x="0" y="0"/>
                </a:moveTo>
                <a:lnTo>
                  <a:pt x="917311" y="0"/>
                </a:lnTo>
                <a:lnTo>
                  <a:pt x="917311" y="898965"/>
                </a:lnTo>
                <a:lnTo>
                  <a:pt x="0" y="898965"/>
                </a:lnTo>
                <a:lnTo>
                  <a:pt x="0" y="0"/>
                </a:lnTo>
                <a:close/>
              </a:path>
            </a:pathLst>
          </a:custGeom>
          <a:blipFill>
            <a:blip r:embed="rId9">
              <a:extLst>
                <a:ext uri="{96DAC541-7B7A-43D3-8B79-37D633B846F1}">
                  <asvg:svgBlip xmlns:asvg="http://schemas.microsoft.com/office/drawing/2016/SVG/main" xmlns="" r:embed="rId12"/>
                </a:ext>
              </a:extLst>
            </a:blip>
            <a:stretch>
              <a:fillRect/>
            </a:stretch>
          </a:blipFill>
        </p:spPr>
      </p:sp>
      <p:sp>
        <p:nvSpPr>
          <p:cNvPr id="13" name="Freeform 13"/>
          <p:cNvSpPr/>
          <p:nvPr/>
        </p:nvSpPr>
        <p:spPr>
          <a:xfrm>
            <a:off x="3979596" y="594583"/>
            <a:ext cx="1123180" cy="1100716"/>
          </a:xfrm>
          <a:custGeom>
            <a:avLst/>
            <a:gdLst/>
            <a:ahLst/>
            <a:cxnLst/>
            <a:rect l="l" t="t" r="r" b="b"/>
            <a:pathLst>
              <a:path w="1123180" h="1100716">
                <a:moveTo>
                  <a:pt x="0" y="0"/>
                </a:moveTo>
                <a:lnTo>
                  <a:pt x="1123180" y="0"/>
                </a:lnTo>
                <a:lnTo>
                  <a:pt x="1123180" y="1100716"/>
                </a:lnTo>
                <a:lnTo>
                  <a:pt x="0" y="1100716"/>
                </a:lnTo>
                <a:lnTo>
                  <a:pt x="0" y="0"/>
                </a:lnTo>
                <a:close/>
              </a:path>
            </a:pathLst>
          </a:custGeom>
          <a:blipFill>
            <a:blip r:embed="rId9">
              <a:extLst>
                <a:ext uri="{96DAC541-7B7A-43D3-8B79-37D633B846F1}">
                  <asvg:svgBlip xmlns:asvg="http://schemas.microsoft.com/office/drawing/2016/SVG/main" xmlns="" r:embed="rId12"/>
                </a:ext>
              </a:extLst>
            </a:blip>
            <a:stretch>
              <a:fillRect/>
            </a:stretch>
          </a:blipFill>
        </p:spPr>
      </p:sp>
      <p:sp>
        <p:nvSpPr>
          <p:cNvPr id="14" name="Freeform 14"/>
          <p:cNvSpPr/>
          <p:nvPr/>
        </p:nvSpPr>
        <p:spPr>
          <a:xfrm rot="-6130605">
            <a:off x="521868" y="1290197"/>
            <a:ext cx="1610901" cy="1627413"/>
          </a:xfrm>
          <a:custGeom>
            <a:avLst/>
            <a:gdLst/>
            <a:ahLst/>
            <a:cxnLst/>
            <a:rect l="l" t="t" r="r" b="b"/>
            <a:pathLst>
              <a:path w="1610901" h="1627413">
                <a:moveTo>
                  <a:pt x="0" y="0"/>
                </a:moveTo>
                <a:lnTo>
                  <a:pt x="1610901" y="0"/>
                </a:lnTo>
                <a:lnTo>
                  <a:pt x="1610901" y="1627413"/>
                </a:lnTo>
                <a:lnTo>
                  <a:pt x="0" y="1627413"/>
                </a:lnTo>
                <a:lnTo>
                  <a:pt x="0" y="0"/>
                </a:lnTo>
                <a:close/>
              </a:path>
            </a:pathLst>
          </a:custGeom>
          <a:blipFill>
            <a:blip r:embed="rId13"/>
            <a:stretch>
              <a:fillRect/>
            </a:stretch>
          </a:blipFill>
        </p:spPr>
      </p:sp>
      <p:sp>
        <p:nvSpPr>
          <p:cNvPr id="15" name="Freeform 15"/>
          <p:cNvSpPr/>
          <p:nvPr/>
        </p:nvSpPr>
        <p:spPr>
          <a:xfrm>
            <a:off x="1638770" y="512556"/>
            <a:ext cx="1593754" cy="1562090"/>
          </a:xfrm>
          <a:custGeom>
            <a:avLst/>
            <a:gdLst/>
            <a:ahLst/>
            <a:cxnLst/>
            <a:rect l="l" t="t" r="r" b="b"/>
            <a:pathLst>
              <a:path w="1593754" h="1562090">
                <a:moveTo>
                  <a:pt x="0" y="0"/>
                </a:moveTo>
                <a:lnTo>
                  <a:pt x="1593754" y="0"/>
                </a:lnTo>
                <a:lnTo>
                  <a:pt x="1593754" y="1562091"/>
                </a:lnTo>
                <a:lnTo>
                  <a:pt x="0" y="1562091"/>
                </a:lnTo>
                <a:lnTo>
                  <a:pt x="0" y="0"/>
                </a:lnTo>
                <a:close/>
              </a:path>
            </a:pathLst>
          </a:custGeom>
          <a:blipFill>
            <a:blip r:embed="rId14"/>
            <a:stretch>
              <a:fillRect/>
            </a:stretch>
          </a:blipFill>
        </p:spPr>
      </p:sp>
      <p:sp>
        <p:nvSpPr>
          <p:cNvPr id="16" name="Freeform 16"/>
          <p:cNvSpPr/>
          <p:nvPr/>
        </p:nvSpPr>
        <p:spPr>
          <a:xfrm flipV="1">
            <a:off x="15626931" y="701988"/>
            <a:ext cx="2202256" cy="3050985"/>
          </a:xfrm>
          <a:custGeom>
            <a:avLst/>
            <a:gdLst/>
            <a:ahLst/>
            <a:cxnLst/>
            <a:rect l="l" t="t" r="r" b="b"/>
            <a:pathLst>
              <a:path w="2202256" h="3050985">
                <a:moveTo>
                  <a:pt x="0" y="3050985"/>
                </a:moveTo>
                <a:lnTo>
                  <a:pt x="2202256" y="3050985"/>
                </a:lnTo>
                <a:lnTo>
                  <a:pt x="2202256" y="0"/>
                </a:lnTo>
                <a:lnTo>
                  <a:pt x="0" y="0"/>
                </a:lnTo>
                <a:lnTo>
                  <a:pt x="0" y="3050985"/>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7" name="Freeform 17"/>
          <p:cNvSpPr/>
          <p:nvPr/>
        </p:nvSpPr>
        <p:spPr>
          <a:xfrm>
            <a:off x="7546027" y="8921399"/>
            <a:ext cx="3195946" cy="1133108"/>
          </a:xfrm>
          <a:custGeom>
            <a:avLst/>
            <a:gdLst/>
            <a:ahLst/>
            <a:cxnLst/>
            <a:rect l="l" t="t" r="r" b="b"/>
            <a:pathLst>
              <a:path w="3195946" h="1133108">
                <a:moveTo>
                  <a:pt x="0" y="0"/>
                </a:moveTo>
                <a:lnTo>
                  <a:pt x="3195946" y="0"/>
                </a:lnTo>
                <a:lnTo>
                  <a:pt x="3195946" y="1133108"/>
                </a:lnTo>
                <a:lnTo>
                  <a:pt x="0" y="1133108"/>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8" name="TextBox 18"/>
          <p:cNvSpPr txBox="1"/>
          <p:nvPr/>
        </p:nvSpPr>
        <p:spPr>
          <a:xfrm>
            <a:off x="8279374" y="2383956"/>
            <a:ext cx="6268603" cy="506164"/>
          </a:xfrm>
          <a:prstGeom prst="rect">
            <a:avLst/>
          </a:prstGeom>
        </p:spPr>
        <p:txBody>
          <a:bodyPr wrap="square" lIns="0" tIns="0" rIns="0" bIns="0" rtlCol="0" anchor="t">
            <a:spAutoFit/>
          </a:bodyPr>
          <a:lstStyle/>
          <a:p>
            <a:pPr algn="ctr">
              <a:lnSpc>
                <a:spcPts val="3150"/>
              </a:lnSpc>
            </a:pPr>
            <a:r>
              <a:rPr lang="vi-VN" sz="6600" b="1">
                <a:latin typeface="Times New Roman" panose="02020603050405020304" pitchFamily="18" charset="0"/>
                <a:cs typeface="Times New Roman" panose="02020603050405020304" pitchFamily="18" charset="0"/>
              </a:rPr>
              <a:t>1. Khái niệm</a:t>
            </a:r>
            <a:endParaRPr lang="en-US" sz="6600">
              <a:solidFill>
                <a:srgbClr val="383C82"/>
              </a:solidFill>
              <a:latin typeface="Times New Roman" panose="02020603050405020304" pitchFamily="18" charset="0"/>
              <a:ea typeface="KG Primary Penmanship"/>
              <a:cs typeface="Times New Roman" panose="02020603050405020304" pitchFamily="18" charset="0"/>
              <a:sym typeface="KG Primary Penmanship"/>
            </a:endParaRPr>
          </a:p>
        </p:txBody>
      </p:sp>
      <p:sp>
        <p:nvSpPr>
          <p:cNvPr id="20" name="TextBox 20"/>
          <p:cNvSpPr txBox="1"/>
          <p:nvPr/>
        </p:nvSpPr>
        <p:spPr>
          <a:xfrm>
            <a:off x="1185149" y="3996201"/>
            <a:ext cx="4787434" cy="2462213"/>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0" tIns="0" rIns="0" bIns="0" rtlCol="0" anchor="t">
            <a:spAutoFit/>
          </a:bodyPr>
          <a:lstStyle/>
          <a:p>
            <a:r>
              <a:rPr lang="vi-VN" sz="80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I. Tri thức về kiểu bài</a:t>
            </a:r>
            <a:endParaRPr lang="en-GB" sz="80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
        <p:nvSpPr>
          <p:cNvPr id="22" name="Rectangle 21"/>
          <p:cNvSpPr/>
          <p:nvPr/>
        </p:nvSpPr>
        <p:spPr>
          <a:xfrm>
            <a:off x="7200420" y="3499213"/>
            <a:ext cx="8877779" cy="4154984"/>
          </a:xfrm>
          <a:prstGeom prst="rect">
            <a:avLst/>
          </a:prstGeom>
        </p:spPr>
        <p:txBody>
          <a:bodyPr wrap="square">
            <a:spAutoFit/>
          </a:bodyPr>
          <a:lstStyle/>
          <a:p>
            <a:pPr algn="just"/>
            <a:r>
              <a:rPr lang="vi-VN" sz="4400" i="1">
                <a:latin typeface="Times New Roman" panose="02020603050405020304" pitchFamily="18" charset="0"/>
                <a:ea typeface="Calibri" panose="020F0502020204030204" pitchFamily="34" charset="0"/>
                <a:cs typeface="Times New Roman" panose="02020603050405020304" pitchFamily="18" charset="0"/>
              </a:rPr>
              <a:t>Bài văn nghị luận về một vấn đề cần giải quyết </a:t>
            </a:r>
            <a:r>
              <a:rPr lang="vi-VN" sz="4400">
                <a:latin typeface="Times New Roman" panose="02020603050405020304" pitchFamily="18" charset="0"/>
                <a:ea typeface="Calibri" panose="020F0502020204030204" pitchFamily="34" charset="0"/>
                <a:cs typeface="Times New Roman" panose="02020603050405020304" pitchFamily="18" charset="0"/>
              </a:rPr>
              <a:t>thuộc kiểu bài nghị luận xã hội, trong đó, người viết nêu lí lẽ, bằng chứng để phân tích một vấn đề cần giải quyết, đưa ra những giải pháp khả thi, thuyết phục cho vấn đề.</a:t>
            </a:r>
            <a:endParaRPr lang="en-GB" sz="4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5466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xEl>
                                              <p:pRg st="0" end="0"/>
                                            </p:txEl>
                                          </p:spTgt>
                                        </p:tgtEl>
                                        <p:attrNameLst>
                                          <p:attrName>style.visibility</p:attrName>
                                        </p:attrNameLst>
                                      </p:cBhvr>
                                      <p:to>
                                        <p:strVal val="visible"/>
                                      </p:to>
                                    </p:set>
                                    <p:animEffect transition="in" filter="fade">
                                      <p:cBhvr>
                                        <p:cTn id="14" dur="1000"/>
                                        <p:tgtEl>
                                          <p:spTgt spid="18">
                                            <p:txEl>
                                              <p:pRg st="0" end="0"/>
                                            </p:txEl>
                                          </p:spTgt>
                                        </p:tgtEl>
                                      </p:cBhvr>
                                    </p:animEffect>
                                    <p:anim calcmode="lin" valueType="num">
                                      <p:cBhvr>
                                        <p:cTn id="15"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circle(in)">
                                      <p:cBhvr>
                                        <p:cTn id="2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4F2F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7897044">
            <a:off x="-4439262" y="6578424"/>
            <a:ext cx="7673339" cy="10444950"/>
            <a:chOff x="0" y="0"/>
            <a:chExt cx="6350000" cy="8643620"/>
          </a:xfrm>
        </p:grpSpPr>
        <p:sp>
          <p:nvSpPr>
            <p:cNvPr id="3" name="Freeform 3"/>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8AB5E1"/>
            </a:solidFill>
          </p:spPr>
        </p:sp>
        <p:sp>
          <p:nvSpPr>
            <p:cNvPr id="4" name="Freeform 4"/>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5" name="Freeform 5"/>
          <p:cNvSpPr/>
          <p:nvPr/>
        </p:nvSpPr>
        <p:spPr>
          <a:xfrm rot="4251259">
            <a:off x="-1831565" y="-3431660"/>
            <a:ext cx="7256212" cy="6863321"/>
          </a:xfrm>
          <a:custGeom>
            <a:avLst/>
            <a:gdLst/>
            <a:ahLst/>
            <a:cxnLst/>
            <a:rect l="l" t="t" r="r" b="b"/>
            <a:pathLst>
              <a:path w="7256212" h="6863321">
                <a:moveTo>
                  <a:pt x="0" y="0"/>
                </a:moveTo>
                <a:lnTo>
                  <a:pt x="7256212" y="0"/>
                </a:lnTo>
                <a:lnTo>
                  <a:pt x="7256212" y="6863320"/>
                </a:lnTo>
                <a:lnTo>
                  <a:pt x="0" y="68633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6" name="Group 6"/>
          <p:cNvGrpSpPr>
            <a:grpSpLocks noChangeAspect="1"/>
          </p:cNvGrpSpPr>
          <p:nvPr/>
        </p:nvGrpSpPr>
        <p:grpSpPr>
          <a:xfrm rot="7897044">
            <a:off x="15053922" y="-6095184"/>
            <a:ext cx="7673339" cy="10444950"/>
            <a:chOff x="0" y="0"/>
            <a:chExt cx="6350000" cy="8643620"/>
          </a:xfrm>
        </p:grpSpPr>
        <p:sp>
          <p:nvSpPr>
            <p:cNvPr id="7" name="Freeform 7"/>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8AB5E1"/>
            </a:solidFill>
          </p:spPr>
        </p:sp>
        <p:sp>
          <p:nvSpPr>
            <p:cNvPr id="8" name="Freeform 8"/>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10" name="Freeform 10"/>
          <p:cNvSpPr/>
          <p:nvPr/>
        </p:nvSpPr>
        <p:spPr>
          <a:xfrm>
            <a:off x="362027" y="4244535"/>
            <a:ext cx="917311" cy="898965"/>
          </a:xfrm>
          <a:custGeom>
            <a:avLst/>
            <a:gdLst/>
            <a:ahLst/>
            <a:cxnLst/>
            <a:rect l="l" t="t" r="r" b="b"/>
            <a:pathLst>
              <a:path w="917311" h="898965">
                <a:moveTo>
                  <a:pt x="0" y="0"/>
                </a:moveTo>
                <a:lnTo>
                  <a:pt x="917311" y="0"/>
                </a:lnTo>
                <a:lnTo>
                  <a:pt x="917311" y="898965"/>
                </a:lnTo>
                <a:lnTo>
                  <a:pt x="0" y="898965"/>
                </a:lnTo>
                <a:lnTo>
                  <a:pt x="0" y="0"/>
                </a:lnTo>
                <a:close/>
              </a:path>
            </a:pathLst>
          </a:custGeom>
          <a:blipFill>
            <a:blip r:embed="rId5">
              <a:extLst>
                <a:ext uri="{96DAC541-7B7A-43D3-8B79-37D633B846F1}">
                  <asvg:svgBlip xmlns:asvg="http://schemas.microsoft.com/office/drawing/2016/SVG/main" xmlns="" r:embed="rId8"/>
                </a:ext>
              </a:extLst>
            </a:blip>
            <a:stretch>
              <a:fillRect/>
            </a:stretch>
          </a:blipFill>
        </p:spPr>
      </p:sp>
      <p:sp>
        <p:nvSpPr>
          <p:cNvPr id="11" name="Freeform 11"/>
          <p:cNvSpPr/>
          <p:nvPr/>
        </p:nvSpPr>
        <p:spPr>
          <a:xfrm>
            <a:off x="4527860" y="1962150"/>
            <a:ext cx="1123180" cy="1100716"/>
          </a:xfrm>
          <a:custGeom>
            <a:avLst/>
            <a:gdLst/>
            <a:ahLst/>
            <a:cxnLst/>
            <a:rect l="l" t="t" r="r" b="b"/>
            <a:pathLst>
              <a:path w="1123180" h="1100716">
                <a:moveTo>
                  <a:pt x="0" y="0"/>
                </a:moveTo>
                <a:lnTo>
                  <a:pt x="1123180" y="0"/>
                </a:lnTo>
                <a:lnTo>
                  <a:pt x="1123180" y="1100716"/>
                </a:lnTo>
                <a:lnTo>
                  <a:pt x="0" y="1100716"/>
                </a:lnTo>
                <a:lnTo>
                  <a:pt x="0" y="0"/>
                </a:lnTo>
                <a:close/>
              </a:path>
            </a:pathLst>
          </a:custGeom>
          <a:blipFill>
            <a:blip r:embed="rId5">
              <a:extLst>
                <a:ext uri="{96DAC541-7B7A-43D3-8B79-37D633B846F1}">
                  <asvg:svgBlip xmlns:asvg="http://schemas.microsoft.com/office/drawing/2016/SVG/main" xmlns="" r:embed="rId8"/>
                </a:ext>
              </a:extLst>
            </a:blip>
            <a:stretch>
              <a:fillRect/>
            </a:stretch>
          </a:blipFill>
        </p:spPr>
      </p:sp>
      <p:sp>
        <p:nvSpPr>
          <p:cNvPr id="12" name="Freeform 12"/>
          <p:cNvSpPr/>
          <p:nvPr/>
        </p:nvSpPr>
        <p:spPr>
          <a:xfrm rot="-6130605">
            <a:off x="565121" y="1500624"/>
            <a:ext cx="2046806" cy="2067787"/>
          </a:xfrm>
          <a:custGeom>
            <a:avLst/>
            <a:gdLst/>
            <a:ahLst/>
            <a:cxnLst/>
            <a:rect l="l" t="t" r="r" b="b"/>
            <a:pathLst>
              <a:path w="2046806" h="2067787">
                <a:moveTo>
                  <a:pt x="0" y="0"/>
                </a:moveTo>
                <a:lnTo>
                  <a:pt x="2046805" y="0"/>
                </a:lnTo>
                <a:lnTo>
                  <a:pt x="2046805" y="2067787"/>
                </a:lnTo>
                <a:lnTo>
                  <a:pt x="0" y="2067787"/>
                </a:lnTo>
                <a:lnTo>
                  <a:pt x="0" y="0"/>
                </a:lnTo>
                <a:close/>
              </a:path>
            </a:pathLst>
          </a:custGeom>
          <a:blipFill>
            <a:blip r:embed="rId9"/>
            <a:stretch>
              <a:fillRect/>
            </a:stretch>
          </a:blipFill>
        </p:spPr>
      </p:sp>
      <p:sp>
        <p:nvSpPr>
          <p:cNvPr id="13" name="Freeform 13"/>
          <p:cNvSpPr/>
          <p:nvPr/>
        </p:nvSpPr>
        <p:spPr>
          <a:xfrm>
            <a:off x="1984253" y="512556"/>
            <a:ext cx="2025020" cy="1984787"/>
          </a:xfrm>
          <a:custGeom>
            <a:avLst/>
            <a:gdLst/>
            <a:ahLst/>
            <a:cxnLst/>
            <a:rect l="l" t="t" r="r" b="b"/>
            <a:pathLst>
              <a:path w="2025020" h="1984787">
                <a:moveTo>
                  <a:pt x="0" y="0"/>
                </a:moveTo>
                <a:lnTo>
                  <a:pt x="2025019" y="0"/>
                </a:lnTo>
                <a:lnTo>
                  <a:pt x="2025019" y="1984788"/>
                </a:lnTo>
                <a:lnTo>
                  <a:pt x="0" y="1984788"/>
                </a:lnTo>
                <a:lnTo>
                  <a:pt x="0" y="0"/>
                </a:lnTo>
                <a:close/>
              </a:path>
            </a:pathLst>
          </a:custGeom>
          <a:blipFill>
            <a:blip r:embed="rId10"/>
            <a:stretch>
              <a:fillRect/>
            </a:stretch>
          </a:blipFill>
        </p:spPr>
      </p:sp>
      <p:sp>
        <p:nvSpPr>
          <p:cNvPr id="14" name="Freeform 14"/>
          <p:cNvSpPr/>
          <p:nvPr/>
        </p:nvSpPr>
        <p:spPr>
          <a:xfrm>
            <a:off x="853530" y="3689167"/>
            <a:ext cx="7315200" cy="4030010"/>
          </a:xfrm>
          <a:custGeom>
            <a:avLst/>
            <a:gdLst/>
            <a:ahLst/>
            <a:cxnLst/>
            <a:rect l="l" t="t" r="r" b="b"/>
            <a:pathLst>
              <a:path w="7315200" h="4030010">
                <a:moveTo>
                  <a:pt x="0" y="0"/>
                </a:moveTo>
                <a:lnTo>
                  <a:pt x="7315200" y="0"/>
                </a:lnTo>
                <a:lnTo>
                  <a:pt x="7315200" y="4030010"/>
                </a:lnTo>
                <a:lnTo>
                  <a:pt x="0" y="403001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5" name="Freeform 15"/>
          <p:cNvSpPr/>
          <p:nvPr/>
        </p:nvSpPr>
        <p:spPr>
          <a:xfrm>
            <a:off x="8608717" y="3723669"/>
            <a:ext cx="8035409" cy="4030010"/>
          </a:xfrm>
          <a:custGeom>
            <a:avLst/>
            <a:gdLst/>
            <a:ahLst/>
            <a:cxnLst/>
            <a:rect l="l" t="t" r="r" b="b"/>
            <a:pathLst>
              <a:path w="7315200" h="4030010">
                <a:moveTo>
                  <a:pt x="0" y="0"/>
                </a:moveTo>
                <a:lnTo>
                  <a:pt x="7315200" y="0"/>
                </a:lnTo>
                <a:lnTo>
                  <a:pt x="7315200" y="4030010"/>
                </a:lnTo>
                <a:lnTo>
                  <a:pt x="0" y="403001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6" name="Freeform 16"/>
          <p:cNvSpPr/>
          <p:nvPr/>
        </p:nvSpPr>
        <p:spPr>
          <a:xfrm flipV="1">
            <a:off x="14831583" y="190351"/>
            <a:ext cx="2202256" cy="3050985"/>
          </a:xfrm>
          <a:custGeom>
            <a:avLst/>
            <a:gdLst/>
            <a:ahLst/>
            <a:cxnLst/>
            <a:rect l="l" t="t" r="r" b="b"/>
            <a:pathLst>
              <a:path w="2202256" h="3050985">
                <a:moveTo>
                  <a:pt x="0" y="3050985"/>
                </a:moveTo>
                <a:lnTo>
                  <a:pt x="2202256" y="3050985"/>
                </a:lnTo>
                <a:lnTo>
                  <a:pt x="2202256" y="0"/>
                </a:lnTo>
                <a:lnTo>
                  <a:pt x="0" y="0"/>
                </a:lnTo>
                <a:lnTo>
                  <a:pt x="0" y="3050985"/>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7" name="Freeform 17"/>
          <p:cNvSpPr/>
          <p:nvPr/>
        </p:nvSpPr>
        <p:spPr>
          <a:xfrm>
            <a:off x="7546027" y="8611136"/>
            <a:ext cx="3195946" cy="1133108"/>
          </a:xfrm>
          <a:custGeom>
            <a:avLst/>
            <a:gdLst/>
            <a:ahLst/>
            <a:cxnLst/>
            <a:rect l="l" t="t" r="r" b="b"/>
            <a:pathLst>
              <a:path w="3195946" h="1133108">
                <a:moveTo>
                  <a:pt x="0" y="0"/>
                </a:moveTo>
                <a:lnTo>
                  <a:pt x="3195946" y="0"/>
                </a:lnTo>
                <a:lnTo>
                  <a:pt x="3195946" y="1133108"/>
                </a:lnTo>
                <a:lnTo>
                  <a:pt x="0" y="113310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8" name="TextBox 18"/>
          <p:cNvSpPr txBox="1"/>
          <p:nvPr/>
        </p:nvSpPr>
        <p:spPr>
          <a:xfrm>
            <a:off x="1412038" y="4328510"/>
            <a:ext cx="6032756" cy="2769989"/>
          </a:xfrm>
          <a:prstGeom prst="rect">
            <a:avLst/>
          </a:prstGeom>
        </p:spPr>
        <p:txBody>
          <a:bodyPr lIns="0" tIns="0" rIns="0" bIns="0" rtlCol="0" anchor="t">
            <a:spAutoFit/>
          </a:bodyPr>
          <a:lstStyle/>
          <a:p>
            <a:pPr algn="ctr"/>
            <a:r>
              <a:rPr lang="vi-VN" sz="3600" b="1">
                <a:latin typeface="Times New Roman" panose="02020603050405020304" pitchFamily="18" charset="0"/>
                <a:cs typeface="Times New Roman" panose="02020603050405020304" pitchFamily="18" charset="0"/>
              </a:rPr>
              <a:t>Về nội </a:t>
            </a:r>
            <a:r>
              <a:rPr lang="vi-VN" sz="3600" b="1" smtClean="0">
                <a:latin typeface="Times New Roman" panose="02020603050405020304" pitchFamily="18" charset="0"/>
                <a:cs typeface="Times New Roman" panose="02020603050405020304" pitchFamily="18" charset="0"/>
              </a:rPr>
              <a:t>dung</a:t>
            </a:r>
            <a:endParaRPr lang="vi-VN"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X</a:t>
            </a:r>
            <a:r>
              <a:rPr lang="vi-VN" sz="3600" smtClean="0">
                <a:latin typeface="Times New Roman" panose="02020603050405020304" pitchFamily="18" charset="0"/>
                <a:cs typeface="Times New Roman" panose="02020603050405020304" pitchFamily="18" charset="0"/>
              </a:rPr>
              <a:t>ác </a:t>
            </a:r>
            <a:r>
              <a:rPr lang="vi-VN" sz="3600">
                <a:latin typeface="Times New Roman" panose="02020603050405020304" pitchFamily="18" charset="0"/>
                <a:cs typeface="Times New Roman" panose="02020603050405020304" pitchFamily="18" charset="0"/>
              </a:rPr>
              <a:t>định, phân tích được vấn đề cần giải quyết và đề xuất những giải pháp phù hợp, khả thi, thuyết phục.</a:t>
            </a:r>
            <a:endParaRPr lang="en-US" sz="3500">
              <a:solidFill>
                <a:srgbClr val="383C82"/>
              </a:solidFill>
              <a:latin typeface="Times New Roman" panose="02020603050405020304" pitchFamily="18" charset="0"/>
              <a:ea typeface="KG Primary Penmanship"/>
              <a:cs typeface="Times New Roman" panose="02020603050405020304" pitchFamily="18" charset="0"/>
              <a:sym typeface="KG Primary Penmanship"/>
            </a:endParaRPr>
          </a:p>
        </p:txBody>
      </p:sp>
      <p:sp>
        <p:nvSpPr>
          <p:cNvPr id="19" name="TextBox 19"/>
          <p:cNvSpPr txBox="1"/>
          <p:nvPr/>
        </p:nvSpPr>
        <p:spPr>
          <a:xfrm>
            <a:off x="8960222" y="4363012"/>
            <a:ext cx="7117978" cy="2769989"/>
          </a:xfrm>
          <a:prstGeom prst="rect">
            <a:avLst/>
          </a:prstGeom>
        </p:spPr>
        <p:txBody>
          <a:bodyPr wrap="square" lIns="0" tIns="0" rIns="0" bIns="0" rtlCol="0" anchor="t">
            <a:spAutoFit/>
          </a:bodyPr>
          <a:lstStyle/>
          <a:p>
            <a:pPr algn="ctr"/>
            <a:r>
              <a:rPr lang="vi-VN" sz="3600" b="1">
                <a:latin typeface="Times New Roman" panose="02020603050405020304" pitchFamily="18" charset="0"/>
                <a:cs typeface="Times New Roman" panose="02020603050405020304" pitchFamily="18" charset="0"/>
              </a:rPr>
              <a:t>Về hình </a:t>
            </a:r>
            <a:r>
              <a:rPr lang="vi-VN" sz="3600" b="1" smtClean="0">
                <a:latin typeface="Times New Roman" panose="02020603050405020304" pitchFamily="18" charset="0"/>
                <a:cs typeface="Times New Roman" panose="02020603050405020304" pitchFamily="18" charset="0"/>
              </a:rPr>
              <a:t>thức</a:t>
            </a:r>
            <a:endParaRPr lang="vi-VN" sz="3600">
              <a:latin typeface="Times New Roman" panose="02020603050405020304" pitchFamily="18" charset="0"/>
              <a:cs typeface="Times New Roman" panose="02020603050405020304" pitchFamily="18" charset="0"/>
            </a:endParaRPr>
          </a:p>
          <a:p>
            <a:pPr algn="just"/>
            <a:r>
              <a:rPr lang="vi-VN" sz="3600" smtClean="0">
                <a:latin typeface="Times New Roman" panose="02020603050405020304" pitchFamily="18" charset="0"/>
                <a:cs typeface="Times New Roman" panose="02020603050405020304" pitchFamily="18" charset="0"/>
              </a:rPr>
              <a:t> </a:t>
            </a:r>
            <a:r>
              <a:rPr lang="vi-VN" sz="3600">
                <a:latin typeface="Times New Roman" panose="02020603050405020304" pitchFamily="18" charset="0"/>
                <a:cs typeface="Times New Roman" panose="02020603050405020304" pitchFamily="18" charset="0"/>
              </a:rPr>
              <a:t>L</a:t>
            </a:r>
            <a:r>
              <a:rPr lang="vi-VN" sz="3600" smtClean="0">
                <a:latin typeface="Times New Roman" panose="02020603050405020304" pitchFamily="18" charset="0"/>
                <a:cs typeface="Times New Roman" panose="02020603050405020304" pitchFamily="18" charset="0"/>
              </a:rPr>
              <a:t>ập </a:t>
            </a:r>
            <a:r>
              <a:rPr lang="vi-VN" sz="3600">
                <a:latin typeface="Times New Roman" panose="02020603050405020304" pitchFamily="18" charset="0"/>
                <a:cs typeface="Times New Roman" panose="02020603050405020304" pitchFamily="18" charset="0"/>
              </a:rPr>
              <a:t>luận chặt chẽ, đưa ra được lí lẽ và bằng chứng để làm sáng tỏ luận điểm; các luận điểm, lí lẽ, bằng chứng được sắp xếp theo trình tự hợp lí.</a:t>
            </a:r>
            <a:endParaRPr lang="en-US" sz="3500">
              <a:solidFill>
                <a:srgbClr val="383C82"/>
              </a:solidFill>
              <a:latin typeface="Times New Roman" panose="02020603050405020304" pitchFamily="18" charset="0"/>
              <a:ea typeface="KG Primary Penmanship"/>
              <a:cs typeface="Times New Roman" panose="02020603050405020304" pitchFamily="18" charset="0"/>
              <a:sym typeface="KG Primary Penmanship"/>
            </a:endParaRPr>
          </a:p>
        </p:txBody>
      </p:sp>
      <p:sp>
        <p:nvSpPr>
          <p:cNvPr id="20" name="TextBox 20"/>
          <p:cNvSpPr txBox="1"/>
          <p:nvPr/>
        </p:nvSpPr>
        <p:spPr>
          <a:xfrm>
            <a:off x="6295246" y="831764"/>
            <a:ext cx="6588304" cy="2031325"/>
          </a:xfrm>
          <a:prstGeom prst="rect">
            <a:avLst/>
          </a:prstGeom>
        </p:spPr>
        <p:txBody>
          <a:bodyPr lIns="0" tIns="0" rIns="0" bIns="0" rtlCol="0" anchor="t">
            <a:spAutoFit/>
          </a:bodyPr>
          <a:lstStyle/>
          <a:p>
            <a:pPr algn="ctr"/>
            <a:r>
              <a:rPr lang="vi-VN" sz="6600" b="1">
                <a:latin typeface="Times New Roman" panose="02020603050405020304" pitchFamily="18" charset="0"/>
                <a:cs typeface="Times New Roman" panose="02020603050405020304" pitchFamily="18" charset="0"/>
              </a:rPr>
              <a:t>2. Yêu cầu đối với kiểu văn bản</a:t>
            </a:r>
            <a:endParaRPr lang="en-US" sz="6600">
              <a:solidFill>
                <a:srgbClr val="383C82"/>
              </a:solidFill>
              <a:latin typeface="Times New Roman" panose="02020603050405020304" pitchFamily="18" charset="0"/>
              <a:ea typeface="KG Primary Penmanship"/>
              <a:cs typeface="Times New Roman" panose="02020603050405020304" pitchFamily="18" charset="0"/>
              <a:sym typeface="KG Primary Penmanship"/>
            </a:endParaRPr>
          </a:p>
        </p:txBody>
      </p:sp>
    </p:spTree>
    <p:extLst>
      <p:ext uri="{BB962C8B-B14F-4D97-AF65-F5344CB8AC3E}">
        <p14:creationId xmlns:p14="http://schemas.microsoft.com/office/powerpoint/2010/main" val="119686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1D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7897044">
            <a:off x="-4439262" y="6578424"/>
            <a:ext cx="7673339" cy="10444950"/>
            <a:chOff x="0" y="0"/>
            <a:chExt cx="6350000" cy="8643620"/>
          </a:xfrm>
        </p:grpSpPr>
        <p:sp>
          <p:nvSpPr>
            <p:cNvPr id="3" name="Freeform 3"/>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4" name="Freeform 4"/>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5" name="Freeform 5"/>
          <p:cNvSpPr/>
          <p:nvPr/>
        </p:nvSpPr>
        <p:spPr>
          <a:xfrm rot="5400000">
            <a:off x="6292677" y="8499399"/>
            <a:ext cx="5961179" cy="5638408"/>
          </a:xfrm>
          <a:custGeom>
            <a:avLst/>
            <a:gdLst/>
            <a:ahLst/>
            <a:cxnLst/>
            <a:rect l="l" t="t" r="r" b="b"/>
            <a:pathLst>
              <a:path w="5961179" h="5638408">
                <a:moveTo>
                  <a:pt x="0" y="0"/>
                </a:moveTo>
                <a:lnTo>
                  <a:pt x="5961179" y="0"/>
                </a:lnTo>
                <a:lnTo>
                  <a:pt x="5961179" y="5638408"/>
                </a:lnTo>
                <a:lnTo>
                  <a:pt x="0" y="56384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rot="5571265">
            <a:off x="2008473" y="3468203"/>
            <a:ext cx="3600991" cy="5091376"/>
          </a:xfrm>
          <a:custGeom>
            <a:avLst/>
            <a:gdLst/>
            <a:ahLst/>
            <a:cxnLst/>
            <a:rect l="l" t="t" r="r" b="b"/>
            <a:pathLst>
              <a:path w="3600991" h="5091376">
                <a:moveTo>
                  <a:pt x="0" y="0"/>
                </a:moveTo>
                <a:lnTo>
                  <a:pt x="3600991" y="0"/>
                </a:lnTo>
                <a:lnTo>
                  <a:pt x="3600991" y="5091376"/>
                </a:lnTo>
                <a:lnTo>
                  <a:pt x="0" y="50913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rot="5400000">
            <a:off x="1748677" y="3564632"/>
            <a:ext cx="3479144" cy="4919098"/>
          </a:xfrm>
          <a:custGeom>
            <a:avLst/>
            <a:gdLst/>
            <a:ahLst/>
            <a:cxnLst/>
            <a:rect l="l" t="t" r="r" b="b"/>
            <a:pathLst>
              <a:path w="3479144" h="4919098">
                <a:moveTo>
                  <a:pt x="0" y="0"/>
                </a:moveTo>
                <a:lnTo>
                  <a:pt x="3479144" y="0"/>
                </a:lnTo>
                <a:lnTo>
                  <a:pt x="3479144" y="4919097"/>
                </a:lnTo>
                <a:lnTo>
                  <a:pt x="0" y="491909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rot="5571265">
            <a:off x="7015438" y="2193957"/>
            <a:ext cx="4384398" cy="5512797"/>
          </a:xfrm>
          <a:custGeom>
            <a:avLst/>
            <a:gdLst/>
            <a:ahLst/>
            <a:cxnLst/>
            <a:rect l="l" t="t" r="r" b="b"/>
            <a:pathLst>
              <a:path w="3600991" h="5091376">
                <a:moveTo>
                  <a:pt x="0" y="0"/>
                </a:moveTo>
                <a:lnTo>
                  <a:pt x="3600991" y="0"/>
                </a:lnTo>
                <a:lnTo>
                  <a:pt x="3600991" y="5091376"/>
                </a:lnTo>
                <a:lnTo>
                  <a:pt x="0" y="50913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rot="5400000">
            <a:off x="7187713" y="2408275"/>
            <a:ext cx="4043238" cy="5159864"/>
          </a:xfrm>
          <a:custGeom>
            <a:avLst/>
            <a:gdLst/>
            <a:ahLst/>
            <a:cxnLst/>
            <a:rect l="l" t="t" r="r" b="b"/>
            <a:pathLst>
              <a:path w="3479144" h="4919098">
                <a:moveTo>
                  <a:pt x="0" y="0"/>
                </a:moveTo>
                <a:lnTo>
                  <a:pt x="3479144" y="0"/>
                </a:lnTo>
                <a:lnTo>
                  <a:pt x="3479144" y="4919098"/>
                </a:lnTo>
                <a:lnTo>
                  <a:pt x="0" y="491909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rot="5571265">
            <a:off x="13104194" y="3448127"/>
            <a:ext cx="4281732" cy="5849159"/>
          </a:xfrm>
          <a:custGeom>
            <a:avLst/>
            <a:gdLst/>
            <a:ahLst/>
            <a:cxnLst/>
            <a:rect l="l" t="t" r="r" b="b"/>
            <a:pathLst>
              <a:path w="3600991" h="5091376">
                <a:moveTo>
                  <a:pt x="0" y="0"/>
                </a:moveTo>
                <a:lnTo>
                  <a:pt x="3600992" y="0"/>
                </a:lnTo>
                <a:lnTo>
                  <a:pt x="3600992" y="5091376"/>
                </a:lnTo>
                <a:lnTo>
                  <a:pt x="0" y="50913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rot="5400000">
            <a:off x="12974834" y="3413095"/>
            <a:ext cx="4136851" cy="5879879"/>
          </a:xfrm>
          <a:custGeom>
            <a:avLst/>
            <a:gdLst/>
            <a:ahLst/>
            <a:cxnLst/>
            <a:rect l="l" t="t" r="r" b="b"/>
            <a:pathLst>
              <a:path w="3479144" h="4919098">
                <a:moveTo>
                  <a:pt x="0" y="0"/>
                </a:moveTo>
                <a:lnTo>
                  <a:pt x="3479144" y="0"/>
                </a:lnTo>
                <a:lnTo>
                  <a:pt x="3479144" y="4919097"/>
                </a:lnTo>
                <a:lnTo>
                  <a:pt x="0" y="491909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12" name="Group 12"/>
          <p:cNvGrpSpPr>
            <a:grpSpLocks noChangeAspect="1"/>
          </p:cNvGrpSpPr>
          <p:nvPr/>
        </p:nvGrpSpPr>
        <p:grpSpPr>
          <a:xfrm rot="7897044">
            <a:off x="15053922" y="-6095184"/>
            <a:ext cx="7673339" cy="10444950"/>
            <a:chOff x="0" y="0"/>
            <a:chExt cx="6350000" cy="8643620"/>
          </a:xfrm>
        </p:grpSpPr>
        <p:sp>
          <p:nvSpPr>
            <p:cNvPr id="13" name="Freeform 13"/>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9B3A9"/>
            </a:solidFill>
          </p:spPr>
        </p:sp>
        <p:sp>
          <p:nvSpPr>
            <p:cNvPr id="14" name="Freeform 14"/>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2"/>
              <a:stretch>
                <a:fillRect l="-19505" r="-19505"/>
              </a:stretch>
            </a:blipFill>
          </p:spPr>
        </p:sp>
      </p:grpSp>
      <p:sp>
        <p:nvSpPr>
          <p:cNvPr id="15" name="Freeform 15"/>
          <p:cNvSpPr/>
          <p:nvPr/>
        </p:nvSpPr>
        <p:spPr>
          <a:xfrm flipV="1">
            <a:off x="15705227" y="538546"/>
            <a:ext cx="2125504" cy="2944653"/>
          </a:xfrm>
          <a:custGeom>
            <a:avLst/>
            <a:gdLst/>
            <a:ahLst/>
            <a:cxnLst/>
            <a:rect l="l" t="t" r="r" b="b"/>
            <a:pathLst>
              <a:path w="2125504" h="2944653">
                <a:moveTo>
                  <a:pt x="0" y="2944653"/>
                </a:moveTo>
                <a:lnTo>
                  <a:pt x="2125504" y="2944653"/>
                </a:lnTo>
                <a:lnTo>
                  <a:pt x="2125504" y="0"/>
                </a:lnTo>
                <a:lnTo>
                  <a:pt x="0" y="0"/>
                </a:lnTo>
                <a:lnTo>
                  <a:pt x="0" y="2944653"/>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7" name="Freeform 17"/>
          <p:cNvSpPr/>
          <p:nvPr/>
        </p:nvSpPr>
        <p:spPr>
          <a:xfrm>
            <a:off x="3301201" y="593315"/>
            <a:ext cx="888542" cy="870771"/>
          </a:xfrm>
          <a:custGeom>
            <a:avLst/>
            <a:gdLst/>
            <a:ahLst/>
            <a:cxnLst/>
            <a:rect l="l" t="t" r="r" b="b"/>
            <a:pathLst>
              <a:path w="888542" h="870771">
                <a:moveTo>
                  <a:pt x="0" y="0"/>
                </a:moveTo>
                <a:lnTo>
                  <a:pt x="888542" y="0"/>
                </a:lnTo>
                <a:lnTo>
                  <a:pt x="888542" y="870770"/>
                </a:lnTo>
                <a:lnTo>
                  <a:pt x="0" y="870770"/>
                </a:lnTo>
                <a:lnTo>
                  <a:pt x="0" y="0"/>
                </a:lnTo>
                <a:close/>
              </a:path>
            </a:pathLst>
          </a:custGeom>
          <a:blipFill>
            <a:blip r:embed="rId11">
              <a:extLst>
                <a:ext uri="{96DAC541-7B7A-43D3-8B79-37D633B846F1}">
                  <asvg:svgBlip xmlns:asvg="http://schemas.microsoft.com/office/drawing/2016/SVG/main" xmlns="" r:embed="rId14"/>
                </a:ext>
              </a:extLst>
            </a:blip>
            <a:stretch>
              <a:fillRect/>
            </a:stretch>
          </a:blipFill>
        </p:spPr>
      </p:sp>
      <p:sp>
        <p:nvSpPr>
          <p:cNvPr id="18" name="Freeform 18"/>
          <p:cNvSpPr/>
          <p:nvPr/>
        </p:nvSpPr>
        <p:spPr>
          <a:xfrm rot="230951" flipH="1">
            <a:off x="7341510" y="7040052"/>
            <a:ext cx="2944767" cy="2553374"/>
          </a:xfrm>
          <a:custGeom>
            <a:avLst/>
            <a:gdLst/>
            <a:ahLst/>
            <a:cxnLst/>
            <a:rect l="l" t="t" r="r" b="b"/>
            <a:pathLst>
              <a:path w="2944767" h="2553374">
                <a:moveTo>
                  <a:pt x="2944767" y="0"/>
                </a:moveTo>
                <a:lnTo>
                  <a:pt x="0" y="0"/>
                </a:lnTo>
                <a:lnTo>
                  <a:pt x="0" y="2553373"/>
                </a:lnTo>
                <a:lnTo>
                  <a:pt x="2944767" y="2553373"/>
                </a:lnTo>
                <a:lnTo>
                  <a:pt x="2944767" y="0"/>
                </a:lnTo>
                <a:close/>
              </a:path>
            </a:pathLst>
          </a:custGeom>
          <a:blipFill>
            <a:blip r:embed="rId15"/>
            <a:stretch>
              <a:fillRect/>
            </a:stretch>
          </a:blipFill>
        </p:spPr>
      </p:sp>
      <p:sp>
        <p:nvSpPr>
          <p:cNvPr id="19" name="Freeform 19"/>
          <p:cNvSpPr/>
          <p:nvPr/>
        </p:nvSpPr>
        <p:spPr>
          <a:xfrm rot="-946990">
            <a:off x="206463" y="554051"/>
            <a:ext cx="2841856" cy="2253355"/>
          </a:xfrm>
          <a:custGeom>
            <a:avLst/>
            <a:gdLst/>
            <a:ahLst/>
            <a:cxnLst/>
            <a:rect l="l" t="t" r="r" b="b"/>
            <a:pathLst>
              <a:path w="2841856" h="2253355">
                <a:moveTo>
                  <a:pt x="0" y="0"/>
                </a:moveTo>
                <a:lnTo>
                  <a:pt x="2841857" y="0"/>
                </a:lnTo>
                <a:lnTo>
                  <a:pt x="2841857" y="2253355"/>
                </a:lnTo>
                <a:lnTo>
                  <a:pt x="0" y="2253355"/>
                </a:lnTo>
                <a:lnTo>
                  <a:pt x="0" y="0"/>
                </a:lnTo>
                <a:close/>
              </a:path>
            </a:pathLst>
          </a:custGeom>
          <a:blipFill>
            <a:blip r:embed="rId16"/>
            <a:stretch>
              <a:fillRect/>
            </a:stretch>
          </a:blipFill>
        </p:spPr>
      </p:sp>
      <p:grpSp>
        <p:nvGrpSpPr>
          <p:cNvPr id="20" name="Group 20"/>
          <p:cNvGrpSpPr/>
          <p:nvPr/>
        </p:nvGrpSpPr>
        <p:grpSpPr>
          <a:xfrm>
            <a:off x="3061649" y="3916834"/>
            <a:ext cx="870980" cy="870980"/>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0291C"/>
            </a:solidFill>
          </p:spPr>
        </p:sp>
        <p:sp>
          <p:nvSpPr>
            <p:cNvPr id="22" name="TextBox 22"/>
            <p:cNvSpPr txBox="1"/>
            <p:nvPr/>
          </p:nvSpPr>
          <p:spPr>
            <a:xfrm>
              <a:off x="76200" y="0"/>
              <a:ext cx="660400" cy="736600"/>
            </a:xfrm>
            <a:prstGeom prst="rect">
              <a:avLst/>
            </a:prstGeom>
          </p:spPr>
          <p:txBody>
            <a:bodyPr lIns="50800" tIns="50800" rIns="50800" bIns="50800" rtlCol="0" anchor="ctr"/>
            <a:lstStyle/>
            <a:p>
              <a:pPr algn="ctr">
                <a:lnSpc>
                  <a:spcPts val="4339"/>
                </a:lnSpc>
              </a:pPr>
              <a:r>
                <a:rPr lang="en-US" sz="3099">
                  <a:solidFill>
                    <a:srgbClr val="FFFFFF"/>
                  </a:solidFill>
                  <a:latin typeface="KG Primary Penmanship"/>
                  <a:ea typeface="KG Primary Penmanship"/>
                  <a:cs typeface="KG Primary Penmanship"/>
                  <a:sym typeface="KG Primary Penmanship"/>
                </a:rPr>
                <a:t>01</a:t>
              </a:r>
            </a:p>
          </p:txBody>
        </p:sp>
      </p:grpSp>
      <p:sp>
        <p:nvSpPr>
          <p:cNvPr id="23" name="TextBox 23"/>
          <p:cNvSpPr txBox="1"/>
          <p:nvPr/>
        </p:nvSpPr>
        <p:spPr>
          <a:xfrm>
            <a:off x="1176163" y="4750035"/>
            <a:ext cx="4512618" cy="2769989"/>
          </a:xfrm>
          <a:prstGeom prst="rect">
            <a:avLst/>
          </a:prstGeom>
        </p:spPr>
        <p:txBody>
          <a:bodyPr wrap="square" lIns="0" tIns="0" rIns="0" bIns="0" rtlCol="0" anchor="t">
            <a:spAutoFit/>
          </a:bodyPr>
          <a:lstStyle/>
          <a:p>
            <a:pPr algn="ctr"/>
            <a:r>
              <a:rPr lang="vi-VN" sz="3600" b="1">
                <a:latin typeface="Times New Roman" panose="02020603050405020304" pitchFamily="18" charset="0"/>
                <a:cs typeface="Times New Roman" panose="02020603050405020304" pitchFamily="18" charset="0"/>
              </a:rPr>
              <a:t>Mở </a:t>
            </a:r>
            <a:r>
              <a:rPr lang="vi-VN" sz="3600" b="1" smtClean="0">
                <a:latin typeface="Times New Roman" panose="02020603050405020304" pitchFamily="18" charset="0"/>
                <a:cs typeface="Times New Roman" panose="02020603050405020304" pitchFamily="18" charset="0"/>
              </a:rPr>
              <a:t>bài</a:t>
            </a:r>
            <a:endParaRPr lang="vi-VN"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G</a:t>
            </a:r>
            <a:r>
              <a:rPr lang="vi-VN" sz="3600" smtClean="0">
                <a:latin typeface="Times New Roman" panose="02020603050405020304" pitchFamily="18" charset="0"/>
                <a:cs typeface="Times New Roman" panose="02020603050405020304" pitchFamily="18" charset="0"/>
              </a:rPr>
              <a:t>iới </a:t>
            </a:r>
            <a:r>
              <a:rPr lang="vi-VN" sz="3600">
                <a:latin typeface="Times New Roman" panose="02020603050405020304" pitchFamily="18" charset="0"/>
                <a:cs typeface="Times New Roman" panose="02020603050405020304" pitchFamily="18" charset="0"/>
              </a:rPr>
              <a:t>thiệu vấn đề cần giải quyết, tầm quan trọng của việc khắc phục, giải quyết vấn đề.</a:t>
            </a:r>
            <a:endParaRPr lang="en-US" sz="3200">
              <a:solidFill>
                <a:srgbClr val="50291C"/>
              </a:solidFill>
              <a:latin typeface="Times New Roman" panose="02020603050405020304" pitchFamily="18" charset="0"/>
              <a:ea typeface="KG Primary Penmanship"/>
              <a:cs typeface="Times New Roman" panose="02020603050405020304" pitchFamily="18" charset="0"/>
              <a:sym typeface="KG Primary Penmanship"/>
            </a:endParaRPr>
          </a:p>
        </p:txBody>
      </p:sp>
      <p:sp>
        <p:nvSpPr>
          <p:cNvPr id="24" name="TextBox 24"/>
          <p:cNvSpPr txBox="1"/>
          <p:nvPr/>
        </p:nvSpPr>
        <p:spPr>
          <a:xfrm>
            <a:off x="5849848" y="1258398"/>
            <a:ext cx="6588304" cy="692497"/>
          </a:xfrm>
          <a:prstGeom prst="rect">
            <a:avLst/>
          </a:prstGeom>
        </p:spPr>
        <p:txBody>
          <a:bodyPr lIns="0" tIns="0" rIns="0" bIns="0" rtlCol="0" anchor="t">
            <a:spAutoFit/>
          </a:bodyPr>
          <a:lstStyle/>
          <a:p>
            <a:pPr algn="ctr">
              <a:lnSpc>
                <a:spcPts val="5400"/>
              </a:lnSpc>
            </a:pPr>
            <a:r>
              <a:rPr lang="vi-VN" sz="6000" b="1">
                <a:latin typeface="Times New Roman" panose="02020603050405020304" pitchFamily="18" charset="0"/>
                <a:cs typeface="Times New Roman" panose="02020603050405020304" pitchFamily="18" charset="0"/>
              </a:rPr>
              <a:t>Bố cục bài viết </a:t>
            </a:r>
            <a:endParaRPr lang="en-US" sz="6000">
              <a:solidFill>
                <a:srgbClr val="50291C"/>
              </a:solidFill>
              <a:latin typeface="Times New Roman" panose="02020603050405020304" pitchFamily="18" charset="0"/>
              <a:ea typeface="KG Primary Penmanship"/>
              <a:cs typeface="Times New Roman" panose="02020603050405020304" pitchFamily="18" charset="0"/>
              <a:sym typeface="KG Primary Penmanship"/>
            </a:endParaRPr>
          </a:p>
        </p:txBody>
      </p:sp>
      <p:grpSp>
        <p:nvGrpSpPr>
          <p:cNvPr id="26" name="Group 26"/>
          <p:cNvGrpSpPr/>
          <p:nvPr/>
        </p:nvGrpSpPr>
        <p:grpSpPr>
          <a:xfrm>
            <a:off x="14374061" y="3916834"/>
            <a:ext cx="870980" cy="870980"/>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0291C"/>
            </a:solidFill>
          </p:spPr>
        </p:sp>
        <p:sp>
          <p:nvSpPr>
            <p:cNvPr id="28" name="TextBox 28"/>
            <p:cNvSpPr txBox="1"/>
            <p:nvPr/>
          </p:nvSpPr>
          <p:spPr>
            <a:xfrm>
              <a:off x="76200" y="0"/>
              <a:ext cx="660400" cy="736600"/>
            </a:xfrm>
            <a:prstGeom prst="rect">
              <a:avLst/>
            </a:prstGeom>
          </p:spPr>
          <p:txBody>
            <a:bodyPr lIns="50800" tIns="50800" rIns="50800" bIns="50800" rtlCol="0" anchor="ctr"/>
            <a:lstStyle/>
            <a:p>
              <a:pPr algn="ctr">
                <a:lnSpc>
                  <a:spcPts val="4339"/>
                </a:lnSpc>
              </a:pPr>
              <a:r>
                <a:rPr lang="en-US" sz="3099">
                  <a:solidFill>
                    <a:srgbClr val="FFFFFF"/>
                  </a:solidFill>
                  <a:latin typeface="KG Primary Penmanship"/>
                  <a:ea typeface="KG Primary Penmanship"/>
                  <a:cs typeface="KG Primary Penmanship"/>
                  <a:sym typeface="KG Primary Penmanship"/>
                </a:rPr>
                <a:t>03</a:t>
              </a:r>
            </a:p>
          </p:txBody>
        </p:sp>
      </p:grpSp>
      <p:sp>
        <p:nvSpPr>
          <p:cNvPr id="29" name="TextBox 29"/>
          <p:cNvSpPr txBox="1"/>
          <p:nvPr/>
        </p:nvSpPr>
        <p:spPr>
          <a:xfrm>
            <a:off x="12362707" y="4825054"/>
            <a:ext cx="5468024" cy="3323987"/>
          </a:xfrm>
          <a:prstGeom prst="rect">
            <a:avLst/>
          </a:prstGeom>
        </p:spPr>
        <p:txBody>
          <a:bodyPr wrap="square" lIns="0" tIns="0" rIns="0" bIns="0" rtlCol="0" anchor="t">
            <a:spAutoFit/>
          </a:bodyPr>
          <a:lstStyle/>
          <a:p>
            <a:pPr algn="ctr"/>
            <a:r>
              <a:rPr lang="vi-VN" sz="3600" b="1">
                <a:latin typeface="Times New Roman" panose="02020603050405020304" pitchFamily="18" charset="0"/>
                <a:cs typeface="Times New Roman" panose="02020603050405020304" pitchFamily="18" charset="0"/>
              </a:rPr>
              <a:t>Kết </a:t>
            </a:r>
            <a:r>
              <a:rPr lang="vi-VN" sz="3600" b="1" smtClean="0">
                <a:latin typeface="Times New Roman" panose="02020603050405020304" pitchFamily="18" charset="0"/>
                <a:cs typeface="Times New Roman" panose="02020603050405020304" pitchFamily="18" charset="0"/>
              </a:rPr>
              <a:t>bài</a:t>
            </a:r>
          </a:p>
          <a:p>
            <a:pPr algn="just"/>
            <a:r>
              <a:rPr lang="vi-VN" sz="3600">
                <a:latin typeface="Times New Roman" panose="02020603050405020304" pitchFamily="18" charset="0"/>
                <a:cs typeface="Times New Roman" panose="02020603050405020304" pitchFamily="18" charset="0"/>
              </a:rPr>
              <a:t>K</a:t>
            </a:r>
            <a:r>
              <a:rPr lang="vi-VN" sz="3600" smtClean="0">
                <a:latin typeface="Times New Roman" panose="02020603050405020304" pitchFamily="18" charset="0"/>
                <a:cs typeface="Times New Roman" panose="02020603050405020304" pitchFamily="18" charset="0"/>
              </a:rPr>
              <a:t>hẳng </a:t>
            </a:r>
            <a:r>
              <a:rPr lang="vi-VN" sz="3600">
                <a:latin typeface="Times New Roman" panose="02020603050405020304" pitchFamily="18" charset="0"/>
                <a:cs typeface="Times New Roman" panose="02020603050405020304" pitchFamily="18" charset="0"/>
              </a:rPr>
              <a:t>định lại ý thức về tầm quan trọng của việc khắc phục, giải quyết vấn đề; nêu bài học cho bản thân (về suy nghĩ, hành động).</a:t>
            </a:r>
            <a:endParaRPr lang="en-US" sz="3200">
              <a:solidFill>
                <a:srgbClr val="50291C"/>
              </a:solidFill>
              <a:latin typeface="Times New Roman" panose="02020603050405020304" pitchFamily="18" charset="0"/>
              <a:ea typeface="KG Primary Penmanship"/>
              <a:cs typeface="Times New Roman" panose="02020603050405020304" pitchFamily="18" charset="0"/>
              <a:sym typeface="KG Primary Penmanship"/>
            </a:endParaRPr>
          </a:p>
        </p:txBody>
      </p:sp>
      <p:grpSp>
        <p:nvGrpSpPr>
          <p:cNvPr id="30" name="Group 30"/>
          <p:cNvGrpSpPr/>
          <p:nvPr/>
        </p:nvGrpSpPr>
        <p:grpSpPr>
          <a:xfrm>
            <a:off x="8717937" y="2260206"/>
            <a:ext cx="870980" cy="870980"/>
            <a:chOff x="8797" y="-193982"/>
            <a:chExt cx="812800" cy="812800"/>
          </a:xfrm>
        </p:grpSpPr>
        <p:sp>
          <p:nvSpPr>
            <p:cNvPr id="31" name="Freeform 31"/>
            <p:cNvSpPr/>
            <p:nvPr/>
          </p:nvSpPr>
          <p:spPr>
            <a:xfrm>
              <a:off x="8797" y="-193982"/>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0291C"/>
            </a:solidFill>
          </p:spPr>
        </p:sp>
        <p:sp>
          <p:nvSpPr>
            <p:cNvPr id="32" name="TextBox 32"/>
            <p:cNvSpPr txBox="1"/>
            <p:nvPr/>
          </p:nvSpPr>
          <p:spPr>
            <a:xfrm>
              <a:off x="101408" y="-152400"/>
              <a:ext cx="660400" cy="736600"/>
            </a:xfrm>
            <a:prstGeom prst="rect">
              <a:avLst/>
            </a:prstGeom>
          </p:spPr>
          <p:txBody>
            <a:bodyPr lIns="50800" tIns="50800" rIns="50800" bIns="50800" rtlCol="0" anchor="ctr"/>
            <a:lstStyle/>
            <a:p>
              <a:pPr algn="ctr">
                <a:lnSpc>
                  <a:spcPts val="4339"/>
                </a:lnSpc>
              </a:pPr>
              <a:r>
                <a:rPr lang="en-US" sz="3099">
                  <a:solidFill>
                    <a:srgbClr val="FFFFFF"/>
                  </a:solidFill>
                  <a:latin typeface="KG Primary Penmanship"/>
                  <a:ea typeface="KG Primary Penmanship"/>
                  <a:cs typeface="KG Primary Penmanship"/>
                  <a:sym typeface="KG Primary Penmanship"/>
                </a:rPr>
                <a:t>02</a:t>
              </a:r>
            </a:p>
          </p:txBody>
        </p:sp>
      </p:grpSp>
      <p:sp>
        <p:nvSpPr>
          <p:cNvPr id="33" name="TextBox 33"/>
          <p:cNvSpPr txBox="1"/>
          <p:nvPr/>
        </p:nvSpPr>
        <p:spPr>
          <a:xfrm>
            <a:off x="6940080" y="3163174"/>
            <a:ext cx="4721776" cy="3877985"/>
          </a:xfrm>
          <a:prstGeom prst="rect">
            <a:avLst/>
          </a:prstGeom>
        </p:spPr>
        <p:txBody>
          <a:bodyPr wrap="square" lIns="0" tIns="0" rIns="0" bIns="0" rtlCol="0" anchor="t">
            <a:spAutoFit/>
          </a:bodyPr>
          <a:lstStyle/>
          <a:p>
            <a:pPr algn="ctr"/>
            <a:r>
              <a:rPr lang="vi-VN" sz="3600" b="1">
                <a:latin typeface="Times New Roman" panose="02020603050405020304" pitchFamily="18" charset="0"/>
                <a:cs typeface="Times New Roman" panose="02020603050405020304" pitchFamily="18" charset="0"/>
              </a:rPr>
              <a:t>Thân </a:t>
            </a:r>
            <a:r>
              <a:rPr lang="vi-VN" sz="3600" b="1" smtClean="0">
                <a:latin typeface="Times New Roman" panose="02020603050405020304" pitchFamily="18" charset="0"/>
                <a:cs typeface="Times New Roman" panose="02020603050405020304" pitchFamily="18" charset="0"/>
              </a:rPr>
              <a:t>bài</a:t>
            </a:r>
          </a:p>
          <a:p>
            <a:pPr algn="just"/>
            <a:r>
              <a:rPr lang="vi-VN" sz="3600" smtClean="0">
                <a:latin typeface="Times New Roman" panose="02020603050405020304" pitchFamily="18" charset="0"/>
                <a:cs typeface="Times New Roman" panose="02020603050405020304" pitchFamily="18" charset="0"/>
              </a:rPr>
              <a:t> </a:t>
            </a:r>
            <a:r>
              <a:rPr lang="vi-VN" sz="3600">
                <a:latin typeface="Times New Roman" panose="02020603050405020304" pitchFamily="18" charset="0"/>
                <a:cs typeface="Times New Roman" panose="02020603050405020304" pitchFamily="18" charset="0"/>
              </a:rPr>
              <a:t>G</a:t>
            </a:r>
            <a:r>
              <a:rPr lang="vi-VN" sz="3600" smtClean="0">
                <a:latin typeface="Times New Roman" panose="02020603050405020304" pitchFamily="18" charset="0"/>
                <a:cs typeface="Times New Roman" panose="02020603050405020304" pitchFamily="18" charset="0"/>
              </a:rPr>
              <a:t>iải </a:t>
            </a:r>
            <a:r>
              <a:rPr lang="vi-VN" sz="3600">
                <a:latin typeface="Times New Roman" panose="02020603050405020304" pitchFamily="18" charset="0"/>
                <a:cs typeface="Times New Roman" panose="02020603050405020304" pitchFamily="18" charset="0"/>
              </a:rPr>
              <a:t>thích vấn đề cần giải quyết; phân tích vấn đề (thực trạng, nguyên nhân, tác hại) và đề xuất các giải pháp khả thi, thuyết phục.</a:t>
            </a:r>
            <a:endParaRPr lang="en-US" sz="3200">
              <a:solidFill>
                <a:srgbClr val="50291C"/>
              </a:solidFill>
              <a:latin typeface="Times New Roman" panose="02020603050405020304" pitchFamily="18" charset="0"/>
              <a:ea typeface="KG Primary Penmanship"/>
              <a:cs typeface="Times New Roman" panose="02020603050405020304" pitchFamily="18" charset="0"/>
              <a:sym typeface="KG Primary Penmanship"/>
            </a:endParaRPr>
          </a:p>
        </p:txBody>
      </p:sp>
      <p:sp>
        <p:nvSpPr>
          <p:cNvPr id="34" name="Freeform 34"/>
          <p:cNvSpPr/>
          <p:nvPr/>
        </p:nvSpPr>
        <p:spPr>
          <a:xfrm>
            <a:off x="10702608" y="8656556"/>
            <a:ext cx="1400713" cy="1334498"/>
          </a:xfrm>
          <a:custGeom>
            <a:avLst/>
            <a:gdLst/>
            <a:ahLst/>
            <a:cxnLst/>
            <a:rect l="l" t="t" r="r" b="b"/>
            <a:pathLst>
              <a:path w="1400713" h="1334498">
                <a:moveTo>
                  <a:pt x="0" y="0"/>
                </a:moveTo>
                <a:lnTo>
                  <a:pt x="1400713" y="0"/>
                </a:lnTo>
                <a:lnTo>
                  <a:pt x="1400713" y="1334498"/>
                </a:lnTo>
                <a:lnTo>
                  <a:pt x="0" y="1334498"/>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35" name="Freeform 35"/>
          <p:cNvSpPr/>
          <p:nvPr/>
        </p:nvSpPr>
        <p:spPr>
          <a:xfrm>
            <a:off x="10038549" y="7009826"/>
            <a:ext cx="975199" cy="929098"/>
          </a:xfrm>
          <a:custGeom>
            <a:avLst/>
            <a:gdLst/>
            <a:ahLst/>
            <a:cxnLst/>
            <a:rect l="l" t="t" r="r" b="b"/>
            <a:pathLst>
              <a:path w="975199" h="929098">
                <a:moveTo>
                  <a:pt x="0" y="0"/>
                </a:moveTo>
                <a:lnTo>
                  <a:pt x="975198" y="0"/>
                </a:lnTo>
                <a:lnTo>
                  <a:pt x="975198" y="929099"/>
                </a:lnTo>
                <a:lnTo>
                  <a:pt x="0" y="929099"/>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36" name="Freeform 36"/>
          <p:cNvSpPr/>
          <p:nvPr/>
        </p:nvSpPr>
        <p:spPr>
          <a:xfrm rot="816167">
            <a:off x="6222452" y="8802556"/>
            <a:ext cx="1400713" cy="1334498"/>
          </a:xfrm>
          <a:custGeom>
            <a:avLst/>
            <a:gdLst/>
            <a:ahLst/>
            <a:cxnLst/>
            <a:rect l="l" t="t" r="r" b="b"/>
            <a:pathLst>
              <a:path w="1400713" h="1334498">
                <a:moveTo>
                  <a:pt x="0" y="0"/>
                </a:moveTo>
                <a:lnTo>
                  <a:pt x="1400713" y="0"/>
                </a:lnTo>
                <a:lnTo>
                  <a:pt x="1400713" y="1334498"/>
                </a:lnTo>
                <a:lnTo>
                  <a:pt x="0" y="1334498"/>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37" name="Freeform 37"/>
          <p:cNvSpPr/>
          <p:nvPr/>
        </p:nvSpPr>
        <p:spPr>
          <a:xfrm>
            <a:off x="1820595" y="2716032"/>
            <a:ext cx="590378" cy="578571"/>
          </a:xfrm>
          <a:custGeom>
            <a:avLst/>
            <a:gdLst/>
            <a:ahLst/>
            <a:cxnLst/>
            <a:rect l="l" t="t" r="r" b="b"/>
            <a:pathLst>
              <a:path w="590378" h="578571">
                <a:moveTo>
                  <a:pt x="0" y="0"/>
                </a:moveTo>
                <a:lnTo>
                  <a:pt x="590379" y="0"/>
                </a:lnTo>
                <a:lnTo>
                  <a:pt x="590379" y="578570"/>
                </a:lnTo>
                <a:lnTo>
                  <a:pt x="0" y="578570"/>
                </a:lnTo>
                <a:lnTo>
                  <a:pt x="0" y="0"/>
                </a:lnTo>
                <a:close/>
              </a:path>
            </a:pathLst>
          </a:custGeom>
          <a:blipFill>
            <a:blip r:embed="rId11">
              <a:extLst>
                <a:ext uri="{96DAC541-7B7A-43D3-8B79-37D633B846F1}">
                  <asvg:svgBlip xmlns:asvg="http://schemas.microsoft.com/office/drawing/2016/SVG/main" xmlns="" r:embed="rId14"/>
                </a:ext>
              </a:extLst>
            </a:blip>
            <a:stretch>
              <a:fillRect/>
            </a:stretch>
          </a:blipFill>
        </p:spPr>
      </p:sp>
    </p:spTree>
    <p:extLst>
      <p:ext uri="{BB962C8B-B14F-4D97-AF65-F5344CB8AC3E}">
        <p14:creationId xmlns:p14="http://schemas.microsoft.com/office/powerpoint/2010/main" val="411891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1000"/>
                                        <p:tgtEl>
                                          <p:spTgt spid="24">
                                            <p:txEl>
                                              <p:pRg st="0" end="0"/>
                                            </p:txEl>
                                          </p:spTgt>
                                        </p:tgtEl>
                                      </p:cBhvr>
                                    </p:animEffect>
                                    <p:anim calcmode="lin" valueType="num">
                                      <p:cBhvr>
                                        <p:cTn id="8"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down)">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circle(in)">
                                      <p:cBhvr>
                                        <p:cTn id="26"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9" grpId="0"/>
      <p:bldP spid="3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257</TotalTime>
  <Words>3025</Words>
  <Application>Microsoft Office PowerPoint</Application>
  <PresentationFormat>Custom</PresentationFormat>
  <Paragraphs>310</Paragraphs>
  <Slides>45</Slides>
  <Notes>0</Notes>
  <HiddenSlides>0</HiddenSlides>
  <MMClips>1</MMClips>
  <ScaleCrop>false</ScaleCrop>
  <HeadingPairs>
    <vt:vector size="4" baseType="variant">
      <vt:variant>
        <vt:lpstr>Theme</vt:lpstr>
      </vt:variant>
      <vt:variant>
        <vt:i4>2</vt:i4>
      </vt:variant>
      <vt:variant>
        <vt:lpstr>Slide Titles</vt:lpstr>
      </vt:variant>
      <vt:variant>
        <vt:i4>45</vt:i4>
      </vt:variant>
    </vt:vector>
  </HeadingPairs>
  <TitlesOfParts>
    <vt:vector size="47"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Colorful Cute Illustrative Group Project Presentation</dc:title>
  <dc:creator>Welcome</dc:creator>
  <cp:lastModifiedBy>Windows User</cp:lastModifiedBy>
  <cp:revision>92</cp:revision>
  <dcterms:created xsi:type="dcterms:W3CDTF">2006-08-16T00:00:00Z</dcterms:created>
  <dcterms:modified xsi:type="dcterms:W3CDTF">2025-01-15T11:18:55Z</dcterms:modified>
  <dc:identifier>DAGRwR7DJr8</dc:identifier>
</cp:coreProperties>
</file>