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67" r:id="rId4"/>
    <p:sldId id="271" r:id="rId5"/>
    <p:sldId id="268" r:id="rId6"/>
    <p:sldId id="272" r:id="rId7"/>
    <p:sldId id="307" r:id="rId8"/>
    <p:sldId id="273" r:id="rId9"/>
    <p:sldId id="274" r:id="rId10"/>
    <p:sldId id="276" r:id="rId11"/>
    <p:sldId id="275" r:id="rId12"/>
    <p:sldId id="280" r:id="rId13"/>
    <p:sldId id="308" r:id="rId14"/>
    <p:sldId id="281" r:id="rId15"/>
    <p:sldId id="284" r:id="rId16"/>
    <p:sldId id="290" r:id="rId17"/>
    <p:sldId id="287" r:id="rId18"/>
    <p:sldId id="278" r:id="rId19"/>
    <p:sldId id="289" r:id="rId20"/>
    <p:sldId id="288" r:id="rId21"/>
    <p:sldId id="309" r:id="rId22"/>
    <p:sldId id="311" r:id="rId23"/>
    <p:sldId id="310" r:id="rId24"/>
    <p:sldId id="269" r:id="rId25"/>
    <p:sldId id="312" r:id="rId26"/>
    <p:sldId id="315" r:id="rId27"/>
    <p:sldId id="320" r:id="rId28"/>
    <p:sldId id="316" r:id="rId29"/>
    <p:sldId id="314" r:id="rId30"/>
    <p:sldId id="317" r:id="rId31"/>
    <p:sldId id="313" r:id="rId32"/>
    <p:sldId id="323" r:id="rId33"/>
    <p:sldId id="270" r:id="rId34"/>
    <p:sldId id="264" r:id="rId35"/>
    <p:sldId id="301" r:id="rId36"/>
    <p:sldId id="294" r:id="rId37"/>
    <p:sldId id="266" r:id="rId3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9" d="100"/>
          <a:sy n="49" d="100"/>
        </p:scale>
        <p:origin x="-34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15/01/2025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7295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15/01/2025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7506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2"/>
          </a:xfrm>
        </p:spPr>
        <p:txBody>
          <a:bodyPr anchor="t"/>
          <a:lstStyle>
            <a:lvl1pPr algn="l">
              <a:defRPr sz="800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0"/>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15/01/2025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7537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800226"/>
            <a:ext cx="8077200" cy="5091112"/>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1800226"/>
            <a:ext cx="8077200" cy="5091112"/>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CF2E77-4E87-4338-A6B2-93E833A84A3C}" type="datetimeFigureOut">
              <a:rPr lang="en-US" smtClean="0">
                <a:solidFill>
                  <a:prstClr val="black">
                    <a:tint val="75000"/>
                  </a:prstClr>
                </a:solidFill>
              </a:rPr>
              <a:pPr/>
              <a:t>15/01/2025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4187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8"/>
            <a:ext cx="16459200" cy="1714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2302670"/>
            <a:ext cx="8080376"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914400" y="3262312"/>
            <a:ext cx="8080376"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053" y="2302670"/>
            <a:ext cx="8083550"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9290053" y="3262312"/>
            <a:ext cx="8083550"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CF2E77-4E87-4338-A6B2-93E833A84A3C}" type="datetimeFigureOut">
              <a:rPr lang="en-US" smtClean="0">
                <a:solidFill>
                  <a:prstClr val="black">
                    <a:tint val="75000"/>
                  </a:prstClr>
                </a:solidFill>
              </a:rPr>
              <a:pPr/>
              <a:t>15/01/2025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2834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CF2E77-4E87-4338-A6B2-93E833A84A3C}" type="datetimeFigureOut">
              <a:rPr lang="en-US" smtClean="0">
                <a:solidFill>
                  <a:prstClr val="black">
                    <a:tint val="75000"/>
                  </a:prstClr>
                </a:solidFill>
              </a:rPr>
              <a:pPr/>
              <a:t>15/01/2025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380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solidFill>
                  <a:prstClr val="black">
                    <a:tint val="75000"/>
                  </a:prstClr>
                </a:solidFill>
              </a:rPr>
              <a:pPr/>
              <a:t>15/01/2025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45872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4"/>
            <a:ext cx="6016626" cy="1743076"/>
          </a:xfrm>
        </p:spPr>
        <p:txBody>
          <a:bodyPr anchor="b"/>
          <a:lstStyle>
            <a:lvl1pPr algn="l">
              <a:defRPr sz="4000" b="1"/>
            </a:lvl1pPr>
          </a:lstStyle>
          <a:p>
            <a:r>
              <a:rPr lang="en-US" smtClean="0"/>
              <a:t>Click to edit Master title style</a:t>
            </a:r>
            <a:endParaRPr lang="en-US"/>
          </a:p>
        </p:txBody>
      </p:sp>
      <p:sp>
        <p:nvSpPr>
          <p:cNvPr id="3" name="Content Placeholder 2"/>
          <p:cNvSpPr>
            <a:spLocks noGrp="1"/>
          </p:cNvSpPr>
          <p:nvPr>
            <p:ph idx="1"/>
          </p:nvPr>
        </p:nvSpPr>
        <p:spPr>
          <a:xfrm>
            <a:off x="7150100" y="409577"/>
            <a:ext cx="10223500" cy="877967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3" y="2152653"/>
            <a:ext cx="6016626" cy="70365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solidFill>
                  <a:prstClr val="black">
                    <a:tint val="75000"/>
                  </a:prstClr>
                </a:solidFill>
              </a:rPr>
              <a:pPr/>
              <a:t>15/01/2025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7859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8"/>
          </a:xfrm>
        </p:spPr>
        <p:txBody>
          <a:bodyPr anchor="b"/>
          <a:lstStyle>
            <a:lvl1pPr algn="l">
              <a:defRPr sz="400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2"/>
            <a:ext cx="10972800" cy="61722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3584576" y="8051007"/>
            <a:ext cx="10972800" cy="12072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solidFill>
                  <a:prstClr val="black">
                    <a:tint val="75000"/>
                  </a:prstClr>
                </a:solidFill>
              </a:rPr>
              <a:pPr/>
              <a:t>15/01/2025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7107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15/01/2025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40858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309562"/>
            <a:ext cx="4114800" cy="658177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309562"/>
            <a:ext cx="12039600" cy="658177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15/01/2025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2862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15/01/2025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8"/>
            <a:ext cx="16459200" cy="1714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914400" y="2400302"/>
            <a:ext cx="16459200" cy="678894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2400">
                <a:solidFill>
                  <a:schemeClr val="tx1">
                    <a:tint val="75000"/>
                  </a:schemeClr>
                </a:solidFill>
              </a:defRPr>
            </a:lvl1pPr>
          </a:lstStyle>
          <a:p>
            <a:fld id="{B1CF2E77-4E87-4338-A6B2-93E833A84A3C}" type="datetimeFigureOut">
              <a:rPr lang="en-US" smtClean="0">
                <a:solidFill>
                  <a:prstClr val="black">
                    <a:tint val="75000"/>
                  </a:prstClr>
                </a:solidFill>
              </a:rPr>
              <a:pPr/>
              <a:t>15/01/2025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2400">
                <a:solidFill>
                  <a:schemeClr val="tx1">
                    <a:tint val="75000"/>
                  </a:schemeClr>
                </a:solidFill>
              </a:defRPr>
            </a:lvl1p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46321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anose="020B0604020202020204"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1" Type="http://schemas.openxmlformats.org/officeDocument/2006/relationships/image" Target="../media/image6.png"/><Relationship Id="rId47" Type="http://schemas.openxmlformats.org/officeDocument/2006/relationships/image" Target="../media/image46.svg"/><Relationship Id="rId50" Type="http://schemas.openxmlformats.org/officeDocument/2006/relationships/image" Target="../media/image5.png"/><Relationship Id="rId76" Type="http://schemas.openxmlformats.org/officeDocument/2006/relationships/image" Target="../media/image8.png"/><Relationship Id="rId7" Type="http://schemas.openxmlformats.org/officeDocument/2006/relationships/image" Target="../media/image6.svg"/><Relationship Id="rId2" Type="http://schemas.openxmlformats.org/officeDocument/2006/relationships/image" Target="../media/image1.png"/><Relationship Id="rId75" Type="http://schemas.openxmlformats.org/officeDocument/2006/relationships/image" Target="../media/image7.png"/><Relationship Id="rId1" Type="http://schemas.openxmlformats.org/officeDocument/2006/relationships/slideLayout" Target="../slideLayouts/slideLayout7.xml"/><Relationship Id="rId11" Type="http://schemas.openxmlformats.org/officeDocument/2006/relationships/image" Target="../media/image10.svg"/><Relationship Id="rId74" Type="http://schemas.openxmlformats.org/officeDocument/2006/relationships/image" Target="../media/image73.svg"/><Relationship Id="rId49" Type="http://schemas.openxmlformats.org/officeDocument/2006/relationships/image" Target="../media/image4.png"/><Relationship Id="rId10" Type="http://schemas.openxmlformats.org/officeDocument/2006/relationships/image" Target="../media/image2.png"/><Relationship Id="rId9" Type="http://schemas.openxmlformats.org/officeDocument/2006/relationships/image" Target="../media/image8.svg"/><Relationship Id="rId48" Type="http://schemas.openxmlformats.org/officeDocument/2006/relationships/image" Target="../media/image3.png"/><Relationship Id="rId77"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4.png"/><Relationship Id="rId3" Type="http://schemas.openxmlformats.org/officeDocument/2006/relationships/image" Target="../media/image18.png"/><Relationship Id="rId7" Type="http://schemas.openxmlformats.org/officeDocument/2006/relationships/image" Target="../media/image30.png"/><Relationship Id="rId12" Type="http://schemas.openxmlformats.org/officeDocument/2006/relationships/image" Target="../media/image10.svg"/><Relationship Id="rId17" Type="http://schemas.openxmlformats.org/officeDocument/2006/relationships/image" Target="../media/image47.svg"/><Relationship Id="rId2" Type="http://schemas.openxmlformats.org/officeDocument/2006/relationships/image" Target="../media/image29.pn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4.png"/><Relationship Id="rId5" Type="http://schemas.openxmlformats.org/officeDocument/2006/relationships/image" Target="../media/image40.svg"/><Relationship Id="rId15" Type="http://schemas.openxmlformats.org/officeDocument/2006/relationships/image" Target="../media/image32.jpeg"/><Relationship Id="rId10" Type="http://schemas.openxmlformats.org/officeDocument/2006/relationships/image" Target="../media/image6.svg"/><Relationship Id="rId14" Type="http://schemas.openxmlformats.org/officeDocument/2006/relationships/image" Target="../media/image31.jpeg"/></Relationships>
</file>

<file path=ppt/slides/_rels/slide11.xml.rels><?xml version="1.0" encoding="UTF-8" standalone="yes"?>
<Relationships xmlns="http://schemas.openxmlformats.org/package/2006/relationships"><Relationship Id="rId18" Type="http://schemas.openxmlformats.org/officeDocument/2006/relationships/image" Target="../media/image16.png"/><Relationship Id="rId3" Type="http://schemas.openxmlformats.org/officeDocument/2006/relationships/image" Target="../media/image12.png"/><Relationship Id="rId21" Type="http://schemas.openxmlformats.org/officeDocument/2006/relationships/image" Target="../media/image38.svg"/><Relationship Id="rId12" Type="http://schemas.openxmlformats.org/officeDocument/2006/relationships/image" Target="../media/image15.png"/><Relationship Id="rId17" Type="http://schemas.openxmlformats.org/officeDocument/2006/relationships/image" Target="../media/image34.svg"/><Relationship Id="rId2" Type="http://schemas.openxmlformats.org/officeDocument/2006/relationships/image" Target="../media/image11.png"/><Relationship Id="rId20" Type="http://schemas.openxmlformats.org/officeDocument/2006/relationships/image" Target="../media/image17.png"/><Relationship Id="rId1" Type="http://schemas.openxmlformats.org/officeDocument/2006/relationships/slideLayout" Target="../slideLayouts/slideLayout7.xml"/><Relationship Id="rId11" Type="http://schemas.openxmlformats.org/officeDocument/2006/relationships/image" Target="../media/image13.png"/><Relationship Id="rId24" Type="http://schemas.openxmlformats.org/officeDocument/2006/relationships/image" Target="../media/image6.png"/><Relationship Id="rId74" Type="http://schemas.openxmlformats.org/officeDocument/2006/relationships/image" Target="../media/image73.svg"/><Relationship Id="rId23" Type="http://schemas.openxmlformats.org/officeDocument/2006/relationships/image" Target="../media/image40.svg"/><Relationship Id="rId10" Type="http://schemas.openxmlformats.org/officeDocument/2006/relationships/image" Target="../media/image27.svg"/><Relationship Id="rId19" Type="http://schemas.openxmlformats.org/officeDocument/2006/relationships/image" Target="../media/image36.svg"/><Relationship Id="rId22"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0.svg"/><Relationship Id="rId7" Type="http://schemas.openxmlformats.org/officeDocument/2006/relationships/image" Target="../media/image57.svg"/><Relationship Id="rId12"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7.xml"/><Relationship Id="rId11" Type="http://schemas.openxmlformats.org/officeDocument/2006/relationships/image" Target="../media/image6.svg"/><Relationship Id="rId15" Type="http://schemas.openxmlformats.org/officeDocument/2006/relationships/image" Target="../media/image16.svg"/><Relationship Id="rId1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0.svg"/><Relationship Id="rId7" Type="http://schemas.openxmlformats.org/officeDocument/2006/relationships/image" Target="../media/image57.svg"/><Relationship Id="rId12"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7.xml"/><Relationship Id="rId11" Type="http://schemas.openxmlformats.org/officeDocument/2006/relationships/image" Target="../media/image6.svg"/><Relationship Id="rId15" Type="http://schemas.openxmlformats.org/officeDocument/2006/relationships/image" Target="../media/image16.svg"/><Relationship Id="rId1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12" Type="http://schemas.openxmlformats.org/officeDocument/2006/relationships/image" Target="../media/image26.png"/><Relationship Id="rId59" Type="http://schemas.openxmlformats.org/officeDocument/2006/relationships/image" Target="../media/image58.svg"/><Relationship Id="rId2" Type="http://schemas.openxmlformats.org/officeDocument/2006/relationships/image" Target="../media/image11.png"/><Relationship Id="rId70" Type="http://schemas.openxmlformats.org/officeDocument/2006/relationships/image" Target="../media/image69.svg"/><Relationship Id="rId1" Type="http://schemas.openxmlformats.org/officeDocument/2006/relationships/slideLayout" Target="../slideLayouts/slideLayout7.xml"/><Relationship Id="rId11" Type="http://schemas.openxmlformats.org/officeDocument/2006/relationships/image" Target="../media/image5.png"/><Relationship Id="rId10" Type="http://schemas.openxmlformats.org/officeDocument/2006/relationships/image" Target="../media/image27.svg"/><Relationship Id="rId60"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0.svg"/><Relationship Id="rId3" Type="http://schemas.openxmlformats.org/officeDocument/2006/relationships/image" Target="../media/image12.png"/><Relationship Id="rId7" Type="http://schemas.openxmlformats.org/officeDocument/2006/relationships/image" Target="../media/image57.svg"/><Relationship Id="rId12" Type="http://schemas.openxmlformats.org/officeDocument/2006/relationships/image" Target="../media/image4.png"/><Relationship Id="rId2" Type="http://schemas.openxmlformats.org/officeDocument/2006/relationships/image" Target="../media/image11.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6.svg"/><Relationship Id="rId5" Type="http://schemas.openxmlformats.org/officeDocument/2006/relationships/image" Target="../media/image27.svg"/><Relationship Id="rId15" Type="http://schemas.openxmlformats.org/officeDocument/2006/relationships/image" Target="../media/image16.svg"/><Relationship Id="rId1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7" Type="http://schemas.openxmlformats.org/officeDocument/2006/relationships/image" Target="../media/image6.svg"/><Relationship Id="rId59" Type="http://schemas.openxmlformats.org/officeDocument/2006/relationships/image" Target="../media/image58.svg"/><Relationship Id="rId2" Type="http://schemas.openxmlformats.org/officeDocument/2006/relationships/image" Target="../media/image3.png"/><Relationship Id="rId70" Type="http://schemas.openxmlformats.org/officeDocument/2006/relationships/image" Target="../media/image69.svg"/><Relationship Id="rId1" Type="http://schemas.openxmlformats.org/officeDocument/2006/relationships/slideLayout" Target="../slideLayouts/slideLayout7.xml"/><Relationship Id="rId45" Type="http://schemas.openxmlformats.org/officeDocument/2006/relationships/image" Target="../media/image44.svg"/><Relationship Id="rId61" Type="http://schemas.openxmlformats.org/officeDocument/2006/relationships/image" Target="../media/image28.png"/><Relationship Id="rId60" Type="http://schemas.openxmlformats.org/officeDocument/2006/relationships/image" Target="../media/image27.pn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13" Type="http://schemas.openxmlformats.org/officeDocument/2006/relationships/image" Target="../media/image73.svg"/><Relationship Id="rId3" Type="http://schemas.openxmlformats.org/officeDocument/2006/relationships/image" Target="../media/image12.png"/><Relationship Id="rId2" Type="http://schemas.openxmlformats.org/officeDocument/2006/relationships/image" Target="../media/image37.png"/><Relationship Id="rId16" Type="http://schemas.openxmlformats.org/officeDocument/2006/relationships/image" Target="../media/image39.png"/><Relationship Id="rId70" Type="http://schemas.openxmlformats.org/officeDocument/2006/relationships/image" Target="../media/image69.svg"/><Relationship Id="rId1" Type="http://schemas.openxmlformats.org/officeDocument/2006/relationships/slideLayout" Target="../slideLayouts/slideLayout7.xml"/><Relationship Id="rId66" Type="http://schemas.openxmlformats.org/officeDocument/2006/relationships/image" Target="../media/image28.png"/><Relationship Id="rId5" Type="http://schemas.openxmlformats.org/officeDocument/2006/relationships/image" Target="../media/image38.png"/><Relationship Id="rId15" Type="http://schemas.openxmlformats.org/officeDocument/2006/relationships/image" Target="../media/image6.svg"/><Relationship Id="rId65" Type="http://schemas.openxmlformats.org/officeDocument/2006/relationships/image" Target="../media/image64.svg"/><Relationship Id="rId4" Type="http://schemas.openxmlformats.org/officeDocument/2006/relationships/image" Target="../media/image27.svg"/><Relationship Id="rId1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0.svg"/><Relationship Id="rId3" Type="http://schemas.openxmlformats.org/officeDocument/2006/relationships/image" Target="../media/image12.png"/><Relationship Id="rId7" Type="http://schemas.openxmlformats.org/officeDocument/2006/relationships/image" Target="../media/image57.svg"/><Relationship Id="rId12" Type="http://schemas.openxmlformats.org/officeDocument/2006/relationships/image" Target="../media/image4.png"/><Relationship Id="rId2" Type="http://schemas.openxmlformats.org/officeDocument/2006/relationships/image" Target="../media/image11.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6.svg"/><Relationship Id="rId5" Type="http://schemas.openxmlformats.org/officeDocument/2006/relationships/image" Target="../media/image27.svg"/><Relationship Id="rId15" Type="http://schemas.openxmlformats.org/officeDocument/2006/relationships/image" Target="../media/image16.svg"/><Relationship Id="rId1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16.svg"/><Relationship Id="rId3" Type="http://schemas.openxmlformats.org/officeDocument/2006/relationships/image" Target="../media/image71.svg"/><Relationship Id="rId7" Type="http://schemas.openxmlformats.org/officeDocument/2006/relationships/image" Target="../media/image8.svg"/><Relationship Id="rId12" Type="http://schemas.openxmlformats.org/officeDocument/2006/relationships/image" Target="../media/image3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100.svg"/><Relationship Id="rId5" Type="http://schemas.openxmlformats.org/officeDocument/2006/relationships/image" Target="../media/image98.svg"/><Relationship Id="rId10" Type="http://schemas.openxmlformats.org/officeDocument/2006/relationships/image" Target="../media/image43.png"/><Relationship Id="rId4" Type="http://schemas.openxmlformats.org/officeDocument/2006/relationships/image" Target="../media/image41.png"/><Relationship Id="rId9" Type="http://schemas.openxmlformats.org/officeDocument/2006/relationships/image" Target="../media/image12.sv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18" Type="http://schemas.openxmlformats.org/officeDocument/2006/relationships/image" Target="../media/image6.svg"/><Relationship Id="rId72" Type="http://schemas.openxmlformats.org/officeDocument/2006/relationships/image" Target="../media/image71.svg"/><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27.svg"/><Relationship Id="rId19" Type="http://schemas.openxmlformats.org/officeDocument/2006/relationships/image" Target="../media/image45.png"/><Relationship Id="rId73" Type="http://schemas.openxmlformats.org/officeDocument/2006/relationships/image" Target="../media/image46.png"/></Relationships>
</file>

<file path=ppt/slides/_rels/slide22.xml.rels><?xml version="1.0" encoding="UTF-8" standalone="yes"?>
<Relationships xmlns="http://schemas.openxmlformats.org/package/2006/relationships"><Relationship Id="rId13" Type="http://schemas.openxmlformats.org/officeDocument/2006/relationships/image" Target="../media/image48.png"/><Relationship Id="rId18" Type="http://schemas.openxmlformats.org/officeDocument/2006/relationships/image" Target="../media/image49.png"/><Relationship Id="rId7" Type="http://schemas.openxmlformats.org/officeDocument/2006/relationships/image" Target="../media/image12.png"/><Relationship Id="rId12" Type="http://schemas.openxmlformats.org/officeDocument/2006/relationships/image" Target="../media/image5.png"/><Relationship Id="rId17" Type="http://schemas.openxmlformats.org/officeDocument/2006/relationships/image" Target="../media/image8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47.png"/><Relationship Id="rId5" Type="http://schemas.openxmlformats.org/officeDocument/2006/relationships/image" Target="../media/image6.svg"/><Relationship Id="rId10" Type="http://schemas.openxmlformats.org/officeDocument/2006/relationships/image" Target="../media/image27.svg"/></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13" Type="http://schemas.microsoft.com/office/2007/relationships/hdphoto" Target="../media/hdphoto5.wdp"/><Relationship Id="rId18" Type="http://schemas.openxmlformats.org/officeDocument/2006/relationships/image" Target="../media/image59.png"/><Relationship Id="rId3" Type="http://schemas.openxmlformats.org/officeDocument/2006/relationships/image" Target="../media/image51.png"/><Relationship Id="rId7" Type="http://schemas.microsoft.com/office/2007/relationships/hdphoto" Target="../media/hdphoto2.wdp"/><Relationship Id="rId12" Type="http://schemas.openxmlformats.org/officeDocument/2006/relationships/image" Target="../media/image56.png"/><Relationship Id="rId17" Type="http://schemas.microsoft.com/office/2007/relationships/hdphoto" Target="../media/hdphoto7.wdp"/><Relationship Id="rId2" Type="http://schemas.openxmlformats.org/officeDocument/2006/relationships/image" Target="../media/image50.jpeg"/><Relationship Id="rId16" Type="http://schemas.openxmlformats.org/officeDocument/2006/relationships/image" Target="../media/image58.png"/><Relationship Id="rId1" Type="http://schemas.openxmlformats.org/officeDocument/2006/relationships/slideLayout" Target="../slideLayouts/slideLayout12.xml"/><Relationship Id="rId6" Type="http://schemas.openxmlformats.org/officeDocument/2006/relationships/image" Target="../media/image53.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55.png"/><Relationship Id="rId19" Type="http://schemas.openxmlformats.org/officeDocument/2006/relationships/image" Target="../media/image60.png"/><Relationship Id="rId4" Type="http://schemas.openxmlformats.org/officeDocument/2006/relationships/image" Target="../media/image52.png"/><Relationship Id="rId9" Type="http://schemas.microsoft.com/office/2007/relationships/hdphoto" Target="../media/hdphoto3.wdp"/><Relationship Id="rId14" Type="http://schemas.openxmlformats.org/officeDocument/2006/relationships/image" Target="../media/image57.png"/></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8.png"/><Relationship Id="rId3" Type="http://schemas.openxmlformats.org/officeDocument/2006/relationships/image" Target="../media/image62.png"/><Relationship Id="rId7" Type="http://schemas.microsoft.com/office/2007/relationships/hdphoto" Target="../media/hdphoto8.wdp"/><Relationship Id="rId12" Type="http://schemas.openxmlformats.org/officeDocument/2006/relationships/image" Target="../media/image60.png"/><Relationship Id="rId2" Type="http://schemas.openxmlformats.org/officeDocument/2006/relationships/image" Target="../media/image61.jpeg"/><Relationship Id="rId16" Type="http://schemas.microsoft.com/office/2007/relationships/hdphoto" Target="../media/hdphoto10.wdp"/><Relationship Id="rId1" Type="http://schemas.openxmlformats.org/officeDocument/2006/relationships/slideLayout" Target="../slideLayouts/slideLayout12.xml"/><Relationship Id="rId6" Type="http://schemas.openxmlformats.org/officeDocument/2006/relationships/image" Target="../media/image65.png"/><Relationship Id="rId11" Type="http://schemas.openxmlformats.org/officeDocument/2006/relationships/image" Target="../media/image67.png"/><Relationship Id="rId5" Type="http://schemas.openxmlformats.org/officeDocument/2006/relationships/image" Target="../media/image64.png"/><Relationship Id="rId15" Type="http://schemas.openxmlformats.org/officeDocument/2006/relationships/image" Target="../media/image70.png"/><Relationship Id="rId10" Type="http://schemas.openxmlformats.org/officeDocument/2006/relationships/image" Target="../media/image59.png"/><Relationship Id="rId4" Type="http://schemas.openxmlformats.org/officeDocument/2006/relationships/image" Target="../media/image63.gif"/><Relationship Id="rId9" Type="http://schemas.microsoft.com/office/2007/relationships/hdphoto" Target="../media/hdphoto9.wdp"/><Relationship Id="rId14" Type="http://schemas.openxmlformats.org/officeDocument/2006/relationships/image" Target="../media/image69.png"/></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8.png"/><Relationship Id="rId3" Type="http://schemas.openxmlformats.org/officeDocument/2006/relationships/image" Target="../media/image62.png"/><Relationship Id="rId7" Type="http://schemas.microsoft.com/office/2007/relationships/hdphoto" Target="../media/hdphoto8.wdp"/><Relationship Id="rId12" Type="http://schemas.openxmlformats.org/officeDocument/2006/relationships/image" Target="../media/image60.png"/><Relationship Id="rId2" Type="http://schemas.openxmlformats.org/officeDocument/2006/relationships/image" Target="../media/image61.jpeg"/><Relationship Id="rId1" Type="http://schemas.openxmlformats.org/officeDocument/2006/relationships/slideLayout" Target="../slideLayouts/slideLayout12.xml"/><Relationship Id="rId6" Type="http://schemas.openxmlformats.org/officeDocument/2006/relationships/image" Target="../media/image65.png"/><Relationship Id="rId11" Type="http://schemas.openxmlformats.org/officeDocument/2006/relationships/image" Target="../media/image67.png"/><Relationship Id="rId5" Type="http://schemas.openxmlformats.org/officeDocument/2006/relationships/image" Target="../media/image64.png"/><Relationship Id="rId15" Type="http://schemas.openxmlformats.org/officeDocument/2006/relationships/image" Target="../media/image71.png"/><Relationship Id="rId10" Type="http://schemas.openxmlformats.org/officeDocument/2006/relationships/image" Target="../media/image59.png"/><Relationship Id="rId4" Type="http://schemas.openxmlformats.org/officeDocument/2006/relationships/image" Target="../media/image63.gif"/><Relationship Id="rId9" Type="http://schemas.microsoft.com/office/2007/relationships/hdphoto" Target="../media/hdphoto9.wdp"/><Relationship Id="rId14" Type="http://schemas.openxmlformats.org/officeDocument/2006/relationships/image" Target="../media/image69.png"/></Relationships>
</file>

<file path=ppt/slides/_rels/slide27.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68.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60.png"/><Relationship Id="rId2" Type="http://schemas.openxmlformats.org/officeDocument/2006/relationships/image" Target="../media/image72.jpeg"/><Relationship Id="rId1" Type="http://schemas.openxmlformats.org/officeDocument/2006/relationships/slideLayout" Target="../slideLayouts/slideLayout12.xml"/><Relationship Id="rId6" Type="http://schemas.openxmlformats.org/officeDocument/2006/relationships/image" Target="../media/image73.png"/><Relationship Id="rId11" Type="http://schemas.openxmlformats.org/officeDocument/2006/relationships/image" Target="../media/image74.png"/><Relationship Id="rId5" Type="http://schemas.openxmlformats.org/officeDocument/2006/relationships/image" Target="../media/image64.png"/><Relationship Id="rId10" Type="http://schemas.openxmlformats.org/officeDocument/2006/relationships/image" Target="../media/image67.png"/><Relationship Id="rId4" Type="http://schemas.openxmlformats.org/officeDocument/2006/relationships/image" Target="../media/image63.gif"/><Relationship Id="rId9" Type="http://schemas.openxmlformats.org/officeDocument/2006/relationships/image" Target="../media/image59.png"/><Relationship Id="rId14" Type="http://schemas.openxmlformats.org/officeDocument/2006/relationships/image" Target="../media/image69.png"/></Relationships>
</file>

<file path=ppt/slides/_rels/slide28.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8.png"/><Relationship Id="rId3" Type="http://schemas.openxmlformats.org/officeDocument/2006/relationships/image" Target="../media/image62.png"/><Relationship Id="rId7" Type="http://schemas.microsoft.com/office/2007/relationships/hdphoto" Target="../media/hdphoto11.wdp"/><Relationship Id="rId12" Type="http://schemas.openxmlformats.org/officeDocument/2006/relationships/image" Target="../media/image60.png"/><Relationship Id="rId2" Type="http://schemas.openxmlformats.org/officeDocument/2006/relationships/image" Target="../media/image50.jpeg"/><Relationship Id="rId1" Type="http://schemas.openxmlformats.org/officeDocument/2006/relationships/slideLayout" Target="../slideLayouts/slideLayout12.xml"/><Relationship Id="rId6" Type="http://schemas.openxmlformats.org/officeDocument/2006/relationships/image" Target="../media/image75.png"/><Relationship Id="rId11" Type="http://schemas.openxmlformats.org/officeDocument/2006/relationships/image" Target="../media/image67.png"/><Relationship Id="rId5" Type="http://schemas.openxmlformats.org/officeDocument/2006/relationships/image" Target="../media/image64.png"/><Relationship Id="rId15" Type="http://schemas.openxmlformats.org/officeDocument/2006/relationships/image" Target="../media/image69.png"/><Relationship Id="rId10" Type="http://schemas.openxmlformats.org/officeDocument/2006/relationships/image" Target="../media/image59.png"/><Relationship Id="rId4" Type="http://schemas.openxmlformats.org/officeDocument/2006/relationships/image" Target="../media/image63.gif"/><Relationship Id="rId9" Type="http://schemas.microsoft.com/office/2007/relationships/hdphoto" Target="../media/hdphoto9.wdp"/><Relationship Id="rId14" Type="http://schemas.openxmlformats.org/officeDocument/2006/relationships/image" Target="../media/image71.png"/></Relationships>
</file>

<file path=ppt/slides/_rels/slide2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8.png"/><Relationship Id="rId3" Type="http://schemas.openxmlformats.org/officeDocument/2006/relationships/image" Target="../media/image62.png"/><Relationship Id="rId7" Type="http://schemas.microsoft.com/office/2007/relationships/hdphoto" Target="../media/hdphoto12.wdp"/><Relationship Id="rId12" Type="http://schemas.openxmlformats.org/officeDocument/2006/relationships/image" Target="../media/image60.png"/><Relationship Id="rId2" Type="http://schemas.openxmlformats.org/officeDocument/2006/relationships/image" Target="../media/image61.jpeg"/><Relationship Id="rId1" Type="http://schemas.openxmlformats.org/officeDocument/2006/relationships/slideLayout" Target="../slideLayouts/slideLayout12.xml"/><Relationship Id="rId6" Type="http://schemas.openxmlformats.org/officeDocument/2006/relationships/image" Target="../media/image76.png"/><Relationship Id="rId11" Type="http://schemas.openxmlformats.org/officeDocument/2006/relationships/image" Target="../media/image59.png"/><Relationship Id="rId5" Type="http://schemas.openxmlformats.org/officeDocument/2006/relationships/image" Target="../media/image64.png"/><Relationship Id="rId15" Type="http://schemas.openxmlformats.org/officeDocument/2006/relationships/image" Target="../media/image69.png"/><Relationship Id="rId10" Type="http://schemas.openxmlformats.org/officeDocument/2006/relationships/image" Target="../media/image67.png"/><Relationship Id="rId4" Type="http://schemas.openxmlformats.org/officeDocument/2006/relationships/image" Target="../media/image63.gif"/><Relationship Id="rId9" Type="http://schemas.microsoft.com/office/2007/relationships/hdphoto" Target="../media/hdphoto9.wdp"/><Relationship Id="rId14" Type="http://schemas.openxmlformats.org/officeDocument/2006/relationships/image" Target="../media/image71.png"/></Relationships>
</file>

<file path=ppt/slides/_rels/slide3.xml.rels><?xml version="1.0" encoding="UTF-8" standalone="yes"?>
<Relationships xmlns="http://schemas.openxmlformats.org/package/2006/relationships"><Relationship Id="rId13" Type="http://schemas.openxmlformats.org/officeDocument/2006/relationships/image" Target="../media/image15.png"/><Relationship Id="rId18" Type="http://schemas.openxmlformats.org/officeDocument/2006/relationships/image" Target="../media/image16.png"/><Relationship Id="rId3" Type="http://schemas.openxmlformats.org/officeDocument/2006/relationships/image" Target="../media/image12.png"/><Relationship Id="rId21" Type="http://schemas.openxmlformats.org/officeDocument/2006/relationships/image" Target="../media/image38.svg"/><Relationship Id="rId12" Type="http://schemas.openxmlformats.org/officeDocument/2006/relationships/image" Target="../media/image14.png"/><Relationship Id="rId17" Type="http://schemas.openxmlformats.org/officeDocument/2006/relationships/image" Target="../media/image34.svg"/><Relationship Id="rId25" Type="http://schemas.openxmlformats.org/officeDocument/2006/relationships/image" Target="../media/image6.png"/><Relationship Id="rId2" Type="http://schemas.openxmlformats.org/officeDocument/2006/relationships/image" Target="../media/image11.png"/><Relationship Id="rId20" Type="http://schemas.openxmlformats.org/officeDocument/2006/relationships/image" Target="../media/image17.png"/><Relationship Id="rId1" Type="http://schemas.openxmlformats.org/officeDocument/2006/relationships/slideLayout" Target="../slideLayouts/slideLayout7.xml"/><Relationship Id="rId11" Type="http://schemas.openxmlformats.org/officeDocument/2006/relationships/image" Target="../media/image13.png"/><Relationship Id="rId24" Type="http://schemas.openxmlformats.org/officeDocument/2006/relationships/image" Target="../media/image19.png"/><Relationship Id="rId74" Type="http://schemas.openxmlformats.org/officeDocument/2006/relationships/image" Target="../media/image73.svg"/><Relationship Id="rId23" Type="http://schemas.openxmlformats.org/officeDocument/2006/relationships/image" Target="../media/image40.svg"/><Relationship Id="rId10" Type="http://schemas.openxmlformats.org/officeDocument/2006/relationships/image" Target="../media/image27.svg"/><Relationship Id="rId19" Type="http://schemas.openxmlformats.org/officeDocument/2006/relationships/image" Target="../media/image36.svg"/><Relationship Id="rId22"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0.png"/><Relationship Id="rId3" Type="http://schemas.microsoft.com/office/2007/relationships/hdphoto" Target="../media/hdphoto13.wdp"/><Relationship Id="rId7" Type="http://schemas.openxmlformats.org/officeDocument/2006/relationships/image" Target="../media/image78.png"/><Relationship Id="rId12" Type="http://schemas.openxmlformats.org/officeDocument/2006/relationships/image" Target="../media/image74.png"/><Relationship Id="rId2" Type="http://schemas.openxmlformats.org/officeDocument/2006/relationships/image" Target="../media/image77.jpeg"/><Relationship Id="rId1" Type="http://schemas.openxmlformats.org/officeDocument/2006/relationships/slideLayout" Target="../slideLayouts/slideLayout12.xml"/><Relationship Id="rId6" Type="http://schemas.openxmlformats.org/officeDocument/2006/relationships/image" Target="../media/image64.png"/><Relationship Id="rId11" Type="http://schemas.openxmlformats.org/officeDocument/2006/relationships/image" Target="../media/image59.png"/><Relationship Id="rId5" Type="http://schemas.openxmlformats.org/officeDocument/2006/relationships/image" Target="../media/image63.gif"/><Relationship Id="rId10" Type="http://schemas.openxmlformats.org/officeDocument/2006/relationships/image" Target="../media/image67.png"/><Relationship Id="rId4" Type="http://schemas.openxmlformats.org/officeDocument/2006/relationships/image" Target="../media/image62.png"/><Relationship Id="rId9" Type="http://schemas.microsoft.com/office/2007/relationships/hdphoto" Target="../media/hdphoto9.wdp"/><Relationship Id="rId14" Type="http://schemas.openxmlformats.org/officeDocument/2006/relationships/image" Target="../media/image68.png"/></Relationships>
</file>

<file path=ppt/slides/_rels/slide3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8.png"/><Relationship Id="rId3" Type="http://schemas.openxmlformats.org/officeDocument/2006/relationships/image" Target="../media/image62.png"/><Relationship Id="rId7" Type="http://schemas.microsoft.com/office/2007/relationships/hdphoto" Target="../media/hdphoto8.wdp"/><Relationship Id="rId12" Type="http://schemas.openxmlformats.org/officeDocument/2006/relationships/image" Target="../media/image60.png"/><Relationship Id="rId2" Type="http://schemas.openxmlformats.org/officeDocument/2006/relationships/image" Target="../media/image61.jpeg"/><Relationship Id="rId16" Type="http://schemas.microsoft.com/office/2007/relationships/hdphoto" Target="../media/hdphoto10.wdp"/><Relationship Id="rId1" Type="http://schemas.openxmlformats.org/officeDocument/2006/relationships/slideLayout" Target="../slideLayouts/slideLayout12.xml"/><Relationship Id="rId6" Type="http://schemas.openxmlformats.org/officeDocument/2006/relationships/image" Target="../media/image65.png"/><Relationship Id="rId11" Type="http://schemas.openxmlformats.org/officeDocument/2006/relationships/image" Target="../media/image67.png"/><Relationship Id="rId5" Type="http://schemas.openxmlformats.org/officeDocument/2006/relationships/image" Target="../media/image64.png"/><Relationship Id="rId15" Type="http://schemas.openxmlformats.org/officeDocument/2006/relationships/image" Target="../media/image70.png"/><Relationship Id="rId10" Type="http://schemas.openxmlformats.org/officeDocument/2006/relationships/image" Target="../media/image59.png"/><Relationship Id="rId4" Type="http://schemas.openxmlformats.org/officeDocument/2006/relationships/image" Target="../media/image63.gif"/><Relationship Id="rId9" Type="http://schemas.microsoft.com/office/2007/relationships/hdphoto" Target="../media/hdphoto9.wdp"/><Relationship Id="rId14" Type="http://schemas.openxmlformats.org/officeDocument/2006/relationships/image" Target="../media/image69.png"/></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3.png"/><Relationship Id="rId18" Type="http://schemas.openxmlformats.org/officeDocument/2006/relationships/image" Target="../media/image6.svg"/><Relationship Id="rId72" Type="http://schemas.openxmlformats.org/officeDocument/2006/relationships/image" Target="../media/image71.svg"/><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27.svg"/><Relationship Id="rId19" Type="http://schemas.openxmlformats.org/officeDocument/2006/relationships/image" Target="../media/image45.png"/><Relationship Id="rId73" Type="http://schemas.openxmlformats.org/officeDocument/2006/relationships/image" Target="../media/image46.png"/></Relationships>
</file>

<file path=ppt/slides/_rels/slide34.xml.rels><?xml version="1.0" encoding="UTF-8" standalone="yes"?>
<Relationships xmlns="http://schemas.openxmlformats.org/package/2006/relationships"><Relationship Id="rId18" Type="http://schemas.openxmlformats.org/officeDocument/2006/relationships/image" Target="../media/image79.png"/><Relationship Id="rId13" Type="http://schemas.openxmlformats.org/officeDocument/2006/relationships/image" Target="../media/image6.svg"/><Relationship Id="rId3" Type="http://schemas.openxmlformats.org/officeDocument/2006/relationships/image" Target="../media/image12.png"/><Relationship Id="rId17" Type="http://schemas.openxmlformats.org/officeDocument/2006/relationships/image" Target="../media/image10.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7.svg"/><Relationship Id="rId19" Type="http://schemas.openxmlformats.org/officeDocument/2006/relationships/image" Target="../media/image3.png"/></Relationships>
</file>

<file path=ppt/slides/_rels/slide35.xml.rels><?xml version="1.0" encoding="UTF-8" standalone="yes"?>
<Relationships xmlns="http://schemas.openxmlformats.org/package/2006/relationships"><Relationship Id="rId13" Type="http://schemas.openxmlformats.org/officeDocument/2006/relationships/image" Target="../media/image47.png"/><Relationship Id="rId18" Type="http://schemas.openxmlformats.org/officeDocument/2006/relationships/image" Target="../media/image11.png"/><Relationship Id="rId12" Type="http://schemas.openxmlformats.org/officeDocument/2006/relationships/image" Target="../media/image77.svg"/><Relationship Id="rId17" Type="http://schemas.openxmlformats.org/officeDocument/2006/relationships/image" Target="../media/image80.svg"/><Relationship Id="rId2" Type="http://schemas.openxmlformats.org/officeDocument/2006/relationships/image" Target="../media/image3.png"/><Relationship Id="rId20"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6.svg"/><Relationship Id="rId19" Type="http://schemas.openxmlformats.org/officeDocument/2006/relationships/image" Target="../media/image12.png"/><Relationship Id="rId10" Type="http://schemas.openxmlformats.org/officeDocument/2006/relationships/image" Target="../media/image27.svg"/><Relationship Id="rId14" Type="http://schemas.openxmlformats.org/officeDocument/2006/relationships/image" Target="../media/image48.png"/></Relationships>
</file>

<file path=ppt/slides/_rels/slide3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16.svg"/><Relationship Id="rId3" Type="http://schemas.openxmlformats.org/officeDocument/2006/relationships/image" Target="../media/image71.svg"/><Relationship Id="rId7" Type="http://schemas.openxmlformats.org/officeDocument/2006/relationships/image" Target="../media/image8.svg"/><Relationship Id="rId12" Type="http://schemas.openxmlformats.org/officeDocument/2006/relationships/image" Target="../media/image3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100.svg"/><Relationship Id="rId5" Type="http://schemas.openxmlformats.org/officeDocument/2006/relationships/image" Target="../media/image98.svg"/><Relationship Id="rId10" Type="http://schemas.openxmlformats.org/officeDocument/2006/relationships/image" Target="../media/image43.png"/><Relationship Id="rId4" Type="http://schemas.openxmlformats.org/officeDocument/2006/relationships/image" Target="../media/image41.png"/><Relationship Id="rId9" Type="http://schemas.openxmlformats.org/officeDocument/2006/relationships/image" Target="../media/image12.svg"/></Relationships>
</file>

<file path=ppt/slides/_rels/slide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6.svg"/><Relationship Id="rId59" Type="http://schemas.openxmlformats.org/officeDocument/2006/relationships/image" Target="../media/image5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6.png"/><Relationship Id="rId45" Type="http://schemas.openxmlformats.org/officeDocument/2006/relationships/image" Target="../media/image44.svg"/><Relationship Id="rId5" Type="http://schemas.openxmlformats.org/officeDocument/2006/relationships/image" Target="../media/image27.svg"/><Relationship Id="rId10" Type="http://schemas.openxmlformats.org/officeDocument/2006/relationships/image" Target="../media/image25.jpeg"/><Relationship Id="rId60" Type="http://schemas.openxmlformats.org/officeDocument/2006/relationships/image" Target="../media/image27.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72" Type="http://schemas.openxmlformats.org/officeDocument/2006/relationships/image" Target="../media/image3.png"/><Relationship Id="rId3" Type="http://schemas.openxmlformats.org/officeDocument/2006/relationships/image" Target="../media/image26.png"/><Relationship Id="rId59" Type="http://schemas.openxmlformats.org/officeDocument/2006/relationships/image" Target="../media/image58.svg"/><Relationship Id="rId71" Type="http://schemas.openxmlformats.org/officeDocument/2006/relationships/hyperlink" Target="https://giaoducthoidai.vn/" TargetMode="External"/><Relationship Id="rId7" Type="http://schemas.openxmlformats.org/officeDocument/2006/relationships/image" Target="../media/image6.svg"/><Relationship Id="rId2" Type="http://schemas.openxmlformats.org/officeDocument/2006/relationships/image" Target="../media/image14.png"/><Relationship Id="rId70" Type="http://schemas.openxmlformats.org/officeDocument/2006/relationships/image" Target="../media/image69.svg"/><Relationship Id="rId1" Type="http://schemas.openxmlformats.org/officeDocument/2006/relationships/slideLayout" Target="../slideLayouts/slideLayout7.xml"/><Relationship Id="rId60"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9F3"/>
        </a:solidFill>
        <a:effectLst/>
      </p:bgPr>
    </p:bg>
    <p:spTree>
      <p:nvGrpSpPr>
        <p:cNvPr id="1" name=""/>
        <p:cNvGrpSpPr/>
        <p:nvPr/>
      </p:nvGrpSpPr>
      <p:grpSpPr>
        <a:xfrm>
          <a:off x="0" y="0"/>
          <a:ext cx="0" cy="0"/>
          <a:chOff x="0" y="0"/>
          <a:chExt cx="0" cy="0"/>
        </a:xfrm>
      </p:grpSpPr>
      <p:sp>
        <p:nvSpPr>
          <p:cNvPr id="5" name="Freeform 5"/>
          <p:cNvSpPr/>
          <p:nvPr/>
        </p:nvSpPr>
        <p:spPr>
          <a:xfrm flipH="1">
            <a:off x="-786553" y="6605667"/>
            <a:ext cx="5751172" cy="4076154"/>
          </a:xfrm>
          <a:custGeom>
            <a:avLst/>
            <a:gdLst/>
            <a:ahLst/>
            <a:cxnLst/>
            <a:rect l="l" t="t" r="r" b="b"/>
            <a:pathLst>
              <a:path w="7514334" h="5697231">
                <a:moveTo>
                  <a:pt x="7514334" y="0"/>
                </a:moveTo>
                <a:lnTo>
                  <a:pt x="0" y="0"/>
                </a:lnTo>
                <a:lnTo>
                  <a:pt x="0" y="5697232"/>
                </a:lnTo>
                <a:lnTo>
                  <a:pt x="7514334" y="5697232"/>
                </a:lnTo>
                <a:lnTo>
                  <a:pt x="7514334" y="0"/>
                </a:lnTo>
                <a:close/>
              </a:path>
            </a:pathLst>
          </a:custGeom>
          <a:blipFill>
            <a:blip r:embed="rId2">
              <a:extLst>
                <a:ext uri="{96DAC541-7B7A-43D3-8B79-37D633B846F1}">
                  <asvg:svgBlip xmlns:asvg="http://schemas.microsoft.com/office/drawing/2016/SVG/main" xmlns="" r:embed="rId9"/>
                </a:ext>
              </a:extLst>
            </a:blip>
            <a:stretch>
              <a:fillRect/>
            </a:stretch>
          </a:blipFill>
        </p:spPr>
      </p:sp>
      <p:sp>
        <p:nvSpPr>
          <p:cNvPr id="19" name="Freeform 33"/>
          <p:cNvSpPr/>
          <p:nvPr/>
        </p:nvSpPr>
        <p:spPr>
          <a:xfrm>
            <a:off x="5997235" y="3909717"/>
            <a:ext cx="6293529" cy="6406639"/>
          </a:xfrm>
          <a:custGeom>
            <a:avLst/>
            <a:gdLst/>
            <a:ahLst/>
            <a:cxnLst/>
            <a:rect l="l" t="t" r="r" b="b"/>
            <a:pathLst>
              <a:path w="4119950" h="4114800">
                <a:moveTo>
                  <a:pt x="0" y="0"/>
                </a:moveTo>
                <a:lnTo>
                  <a:pt x="4119950" y="0"/>
                </a:lnTo>
                <a:lnTo>
                  <a:pt x="4119950" y="4114800"/>
                </a:lnTo>
                <a:lnTo>
                  <a:pt x="0" y="4114800"/>
                </a:lnTo>
                <a:lnTo>
                  <a:pt x="0" y="0"/>
                </a:lnTo>
                <a:close/>
              </a:path>
            </a:pathLst>
          </a:custGeom>
          <a:blipFill>
            <a:blip r:embed="rId10">
              <a:extLst>
                <a:ext uri="{96DAC541-7B7A-43D3-8B79-37D633B846F1}">
                  <asvg:svgBlip xmlns:asvg="http://schemas.microsoft.com/office/drawing/2016/SVG/main" xmlns="" r:embed="rId47"/>
                </a:ext>
              </a:extLst>
            </a:blip>
            <a:stretch>
              <a:fillRect/>
            </a:stretch>
          </a:blipFill>
        </p:spPr>
      </p:sp>
      <p:sp>
        <p:nvSpPr>
          <p:cNvPr id="23" name="Freeform 4"/>
          <p:cNvSpPr/>
          <p:nvPr/>
        </p:nvSpPr>
        <p:spPr>
          <a:xfrm rot="5952380">
            <a:off x="-1336638" y="2793668"/>
            <a:ext cx="4917857" cy="3403563"/>
          </a:xfrm>
          <a:custGeom>
            <a:avLst/>
            <a:gdLst/>
            <a:ahLst/>
            <a:cxnLst/>
            <a:rect l="l" t="t" r="r" b="b"/>
            <a:pathLst>
              <a:path w="6106547" h="6360986">
                <a:moveTo>
                  <a:pt x="0" y="0"/>
                </a:moveTo>
                <a:lnTo>
                  <a:pt x="6106546" y="0"/>
                </a:lnTo>
                <a:lnTo>
                  <a:pt x="6106546" y="6360987"/>
                </a:lnTo>
                <a:lnTo>
                  <a:pt x="0" y="6360987"/>
                </a:lnTo>
                <a:lnTo>
                  <a:pt x="0" y="0"/>
                </a:lnTo>
                <a:close/>
              </a:path>
            </a:pathLst>
          </a:custGeom>
          <a:blipFill>
            <a:blip r:embed="rId48">
              <a:extLst>
                <a:ext uri="{96DAC541-7B7A-43D3-8B79-37D633B846F1}">
                  <asvg:svgBlip xmlns:asvg="http://schemas.microsoft.com/office/drawing/2016/SVG/main" xmlns="" r:embed="rId7"/>
                </a:ext>
              </a:extLst>
            </a:blip>
            <a:stretch>
              <a:fillRect/>
            </a:stretch>
          </a:blipFill>
        </p:spPr>
      </p:sp>
      <p:sp>
        <p:nvSpPr>
          <p:cNvPr id="25" name="Freeform 7"/>
          <p:cNvSpPr/>
          <p:nvPr/>
        </p:nvSpPr>
        <p:spPr>
          <a:xfrm>
            <a:off x="15697200" y="4076700"/>
            <a:ext cx="3695305" cy="6190938"/>
          </a:xfrm>
          <a:custGeom>
            <a:avLst/>
            <a:gdLst/>
            <a:ahLst/>
            <a:cxnLst/>
            <a:rect l="l" t="t" r="r" b="b"/>
            <a:pathLst>
              <a:path w="6321080" h="6584458">
                <a:moveTo>
                  <a:pt x="0" y="0"/>
                </a:moveTo>
                <a:lnTo>
                  <a:pt x="6321080" y="0"/>
                </a:lnTo>
                <a:lnTo>
                  <a:pt x="6321080" y="6584458"/>
                </a:lnTo>
                <a:lnTo>
                  <a:pt x="0" y="6584458"/>
                </a:lnTo>
                <a:lnTo>
                  <a:pt x="0" y="0"/>
                </a:lnTo>
                <a:close/>
              </a:path>
            </a:pathLst>
          </a:custGeom>
          <a:blipFill>
            <a:blip r:embed="rId48">
              <a:extLst>
                <a:ext uri="{96DAC541-7B7A-43D3-8B79-37D633B846F1}">
                  <asvg:svgBlip xmlns:asvg="http://schemas.microsoft.com/office/drawing/2016/SVG/main" xmlns="" r:embed="rId7"/>
                </a:ext>
              </a:extLst>
            </a:blip>
            <a:stretch>
              <a:fillRect/>
            </a:stretch>
          </a:blipFill>
        </p:spPr>
      </p:sp>
      <p:sp>
        <p:nvSpPr>
          <p:cNvPr id="26" name="Freeform 8"/>
          <p:cNvSpPr/>
          <p:nvPr/>
        </p:nvSpPr>
        <p:spPr>
          <a:xfrm>
            <a:off x="14355996" y="7429500"/>
            <a:ext cx="5883738" cy="3618954"/>
          </a:xfrm>
          <a:custGeom>
            <a:avLst/>
            <a:gdLst/>
            <a:ahLst/>
            <a:cxnLst/>
            <a:rect l="l" t="t" r="r" b="b"/>
            <a:pathLst>
              <a:path w="7514334" h="5697231">
                <a:moveTo>
                  <a:pt x="0" y="0"/>
                </a:moveTo>
                <a:lnTo>
                  <a:pt x="7514334" y="0"/>
                </a:lnTo>
                <a:lnTo>
                  <a:pt x="7514334" y="5697231"/>
                </a:lnTo>
                <a:lnTo>
                  <a:pt x="0" y="5697231"/>
                </a:lnTo>
                <a:lnTo>
                  <a:pt x="0" y="0"/>
                </a:lnTo>
                <a:close/>
              </a:path>
            </a:pathLst>
          </a:custGeom>
          <a:blipFill>
            <a:blip r:embed="rId49">
              <a:extLst>
                <a:ext uri="{96DAC541-7B7A-43D3-8B79-37D633B846F1}">
                  <asvg:svgBlip xmlns:asvg="http://schemas.microsoft.com/office/drawing/2016/SVG/main" xmlns="" r:embed="rId11"/>
                </a:ext>
              </a:extLst>
            </a:blip>
            <a:stretch>
              <a:fillRect/>
            </a:stretch>
          </a:blipFill>
          <a:ln cap="sq">
            <a:noFill/>
            <a:prstDash val="solid"/>
            <a:miter/>
          </a:ln>
        </p:spPr>
      </p:sp>
      <p:sp>
        <p:nvSpPr>
          <p:cNvPr id="27" name="Freeform 58"/>
          <p:cNvSpPr/>
          <p:nvPr/>
        </p:nvSpPr>
        <p:spPr>
          <a:xfrm rot="1793737">
            <a:off x="14928413" y="-462682"/>
            <a:ext cx="3305482" cy="3341973"/>
          </a:xfrm>
          <a:custGeom>
            <a:avLst/>
            <a:gdLst/>
            <a:ahLst/>
            <a:cxnLst/>
            <a:rect l="l" t="t" r="r" b="b"/>
            <a:pathLst>
              <a:path w="8157591" h="8229600">
                <a:moveTo>
                  <a:pt x="0" y="0"/>
                </a:moveTo>
                <a:lnTo>
                  <a:pt x="8157592" y="0"/>
                </a:lnTo>
                <a:lnTo>
                  <a:pt x="8157592" y="8229600"/>
                </a:lnTo>
                <a:lnTo>
                  <a:pt x="0" y="8229600"/>
                </a:lnTo>
                <a:lnTo>
                  <a:pt x="0" y="0"/>
                </a:lnTo>
                <a:close/>
              </a:path>
            </a:pathLst>
          </a:custGeom>
          <a:blipFill>
            <a:blip r:embed="rId50"/>
            <a:stretch>
              <a:fillRect/>
            </a:stretch>
          </a:blipFill>
        </p:spPr>
        <p:txBody>
          <a:bodyPr/>
          <a:lstStyle/>
          <a:p>
            <a:endParaRPr lang="en-GB"/>
          </a:p>
        </p:txBody>
      </p:sp>
      <p:sp>
        <p:nvSpPr>
          <p:cNvPr id="28" name="Freeform 56"/>
          <p:cNvSpPr/>
          <p:nvPr/>
        </p:nvSpPr>
        <p:spPr>
          <a:xfrm>
            <a:off x="7641492" y="3909717"/>
            <a:ext cx="3119982" cy="6511536"/>
          </a:xfrm>
          <a:custGeom>
            <a:avLst/>
            <a:gdLst/>
            <a:ahLst/>
            <a:cxnLst/>
            <a:rect l="l" t="t" r="r" b="b"/>
            <a:pathLst>
              <a:path w="1967697" h="4114800">
                <a:moveTo>
                  <a:pt x="0" y="0"/>
                </a:moveTo>
                <a:lnTo>
                  <a:pt x="1967698" y="0"/>
                </a:lnTo>
                <a:lnTo>
                  <a:pt x="1967698" y="4114800"/>
                </a:lnTo>
                <a:lnTo>
                  <a:pt x="0" y="4114800"/>
                </a:lnTo>
                <a:lnTo>
                  <a:pt x="0" y="0"/>
                </a:lnTo>
                <a:close/>
              </a:path>
            </a:pathLst>
          </a:custGeom>
          <a:blipFill>
            <a:blip r:embed="rId51">
              <a:extLst>
                <a:ext uri="{96DAC541-7B7A-43D3-8B79-37D633B846F1}">
                  <asvg:svgBlip xmlns:asvg="http://schemas.microsoft.com/office/drawing/2016/SVG/main" xmlns="" r:embed="rId74"/>
                </a:ext>
              </a:extLst>
            </a:blip>
            <a:stretch>
              <a:fillRect/>
            </a:stretch>
          </a:blipFill>
        </p:spPr>
      </p:sp>
      <p:sp>
        <p:nvSpPr>
          <p:cNvPr id="29" name="Freeform 58"/>
          <p:cNvSpPr/>
          <p:nvPr/>
        </p:nvSpPr>
        <p:spPr>
          <a:xfrm rot="10071674" flipV="1">
            <a:off x="612351" y="-135519"/>
            <a:ext cx="3376694" cy="3054906"/>
          </a:xfrm>
          <a:custGeom>
            <a:avLst/>
            <a:gdLst/>
            <a:ahLst/>
            <a:cxnLst/>
            <a:rect l="l" t="t" r="r" b="b"/>
            <a:pathLst>
              <a:path w="8157591" h="8229600">
                <a:moveTo>
                  <a:pt x="0" y="0"/>
                </a:moveTo>
                <a:lnTo>
                  <a:pt x="8157592" y="0"/>
                </a:lnTo>
                <a:lnTo>
                  <a:pt x="8157592" y="8229600"/>
                </a:lnTo>
                <a:lnTo>
                  <a:pt x="0" y="8229600"/>
                </a:lnTo>
                <a:lnTo>
                  <a:pt x="0" y="0"/>
                </a:lnTo>
                <a:close/>
              </a:path>
            </a:pathLst>
          </a:custGeom>
          <a:blipFill>
            <a:blip r:embed="rId50"/>
            <a:stretch>
              <a:fillRect/>
            </a:stretch>
          </a:blipFill>
        </p:spPr>
        <p:txBody>
          <a:bodyPr/>
          <a:lstStyle/>
          <a:p>
            <a:endParaRPr lang="en-GB"/>
          </a:p>
        </p:txBody>
      </p:sp>
      <p:sp>
        <p:nvSpPr>
          <p:cNvPr id="31" name="Freeform 30"/>
          <p:cNvSpPr/>
          <p:nvPr/>
        </p:nvSpPr>
        <p:spPr>
          <a:xfrm>
            <a:off x="13606826" y="2476499"/>
            <a:ext cx="4211781" cy="7605417"/>
          </a:xfrm>
          <a:custGeom>
            <a:avLst/>
            <a:gdLst/>
            <a:ahLst/>
            <a:cxnLst/>
            <a:rect l="l" t="t" r="r" b="b"/>
            <a:pathLst>
              <a:path w="4636008" h="8229600">
                <a:moveTo>
                  <a:pt x="0" y="0"/>
                </a:moveTo>
                <a:lnTo>
                  <a:pt x="4636008" y="0"/>
                </a:lnTo>
                <a:lnTo>
                  <a:pt x="4636008" y="8229600"/>
                </a:lnTo>
                <a:lnTo>
                  <a:pt x="0" y="8229600"/>
                </a:lnTo>
                <a:lnTo>
                  <a:pt x="0" y="0"/>
                </a:lnTo>
                <a:close/>
              </a:path>
            </a:pathLst>
          </a:custGeom>
          <a:blipFill>
            <a:blip r:embed="rId75"/>
            <a:stretch>
              <a:fillRect/>
            </a:stretch>
          </a:blipFill>
        </p:spPr>
      </p:sp>
      <p:sp>
        <p:nvSpPr>
          <p:cNvPr id="14" name="Freeform 31"/>
          <p:cNvSpPr/>
          <p:nvPr/>
        </p:nvSpPr>
        <p:spPr>
          <a:xfrm>
            <a:off x="1293875" y="2705101"/>
            <a:ext cx="4598702" cy="7562538"/>
          </a:xfrm>
          <a:custGeom>
            <a:avLst/>
            <a:gdLst/>
            <a:ahLst/>
            <a:cxnLst/>
            <a:rect l="l" t="t" r="r" b="b"/>
            <a:pathLst>
              <a:path w="4392549" h="8229600">
                <a:moveTo>
                  <a:pt x="0" y="0"/>
                </a:moveTo>
                <a:lnTo>
                  <a:pt x="4392549" y="0"/>
                </a:lnTo>
                <a:lnTo>
                  <a:pt x="4392549" y="8229600"/>
                </a:lnTo>
                <a:lnTo>
                  <a:pt x="0" y="8229600"/>
                </a:lnTo>
                <a:lnTo>
                  <a:pt x="0" y="0"/>
                </a:lnTo>
                <a:close/>
              </a:path>
            </a:pathLst>
          </a:custGeom>
          <a:blipFill>
            <a:blip r:embed="rId76"/>
            <a:stretch>
              <a:fillRect/>
            </a:stretch>
          </a:blipFill>
        </p:spPr>
      </p:sp>
      <p:sp>
        <p:nvSpPr>
          <p:cNvPr id="3" name="Rectangle 2"/>
          <p:cNvSpPr/>
          <p:nvPr/>
        </p:nvSpPr>
        <p:spPr>
          <a:xfrm>
            <a:off x="5091154" y="454198"/>
            <a:ext cx="9144000" cy="3613297"/>
          </a:xfrm>
          <a:prstGeom prst="rect">
            <a:avLst/>
          </a:prstGeom>
        </p:spPr>
        <p:txBody>
          <a:bodyPr>
            <a:spAutoFit/>
          </a:bodyPr>
          <a:lstStyle/>
          <a:p>
            <a:pPr algn="ctr">
              <a:lnSpc>
                <a:spcPct val="130000"/>
              </a:lnSpc>
              <a:spcAft>
                <a:spcPts val="0"/>
              </a:spcAft>
            </a:pPr>
            <a:r>
              <a:rPr lang="vi-VN" sz="6600" b="1" kern="0" smtClean="0">
                <a:latin typeface="iCiel Pacifico" panose="02000000000000000000" pitchFamily="50" charset="-93"/>
                <a:ea typeface="Times New Roman" panose="02020603050405020304" pitchFamily="18" charset="0"/>
                <a:cs typeface="Times New Roman" panose="02020603050405020304" pitchFamily="18" charset="0"/>
              </a:rPr>
              <a:t>Bản sắc dân tộc </a:t>
            </a:r>
            <a:r>
              <a:rPr lang="en-US" sz="6600" b="1" kern="0" smtClean="0">
                <a:latin typeface="iCiel Pacifico" panose="02000000000000000000" pitchFamily="50" charset="-93"/>
                <a:ea typeface="Times New Roman" panose="02020603050405020304" pitchFamily="18" charset="0"/>
                <a:cs typeface="Times New Roman" panose="02020603050405020304" pitchFamily="18" charset="0"/>
              </a:rPr>
              <a:t>– </a:t>
            </a:r>
            <a:r>
              <a:rPr lang="vi-VN" sz="6600" b="1" kern="0" smtClean="0">
                <a:latin typeface="iCiel Pacifico" panose="02000000000000000000" pitchFamily="50" charset="-93"/>
                <a:ea typeface="Times New Roman" panose="02020603050405020304" pitchFamily="18" charset="0"/>
                <a:cs typeface="Times New Roman" panose="02020603050405020304" pitchFamily="18" charset="0"/>
              </a:rPr>
              <a:t>Cái gốc của mọi công dân toàn cầu</a:t>
            </a:r>
          </a:p>
          <a:p>
            <a:pPr algn="ctr">
              <a:lnSpc>
                <a:spcPct val="130000"/>
              </a:lnSpc>
              <a:spcAft>
                <a:spcPts val="0"/>
              </a:spcAft>
            </a:pPr>
            <a:r>
              <a:rPr lang="vi-VN" sz="4400" b="1" kern="0" smtClean="0">
                <a:latin typeface="iCiel Pacifico" panose="02000000000000000000" pitchFamily="50" charset="-93"/>
                <a:ea typeface="Times New Roman" panose="02020603050405020304" pitchFamily="18" charset="0"/>
                <a:cs typeface="Times New Roman" panose="02020603050405020304" pitchFamily="18" charset="0"/>
              </a:rPr>
              <a:t> </a:t>
            </a:r>
            <a:r>
              <a:rPr lang="vi-VN" sz="4400" b="1" kern="0">
                <a:latin typeface="iCiel Pacifico" panose="02000000000000000000" pitchFamily="50" charset="-93"/>
                <a:ea typeface="Times New Roman" panose="02020603050405020304" pitchFamily="18" charset="0"/>
                <a:cs typeface="Times New Roman" panose="02020603050405020304" pitchFamily="18" charset="0"/>
              </a:rPr>
              <a:t>(</a:t>
            </a:r>
            <a:r>
              <a:rPr lang="en-US" sz="4400" b="1" kern="0">
                <a:latin typeface="iCiel Pacifico" panose="02000000000000000000" pitchFamily="50" charset="-93"/>
                <a:ea typeface="Times New Roman" panose="02020603050405020304" pitchFamily="18" charset="0"/>
                <a:cs typeface="Times New Roman" panose="02020603050405020304" pitchFamily="18" charset="0"/>
              </a:rPr>
              <a:t>Nam Lê = Như Ý</a:t>
            </a:r>
            <a:r>
              <a:rPr lang="vi-VN" sz="4400" b="1" kern="0">
                <a:latin typeface="iCiel Pacifico" panose="02000000000000000000" pitchFamily="50" charset="-93"/>
                <a:ea typeface="Times New Roman" panose="02020603050405020304" pitchFamily="18" charset="0"/>
                <a:cs typeface="Times New Roman" panose="02020603050405020304" pitchFamily="18" charset="0"/>
              </a:rPr>
              <a:t>)</a:t>
            </a:r>
            <a:endParaRPr lang="en-GB" sz="4400" kern="100">
              <a:effectLst/>
              <a:latin typeface="iCiel Pacifico" panose="02000000000000000000" pitchFamily="50" charset="-93"/>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77">
            <a:extLst>
              <a:ext uri="{28A0092B-C50C-407E-A947-70E740481C1C}">
                <a14:useLocalDpi xmlns:a14="http://schemas.microsoft.com/office/drawing/2010/main" val="0"/>
              </a:ext>
            </a:extLst>
          </a:blip>
          <a:stretch>
            <a:fillRect/>
          </a:stretch>
        </p:blipFill>
        <p:spPr>
          <a:xfrm>
            <a:off x="4779655" y="119928"/>
            <a:ext cx="9766997" cy="393311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9F3"/>
        </a:solidFill>
        <a:effectLst/>
      </p:bgPr>
    </p:bg>
    <p:spTree>
      <p:nvGrpSpPr>
        <p:cNvPr id="1" name=""/>
        <p:cNvGrpSpPr/>
        <p:nvPr/>
      </p:nvGrpSpPr>
      <p:grpSpPr>
        <a:xfrm>
          <a:off x="0" y="0"/>
          <a:ext cx="0" cy="0"/>
          <a:chOff x="0" y="0"/>
          <a:chExt cx="0" cy="0"/>
        </a:xfrm>
      </p:grpSpPr>
      <p:sp>
        <p:nvSpPr>
          <p:cNvPr id="3" name="Freeform 3"/>
          <p:cNvSpPr/>
          <p:nvPr/>
        </p:nvSpPr>
        <p:spPr>
          <a:xfrm rot="-392253">
            <a:off x="9451662" y="5065795"/>
            <a:ext cx="7079530" cy="1858377"/>
          </a:xfrm>
          <a:custGeom>
            <a:avLst/>
            <a:gdLst/>
            <a:ahLst/>
            <a:cxnLst/>
            <a:rect l="l" t="t" r="r" b="b"/>
            <a:pathLst>
              <a:path w="7079530" h="1858377">
                <a:moveTo>
                  <a:pt x="0" y="0"/>
                </a:moveTo>
                <a:lnTo>
                  <a:pt x="7079530" y="0"/>
                </a:lnTo>
                <a:lnTo>
                  <a:pt x="7079530" y="1858376"/>
                </a:lnTo>
                <a:lnTo>
                  <a:pt x="0" y="1858376"/>
                </a:lnTo>
                <a:lnTo>
                  <a:pt x="0" y="0"/>
                </a:lnTo>
                <a:close/>
              </a:path>
            </a:pathLst>
          </a:custGeom>
          <a:blipFill>
            <a:blip r:embed="rId2">
              <a:alphaModFix amt="51000"/>
            </a:blip>
            <a:stretch>
              <a:fillRect/>
            </a:stretch>
          </a:blipFill>
        </p:spPr>
      </p:sp>
      <p:sp>
        <p:nvSpPr>
          <p:cNvPr id="4" name="Freeform 4"/>
          <p:cNvSpPr/>
          <p:nvPr/>
        </p:nvSpPr>
        <p:spPr>
          <a:xfrm rot="9420834">
            <a:off x="14046130" y="5817180"/>
            <a:ext cx="5924917" cy="3007935"/>
          </a:xfrm>
          <a:custGeom>
            <a:avLst/>
            <a:gdLst/>
            <a:ahLst/>
            <a:cxnLst/>
            <a:rect l="l" t="t" r="r" b="b"/>
            <a:pathLst>
              <a:path w="5924917" h="3007935">
                <a:moveTo>
                  <a:pt x="0" y="0"/>
                </a:moveTo>
                <a:lnTo>
                  <a:pt x="5924917" y="0"/>
                </a:lnTo>
                <a:lnTo>
                  <a:pt x="5924917" y="3007934"/>
                </a:lnTo>
                <a:lnTo>
                  <a:pt x="0" y="3007934"/>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5" name="Freeform 5"/>
          <p:cNvSpPr/>
          <p:nvPr/>
        </p:nvSpPr>
        <p:spPr>
          <a:xfrm rot="7511478" flipH="1">
            <a:off x="15363348" y="833585"/>
            <a:ext cx="5966460" cy="8229600"/>
          </a:xfrm>
          <a:custGeom>
            <a:avLst/>
            <a:gdLst/>
            <a:ahLst/>
            <a:cxnLst/>
            <a:rect l="l" t="t" r="r" b="b"/>
            <a:pathLst>
              <a:path w="5966460" h="8229600">
                <a:moveTo>
                  <a:pt x="5966460" y="0"/>
                </a:moveTo>
                <a:lnTo>
                  <a:pt x="0" y="0"/>
                </a:lnTo>
                <a:lnTo>
                  <a:pt x="0" y="8229600"/>
                </a:lnTo>
                <a:lnTo>
                  <a:pt x="5966460" y="8229600"/>
                </a:lnTo>
                <a:lnTo>
                  <a:pt x="5966460" y="0"/>
                </a:lnTo>
                <a:close/>
              </a:path>
            </a:pathLst>
          </a:custGeom>
          <a:blipFill>
            <a:blip r:embed="rId6"/>
            <a:stretch>
              <a:fillRect/>
            </a:stretch>
          </a:blipFill>
        </p:spPr>
      </p:sp>
      <p:sp>
        <p:nvSpPr>
          <p:cNvPr id="6" name="Freeform 6"/>
          <p:cNvSpPr/>
          <p:nvPr/>
        </p:nvSpPr>
        <p:spPr>
          <a:xfrm rot="254981" flipH="1" flipV="1">
            <a:off x="9921645" y="1379707"/>
            <a:ext cx="6245782" cy="5144963"/>
          </a:xfrm>
          <a:custGeom>
            <a:avLst/>
            <a:gdLst/>
            <a:ahLst/>
            <a:cxnLst/>
            <a:rect l="l" t="t" r="r" b="b"/>
            <a:pathLst>
              <a:path w="6245782" h="5144963">
                <a:moveTo>
                  <a:pt x="6245782" y="5144963"/>
                </a:moveTo>
                <a:lnTo>
                  <a:pt x="0" y="5144963"/>
                </a:lnTo>
                <a:lnTo>
                  <a:pt x="0" y="0"/>
                </a:lnTo>
                <a:lnTo>
                  <a:pt x="6245782" y="0"/>
                </a:lnTo>
                <a:lnTo>
                  <a:pt x="6245782" y="5144963"/>
                </a:lnTo>
                <a:close/>
              </a:path>
            </a:pathLst>
          </a:custGeom>
          <a:blipFill>
            <a:blip r:embed="rId7"/>
            <a:stretch>
              <a:fillRect/>
            </a:stretch>
          </a:blipFill>
        </p:spPr>
      </p:sp>
      <p:sp>
        <p:nvSpPr>
          <p:cNvPr id="9" name="Freeform 9"/>
          <p:cNvSpPr/>
          <p:nvPr/>
        </p:nvSpPr>
        <p:spPr>
          <a:xfrm flipH="1">
            <a:off x="-356657" y="8513093"/>
            <a:ext cx="5966460" cy="8229600"/>
          </a:xfrm>
          <a:custGeom>
            <a:avLst/>
            <a:gdLst/>
            <a:ahLst/>
            <a:cxnLst/>
            <a:rect l="l" t="t" r="r" b="b"/>
            <a:pathLst>
              <a:path w="5966460" h="8229600">
                <a:moveTo>
                  <a:pt x="5966460" y="0"/>
                </a:moveTo>
                <a:lnTo>
                  <a:pt x="0" y="0"/>
                </a:lnTo>
                <a:lnTo>
                  <a:pt x="0" y="8229600"/>
                </a:lnTo>
                <a:lnTo>
                  <a:pt x="5966460" y="8229600"/>
                </a:lnTo>
                <a:lnTo>
                  <a:pt x="5966460" y="0"/>
                </a:lnTo>
                <a:close/>
              </a:path>
            </a:pathLst>
          </a:custGeom>
          <a:blipFill>
            <a:blip r:embed="rId6"/>
            <a:stretch>
              <a:fillRect/>
            </a:stretch>
          </a:blipFill>
        </p:spPr>
      </p:sp>
      <p:grpSp>
        <p:nvGrpSpPr>
          <p:cNvPr id="11" name="Group 11"/>
          <p:cNvGrpSpPr/>
          <p:nvPr/>
        </p:nvGrpSpPr>
        <p:grpSpPr>
          <a:xfrm>
            <a:off x="16136831" y="905276"/>
            <a:ext cx="1122469" cy="1189989"/>
            <a:chOff x="0" y="0"/>
            <a:chExt cx="1496625" cy="1586652"/>
          </a:xfrm>
        </p:grpSpPr>
        <p:grpSp>
          <p:nvGrpSpPr>
            <p:cNvPr id="12" name="Group 12"/>
            <p:cNvGrpSpPr/>
            <p:nvPr/>
          </p:nvGrpSpPr>
          <p:grpSpPr>
            <a:xfrm>
              <a:off x="0" y="90026"/>
              <a:ext cx="1496625" cy="1496625"/>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D001C"/>
              </a:solidFill>
            </p:spPr>
          </p:sp>
          <p:sp>
            <p:nvSpPr>
              <p:cNvPr id="14" name="TextBox 14"/>
              <p:cNvSpPr txBox="1"/>
              <p:nvPr/>
            </p:nvSpPr>
            <p:spPr>
              <a:xfrm>
                <a:off x="76200" y="38100"/>
                <a:ext cx="660400" cy="698500"/>
              </a:xfrm>
              <a:prstGeom prst="rect">
                <a:avLst/>
              </a:prstGeom>
            </p:spPr>
            <p:txBody>
              <a:bodyPr lIns="38350" tIns="38350" rIns="38350" bIns="38350" rtlCol="0" anchor="ctr"/>
              <a:lstStyle/>
              <a:p>
                <a:pPr algn="ctr">
                  <a:lnSpc>
                    <a:spcPts val="2659"/>
                  </a:lnSpc>
                </a:pPr>
                <a:endParaRPr>
                  <a:solidFill>
                    <a:prstClr val="black"/>
                  </a:solidFill>
                </a:endParaRPr>
              </a:p>
            </p:txBody>
          </p:sp>
        </p:grpSp>
        <p:grpSp>
          <p:nvGrpSpPr>
            <p:cNvPr id="15" name="Group 15"/>
            <p:cNvGrpSpPr/>
            <p:nvPr/>
          </p:nvGrpSpPr>
          <p:grpSpPr>
            <a:xfrm>
              <a:off x="0" y="0"/>
              <a:ext cx="1496625" cy="1496625"/>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581B"/>
              </a:solidFill>
            </p:spPr>
          </p:sp>
          <p:sp>
            <p:nvSpPr>
              <p:cNvPr id="17" name="TextBox 17"/>
              <p:cNvSpPr txBox="1"/>
              <p:nvPr/>
            </p:nvSpPr>
            <p:spPr>
              <a:xfrm>
                <a:off x="76200" y="38100"/>
                <a:ext cx="660400" cy="698500"/>
              </a:xfrm>
              <a:prstGeom prst="rect">
                <a:avLst/>
              </a:prstGeom>
            </p:spPr>
            <p:txBody>
              <a:bodyPr lIns="38350" tIns="38350" rIns="38350" bIns="38350" rtlCol="0" anchor="ctr"/>
              <a:lstStyle/>
              <a:p>
                <a:pPr algn="ctr">
                  <a:lnSpc>
                    <a:spcPts val="2659"/>
                  </a:lnSpc>
                </a:pPr>
                <a:endParaRPr>
                  <a:solidFill>
                    <a:prstClr val="black"/>
                  </a:solidFill>
                </a:endParaRPr>
              </a:p>
            </p:txBody>
          </p:sp>
        </p:grpSp>
        <p:grpSp>
          <p:nvGrpSpPr>
            <p:cNvPr id="18" name="Group 18"/>
            <p:cNvGrpSpPr/>
            <p:nvPr/>
          </p:nvGrpSpPr>
          <p:grpSpPr>
            <a:xfrm>
              <a:off x="419296" y="316138"/>
              <a:ext cx="785601" cy="785601"/>
              <a:chOff x="0" y="0"/>
              <a:chExt cx="812800" cy="812800"/>
            </a:xfrm>
          </p:grpSpPr>
          <p:sp>
            <p:nvSpPr>
              <p:cNvPr id="19" name="Freeform 19"/>
              <p:cNvSpPr/>
              <p:nvPr/>
            </p:nvSpPr>
            <p:spPr>
              <a:xfrm>
                <a:off x="0" y="56206"/>
                <a:ext cx="709390" cy="700389"/>
              </a:xfrm>
              <a:custGeom>
                <a:avLst/>
                <a:gdLst/>
                <a:ahLst/>
                <a:cxnLst/>
                <a:rect l="l" t="t" r="r" b="b"/>
                <a:pathLst>
                  <a:path w="709390" h="700389">
                    <a:moveTo>
                      <a:pt x="636268" y="173662"/>
                    </a:moveTo>
                    <a:lnTo>
                      <a:pt x="478242" y="15636"/>
                    </a:lnTo>
                    <a:cubicBezTo>
                      <a:pt x="466206" y="3600"/>
                      <a:pt x="448105" y="0"/>
                      <a:pt x="432379" y="6513"/>
                    </a:cubicBezTo>
                    <a:cubicBezTo>
                      <a:pt x="416653" y="13027"/>
                      <a:pt x="406400" y="28373"/>
                      <a:pt x="406400" y="45394"/>
                    </a:cubicBezTo>
                    <a:lnTo>
                      <a:pt x="406400" y="45394"/>
                    </a:lnTo>
                    <a:cubicBezTo>
                      <a:pt x="406400" y="101506"/>
                      <a:pt x="360912" y="146994"/>
                      <a:pt x="304800" y="146994"/>
                    </a:cubicBezTo>
                    <a:lnTo>
                      <a:pt x="203200" y="146994"/>
                    </a:lnTo>
                    <a:cubicBezTo>
                      <a:pt x="90976" y="146994"/>
                      <a:pt x="0" y="237970"/>
                      <a:pt x="0" y="350194"/>
                    </a:cubicBezTo>
                    <a:lnTo>
                      <a:pt x="0" y="350194"/>
                    </a:lnTo>
                    <a:cubicBezTo>
                      <a:pt x="0" y="462418"/>
                      <a:pt x="90976" y="553394"/>
                      <a:pt x="203200" y="553394"/>
                    </a:cubicBezTo>
                    <a:lnTo>
                      <a:pt x="304800" y="553394"/>
                    </a:lnTo>
                    <a:cubicBezTo>
                      <a:pt x="360912" y="553394"/>
                      <a:pt x="406400" y="598882"/>
                      <a:pt x="406400" y="654994"/>
                    </a:cubicBezTo>
                    <a:lnTo>
                      <a:pt x="406400" y="654994"/>
                    </a:lnTo>
                    <a:cubicBezTo>
                      <a:pt x="406400" y="672015"/>
                      <a:pt x="416653" y="687361"/>
                      <a:pt x="432379" y="693875"/>
                    </a:cubicBezTo>
                    <a:cubicBezTo>
                      <a:pt x="448105" y="700388"/>
                      <a:pt x="466206" y="696788"/>
                      <a:pt x="478242" y="684752"/>
                    </a:cubicBezTo>
                    <a:lnTo>
                      <a:pt x="636268" y="526726"/>
                    </a:lnTo>
                    <a:cubicBezTo>
                      <a:pt x="683087" y="479907"/>
                      <a:pt x="709390" y="416406"/>
                      <a:pt x="709390" y="350194"/>
                    </a:cubicBezTo>
                    <a:cubicBezTo>
                      <a:pt x="709390" y="283982"/>
                      <a:pt x="683087" y="220481"/>
                      <a:pt x="636268" y="173662"/>
                    </a:cubicBezTo>
                    <a:close/>
                  </a:path>
                </a:pathLst>
              </a:custGeom>
              <a:solidFill>
                <a:srgbClr val="AD001C"/>
              </a:solidFill>
            </p:spPr>
          </p:sp>
          <p:sp>
            <p:nvSpPr>
              <p:cNvPr id="20" name="TextBox 20"/>
              <p:cNvSpPr txBox="1"/>
              <p:nvPr/>
            </p:nvSpPr>
            <p:spPr>
              <a:xfrm>
                <a:off x="0" y="165100"/>
                <a:ext cx="711200" cy="444500"/>
              </a:xfrm>
              <a:prstGeom prst="rect">
                <a:avLst/>
              </a:prstGeom>
            </p:spPr>
            <p:txBody>
              <a:bodyPr lIns="38350" tIns="38350" rIns="38350" bIns="38350" rtlCol="0" anchor="ctr"/>
              <a:lstStyle/>
              <a:p>
                <a:pPr algn="ctr">
                  <a:lnSpc>
                    <a:spcPts val="2659"/>
                  </a:lnSpc>
                </a:pPr>
                <a:endParaRPr>
                  <a:solidFill>
                    <a:prstClr val="black"/>
                  </a:solidFill>
                </a:endParaRPr>
              </a:p>
            </p:txBody>
          </p:sp>
        </p:grpSp>
        <p:grpSp>
          <p:nvGrpSpPr>
            <p:cNvPr id="21" name="Group 21"/>
            <p:cNvGrpSpPr/>
            <p:nvPr/>
          </p:nvGrpSpPr>
          <p:grpSpPr>
            <a:xfrm>
              <a:off x="419296" y="394886"/>
              <a:ext cx="785601" cy="785601"/>
              <a:chOff x="0" y="0"/>
              <a:chExt cx="812800" cy="812800"/>
            </a:xfrm>
          </p:grpSpPr>
          <p:sp>
            <p:nvSpPr>
              <p:cNvPr id="22" name="Freeform 22"/>
              <p:cNvSpPr/>
              <p:nvPr/>
            </p:nvSpPr>
            <p:spPr>
              <a:xfrm>
                <a:off x="0" y="56206"/>
                <a:ext cx="709390" cy="700389"/>
              </a:xfrm>
              <a:custGeom>
                <a:avLst/>
                <a:gdLst/>
                <a:ahLst/>
                <a:cxnLst/>
                <a:rect l="l" t="t" r="r" b="b"/>
                <a:pathLst>
                  <a:path w="709390" h="700389">
                    <a:moveTo>
                      <a:pt x="636268" y="173662"/>
                    </a:moveTo>
                    <a:lnTo>
                      <a:pt x="478242" y="15636"/>
                    </a:lnTo>
                    <a:cubicBezTo>
                      <a:pt x="466206" y="3600"/>
                      <a:pt x="448105" y="0"/>
                      <a:pt x="432379" y="6513"/>
                    </a:cubicBezTo>
                    <a:cubicBezTo>
                      <a:pt x="416653" y="13027"/>
                      <a:pt x="406400" y="28373"/>
                      <a:pt x="406400" y="45394"/>
                    </a:cubicBezTo>
                    <a:lnTo>
                      <a:pt x="406400" y="45394"/>
                    </a:lnTo>
                    <a:cubicBezTo>
                      <a:pt x="406400" y="101506"/>
                      <a:pt x="360912" y="146994"/>
                      <a:pt x="304800" y="146994"/>
                    </a:cubicBezTo>
                    <a:lnTo>
                      <a:pt x="203200" y="146994"/>
                    </a:lnTo>
                    <a:cubicBezTo>
                      <a:pt x="90976" y="146994"/>
                      <a:pt x="0" y="237970"/>
                      <a:pt x="0" y="350194"/>
                    </a:cubicBezTo>
                    <a:lnTo>
                      <a:pt x="0" y="350194"/>
                    </a:lnTo>
                    <a:cubicBezTo>
                      <a:pt x="0" y="462418"/>
                      <a:pt x="90976" y="553394"/>
                      <a:pt x="203200" y="553394"/>
                    </a:cubicBezTo>
                    <a:lnTo>
                      <a:pt x="304800" y="553394"/>
                    </a:lnTo>
                    <a:cubicBezTo>
                      <a:pt x="360912" y="553394"/>
                      <a:pt x="406400" y="598882"/>
                      <a:pt x="406400" y="654994"/>
                    </a:cubicBezTo>
                    <a:lnTo>
                      <a:pt x="406400" y="654994"/>
                    </a:lnTo>
                    <a:cubicBezTo>
                      <a:pt x="406400" y="672015"/>
                      <a:pt x="416653" y="687361"/>
                      <a:pt x="432379" y="693875"/>
                    </a:cubicBezTo>
                    <a:cubicBezTo>
                      <a:pt x="448105" y="700388"/>
                      <a:pt x="466206" y="696788"/>
                      <a:pt x="478242" y="684752"/>
                    </a:cubicBezTo>
                    <a:lnTo>
                      <a:pt x="636268" y="526726"/>
                    </a:lnTo>
                    <a:cubicBezTo>
                      <a:pt x="683087" y="479907"/>
                      <a:pt x="709390" y="416406"/>
                      <a:pt x="709390" y="350194"/>
                    </a:cubicBezTo>
                    <a:cubicBezTo>
                      <a:pt x="709390" y="283982"/>
                      <a:pt x="683087" y="220481"/>
                      <a:pt x="636268" y="173662"/>
                    </a:cubicBezTo>
                    <a:close/>
                  </a:path>
                </a:pathLst>
              </a:custGeom>
              <a:solidFill>
                <a:srgbClr val="FFFFFF"/>
              </a:solidFill>
            </p:spPr>
          </p:sp>
          <p:sp>
            <p:nvSpPr>
              <p:cNvPr id="23" name="TextBox 23"/>
              <p:cNvSpPr txBox="1"/>
              <p:nvPr/>
            </p:nvSpPr>
            <p:spPr>
              <a:xfrm>
                <a:off x="0" y="165100"/>
                <a:ext cx="711200" cy="444500"/>
              </a:xfrm>
              <a:prstGeom prst="rect">
                <a:avLst/>
              </a:prstGeom>
            </p:spPr>
            <p:txBody>
              <a:bodyPr lIns="38350" tIns="38350" rIns="38350" bIns="38350" rtlCol="0" anchor="ctr"/>
              <a:lstStyle/>
              <a:p>
                <a:pPr algn="ctr">
                  <a:lnSpc>
                    <a:spcPts val="2659"/>
                  </a:lnSpc>
                </a:pPr>
                <a:endParaRPr>
                  <a:solidFill>
                    <a:prstClr val="black"/>
                  </a:solidFill>
                </a:endParaRPr>
              </a:p>
            </p:txBody>
          </p:sp>
        </p:grpSp>
      </p:grpSp>
      <p:sp>
        <p:nvSpPr>
          <p:cNvPr id="24" name="Freeform 24"/>
          <p:cNvSpPr/>
          <p:nvPr/>
        </p:nvSpPr>
        <p:spPr>
          <a:xfrm>
            <a:off x="16025237" y="2095264"/>
            <a:ext cx="6321080" cy="6584458"/>
          </a:xfrm>
          <a:custGeom>
            <a:avLst/>
            <a:gdLst/>
            <a:ahLst/>
            <a:cxnLst/>
            <a:rect l="l" t="t" r="r" b="b"/>
            <a:pathLst>
              <a:path w="6321080" h="6584458">
                <a:moveTo>
                  <a:pt x="0" y="0"/>
                </a:moveTo>
                <a:lnTo>
                  <a:pt x="6321080" y="0"/>
                </a:lnTo>
                <a:lnTo>
                  <a:pt x="6321080" y="6584459"/>
                </a:lnTo>
                <a:lnTo>
                  <a:pt x="0" y="6584459"/>
                </a:lnTo>
                <a:lnTo>
                  <a:pt x="0" y="0"/>
                </a:lnTo>
                <a:close/>
              </a:path>
            </a:pathLst>
          </a:custGeom>
          <a:blipFill>
            <a:blip r:embed="rId8">
              <a:extLst>
                <a:ext uri="{96DAC541-7B7A-43D3-8B79-37D633B846F1}">
                  <asvg:svgBlip xmlns:asvg="http://schemas.microsoft.com/office/drawing/2016/SVG/main" xmlns="" r:embed="rId10"/>
                </a:ext>
              </a:extLst>
            </a:blip>
            <a:stretch>
              <a:fillRect/>
            </a:stretch>
          </a:blipFill>
        </p:spPr>
      </p:sp>
      <p:sp>
        <p:nvSpPr>
          <p:cNvPr id="25" name="Freeform 25"/>
          <p:cNvSpPr/>
          <p:nvPr/>
        </p:nvSpPr>
        <p:spPr>
          <a:xfrm>
            <a:off x="6740744" y="7687817"/>
            <a:ext cx="6321080" cy="6584458"/>
          </a:xfrm>
          <a:custGeom>
            <a:avLst/>
            <a:gdLst/>
            <a:ahLst/>
            <a:cxnLst/>
            <a:rect l="l" t="t" r="r" b="b"/>
            <a:pathLst>
              <a:path w="6321080" h="6584458">
                <a:moveTo>
                  <a:pt x="0" y="0"/>
                </a:moveTo>
                <a:lnTo>
                  <a:pt x="6321080" y="0"/>
                </a:lnTo>
                <a:lnTo>
                  <a:pt x="6321080" y="6584459"/>
                </a:lnTo>
                <a:lnTo>
                  <a:pt x="0" y="6584459"/>
                </a:lnTo>
                <a:lnTo>
                  <a:pt x="0" y="0"/>
                </a:lnTo>
                <a:close/>
              </a:path>
            </a:pathLst>
          </a:custGeom>
          <a:blipFill>
            <a:blip r:embed="rId8">
              <a:extLst>
                <a:ext uri="{96DAC541-7B7A-43D3-8B79-37D633B846F1}">
                  <asvg:svgBlip xmlns:asvg="http://schemas.microsoft.com/office/drawing/2016/SVG/main" xmlns="" r:embed="rId10"/>
                </a:ext>
              </a:extLst>
            </a:blip>
            <a:stretch>
              <a:fillRect/>
            </a:stretch>
          </a:blipFill>
        </p:spPr>
      </p:sp>
      <p:sp>
        <p:nvSpPr>
          <p:cNvPr id="26" name="Freeform 26"/>
          <p:cNvSpPr/>
          <p:nvPr/>
        </p:nvSpPr>
        <p:spPr>
          <a:xfrm>
            <a:off x="12808804" y="5282815"/>
            <a:ext cx="7514334" cy="5697231"/>
          </a:xfrm>
          <a:custGeom>
            <a:avLst/>
            <a:gdLst/>
            <a:ahLst/>
            <a:cxnLst/>
            <a:rect l="l" t="t" r="r" b="b"/>
            <a:pathLst>
              <a:path w="7514334" h="5697231">
                <a:moveTo>
                  <a:pt x="0" y="0"/>
                </a:moveTo>
                <a:lnTo>
                  <a:pt x="7514334" y="0"/>
                </a:lnTo>
                <a:lnTo>
                  <a:pt x="7514334" y="5697232"/>
                </a:lnTo>
                <a:lnTo>
                  <a:pt x="0" y="569723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7" name="Freeform 27"/>
          <p:cNvSpPr/>
          <p:nvPr/>
        </p:nvSpPr>
        <p:spPr>
          <a:xfrm rot="-433071">
            <a:off x="6778745" y="3334387"/>
            <a:ext cx="4368653" cy="5671942"/>
          </a:xfrm>
          <a:custGeom>
            <a:avLst/>
            <a:gdLst/>
            <a:ahLst/>
            <a:cxnLst/>
            <a:rect l="l" t="t" r="r" b="b"/>
            <a:pathLst>
              <a:path w="4368653" h="5671942">
                <a:moveTo>
                  <a:pt x="0" y="0"/>
                </a:moveTo>
                <a:lnTo>
                  <a:pt x="4368653" y="0"/>
                </a:lnTo>
                <a:lnTo>
                  <a:pt x="4368653" y="5671942"/>
                </a:lnTo>
                <a:lnTo>
                  <a:pt x="0" y="5671942"/>
                </a:lnTo>
                <a:lnTo>
                  <a:pt x="0" y="0"/>
                </a:lnTo>
                <a:close/>
              </a:path>
            </a:pathLst>
          </a:custGeom>
          <a:blipFill>
            <a:blip r:embed="rId13">
              <a:alphaModFix amt="39000"/>
            </a:blip>
            <a:stretch>
              <a:fillRect t="-345" b="-345"/>
            </a:stretch>
          </a:blipFill>
        </p:spPr>
      </p:sp>
      <p:sp>
        <p:nvSpPr>
          <p:cNvPr id="35" name="Freeform 35"/>
          <p:cNvSpPr/>
          <p:nvPr/>
        </p:nvSpPr>
        <p:spPr>
          <a:xfrm rot="273192">
            <a:off x="9897399" y="1114469"/>
            <a:ext cx="5440670" cy="4191779"/>
          </a:xfrm>
          <a:custGeom>
            <a:avLst/>
            <a:gdLst/>
            <a:ahLst/>
            <a:cxnLst/>
            <a:rect l="l" t="t" r="r" b="b"/>
            <a:pathLst>
              <a:path w="12328989" h="8229600">
                <a:moveTo>
                  <a:pt x="0" y="0"/>
                </a:moveTo>
                <a:lnTo>
                  <a:pt x="12328988" y="0"/>
                </a:lnTo>
                <a:lnTo>
                  <a:pt x="12328988" y="8229600"/>
                </a:lnTo>
                <a:lnTo>
                  <a:pt x="0" y="8229600"/>
                </a:lnTo>
                <a:lnTo>
                  <a:pt x="0" y="0"/>
                </a:lnTo>
                <a:close/>
              </a:path>
            </a:pathLst>
          </a:custGeom>
          <a:blipFill>
            <a:blip r:embed="rId14"/>
            <a:stretch>
              <a:fillRect/>
            </a:stretch>
          </a:blipFill>
        </p:spPr>
      </p:sp>
      <p:grpSp>
        <p:nvGrpSpPr>
          <p:cNvPr id="36" name="Group 28"/>
          <p:cNvGrpSpPr/>
          <p:nvPr/>
        </p:nvGrpSpPr>
        <p:grpSpPr>
          <a:xfrm rot="-5833071">
            <a:off x="6212822" y="4127207"/>
            <a:ext cx="5415639" cy="4047574"/>
            <a:chOff x="0" y="0"/>
            <a:chExt cx="2055332" cy="1536127"/>
          </a:xfrm>
        </p:grpSpPr>
        <p:sp>
          <p:nvSpPr>
            <p:cNvPr id="37" name="Freeform 29"/>
            <p:cNvSpPr/>
            <p:nvPr/>
          </p:nvSpPr>
          <p:spPr>
            <a:xfrm>
              <a:off x="0" y="0"/>
              <a:ext cx="2055332" cy="1536127"/>
            </a:xfrm>
            <a:custGeom>
              <a:avLst/>
              <a:gdLst/>
              <a:ahLst/>
              <a:cxnLst/>
              <a:rect l="l" t="t" r="r" b="b"/>
              <a:pathLst>
                <a:path w="2055332" h="1536127">
                  <a:moveTo>
                    <a:pt x="0" y="0"/>
                  </a:moveTo>
                  <a:lnTo>
                    <a:pt x="2055332" y="0"/>
                  </a:lnTo>
                  <a:lnTo>
                    <a:pt x="2055332" y="1536127"/>
                  </a:lnTo>
                  <a:lnTo>
                    <a:pt x="0" y="1536127"/>
                  </a:lnTo>
                  <a:close/>
                </a:path>
              </a:pathLst>
            </a:custGeom>
            <a:solidFill>
              <a:srgbClr val="FFFFFF"/>
            </a:solidFill>
          </p:spPr>
        </p:sp>
        <p:sp>
          <p:nvSpPr>
            <p:cNvPr id="38" name="TextBox 30"/>
            <p:cNvSpPr txBox="1"/>
            <p:nvPr/>
          </p:nvSpPr>
          <p:spPr>
            <a:xfrm>
              <a:off x="0" y="-38100"/>
              <a:ext cx="2055332" cy="1574227"/>
            </a:xfrm>
            <a:prstGeom prst="rect">
              <a:avLst/>
            </a:prstGeom>
          </p:spPr>
          <p:txBody>
            <a:bodyPr lIns="35254" tIns="35254" rIns="35254" bIns="35254" rtlCol="0" anchor="ctr"/>
            <a:lstStyle/>
            <a:p>
              <a:pPr algn="ctr">
                <a:lnSpc>
                  <a:spcPts val="2933"/>
                </a:lnSpc>
              </a:pPr>
              <a:endParaRPr>
                <a:solidFill>
                  <a:prstClr val="black"/>
                </a:solidFill>
              </a:endParaRPr>
            </a:p>
          </p:txBody>
        </p:sp>
      </p:grpSp>
      <p:sp>
        <p:nvSpPr>
          <p:cNvPr id="39" name="Freeform 42"/>
          <p:cNvSpPr/>
          <p:nvPr/>
        </p:nvSpPr>
        <p:spPr>
          <a:xfrm rot="21159247">
            <a:off x="7195350" y="3688019"/>
            <a:ext cx="3448013" cy="4843816"/>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15"/>
            <a:stretch>
              <a:fillRect/>
            </a:stretch>
          </a:blipFill>
        </p:spPr>
      </p:sp>
      <p:sp>
        <p:nvSpPr>
          <p:cNvPr id="40" name="Freeform 33"/>
          <p:cNvSpPr/>
          <p:nvPr/>
        </p:nvSpPr>
        <p:spPr>
          <a:xfrm rot="258679">
            <a:off x="8768371" y="1552961"/>
            <a:ext cx="1908821" cy="2441516"/>
          </a:xfrm>
          <a:custGeom>
            <a:avLst/>
            <a:gdLst/>
            <a:ahLst/>
            <a:cxnLst/>
            <a:rect l="l" t="t" r="r" b="b"/>
            <a:pathLst>
              <a:path w="1908821" h="2441516">
                <a:moveTo>
                  <a:pt x="0" y="0"/>
                </a:moveTo>
                <a:lnTo>
                  <a:pt x="1908821" y="0"/>
                </a:lnTo>
                <a:lnTo>
                  <a:pt x="1908821" y="2441516"/>
                </a:lnTo>
                <a:lnTo>
                  <a:pt x="0" y="2441516"/>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8" name="Rectangle 7"/>
          <p:cNvSpPr/>
          <p:nvPr/>
        </p:nvSpPr>
        <p:spPr>
          <a:xfrm>
            <a:off x="625345" y="1911597"/>
            <a:ext cx="5825634" cy="1015663"/>
          </a:xfrm>
          <a:prstGeom prst="rect">
            <a:avLst/>
          </a:prstGeom>
        </p:spPr>
        <p:txBody>
          <a:bodyPr wrap="none">
            <a:spAutoFit/>
          </a:bodyPr>
          <a:lstStyle/>
          <a:p>
            <a:r>
              <a:rPr lang="en-US" sz="6000" b="1"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6000" b="1" i="1"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Bố cục</a:t>
            </a:r>
            <a:r>
              <a:rPr lang="en-US" sz="6000" kern="0">
                <a:latin typeface="Times New Roman" panose="02020603050405020304" pitchFamily="18" charset="0"/>
                <a:ea typeface="Times New Roman" panose="02020603050405020304" pitchFamily="18" charset="0"/>
                <a:cs typeface="Times New Roman" panose="02020603050405020304" pitchFamily="18" charset="0"/>
              </a:rPr>
              <a:t>: 2</a:t>
            </a:r>
            <a:r>
              <a:rPr lang="vi-VN" sz="6000" kern="0">
                <a:latin typeface="Times New Roman" panose="02020603050405020304" pitchFamily="18" charset="0"/>
                <a:ea typeface="Times New Roman" panose="02020603050405020304" pitchFamily="18" charset="0"/>
                <a:cs typeface="Times New Roman" panose="02020603050405020304" pitchFamily="18" charset="0"/>
              </a:rPr>
              <a:t> phần </a:t>
            </a:r>
            <a:endParaRPr lang="en-GB" sz="6000">
              <a:latin typeface="Times New Roman" panose="02020603050405020304" pitchFamily="18" charset="0"/>
              <a:cs typeface="Times New Roman" panose="02020603050405020304" pitchFamily="18" charset="0"/>
            </a:endParaRPr>
          </a:p>
        </p:txBody>
      </p:sp>
      <p:sp>
        <p:nvSpPr>
          <p:cNvPr id="10" name="Rectangle 9"/>
          <p:cNvSpPr/>
          <p:nvPr/>
        </p:nvSpPr>
        <p:spPr>
          <a:xfrm>
            <a:off x="590983" y="3455804"/>
            <a:ext cx="5786623" cy="3293209"/>
          </a:xfrm>
          <a:prstGeom prst="rect">
            <a:avLst/>
          </a:prstGeom>
        </p:spPr>
        <p:txBody>
          <a:bodyPr wrap="square">
            <a:spAutoFit/>
          </a:bodyPr>
          <a:lstStyle/>
          <a:p>
            <a:pPr algn="just">
              <a:lnSpc>
                <a:spcPct val="130000"/>
              </a:lnSpc>
              <a:spcAft>
                <a:spcPts val="0"/>
              </a:spcAft>
            </a:pPr>
            <a:r>
              <a:rPr lang="vi-VN" sz="4000"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 1: </a:t>
            </a:r>
            <a:r>
              <a:rPr lang="vi-VN" sz="4000"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 đầu đến “</a:t>
            </a:r>
            <a:r>
              <a:rPr lang="en-US" sz="4000" i="1"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 thách thức lớn nhất của thế giới</a:t>
            </a:r>
            <a:r>
              <a:rPr lang="vi-VN" sz="4000" i="1"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000"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GB" sz="4000" kern="1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4000"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 2: </a:t>
            </a:r>
            <a:r>
              <a:rPr lang="en-US" sz="4000"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còn lại.</a:t>
            </a:r>
            <a:endParaRPr lang="en-GB" sz="40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131670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9F3"/>
        </a:solidFill>
        <a:effectLst/>
      </p:bgPr>
    </p:bg>
    <p:spTree>
      <p:nvGrpSpPr>
        <p:cNvPr id="1" name=""/>
        <p:cNvGrpSpPr/>
        <p:nvPr/>
      </p:nvGrpSpPr>
      <p:grpSpPr>
        <a:xfrm>
          <a:off x="0" y="0"/>
          <a:ext cx="0" cy="0"/>
          <a:chOff x="0" y="0"/>
          <a:chExt cx="0" cy="0"/>
        </a:xfrm>
      </p:grpSpPr>
      <p:sp>
        <p:nvSpPr>
          <p:cNvPr id="5" name="Freeform 5"/>
          <p:cNvSpPr/>
          <p:nvPr/>
        </p:nvSpPr>
        <p:spPr>
          <a:xfrm flipH="1" flipV="1">
            <a:off x="756230" y="3033682"/>
            <a:ext cx="12883569" cy="5538815"/>
          </a:xfrm>
          <a:custGeom>
            <a:avLst/>
            <a:gdLst/>
            <a:ahLst/>
            <a:cxnLst/>
            <a:rect l="l" t="t" r="r" b="b"/>
            <a:pathLst>
              <a:path w="7331983" h="4092984">
                <a:moveTo>
                  <a:pt x="7331983" y="4092985"/>
                </a:moveTo>
                <a:lnTo>
                  <a:pt x="0" y="4092985"/>
                </a:lnTo>
                <a:lnTo>
                  <a:pt x="0" y="0"/>
                </a:lnTo>
                <a:lnTo>
                  <a:pt x="7331983" y="0"/>
                </a:lnTo>
                <a:lnTo>
                  <a:pt x="7331983" y="4092985"/>
                </a:lnTo>
                <a:close/>
              </a:path>
            </a:pathLst>
          </a:custGeom>
          <a:blipFill>
            <a:blip r:embed="rId2"/>
            <a:stretch>
              <a:fillRect b="-47562"/>
            </a:stretch>
          </a:blipFill>
        </p:spPr>
      </p:sp>
      <p:sp>
        <p:nvSpPr>
          <p:cNvPr id="6" name="Freeform 6"/>
          <p:cNvSpPr/>
          <p:nvPr/>
        </p:nvSpPr>
        <p:spPr>
          <a:xfrm>
            <a:off x="6341892" y="2785322"/>
            <a:ext cx="1712244" cy="563484"/>
          </a:xfrm>
          <a:custGeom>
            <a:avLst/>
            <a:gdLst/>
            <a:ahLst/>
            <a:cxnLst/>
            <a:rect l="l" t="t" r="r" b="b"/>
            <a:pathLst>
              <a:path w="1712244" h="563484">
                <a:moveTo>
                  <a:pt x="0" y="0"/>
                </a:moveTo>
                <a:lnTo>
                  <a:pt x="1712244" y="0"/>
                </a:lnTo>
                <a:lnTo>
                  <a:pt x="1712244" y="563484"/>
                </a:lnTo>
                <a:lnTo>
                  <a:pt x="0" y="563484"/>
                </a:lnTo>
                <a:lnTo>
                  <a:pt x="0" y="0"/>
                </a:lnTo>
                <a:close/>
              </a:path>
            </a:pathLst>
          </a:custGeom>
          <a:blipFill>
            <a:blip r:embed="rId3">
              <a:extLst>
                <a:ext uri="{96DAC541-7B7A-43D3-8B79-37D633B846F1}">
                  <asvg:svgBlip xmlns:asvg="http://schemas.microsoft.com/office/drawing/2016/SVG/main" xmlns="" r:embed="rId10"/>
                </a:ext>
              </a:extLst>
            </a:blip>
            <a:stretch>
              <a:fillRect/>
            </a:stretch>
          </a:blipFill>
        </p:spPr>
      </p:sp>
      <p:sp>
        <p:nvSpPr>
          <p:cNvPr id="7" name="Freeform 7"/>
          <p:cNvSpPr/>
          <p:nvPr/>
        </p:nvSpPr>
        <p:spPr>
          <a:xfrm rot="7511478" flipH="1">
            <a:off x="16521337" y="2194856"/>
            <a:ext cx="5966460" cy="8229600"/>
          </a:xfrm>
          <a:custGeom>
            <a:avLst/>
            <a:gdLst/>
            <a:ahLst/>
            <a:cxnLst/>
            <a:rect l="l" t="t" r="r" b="b"/>
            <a:pathLst>
              <a:path w="5966460" h="8229600">
                <a:moveTo>
                  <a:pt x="5966460" y="0"/>
                </a:moveTo>
                <a:lnTo>
                  <a:pt x="0" y="0"/>
                </a:lnTo>
                <a:lnTo>
                  <a:pt x="0" y="8229600"/>
                </a:lnTo>
                <a:lnTo>
                  <a:pt x="5966460" y="8229600"/>
                </a:lnTo>
                <a:lnTo>
                  <a:pt x="5966460" y="0"/>
                </a:lnTo>
                <a:close/>
              </a:path>
            </a:pathLst>
          </a:custGeom>
          <a:blipFill>
            <a:blip r:embed="rId11"/>
            <a:stretch>
              <a:fillRect/>
            </a:stretch>
          </a:blipFill>
        </p:spPr>
      </p:sp>
      <p:grpSp>
        <p:nvGrpSpPr>
          <p:cNvPr id="8" name="Group 8"/>
          <p:cNvGrpSpPr/>
          <p:nvPr/>
        </p:nvGrpSpPr>
        <p:grpSpPr>
          <a:xfrm>
            <a:off x="16136831" y="972796"/>
            <a:ext cx="1122469" cy="112246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D001C"/>
            </a:solidFill>
          </p:spPr>
        </p:sp>
        <p:sp>
          <p:nvSpPr>
            <p:cNvPr id="10" name="TextBox 10"/>
            <p:cNvSpPr txBox="1"/>
            <p:nvPr/>
          </p:nvSpPr>
          <p:spPr>
            <a:xfrm>
              <a:off x="76200" y="38100"/>
              <a:ext cx="660400" cy="698500"/>
            </a:xfrm>
            <a:prstGeom prst="rect">
              <a:avLst/>
            </a:prstGeom>
          </p:spPr>
          <p:txBody>
            <a:bodyPr lIns="38350" tIns="38350" rIns="38350" bIns="38350" rtlCol="0" anchor="ctr"/>
            <a:lstStyle/>
            <a:p>
              <a:pPr algn="ctr">
                <a:lnSpc>
                  <a:spcPts val="2659"/>
                </a:lnSpc>
              </a:pPr>
              <a:endParaRPr>
                <a:solidFill>
                  <a:prstClr val="black"/>
                </a:solidFill>
              </a:endParaRPr>
            </a:p>
          </p:txBody>
        </p:sp>
      </p:grpSp>
      <p:grpSp>
        <p:nvGrpSpPr>
          <p:cNvPr id="11" name="Group 11"/>
          <p:cNvGrpSpPr/>
          <p:nvPr/>
        </p:nvGrpSpPr>
        <p:grpSpPr>
          <a:xfrm>
            <a:off x="16136831" y="905276"/>
            <a:ext cx="1122469" cy="1122469"/>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581B"/>
            </a:solidFill>
          </p:spPr>
        </p:sp>
        <p:sp>
          <p:nvSpPr>
            <p:cNvPr id="13" name="TextBox 13"/>
            <p:cNvSpPr txBox="1"/>
            <p:nvPr/>
          </p:nvSpPr>
          <p:spPr>
            <a:xfrm>
              <a:off x="76200" y="38100"/>
              <a:ext cx="660400" cy="698500"/>
            </a:xfrm>
            <a:prstGeom prst="rect">
              <a:avLst/>
            </a:prstGeom>
          </p:spPr>
          <p:txBody>
            <a:bodyPr lIns="38350" tIns="38350" rIns="38350" bIns="38350" rtlCol="0" anchor="ctr"/>
            <a:lstStyle/>
            <a:p>
              <a:pPr algn="ctr">
                <a:lnSpc>
                  <a:spcPts val="2659"/>
                </a:lnSpc>
              </a:pPr>
              <a:endParaRPr>
                <a:solidFill>
                  <a:prstClr val="black"/>
                </a:solidFill>
              </a:endParaRPr>
            </a:p>
          </p:txBody>
        </p:sp>
      </p:grpSp>
      <p:grpSp>
        <p:nvGrpSpPr>
          <p:cNvPr id="14" name="Group 14"/>
          <p:cNvGrpSpPr/>
          <p:nvPr/>
        </p:nvGrpSpPr>
        <p:grpSpPr>
          <a:xfrm>
            <a:off x="16451303" y="1142379"/>
            <a:ext cx="589201" cy="589201"/>
            <a:chOff x="0" y="0"/>
            <a:chExt cx="812800" cy="812800"/>
          </a:xfrm>
        </p:grpSpPr>
        <p:sp>
          <p:nvSpPr>
            <p:cNvPr id="15" name="Freeform 15"/>
            <p:cNvSpPr/>
            <p:nvPr/>
          </p:nvSpPr>
          <p:spPr>
            <a:xfrm>
              <a:off x="0" y="56206"/>
              <a:ext cx="709390" cy="700389"/>
            </a:xfrm>
            <a:custGeom>
              <a:avLst/>
              <a:gdLst/>
              <a:ahLst/>
              <a:cxnLst/>
              <a:rect l="l" t="t" r="r" b="b"/>
              <a:pathLst>
                <a:path w="709390" h="700389">
                  <a:moveTo>
                    <a:pt x="636268" y="173662"/>
                  </a:moveTo>
                  <a:lnTo>
                    <a:pt x="478242" y="15636"/>
                  </a:lnTo>
                  <a:cubicBezTo>
                    <a:pt x="466206" y="3600"/>
                    <a:pt x="448105" y="0"/>
                    <a:pt x="432379" y="6513"/>
                  </a:cubicBezTo>
                  <a:cubicBezTo>
                    <a:pt x="416653" y="13027"/>
                    <a:pt x="406400" y="28373"/>
                    <a:pt x="406400" y="45394"/>
                  </a:cubicBezTo>
                  <a:lnTo>
                    <a:pt x="406400" y="45394"/>
                  </a:lnTo>
                  <a:cubicBezTo>
                    <a:pt x="406400" y="101506"/>
                    <a:pt x="360912" y="146994"/>
                    <a:pt x="304800" y="146994"/>
                  </a:cubicBezTo>
                  <a:lnTo>
                    <a:pt x="203200" y="146994"/>
                  </a:lnTo>
                  <a:cubicBezTo>
                    <a:pt x="90976" y="146994"/>
                    <a:pt x="0" y="237970"/>
                    <a:pt x="0" y="350194"/>
                  </a:cubicBezTo>
                  <a:lnTo>
                    <a:pt x="0" y="350194"/>
                  </a:lnTo>
                  <a:cubicBezTo>
                    <a:pt x="0" y="462418"/>
                    <a:pt x="90976" y="553394"/>
                    <a:pt x="203200" y="553394"/>
                  </a:cubicBezTo>
                  <a:lnTo>
                    <a:pt x="304800" y="553394"/>
                  </a:lnTo>
                  <a:cubicBezTo>
                    <a:pt x="360912" y="553394"/>
                    <a:pt x="406400" y="598882"/>
                    <a:pt x="406400" y="654994"/>
                  </a:cubicBezTo>
                  <a:lnTo>
                    <a:pt x="406400" y="654994"/>
                  </a:lnTo>
                  <a:cubicBezTo>
                    <a:pt x="406400" y="672015"/>
                    <a:pt x="416653" y="687361"/>
                    <a:pt x="432379" y="693875"/>
                  </a:cubicBezTo>
                  <a:cubicBezTo>
                    <a:pt x="448105" y="700388"/>
                    <a:pt x="466206" y="696788"/>
                    <a:pt x="478242" y="684752"/>
                  </a:cubicBezTo>
                  <a:lnTo>
                    <a:pt x="636268" y="526726"/>
                  </a:lnTo>
                  <a:cubicBezTo>
                    <a:pt x="683087" y="479907"/>
                    <a:pt x="709390" y="416406"/>
                    <a:pt x="709390" y="350194"/>
                  </a:cubicBezTo>
                  <a:cubicBezTo>
                    <a:pt x="709390" y="283982"/>
                    <a:pt x="683087" y="220481"/>
                    <a:pt x="636268" y="173662"/>
                  </a:cubicBezTo>
                  <a:close/>
                </a:path>
              </a:pathLst>
            </a:custGeom>
            <a:solidFill>
              <a:srgbClr val="AD001C"/>
            </a:solidFill>
          </p:spPr>
        </p:sp>
        <p:sp>
          <p:nvSpPr>
            <p:cNvPr id="16" name="TextBox 16"/>
            <p:cNvSpPr txBox="1"/>
            <p:nvPr/>
          </p:nvSpPr>
          <p:spPr>
            <a:xfrm>
              <a:off x="0" y="165100"/>
              <a:ext cx="711200" cy="444500"/>
            </a:xfrm>
            <a:prstGeom prst="rect">
              <a:avLst/>
            </a:prstGeom>
          </p:spPr>
          <p:txBody>
            <a:bodyPr lIns="38350" tIns="38350" rIns="38350" bIns="38350" rtlCol="0" anchor="ctr"/>
            <a:lstStyle/>
            <a:p>
              <a:pPr algn="ctr">
                <a:lnSpc>
                  <a:spcPts val="2659"/>
                </a:lnSpc>
              </a:pPr>
              <a:endParaRPr>
                <a:solidFill>
                  <a:prstClr val="black"/>
                </a:solidFill>
              </a:endParaRPr>
            </a:p>
          </p:txBody>
        </p:sp>
      </p:grpSp>
      <p:grpSp>
        <p:nvGrpSpPr>
          <p:cNvPr id="17" name="Group 17"/>
          <p:cNvGrpSpPr/>
          <p:nvPr/>
        </p:nvGrpSpPr>
        <p:grpSpPr>
          <a:xfrm>
            <a:off x="16451303" y="1201440"/>
            <a:ext cx="589201" cy="589201"/>
            <a:chOff x="0" y="0"/>
            <a:chExt cx="812800" cy="812800"/>
          </a:xfrm>
        </p:grpSpPr>
        <p:sp>
          <p:nvSpPr>
            <p:cNvPr id="18" name="Freeform 18"/>
            <p:cNvSpPr/>
            <p:nvPr/>
          </p:nvSpPr>
          <p:spPr>
            <a:xfrm>
              <a:off x="0" y="56206"/>
              <a:ext cx="709390" cy="700389"/>
            </a:xfrm>
            <a:custGeom>
              <a:avLst/>
              <a:gdLst/>
              <a:ahLst/>
              <a:cxnLst/>
              <a:rect l="l" t="t" r="r" b="b"/>
              <a:pathLst>
                <a:path w="709390" h="700389">
                  <a:moveTo>
                    <a:pt x="636268" y="173662"/>
                  </a:moveTo>
                  <a:lnTo>
                    <a:pt x="478242" y="15636"/>
                  </a:lnTo>
                  <a:cubicBezTo>
                    <a:pt x="466206" y="3600"/>
                    <a:pt x="448105" y="0"/>
                    <a:pt x="432379" y="6513"/>
                  </a:cubicBezTo>
                  <a:cubicBezTo>
                    <a:pt x="416653" y="13027"/>
                    <a:pt x="406400" y="28373"/>
                    <a:pt x="406400" y="45394"/>
                  </a:cubicBezTo>
                  <a:lnTo>
                    <a:pt x="406400" y="45394"/>
                  </a:lnTo>
                  <a:cubicBezTo>
                    <a:pt x="406400" y="101506"/>
                    <a:pt x="360912" y="146994"/>
                    <a:pt x="304800" y="146994"/>
                  </a:cubicBezTo>
                  <a:lnTo>
                    <a:pt x="203200" y="146994"/>
                  </a:lnTo>
                  <a:cubicBezTo>
                    <a:pt x="90976" y="146994"/>
                    <a:pt x="0" y="237970"/>
                    <a:pt x="0" y="350194"/>
                  </a:cubicBezTo>
                  <a:lnTo>
                    <a:pt x="0" y="350194"/>
                  </a:lnTo>
                  <a:cubicBezTo>
                    <a:pt x="0" y="462418"/>
                    <a:pt x="90976" y="553394"/>
                    <a:pt x="203200" y="553394"/>
                  </a:cubicBezTo>
                  <a:lnTo>
                    <a:pt x="304800" y="553394"/>
                  </a:lnTo>
                  <a:cubicBezTo>
                    <a:pt x="360912" y="553394"/>
                    <a:pt x="406400" y="598882"/>
                    <a:pt x="406400" y="654994"/>
                  </a:cubicBezTo>
                  <a:lnTo>
                    <a:pt x="406400" y="654994"/>
                  </a:lnTo>
                  <a:cubicBezTo>
                    <a:pt x="406400" y="672015"/>
                    <a:pt x="416653" y="687361"/>
                    <a:pt x="432379" y="693875"/>
                  </a:cubicBezTo>
                  <a:cubicBezTo>
                    <a:pt x="448105" y="700388"/>
                    <a:pt x="466206" y="696788"/>
                    <a:pt x="478242" y="684752"/>
                  </a:cubicBezTo>
                  <a:lnTo>
                    <a:pt x="636268" y="526726"/>
                  </a:lnTo>
                  <a:cubicBezTo>
                    <a:pt x="683087" y="479907"/>
                    <a:pt x="709390" y="416406"/>
                    <a:pt x="709390" y="350194"/>
                  </a:cubicBezTo>
                  <a:cubicBezTo>
                    <a:pt x="709390" y="283982"/>
                    <a:pt x="683087" y="220481"/>
                    <a:pt x="636268" y="173662"/>
                  </a:cubicBezTo>
                  <a:close/>
                </a:path>
              </a:pathLst>
            </a:custGeom>
            <a:solidFill>
              <a:srgbClr val="FFFFFF"/>
            </a:solidFill>
          </p:spPr>
        </p:sp>
        <p:sp>
          <p:nvSpPr>
            <p:cNvPr id="19" name="TextBox 19"/>
            <p:cNvSpPr txBox="1"/>
            <p:nvPr/>
          </p:nvSpPr>
          <p:spPr>
            <a:xfrm>
              <a:off x="0" y="165100"/>
              <a:ext cx="711200" cy="444500"/>
            </a:xfrm>
            <a:prstGeom prst="rect">
              <a:avLst/>
            </a:prstGeom>
          </p:spPr>
          <p:txBody>
            <a:bodyPr lIns="38350" tIns="38350" rIns="38350" bIns="38350" rtlCol="0" anchor="ctr"/>
            <a:lstStyle/>
            <a:p>
              <a:pPr algn="ctr">
                <a:lnSpc>
                  <a:spcPts val="2659"/>
                </a:lnSpc>
              </a:pPr>
              <a:endParaRPr>
                <a:solidFill>
                  <a:prstClr val="black"/>
                </a:solidFill>
              </a:endParaRPr>
            </a:p>
          </p:txBody>
        </p:sp>
      </p:grpSp>
      <p:sp>
        <p:nvSpPr>
          <p:cNvPr id="28" name="Freeform 28"/>
          <p:cNvSpPr/>
          <p:nvPr/>
        </p:nvSpPr>
        <p:spPr>
          <a:xfrm>
            <a:off x="-710021" y="8071100"/>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12">
              <a:extLst>
                <a:ext uri="{96DAC541-7B7A-43D3-8B79-37D633B846F1}">
                  <asvg:svgBlip xmlns:asvg="http://schemas.microsoft.com/office/drawing/2016/SVG/main" xmlns="" r:embed="rId17"/>
                </a:ext>
              </a:extLst>
            </a:blip>
            <a:stretch>
              <a:fillRect/>
            </a:stretch>
          </a:blipFill>
        </p:spPr>
      </p:sp>
      <p:sp>
        <p:nvSpPr>
          <p:cNvPr id="29" name="Freeform 29"/>
          <p:cNvSpPr/>
          <p:nvPr/>
        </p:nvSpPr>
        <p:spPr>
          <a:xfrm>
            <a:off x="12503149" y="4766846"/>
            <a:ext cx="6391297" cy="5836300"/>
          </a:xfrm>
          <a:custGeom>
            <a:avLst/>
            <a:gdLst/>
            <a:ahLst/>
            <a:cxnLst/>
            <a:rect l="l" t="t" r="r" b="b"/>
            <a:pathLst>
              <a:path w="6391297" h="5836300">
                <a:moveTo>
                  <a:pt x="0" y="0"/>
                </a:moveTo>
                <a:lnTo>
                  <a:pt x="6391297" y="0"/>
                </a:lnTo>
                <a:lnTo>
                  <a:pt x="6391297" y="5836301"/>
                </a:lnTo>
                <a:lnTo>
                  <a:pt x="0" y="583630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30" name="Freeform 30"/>
          <p:cNvSpPr/>
          <p:nvPr/>
        </p:nvSpPr>
        <p:spPr>
          <a:xfrm rot="558918">
            <a:off x="16640224" y="1666499"/>
            <a:ext cx="1572790" cy="2478609"/>
          </a:xfrm>
          <a:custGeom>
            <a:avLst/>
            <a:gdLst/>
            <a:ahLst/>
            <a:cxnLst/>
            <a:rect l="l" t="t" r="r" b="b"/>
            <a:pathLst>
              <a:path w="1572790" h="2478609">
                <a:moveTo>
                  <a:pt x="0" y="0"/>
                </a:moveTo>
                <a:lnTo>
                  <a:pt x="1572790" y="0"/>
                </a:lnTo>
                <a:lnTo>
                  <a:pt x="1572790" y="2478609"/>
                </a:lnTo>
                <a:lnTo>
                  <a:pt x="0" y="247860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32" name="TextBox 32"/>
          <p:cNvSpPr txBox="1"/>
          <p:nvPr/>
        </p:nvSpPr>
        <p:spPr>
          <a:xfrm>
            <a:off x="1383703" y="262899"/>
            <a:ext cx="9456116" cy="1015663"/>
          </a:xfrm>
          <a:prstGeom prst="rect">
            <a:avLst/>
          </a:prstGeom>
        </p:spPr>
        <p:txBody>
          <a:bodyPr wrap="square" lIns="0" tIns="0" rIns="0" bIns="0" rtlCol="0" anchor="t">
            <a:spAutoFit/>
          </a:bodyPr>
          <a:lstStyle/>
          <a:p>
            <a:pPr algn="ctr"/>
            <a:r>
              <a:rPr lang="vi-VN" sz="6600" b="1">
                <a:latin typeface="+mj-lt"/>
              </a:rPr>
              <a:t>III. Suy ngẫm và phản </a:t>
            </a:r>
            <a:r>
              <a:rPr lang="vi-VN" sz="6600" b="1" smtClean="0">
                <a:latin typeface="+mj-lt"/>
              </a:rPr>
              <a:t>hồi</a:t>
            </a:r>
            <a:endParaRPr lang="en-GB" sz="6600">
              <a:latin typeface="+mj-lt"/>
            </a:endParaRPr>
          </a:p>
        </p:txBody>
      </p:sp>
      <p:sp>
        <p:nvSpPr>
          <p:cNvPr id="33" name="Freeform 33"/>
          <p:cNvSpPr/>
          <p:nvPr/>
        </p:nvSpPr>
        <p:spPr>
          <a:xfrm rot="9420834">
            <a:off x="4155755" y="9267047"/>
            <a:ext cx="5924917" cy="3007935"/>
          </a:xfrm>
          <a:custGeom>
            <a:avLst/>
            <a:gdLst/>
            <a:ahLst/>
            <a:cxnLst/>
            <a:rect l="l" t="t" r="r" b="b"/>
            <a:pathLst>
              <a:path w="5924917" h="3007935">
                <a:moveTo>
                  <a:pt x="0" y="0"/>
                </a:moveTo>
                <a:lnTo>
                  <a:pt x="5924917" y="0"/>
                </a:lnTo>
                <a:lnTo>
                  <a:pt x="5924917" y="3007935"/>
                </a:lnTo>
                <a:lnTo>
                  <a:pt x="0" y="300793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1" name="Freeform 56"/>
          <p:cNvSpPr/>
          <p:nvPr/>
        </p:nvSpPr>
        <p:spPr>
          <a:xfrm>
            <a:off x="13898727" y="647700"/>
            <a:ext cx="3579241" cy="9055372"/>
          </a:xfrm>
          <a:custGeom>
            <a:avLst/>
            <a:gdLst/>
            <a:ahLst/>
            <a:cxnLst/>
            <a:rect l="l" t="t" r="r" b="b"/>
            <a:pathLst>
              <a:path w="1967697" h="4114800">
                <a:moveTo>
                  <a:pt x="0" y="0"/>
                </a:moveTo>
                <a:lnTo>
                  <a:pt x="1967698" y="0"/>
                </a:lnTo>
                <a:lnTo>
                  <a:pt x="1967698" y="4114800"/>
                </a:lnTo>
                <a:lnTo>
                  <a:pt x="0" y="4114800"/>
                </a:lnTo>
                <a:lnTo>
                  <a:pt x="0" y="0"/>
                </a:lnTo>
                <a:close/>
              </a:path>
            </a:pathLst>
          </a:custGeom>
          <a:blipFill>
            <a:blip r:embed="rId24">
              <a:extLst>
                <a:ext uri="{96DAC541-7B7A-43D3-8B79-37D633B846F1}">
                  <asvg:svgBlip xmlns:asvg="http://schemas.microsoft.com/office/drawing/2016/SVG/main" xmlns="" r:embed="rId74"/>
                </a:ext>
              </a:extLst>
            </a:blip>
            <a:stretch>
              <a:fillRect/>
            </a:stretch>
          </a:blipFill>
        </p:spPr>
      </p:sp>
      <p:sp>
        <p:nvSpPr>
          <p:cNvPr id="4" name="Rectangle 3"/>
          <p:cNvSpPr/>
          <p:nvPr/>
        </p:nvSpPr>
        <p:spPr>
          <a:xfrm>
            <a:off x="539447" y="1707074"/>
            <a:ext cx="11375230" cy="751424"/>
          </a:xfrm>
          <a:prstGeom prst="rect">
            <a:avLst/>
          </a:prstGeom>
        </p:spPr>
        <p:txBody>
          <a:bodyPr wrap="none">
            <a:spAutoFit/>
          </a:bodyPr>
          <a:lstStyle/>
          <a:p>
            <a:pPr>
              <a:lnSpc>
                <a:spcPct val="130000"/>
              </a:lnSpc>
              <a:spcAft>
                <a:spcPts val="0"/>
              </a:spcAft>
            </a:pPr>
            <a:r>
              <a:rPr lang="vi-VN" sz="3600" b="1" kern="0">
                <a:latin typeface="Times New Roman" panose="02020603050405020304" pitchFamily="18" charset="0"/>
                <a:ea typeface="Times New Roman" panose="02020603050405020304" pitchFamily="18" charset="0"/>
                <a:cs typeface="Times New Roman" panose="02020603050405020304" pitchFamily="18" charset="0"/>
              </a:rPr>
              <a:t>1.  Hệ thống luận đề, luận điểm, lí lẽ, bằng chứng của VB</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1896818107"/>
              </p:ext>
            </p:extLst>
          </p:nvPr>
        </p:nvGraphicFramePr>
        <p:xfrm>
          <a:off x="1408687" y="3923990"/>
          <a:ext cx="11073561" cy="3401878"/>
        </p:xfrm>
        <a:graphic>
          <a:graphicData uri="http://schemas.openxmlformats.org/drawingml/2006/table">
            <a:tbl>
              <a:tblPr firstRow="1" firstCol="1" bandRow="1"/>
              <a:tblGrid>
                <a:gridCol w="2081663"/>
                <a:gridCol w="3443850"/>
                <a:gridCol w="5548048"/>
              </a:tblGrid>
              <a:tr h="0">
                <a:tc rowSpan="3">
                  <a:txBody>
                    <a:bodyPr/>
                    <a:lstStyle/>
                    <a:p>
                      <a:pPr algn="ctr">
                        <a:lnSpc>
                          <a:spcPct val="130000"/>
                        </a:lnSpc>
                        <a:spcAft>
                          <a:spcPts val="0"/>
                        </a:spcAft>
                      </a:pPr>
                      <a:r>
                        <a:rPr lang="en-US" sz="3200" b="1"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3200" b="1"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3200" b="1" ker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smtClean="0">
                          <a:effectLst/>
                          <a:latin typeface="Times New Roman" panose="02020603050405020304" pitchFamily="18" charset="0"/>
                          <a:ea typeface="Times New Roman" panose="02020603050405020304" pitchFamily="18" charset="0"/>
                          <a:cs typeface="Times New Roman" panose="02020603050405020304" pitchFamily="18" charset="0"/>
                        </a:rPr>
                        <a:t>Luận </a:t>
                      </a:r>
                      <a:r>
                        <a:rPr lang="en-US" sz="3200" b="1" kern="0">
                          <a:effectLst/>
                          <a:latin typeface="Times New Roman" panose="02020603050405020304" pitchFamily="18" charset="0"/>
                          <a:ea typeface="Times New Roman" panose="02020603050405020304" pitchFamily="18" charset="0"/>
                          <a:cs typeface="Times New Roman" panose="02020603050405020304" pitchFamily="18" charset="0"/>
                        </a:rPr>
                        <a:t>đề:</a:t>
                      </a:r>
                      <a:endParaRPr lang="en-GB"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3200" b="1" kern="0">
                          <a:effectLst/>
                          <a:latin typeface="Times New Roman" panose="02020603050405020304" pitchFamily="18" charset="0"/>
                          <a:ea typeface="Times New Roman" panose="02020603050405020304" pitchFamily="18" charset="0"/>
                          <a:cs typeface="Times New Roman" panose="02020603050405020304" pitchFamily="18" charset="0"/>
                        </a:rPr>
                        <a:t>Luận điểm</a:t>
                      </a:r>
                      <a:endParaRPr lang="en-GB" sz="32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3200" b="1" kern="0">
                          <a:effectLst/>
                          <a:latin typeface="Times New Roman" panose="02020603050405020304" pitchFamily="18" charset="0"/>
                          <a:ea typeface="Times New Roman" panose="02020603050405020304" pitchFamily="18" charset="0"/>
                          <a:cs typeface="Times New Roman" panose="02020603050405020304" pitchFamily="18" charset="0"/>
                        </a:rPr>
                        <a:t>Lí lẽ và bằng chứng</a:t>
                      </a:r>
                      <a:endParaRPr lang="en-GB" sz="32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99926">
                <a:tc vMerge="1">
                  <a:txBody>
                    <a:bodyPr/>
                    <a:lstStyle/>
                    <a:p>
                      <a:endParaRPr lang="en-GB"/>
                    </a:p>
                  </a:txBody>
                  <a:tcPr/>
                </a:tc>
                <a:tc>
                  <a:txBody>
                    <a:bodyPr/>
                    <a:lstStyle/>
                    <a:p>
                      <a:pPr>
                        <a:lnSpc>
                          <a:spcPct val="130000"/>
                        </a:lnSpc>
                        <a:spcAft>
                          <a:spcPts val="0"/>
                        </a:spcAft>
                      </a:pPr>
                      <a:r>
                        <a:rPr lang="vi-VN" sz="3200" b="0" kern="0">
                          <a:effectLst/>
                          <a:latin typeface="Times New Roman" panose="02020603050405020304" pitchFamily="18" charset="0"/>
                          <a:ea typeface="Times New Roman" panose="02020603050405020304" pitchFamily="18" charset="0"/>
                          <a:cs typeface="Times New Roman" panose="02020603050405020304" pitchFamily="18" charset="0"/>
                        </a:rPr>
                        <a:t>Luận điểm 1: </a:t>
                      </a:r>
                      <a:endParaRPr lang="en-GB" sz="32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vi-VN" sz="3200" b="0" kern="0">
                          <a:effectLst/>
                          <a:latin typeface="Times New Roman" panose="02020603050405020304" pitchFamily="18" charset="0"/>
                          <a:ea typeface="Times New Roman" panose="02020603050405020304" pitchFamily="18" charset="0"/>
                          <a:cs typeface="Times New Roman" panose="02020603050405020304" pitchFamily="18" charset="0"/>
                        </a:rPr>
                        <a:t>- Lí lẽ</a:t>
                      </a:r>
                      <a:r>
                        <a:rPr lang="vi-VN" sz="3200" b="0" kern="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en-GB" sz="3200" b="0" kern="100" smtClean="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0"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b="0"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vi-VN" sz="3200" b="0" kern="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0" kern="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0" kern="0">
                          <a:effectLst/>
                          <a:latin typeface="Times New Roman" panose="02020603050405020304" pitchFamily="18" charset="0"/>
                          <a:ea typeface="Times New Roman" panose="02020603050405020304" pitchFamily="18" charset="0"/>
                          <a:cs typeface="Times New Roman" panose="02020603050405020304" pitchFamily="18" charset="0"/>
                        </a:rPr>
                        <a:t>Bằng chứng: </a:t>
                      </a:r>
                      <a:r>
                        <a:rPr lang="vi-VN" sz="3200" b="0" kern="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56044">
                <a:tc vMerge="1">
                  <a:txBody>
                    <a:bodyPr/>
                    <a:lstStyle/>
                    <a:p>
                      <a:endParaRPr lang="en-GB"/>
                    </a:p>
                  </a:txBody>
                  <a:tcPr/>
                </a:tc>
                <a:tc>
                  <a:txBody>
                    <a:bodyPr/>
                    <a:lstStyle/>
                    <a:p>
                      <a:pPr>
                        <a:lnSpc>
                          <a:spcPct val="130000"/>
                        </a:lnSpc>
                        <a:spcAft>
                          <a:spcPts val="0"/>
                        </a:spcAft>
                      </a:pPr>
                      <a:r>
                        <a:rPr lang="vi-VN" sz="3200" b="0" kern="0">
                          <a:effectLst/>
                          <a:latin typeface="Times New Roman" panose="02020603050405020304" pitchFamily="18" charset="0"/>
                          <a:ea typeface="Times New Roman" panose="02020603050405020304" pitchFamily="18" charset="0"/>
                          <a:cs typeface="Times New Roman" panose="02020603050405020304" pitchFamily="18" charset="0"/>
                        </a:rPr>
                        <a:t>Luận điểm 2: </a:t>
                      </a:r>
                      <a:endParaRPr lang="en-GB" sz="3200" b="0"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en-US" sz="3200" b="0"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3200" b="0" kern="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200" b="0"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b="0" kern="1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vi-VN" sz="3200" b="0" kern="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9370419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9F3"/>
        </a:solidFill>
        <a:effectLst/>
      </p:bgPr>
    </p:bg>
    <p:spTree>
      <p:nvGrpSpPr>
        <p:cNvPr id="1" name=""/>
        <p:cNvGrpSpPr/>
        <p:nvPr/>
      </p:nvGrpSpPr>
      <p:grpSpPr>
        <a:xfrm>
          <a:off x="0" y="0"/>
          <a:ext cx="0" cy="0"/>
          <a:chOff x="0" y="0"/>
          <a:chExt cx="0" cy="0"/>
        </a:xfrm>
      </p:grpSpPr>
      <p:sp>
        <p:nvSpPr>
          <p:cNvPr id="20" name="Freeform 20"/>
          <p:cNvSpPr/>
          <p:nvPr/>
        </p:nvSpPr>
        <p:spPr>
          <a:xfrm rot="-4066881">
            <a:off x="15257386" y="7833958"/>
            <a:ext cx="1712244" cy="563484"/>
          </a:xfrm>
          <a:custGeom>
            <a:avLst/>
            <a:gdLst/>
            <a:ahLst/>
            <a:cxnLst/>
            <a:rect l="l" t="t" r="r" b="b"/>
            <a:pathLst>
              <a:path w="1712244" h="563484">
                <a:moveTo>
                  <a:pt x="0" y="0"/>
                </a:moveTo>
                <a:lnTo>
                  <a:pt x="1712244" y="0"/>
                </a:lnTo>
                <a:lnTo>
                  <a:pt x="1712244" y="563484"/>
                </a:lnTo>
                <a:lnTo>
                  <a:pt x="0" y="563484"/>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5" name="Freeform 25"/>
          <p:cNvSpPr/>
          <p:nvPr/>
        </p:nvSpPr>
        <p:spPr>
          <a:xfrm>
            <a:off x="9792428" y="8389257"/>
            <a:ext cx="6347458" cy="6653461"/>
          </a:xfrm>
          <a:custGeom>
            <a:avLst/>
            <a:gdLst/>
            <a:ahLst/>
            <a:cxnLst/>
            <a:rect l="l" t="t" r="r" b="b"/>
            <a:pathLst>
              <a:path w="6321080" h="6584458">
                <a:moveTo>
                  <a:pt x="0" y="0"/>
                </a:moveTo>
                <a:lnTo>
                  <a:pt x="6321080" y="0"/>
                </a:lnTo>
                <a:lnTo>
                  <a:pt x="6321080" y="6584458"/>
                </a:lnTo>
                <a:lnTo>
                  <a:pt x="0" y="6584458"/>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26" name="Freeform 26"/>
          <p:cNvSpPr/>
          <p:nvPr/>
        </p:nvSpPr>
        <p:spPr>
          <a:xfrm>
            <a:off x="13264741" y="6166176"/>
            <a:ext cx="7514334" cy="5697231"/>
          </a:xfrm>
          <a:custGeom>
            <a:avLst/>
            <a:gdLst/>
            <a:ahLst/>
            <a:cxnLst/>
            <a:rect l="l" t="t" r="r" b="b"/>
            <a:pathLst>
              <a:path w="7514334" h="5697231">
                <a:moveTo>
                  <a:pt x="0" y="0"/>
                </a:moveTo>
                <a:lnTo>
                  <a:pt x="7514334" y="0"/>
                </a:lnTo>
                <a:lnTo>
                  <a:pt x="7514334" y="5697231"/>
                </a:lnTo>
                <a:lnTo>
                  <a:pt x="0" y="56972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27" name="Freeform 27"/>
          <p:cNvSpPr/>
          <p:nvPr/>
        </p:nvSpPr>
        <p:spPr>
          <a:xfrm rot="-6102459">
            <a:off x="16743049" y="4934070"/>
            <a:ext cx="557719" cy="685025"/>
          </a:xfrm>
          <a:custGeom>
            <a:avLst/>
            <a:gdLst/>
            <a:ahLst/>
            <a:cxnLst/>
            <a:rect l="l" t="t" r="r" b="b"/>
            <a:pathLst>
              <a:path w="557719" h="685025">
                <a:moveTo>
                  <a:pt x="0" y="0"/>
                </a:moveTo>
                <a:lnTo>
                  <a:pt x="557719" y="0"/>
                </a:lnTo>
                <a:lnTo>
                  <a:pt x="557719" y="685024"/>
                </a:lnTo>
                <a:lnTo>
                  <a:pt x="0" y="6850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8" name="Freeform 28"/>
          <p:cNvSpPr/>
          <p:nvPr/>
        </p:nvSpPr>
        <p:spPr>
          <a:xfrm rot="-6102459">
            <a:off x="13319105" y="8115748"/>
            <a:ext cx="557719" cy="685025"/>
          </a:xfrm>
          <a:custGeom>
            <a:avLst/>
            <a:gdLst/>
            <a:ahLst/>
            <a:cxnLst/>
            <a:rect l="l" t="t" r="r" b="b"/>
            <a:pathLst>
              <a:path w="557719" h="685025">
                <a:moveTo>
                  <a:pt x="0" y="0"/>
                </a:moveTo>
                <a:lnTo>
                  <a:pt x="557719" y="0"/>
                </a:lnTo>
                <a:lnTo>
                  <a:pt x="557719" y="685024"/>
                </a:lnTo>
                <a:lnTo>
                  <a:pt x="0" y="6850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9" name="Freeform 29"/>
          <p:cNvSpPr/>
          <p:nvPr/>
        </p:nvSpPr>
        <p:spPr>
          <a:xfrm rot="-2700000">
            <a:off x="7598499" y="8681625"/>
            <a:ext cx="1105048" cy="1357287"/>
          </a:xfrm>
          <a:custGeom>
            <a:avLst/>
            <a:gdLst/>
            <a:ahLst/>
            <a:cxnLst/>
            <a:rect l="l" t="t" r="r" b="b"/>
            <a:pathLst>
              <a:path w="1105048" h="1357287">
                <a:moveTo>
                  <a:pt x="0" y="0"/>
                </a:moveTo>
                <a:lnTo>
                  <a:pt x="1105048" y="0"/>
                </a:lnTo>
                <a:lnTo>
                  <a:pt x="1105048" y="1357287"/>
                </a:lnTo>
                <a:lnTo>
                  <a:pt x="0" y="135728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 name="Rectangle 1"/>
          <p:cNvSpPr/>
          <p:nvPr/>
        </p:nvSpPr>
        <p:spPr>
          <a:xfrm>
            <a:off x="2066681" y="438953"/>
            <a:ext cx="14026597" cy="707886"/>
          </a:xfrm>
          <a:prstGeom prst="rect">
            <a:avLst/>
          </a:prstGeom>
        </p:spPr>
        <p:txBody>
          <a:bodyPr wrap="none">
            <a:spAutoFit/>
          </a:bodyPr>
          <a:lstStyle/>
          <a:p>
            <a:r>
              <a:rPr lang="vi-VN" sz="4000" b="1" kern="0">
                <a:solidFill>
                  <a:srgbClr val="000000"/>
                </a:solidFill>
                <a:latin typeface="Times New Roman" panose="02020603050405020304" pitchFamily="18" charset="0"/>
                <a:ea typeface="Times New Roman" panose="02020603050405020304" pitchFamily="18" charset="0"/>
              </a:rPr>
              <a:t>a. Mối liên hệ giữa luận đề, luận điểm, lí lẽ, bằng chứng của VB</a:t>
            </a:r>
            <a:endParaRPr lang="en-GB" sz="4000">
              <a:solidFill>
                <a:prstClr val="black"/>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430938383"/>
              </p:ext>
            </p:extLst>
          </p:nvPr>
        </p:nvGraphicFramePr>
        <p:xfrm>
          <a:off x="1600200" y="1379220"/>
          <a:ext cx="14097000" cy="7248144"/>
        </p:xfrm>
        <a:graphic>
          <a:graphicData uri="http://schemas.openxmlformats.org/drawingml/2006/table">
            <a:tbl>
              <a:tblPr firstRow="1" firstCol="1" bandRow="1"/>
              <a:tblGrid>
                <a:gridCol w="3032494"/>
                <a:gridCol w="3770128"/>
                <a:gridCol w="7294378"/>
              </a:tblGrid>
              <a:tr h="102863">
                <a:tc rowSpan="3">
                  <a:txBody>
                    <a:bodyPr/>
                    <a:lstStyle/>
                    <a:p>
                      <a:pPr algn="ctr">
                        <a:lnSpc>
                          <a:spcPct val="130000"/>
                        </a:lnSpc>
                        <a:spcAft>
                          <a:spcPts val="0"/>
                        </a:spcAft>
                      </a:pPr>
                      <a:r>
                        <a:rPr lang="vi-VN" sz="3200" b="1" kern="0">
                          <a:effectLst/>
                          <a:latin typeface="+mj-lt"/>
                          <a:ea typeface="Times New Roman" panose="02020603050405020304" pitchFamily="18" charset="0"/>
                          <a:cs typeface="Times New Roman" panose="02020603050405020304" pitchFamily="18" charset="0"/>
                        </a:rPr>
                        <a:t> </a:t>
                      </a:r>
                      <a:endParaRPr lang="en-GB" sz="3200" kern="100">
                        <a:effectLst/>
                        <a:latin typeface="+mj-lt"/>
                        <a:ea typeface="Calibri" panose="020F0502020204030204" pitchFamily="34" charset="0"/>
                        <a:cs typeface="Times New Roman" panose="02020603050405020304" pitchFamily="18" charset="0"/>
                      </a:endParaRPr>
                    </a:p>
                    <a:p>
                      <a:pPr algn="ctr">
                        <a:lnSpc>
                          <a:spcPct val="130000"/>
                        </a:lnSpc>
                        <a:spcAft>
                          <a:spcPts val="0"/>
                        </a:spcAft>
                      </a:pPr>
                      <a:r>
                        <a:rPr lang="vi-VN" sz="3200" b="1" kern="0">
                          <a:effectLst/>
                          <a:latin typeface="+mj-lt"/>
                          <a:ea typeface="Times New Roman" panose="02020603050405020304" pitchFamily="18" charset="0"/>
                          <a:cs typeface="Times New Roman" panose="02020603050405020304" pitchFamily="18" charset="0"/>
                        </a:rPr>
                        <a:t> </a:t>
                      </a:r>
                      <a:endParaRPr lang="en-GB" sz="3200" kern="100">
                        <a:effectLst/>
                        <a:latin typeface="+mj-lt"/>
                        <a:ea typeface="Calibri" panose="020F0502020204030204" pitchFamily="34" charset="0"/>
                        <a:cs typeface="Times New Roman" panose="02020603050405020304" pitchFamily="18" charset="0"/>
                      </a:endParaRPr>
                    </a:p>
                    <a:p>
                      <a:pPr algn="ctr">
                        <a:lnSpc>
                          <a:spcPct val="130000"/>
                        </a:lnSpc>
                        <a:spcAft>
                          <a:spcPts val="0"/>
                        </a:spcAft>
                      </a:pPr>
                      <a:r>
                        <a:rPr lang="vi-VN" sz="3200" b="1" kern="0">
                          <a:effectLst/>
                          <a:latin typeface="+mj-lt"/>
                          <a:ea typeface="Times New Roman" panose="02020603050405020304" pitchFamily="18" charset="0"/>
                          <a:cs typeface="Times New Roman" panose="02020603050405020304" pitchFamily="18" charset="0"/>
                        </a:rPr>
                        <a:t> </a:t>
                      </a:r>
                      <a:r>
                        <a:rPr lang="vi-VN" sz="3200" b="1" kern="0" smtClean="0">
                          <a:effectLst/>
                          <a:latin typeface="+mj-lt"/>
                          <a:ea typeface="Times New Roman" panose="02020603050405020304" pitchFamily="18" charset="0"/>
                          <a:cs typeface="Times New Roman" panose="02020603050405020304" pitchFamily="18" charset="0"/>
                        </a:rPr>
                        <a:t>Luận đề</a:t>
                      </a:r>
                    </a:p>
                    <a:p>
                      <a:pPr algn="ctr">
                        <a:lnSpc>
                          <a:spcPct val="130000"/>
                        </a:lnSpc>
                        <a:spcAft>
                          <a:spcPts val="0"/>
                        </a:spcAft>
                      </a:pPr>
                      <a:r>
                        <a:rPr lang="vi-VN" sz="3200" b="1" kern="0" smtClean="0">
                          <a:effectLst/>
                          <a:latin typeface="+mj-lt"/>
                          <a:ea typeface="Times New Roman" panose="02020603050405020304" pitchFamily="18" charset="0"/>
                          <a:cs typeface="Times New Roman" panose="02020603050405020304" pitchFamily="18" charset="0"/>
                        </a:rPr>
                        <a:t>Sự </a:t>
                      </a:r>
                      <a:r>
                        <a:rPr lang="vi-VN" sz="3200" b="1" kern="0">
                          <a:effectLst/>
                          <a:latin typeface="+mj-lt"/>
                          <a:ea typeface="Times New Roman" panose="02020603050405020304" pitchFamily="18" charset="0"/>
                          <a:cs typeface="Times New Roman" panose="02020603050405020304" pitchFamily="18" charset="0"/>
                        </a:rPr>
                        <a:t>dung hoà giữa giá trị truyền thống và hội nhập quốc tế đối với mỗi công dân toàn cầu</a:t>
                      </a:r>
                      <a:endParaRPr lang="en-GB" sz="3200" kern="100">
                        <a:effectLst/>
                        <a:latin typeface="+mj-lt"/>
                        <a:ea typeface="Calibri" panose="020F0502020204030204" pitchFamily="34" charset="0"/>
                        <a:cs typeface="Times New Roman" panose="02020603050405020304" pitchFamily="18" charset="0"/>
                      </a:endParaRPr>
                    </a:p>
                  </a:txBody>
                  <a:tcPr marL="27390" marR="27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3200" b="1" kern="0">
                          <a:effectLst/>
                          <a:latin typeface="+mj-lt"/>
                          <a:ea typeface="Times New Roman" panose="02020603050405020304" pitchFamily="18" charset="0"/>
                          <a:cs typeface="Times New Roman" panose="02020603050405020304" pitchFamily="18" charset="0"/>
                        </a:rPr>
                        <a:t>Luận điểm</a:t>
                      </a:r>
                      <a:endParaRPr lang="en-GB" sz="3200" kern="100">
                        <a:effectLst/>
                        <a:latin typeface="+mj-lt"/>
                        <a:ea typeface="Calibri" panose="020F0502020204030204" pitchFamily="34" charset="0"/>
                        <a:cs typeface="Times New Roman" panose="02020603050405020304" pitchFamily="18" charset="0"/>
                      </a:endParaRPr>
                    </a:p>
                  </a:txBody>
                  <a:tcPr marL="27390" marR="27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3200" b="1" kern="0">
                          <a:effectLst/>
                          <a:latin typeface="+mj-lt"/>
                          <a:ea typeface="Times New Roman" panose="02020603050405020304" pitchFamily="18" charset="0"/>
                          <a:cs typeface="Times New Roman" panose="02020603050405020304" pitchFamily="18" charset="0"/>
                        </a:rPr>
                        <a:t>Lí lẽ và bằng chứng</a:t>
                      </a:r>
                      <a:endParaRPr lang="en-GB" sz="3200" kern="100">
                        <a:effectLst/>
                        <a:latin typeface="+mj-lt"/>
                        <a:ea typeface="Calibri" panose="020F0502020204030204" pitchFamily="34" charset="0"/>
                        <a:cs typeface="Times New Roman" panose="02020603050405020304" pitchFamily="18" charset="0"/>
                      </a:endParaRPr>
                    </a:p>
                  </a:txBody>
                  <a:tcPr marL="27390" marR="27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1530">
                <a:tc vMerge="1">
                  <a:txBody>
                    <a:bodyPr/>
                    <a:lstStyle/>
                    <a:p>
                      <a:endParaRPr lang="en-GB"/>
                    </a:p>
                  </a:txBody>
                  <a:tcPr/>
                </a:tc>
                <a:tc>
                  <a:txBody>
                    <a:bodyPr/>
                    <a:lstStyle/>
                    <a:p>
                      <a:pPr algn="ctr">
                        <a:lnSpc>
                          <a:spcPct val="130000"/>
                        </a:lnSpc>
                        <a:spcAft>
                          <a:spcPts val="0"/>
                        </a:spcAft>
                      </a:pPr>
                      <a:r>
                        <a:rPr lang="vi-VN" sz="3200" b="1" kern="0">
                          <a:effectLst/>
                          <a:latin typeface="+mj-lt"/>
                          <a:ea typeface="Times New Roman" panose="02020603050405020304" pitchFamily="18" charset="0"/>
                          <a:cs typeface="Times New Roman" panose="02020603050405020304" pitchFamily="18" charset="0"/>
                        </a:rPr>
                        <a:t>Luận điểm 1: </a:t>
                      </a:r>
                      <a:endParaRPr lang="en-GB" sz="3200" kern="100">
                        <a:effectLst/>
                        <a:latin typeface="+mj-lt"/>
                        <a:ea typeface="Calibri" panose="020F0502020204030204" pitchFamily="34" charset="0"/>
                        <a:cs typeface="Times New Roman" panose="02020603050405020304" pitchFamily="18" charset="0"/>
                      </a:endParaRPr>
                    </a:p>
                    <a:p>
                      <a:pPr algn="ctr">
                        <a:lnSpc>
                          <a:spcPct val="130000"/>
                        </a:lnSpc>
                        <a:spcAft>
                          <a:spcPts val="0"/>
                        </a:spcAft>
                      </a:pPr>
                      <a:r>
                        <a:rPr lang="vi-VN" sz="3200" b="1" kern="0">
                          <a:effectLst/>
                          <a:latin typeface="+mj-lt"/>
                          <a:ea typeface="Times New Roman" panose="02020603050405020304" pitchFamily="18" charset="0"/>
                          <a:cs typeface="Times New Roman" panose="02020603050405020304" pitchFamily="18" charset="0"/>
                        </a:rPr>
                        <a:t> </a:t>
                      </a:r>
                      <a:r>
                        <a:rPr lang="vi-VN" sz="3200" b="1" kern="100">
                          <a:effectLst/>
                          <a:latin typeface="+mj-lt"/>
                          <a:ea typeface="Times New Roman" panose="02020603050405020304" pitchFamily="18" charset="0"/>
                          <a:cs typeface="Times New Roman" panose="02020603050405020304" pitchFamily="18" charset="0"/>
                        </a:rPr>
                        <a:t>K</a:t>
                      </a:r>
                      <a:r>
                        <a:rPr lang="vi-VN" sz="3200" b="1" kern="0" smtClean="0">
                          <a:effectLst/>
                          <a:latin typeface="+mj-lt"/>
                          <a:ea typeface="Times New Roman" panose="02020603050405020304" pitchFamily="18" charset="0"/>
                          <a:cs typeface="Times New Roman" panose="02020603050405020304" pitchFamily="18" charset="0"/>
                        </a:rPr>
                        <a:t>hi </a:t>
                      </a:r>
                      <a:r>
                        <a:rPr lang="vi-VN" sz="3200" b="1" kern="0">
                          <a:effectLst/>
                          <a:latin typeface="+mj-lt"/>
                          <a:ea typeface="Times New Roman" panose="02020603050405020304" pitchFamily="18" charset="0"/>
                          <a:cs typeface="Times New Roman" panose="02020603050405020304" pitchFamily="18" charset="0"/>
                        </a:rPr>
                        <a:t>một người nói rằng “tôi là công dân toàn cầu”, có nghĩa là những việc anh ta đã và đang làm góp phần làm nên một thế giới tốt đẹp hơn.</a:t>
                      </a:r>
                      <a:endParaRPr lang="en-GB" sz="3200" kern="100">
                        <a:effectLst/>
                        <a:latin typeface="+mj-lt"/>
                        <a:ea typeface="Calibri" panose="020F0502020204030204" pitchFamily="34" charset="0"/>
                        <a:cs typeface="Times New Roman" panose="02020603050405020304" pitchFamily="18" charset="0"/>
                      </a:endParaRPr>
                    </a:p>
                  </a:txBody>
                  <a:tcPr marL="27390" marR="27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R="45720" algn="just">
                        <a:lnSpc>
                          <a:spcPct val="130000"/>
                        </a:lnSpc>
                        <a:spcAft>
                          <a:spcPts val="0"/>
                        </a:spcAft>
                      </a:pPr>
                      <a:r>
                        <a:rPr lang="vi-VN" sz="3200" b="1" kern="0" smtClean="0">
                          <a:effectLst/>
                          <a:latin typeface="+mj-lt"/>
                          <a:ea typeface="Times New Roman" panose="02020603050405020304" pitchFamily="18" charset="0"/>
                          <a:cs typeface="Times New Roman" panose="02020603050405020304" pitchFamily="18" charset="0"/>
                        </a:rPr>
                        <a:t>- </a:t>
                      </a:r>
                      <a:r>
                        <a:rPr lang="vi-VN" sz="3200" b="1" kern="0">
                          <a:effectLst/>
                          <a:latin typeface="+mj-lt"/>
                          <a:ea typeface="Times New Roman" panose="02020603050405020304" pitchFamily="18" charset="0"/>
                          <a:cs typeface="Times New Roman" panose="02020603050405020304" pitchFamily="18" charset="0"/>
                        </a:rPr>
                        <a:t>Lí lẽ: </a:t>
                      </a:r>
                      <a:r>
                        <a:rPr lang="vi-VN" sz="3200" kern="0">
                          <a:effectLst/>
                          <a:latin typeface="+mj-lt"/>
                          <a:ea typeface="Times New Roman" panose="02020603050405020304" pitchFamily="18" charset="0"/>
                          <a:cs typeface="Times New Roman" panose="02020603050405020304" pitchFamily="18" charset="0"/>
                        </a:rPr>
                        <a:t>Những công dân toàn cầu tương lai sẽ không chỉ chèo lái con tàu đất nước mà còn tham gia vào những công việc chung, ở phạm vi toàn cầu bởi lẽ họ hiểu rằng có rất nhiều vấn đề nghiêm trọng ảnh hưởng đến nhân loại và những vấn đề đó chỉ có thể được giải quyết bởi những người tin rằng bản thân thuộc về nhân loại và sẵn sàng hành động vì niềm tin đó để giải quyết những thách thức lớn nhất của thế giới.</a:t>
                      </a:r>
                      <a:endParaRPr lang="en-GB" sz="3200" kern="100">
                        <a:effectLst/>
                        <a:latin typeface="+mj-lt"/>
                        <a:ea typeface="Calibri" panose="020F0502020204030204" pitchFamily="34" charset="0"/>
                        <a:cs typeface="Times New Roman" panose="02020603050405020304" pitchFamily="18" charset="0"/>
                      </a:endParaRPr>
                    </a:p>
                  </a:txBody>
                  <a:tcPr marL="27390" marR="27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r>
              <a:tr h="53340">
                <a:tc vMerge="1">
                  <a:txBody>
                    <a:bodyPr/>
                    <a:lstStyle/>
                    <a:p>
                      <a:endParaRPr lang="en-GB"/>
                    </a:p>
                  </a:txBody>
                  <a:tcPr/>
                </a:tc>
                <a:tc>
                  <a:txBody>
                    <a:bodyPr/>
                    <a:lstStyle/>
                    <a:p>
                      <a:pPr algn="just"/>
                      <a:endParaRPr lang="en-GB"/>
                    </a:p>
                  </a:txBody>
                  <a:tcPr marL="27390" marR="27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endParaRPr lang="en-GB"/>
                    </a:p>
                  </a:txBody>
                  <a:tcPr marL="27390" marR="27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78806510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9F3"/>
        </a:solidFill>
        <a:effectLst/>
      </p:bgPr>
    </p:bg>
    <p:spTree>
      <p:nvGrpSpPr>
        <p:cNvPr id="1" name=""/>
        <p:cNvGrpSpPr/>
        <p:nvPr/>
      </p:nvGrpSpPr>
      <p:grpSpPr>
        <a:xfrm>
          <a:off x="0" y="0"/>
          <a:ext cx="0" cy="0"/>
          <a:chOff x="0" y="0"/>
          <a:chExt cx="0" cy="0"/>
        </a:xfrm>
      </p:grpSpPr>
      <p:sp>
        <p:nvSpPr>
          <p:cNvPr id="20" name="Freeform 20"/>
          <p:cNvSpPr/>
          <p:nvPr/>
        </p:nvSpPr>
        <p:spPr>
          <a:xfrm rot="-4066881">
            <a:off x="15257386" y="7833958"/>
            <a:ext cx="1712244" cy="563484"/>
          </a:xfrm>
          <a:custGeom>
            <a:avLst/>
            <a:gdLst/>
            <a:ahLst/>
            <a:cxnLst/>
            <a:rect l="l" t="t" r="r" b="b"/>
            <a:pathLst>
              <a:path w="1712244" h="563484">
                <a:moveTo>
                  <a:pt x="0" y="0"/>
                </a:moveTo>
                <a:lnTo>
                  <a:pt x="1712244" y="0"/>
                </a:lnTo>
                <a:lnTo>
                  <a:pt x="1712244" y="563484"/>
                </a:lnTo>
                <a:lnTo>
                  <a:pt x="0" y="563484"/>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5" name="Freeform 25"/>
          <p:cNvSpPr/>
          <p:nvPr/>
        </p:nvSpPr>
        <p:spPr>
          <a:xfrm>
            <a:off x="9792428" y="8389257"/>
            <a:ext cx="6347458" cy="6653461"/>
          </a:xfrm>
          <a:custGeom>
            <a:avLst/>
            <a:gdLst/>
            <a:ahLst/>
            <a:cxnLst/>
            <a:rect l="l" t="t" r="r" b="b"/>
            <a:pathLst>
              <a:path w="6321080" h="6584458">
                <a:moveTo>
                  <a:pt x="0" y="0"/>
                </a:moveTo>
                <a:lnTo>
                  <a:pt x="6321080" y="0"/>
                </a:lnTo>
                <a:lnTo>
                  <a:pt x="6321080" y="6584458"/>
                </a:lnTo>
                <a:lnTo>
                  <a:pt x="0" y="6584458"/>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26" name="Freeform 26"/>
          <p:cNvSpPr/>
          <p:nvPr/>
        </p:nvSpPr>
        <p:spPr>
          <a:xfrm>
            <a:off x="13264741" y="6166176"/>
            <a:ext cx="7514334" cy="5697231"/>
          </a:xfrm>
          <a:custGeom>
            <a:avLst/>
            <a:gdLst/>
            <a:ahLst/>
            <a:cxnLst/>
            <a:rect l="l" t="t" r="r" b="b"/>
            <a:pathLst>
              <a:path w="7514334" h="5697231">
                <a:moveTo>
                  <a:pt x="0" y="0"/>
                </a:moveTo>
                <a:lnTo>
                  <a:pt x="7514334" y="0"/>
                </a:lnTo>
                <a:lnTo>
                  <a:pt x="7514334" y="5697231"/>
                </a:lnTo>
                <a:lnTo>
                  <a:pt x="0" y="56972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27" name="Freeform 27"/>
          <p:cNvSpPr/>
          <p:nvPr/>
        </p:nvSpPr>
        <p:spPr>
          <a:xfrm rot="-6102459">
            <a:off x="16743049" y="4934070"/>
            <a:ext cx="557719" cy="685025"/>
          </a:xfrm>
          <a:custGeom>
            <a:avLst/>
            <a:gdLst/>
            <a:ahLst/>
            <a:cxnLst/>
            <a:rect l="l" t="t" r="r" b="b"/>
            <a:pathLst>
              <a:path w="557719" h="685025">
                <a:moveTo>
                  <a:pt x="0" y="0"/>
                </a:moveTo>
                <a:lnTo>
                  <a:pt x="557719" y="0"/>
                </a:lnTo>
                <a:lnTo>
                  <a:pt x="557719" y="685024"/>
                </a:lnTo>
                <a:lnTo>
                  <a:pt x="0" y="6850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8" name="Freeform 28"/>
          <p:cNvSpPr/>
          <p:nvPr/>
        </p:nvSpPr>
        <p:spPr>
          <a:xfrm rot="-6102459">
            <a:off x="13319105" y="8115748"/>
            <a:ext cx="557719" cy="685025"/>
          </a:xfrm>
          <a:custGeom>
            <a:avLst/>
            <a:gdLst/>
            <a:ahLst/>
            <a:cxnLst/>
            <a:rect l="l" t="t" r="r" b="b"/>
            <a:pathLst>
              <a:path w="557719" h="685025">
                <a:moveTo>
                  <a:pt x="0" y="0"/>
                </a:moveTo>
                <a:lnTo>
                  <a:pt x="557719" y="0"/>
                </a:lnTo>
                <a:lnTo>
                  <a:pt x="557719" y="685024"/>
                </a:lnTo>
                <a:lnTo>
                  <a:pt x="0" y="6850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9" name="Freeform 29"/>
          <p:cNvSpPr/>
          <p:nvPr/>
        </p:nvSpPr>
        <p:spPr>
          <a:xfrm rot="-2700000">
            <a:off x="7598499" y="8681625"/>
            <a:ext cx="1105048" cy="1357287"/>
          </a:xfrm>
          <a:custGeom>
            <a:avLst/>
            <a:gdLst/>
            <a:ahLst/>
            <a:cxnLst/>
            <a:rect l="l" t="t" r="r" b="b"/>
            <a:pathLst>
              <a:path w="1105048" h="1357287">
                <a:moveTo>
                  <a:pt x="0" y="0"/>
                </a:moveTo>
                <a:lnTo>
                  <a:pt x="1105048" y="0"/>
                </a:lnTo>
                <a:lnTo>
                  <a:pt x="1105048" y="1357287"/>
                </a:lnTo>
                <a:lnTo>
                  <a:pt x="0" y="135728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aphicFrame>
        <p:nvGraphicFramePr>
          <p:cNvPr id="3" name="Table 2"/>
          <p:cNvGraphicFramePr>
            <a:graphicFrameLocks noGrp="1"/>
          </p:cNvGraphicFramePr>
          <p:nvPr>
            <p:extLst>
              <p:ext uri="{D42A27DB-BD31-4B8C-83A1-F6EECF244321}">
                <p14:modId xmlns:p14="http://schemas.microsoft.com/office/powerpoint/2010/main" val="3189766142"/>
              </p:ext>
            </p:extLst>
          </p:nvPr>
        </p:nvGraphicFramePr>
        <p:xfrm>
          <a:off x="304800" y="272771"/>
          <a:ext cx="16393265" cy="9820656"/>
        </p:xfrm>
        <a:graphic>
          <a:graphicData uri="http://schemas.openxmlformats.org/drawingml/2006/table">
            <a:tbl>
              <a:tblPr firstRow="1" firstCol="1" bandRow="1"/>
              <a:tblGrid>
                <a:gridCol w="2478774"/>
                <a:gridCol w="2858062"/>
                <a:gridCol w="11056429"/>
              </a:tblGrid>
              <a:tr h="102863">
                <a:tc rowSpan="3">
                  <a:txBody>
                    <a:bodyPr/>
                    <a:lstStyle/>
                    <a:p>
                      <a:pPr algn="ctr">
                        <a:lnSpc>
                          <a:spcPct val="130000"/>
                        </a:lnSpc>
                        <a:spcAft>
                          <a:spcPts val="0"/>
                        </a:spcAft>
                      </a:pPr>
                      <a:r>
                        <a:rPr lang="vi-VN" sz="3600" b="1"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vi-VN" sz="3600" b="1"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vi-VN" sz="3600" b="1"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vi-VN" sz="3600" b="1" kern="0" smtClean="0">
                          <a:effectLst/>
                          <a:latin typeface="Times New Roman" panose="02020603050405020304" pitchFamily="18" charset="0"/>
                          <a:ea typeface="Times New Roman" panose="02020603050405020304" pitchFamily="18" charset="0"/>
                          <a:cs typeface="Times New Roman" panose="02020603050405020304" pitchFamily="18" charset="0"/>
                        </a:rPr>
                        <a:t>Luận đề</a:t>
                      </a:r>
                    </a:p>
                    <a:p>
                      <a:pPr algn="ctr">
                        <a:lnSpc>
                          <a:spcPct val="130000"/>
                        </a:lnSpc>
                        <a:spcAft>
                          <a:spcPts val="0"/>
                        </a:spcAft>
                      </a:pPr>
                      <a:r>
                        <a:rPr lang="vi-VN" sz="3600" b="1" kern="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b="1" kern="0">
                          <a:effectLst/>
                          <a:latin typeface="Times New Roman" panose="02020603050405020304" pitchFamily="18" charset="0"/>
                          <a:ea typeface="Times New Roman" panose="02020603050405020304" pitchFamily="18" charset="0"/>
                          <a:cs typeface="Times New Roman" panose="02020603050405020304" pitchFamily="18" charset="0"/>
                        </a:rPr>
                        <a:t>Sự dung hoà giữa giá trị truyền thống và hội nhập quốc tế đối với mỗi công dân toàn cầu</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27390" marR="27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3600" b="1" kern="0">
                          <a:effectLst/>
                          <a:latin typeface="Times New Roman" panose="02020603050405020304" pitchFamily="18" charset="0"/>
                          <a:ea typeface="Times New Roman" panose="02020603050405020304" pitchFamily="18" charset="0"/>
                          <a:cs typeface="Times New Roman" panose="02020603050405020304" pitchFamily="18" charset="0"/>
                        </a:rPr>
                        <a:t>Luận điểm</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27390" marR="27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3600" b="1" kern="0">
                          <a:effectLst/>
                          <a:latin typeface="Times New Roman" panose="02020603050405020304" pitchFamily="18" charset="0"/>
                          <a:ea typeface="Times New Roman" panose="02020603050405020304" pitchFamily="18" charset="0"/>
                          <a:cs typeface="Times New Roman" panose="02020603050405020304" pitchFamily="18" charset="0"/>
                        </a:rPr>
                        <a:t>Lí lẽ và bằng chứng</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27390" marR="27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2715">
                <a:tc vMerge="1">
                  <a:txBody>
                    <a:bodyPr/>
                    <a:lstStyle/>
                    <a:p>
                      <a:endParaRPr lang="en-GB"/>
                    </a:p>
                  </a:txBody>
                  <a:tcPr/>
                </a:tc>
                <a:tc>
                  <a:txBody>
                    <a:bodyPr/>
                    <a:lstStyle/>
                    <a:p>
                      <a:endParaRPr lang="en-GB" sz="3600">
                        <a:latin typeface="Times New Roman" panose="02020603050405020304" pitchFamily="18" charset="0"/>
                        <a:cs typeface="Times New Roman" panose="02020603050405020304" pitchFamily="18" charset="0"/>
                      </a:endParaRPr>
                    </a:p>
                  </a:txBody>
                  <a:tcPr marL="27390" marR="27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sz="3600">
                        <a:latin typeface="Times New Roman" panose="02020603050405020304" pitchFamily="18" charset="0"/>
                        <a:cs typeface="Times New Roman" panose="02020603050405020304" pitchFamily="18" charset="0"/>
                      </a:endParaRPr>
                    </a:p>
                  </a:txBody>
                  <a:tcPr marL="27390" marR="27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r>
              <a:tr h="2571570">
                <a:tc vMerge="1">
                  <a:txBody>
                    <a:bodyPr/>
                    <a:lstStyle/>
                    <a:p>
                      <a:endParaRPr lang="en-GB"/>
                    </a:p>
                  </a:txBody>
                  <a:tcPr/>
                </a:tc>
                <a:tc>
                  <a:txBody>
                    <a:bodyPr/>
                    <a:lstStyle/>
                    <a:p>
                      <a:pPr algn="ctr">
                        <a:lnSpc>
                          <a:spcPct val="130000"/>
                        </a:lnSpc>
                        <a:spcAft>
                          <a:spcPts val="0"/>
                        </a:spcAft>
                      </a:pPr>
                      <a:r>
                        <a:rPr lang="vi-VN" sz="3600" b="1" kern="0">
                          <a:effectLst/>
                          <a:latin typeface="Times New Roman" panose="02020603050405020304" pitchFamily="18" charset="0"/>
                          <a:ea typeface="Times New Roman" panose="02020603050405020304" pitchFamily="18" charset="0"/>
                          <a:cs typeface="Times New Roman" panose="02020603050405020304" pitchFamily="18" charset="0"/>
                        </a:rPr>
                        <a:t>Luận điểm 2: Đặc trưng của toàn cầu hoá là sự đón nhận và trân trọng đóng góp của tất cả các dân tộc trong bản hoà ca của nhân loại</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vi-VN" sz="3600" b="1"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27390" marR="27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3600" b="1" kern="0">
                          <a:effectLst/>
                          <a:latin typeface="Times New Roman" panose="02020603050405020304" pitchFamily="18" charset="0"/>
                          <a:ea typeface="Times New Roman" panose="02020603050405020304" pitchFamily="18" charset="0"/>
                          <a:cs typeface="Times New Roman" panose="02020603050405020304" pitchFamily="18" charset="0"/>
                        </a:rPr>
                        <a:t>- Lí lẽ: </a:t>
                      </a:r>
                      <a:r>
                        <a:rPr lang="vi-VN" sz="3600" kern="0">
                          <a:effectLst/>
                          <a:latin typeface="Times New Roman" panose="02020603050405020304" pitchFamily="18" charset="0"/>
                          <a:ea typeface="Times New Roman" panose="02020603050405020304" pitchFamily="18" charset="0"/>
                          <a:cs typeface="Times New Roman" panose="02020603050405020304" pitchFamily="18" charset="0"/>
                        </a:rPr>
                        <a:t>người ta chỉ sẻ giá trị của mình hoà vào cái chung, tạo nên bức tranh lớn đa sắc màu nhưng vẫn nhất quán và đầy tính nhân bản. Mỗi công dân, mỗi dân tộc là một mảnh ghép vừa vặn trong bức tranh chung của nhân loại nhưng vẫn mang trong mình một sắc màu chung của dân tộc.</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vi-VN" sz="3600" b="1" kern="0">
                          <a:effectLst/>
                          <a:latin typeface="Times New Roman" panose="02020603050405020304" pitchFamily="18" charset="0"/>
                          <a:ea typeface="Times New Roman" panose="02020603050405020304" pitchFamily="18" charset="0"/>
                          <a:cs typeface="Times New Roman" panose="02020603050405020304" pitchFamily="18" charset="0"/>
                        </a:rPr>
                        <a:t>- Bằng chứng</a:t>
                      </a:r>
                      <a:r>
                        <a:rPr lang="vi-VN" sz="3600"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vi-VN" sz="3600" kern="0">
                          <a:effectLst/>
                          <a:latin typeface="Times New Roman" panose="02020603050405020304" pitchFamily="18" charset="0"/>
                          <a:ea typeface="Times New Roman" panose="02020603050405020304" pitchFamily="18" charset="0"/>
                          <a:cs typeface="Times New Roman" panose="02020603050405020304" pitchFamily="18" charset="0"/>
                        </a:rPr>
                        <a:t>+ Tác giả lấy dẫn chứng về các nước giữ được bản sắc văn hoá dân tộc trong bối cảnh toàn cầu hoá: Trung Quốc, các nước châu Âu, hoặc mỗi quốc gia nói chung gắn kết với nhau nhờ gốc rễ chung là văn hoá dân tộc.</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vi-VN" sz="3600" kern="0">
                          <a:effectLst/>
                          <a:latin typeface="Times New Roman" panose="02020603050405020304" pitchFamily="18" charset="0"/>
                          <a:ea typeface="Times New Roman" panose="02020603050405020304" pitchFamily="18" charset="0"/>
                          <a:cs typeface="Times New Roman" panose="02020603050405020304" pitchFamily="18" charset="0"/>
                        </a:rPr>
                        <a:t>+ Trích lời của ông Nguyễn Sĩ Dũng, nguyên Phó chủ tịch Quốc hội.</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27390" marR="273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66645485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9F3"/>
        </a:solidFill>
        <a:effectLst/>
      </p:bgPr>
    </p:bg>
    <p:spTree>
      <p:nvGrpSpPr>
        <p:cNvPr id="1" name=""/>
        <p:cNvGrpSpPr/>
        <p:nvPr/>
      </p:nvGrpSpPr>
      <p:grpSpPr>
        <a:xfrm>
          <a:off x="0" y="0"/>
          <a:ext cx="0" cy="0"/>
          <a:chOff x="0" y="0"/>
          <a:chExt cx="0" cy="0"/>
        </a:xfrm>
      </p:grpSpPr>
      <p:sp>
        <p:nvSpPr>
          <p:cNvPr id="2" name="Rectangle 1"/>
          <p:cNvSpPr/>
          <p:nvPr/>
        </p:nvSpPr>
        <p:spPr>
          <a:xfrm>
            <a:off x="1829429" y="228823"/>
            <a:ext cx="11282256" cy="830997"/>
          </a:xfrm>
          <a:prstGeom prst="rect">
            <a:avLst/>
          </a:prstGeom>
        </p:spPr>
        <p:txBody>
          <a:bodyPr wrap="none">
            <a:spAutoFit/>
          </a:bodyPr>
          <a:lstStyle/>
          <a:p>
            <a:r>
              <a:rPr lang="vi-VN" sz="4800" b="1">
                <a:latin typeface="+mj-lt"/>
              </a:rPr>
              <a:t>b. Phân tích các lí lẽ, bằng chứng tiêu biểu</a:t>
            </a:r>
            <a:endParaRPr lang="en-GB" sz="4800">
              <a:latin typeface="+mj-lt"/>
            </a:endParaRPr>
          </a:p>
        </p:txBody>
      </p:sp>
      <p:sp>
        <p:nvSpPr>
          <p:cNvPr id="27" name="Freeform 5"/>
          <p:cNvSpPr/>
          <p:nvPr/>
        </p:nvSpPr>
        <p:spPr>
          <a:xfrm flipH="1" flipV="1">
            <a:off x="152400" y="2476498"/>
            <a:ext cx="5751828" cy="4038602"/>
          </a:xfrm>
          <a:custGeom>
            <a:avLst/>
            <a:gdLst/>
            <a:ahLst/>
            <a:cxnLst/>
            <a:rect l="l" t="t" r="r" b="b"/>
            <a:pathLst>
              <a:path w="7331983" h="4092984">
                <a:moveTo>
                  <a:pt x="7331983" y="4092985"/>
                </a:moveTo>
                <a:lnTo>
                  <a:pt x="0" y="4092985"/>
                </a:lnTo>
                <a:lnTo>
                  <a:pt x="0" y="0"/>
                </a:lnTo>
                <a:lnTo>
                  <a:pt x="7331983" y="0"/>
                </a:lnTo>
                <a:lnTo>
                  <a:pt x="7331983" y="4092985"/>
                </a:lnTo>
                <a:close/>
              </a:path>
            </a:pathLst>
          </a:custGeom>
          <a:blipFill>
            <a:blip r:embed="rId2"/>
            <a:stretch>
              <a:fillRect b="-47562"/>
            </a:stretch>
          </a:blipFill>
        </p:spPr>
      </p:sp>
      <p:sp>
        <p:nvSpPr>
          <p:cNvPr id="28" name="Freeform 6"/>
          <p:cNvSpPr/>
          <p:nvPr/>
        </p:nvSpPr>
        <p:spPr>
          <a:xfrm>
            <a:off x="1874617" y="2300788"/>
            <a:ext cx="1712244" cy="566068"/>
          </a:xfrm>
          <a:custGeom>
            <a:avLst/>
            <a:gdLst/>
            <a:ahLst/>
            <a:cxnLst/>
            <a:rect l="l" t="t" r="r" b="b"/>
            <a:pathLst>
              <a:path w="1712244" h="563484">
                <a:moveTo>
                  <a:pt x="0" y="0"/>
                </a:moveTo>
                <a:lnTo>
                  <a:pt x="1712244" y="0"/>
                </a:lnTo>
                <a:lnTo>
                  <a:pt x="1712244" y="563484"/>
                </a:lnTo>
                <a:lnTo>
                  <a:pt x="0" y="563484"/>
                </a:lnTo>
                <a:lnTo>
                  <a:pt x="0" y="0"/>
                </a:lnTo>
                <a:close/>
              </a:path>
            </a:pathLst>
          </a:custGeom>
          <a:blipFill>
            <a:blip r:embed="rId3">
              <a:extLst>
                <a:ext uri="{96DAC541-7B7A-43D3-8B79-37D633B846F1}">
                  <asvg:svgBlip xmlns:asvg="http://schemas.microsoft.com/office/drawing/2016/SVG/main" xmlns="" r:embed="rId10"/>
                </a:ext>
              </a:extLst>
            </a:blip>
            <a:stretch>
              <a:fillRect/>
            </a:stretch>
          </a:blipFill>
        </p:spPr>
      </p:sp>
      <p:sp>
        <p:nvSpPr>
          <p:cNvPr id="29" name="Freeform 5"/>
          <p:cNvSpPr/>
          <p:nvPr/>
        </p:nvSpPr>
        <p:spPr>
          <a:xfrm flipH="1" flipV="1">
            <a:off x="6096000" y="2524052"/>
            <a:ext cx="7585204" cy="5257800"/>
          </a:xfrm>
          <a:custGeom>
            <a:avLst/>
            <a:gdLst/>
            <a:ahLst/>
            <a:cxnLst/>
            <a:rect l="l" t="t" r="r" b="b"/>
            <a:pathLst>
              <a:path w="7331983" h="4092984">
                <a:moveTo>
                  <a:pt x="7331983" y="4092985"/>
                </a:moveTo>
                <a:lnTo>
                  <a:pt x="0" y="4092985"/>
                </a:lnTo>
                <a:lnTo>
                  <a:pt x="0" y="0"/>
                </a:lnTo>
                <a:lnTo>
                  <a:pt x="7331983" y="0"/>
                </a:lnTo>
                <a:lnTo>
                  <a:pt x="7331983" y="4092985"/>
                </a:lnTo>
                <a:close/>
              </a:path>
            </a:pathLst>
          </a:custGeom>
          <a:blipFill>
            <a:blip r:embed="rId2"/>
            <a:stretch>
              <a:fillRect b="-47562"/>
            </a:stretch>
          </a:blipFill>
        </p:spPr>
      </p:sp>
      <p:sp>
        <p:nvSpPr>
          <p:cNvPr id="30" name="Freeform 6"/>
          <p:cNvSpPr/>
          <p:nvPr/>
        </p:nvSpPr>
        <p:spPr>
          <a:xfrm>
            <a:off x="8520666" y="2369772"/>
            <a:ext cx="1712244" cy="566068"/>
          </a:xfrm>
          <a:custGeom>
            <a:avLst/>
            <a:gdLst/>
            <a:ahLst/>
            <a:cxnLst/>
            <a:rect l="l" t="t" r="r" b="b"/>
            <a:pathLst>
              <a:path w="1712244" h="563484">
                <a:moveTo>
                  <a:pt x="0" y="0"/>
                </a:moveTo>
                <a:lnTo>
                  <a:pt x="1712244" y="0"/>
                </a:lnTo>
                <a:lnTo>
                  <a:pt x="1712244" y="563484"/>
                </a:lnTo>
                <a:lnTo>
                  <a:pt x="0" y="563484"/>
                </a:lnTo>
                <a:lnTo>
                  <a:pt x="0" y="0"/>
                </a:lnTo>
                <a:close/>
              </a:path>
            </a:pathLst>
          </a:custGeom>
          <a:blipFill>
            <a:blip r:embed="rId3">
              <a:extLst>
                <a:ext uri="{96DAC541-7B7A-43D3-8B79-37D633B846F1}">
                  <asvg:svgBlip xmlns:asvg="http://schemas.microsoft.com/office/drawing/2016/SVG/main" xmlns="" r:embed="rId10"/>
                </a:ext>
              </a:extLst>
            </a:blip>
            <a:stretch>
              <a:fillRect/>
            </a:stretch>
          </a:blipFill>
        </p:spPr>
      </p:sp>
      <p:sp>
        <p:nvSpPr>
          <p:cNvPr id="36" name="Freeform 58"/>
          <p:cNvSpPr/>
          <p:nvPr/>
        </p:nvSpPr>
        <p:spPr>
          <a:xfrm rot="2688429">
            <a:off x="15062647" y="-627048"/>
            <a:ext cx="3198567" cy="4059090"/>
          </a:xfrm>
          <a:custGeom>
            <a:avLst/>
            <a:gdLst/>
            <a:ahLst/>
            <a:cxnLst/>
            <a:rect l="l" t="t" r="r" b="b"/>
            <a:pathLst>
              <a:path w="8157591" h="8229600">
                <a:moveTo>
                  <a:pt x="0" y="0"/>
                </a:moveTo>
                <a:lnTo>
                  <a:pt x="8157592" y="0"/>
                </a:lnTo>
                <a:lnTo>
                  <a:pt x="8157592" y="8229600"/>
                </a:lnTo>
                <a:lnTo>
                  <a:pt x="0" y="8229600"/>
                </a:lnTo>
                <a:lnTo>
                  <a:pt x="0" y="0"/>
                </a:lnTo>
                <a:close/>
              </a:path>
            </a:pathLst>
          </a:custGeom>
          <a:blipFill>
            <a:blip r:embed="rId11"/>
            <a:stretch>
              <a:fillRect/>
            </a:stretch>
          </a:blipFill>
        </p:spPr>
        <p:txBody>
          <a:bodyPr/>
          <a:lstStyle/>
          <a:p>
            <a:endParaRPr lang="en-GB"/>
          </a:p>
        </p:txBody>
      </p:sp>
      <p:sp>
        <p:nvSpPr>
          <p:cNvPr id="4" name="Rectangle 3"/>
          <p:cNvSpPr/>
          <p:nvPr/>
        </p:nvSpPr>
        <p:spPr>
          <a:xfrm>
            <a:off x="1600200" y="1230878"/>
            <a:ext cx="11740715" cy="707886"/>
          </a:xfrm>
          <a:prstGeom prst="rect">
            <a:avLst/>
          </a:prstGeom>
        </p:spPr>
        <p:txBody>
          <a:bodyPr wrap="none">
            <a:spAutoFit/>
          </a:bodyPr>
          <a:lstStyle/>
          <a:p>
            <a:r>
              <a:rPr lang="vi-VN" sz="4000" b="1" kern="0">
                <a:latin typeface="Times New Roman" panose="02020603050405020304" pitchFamily="18" charset="0"/>
                <a:ea typeface="Times New Roman" panose="02020603050405020304" pitchFamily="18" charset="0"/>
              </a:rPr>
              <a:t>Nhận xét những bằng chứng tác giả đưa ra trong VB</a:t>
            </a:r>
            <a:endParaRPr lang="en-GB" sz="4000"/>
          </a:p>
        </p:txBody>
      </p:sp>
      <p:sp>
        <p:nvSpPr>
          <p:cNvPr id="15" name="Freeform 45"/>
          <p:cNvSpPr/>
          <p:nvPr/>
        </p:nvSpPr>
        <p:spPr>
          <a:xfrm>
            <a:off x="14173200" y="2247900"/>
            <a:ext cx="4385802" cy="7653887"/>
          </a:xfrm>
          <a:custGeom>
            <a:avLst/>
            <a:gdLst/>
            <a:ahLst/>
            <a:cxnLst/>
            <a:rect l="l" t="t" r="r" b="b"/>
            <a:pathLst>
              <a:path w="3014091" h="4114800">
                <a:moveTo>
                  <a:pt x="0" y="0"/>
                </a:moveTo>
                <a:lnTo>
                  <a:pt x="3014092" y="0"/>
                </a:lnTo>
                <a:lnTo>
                  <a:pt x="3014092" y="4114800"/>
                </a:lnTo>
                <a:lnTo>
                  <a:pt x="0" y="4114800"/>
                </a:lnTo>
                <a:lnTo>
                  <a:pt x="0" y="0"/>
                </a:lnTo>
                <a:close/>
              </a:path>
            </a:pathLst>
          </a:custGeom>
          <a:blipFill>
            <a:blip r:embed="rId12">
              <a:extLst>
                <a:ext uri="{96DAC541-7B7A-43D3-8B79-37D633B846F1}">
                  <asvg:svgBlip xmlns:asvg="http://schemas.microsoft.com/office/drawing/2016/SVG/main" xmlns="" r:embed="rId59"/>
                </a:ext>
              </a:extLst>
            </a:blip>
            <a:stretch>
              <a:fillRect/>
            </a:stretch>
          </a:blipFill>
        </p:spPr>
      </p:sp>
      <p:sp>
        <p:nvSpPr>
          <p:cNvPr id="16" name="Freeform 54"/>
          <p:cNvSpPr/>
          <p:nvPr/>
        </p:nvSpPr>
        <p:spPr>
          <a:xfrm>
            <a:off x="12734139" y="5299458"/>
            <a:ext cx="3631962" cy="4975675"/>
          </a:xfrm>
          <a:custGeom>
            <a:avLst/>
            <a:gdLst/>
            <a:ahLst/>
            <a:cxnLst/>
            <a:rect l="l" t="t" r="r" b="b"/>
            <a:pathLst>
              <a:path w="3538728" h="4114800">
                <a:moveTo>
                  <a:pt x="0" y="0"/>
                </a:moveTo>
                <a:lnTo>
                  <a:pt x="3538728" y="0"/>
                </a:lnTo>
                <a:lnTo>
                  <a:pt x="3538728" y="4114800"/>
                </a:lnTo>
                <a:lnTo>
                  <a:pt x="0" y="4114800"/>
                </a:lnTo>
                <a:lnTo>
                  <a:pt x="0" y="0"/>
                </a:lnTo>
                <a:close/>
              </a:path>
            </a:pathLst>
          </a:custGeom>
          <a:blipFill>
            <a:blip r:embed="rId60">
              <a:extLst>
                <a:ext uri="{96DAC541-7B7A-43D3-8B79-37D633B846F1}">
                  <asvg:svgBlip xmlns:asvg="http://schemas.microsoft.com/office/drawing/2016/SVG/main" xmlns="" r:embed="rId70"/>
                </a:ext>
              </a:extLst>
            </a:blip>
            <a:stretch>
              <a:fillRect/>
            </a:stretch>
          </a:blipFill>
        </p:spPr>
      </p:sp>
      <p:sp>
        <p:nvSpPr>
          <p:cNvPr id="7" name="Rectangle 6"/>
          <p:cNvSpPr/>
          <p:nvPr/>
        </p:nvSpPr>
        <p:spPr>
          <a:xfrm>
            <a:off x="551799" y="3545132"/>
            <a:ext cx="4934450" cy="1754326"/>
          </a:xfrm>
          <a:prstGeom prst="rect">
            <a:avLst/>
          </a:prstGeom>
        </p:spPr>
        <p:txBody>
          <a:bodyPr wrap="square">
            <a:spAutoFit/>
          </a:bodyPr>
          <a:lstStyle/>
          <a:p>
            <a:pPr algn="just"/>
            <a:r>
              <a:rPr lang="vi-VN" sz="3600" kern="0">
                <a:latin typeface="Times New Roman" panose="02020603050405020304" pitchFamily="18" charset="0"/>
                <a:ea typeface="Times New Roman" panose="02020603050405020304" pitchFamily="18" charset="0"/>
              </a:rPr>
              <a:t>Liệt kê các bằng chứng tác giả đưa trong VB: đã nêu ở bảng trên.</a:t>
            </a:r>
            <a:endParaRPr lang="en-GB" sz="3600"/>
          </a:p>
        </p:txBody>
      </p:sp>
      <p:sp>
        <p:nvSpPr>
          <p:cNvPr id="9" name="Rectangle 8"/>
          <p:cNvSpPr/>
          <p:nvPr/>
        </p:nvSpPr>
        <p:spPr>
          <a:xfrm>
            <a:off x="6660312" y="3110659"/>
            <a:ext cx="6451373" cy="4413516"/>
          </a:xfrm>
          <a:prstGeom prst="rect">
            <a:avLst/>
          </a:prstGeom>
        </p:spPr>
        <p:txBody>
          <a:bodyPr wrap="square">
            <a:spAutoFit/>
          </a:bodyPr>
          <a:lstStyle/>
          <a:p>
            <a:pPr algn="ctr">
              <a:lnSpc>
                <a:spcPct val="130000"/>
              </a:lnSpc>
              <a:spcAft>
                <a:spcPts val="0"/>
              </a:spcAft>
            </a:pPr>
            <a:r>
              <a:rPr lang="vi-VN" sz="3600" b="1" kern="0" smtClean="0">
                <a:latin typeface="Times New Roman" panose="02020603050405020304" pitchFamily="18" charset="0"/>
                <a:ea typeface="Times New Roman" panose="02020603050405020304" pitchFamily="18" charset="0"/>
                <a:cs typeface="Times New Roman" panose="02020603050405020304" pitchFamily="18" charset="0"/>
              </a:rPr>
              <a:t>Nhận xét</a:t>
            </a:r>
          </a:p>
          <a:p>
            <a:pPr algn="just">
              <a:lnSpc>
                <a:spcPct val="130000"/>
              </a:lnSpc>
              <a:spcAft>
                <a:spcPts val="0"/>
              </a:spcAft>
            </a:pPr>
            <a:r>
              <a:rPr lang="vi-VN" sz="3600" b="1" kern="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3600" kern="100">
                <a:latin typeface="Times New Roman" panose="02020603050405020304" pitchFamily="18" charset="0"/>
                <a:ea typeface="Calibri" panose="020F0502020204030204" pitchFamily="34" charset="0"/>
                <a:cs typeface="Times New Roman" panose="02020603050405020304" pitchFamily="18" charset="0"/>
              </a:rPr>
              <a:t>Tác giả đã sử dụng biện pháp liệt kê: Liệt kê các dẫn chứng tiêu biểu, điển hình: Trung Quốc, các nước châu Âu (người Bỉ, người Đức, Hà Lan)</a:t>
            </a:r>
            <a:endParaRPr lang="en-GB" sz="36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36652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9F3"/>
        </a:solidFill>
        <a:effectLst/>
      </p:bgPr>
    </p:bg>
    <p:spTree>
      <p:nvGrpSpPr>
        <p:cNvPr id="1" name=""/>
        <p:cNvGrpSpPr/>
        <p:nvPr/>
      </p:nvGrpSpPr>
      <p:grpSpPr>
        <a:xfrm>
          <a:off x="0" y="0"/>
          <a:ext cx="0" cy="0"/>
          <a:chOff x="0" y="0"/>
          <a:chExt cx="0" cy="0"/>
        </a:xfrm>
      </p:grpSpPr>
      <p:sp>
        <p:nvSpPr>
          <p:cNvPr id="18" name="Freeform 18"/>
          <p:cNvSpPr/>
          <p:nvPr/>
        </p:nvSpPr>
        <p:spPr>
          <a:xfrm flipH="1" flipV="1">
            <a:off x="8524385" y="2089374"/>
            <a:ext cx="8544414" cy="5695003"/>
          </a:xfrm>
          <a:custGeom>
            <a:avLst/>
            <a:gdLst/>
            <a:ahLst/>
            <a:cxnLst/>
            <a:rect l="l" t="t" r="r" b="b"/>
            <a:pathLst>
              <a:path w="7212613" h="5315465">
                <a:moveTo>
                  <a:pt x="7212614" y="5315466"/>
                </a:moveTo>
                <a:lnTo>
                  <a:pt x="0" y="5315466"/>
                </a:lnTo>
                <a:lnTo>
                  <a:pt x="0" y="0"/>
                </a:lnTo>
                <a:lnTo>
                  <a:pt x="7212614" y="0"/>
                </a:lnTo>
                <a:lnTo>
                  <a:pt x="7212614" y="5315466"/>
                </a:lnTo>
                <a:close/>
              </a:path>
            </a:pathLst>
          </a:custGeom>
          <a:blipFill>
            <a:blip r:embed="rId2"/>
            <a:stretch>
              <a:fillRect b="-11775"/>
            </a:stretch>
          </a:blipFill>
        </p:spPr>
      </p:sp>
      <p:sp>
        <p:nvSpPr>
          <p:cNvPr id="19" name="Freeform 19"/>
          <p:cNvSpPr/>
          <p:nvPr/>
        </p:nvSpPr>
        <p:spPr>
          <a:xfrm rot="-4066881">
            <a:off x="7698201" y="4095748"/>
            <a:ext cx="1712244" cy="563484"/>
          </a:xfrm>
          <a:custGeom>
            <a:avLst/>
            <a:gdLst/>
            <a:ahLst/>
            <a:cxnLst/>
            <a:rect l="l" t="t" r="r" b="b"/>
            <a:pathLst>
              <a:path w="1712244" h="563484">
                <a:moveTo>
                  <a:pt x="0" y="0"/>
                </a:moveTo>
                <a:lnTo>
                  <a:pt x="1712244" y="0"/>
                </a:lnTo>
                <a:lnTo>
                  <a:pt x="1712244" y="563484"/>
                </a:lnTo>
                <a:lnTo>
                  <a:pt x="0" y="563484"/>
                </a:lnTo>
                <a:lnTo>
                  <a:pt x="0" y="0"/>
                </a:lnTo>
                <a:close/>
              </a:path>
            </a:pathLst>
          </a:custGeom>
          <a:blipFill>
            <a:blip r:embed="rId3">
              <a:alphaModFix amt="48000"/>
              <a:extLst>
                <a:ext uri="{96DAC541-7B7A-43D3-8B79-37D633B846F1}">
                  <asvg:svgBlip xmlns:asvg="http://schemas.microsoft.com/office/drawing/2016/SVG/main" xmlns="" r:embed="rId5"/>
                </a:ext>
              </a:extLst>
            </a:blip>
            <a:stretch>
              <a:fillRect/>
            </a:stretch>
          </a:blipFill>
        </p:spPr>
      </p:sp>
      <p:sp>
        <p:nvSpPr>
          <p:cNvPr id="20" name="Freeform 20"/>
          <p:cNvSpPr/>
          <p:nvPr/>
        </p:nvSpPr>
        <p:spPr>
          <a:xfrm rot="-4066881">
            <a:off x="15257386" y="7833958"/>
            <a:ext cx="1712244" cy="563484"/>
          </a:xfrm>
          <a:custGeom>
            <a:avLst/>
            <a:gdLst/>
            <a:ahLst/>
            <a:cxnLst/>
            <a:rect l="l" t="t" r="r" b="b"/>
            <a:pathLst>
              <a:path w="1712244" h="563484">
                <a:moveTo>
                  <a:pt x="0" y="0"/>
                </a:moveTo>
                <a:lnTo>
                  <a:pt x="1712244" y="0"/>
                </a:lnTo>
                <a:lnTo>
                  <a:pt x="1712244" y="563484"/>
                </a:lnTo>
                <a:lnTo>
                  <a:pt x="0" y="56348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4" name="TextBox 24"/>
          <p:cNvSpPr txBox="1"/>
          <p:nvPr/>
        </p:nvSpPr>
        <p:spPr>
          <a:xfrm>
            <a:off x="8992580" y="2453302"/>
            <a:ext cx="7437610" cy="4431983"/>
          </a:xfrm>
          <a:prstGeom prst="rect">
            <a:avLst/>
          </a:prstGeom>
        </p:spPr>
        <p:txBody>
          <a:bodyPr wrap="square" lIns="0" tIns="0" rIns="0" bIns="0" rtlCol="0" anchor="t">
            <a:spAutoFit/>
          </a:bodyPr>
          <a:lstStyle/>
          <a:p>
            <a:pPr algn="ctr">
              <a:spcBef>
                <a:spcPct val="0"/>
              </a:spcBef>
            </a:pPr>
            <a:r>
              <a:rPr lang="vi-VN" sz="3200" b="1">
                <a:latin typeface="Times New Roman" panose="02020603050405020304" pitchFamily="18" charset="0"/>
                <a:cs typeface="Times New Roman" panose="02020603050405020304" pitchFamily="18" charset="0"/>
              </a:rPr>
              <a:t>Nhận </a:t>
            </a:r>
            <a:r>
              <a:rPr lang="vi-VN" sz="3200" b="1" smtClean="0">
                <a:latin typeface="Times New Roman" panose="02020603050405020304" pitchFamily="18" charset="0"/>
                <a:cs typeface="Times New Roman" panose="02020603050405020304" pitchFamily="18" charset="0"/>
              </a:rPr>
              <a:t>xét</a:t>
            </a:r>
          </a:p>
          <a:p>
            <a:pPr algn="just">
              <a:spcBef>
                <a:spcPct val="0"/>
              </a:spcBef>
            </a:pPr>
            <a:r>
              <a:rPr lang="vi-VN" sz="3200" b="1" smtClean="0">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Ý kiến trên hoàn toàn đúng vì khi là một công dân toàn cầu, chúng ta “hoà nhập chứ không hoà tan’. Như lí lẽ mà văn bản đưa ra, một công dân toàn cầu là người biết đem giá trị văn hoá truyền thống của dân tộc để góp phần làm phong phú thêm bức tranh đầy sắc màu của nhân loại, chứ không phải đáng mất cội nguồn, gốc rễ của mình.</a:t>
            </a:r>
            <a:endParaRPr lang="en-US" sz="3200">
              <a:solidFill>
                <a:srgbClr val="4A1B20"/>
              </a:solidFill>
              <a:latin typeface="Times New Roman" panose="02020603050405020304" pitchFamily="18" charset="0"/>
              <a:ea typeface="Mali"/>
              <a:cs typeface="Times New Roman" panose="02020603050405020304" pitchFamily="18" charset="0"/>
              <a:sym typeface="Mali"/>
            </a:endParaRPr>
          </a:p>
        </p:txBody>
      </p:sp>
      <p:sp>
        <p:nvSpPr>
          <p:cNvPr id="25" name="Freeform 25"/>
          <p:cNvSpPr/>
          <p:nvPr/>
        </p:nvSpPr>
        <p:spPr>
          <a:xfrm>
            <a:off x="8206879" y="8258699"/>
            <a:ext cx="6321080" cy="6584458"/>
          </a:xfrm>
          <a:custGeom>
            <a:avLst/>
            <a:gdLst/>
            <a:ahLst/>
            <a:cxnLst/>
            <a:rect l="l" t="t" r="r" b="b"/>
            <a:pathLst>
              <a:path w="6321080" h="6584458">
                <a:moveTo>
                  <a:pt x="0" y="0"/>
                </a:moveTo>
                <a:lnTo>
                  <a:pt x="6321080" y="0"/>
                </a:lnTo>
                <a:lnTo>
                  <a:pt x="6321080" y="6584458"/>
                </a:lnTo>
                <a:lnTo>
                  <a:pt x="0" y="6584458"/>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26" name="Freeform 26"/>
          <p:cNvSpPr/>
          <p:nvPr/>
        </p:nvSpPr>
        <p:spPr>
          <a:xfrm>
            <a:off x="13044536" y="5143500"/>
            <a:ext cx="7514334" cy="5697231"/>
          </a:xfrm>
          <a:custGeom>
            <a:avLst/>
            <a:gdLst/>
            <a:ahLst/>
            <a:cxnLst/>
            <a:rect l="l" t="t" r="r" b="b"/>
            <a:pathLst>
              <a:path w="7514334" h="5697231">
                <a:moveTo>
                  <a:pt x="0" y="0"/>
                </a:moveTo>
                <a:lnTo>
                  <a:pt x="7514334" y="0"/>
                </a:lnTo>
                <a:lnTo>
                  <a:pt x="7514334" y="5697231"/>
                </a:lnTo>
                <a:lnTo>
                  <a:pt x="0" y="56972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27" name="Freeform 27"/>
          <p:cNvSpPr/>
          <p:nvPr/>
        </p:nvSpPr>
        <p:spPr>
          <a:xfrm rot="-6102459">
            <a:off x="16743049" y="4934070"/>
            <a:ext cx="557719" cy="685025"/>
          </a:xfrm>
          <a:custGeom>
            <a:avLst/>
            <a:gdLst/>
            <a:ahLst/>
            <a:cxnLst/>
            <a:rect l="l" t="t" r="r" b="b"/>
            <a:pathLst>
              <a:path w="557719" h="685025">
                <a:moveTo>
                  <a:pt x="0" y="0"/>
                </a:moveTo>
                <a:lnTo>
                  <a:pt x="557719" y="0"/>
                </a:lnTo>
                <a:lnTo>
                  <a:pt x="557719" y="685024"/>
                </a:lnTo>
                <a:lnTo>
                  <a:pt x="0" y="6850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8" name="Freeform 28"/>
          <p:cNvSpPr/>
          <p:nvPr/>
        </p:nvSpPr>
        <p:spPr>
          <a:xfrm rot="-6102459">
            <a:off x="13319105" y="8115748"/>
            <a:ext cx="557719" cy="685025"/>
          </a:xfrm>
          <a:custGeom>
            <a:avLst/>
            <a:gdLst/>
            <a:ahLst/>
            <a:cxnLst/>
            <a:rect l="l" t="t" r="r" b="b"/>
            <a:pathLst>
              <a:path w="557719" h="685025">
                <a:moveTo>
                  <a:pt x="0" y="0"/>
                </a:moveTo>
                <a:lnTo>
                  <a:pt x="557719" y="0"/>
                </a:lnTo>
                <a:lnTo>
                  <a:pt x="557719" y="685024"/>
                </a:lnTo>
                <a:lnTo>
                  <a:pt x="0" y="6850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9" name="Freeform 29"/>
          <p:cNvSpPr/>
          <p:nvPr/>
        </p:nvSpPr>
        <p:spPr>
          <a:xfrm rot="-2700000">
            <a:off x="7598499" y="8681625"/>
            <a:ext cx="1105048" cy="1357287"/>
          </a:xfrm>
          <a:custGeom>
            <a:avLst/>
            <a:gdLst/>
            <a:ahLst/>
            <a:cxnLst/>
            <a:rect l="l" t="t" r="r" b="b"/>
            <a:pathLst>
              <a:path w="1105048" h="1357287">
                <a:moveTo>
                  <a:pt x="0" y="0"/>
                </a:moveTo>
                <a:lnTo>
                  <a:pt x="1105048" y="0"/>
                </a:lnTo>
                <a:lnTo>
                  <a:pt x="1105048" y="1357287"/>
                </a:lnTo>
                <a:lnTo>
                  <a:pt x="0" y="135728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1" name="Freeform 51"/>
          <p:cNvSpPr/>
          <p:nvPr/>
        </p:nvSpPr>
        <p:spPr>
          <a:xfrm>
            <a:off x="-184702" y="4949757"/>
            <a:ext cx="6741483" cy="5427417"/>
          </a:xfrm>
          <a:custGeom>
            <a:avLst/>
            <a:gdLst/>
            <a:ahLst/>
            <a:cxnLst/>
            <a:rect l="l" t="t" r="r" b="b"/>
            <a:pathLst>
              <a:path w="8583677" h="8229600">
                <a:moveTo>
                  <a:pt x="0" y="0"/>
                </a:moveTo>
                <a:lnTo>
                  <a:pt x="8583676" y="0"/>
                </a:lnTo>
                <a:lnTo>
                  <a:pt x="8583676" y="8229600"/>
                </a:lnTo>
                <a:lnTo>
                  <a:pt x="0" y="8229600"/>
                </a:lnTo>
                <a:lnTo>
                  <a:pt x="0" y="0"/>
                </a:lnTo>
                <a:close/>
              </a:path>
            </a:pathLst>
          </a:custGeom>
          <a:blipFill>
            <a:blip r:embed="rId16"/>
            <a:stretch>
              <a:fillRect/>
            </a:stretch>
          </a:blipFill>
        </p:spPr>
      </p:sp>
      <p:sp>
        <p:nvSpPr>
          <p:cNvPr id="30" name="Freeform 18"/>
          <p:cNvSpPr/>
          <p:nvPr/>
        </p:nvSpPr>
        <p:spPr>
          <a:xfrm flipH="1" flipV="1">
            <a:off x="729746" y="383929"/>
            <a:ext cx="7212613" cy="5315465"/>
          </a:xfrm>
          <a:custGeom>
            <a:avLst/>
            <a:gdLst/>
            <a:ahLst/>
            <a:cxnLst/>
            <a:rect l="l" t="t" r="r" b="b"/>
            <a:pathLst>
              <a:path w="7212613" h="5315465">
                <a:moveTo>
                  <a:pt x="7212614" y="5315466"/>
                </a:moveTo>
                <a:lnTo>
                  <a:pt x="0" y="5315466"/>
                </a:lnTo>
                <a:lnTo>
                  <a:pt x="0" y="0"/>
                </a:lnTo>
                <a:lnTo>
                  <a:pt x="7212614" y="0"/>
                </a:lnTo>
                <a:lnTo>
                  <a:pt x="7212614" y="5315466"/>
                </a:lnTo>
                <a:close/>
              </a:path>
            </a:pathLst>
          </a:custGeom>
          <a:blipFill>
            <a:blip r:embed="rId2"/>
            <a:stretch>
              <a:fillRect b="-11775"/>
            </a:stretch>
          </a:blipFill>
        </p:spPr>
      </p:sp>
      <p:sp>
        <p:nvSpPr>
          <p:cNvPr id="32" name="Freeform 19"/>
          <p:cNvSpPr/>
          <p:nvPr/>
        </p:nvSpPr>
        <p:spPr>
          <a:xfrm rot="-4066881">
            <a:off x="-85133" y="2903336"/>
            <a:ext cx="1712244" cy="563484"/>
          </a:xfrm>
          <a:custGeom>
            <a:avLst/>
            <a:gdLst/>
            <a:ahLst/>
            <a:cxnLst/>
            <a:rect l="l" t="t" r="r" b="b"/>
            <a:pathLst>
              <a:path w="1712244" h="563484">
                <a:moveTo>
                  <a:pt x="0" y="0"/>
                </a:moveTo>
                <a:lnTo>
                  <a:pt x="1712244" y="0"/>
                </a:lnTo>
                <a:lnTo>
                  <a:pt x="1712244" y="563484"/>
                </a:lnTo>
                <a:lnTo>
                  <a:pt x="0" y="563484"/>
                </a:lnTo>
                <a:lnTo>
                  <a:pt x="0" y="0"/>
                </a:lnTo>
                <a:close/>
              </a:path>
            </a:pathLst>
          </a:custGeom>
          <a:blipFill>
            <a:blip r:embed="rId3">
              <a:alphaModFix amt="48000"/>
              <a:extLst>
                <a:ext uri="{96DAC541-7B7A-43D3-8B79-37D633B846F1}">
                  <asvg:svgBlip xmlns:asvg="http://schemas.microsoft.com/office/drawing/2016/SVG/main" xmlns="" r:embed="rId5"/>
                </a:ext>
              </a:extLst>
            </a:blip>
            <a:stretch>
              <a:fillRect/>
            </a:stretch>
          </a:blipFill>
        </p:spPr>
      </p:sp>
      <p:sp>
        <p:nvSpPr>
          <p:cNvPr id="33" name="TextBox 24"/>
          <p:cNvSpPr txBox="1"/>
          <p:nvPr/>
        </p:nvSpPr>
        <p:spPr>
          <a:xfrm>
            <a:off x="1306960" y="695188"/>
            <a:ext cx="5998896" cy="4431983"/>
          </a:xfrm>
          <a:prstGeom prst="rect">
            <a:avLst/>
          </a:prstGeom>
        </p:spPr>
        <p:txBody>
          <a:bodyPr wrap="square" lIns="0" tIns="0" rIns="0" bIns="0" rtlCol="0" anchor="t">
            <a:spAutoFit/>
          </a:bodyPr>
          <a:lstStyle/>
          <a:p>
            <a:pPr algn="ctr"/>
            <a:r>
              <a:rPr lang="vi-VN" sz="3200" b="1">
                <a:latin typeface="Times New Roman" panose="02020603050405020304" pitchFamily="18" charset="0"/>
                <a:cs typeface="Times New Roman" panose="02020603050405020304" pitchFamily="18" charset="0"/>
              </a:rPr>
              <a:t>Giải thích ý </a:t>
            </a:r>
            <a:r>
              <a:rPr lang="vi-VN" sz="3200" b="1" smtClean="0">
                <a:latin typeface="Times New Roman" panose="02020603050405020304" pitchFamily="18" charset="0"/>
                <a:cs typeface="Times New Roman" panose="02020603050405020304" pitchFamily="18" charset="0"/>
              </a:rPr>
              <a:t>kiến</a:t>
            </a:r>
          </a:p>
          <a:p>
            <a:pPr algn="just"/>
            <a:r>
              <a:rPr lang="vi-VN" sz="3200" smtClean="0">
                <a:latin typeface="Times New Roman" panose="02020603050405020304" pitchFamily="18" charset="0"/>
                <a:cs typeface="Times New Roman" panose="02020603050405020304" pitchFamily="18" charset="0"/>
              </a:rPr>
              <a:t>Giá </a:t>
            </a:r>
            <a:r>
              <a:rPr lang="vi-VN" sz="3200">
                <a:latin typeface="Times New Roman" panose="02020603050405020304" pitchFamily="18" charset="0"/>
                <a:cs typeface="Times New Roman" panose="02020603050405020304" pitchFamily="18" charset="0"/>
              </a:rPr>
              <a:t>trị của một công dân toàn cầu thể hiện ở chỗ họ đóng góp giá trị văn hoá truyền thống dân tộc vào nền văn hoá chung toàn cầu. Biểu hiện: Giữ gìn truyền thống văn hoá dân tộc khi sinh sống ở nước ngoài, giới thiệu văn hoá truyền thống dân tộc đến bạn bè quốc tế,… </a:t>
            </a:r>
            <a:endParaRPr lang="en-GB" sz="3200">
              <a:latin typeface="Times New Roman" panose="02020603050405020304" pitchFamily="18" charset="0"/>
              <a:cs typeface="Times New Roman" panose="02020603050405020304" pitchFamily="18" charset="0"/>
            </a:endParaRPr>
          </a:p>
        </p:txBody>
      </p:sp>
      <p:sp>
        <p:nvSpPr>
          <p:cNvPr id="16" name="Rectangle 15"/>
          <p:cNvSpPr/>
          <p:nvPr/>
        </p:nvSpPr>
        <p:spPr>
          <a:xfrm>
            <a:off x="8399760" y="269876"/>
            <a:ext cx="9289551" cy="1323439"/>
          </a:xfrm>
          <a:prstGeom prst="rect">
            <a:avLst/>
          </a:prstGeom>
        </p:spPr>
        <p:txBody>
          <a:bodyPr wrap="square">
            <a:spAutoFit/>
          </a:bodyPr>
          <a:lstStyle/>
          <a:p>
            <a:pPr algn="ctr"/>
            <a:r>
              <a:rPr lang="vi-VN" sz="4000" b="1">
                <a:latin typeface="+mj-lt"/>
              </a:rPr>
              <a:t>Nhận xét, đánh giá tính đúng – sai của ý kiến tác giả đặt ra trong </a:t>
            </a:r>
            <a:r>
              <a:rPr lang="vi-VN" sz="4000" b="1" smtClean="0">
                <a:latin typeface="+mj-lt"/>
              </a:rPr>
              <a:t>VB</a:t>
            </a:r>
            <a:endParaRPr lang="en-GB" sz="4000">
              <a:latin typeface="+mj-lt"/>
              <a:cs typeface="Times New Roman" panose="02020603050405020304" pitchFamily="18" charset="0"/>
            </a:endParaRPr>
          </a:p>
        </p:txBody>
      </p:sp>
    </p:spTree>
    <p:extLst>
      <p:ext uri="{BB962C8B-B14F-4D97-AF65-F5344CB8AC3E}">
        <p14:creationId xmlns:p14="http://schemas.microsoft.com/office/powerpoint/2010/main" val="39393205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par>
                                <p:cTn id="13" presetID="16" presetClass="entr" presetSubtype="21"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par>
                                <p:cTn id="21" presetID="16" presetClass="entr" presetSubtype="21"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3"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8440400" cy="10314819"/>
          </a:xfrm>
          <a:prstGeom prst="rect">
            <a:avLst/>
          </a:prstGeom>
        </p:spPr>
      </p:pic>
      <p:sp>
        <p:nvSpPr>
          <p:cNvPr id="5" name="Rectangle 4"/>
          <p:cNvSpPr/>
          <p:nvPr/>
        </p:nvSpPr>
        <p:spPr>
          <a:xfrm>
            <a:off x="381000" y="266700"/>
            <a:ext cx="9448800" cy="2308324"/>
          </a:xfrm>
          <a:prstGeom prst="rect">
            <a:avLst/>
          </a:prstGeom>
        </p:spPr>
        <p:txBody>
          <a:bodyPr wrap="square">
            <a:spAutoFit/>
          </a:bodyPr>
          <a:lstStyle/>
          <a:p>
            <a:r>
              <a:rPr lang="vi-VN" sz="4800" b="1">
                <a:latin typeface="Times New Roman" panose="02020603050405020304" pitchFamily="18" charset="0"/>
                <a:cs typeface="Times New Roman" panose="02020603050405020304" pitchFamily="18" charset="0"/>
              </a:rPr>
              <a:t>2. Mối liên hệ giữa ý tưởng, thông điệp với bối cảnh lịch sử, văn hoá, xã hội trong việc đọc hiểu văn bản</a:t>
            </a:r>
            <a:endParaRPr lang="en-GB" sz="4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554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9F3"/>
        </a:solidFill>
        <a:effectLst/>
      </p:bgPr>
    </p:bg>
    <p:spTree>
      <p:nvGrpSpPr>
        <p:cNvPr id="1" name=""/>
        <p:cNvGrpSpPr/>
        <p:nvPr/>
      </p:nvGrpSpPr>
      <p:grpSpPr>
        <a:xfrm>
          <a:off x="0" y="0"/>
          <a:ext cx="0" cy="0"/>
          <a:chOff x="0" y="0"/>
          <a:chExt cx="0" cy="0"/>
        </a:xfrm>
      </p:grpSpPr>
      <p:sp>
        <p:nvSpPr>
          <p:cNvPr id="5" name="Freeform 5"/>
          <p:cNvSpPr/>
          <p:nvPr/>
        </p:nvSpPr>
        <p:spPr>
          <a:xfrm rot="5952380">
            <a:off x="-2143776" y="5812440"/>
            <a:ext cx="6106547" cy="6360986"/>
          </a:xfrm>
          <a:custGeom>
            <a:avLst/>
            <a:gdLst/>
            <a:ahLst/>
            <a:cxnLst/>
            <a:rect l="l" t="t" r="r" b="b"/>
            <a:pathLst>
              <a:path w="6106547" h="6360986">
                <a:moveTo>
                  <a:pt x="0" y="0"/>
                </a:moveTo>
                <a:lnTo>
                  <a:pt x="6106547" y="0"/>
                </a:lnTo>
                <a:lnTo>
                  <a:pt x="6106547" y="6360986"/>
                </a:lnTo>
                <a:lnTo>
                  <a:pt x="0" y="6360986"/>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grpSp>
        <p:nvGrpSpPr>
          <p:cNvPr id="6" name="Group 6"/>
          <p:cNvGrpSpPr/>
          <p:nvPr/>
        </p:nvGrpSpPr>
        <p:grpSpPr>
          <a:xfrm>
            <a:off x="-89698" y="863542"/>
            <a:ext cx="6036776" cy="4368653"/>
            <a:chOff x="0" y="0"/>
            <a:chExt cx="7562590" cy="5824871"/>
          </a:xfrm>
        </p:grpSpPr>
        <p:sp>
          <p:nvSpPr>
            <p:cNvPr id="7" name="Freeform 7"/>
            <p:cNvSpPr/>
            <p:nvPr/>
          </p:nvSpPr>
          <p:spPr>
            <a:xfrm rot="5400000">
              <a:off x="868859" y="-868859"/>
              <a:ext cx="5824871" cy="7562590"/>
            </a:xfrm>
            <a:custGeom>
              <a:avLst/>
              <a:gdLst/>
              <a:ahLst/>
              <a:cxnLst/>
              <a:rect l="l" t="t" r="r" b="b"/>
              <a:pathLst>
                <a:path w="5824871" h="7562590">
                  <a:moveTo>
                    <a:pt x="0" y="0"/>
                  </a:moveTo>
                  <a:lnTo>
                    <a:pt x="5824872" y="0"/>
                  </a:lnTo>
                  <a:lnTo>
                    <a:pt x="5824872" y="7562590"/>
                  </a:lnTo>
                  <a:lnTo>
                    <a:pt x="0" y="7562590"/>
                  </a:lnTo>
                  <a:lnTo>
                    <a:pt x="0" y="0"/>
                  </a:lnTo>
                  <a:close/>
                </a:path>
              </a:pathLst>
            </a:custGeom>
            <a:blipFill>
              <a:blip r:embed="rId8"/>
              <a:stretch>
                <a:fillRect t="-345" b="-345"/>
              </a:stretch>
            </a:blipFill>
          </p:spPr>
        </p:sp>
        <p:grpSp>
          <p:nvGrpSpPr>
            <p:cNvPr id="8" name="Group 8"/>
            <p:cNvGrpSpPr/>
            <p:nvPr/>
          </p:nvGrpSpPr>
          <p:grpSpPr>
            <a:xfrm>
              <a:off x="203592" y="161172"/>
              <a:ext cx="7220852" cy="5396765"/>
              <a:chOff x="0" y="0"/>
              <a:chExt cx="2055332" cy="1536127"/>
            </a:xfrm>
          </p:grpSpPr>
          <p:sp>
            <p:nvSpPr>
              <p:cNvPr id="9" name="Freeform 9"/>
              <p:cNvSpPr/>
              <p:nvPr/>
            </p:nvSpPr>
            <p:spPr>
              <a:xfrm>
                <a:off x="0" y="0"/>
                <a:ext cx="2055332" cy="1536127"/>
              </a:xfrm>
              <a:custGeom>
                <a:avLst/>
                <a:gdLst/>
                <a:ahLst/>
                <a:cxnLst/>
                <a:rect l="l" t="t" r="r" b="b"/>
                <a:pathLst>
                  <a:path w="2055332" h="1536127">
                    <a:moveTo>
                      <a:pt x="0" y="0"/>
                    </a:moveTo>
                    <a:lnTo>
                      <a:pt x="2055332" y="0"/>
                    </a:lnTo>
                    <a:lnTo>
                      <a:pt x="2055332" y="1536127"/>
                    </a:lnTo>
                    <a:lnTo>
                      <a:pt x="0" y="1536127"/>
                    </a:lnTo>
                    <a:close/>
                  </a:path>
                </a:pathLst>
              </a:custGeom>
              <a:solidFill>
                <a:srgbClr val="FFFFFF"/>
              </a:solidFill>
            </p:spPr>
          </p:sp>
          <p:sp>
            <p:nvSpPr>
              <p:cNvPr id="10" name="TextBox 10"/>
              <p:cNvSpPr txBox="1"/>
              <p:nvPr/>
            </p:nvSpPr>
            <p:spPr>
              <a:xfrm>
                <a:off x="0" y="-38100"/>
                <a:ext cx="2055332" cy="1574227"/>
              </a:xfrm>
              <a:prstGeom prst="rect">
                <a:avLst/>
              </a:prstGeom>
            </p:spPr>
            <p:txBody>
              <a:bodyPr lIns="36567" tIns="36567" rIns="36567" bIns="36567" rtlCol="0" anchor="ctr"/>
              <a:lstStyle/>
              <a:p>
                <a:pPr algn="ctr">
                  <a:lnSpc>
                    <a:spcPts val="2933"/>
                  </a:lnSpc>
                </a:pPr>
                <a:endParaRPr>
                  <a:solidFill>
                    <a:prstClr val="black"/>
                  </a:solidFill>
                </a:endParaRPr>
              </a:p>
            </p:txBody>
          </p:sp>
        </p:grpSp>
      </p:grpSp>
      <p:grpSp>
        <p:nvGrpSpPr>
          <p:cNvPr id="40" name="Group 13"/>
          <p:cNvGrpSpPr/>
          <p:nvPr/>
        </p:nvGrpSpPr>
        <p:grpSpPr>
          <a:xfrm>
            <a:off x="3733800" y="5264932"/>
            <a:ext cx="8382000" cy="4814308"/>
            <a:chOff x="0" y="0"/>
            <a:chExt cx="8335350" cy="6419077"/>
          </a:xfrm>
        </p:grpSpPr>
        <p:sp>
          <p:nvSpPr>
            <p:cNvPr id="41" name="Freeform 14"/>
            <p:cNvSpPr/>
            <p:nvPr/>
          </p:nvSpPr>
          <p:spPr>
            <a:xfrm rot="5400000">
              <a:off x="958136" y="-958136"/>
              <a:ext cx="6419077" cy="8335350"/>
            </a:xfrm>
            <a:custGeom>
              <a:avLst/>
              <a:gdLst/>
              <a:ahLst/>
              <a:cxnLst/>
              <a:rect l="l" t="t" r="r" b="b"/>
              <a:pathLst>
                <a:path w="6419077" h="8335350">
                  <a:moveTo>
                    <a:pt x="0" y="0"/>
                  </a:moveTo>
                  <a:lnTo>
                    <a:pt x="6419077" y="0"/>
                  </a:lnTo>
                  <a:lnTo>
                    <a:pt x="6419077" y="8335349"/>
                  </a:lnTo>
                  <a:lnTo>
                    <a:pt x="0" y="8335349"/>
                  </a:lnTo>
                  <a:lnTo>
                    <a:pt x="0" y="0"/>
                  </a:lnTo>
                  <a:close/>
                </a:path>
              </a:pathLst>
            </a:custGeom>
            <a:blipFill>
              <a:blip r:embed="rId8"/>
              <a:stretch>
                <a:fillRect t="-337" b="-337"/>
              </a:stretch>
            </a:blipFill>
          </p:spPr>
        </p:sp>
        <p:grpSp>
          <p:nvGrpSpPr>
            <p:cNvPr id="42" name="Group 15"/>
            <p:cNvGrpSpPr/>
            <p:nvPr/>
          </p:nvGrpSpPr>
          <p:grpSpPr>
            <a:xfrm>
              <a:off x="224395" y="177614"/>
              <a:ext cx="7958692" cy="5947298"/>
              <a:chOff x="0" y="0"/>
              <a:chExt cx="2055649" cy="1536127"/>
            </a:xfrm>
          </p:grpSpPr>
          <p:sp>
            <p:nvSpPr>
              <p:cNvPr id="45" name="Freeform 16"/>
              <p:cNvSpPr/>
              <p:nvPr/>
            </p:nvSpPr>
            <p:spPr>
              <a:xfrm>
                <a:off x="0" y="0"/>
                <a:ext cx="2055649" cy="1536127"/>
              </a:xfrm>
              <a:custGeom>
                <a:avLst/>
                <a:gdLst/>
                <a:ahLst/>
                <a:cxnLst/>
                <a:rect l="l" t="t" r="r" b="b"/>
                <a:pathLst>
                  <a:path w="2055649" h="1536127">
                    <a:moveTo>
                      <a:pt x="0" y="0"/>
                    </a:moveTo>
                    <a:lnTo>
                      <a:pt x="2055649" y="0"/>
                    </a:lnTo>
                    <a:lnTo>
                      <a:pt x="2055649" y="1536127"/>
                    </a:lnTo>
                    <a:lnTo>
                      <a:pt x="0" y="1536127"/>
                    </a:lnTo>
                    <a:close/>
                  </a:path>
                </a:pathLst>
              </a:custGeom>
              <a:solidFill>
                <a:srgbClr val="FFFFFF"/>
              </a:solidFill>
            </p:spPr>
          </p:sp>
          <p:sp>
            <p:nvSpPr>
              <p:cNvPr id="46" name="TextBox 17"/>
              <p:cNvSpPr txBox="1"/>
              <p:nvPr/>
            </p:nvSpPr>
            <p:spPr>
              <a:xfrm>
                <a:off x="0" y="-38100"/>
                <a:ext cx="2055649" cy="1574227"/>
              </a:xfrm>
              <a:prstGeom prst="rect">
                <a:avLst/>
              </a:prstGeom>
            </p:spPr>
            <p:txBody>
              <a:bodyPr lIns="36567" tIns="36567" rIns="36567" bIns="36567" rtlCol="0" anchor="ctr"/>
              <a:lstStyle/>
              <a:p>
                <a:pPr algn="ctr">
                  <a:lnSpc>
                    <a:spcPts val="2933"/>
                  </a:lnSpc>
                </a:pPr>
                <a:endParaRPr>
                  <a:solidFill>
                    <a:prstClr val="black"/>
                  </a:solidFill>
                </a:endParaRPr>
              </a:p>
            </p:txBody>
          </p:sp>
        </p:grpSp>
      </p:grpSp>
      <p:sp>
        <p:nvSpPr>
          <p:cNvPr id="48" name="Freeform 45"/>
          <p:cNvSpPr/>
          <p:nvPr/>
        </p:nvSpPr>
        <p:spPr>
          <a:xfrm>
            <a:off x="14173200" y="2247900"/>
            <a:ext cx="4385802" cy="7653887"/>
          </a:xfrm>
          <a:custGeom>
            <a:avLst/>
            <a:gdLst/>
            <a:ahLst/>
            <a:cxnLst/>
            <a:rect l="l" t="t" r="r" b="b"/>
            <a:pathLst>
              <a:path w="3014091" h="4114800">
                <a:moveTo>
                  <a:pt x="0" y="0"/>
                </a:moveTo>
                <a:lnTo>
                  <a:pt x="3014092" y="0"/>
                </a:lnTo>
                <a:lnTo>
                  <a:pt x="3014092" y="4114800"/>
                </a:lnTo>
                <a:lnTo>
                  <a:pt x="0" y="4114800"/>
                </a:lnTo>
                <a:lnTo>
                  <a:pt x="0" y="0"/>
                </a:lnTo>
                <a:close/>
              </a:path>
            </a:pathLst>
          </a:custGeom>
          <a:blipFill>
            <a:blip r:embed="rId9">
              <a:extLst>
                <a:ext uri="{96DAC541-7B7A-43D3-8B79-37D633B846F1}">
                  <asvg:svgBlip xmlns:asvg="http://schemas.microsoft.com/office/drawing/2016/SVG/main" xmlns="" r:embed="rId59"/>
                </a:ext>
              </a:extLst>
            </a:blip>
            <a:stretch>
              <a:fillRect/>
            </a:stretch>
          </a:blipFill>
        </p:spPr>
      </p:sp>
      <p:sp>
        <p:nvSpPr>
          <p:cNvPr id="49" name="Freeform 32"/>
          <p:cNvSpPr/>
          <p:nvPr/>
        </p:nvSpPr>
        <p:spPr>
          <a:xfrm>
            <a:off x="12708501" y="-543896"/>
            <a:ext cx="7315200" cy="3136392"/>
          </a:xfrm>
          <a:custGeom>
            <a:avLst/>
            <a:gdLst/>
            <a:ahLst/>
            <a:cxnLst/>
            <a:rect l="l" t="t" r="r" b="b"/>
            <a:pathLst>
              <a:path w="7315200" h="3136392">
                <a:moveTo>
                  <a:pt x="0" y="0"/>
                </a:moveTo>
                <a:lnTo>
                  <a:pt x="7315200" y="0"/>
                </a:lnTo>
                <a:lnTo>
                  <a:pt x="7315200" y="3136392"/>
                </a:lnTo>
                <a:lnTo>
                  <a:pt x="0" y="3136392"/>
                </a:lnTo>
                <a:lnTo>
                  <a:pt x="0" y="0"/>
                </a:lnTo>
                <a:close/>
              </a:path>
            </a:pathLst>
          </a:custGeom>
          <a:blipFill>
            <a:blip r:embed="rId60">
              <a:extLst>
                <a:ext uri="{96DAC541-7B7A-43D3-8B79-37D633B846F1}">
                  <asvg:svgBlip xmlns:asvg="http://schemas.microsoft.com/office/drawing/2016/SVG/main" xmlns="" r:embed="rId45"/>
                </a:ext>
              </a:extLst>
            </a:blip>
            <a:stretch>
              <a:fillRect/>
            </a:stretch>
          </a:blipFill>
        </p:spPr>
      </p:sp>
      <p:grpSp>
        <p:nvGrpSpPr>
          <p:cNvPr id="21" name="Group 13"/>
          <p:cNvGrpSpPr/>
          <p:nvPr/>
        </p:nvGrpSpPr>
        <p:grpSpPr>
          <a:xfrm>
            <a:off x="5999321" y="878941"/>
            <a:ext cx="8145515" cy="4353255"/>
            <a:chOff x="0" y="0"/>
            <a:chExt cx="8335350" cy="6419077"/>
          </a:xfrm>
        </p:grpSpPr>
        <p:sp>
          <p:nvSpPr>
            <p:cNvPr id="22" name="Freeform 14"/>
            <p:cNvSpPr/>
            <p:nvPr/>
          </p:nvSpPr>
          <p:spPr>
            <a:xfrm rot="5400000">
              <a:off x="958136" y="-958136"/>
              <a:ext cx="6419077" cy="8335350"/>
            </a:xfrm>
            <a:custGeom>
              <a:avLst/>
              <a:gdLst/>
              <a:ahLst/>
              <a:cxnLst/>
              <a:rect l="l" t="t" r="r" b="b"/>
              <a:pathLst>
                <a:path w="6419077" h="8335350">
                  <a:moveTo>
                    <a:pt x="0" y="0"/>
                  </a:moveTo>
                  <a:lnTo>
                    <a:pt x="6419077" y="0"/>
                  </a:lnTo>
                  <a:lnTo>
                    <a:pt x="6419077" y="8335349"/>
                  </a:lnTo>
                  <a:lnTo>
                    <a:pt x="0" y="8335349"/>
                  </a:lnTo>
                  <a:lnTo>
                    <a:pt x="0" y="0"/>
                  </a:lnTo>
                  <a:close/>
                </a:path>
              </a:pathLst>
            </a:custGeom>
            <a:blipFill>
              <a:blip r:embed="rId8"/>
              <a:stretch>
                <a:fillRect t="-337" b="-337"/>
              </a:stretch>
            </a:blipFill>
          </p:spPr>
        </p:sp>
        <p:grpSp>
          <p:nvGrpSpPr>
            <p:cNvPr id="23" name="Group 15"/>
            <p:cNvGrpSpPr/>
            <p:nvPr/>
          </p:nvGrpSpPr>
          <p:grpSpPr>
            <a:xfrm>
              <a:off x="224395" y="177614"/>
              <a:ext cx="7958692" cy="5947298"/>
              <a:chOff x="0" y="0"/>
              <a:chExt cx="2055649" cy="1536127"/>
            </a:xfrm>
          </p:grpSpPr>
          <p:sp>
            <p:nvSpPr>
              <p:cNvPr id="24" name="Freeform 16"/>
              <p:cNvSpPr/>
              <p:nvPr/>
            </p:nvSpPr>
            <p:spPr>
              <a:xfrm>
                <a:off x="0" y="0"/>
                <a:ext cx="2055649" cy="1536127"/>
              </a:xfrm>
              <a:custGeom>
                <a:avLst/>
                <a:gdLst/>
                <a:ahLst/>
                <a:cxnLst/>
                <a:rect l="l" t="t" r="r" b="b"/>
                <a:pathLst>
                  <a:path w="2055649" h="1536127">
                    <a:moveTo>
                      <a:pt x="0" y="0"/>
                    </a:moveTo>
                    <a:lnTo>
                      <a:pt x="2055649" y="0"/>
                    </a:lnTo>
                    <a:lnTo>
                      <a:pt x="2055649" y="1536127"/>
                    </a:lnTo>
                    <a:lnTo>
                      <a:pt x="0" y="1536127"/>
                    </a:lnTo>
                    <a:close/>
                  </a:path>
                </a:pathLst>
              </a:custGeom>
              <a:solidFill>
                <a:srgbClr val="FFFFFF"/>
              </a:solidFill>
            </p:spPr>
          </p:sp>
          <p:sp>
            <p:nvSpPr>
              <p:cNvPr id="25" name="TextBox 17"/>
              <p:cNvSpPr txBox="1"/>
              <p:nvPr/>
            </p:nvSpPr>
            <p:spPr>
              <a:xfrm>
                <a:off x="0" y="-38100"/>
                <a:ext cx="2055649" cy="1574227"/>
              </a:xfrm>
              <a:prstGeom prst="rect">
                <a:avLst/>
              </a:prstGeom>
            </p:spPr>
            <p:txBody>
              <a:bodyPr lIns="36567" tIns="36567" rIns="36567" bIns="36567" rtlCol="0" anchor="ctr"/>
              <a:lstStyle/>
              <a:p>
                <a:pPr algn="ctr">
                  <a:lnSpc>
                    <a:spcPts val="2933"/>
                  </a:lnSpc>
                </a:pPr>
                <a:endParaRPr>
                  <a:solidFill>
                    <a:prstClr val="black"/>
                  </a:solidFill>
                </a:endParaRPr>
              </a:p>
            </p:txBody>
          </p:sp>
        </p:grpSp>
      </p:grpSp>
      <p:sp>
        <p:nvSpPr>
          <p:cNvPr id="2" name="Rectangle 1"/>
          <p:cNvSpPr/>
          <p:nvPr/>
        </p:nvSpPr>
        <p:spPr>
          <a:xfrm>
            <a:off x="202607" y="1951283"/>
            <a:ext cx="5504407" cy="1754326"/>
          </a:xfrm>
          <a:prstGeom prst="rect">
            <a:avLst/>
          </a:prstGeom>
        </p:spPr>
        <p:txBody>
          <a:bodyPr wrap="square">
            <a:spAutoFit/>
          </a:bodyPr>
          <a:lstStyle/>
          <a:p>
            <a:pPr algn="just"/>
            <a:r>
              <a:rPr lang="en-US" sz="3600" b="1">
                <a:latin typeface="Times New Roman" panose="02020603050405020304" pitchFamily="18" charset="0"/>
                <a:cs typeface="Times New Roman" panose="02020603050405020304" pitchFamily="18" charset="0"/>
              </a:rPr>
              <a:t>Ý TƯỞNG CỦA TÁC </a:t>
            </a:r>
            <a:r>
              <a:rPr lang="en-US" sz="3600" b="1" smtClean="0">
                <a:latin typeface="Times New Roman" panose="02020603050405020304" pitchFamily="18" charset="0"/>
                <a:cs typeface="Times New Roman" panose="02020603050405020304" pitchFamily="18" charset="0"/>
              </a:rPr>
              <a:t>GIẢ</a:t>
            </a:r>
            <a:endParaRPr lang="vi-VN" sz="3600" b="1" smtClean="0">
              <a:latin typeface="Times New Roman" panose="02020603050405020304" pitchFamily="18" charset="0"/>
              <a:cs typeface="Times New Roman" panose="02020603050405020304" pitchFamily="18" charset="0"/>
            </a:endParaRPr>
          </a:p>
          <a:p>
            <a:pPr algn="just"/>
            <a:r>
              <a:rPr lang="en-US" sz="3600" b="1" smtClean="0">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Mối liên hệ giữa bản sắc văn hoá và toàn cầu hoá</a:t>
            </a:r>
            <a:endParaRPr lang="en-GB" sz="3600">
              <a:latin typeface="Times New Roman" panose="02020603050405020304" pitchFamily="18" charset="0"/>
              <a:cs typeface="Times New Roman" panose="02020603050405020304" pitchFamily="18" charset="0"/>
            </a:endParaRPr>
          </a:p>
        </p:txBody>
      </p:sp>
      <p:sp>
        <p:nvSpPr>
          <p:cNvPr id="11" name="Rectangle 10"/>
          <p:cNvSpPr/>
          <p:nvPr/>
        </p:nvSpPr>
        <p:spPr>
          <a:xfrm>
            <a:off x="6496246" y="1397285"/>
            <a:ext cx="7058682" cy="2862322"/>
          </a:xfrm>
          <a:prstGeom prst="rect">
            <a:avLst/>
          </a:prstGeom>
        </p:spPr>
        <p:txBody>
          <a:bodyPr wrap="square">
            <a:spAutoFit/>
          </a:bodyPr>
          <a:lstStyle/>
          <a:p>
            <a:pPr algn="ctr"/>
            <a:r>
              <a:rPr lang="en-US" sz="3600" b="1">
                <a:latin typeface="Times New Roman" panose="02020603050405020304" pitchFamily="18" charset="0"/>
                <a:cs typeface="Times New Roman" panose="02020603050405020304" pitchFamily="18" charset="0"/>
              </a:rPr>
              <a:t>THÔNG ĐIỆP TRONG </a:t>
            </a:r>
            <a:r>
              <a:rPr lang="en-US" sz="3600" b="1" smtClean="0">
                <a:latin typeface="Times New Roman" panose="02020603050405020304" pitchFamily="18" charset="0"/>
                <a:cs typeface="Times New Roman" panose="02020603050405020304" pitchFamily="18" charset="0"/>
              </a:rPr>
              <a:t>VB</a:t>
            </a:r>
            <a:endParaRPr lang="en-GB"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Hãy trở thành công dân toàn cầu, tích cực tham gia quá trình toàn cầu hoá để hội nhập và phát triển nhưng đừng đánh mất bản sắc văn hoá dân tộc.</a:t>
            </a:r>
            <a:endParaRPr lang="en-GB" sz="3600">
              <a:latin typeface="Times New Roman" panose="02020603050405020304" pitchFamily="18" charset="0"/>
              <a:cs typeface="Times New Roman" panose="02020603050405020304" pitchFamily="18" charset="0"/>
            </a:endParaRPr>
          </a:p>
        </p:txBody>
      </p:sp>
      <p:sp>
        <p:nvSpPr>
          <p:cNvPr id="12" name="Rectangle 11"/>
          <p:cNvSpPr/>
          <p:nvPr/>
        </p:nvSpPr>
        <p:spPr>
          <a:xfrm>
            <a:off x="4501841" y="5864904"/>
            <a:ext cx="7391400" cy="3416320"/>
          </a:xfrm>
          <a:prstGeom prst="rect">
            <a:avLst/>
          </a:prstGeom>
        </p:spPr>
        <p:txBody>
          <a:bodyPr wrap="square">
            <a:spAutoFit/>
          </a:bodyPr>
          <a:lstStyle/>
          <a:p>
            <a:pPr algn="ctr"/>
            <a:r>
              <a:rPr lang="en-US" sz="3600" b="1">
                <a:latin typeface="Times New Roman" panose="02020603050405020304" pitchFamily="18" charset="0"/>
                <a:cs typeface="Times New Roman" panose="02020603050405020304" pitchFamily="18" charset="0"/>
              </a:rPr>
              <a:t>TÁC ĐỘNG ĐẾN NGƯỜI </a:t>
            </a:r>
            <a:r>
              <a:rPr lang="en-US" sz="3600" b="1" smtClean="0">
                <a:latin typeface="Times New Roman" panose="02020603050405020304" pitchFamily="18" charset="0"/>
                <a:cs typeface="Times New Roman" panose="02020603050405020304" pitchFamily="18" charset="0"/>
              </a:rPr>
              <a:t>ĐỌC</a:t>
            </a:r>
            <a:endParaRPr lang="en-GB"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Nâng cao nhận thức của người đọc về việc trở thành một công dân toàn cầu, nhận thức được những cơ hội và thách thức của toàn cầu hoá và vai trò của việc giữu gìn văn hoá dân tộc.</a:t>
            </a:r>
            <a:endParaRPr lang="en-GB" sz="3600">
              <a:latin typeface="Times New Roman" panose="02020603050405020304" pitchFamily="18" charset="0"/>
              <a:cs typeface="Times New Roman" panose="02020603050405020304" pitchFamily="18" charset="0"/>
            </a:endParaRPr>
          </a:p>
        </p:txBody>
      </p:sp>
      <p:sp>
        <p:nvSpPr>
          <p:cNvPr id="29" name="Freeform 54"/>
          <p:cNvSpPr/>
          <p:nvPr/>
        </p:nvSpPr>
        <p:spPr>
          <a:xfrm>
            <a:off x="12310602" y="5299458"/>
            <a:ext cx="3631962" cy="4975675"/>
          </a:xfrm>
          <a:custGeom>
            <a:avLst/>
            <a:gdLst/>
            <a:ahLst/>
            <a:cxnLst/>
            <a:rect l="l" t="t" r="r" b="b"/>
            <a:pathLst>
              <a:path w="3538728" h="4114800">
                <a:moveTo>
                  <a:pt x="0" y="0"/>
                </a:moveTo>
                <a:lnTo>
                  <a:pt x="3538728" y="0"/>
                </a:lnTo>
                <a:lnTo>
                  <a:pt x="3538728" y="4114800"/>
                </a:lnTo>
                <a:lnTo>
                  <a:pt x="0" y="4114800"/>
                </a:lnTo>
                <a:lnTo>
                  <a:pt x="0" y="0"/>
                </a:lnTo>
                <a:close/>
              </a:path>
            </a:pathLst>
          </a:custGeom>
          <a:blipFill>
            <a:blip r:embed="rId61">
              <a:extLst>
                <a:ext uri="{96DAC541-7B7A-43D3-8B79-37D633B846F1}">
                  <asvg:svgBlip xmlns:asvg="http://schemas.microsoft.com/office/drawing/2016/SVG/main" xmlns="" r:embed="rId70"/>
                </a:ext>
              </a:extLst>
            </a:blip>
            <a:stretch>
              <a:fillRect/>
            </a:stretch>
          </a:blipFill>
        </p:spPr>
      </p:sp>
      <p:sp>
        <p:nvSpPr>
          <p:cNvPr id="3" name="Rectangle 2"/>
          <p:cNvSpPr/>
          <p:nvPr/>
        </p:nvSpPr>
        <p:spPr>
          <a:xfrm>
            <a:off x="1992143" y="59381"/>
            <a:ext cx="11479425" cy="824649"/>
          </a:xfrm>
          <a:prstGeom prst="rect">
            <a:avLst/>
          </a:prstGeom>
        </p:spPr>
        <p:txBody>
          <a:bodyPr wrap="none">
            <a:spAutoFit/>
          </a:bodyPr>
          <a:lstStyle/>
          <a:p>
            <a:pPr>
              <a:lnSpc>
                <a:spcPct val="130000"/>
              </a:lnSpc>
              <a:spcAft>
                <a:spcPts val="0"/>
              </a:spcAft>
            </a:pPr>
            <a:r>
              <a:rPr lang="vi-VN" sz="4000" b="1" kern="100">
                <a:latin typeface="Times New Roman" panose="02020603050405020304" pitchFamily="18" charset="0"/>
                <a:ea typeface="Times New Roman" panose="02020603050405020304" pitchFamily="18" charset="0"/>
                <a:cs typeface="Times New Roman" panose="02020603050405020304" pitchFamily="18" charset="0"/>
              </a:rPr>
              <a:t>a. Quá trình phát triển từ ý tưởng thành thông điệp</a:t>
            </a:r>
            <a:endParaRPr lang="en-GB" sz="40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698845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barn(inVertical)">
                                      <p:cBhvr>
                                        <p:cTn id="2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9F3"/>
        </a:solidFill>
        <a:effectLst/>
      </p:bgPr>
    </p:bg>
    <p:spTree>
      <p:nvGrpSpPr>
        <p:cNvPr id="1" name=""/>
        <p:cNvGrpSpPr/>
        <p:nvPr/>
      </p:nvGrpSpPr>
      <p:grpSpPr>
        <a:xfrm>
          <a:off x="0" y="0"/>
          <a:ext cx="0" cy="0"/>
          <a:chOff x="0" y="0"/>
          <a:chExt cx="0" cy="0"/>
        </a:xfrm>
      </p:grpSpPr>
      <p:sp>
        <p:nvSpPr>
          <p:cNvPr id="2" name="Freeform 2"/>
          <p:cNvSpPr/>
          <p:nvPr/>
        </p:nvSpPr>
        <p:spPr>
          <a:xfrm flipH="1" flipV="1">
            <a:off x="1082620" y="1814452"/>
            <a:ext cx="7214418" cy="4820506"/>
          </a:xfrm>
          <a:custGeom>
            <a:avLst/>
            <a:gdLst/>
            <a:ahLst/>
            <a:cxnLst/>
            <a:rect l="l" t="t" r="r" b="b"/>
            <a:pathLst>
              <a:path w="7214418" h="5433867">
                <a:moveTo>
                  <a:pt x="7214418" y="5433868"/>
                </a:moveTo>
                <a:lnTo>
                  <a:pt x="0" y="5433868"/>
                </a:lnTo>
                <a:lnTo>
                  <a:pt x="0" y="0"/>
                </a:lnTo>
                <a:lnTo>
                  <a:pt x="7214418" y="0"/>
                </a:lnTo>
                <a:lnTo>
                  <a:pt x="7214418" y="5433868"/>
                </a:lnTo>
                <a:close/>
              </a:path>
            </a:pathLst>
          </a:custGeom>
          <a:blipFill>
            <a:blip r:embed="rId2"/>
            <a:stretch>
              <a:fillRect l="-34209" r="-34209" b="-84195"/>
            </a:stretch>
          </a:blipFill>
        </p:spPr>
      </p:sp>
      <p:sp>
        <p:nvSpPr>
          <p:cNvPr id="3" name="Freeform 3"/>
          <p:cNvSpPr/>
          <p:nvPr/>
        </p:nvSpPr>
        <p:spPr>
          <a:xfrm>
            <a:off x="3664687" y="1399672"/>
            <a:ext cx="2061046" cy="678271"/>
          </a:xfrm>
          <a:custGeom>
            <a:avLst/>
            <a:gdLst/>
            <a:ahLst/>
            <a:cxnLst/>
            <a:rect l="l" t="t" r="r" b="b"/>
            <a:pathLst>
              <a:path w="2061046" h="678271">
                <a:moveTo>
                  <a:pt x="0" y="0"/>
                </a:moveTo>
                <a:lnTo>
                  <a:pt x="2061046" y="0"/>
                </a:lnTo>
                <a:lnTo>
                  <a:pt x="2061046" y="678272"/>
                </a:lnTo>
                <a:lnTo>
                  <a:pt x="0" y="67827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9" name="Freeform 29"/>
          <p:cNvSpPr/>
          <p:nvPr/>
        </p:nvSpPr>
        <p:spPr>
          <a:xfrm>
            <a:off x="5725733" y="7069695"/>
            <a:ext cx="3194581" cy="4114800"/>
          </a:xfrm>
          <a:custGeom>
            <a:avLst/>
            <a:gdLst/>
            <a:ahLst/>
            <a:cxnLst/>
            <a:rect l="l" t="t" r="r" b="b"/>
            <a:pathLst>
              <a:path w="3194581" h="4114800">
                <a:moveTo>
                  <a:pt x="0" y="0"/>
                </a:moveTo>
                <a:lnTo>
                  <a:pt x="3194581" y="0"/>
                </a:lnTo>
                <a:lnTo>
                  <a:pt x="3194581" y="4114800"/>
                </a:lnTo>
                <a:lnTo>
                  <a:pt x="0" y="4114800"/>
                </a:lnTo>
                <a:lnTo>
                  <a:pt x="0" y="0"/>
                </a:lnTo>
                <a:close/>
              </a:path>
            </a:pathLst>
          </a:custGeom>
          <a:blipFill>
            <a:blip r:embed="rId5">
              <a:extLst>
                <a:ext uri="{96DAC541-7B7A-43D3-8B79-37D633B846F1}">
                  <asvg:svgBlip xmlns:asvg="http://schemas.microsoft.com/office/drawing/2016/SVG/main" xmlns="" r:embed="rId13"/>
                </a:ext>
              </a:extLst>
            </a:blip>
            <a:stretch>
              <a:fillRect/>
            </a:stretch>
          </a:blipFill>
        </p:spPr>
      </p:sp>
      <p:sp>
        <p:nvSpPr>
          <p:cNvPr id="32" name="Freeform 32"/>
          <p:cNvSpPr/>
          <p:nvPr/>
        </p:nvSpPr>
        <p:spPr>
          <a:xfrm>
            <a:off x="-228600" y="7069695"/>
            <a:ext cx="6321080" cy="6584458"/>
          </a:xfrm>
          <a:custGeom>
            <a:avLst/>
            <a:gdLst/>
            <a:ahLst/>
            <a:cxnLst/>
            <a:rect l="l" t="t" r="r" b="b"/>
            <a:pathLst>
              <a:path w="6321080" h="6584458">
                <a:moveTo>
                  <a:pt x="0" y="0"/>
                </a:moveTo>
                <a:lnTo>
                  <a:pt x="6321080" y="0"/>
                </a:lnTo>
                <a:lnTo>
                  <a:pt x="6321080" y="6584458"/>
                </a:lnTo>
                <a:lnTo>
                  <a:pt x="0" y="658445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3" name="Freeform 50"/>
          <p:cNvSpPr/>
          <p:nvPr/>
        </p:nvSpPr>
        <p:spPr>
          <a:xfrm>
            <a:off x="11504314" y="23586"/>
            <a:ext cx="6783686" cy="10263414"/>
          </a:xfrm>
          <a:custGeom>
            <a:avLst/>
            <a:gdLst/>
            <a:ahLst/>
            <a:cxnLst/>
            <a:rect l="l" t="t" r="r" b="b"/>
            <a:pathLst>
              <a:path w="4092356" h="4114800">
                <a:moveTo>
                  <a:pt x="0" y="0"/>
                </a:moveTo>
                <a:lnTo>
                  <a:pt x="4092356" y="0"/>
                </a:lnTo>
                <a:lnTo>
                  <a:pt x="4092356" y="4114800"/>
                </a:lnTo>
                <a:lnTo>
                  <a:pt x="0" y="4114800"/>
                </a:lnTo>
                <a:lnTo>
                  <a:pt x="0" y="0"/>
                </a:lnTo>
                <a:close/>
              </a:path>
            </a:pathLst>
          </a:custGeom>
          <a:blipFill>
            <a:blip r:embed="rId16">
              <a:extLst>
                <a:ext uri="{96DAC541-7B7A-43D3-8B79-37D633B846F1}">
                  <asvg:svgBlip xmlns:asvg="http://schemas.microsoft.com/office/drawing/2016/SVG/main" xmlns="" r:embed="rId65"/>
                </a:ext>
              </a:extLst>
            </a:blip>
            <a:stretch>
              <a:fillRect/>
            </a:stretch>
          </a:blipFill>
        </p:spPr>
      </p:sp>
      <p:sp>
        <p:nvSpPr>
          <p:cNvPr id="34" name="Freeform 54"/>
          <p:cNvSpPr/>
          <p:nvPr/>
        </p:nvSpPr>
        <p:spPr>
          <a:xfrm>
            <a:off x="8553566" y="4545538"/>
            <a:ext cx="6155160" cy="5867400"/>
          </a:xfrm>
          <a:custGeom>
            <a:avLst/>
            <a:gdLst/>
            <a:ahLst/>
            <a:cxnLst/>
            <a:rect l="l" t="t" r="r" b="b"/>
            <a:pathLst>
              <a:path w="3538728" h="4114800">
                <a:moveTo>
                  <a:pt x="0" y="0"/>
                </a:moveTo>
                <a:lnTo>
                  <a:pt x="3538728" y="0"/>
                </a:lnTo>
                <a:lnTo>
                  <a:pt x="3538728" y="4114800"/>
                </a:lnTo>
                <a:lnTo>
                  <a:pt x="0" y="4114800"/>
                </a:lnTo>
                <a:lnTo>
                  <a:pt x="0" y="0"/>
                </a:lnTo>
                <a:close/>
              </a:path>
            </a:pathLst>
          </a:custGeom>
          <a:blipFill>
            <a:blip r:embed="rId66">
              <a:extLst>
                <a:ext uri="{96DAC541-7B7A-43D3-8B79-37D633B846F1}">
                  <asvg:svgBlip xmlns:asvg="http://schemas.microsoft.com/office/drawing/2016/SVG/main" xmlns="" r:embed="rId70"/>
                </a:ext>
              </a:extLst>
            </a:blip>
            <a:stretch>
              <a:fillRect/>
            </a:stretch>
          </a:blipFill>
        </p:spPr>
      </p:sp>
      <p:sp>
        <p:nvSpPr>
          <p:cNvPr id="11" name="Rectangle 10"/>
          <p:cNvSpPr/>
          <p:nvPr/>
        </p:nvSpPr>
        <p:spPr>
          <a:xfrm>
            <a:off x="1060849" y="2608070"/>
            <a:ext cx="6956836" cy="2585323"/>
          </a:xfrm>
          <a:prstGeom prst="rect">
            <a:avLst/>
          </a:prstGeom>
        </p:spPr>
        <p:txBody>
          <a:bodyPr wrap="square">
            <a:spAutoFit/>
          </a:bodyPr>
          <a:lstStyle/>
          <a:p>
            <a:pPr algn="ctr"/>
            <a:r>
              <a:rPr lang="vi-VN" sz="5400" b="1">
                <a:latin typeface="Times New Roman" panose="02020603050405020304" pitchFamily="18" charset="0"/>
                <a:cs typeface="Times New Roman" panose="02020603050405020304" pitchFamily="18" charset="0"/>
              </a:rPr>
              <a:t>b. Bối cảnh lịch sử, văn hoá, xã hội trong việc đọc hiểu văn </a:t>
            </a:r>
            <a:r>
              <a:rPr lang="vi-VN" sz="5400" b="1" smtClean="0">
                <a:latin typeface="Times New Roman" panose="02020603050405020304" pitchFamily="18" charset="0"/>
                <a:cs typeface="Times New Roman" panose="02020603050405020304" pitchFamily="18" charset="0"/>
              </a:rPr>
              <a:t>bản</a:t>
            </a:r>
            <a:endParaRPr lang="en-GB" sz="5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86957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9F3"/>
        </a:solidFill>
        <a:effectLst/>
      </p:bgPr>
    </p:bg>
    <p:spTree>
      <p:nvGrpSpPr>
        <p:cNvPr id="1" name=""/>
        <p:cNvGrpSpPr/>
        <p:nvPr/>
      </p:nvGrpSpPr>
      <p:grpSpPr>
        <a:xfrm>
          <a:off x="0" y="0"/>
          <a:ext cx="0" cy="0"/>
          <a:chOff x="0" y="0"/>
          <a:chExt cx="0" cy="0"/>
        </a:xfrm>
      </p:grpSpPr>
      <p:sp>
        <p:nvSpPr>
          <p:cNvPr id="18" name="Freeform 18"/>
          <p:cNvSpPr/>
          <p:nvPr/>
        </p:nvSpPr>
        <p:spPr>
          <a:xfrm flipH="1" flipV="1">
            <a:off x="629731" y="725460"/>
            <a:ext cx="9567345" cy="5315465"/>
          </a:xfrm>
          <a:custGeom>
            <a:avLst/>
            <a:gdLst/>
            <a:ahLst/>
            <a:cxnLst/>
            <a:rect l="l" t="t" r="r" b="b"/>
            <a:pathLst>
              <a:path w="7212613" h="5315465">
                <a:moveTo>
                  <a:pt x="7212614" y="5315466"/>
                </a:moveTo>
                <a:lnTo>
                  <a:pt x="0" y="5315466"/>
                </a:lnTo>
                <a:lnTo>
                  <a:pt x="0" y="0"/>
                </a:lnTo>
                <a:lnTo>
                  <a:pt x="7212614" y="0"/>
                </a:lnTo>
                <a:lnTo>
                  <a:pt x="7212614" y="5315466"/>
                </a:lnTo>
                <a:close/>
              </a:path>
            </a:pathLst>
          </a:custGeom>
          <a:blipFill>
            <a:blip r:embed="rId2"/>
            <a:stretch>
              <a:fillRect b="-11775"/>
            </a:stretch>
          </a:blipFill>
        </p:spPr>
      </p:sp>
      <p:sp>
        <p:nvSpPr>
          <p:cNvPr id="19" name="Freeform 19"/>
          <p:cNvSpPr/>
          <p:nvPr/>
        </p:nvSpPr>
        <p:spPr>
          <a:xfrm rot="18947847">
            <a:off x="-45956" y="517118"/>
            <a:ext cx="1712244" cy="563484"/>
          </a:xfrm>
          <a:custGeom>
            <a:avLst/>
            <a:gdLst/>
            <a:ahLst/>
            <a:cxnLst/>
            <a:rect l="l" t="t" r="r" b="b"/>
            <a:pathLst>
              <a:path w="1712244" h="563484">
                <a:moveTo>
                  <a:pt x="0" y="0"/>
                </a:moveTo>
                <a:lnTo>
                  <a:pt x="1712244" y="0"/>
                </a:lnTo>
                <a:lnTo>
                  <a:pt x="1712244" y="563484"/>
                </a:lnTo>
                <a:lnTo>
                  <a:pt x="0" y="563484"/>
                </a:lnTo>
                <a:lnTo>
                  <a:pt x="0" y="0"/>
                </a:lnTo>
                <a:close/>
              </a:path>
            </a:pathLst>
          </a:custGeom>
          <a:blipFill>
            <a:blip r:embed="rId3">
              <a:alphaModFix amt="48000"/>
              <a:extLst>
                <a:ext uri="{96DAC541-7B7A-43D3-8B79-37D633B846F1}">
                  <asvg:svgBlip xmlns:asvg="http://schemas.microsoft.com/office/drawing/2016/SVG/main" xmlns="" r:embed="rId5"/>
                </a:ext>
              </a:extLst>
            </a:blip>
            <a:stretch>
              <a:fillRect/>
            </a:stretch>
          </a:blipFill>
        </p:spPr>
      </p:sp>
      <p:sp>
        <p:nvSpPr>
          <p:cNvPr id="20" name="Freeform 20"/>
          <p:cNvSpPr/>
          <p:nvPr/>
        </p:nvSpPr>
        <p:spPr>
          <a:xfrm rot="-4066881">
            <a:off x="15257386" y="7833958"/>
            <a:ext cx="1712244" cy="563484"/>
          </a:xfrm>
          <a:custGeom>
            <a:avLst/>
            <a:gdLst/>
            <a:ahLst/>
            <a:cxnLst/>
            <a:rect l="l" t="t" r="r" b="b"/>
            <a:pathLst>
              <a:path w="1712244" h="563484">
                <a:moveTo>
                  <a:pt x="0" y="0"/>
                </a:moveTo>
                <a:lnTo>
                  <a:pt x="1712244" y="0"/>
                </a:lnTo>
                <a:lnTo>
                  <a:pt x="1712244" y="563484"/>
                </a:lnTo>
                <a:lnTo>
                  <a:pt x="0" y="56348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4" name="TextBox 24"/>
          <p:cNvSpPr txBox="1"/>
          <p:nvPr/>
        </p:nvSpPr>
        <p:spPr>
          <a:xfrm>
            <a:off x="1620332" y="1005554"/>
            <a:ext cx="7965963" cy="3877985"/>
          </a:xfrm>
          <a:prstGeom prst="rect">
            <a:avLst/>
          </a:prstGeom>
        </p:spPr>
        <p:txBody>
          <a:bodyPr wrap="square" lIns="0" tIns="0" rIns="0" bIns="0" rtlCol="0" anchor="t">
            <a:spAutoFit/>
          </a:bodyPr>
          <a:lstStyle/>
          <a:p>
            <a:pPr algn="just">
              <a:spcBef>
                <a:spcPct val="0"/>
              </a:spcBef>
            </a:pPr>
            <a:r>
              <a:rPr lang="vi-VN" sz="3600" b="1">
                <a:latin typeface="Times New Roman" panose="02020603050405020304" pitchFamily="18" charset="0"/>
                <a:cs typeface="Times New Roman" panose="02020603050405020304" pitchFamily="18" charset="0"/>
              </a:rPr>
              <a:t>Ở thời điểm văn bản ra đời</a:t>
            </a:r>
            <a:r>
              <a:rPr lang="vi-VN" sz="3600">
                <a:latin typeface="Times New Roman" panose="02020603050405020304" pitchFamily="18" charset="0"/>
                <a:cs typeface="Times New Roman" panose="02020603050405020304" pitchFamily="18" charset="0"/>
              </a:rPr>
              <a:t>: Từ những năm 80 của thế kỉ XX, trên thế giới đã diễn ra xu thế toàn cầu hoá; đến thời điểm văn bản ra đời, năm 2019, xu thế toàn cầu hoá đang diễn ra mạnh mẽ. Điều bày đã đặt ra cho những công dân toàn cầu việc giữ gìn bản sắc văn hoá của dân tộc.</a:t>
            </a:r>
            <a:endParaRPr lang="en-US" sz="3600">
              <a:solidFill>
                <a:srgbClr val="4A1B20"/>
              </a:solidFill>
              <a:latin typeface="Times New Roman" panose="02020603050405020304" pitchFamily="18" charset="0"/>
              <a:ea typeface="Mali"/>
              <a:cs typeface="Times New Roman" panose="02020603050405020304" pitchFamily="18" charset="0"/>
              <a:sym typeface="Mali"/>
            </a:endParaRPr>
          </a:p>
        </p:txBody>
      </p:sp>
      <p:sp>
        <p:nvSpPr>
          <p:cNvPr id="25" name="Freeform 25"/>
          <p:cNvSpPr/>
          <p:nvPr/>
        </p:nvSpPr>
        <p:spPr>
          <a:xfrm>
            <a:off x="8206879" y="8258699"/>
            <a:ext cx="6321080" cy="6584458"/>
          </a:xfrm>
          <a:custGeom>
            <a:avLst/>
            <a:gdLst/>
            <a:ahLst/>
            <a:cxnLst/>
            <a:rect l="l" t="t" r="r" b="b"/>
            <a:pathLst>
              <a:path w="6321080" h="6584458">
                <a:moveTo>
                  <a:pt x="0" y="0"/>
                </a:moveTo>
                <a:lnTo>
                  <a:pt x="6321080" y="0"/>
                </a:lnTo>
                <a:lnTo>
                  <a:pt x="6321080" y="6584458"/>
                </a:lnTo>
                <a:lnTo>
                  <a:pt x="0" y="6584458"/>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26" name="Freeform 26"/>
          <p:cNvSpPr/>
          <p:nvPr/>
        </p:nvSpPr>
        <p:spPr>
          <a:xfrm>
            <a:off x="13044536" y="5143500"/>
            <a:ext cx="7514334" cy="5697231"/>
          </a:xfrm>
          <a:custGeom>
            <a:avLst/>
            <a:gdLst/>
            <a:ahLst/>
            <a:cxnLst/>
            <a:rect l="l" t="t" r="r" b="b"/>
            <a:pathLst>
              <a:path w="7514334" h="5697231">
                <a:moveTo>
                  <a:pt x="0" y="0"/>
                </a:moveTo>
                <a:lnTo>
                  <a:pt x="7514334" y="0"/>
                </a:lnTo>
                <a:lnTo>
                  <a:pt x="7514334" y="5697231"/>
                </a:lnTo>
                <a:lnTo>
                  <a:pt x="0" y="56972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27" name="Freeform 27"/>
          <p:cNvSpPr/>
          <p:nvPr/>
        </p:nvSpPr>
        <p:spPr>
          <a:xfrm rot="-6102459">
            <a:off x="16743049" y="4934070"/>
            <a:ext cx="557719" cy="685025"/>
          </a:xfrm>
          <a:custGeom>
            <a:avLst/>
            <a:gdLst/>
            <a:ahLst/>
            <a:cxnLst/>
            <a:rect l="l" t="t" r="r" b="b"/>
            <a:pathLst>
              <a:path w="557719" h="685025">
                <a:moveTo>
                  <a:pt x="0" y="0"/>
                </a:moveTo>
                <a:lnTo>
                  <a:pt x="557719" y="0"/>
                </a:lnTo>
                <a:lnTo>
                  <a:pt x="557719" y="685024"/>
                </a:lnTo>
                <a:lnTo>
                  <a:pt x="0" y="6850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8" name="Freeform 28"/>
          <p:cNvSpPr/>
          <p:nvPr/>
        </p:nvSpPr>
        <p:spPr>
          <a:xfrm rot="-6102459">
            <a:off x="13319105" y="8115748"/>
            <a:ext cx="557719" cy="685025"/>
          </a:xfrm>
          <a:custGeom>
            <a:avLst/>
            <a:gdLst/>
            <a:ahLst/>
            <a:cxnLst/>
            <a:rect l="l" t="t" r="r" b="b"/>
            <a:pathLst>
              <a:path w="557719" h="685025">
                <a:moveTo>
                  <a:pt x="0" y="0"/>
                </a:moveTo>
                <a:lnTo>
                  <a:pt x="557719" y="0"/>
                </a:lnTo>
                <a:lnTo>
                  <a:pt x="557719" y="685024"/>
                </a:lnTo>
                <a:lnTo>
                  <a:pt x="0" y="6850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9" name="Freeform 29"/>
          <p:cNvSpPr/>
          <p:nvPr/>
        </p:nvSpPr>
        <p:spPr>
          <a:xfrm rot="-2700000">
            <a:off x="7598499" y="8681625"/>
            <a:ext cx="1105048" cy="1357287"/>
          </a:xfrm>
          <a:custGeom>
            <a:avLst/>
            <a:gdLst/>
            <a:ahLst/>
            <a:cxnLst/>
            <a:rect l="l" t="t" r="r" b="b"/>
            <a:pathLst>
              <a:path w="1105048" h="1357287">
                <a:moveTo>
                  <a:pt x="0" y="0"/>
                </a:moveTo>
                <a:lnTo>
                  <a:pt x="1105048" y="0"/>
                </a:lnTo>
                <a:lnTo>
                  <a:pt x="1105048" y="1357287"/>
                </a:lnTo>
                <a:lnTo>
                  <a:pt x="0" y="135728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1" name="Freeform 51"/>
          <p:cNvSpPr/>
          <p:nvPr/>
        </p:nvSpPr>
        <p:spPr>
          <a:xfrm>
            <a:off x="114504" y="4934022"/>
            <a:ext cx="6741483" cy="5427417"/>
          </a:xfrm>
          <a:custGeom>
            <a:avLst/>
            <a:gdLst/>
            <a:ahLst/>
            <a:cxnLst/>
            <a:rect l="l" t="t" r="r" b="b"/>
            <a:pathLst>
              <a:path w="8583677" h="8229600">
                <a:moveTo>
                  <a:pt x="0" y="0"/>
                </a:moveTo>
                <a:lnTo>
                  <a:pt x="8583676" y="0"/>
                </a:lnTo>
                <a:lnTo>
                  <a:pt x="8583676" y="8229600"/>
                </a:lnTo>
                <a:lnTo>
                  <a:pt x="0" y="8229600"/>
                </a:lnTo>
                <a:lnTo>
                  <a:pt x="0" y="0"/>
                </a:lnTo>
                <a:close/>
              </a:path>
            </a:pathLst>
          </a:custGeom>
          <a:blipFill>
            <a:blip r:embed="rId16"/>
            <a:stretch>
              <a:fillRect/>
            </a:stretch>
          </a:blipFill>
        </p:spPr>
      </p:sp>
      <p:sp>
        <p:nvSpPr>
          <p:cNvPr id="30" name="Freeform 18"/>
          <p:cNvSpPr/>
          <p:nvPr/>
        </p:nvSpPr>
        <p:spPr>
          <a:xfrm rot="270668" flipH="1" flipV="1">
            <a:off x="10193256" y="1386471"/>
            <a:ext cx="7500102" cy="5315465"/>
          </a:xfrm>
          <a:custGeom>
            <a:avLst/>
            <a:gdLst/>
            <a:ahLst/>
            <a:cxnLst/>
            <a:rect l="l" t="t" r="r" b="b"/>
            <a:pathLst>
              <a:path w="7212613" h="5315465">
                <a:moveTo>
                  <a:pt x="7212614" y="5315466"/>
                </a:moveTo>
                <a:lnTo>
                  <a:pt x="0" y="5315466"/>
                </a:lnTo>
                <a:lnTo>
                  <a:pt x="0" y="0"/>
                </a:lnTo>
                <a:lnTo>
                  <a:pt x="7212614" y="0"/>
                </a:lnTo>
                <a:lnTo>
                  <a:pt x="7212614" y="5315466"/>
                </a:lnTo>
                <a:close/>
              </a:path>
            </a:pathLst>
          </a:custGeom>
          <a:blipFill>
            <a:blip r:embed="rId2"/>
            <a:stretch>
              <a:fillRect b="-11775"/>
            </a:stretch>
          </a:blipFill>
        </p:spPr>
      </p:sp>
      <p:sp>
        <p:nvSpPr>
          <p:cNvPr id="32" name="Freeform 19"/>
          <p:cNvSpPr/>
          <p:nvPr/>
        </p:nvSpPr>
        <p:spPr>
          <a:xfrm rot="613777">
            <a:off x="12779288" y="1019362"/>
            <a:ext cx="1712244" cy="563484"/>
          </a:xfrm>
          <a:custGeom>
            <a:avLst/>
            <a:gdLst/>
            <a:ahLst/>
            <a:cxnLst/>
            <a:rect l="l" t="t" r="r" b="b"/>
            <a:pathLst>
              <a:path w="1712244" h="563484">
                <a:moveTo>
                  <a:pt x="0" y="0"/>
                </a:moveTo>
                <a:lnTo>
                  <a:pt x="1712244" y="0"/>
                </a:lnTo>
                <a:lnTo>
                  <a:pt x="1712244" y="563484"/>
                </a:lnTo>
                <a:lnTo>
                  <a:pt x="0" y="563484"/>
                </a:lnTo>
                <a:lnTo>
                  <a:pt x="0" y="0"/>
                </a:lnTo>
                <a:close/>
              </a:path>
            </a:pathLst>
          </a:custGeom>
          <a:blipFill>
            <a:blip r:embed="rId3">
              <a:alphaModFix amt="48000"/>
              <a:extLst>
                <a:ext uri="{96DAC541-7B7A-43D3-8B79-37D633B846F1}">
                  <asvg:svgBlip xmlns:asvg="http://schemas.microsoft.com/office/drawing/2016/SVG/main" xmlns="" r:embed="rId5"/>
                </a:ext>
              </a:extLst>
            </a:blip>
            <a:stretch>
              <a:fillRect/>
            </a:stretch>
          </a:blipFill>
        </p:spPr>
      </p:sp>
      <p:sp>
        <p:nvSpPr>
          <p:cNvPr id="21" name="Rectangle 20"/>
          <p:cNvSpPr/>
          <p:nvPr/>
        </p:nvSpPr>
        <p:spPr>
          <a:xfrm rot="234828">
            <a:off x="10573932" y="1842076"/>
            <a:ext cx="6832013" cy="3970318"/>
          </a:xfrm>
          <a:prstGeom prst="rect">
            <a:avLst/>
          </a:prstGeom>
        </p:spPr>
        <p:txBody>
          <a:bodyPr wrap="square">
            <a:spAutoFit/>
          </a:bodyPr>
          <a:lstStyle/>
          <a:p>
            <a:pPr algn="just"/>
            <a:r>
              <a:rPr lang="vi-VN" sz="3600" b="1">
                <a:latin typeface="Times New Roman" panose="02020603050405020304" pitchFamily="18" charset="0"/>
                <a:cs typeface="Times New Roman" panose="02020603050405020304" pitchFamily="18" charset="0"/>
              </a:rPr>
              <a:t>Liên hệ với bối cảnh hiện nay</a:t>
            </a:r>
            <a:r>
              <a:rPr lang="vi-VN" sz="3600">
                <a:latin typeface="Times New Roman" panose="02020603050405020304" pitchFamily="18" charset="0"/>
                <a:cs typeface="Times New Roman" panose="02020603050405020304" pitchFamily="18" charset="0"/>
              </a:rPr>
              <a:t>: Hiện nay, quá trình toàn cầu hoá diễn ra ngày càng mạnh mẽ hơn bao giờ hết nên chúng ta luôn cần trang bị cho chúng ta một nền tảng tri thức văn hoá, bản sắc để bước vào đời và hội nhập với thế giới.</a:t>
            </a:r>
            <a:endParaRPr lang="en-GB"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307346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par>
                                <p:cTn id="19" presetID="22" presetClass="entr" presetSubtype="4"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down)">
                                      <p:cBhvr>
                                        <p:cTn id="21" dur="500"/>
                                        <p:tgtEl>
                                          <p:spTgt spid="30"/>
                                        </p:tgtEl>
                                      </p:cBhvr>
                                    </p:animEffect>
                                  </p:childTnLst>
                                </p:cTn>
                              </p:par>
                              <p:par>
                                <p:cTn id="22" presetID="22" presetClass="entr" presetSubtype="4"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0"/>
          <p:cNvSpPr/>
          <p:nvPr/>
        </p:nvSpPr>
        <p:spPr>
          <a:xfrm>
            <a:off x="-14514" y="0"/>
            <a:ext cx="18302514" cy="102870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a:stretch>
          </a:blipFill>
        </p:spPr>
      </p:sp>
      <p:sp>
        <p:nvSpPr>
          <p:cNvPr id="3" name="Rectangle 2"/>
          <p:cNvSpPr/>
          <p:nvPr/>
        </p:nvSpPr>
        <p:spPr>
          <a:xfrm>
            <a:off x="482461" y="1409700"/>
            <a:ext cx="8002961" cy="280076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a:r>
              <a:rPr lang="vi-VN" sz="8800" b="1">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ea typeface="Calibri" panose="020F0502020204030204" pitchFamily="34" charset="0"/>
              </a:rPr>
              <a:t>HOẠT ĐỘNG </a:t>
            </a:r>
            <a:r>
              <a:rPr lang="vi-VN" sz="8800" b="1" smtClean="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ea typeface="Calibri" panose="020F0502020204030204" pitchFamily="34" charset="0"/>
              </a:rPr>
              <a:t>1</a:t>
            </a:r>
          </a:p>
          <a:p>
            <a:pPr algn="ctr"/>
            <a:r>
              <a:rPr lang="vi-VN" sz="8800" b="1" smtClean="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ea typeface="Calibri" panose="020F0502020204030204" pitchFamily="34" charset="0"/>
              </a:rPr>
              <a:t> </a:t>
            </a:r>
            <a:r>
              <a:rPr lang="vi-VN" sz="8800" b="1">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ea typeface="Calibri" panose="020F0502020204030204" pitchFamily="34" charset="0"/>
              </a:rPr>
              <a:t>KHỞI ĐỘNG</a:t>
            </a:r>
            <a:endParaRPr lang="en-GB" sz="8800" b="1">
              <a:ln w="13462">
                <a:solidFill>
                  <a:schemeClr val="bg1"/>
                </a:solidFill>
                <a:prstDash val="solid"/>
              </a:ln>
              <a:solidFill>
                <a:srgbClr val="FF0000"/>
              </a:solidFill>
              <a:effectLst>
                <a:outerShdw dist="38100" dir="2700000" algn="bl" rotWithShape="0">
                  <a:schemeClr val="accent5"/>
                </a:outerShdw>
              </a:effectLst>
            </a:endParaRPr>
          </a:p>
        </p:txBody>
      </p:sp>
    </p:spTree>
    <p:extLst>
      <p:ext uri="{BB962C8B-B14F-4D97-AF65-F5344CB8AC3E}">
        <p14:creationId xmlns:p14="http://schemas.microsoft.com/office/powerpoint/2010/main" val="352659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9F3"/>
        </a:solidFill>
        <a:effectLst/>
      </p:bgPr>
    </p:bg>
    <p:spTree>
      <p:nvGrpSpPr>
        <p:cNvPr id="1" name=""/>
        <p:cNvGrpSpPr/>
        <p:nvPr/>
      </p:nvGrpSpPr>
      <p:grpSpPr>
        <a:xfrm>
          <a:off x="0" y="0"/>
          <a:ext cx="0" cy="0"/>
          <a:chOff x="0" y="0"/>
          <a:chExt cx="0" cy="0"/>
        </a:xfrm>
      </p:grpSpPr>
      <p:sp>
        <p:nvSpPr>
          <p:cNvPr id="2" name="TextBox 2"/>
          <p:cNvSpPr txBox="1"/>
          <p:nvPr/>
        </p:nvSpPr>
        <p:spPr>
          <a:xfrm rot="-97304">
            <a:off x="3312663" y="1566618"/>
            <a:ext cx="11694948" cy="255454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r>
              <a:rPr lang="vi-VN" sz="16600" b="1">
                <a:solidFill>
                  <a:prstClr val="black"/>
                </a:solidFill>
                <a:latin typeface="Times New Roman" panose="02020603050405020304" pitchFamily="18" charset="0"/>
                <a:cs typeface="Times New Roman" panose="02020603050405020304" pitchFamily="18" charset="0"/>
              </a:rPr>
              <a:t>IV. Tổng kết</a:t>
            </a:r>
            <a:endParaRPr lang="en-GB" sz="16600">
              <a:solidFill>
                <a:prstClr val="black"/>
              </a:solidFill>
              <a:latin typeface="Times New Roman" panose="02020603050405020304" pitchFamily="18" charset="0"/>
              <a:cs typeface="Times New Roman" panose="02020603050405020304" pitchFamily="18" charset="0"/>
            </a:endParaRPr>
          </a:p>
        </p:txBody>
      </p:sp>
      <p:sp>
        <p:nvSpPr>
          <p:cNvPr id="3" name="Freeform 3"/>
          <p:cNvSpPr/>
          <p:nvPr/>
        </p:nvSpPr>
        <p:spPr>
          <a:xfrm>
            <a:off x="10671725" y="5098577"/>
            <a:ext cx="5894246" cy="5787078"/>
          </a:xfrm>
          <a:custGeom>
            <a:avLst/>
            <a:gdLst/>
            <a:ahLst/>
            <a:cxnLst/>
            <a:rect l="l" t="t" r="r" b="b"/>
            <a:pathLst>
              <a:path w="5894246" h="5787078">
                <a:moveTo>
                  <a:pt x="0" y="0"/>
                </a:moveTo>
                <a:lnTo>
                  <a:pt x="5894246" y="0"/>
                </a:lnTo>
                <a:lnTo>
                  <a:pt x="5894246" y="5787078"/>
                </a:lnTo>
                <a:lnTo>
                  <a:pt x="0" y="57870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952380">
            <a:off x="-2525547" y="1918084"/>
            <a:ext cx="6106547" cy="6360986"/>
          </a:xfrm>
          <a:custGeom>
            <a:avLst/>
            <a:gdLst/>
            <a:ahLst/>
            <a:cxnLst/>
            <a:rect l="l" t="t" r="r" b="b"/>
            <a:pathLst>
              <a:path w="6106547" h="6360986">
                <a:moveTo>
                  <a:pt x="0" y="0"/>
                </a:moveTo>
                <a:lnTo>
                  <a:pt x="6106547" y="0"/>
                </a:lnTo>
                <a:lnTo>
                  <a:pt x="6106547" y="6360986"/>
                </a:lnTo>
                <a:lnTo>
                  <a:pt x="0" y="636098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flipH="1">
            <a:off x="-1819169" y="5351223"/>
            <a:ext cx="7514334" cy="5697231"/>
          </a:xfrm>
          <a:custGeom>
            <a:avLst/>
            <a:gdLst/>
            <a:ahLst/>
            <a:cxnLst/>
            <a:rect l="l" t="t" r="r" b="b"/>
            <a:pathLst>
              <a:path w="7514334" h="5697231">
                <a:moveTo>
                  <a:pt x="7514334" y="0"/>
                </a:moveTo>
                <a:lnTo>
                  <a:pt x="0" y="0"/>
                </a:lnTo>
                <a:lnTo>
                  <a:pt x="0" y="5697232"/>
                </a:lnTo>
                <a:lnTo>
                  <a:pt x="7514334" y="5697232"/>
                </a:lnTo>
                <a:lnTo>
                  <a:pt x="7514334"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flipH="1">
            <a:off x="-1851645" y="5351223"/>
            <a:ext cx="7514334" cy="5697231"/>
          </a:xfrm>
          <a:custGeom>
            <a:avLst/>
            <a:gdLst/>
            <a:ahLst/>
            <a:cxnLst/>
            <a:rect l="l" t="t" r="r" b="b"/>
            <a:pathLst>
              <a:path w="7514334" h="5697231">
                <a:moveTo>
                  <a:pt x="7514334" y="0"/>
                </a:moveTo>
                <a:lnTo>
                  <a:pt x="0" y="0"/>
                </a:lnTo>
                <a:lnTo>
                  <a:pt x="0" y="5697232"/>
                </a:lnTo>
                <a:lnTo>
                  <a:pt x="7514334" y="5697232"/>
                </a:lnTo>
                <a:lnTo>
                  <a:pt x="7514334"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4590361" y="1648555"/>
            <a:ext cx="6321080" cy="6584458"/>
          </a:xfrm>
          <a:custGeom>
            <a:avLst/>
            <a:gdLst/>
            <a:ahLst/>
            <a:cxnLst/>
            <a:rect l="l" t="t" r="r" b="b"/>
            <a:pathLst>
              <a:path w="6321080" h="6584458">
                <a:moveTo>
                  <a:pt x="0" y="0"/>
                </a:moveTo>
                <a:lnTo>
                  <a:pt x="6321080" y="0"/>
                </a:lnTo>
                <a:lnTo>
                  <a:pt x="6321080" y="6584458"/>
                </a:lnTo>
                <a:lnTo>
                  <a:pt x="0" y="658445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13044536" y="5143500"/>
            <a:ext cx="7514334" cy="5697231"/>
          </a:xfrm>
          <a:custGeom>
            <a:avLst/>
            <a:gdLst/>
            <a:ahLst/>
            <a:cxnLst/>
            <a:rect l="l" t="t" r="r" b="b"/>
            <a:pathLst>
              <a:path w="7514334" h="5697231">
                <a:moveTo>
                  <a:pt x="0" y="0"/>
                </a:moveTo>
                <a:lnTo>
                  <a:pt x="7514334" y="0"/>
                </a:lnTo>
                <a:lnTo>
                  <a:pt x="7514334" y="5697231"/>
                </a:lnTo>
                <a:lnTo>
                  <a:pt x="0" y="569723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6415164" y="7613158"/>
            <a:ext cx="5873911" cy="5873911"/>
          </a:xfrm>
          <a:custGeom>
            <a:avLst/>
            <a:gdLst/>
            <a:ahLst/>
            <a:cxnLst/>
            <a:rect l="l" t="t" r="r" b="b"/>
            <a:pathLst>
              <a:path w="5873911" h="5873911">
                <a:moveTo>
                  <a:pt x="0" y="0"/>
                </a:moveTo>
                <a:lnTo>
                  <a:pt x="5873911" y="0"/>
                </a:lnTo>
                <a:lnTo>
                  <a:pt x="5873911" y="5873911"/>
                </a:lnTo>
                <a:lnTo>
                  <a:pt x="0" y="587391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a:off x="3291350" y="6933655"/>
            <a:ext cx="4807629" cy="4114800"/>
          </a:xfrm>
          <a:custGeom>
            <a:avLst/>
            <a:gdLst/>
            <a:ahLst/>
            <a:cxnLst/>
            <a:rect l="l" t="t" r="r" b="b"/>
            <a:pathLst>
              <a:path w="4807629" h="4114800">
                <a:moveTo>
                  <a:pt x="0" y="0"/>
                </a:moveTo>
                <a:lnTo>
                  <a:pt x="4807629" y="0"/>
                </a:lnTo>
                <a:lnTo>
                  <a:pt x="4807629"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a:off x="3291350" y="6589525"/>
            <a:ext cx="1141932" cy="1402590"/>
          </a:xfrm>
          <a:custGeom>
            <a:avLst/>
            <a:gdLst/>
            <a:ahLst/>
            <a:cxnLst/>
            <a:rect l="l" t="t" r="r" b="b"/>
            <a:pathLst>
              <a:path w="1141932" h="1402590">
                <a:moveTo>
                  <a:pt x="0" y="0"/>
                </a:moveTo>
                <a:lnTo>
                  <a:pt x="1141932" y="0"/>
                </a:lnTo>
                <a:lnTo>
                  <a:pt x="1141932" y="1402591"/>
                </a:lnTo>
                <a:lnTo>
                  <a:pt x="0" y="140259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2" name="Freeform 12"/>
          <p:cNvSpPr/>
          <p:nvPr/>
        </p:nvSpPr>
        <p:spPr>
          <a:xfrm rot="-1820863">
            <a:off x="3286968" y="4921563"/>
            <a:ext cx="699625" cy="859322"/>
          </a:xfrm>
          <a:custGeom>
            <a:avLst/>
            <a:gdLst/>
            <a:ahLst/>
            <a:cxnLst/>
            <a:rect l="l" t="t" r="r" b="b"/>
            <a:pathLst>
              <a:path w="699625" h="859322">
                <a:moveTo>
                  <a:pt x="0" y="0"/>
                </a:moveTo>
                <a:lnTo>
                  <a:pt x="699625" y="0"/>
                </a:lnTo>
                <a:lnTo>
                  <a:pt x="699625" y="859321"/>
                </a:lnTo>
                <a:lnTo>
                  <a:pt x="0" y="859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3" name="Freeform 13"/>
          <p:cNvSpPr/>
          <p:nvPr/>
        </p:nvSpPr>
        <p:spPr>
          <a:xfrm rot="2001514">
            <a:off x="4995049" y="6065149"/>
            <a:ext cx="557719" cy="685025"/>
          </a:xfrm>
          <a:custGeom>
            <a:avLst/>
            <a:gdLst/>
            <a:ahLst/>
            <a:cxnLst/>
            <a:rect l="l" t="t" r="r" b="b"/>
            <a:pathLst>
              <a:path w="557719" h="685025">
                <a:moveTo>
                  <a:pt x="0" y="0"/>
                </a:moveTo>
                <a:lnTo>
                  <a:pt x="557719" y="0"/>
                </a:lnTo>
                <a:lnTo>
                  <a:pt x="557719" y="685025"/>
                </a:lnTo>
                <a:lnTo>
                  <a:pt x="0" y="68502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4" name="Freeform 14"/>
          <p:cNvSpPr/>
          <p:nvPr/>
        </p:nvSpPr>
        <p:spPr>
          <a:xfrm rot="-6102459">
            <a:off x="15469715" y="5904453"/>
            <a:ext cx="557719" cy="685025"/>
          </a:xfrm>
          <a:custGeom>
            <a:avLst/>
            <a:gdLst/>
            <a:ahLst/>
            <a:cxnLst/>
            <a:rect l="l" t="t" r="r" b="b"/>
            <a:pathLst>
              <a:path w="557719" h="685025">
                <a:moveTo>
                  <a:pt x="0" y="0"/>
                </a:moveTo>
                <a:lnTo>
                  <a:pt x="557719" y="0"/>
                </a:lnTo>
                <a:lnTo>
                  <a:pt x="557719" y="685025"/>
                </a:lnTo>
                <a:lnTo>
                  <a:pt x="0" y="68502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Freeform 15"/>
          <p:cNvSpPr/>
          <p:nvPr/>
        </p:nvSpPr>
        <p:spPr>
          <a:xfrm rot="-6102459">
            <a:off x="10292898" y="6847129"/>
            <a:ext cx="557719" cy="685025"/>
          </a:xfrm>
          <a:custGeom>
            <a:avLst/>
            <a:gdLst/>
            <a:ahLst/>
            <a:cxnLst/>
            <a:rect l="l" t="t" r="r" b="b"/>
            <a:pathLst>
              <a:path w="557719" h="685025">
                <a:moveTo>
                  <a:pt x="0" y="0"/>
                </a:moveTo>
                <a:lnTo>
                  <a:pt x="557719" y="0"/>
                </a:lnTo>
                <a:lnTo>
                  <a:pt x="557719" y="685025"/>
                </a:lnTo>
                <a:lnTo>
                  <a:pt x="0" y="68502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extLst>
      <p:ext uri="{BB962C8B-B14F-4D97-AF65-F5344CB8AC3E}">
        <p14:creationId xmlns:p14="http://schemas.microsoft.com/office/powerpoint/2010/main" val="55126997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9F3"/>
        </a:solidFill>
        <a:effectLst/>
      </p:bgPr>
    </p:bg>
    <p:spTree>
      <p:nvGrpSpPr>
        <p:cNvPr id="1" name=""/>
        <p:cNvGrpSpPr/>
        <p:nvPr/>
      </p:nvGrpSpPr>
      <p:grpSpPr>
        <a:xfrm>
          <a:off x="0" y="0"/>
          <a:ext cx="0" cy="0"/>
          <a:chOff x="0" y="0"/>
          <a:chExt cx="0" cy="0"/>
        </a:xfrm>
      </p:grpSpPr>
      <p:sp>
        <p:nvSpPr>
          <p:cNvPr id="5" name="Freeform 5"/>
          <p:cNvSpPr/>
          <p:nvPr/>
        </p:nvSpPr>
        <p:spPr>
          <a:xfrm flipH="1" flipV="1">
            <a:off x="1319936" y="2781228"/>
            <a:ext cx="10414863" cy="6540578"/>
          </a:xfrm>
          <a:custGeom>
            <a:avLst/>
            <a:gdLst/>
            <a:ahLst/>
            <a:cxnLst/>
            <a:rect l="l" t="t" r="r" b="b"/>
            <a:pathLst>
              <a:path w="6838019" h="5443936">
                <a:moveTo>
                  <a:pt x="6838019" y="5443936"/>
                </a:moveTo>
                <a:lnTo>
                  <a:pt x="0" y="5443936"/>
                </a:lnTo>
                <a:lnTo>
                  <a:pt x="0" y="0"/>
                </a:lnTo>
                <a:lnTo>
                  <a:pt x="6838019" y="0"/>
                </a:lnTo>
                <a:lnTo>
                  <a:pt x="6838019" y="5443936"/>
                </a:lnTo>
                <a:close/>
              </a:path>
            </a:pathLst>
          </a:custGeom>
          <a:blipFill>
            <a:blip r:embed="rId2"/>
            <a:stretch>
              <a:fillRect b="-3469"/>
            </a:stretch>
          </a:blipFill>
        </p:spPr>
        <p:txBody>
          <a:bodyPr/>
          <a:lstStyle/>
          <a:p>
            <a:endParaRPr lang="en-GB">
              <a:solidFill>
                <a:prstClr val="black"/>
              </a:solidFill>
            </a:endParaRPr>
          </a:p>
        </p:txBody>
      </p:sp>
      <p:sp>
        <p:nvSpPr>
          <p:cNvPr id="6" name="Freeform 6"/>
          <p:cNvSpPr/>
          <p:nvPr/>
        </p:nvSpPr>
        <p:spPr>
          <a:xfrm>
            <a:off x="3590300" y="2499486"/>
            <a:ext cx="1712244" cy="563484"/>
          </a:xfrm>
          <a:custGeom>
            <a:avLst/>
            <a:gdLst/>
            <a:ahLst/>
            <a:cxnLst/>
            <a:rect l="l" t="t" r="r" b="b"/>
            <a:pathLst>
              <a:path w="1712244" h="563484">
                <a:moveTo>
                  <a:pt x="0" y="0"/>
                </a:moveTo>
                <a:lnTo>
                  <a:pt x="1712245" y="0"/>
                </a:lnTo>
                <a:lnTo>
                  <a:pt x="1712245" y="563484"/>
                </a:lnTo>
                <a:lnTo>
                  <a:pt x="0" y="563484"/>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7" name="Freeform 7"/>
          <p:cNvSpPr/>
          <p:nvPr/>
        </p:nvSpPr>
        <p:spPr>
          <a:xfrm flipH="1">
            <a:off x="-663916" y="8715710"/>
            <a:ext cx="5966460" cy="8229600"/>
          </a:xfrm>
          <a:custGeom>
            <a:avLst/>
            <a:gdLst/>
            <a:ahLst/>
            <a:cxnLst/>
            <a:rect l="l" t="t" r="r" b="b"/>
            <a:pathLst>
              <a:path w="5966460" h="8229600">
                <a:moveTo>
                  <a:pt x="5966460" y="0"/>
                </a:moveTo>
                <a:lnTo>
                  <a:pt x="0" y="0"/>
                </a:lnTo>
                <a:lnTo>
                  <a:pt x="0" y="8229600"/>
                </a:lnTo>
                <a:lnTo>
                  <a:pt x="5966460" y="8229600"/>
                </a:lnTo>
                <a:lnTo>
                  <a:pt x="5966460" y="0"/>
                </a:lnTo>
                <a:close/>
              </a:path>
            </a:pathLst>
          </a:custGeom>
          <a:blipFill>
            <a:blip r:embed="rId7"/>
            <a:stretch>
              <a:fillRect/>
            </a:stretch>
          </a:blipFill>
        </p:spPr>
      </p:sp>
      <p:sp>
        <p:nvSpPr>
          <p:cNvPr id="21" name="TextBox 21"/>
          <p:cNvSpPr txBox="1"/>
          <p:nvPr/>
        </p:nvSpPr>
        <p:spPr>
          <a:xfrm>
            <a:off x="1670807" y="635955"/>
            <a:ext cx="8956608" cy="1231106"/>
          </a:xfrm>
          <a:prstGeom prst="rect">
            <a:avLst/>
          </a:prstGeom>
        </p:spPr>
        <p:txBody>
          <a:bodyPr wrap="square" lIns="0" tIns="0" rIns="0" bIns="0" rtlCol="0" anchor="t">
            <a:spAutoFit/>
          </a:bodyPr>
          <a:lstStyle/>
          <a:p>
            <a:r>
              <a:rPr lang="vi-VN" sz="8000" b="1" smtClean="0">
                <a:solidFill>
                  <a:prstClr val="black"/>
                </a:solidFill>
                <a:latin typeface="Times New Roman" panose="02020603050405020304" pitchFamily="18" charset="0"/>
                <a:cs typeface="Times New Roman" panose="02020603050405020304" pitchFamily="18" charset="0"/>
              </a:rPr>
              <a:t>1. </a:t>
            </a:r>
            <a:r>
              <a:rPr lang="vi-VN" sz="8000" b="1">
                <a:solidFill>
                  <a:prstClr val="black"/>
                </a:solidFill>
                <a:latin typeface="Times New Roman" panose="02020603050405020304" pitchFamily="18" charset="0"/>
                <a:cs typeface="Times New Roman" panose="02020603050405020304" pitchFamily="18" charset="0"/>
              </a:rPr>
              <a:t>Nghệ thuật</a:t>
            </a:r>
            <a:endParaRPr lang="en-GB" sz="8000">
              <a:solidFill>
                <a:prstClr val="black"/>
              </a:solidFill>
              <a:latin typeface="Times New Roman" panose="02020603050405020304" pitchFamily="18" charset="0"/>
              <a:cs typeface="Times New Roman" panose="02020603050405020304" pitchFamily="18" charset="0"/>
            </a:endParaRPr>
          </a:p>
        </p:txBody>
      </p:sp>
      <p:sp>
        <p:nvSpPr>
          <p:cNvPr id="39" name="TextBox 39"/>
          <p:cNvSpPr txBox="1"/>
          <p:nvPr/>
        </p:nvSpPr>
        <p:spPr>
          <a:xfrm>
            <a:off x="1670807" y="3512203"/>
            <a:ext cx="9530593" cy="4739759"/>
          </a:xfrm>
          <a:prstGeom prst="rect">
            <a:avLst/>
          </a:prstGeom>
        </p:spPr>
        <p:txBody>
          <a:bodyPr wrap="square" lIns="0" tIns="0" rIns="0" bIns="0" rtlCol="0" anchor="t">
            <a:spAutoFit/>
          </a:bodyPr>
          <a:lstStyle/>
          <a:p>
            <a:pPr algn="just"/>
            <a:r>
              <a:rPr lang="vi-VN" sz="4400">
                <a:latin typeface="Times New Roman" panose="02020603050405020304" pitchFamily="18" charset="0"/>
                <a:cs typeface="Times New Roman" panose="02020603050405020304" pitchFamily="18" charset="0"/>
              </a:rPr>
              <a:t>- Bài viết nêu rõ vấn đề cần bàn luận.</a:t>
            </a:r>
            <a:endParaRPr lang="en-GB"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 Luận điểm rõ ràng, góp phần làm sáng tỏ luận đề.</a:t>
            </a:r>
            <a:endParaRPr lang="en-GB"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 Lí lẽ, bằng chứng cụ thể, thuyết phục giúp làm sáng tỏ luận điểm.</a:t>
            </a:r>
            <a:endParaRPr lang="en-GB"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 Cách triển khai mạch lạc từ ý tưởng đến thông điệp của văn bản.</a:t>
            </a:r>
            <a:endParaRPr lang="en-GB" sz="4400">
              <a:latin typeface="Times New Roman" panose="02020603050405020304" pitchFamily="18" charset="0"/>
              <a:cs typeface="Times New Roman" panose="02020603050405020304" pitchFamily="18" charset="0"/>
            </a:endParaRPr>
          </a:p>
        </p:txBody>
      </p:sp>
      <p:sp>
        <p:nvSpPr>
          <p:cNvPr id="40" name="Freeform 40"/>
          <p:cNvSpPr/>
          <p:nvPr/>
        </p:nvSpPr>
        <p:spPr>
          <a:xfrm>
            <a:off x="1836495" y="8715710"/>
            <a:ext cx="6321080" cy="6584458"/>
          </a:xfrm>
          <a:custGeom>
            <a:avLst/>
            <a:gdLst/>
            <a:ahLst/>
            <a:cxnLst/>
            <a:rect l="l" t="t" r="r" b="b"/>
            <a:pathLst>
              <a:path w="6321080" h="6584458">
                <a:moveTo>
                  <a:pt x="0" y="0"/>
                </a:moveTo>
                <a:lnTo>
                  <a:pt x="6321079" y="0"/>
                </a:lnTo>
                <a:lnTo>
                  <a:pt x="6321079" y="6584459"/>
                </a:lnTo>
                <a:lnTo>
                  <a:pt x="0" y="6584459"/>
                </a:lnTo>
                <a:lnTo>
                  <a:pt x="0" y="0"/>
                </a:lnTo>
                <a:close/>
              </a:path>
            </a:pathLst>
          </a:custGeom>
          <a:blipFill>
            <a:blip r:embed="rId8">
              <a:extLst>
                <a:ext uri="{96DAC541-7B7A-43D3-8B79-37D633B846F1}">
                  <asvg:svgBlip xmlns:asvg="http://schemas.microsoft.com/office/drawing/2016/SVG/main" xmlns="" r:embed="rId18"/>
                </a:ext>
              </a:extLst>
            </a:blip>
            <a:stretch>
              <a:fillRect/>
            </a:stretch>
          </a:blipFill>
        </p:spPr>
      </p:sp>
      <p:sp>
        <p:nvSpPr>
          <p:cNvPr id="44" name="Freeform 55"/>
          <p:cNvSpPr/>
          <p:nvPr/>
        </p:nvSpPr>
        <p:spPr>
          <a:xfrm>
            <a:off x="12036510" y="1"/>
            <a:ext cx="6403889" cy="10259786"/>
          </a:xfrm>
          <a:custGeom>
            <a:avLst/>
            <a:gdLst/>
            <a:ahLst/>
            <a:cxnLst/>
            <a:rect l="l" t="t" r="r" b="b"/>
            <a:pathLst>
              <a:path w="3867912" h="4114800">
                <a:moveTo>
                  <a:pt x="0" y="0"/>
                </a:moveTo>
                <a:lnTo>
                  <a:pt x="3867912" y="0"/>
                </a:lnTo>
                <a:lnTo>
                  <a:pt x="3867912" y="4114800"/>
                </a:lnTo>
                <a:lnTo>
                  <a:pt x="0" y="4114800"/>
                </a:lnTo>
                <a:lnTo>
                  <a:pt x="0" y="0"/>
                </a:lnTo>
                <a:close/>
              </a:path>
            </a:pathLst>
          </a:custGeom>
          <a:blipFill>
            <a:blip r:embed="rId19">
              <a:extLst>
                <a:ext uri="{96DAC541-7B7A-43D3-8B79-37D633B846F1}">
                  <asvg:svgBlip xmlns:asvg="http://schemas.microsoft.com/office/drawing/2016/SVG/main" xmlns="" r:embed="rId72"/>
                </a:ext>
              </a:extLst>
            </a:blip>
            <a:stretch>
              <a:fillRect/>
            </a:stretch>
          </a:blipFill>
        </p:spPr>
      </p:sp>
      <p:sp>
        <p:nvSpPr>
          <p:cNvPr id="45" name="Freeform 44"/>
          <p:cNvSpPr/>
          <p:nvPr/>
        </p:nvSpPr>
        <p:spPr>
          <a:xfrm>
            <a:off x="13868400" y="1191986"/>
            <a:ext cx="7570851" cy="9067800"/>
          </a:xfrm>
          <a:custGeom>
            <a:avLst/>
            <a:gdLst/>
            <a:ahLst/>
            <a:cxnLst/>
            <a:rect l="l" t="t" r="r" b="b"/>
            <a:pathLst>
              <a:path w="5894451" h="8229600">
                <a:moveTo>
                  <a:pt x="0" y="0"/>
                </a:moveTo>
                <a:lnTo>
                  <a:pt x="5894452" y="0"/>
                </a:lnTo>
                <a:lnTo>
                  <a:pt x="5894452" y="8229600"/>
                </a:lnTo>
                <a:lnTo>
                  <a:pt x="0" y="8229600"/>
                </a:lnTo>
                <a:lnTo>
                  <a:pt x="0" y="0"/>
                </a:lnTo>
                <a:close/>
              </a:path>
            </a:pathLst>
          </a:custGeom>
          <a:blipFill>
            <a:blip r:embed="rId73"/>
            <a:stretch>
              <a:fillRect/>
            </a:stretch>
          </a:blipFill>
        </p:spPr>
      </p:sp>
    </p:spTree>
    <p:extLst>
      <p:ext uri="{BB962C8B-B14F-4D97-AF65-F5344CB8AC3E}">
        <p14:creationId xmlns:p14="http://schemas.microsoft.com/office/powerpoint/2010/main" val="35387424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9F3"/>
        </a:solidFill>
        <a:effectLst/>
      </p:bgPr>
    </p:bg>
    <p:spTree>
      <p:nvGrpSpPr>
        <p:cNvPr id="1" name=""/>
        <p:cNvGrpSpPr/>
        <p:nvPr/>
      </p:nvGrpSpPr>
      <p:grpSpPr>
        <a:xfrm>
          <a:off x="0" y="0"/>
          <a:ext cx="0" cy="0"/>
          <a:chOff x="0" y="0"/>
          <a:chExt cx="0" cy="0"/>
        </a:xfrm>
      </p:grpSpPr>
      <p:sp>
        <p:nvSpPr>
          <p:cNvPr id="3" name="Freeform 3"/>
          <p:cNvSpPr/>
          <p:nvPr/>
        </p:nvSpPr>
        <p:spPr>
          <a:xfrm>
            <a:off x="-1303788" y="7128681"/>
            <a:ext cx="6321080" cy="6584458"/>
          </a:xfrm>
          <a:custGeom>
            <a:avLst/>
            <a:gdLst/>
            <a:ahLst/>
            <a:cxnLst/>
            <a:rect l="l" t="t" r="r" b="b"/>
            <a:pathLst>
              <a:path w="6321080" h="6584458">
                <a:moveTo>
                  <a:pt x="0" y="0"/>
                </a:moveTo>
                <a:lnTo>
                  <a:pt x="6321080" y="0"/>
                </a:lnTo>
                <a:lnTo>
                  <a:pt x="6321080" y="6584459"/>
                </a:lnTo>
                <a:lnTo>
                  <a:pt x="0" y="6584459"/>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7" name="Freeform 7"/>
          <p:cNvSpPr/>
          <p:nvPr/>
        </p:nvSpPr>
        <p:spPr>
          <a:xfrm flipH="1" flipV="1">
            <a:off x="2090603" y="3342355"/>
            <a:ext cx="9949190" cy="5531566"/>
          </a:xfrm>
          <a:custGeom>
            <a:avLst/>
            <a:gdLst/>
            <a:ahLst/>
            <a:cxnLst/>
            <a:rect l="l" t="t" r="r" b="b"/>
            <a:pathLst>
              <a:path w="7995748" h="5531566">
                <a:moveTo>
                  <a:pt x="7995748" y="5531566"/>
                </a:moveTo>
                <a:lnTo>
                  <a:pt x="0" y="5531566"/>
                </a:lnTo>
                <a:lnTo>
                  <a:pt x="0" y="0"/>
                </a:lnTo>
                <a:lnTo>
                  <a:pt x="7995748" y="0"/>
                </a:lnTo>
                <a:lnTo>
                  <a:pt x="7995748" y="5531566"/>
                </a:lnTo>
                <a:close/>
              </a:path>
            </a:pathLst>
          </a:custGeom>
          <a:blipFill>
            <a:blip r:embed="rId6"/>
            <a:stretch>
              <a:fillRect t="-12564" r="-5087" b="-12564"/>
            </a:stretch>
          </a:blipFill>
        </p:spPr>
      </p:sp>
      <p:sp>
        <p:nvSpPr>
          <p:cNvPr id="8" name="Freeform 8"/>
          <p:cNvSpPr/>
          <p:nvPr/>
        </p:nvSpPr>
        <p:spPr>
          <a:xfrm>
            <a:off x="6115627" y="3097091"/>
            <a:ext cx="1712244" cy="563484"/>
          </a:xfrm>
          <a:custGeom>
            <a:avLst/>
            <a:gdLst/>
            <a:ahLst/>
            <a:cxnLst/>
            <a:rect l="l" t="t" r="r" b="b"/>
            <a:pathLst>
              <a:path w="1712244" h="563484">
                <a:moveTo>
                  <a:pt x="0" y="0"/>
                </a:moveTo>
                <a:lnTo>
                  <a:pt x="1712244" y="0"/>
                </a:lnTo>
                <a:lnTo>
                  <a:pt x="1712244" y="563484"/>
                </a:lnTo>
                <a:lnTo>
                  <a:pt x="0" y="563484"/>
                </a:lnTo>
                <a:lnTo>
                  <a:pt x="0" y="0"/>
                </a:lnTo>
                <a:close/>
              </a:path>
            </a:pathLst>
          </a:custGeom>
          <a:blipFill>
            <a:blip r:embed="rId7">
              <a:extLst>
                <a:ext uri="{96DAC541-7B7A-43D3-8B79-37D633B846F1}">
                  <asvg:svgBlip xmlns:asvg="http://schemas.microsoft.com/office/drawing/2016/SVG/main" xmlns="" r:embed="rId10"/>
                </a:ext>
              </a:extLst>
            </a:blip>
            <a:stretch>
              <a:fillRect/>
            </a:stretch>
          </a:blipFill>
        </p:spPr>
      </p:sp>
      <p:sp>
        <p:nvSpPr>
          <p:cNvPr id="27" name="TextBox 27"/>
          <p:cNvSpPr txBox="1"/>
          <p:nvPr/>
        </p:nvSpPr>
        <p:spPr>
          <a:xfrm>
            <a:off x="2818299" y="3988251"/>
            <a:ext cx="8306901" cy="2954655"/>
          </a:xfrm>
          <a:prstGeom prst="rect">
            <a:avLst/>
          </a:prstGeom>
        </p:spPr>
        <p:txBody>
          <a:bodyPr wrap="square" lIns="0" tIns="0" rIns="0" bIns="0" rtlCol="0" anchor="t">
            <a:spAutoFit/>
          </a:bodyPr>
          <a:lstStyle/>
          <a:p>
            <a:pPr algn="just"/>
            <a:r>
              <a:rPr lang="vi-VN" sz="4800">
                <a:latin typeface="Times New Roman" panose="02020603050405020304" pitchFamily="18" charset="0"/>
                <a:cs typeface="Times New Roman" panose="02020603050405020304" pitchFamily="18" charset="0"/>
              </a:rPr>
              <a:t>Văn bản bàn về vấn đề sự dung hoà giữa giá trị truyền thống và hội nhập quốc tế đối với mỗi công dân toàn cầu.</a:t>
            </a:r>
            <a:endParaRPr lang="en-GB" sz="4800">
              <a:latin typeface="Times New Roman" panose="02020603050405020304" pitchFamily="18" charset="0"/>
              <a:cs typeface="Times New Roman" panose="02020603050405020304" pitchFamily="18" charset="0"/>
            </a:endParaRPr>
          </a:p>
        </p:txBody>
      </p:sp>
      <p:sp>
        <p:nvSpPr>
          <p:cNvPr id="28" name="TextBox 28"/>
          <p:cNvSpPr txBox="1"/>
          <p:nvPr/>
        </p:nvSpPr>
        <p:spPr>
          <a:xfrm>
            <a:off x="4628364" y="1145534"/>
            <a:ext cx="10009011" cy="123110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r>
              <a:rPr lang="vi-VN" sz="8000" b="1" smtClean="0">
                <a:solidFill>
                  <a:prstClr val="black"/>
                </a:solidFill>
                <a:latin typeface="Times New Roman" panose="02020603050405020304" pitchFamily="18" charset="0"/>
                <a:cs typeface="Times New Roman" panose="02020603050405020304" pitchFamily="18" charset="0"/>
              </a:rPr>
              <a:t>2. </a:t>
            </a:r>
            <a:r>
              <a:rPr lang="vi-VN" sz="8000" b="1">
                <a:solidFill>
                  <a:prstClr val="black"/>
                </a:solidFill>
                <a:latin typeface="Times New Roman" panose="02020603050405020304" pitchFamily="18" charset="0"/>
                <a:cs typeface="Times New Roman" panose="02020603050405020304" pitchFamily="18" charset="0"/>
              </a:rPr>
              <a:t>Nội dung</a:t>
            </a:r>
            <a:endParaRPr lang="en-GB" sz="8000">
              <a:solidFill>
                <a:prstClr val="black"/>
              </a:solidFill>
              <a:latin typeface="Times New Roman" panose="02020603050405020304" pitchFamily="18" charset="0"/>
              <a:cs typeface="Times New Roman" panose="02020603050405020304" pitchFamily="18" charset="0"/>
            </a:endParaRPr>
          </a:p>
        </p:txBody>
      </p:sp>
      <p:sp>
        <p:nvSpPr>
          <p:cNvPr id="29" name="Freeform 52"/>
          <p:cNvSpPr/>
          <p:nvPr/>
        </p:nvSpPr>
        <p:spPr>
          <a:xfrm>
            <a:off x="14253170" y="1790700"/>
            <a:ext cx="3765042" cy="8229600"/>
          </a:xfrm>
          <a:custGeom>
            <a:avLst/>
            <a:gdLst/>
            <a:ahLst/>
            <a:cxnLst/>
            <a:rect l="l" t="t" r="r" b="b"/>
            <a:pathLst>
              <a:path w="3765042" h="8229600">
                <a:moveTo>
                  <a:pt x="0" y="0"/>
                </a:moveTo>
                <a:lnTo>
                  <a:pt x="3765042" y="0"/>
                </a:lnTo>
                <a:lnTo>
                  <a:pt x="3765042" y="8229600"/>
                </a:lnTo>
                <a:lnTo>
                  <a:pt x="0" y="8229600"/>
                </a:lnTo>
                <a:lnTo>
                  <a:pt x="0" y="0"/>
                </a:lnTo>
                <a:close/>
              </a:path>
            </a:pathLst>
          </a:custGeom>
          <a:blipFill>
            <a:blip r:embed="rId11"/>
            <a:stretch>
              <a:fillRect/>
            </a:stretch>
          </a:blipFill>
        </p:spPr>
      </p:sp>
      <p:sp>
        <p:nvSpPr>
          <p:cNvPr id="30" name="Freeform 58"/>
          <p:cNvSpPr/>
          <p:nvPr/>
        </p:nvSpPr>
        <p:spPr>
          <a:xfrm>
            <a:off x="12945134" y="-190500"/>
            <a:ext cx="5172647" cy="5105400"/>
          </a:xfrm>
          <a:custGeom>
            <a:avLst/>
            <a:gdLst/>
            <a:ahLst/>
            <a:cxnLst/>
            <a:rect l="l" t="t" r="r" b="b"/>
            <a:pathLst>
              <a:path w="8157591" h="8229600">
                <a:moveTo>
                  <a:pt x="0" y="0"/>
                </a:moveTo>
                <a:lnTo>
                  <a:pt x="8157592" y="0"/>
                </a:lnTo>
                <a:lnTo>
                  <a:pt x="8157592" y="8229600"/>
                </a:lnTo>
                <a:lnTo>
                  <a:pt x="0" y="8229600"/>
                </a:lnTo>
                <a:lnTo>
                  <a:pt x="0" y="0"/>
                </a:lnTo>
                <a:close/>
              </a:path>
            </a:pathLst>
          </a:custGeom>
          <a:blipFill>
            <a:blip r:embed="rId12"/>
            <a:stretch>
              <a:fillRect/>
            </a:stretch>
          </a:blipFill>
        </p:spPr>
        <p:txBody>
          <a:bodyPr/>
          <a:lstStyle/>
          <a:p>
            <a:endParaRPr lang="en-GB">
              <a:solidFill>
                <a:prstClr val="black"/>
              </a:solidFill>
            </a:endParaRPr>
          </a:p>
        </p:txBody>
      </p:sp>
      <p:sp>
        <p:nvSpPr>
          <p:cNvPr id="31" name="Freeform 26"/>
          <p:cNvSpPr/>
          <p:nvPr/>
        </p:nvSpPr>
        <p:spPr>
          <a:xfrm>
            <a:off x="13883980" y="6016475"/>
            <a:ext cx="4503422" cy="5086001"/>
          </a:xfrm>
          <a:custGeom>
            <a:avLst/>
            <a:gdLst/>
            <a:ahLst/>
            <a:cxnLst/>
            <a:rect l="l" t="t" r="r" b="b"/>
            <a:pathLst>
              <a:path w="4503422" h="5086001">
                <a:moveTo>
                  <a:pt x="0" y="0"/>
                </a:moveTo>
                <a:lnTo>
                  <a:pt x="4503423" y="0"/>
                </a:lnTo>
                <a:lnTo>
                  <a:pt x="4503423" y="5086000"/>
                </a:lnTo>
                <a:lnTo>
                  <a:pt x="0" y="5086000"/>
                </a:lnTo>
                <a:lnTo>
                  <a:pt x="0" y="0"/>
                </a:lnTo>
                <a:close/>
              </a:path>
            </a:pathLst>
          </a:custGeom>
          <a:blipFill>
            <a:blip r:embed="rId13">
              <a:extLst>
                <a:ext uri="{96DAC541-7B7A-43D3-8B79-37D633B846F1}">
                  <asvg:svgBlip xmlns:asvg="http://schemas.microsoft.com/office/drawing/2016/SVG/main" xmlns="" r:embed="rId17"/>
                </a:ext>
              </a:extLst>
            </a:blip>
            <a:stretch>
              <a:fillRect/>
            </a:stretch>
          </a:blipFill>
        </p:spPr>
      </p:sp>
      <p:sp>
        <p:nvSpPr>
          <p:cNvPr id="32" name="Freeform 48"/>
          <p:cNvSpPr/>
          <p:nvPr/>
        </p:nvSpPr>
        <p:spPr>
          <a:xfrm rot="16769615">
            <a:off x="822799" y="-516914"/>
            <a:ext cx="3135166" cy="4013831"/>
          </a:xfrm>
          <a:custGeom>
            <a:avLst/>
            <a:gdLst/>
            <a:ahLst/>
            <a:cxnLst/>
            <a:rect l="l" t="t" r="r" b="b"/>
            <a:pathLst>
              <a:path w="9169471" h="8229600">
                <a:moveTo>
                  <a:pt x="0" y="0"/>
                </a:moveTo>
                <a:lnTo>
                  <a:pt x="9169470" y="0"/>
                </a:lnTo>
                <a:lnTo>
                  <a:pt x="9169470" y="8229600"/>
                </a:lnTo>
                <a:lnTo>
                  <a:pt x="0" y="8229600"/>
                </a:lnTo>
                <a:lnTo>
                  <a:pt x="0" y="0"/>
                </a:lnTo>
                <a:close/>
              </a:path>
            </a:pathLst>
          </a:custGeom>
          <a:blipFill>
            <a:blip r:embed="rId18"/>
            <a:stretch>
              <a:fillRect/>
            </a:stretch>
          </a:blipFill>
        </p:spPr>
      </p:sp>
    </p:spTree>
    <p:extLst>
      <p:ext uri="{BB962C8B-B14F-4D97-AF65-F5344CB8AC3E}">
        <p14:creationId xmlns:p14="http://schemas.microsoft.com/office/powerpoint/2010/main" val="163483472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inVertical)">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1"/>
          <p:cNvSpPr/>
          <p:nvPr/>
        </p:nvSpPr>
        <p:spPr>
          <a:xfrm>
            <a:off x="25400" y="0"/>
            <a:ext cx="18262600" cy="10287000"/>
          </a:xfrm>
          <a:custGeom>
            <a:avLst/>
            <a:gdLst/>
            <a:ahLst/>
            <a:cxnLst/>
            <a:rect l="l" t="t" r="r" b="b"/>
            <a:pathLst>
              <a:path w="14630400" h="8229600">
                <a:moveTo>
                  <a:pt x="0" y="0"/>
                </a:moveTo>
                <a:lnTo>
                  <a:pt x="14630400" y="0"/>
                </a:lnTo>
                <a:lnTo>
                  <a:pt x="14630400" y="8229600"/>
                </a:lnTo>
                <a:lnTo>
                  <a:pt x="0" y="8229600"/>
                </a:lnTo>
                <a:lnTo>
                  <a:pt x="0" y="0"/>
                </a:lnTo>
                <a:close/>
              </a:path>
            </a:pathLst>
          </a:custGeom>
          <a:blipFill>
            <a:blip r:embed="rId2"/>
            <a:stretch>
              <a:fillRect/>
            </a:stretch>
          </a:blipFill>
        </p:spPr>
      </p:sp>
      <p:sp>
        <p:nvSpPr>
          <p:cNvPr id="3" name="Rectangle 2"/>
          <p:cNvSpPr/>
          <p:nvPr/>
        </p:nvSpPr>
        <p:spPr>
          <a:xfrm>
            <a:off x="6248400" y="647700"/>
            <a:ext cx="6580007" cy="2308324"/>
          </a:xfrm>
          <a:prstGeom prst="rect">
            <a:avLst/>
          </a:prstGeom>
        </p:spPr>
        <p:txBody>
          <a:bodyPr wrap="none">
            <a:spAutoFit/>
          </a:bodyPr>
          <a:lstStyle/>
          <a:p>
            <a:pPr algn="ctr"/>
            <a:r>
              <a:rPr lang="vi-VN" sz="7200" b="1">
                <a:solidFill>
                  <a:schemeClr val="bg1"/>
                </a:solidFill>
                <a:latin typeface="Times New Roman" panose="02020603050405020304" pitchFamily="18" charset="0"/>
                <a:ea typeface="Calibri" panose="020F0502020204030204" pitchFamily="34" charset="0"/>
              </a:rPr>
              <a:t>HOẠT ĐỘNG </a:t>
            </a:r>
            <a:r>
              <a:rPr lang="vi-VN" sz="7200" b="1" smtClean="0">
                <a:solidFill>
                  <a:schemeClr val="bg1"/>
                </a:solidFill>
                <a:latin typeface="Times New Roman" panose="02020603050405020304" pitchFamily="18" charset="0"/>
                <a:ea typeface="Calibri" panose="020F0502020204030204" pitchFamily="34" charset="0"/>
              </a:rPr>
              <a:t>3</a:t>
            </a:r>
          </a:p>
          <a:p>
            <a:pPr algn="ctr"/>
            <a:r>
              <a:rPr lang="vi-VN" sz="7200" b="1" smtClean="0">
                <a:solidFill>
                  <a:schemeClr val="bg1"/>
                </a:solidFill>
                <a:latin typeface="Times New Roman" panose="02020603050405020304" pitchFamily="18" charset="0"/>
                <a:ea typeface="Calibri" panose="020F0502020204030204" pitchFamily="34" charset="0"/>
              </a:rPr>
              <a:t> </a:t>
            </a:r>
            <a:r>
              <a:rPr lang="vi-VN" sz="7200" b="1">
                <a:solidFill>
                  <a:schemeClr val="bg1"/>
                </a:solidFill>
                <a:latin typeface="Times New Roman" panose="02020603050405020304" pitchFamily="18" charset="0"/>
                <a:ea typeface="Calibri" panose="020F0502020204030204" pitchFamily="34" charset="0"/>
              </a:rPr>
              <a:t>LUYỆN TẬP</a:t>
            </a:r>
            <a:endParaRPr lang="en-GB" sz="7200">
              <a:solidFill>
                <a:schemeClr val="bg1"/>
              </a:solidFill>
            </a:endParaRPr>
          </a:p>
        </p:txBody>
      </p:sp>
    </p:spTree>
    <p:extLst>
      <p:ext uri="{BB962C8B-B14F-4D97-AF65-F5344CB8AC3E}">
        <p14:creationId xmlns:p14="http://schemas.microsoft.com/office/powerpoint/2010/main" val="31070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8288000" cy="1028699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Bach tuyet\Snow_white_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4083268"/>
            <a:ext cx="1865308" cy="402035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Bach tuyet\43ebd44d263606f876d42fd2f199ea61 (4).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8837">
                        <a14:foregroundMark x1="40116" y1="26626" x2="70349" y2="59553"/>
                        <a14:foregroundMark x1="64535" y1="35366" x2="77035" y2="44715"/>
                        <a14:foregroundMark x1="45640" y1="16463" x2="28198" y2="36585"/>
                        <a14:foregroundMark x1="44186" y1="40244" x2="60174" y2="57724"/>
                        <a14:foregroundMark x1="67151" y1="58943" x2="86628" y2="57317"/>
                      </a14:backgroundRemoval>
                    </a14:imgEffect>
                  </a14:imgLayer>
                </a14:imgProps>
              </a:ext>
              <a:ext uri="{28A0092B-C50C-407E-A947-70E740481C1C}">
                <a14:useLocalDpi xmlns:a14="http://schemas.microsoft.com/office/drawing/2010/main" val="0"/>
              </a:ext>
            </a:extLst>
          </a:blip>
          <a:srcRect/>
          <a:stretch>
            <a:fillRect/>
          </a:stretch>
        </p:blipFill>
        <p:spPr bwMode="auto">
          <a:xfrm rot="338519">
            <a:off x="15888655" y="6993416"/>
            <a:ext cx="2820374" cy="4033792"/>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Bach tuyet\43ebd44d263606f876d42fd2f199ea61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6022" y1="32480" x2="72849" y2="415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722112" y="7001497"/>
            <a:ext cx="2869796" cy="382799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ADMIN\Desktop\Bach tuyet\RjAwOTQ4MTUyNEI3QjJCRTc2RjA6ZDA1ZjJmYTY2MjBkNDYzY2ZlZDNiOTA1Y2YxYTk1NzA6Ojo6OjA=.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0431" y1="17647" x2="56466" y2="31120"/>
                        <a14:foregroundMark x1="79526" y1="14611" x2="53879" y2="29412"/>
                        <a14:foregroundMark x1="77586" y1="15180" x2="59914" y2="22960"/>
                        <a14:foregroundMark x1="53017" y1="6641" x2="44397" y2="25427"/>
                        <a14:foregroundMark x1="57328" y1="8918" x2="88793" y2="17837"/>
                        <a14:foregroundMark x1="54526" y1="6072" x2="66810" y2="9488"/>
                        <a14:foregroundMark x1="76509" y1="31499" x2="69397" y2="43643"/>
                        <a14:foregroundMark x1="95690" y1="16698" x2="76940" y2="10247"/>
                        <a14:foregroundMark x1="77586" y1="33776" x2="74353" y2="40417"/>
                      </a14:backgroundRemoval>
                    </a14:imgEffect>
                  </a14:imgLayer>
                </a14:imgProps>
              </a:ext>
              <a:ext uri="{28A0092B-C50C-407E-A947-70E740481C1C}">
                <a14:useLocalDpi xmlns:a14="http://schemas.microsoft.com/office/drawing/2010/main" val="0"/>
              </a:ext>
            </a:extLst>
          </a:blip>
          <a:srcRect/>
          <a:stretch>
            <a:fillRect/>
          </a:stretch>
        </p:blipFill>
        <p:spPr bwMode="auto">
          <a:xfrm rot="20593735">
            <a:off x="13516" y="7184753"/>
            <a:ext cx="3185432" cy="3617938"/>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ADMIN\Desktop\Bach tuyet\43ebd44d263606f876d42fd2f199ea61 (2).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44267" y1="18935" x2="28800" y2="43984"/>
                        <a14:foregroundMark x1="27200" y1="21696" x2="14667" y2="33728"/>
                        <a14:foregroundMark x1="36533" y1="32150" x2="35467" y2="44576"/>
                        <a14:foregroundMark x1="32533" y1="42801" x2="63733" y2="38462"/>
                      </a14:backgroundRemoval>
                    </a14:imgEffect>
                  </a14:imgLayer>
                </a14:imgProps>
              </a:ext>
              <a:ext uri="{28A0092B-C50C-407E-A947-70E740481C1C}">
                <a14:useLocalDpi xmlns:a14="http://schemas.microsoft.com/office/drawing/2010/main" val="0"/>
              </a:ext>
            </a:extLst>
          </a:blip>
          <a:srcRect/>
          <a:stretch>
            <a:fillRect/>
          </a:stretch>
        </p:blipFill>
        <p:spPr bwMode="auto">
          <a:xfrm rot="20172978">
            <a:off x="11605265" y="7435940"/>
            <a:ext cx="2747962" cy="371524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ADMIN\Desktop\Bach tuyet\43ebd44d263606f876d42fd2f199ea61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47640" y1="33252" x2="54382" y2="60391"/>
                      </a14:backgroundRemoval>
                    </a14:imgEffect>
                  </a14:imgLayer>
                </a14:imgProps>
              </a:ext>
              <a:ext uri="{28A0092B-C50C-407E-A947-70E740481C1C}">
                <a14:useLocalDpi xmlns:a14="http://schemas.microsoft.com/office/drawing/2010/main" val="0"/>
              </a:ext>
            </a:extLst>
          </a:blip>
          <a:srcRect/>
          <a:stretch>
            <a:fillRect/>
          </a:stretch>
        </p:blipFill>
        <p:spPr bwMode="auto">
          <a:xfrm>
            <a:off x="3123786" y="7848599"/>
            <a:ext cx="3318680" cy="3050202"/>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ADMIN\Desktop\Bach tuyet\43ebd44d263606f876d42fd2f199ea61 (5).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50482" y1="26157" x2="67203" y2="63581"/>
                        <a14:foregroundMark x1="38907" y1="22133" x2="24116" y2="46680"/>
                      </a14:backgroundRemoval>
                    </a14:imgEffect>
                  </a14:imgLayer>
                </a14:imgProps>
              </a:ext>
              <a:ext uri="{28A0092B-C50C-407E-A947-70E740481C1C}">
                <a14:useLocalDpi xmlns:a14="http://schemas.microsoft.com/office/drawing/2010/main" val="0"/>
              </a:ext>
            </a:extLst>
          </a:blip>
          <a:srcRect/>
          <a:stretch>
            <a:fillRect/>
          </a:stretch>
        </p:blipFill>
        <p:spPr bwMode="auto">
          <a:xfrm rot="1608799">
            <a:off x="2112903" y="6866351"/>
            <a:ext cx="2485450" cy="3971926"/>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ADMIN\Desktop\Bach tuyet\43ebd44d263606f876d42fd2f199ea61 (8).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53350" y1="9206" x2="64268" y2="52888"/>
                        <a14:foregroundMark x1="50372" y1="21841" x2="42432" y2="44585"/>
                        <a14:foregroundMark x1="38462" y1="36643" x2="57320" y2="45668"/>
                        <a14:foregroundMark x1="75682" y1="36282" x2="60298" y2="47834"/>
                        <a14:foregroundMark x1="71712" y1="29422" x2="76179" y2="37365"/>
                        <a14:foregroundMark x1="44417" y1="31949" x2="32506" y2="47112"/>
                        <a14:foregroundMark x1="35484" y1="33755" x2="44417" y2="42780"/>
                        <a14:foregroundMark x1="48387" y1="85740" x2="36476" y2="93321"/>
                        <a14:foregroundMark x1="46402" y1="14982" x2="37965" y2="30505"/>
                        <a14:foregroundMark x1="61787" y1="20397" x2="71216" y2="32310"/>
                        <a14:foregroundMark x1="50656" y1="20076" x2="55381" y2="26769"/>
                        <a14:foregroundMark x1="57743" y1="14532" x2="70341" y2="25048"/>
                      </a14:backgroundRemoval>
                    </a14:imgEffect>
                  </a14:imgLayer>
                </a14:imgProps>
              </a:ext>
              <a:ext uri="{28A0092B-C50C-407E-A947-70E740481C1C}">
                <a14:useLocalDpi xmlns:a14="http://schemas.microsoft.com/office/drawing/2010/main" val="0"/>
              </a:ext>
            </a:extLst>
          </a:blip>
          <a:srcRect/>
          <a:stretch>
            <a:fillRect/>
          </a:stretch>
        </p:blipFill>
        <p:spPr bwMode="auto">
          <a:xfrm>
            <a:off x="14173200" y="6545092"/>
            <a:ext cx="3167048" cy="43537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162800" y="-4421944"/>
            <a:ext cx="14656108" cy="1546116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28799" y="-4237742"/>
            <a:ext cx="9117830" cy="1546116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ADMIN\Desktop\Tai nguyen thiet ke tro choi\Bảng gỗ\wooden-blank-sign-clipart-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677324" y="-2933700"/>
            <a:ext cx="13781876" cy="611981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966692" y="876300"/>
            <a:ext cx="11273308" cy="1569660"/>
          </a:xfrm>
          <a:prstGeom prst="rect">
            <a:avLst/>
          </a:prstGeom>
          <a:noFill/>
        </p:spPr>
        <p:txBody>
          <a:bodyPr wrap="square" rtlCol="0">
            <a:spAutoFit/>
          </a:bodyPr>
          <a:lstStyle/>
          <a:p>
            <a:pPr algn="ctr"/>
            <a:r>
              <a:rPr lang="en-US" sz="4800" b="1" dirty="0">
                <a:solidFill>
                  <a:prstClr val="white"/>
                </a:solidFill>
                <a:latin typeface="Times New Roman" panose="02020603050405020304" pitchFamily="18" charset="0"/>
                <a:cs typeface="Times New Roman" panose="02020603050405020304" pitchFamily="18" charset="0"/>
              </a:rPr>
              <a:t>CHƠI TRỐN TÌM </a:t>
            </a:r>
          </a:p>
          <a:p>
            <a:pPr algn="ctr"/>
            <a:r>
              <a:rPr lang="en-US" sz="4800" b="1" dirty="0">
                <a:solidFill>
                  <a:prstClr val="white"/>
                </a:solidFill>
                <a:latin typeface="Times New Roman" panose="02020603050405020304" pitchFamily="18" charset="0"/>
                <a:cs typeface="Times New Roman" panose="02020603050405020304" pitchFamily="18" charset="0"/>
              </a:rPr>
              <a:t>CÙNG BẠCH TUYẾT VÀ 7 CHÚ LÙN</a:t>
            </a:r>
          </a:p>
        </p:txBody>
      </p:sp>
    </p:spTree>
    <p:extLst>
      <p:ext uri="{BB962C8B-B14F-4D97-AF65-F5344CB8AC3E}">
        <p14:creationId xmlns:p14="http://schemas.microsoft.com/office/powerpoint/2010/main" val="342818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55339" flipH="1">
            <a:off x="14592714" y="5962468"/>
            <a:ext cx="19812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71667" flipH="1">
            <a:off x="11011312" y="7053474"/>
            <a:ext cx="1981200" cy="21687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2524" flipH="1">
            <a:off x="7152934" y="7016165"/>
            <a:ext cx="1638300" cy="22881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Desktop\Bach tuyet\43ebd44d263606f876d42fd2f199ea61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22133" y1="31361" x2="44000" y2="50296"/>
                        <a14:foregroundMark x1="64267" y1="40039" x2="40800" y2="47535"/>
                        <a14:foregroundMark x1="44533" y1="14398" x2="40800" y2="25444"/>
                        <a14:foregroundMark x1="26400" y1="22288" x2="16800" y2="33728"/>
                      </a14:backgroundRemoval>
                    </a14:imgEffect>
                  </a14:imgLayer>
                </a14:imgProps>
              </a:ext>
              <a:ext uri="{28A0092B-C50C-407E-A947-70E740481C1C}">
                <a14:useLocalDpi xmlns:a14="http://schemas.microsoft.com/office/drawing/2010/main" val="0"/>
              </a:ext>
            </a:extLst>
          </a:blip>
          <a:srcRect/>
          <a:stretch>
            <a:fillRect/>
          </a:stretch>
        </p:blipFill>
        <p:spPr bwMode="auto">
          <a:xfrm rot="20411047">
            <a:off x="3327994" y="5782267"/>
            <a:ext cx="3114672" cy="421103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48112" y="-526735"/>
            <a:ext cx="10515600" cy="1180266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63712" y="-1203961"/>
            <a:ext cx="10820400" cy="1141476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33800" y="-985541"/>
            <a:ext cx="10820400" cy="1141476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7467600" y="-681633"/>
            <a:ext cx="10515600" cy="1180266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ADMIN\Desktop\Tai nguyen thiet ke tro choi\Bảng gỗ\wooden-blank-sign-clipart-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48614" y="-2712724"/>
            <a:ext cx="11882908" cy="6119812"/>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4771695" y="752703"/>
            <a:ext cx="8839200" cy="2308324"/>
          </a:xfrm>
          <a:prstGeom prst="rect">
            <a:avLst/>
          </a:prstGeom>
          <a:noFill/>
        </p:spPr>
        <p:txBody>
          <a:bodyPr wrap="square" rtlCol="0">
            <a:spAutoFit/>
          </a:bodyPr>
          <a:lstStyle/>
          <a:p>
            <a:pPr algn="ctr"/>
            <a:r>
              <a:rPr lang="en-US" sz="4800" b="1">
                <a:solidFill>
                  <a:schemeClr val="bg1"/>
                </a:solidFill>
                <a:latin typeface="Times New Roman" panose="02020603050405020304" pitchFamily="18" charset="0"/>
                <a:cs typeface="Times New Roman" panose="02020603050405020304" pitchFamily="18" charset="0"/>
              </a:rPr>
              <a:t>Câu 1</a:t>
            </a:r>
            <a:endParaRPr lang="vi-VN" sz="4800" b="1">
              <a:solidFill>
                <a:schemeClr val="bg1"/>
              </a:solidFill>
              <a:latin typeface="Times New Roman" panose="02020603050405020304" pitchFamily="18" charset="0"/>
              <a:cs typeface="Times New Roman" panose="02020603050405020304" pitchFamily="18" charset="0"/>
            </a:endParaRPr>
          </a:p>
          <a:p>
            <a:pPr algn="ctr"/>
            <a:r>
              <a:rPr lang="en-US" sz="4800" b="1">
                <a:solidFill>
                  <a:schemeClr val="bg1"/>
                </a:solidFill>
                <a:latin typeface="Times New Roman" panose="02020603050405020304" pitchFamily="18" charset="0"/>
                <a:cs typeface="Times New Roman" panose="02020603050405020304" pitchFamily="18" charset="0"/>
              </a:rPr>
              <a:t> Xác định phương thức biểu đạt chính của VB</a:t>
            </a:r>
            <a:endParaRPr lang="en-US" sz="4800" dirty="0">
              <a:solidFill>
                <a:schemeClr val="bg1"/>
              </a:solidFill>
              <a:latin typeface="Times New Roman" panose="02020603050405020304" pitchFamily="18" charset="0"/>
              <a:cs typeface="Times New Roman" panose="02020603050405020304" pitchFamily="18" charset="0"/>
            </a:endParaRPr>
          </a:p>
        </p:txBody>
      </p:sp>
      <p:pic>
        <p:nvPicPr>
          <p:cNvPr id="32" name="Picture 11" descr="C:\Users\ADMIN\Desktop\Tai nguyen thiet ke tro choi\Bảng gỗ\Picture1 (2).png">
            <a:hlinkClick r:id="" action="ppaction://hlinkshowjump?jump=nextslide"/>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297562" y="571500"/>
            <a:ext cx="2425700" cy="1031216"/>
          </a:xfrm>
          <a:prstGeom prst="rect">
            <a:avLst/>
          </a:prstGeom>
          <a:noFill/>
          <a:extLst>
            <a:ext uri="{909E8E84-426E-40DD-AFC4-6F175D3DCCD1}">
              <a14:hiddenFill xmlns:a14="http://schemas.microsoft.com/office/drawing/2010/main">
                <a:solidFill>
                  <a:srgbClr val="FFFFFF"/>
                </a:solidFill>
              </a14:hiddenFill>
            </a:ext>
          </a:extLst>
        </p:spPr>
      </p:pic>
      <p:sp>
        <p:nvSpPr>
          <p:cNvPr id="33" name="Explosion 1 32"/>
          <p:cNvSpPr/>
          <p:nvPr/>
        </p:nvSpPr>
        <p:spPr>
          <a:xfrm>
            <a:off x="5857630" y="6849025"/>
            <a:ext cx="6025656" cy="4094842"/>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00FF"/>
                </a:solidFill>
                <a:latin typeface="Arial" panose="020B0604020202020204" pitchFamily="34" charset="0"/>
                <a:cs typeface="Arial" panose="020B0604020202020204" pitchFamily="34" charset="0"/>
              </a:rPr>
              <a:t>ĐÚNG RỒI</a:t>
            </a:r>
          </a:p>
        </p:txBody>
      </p:sp>
      <p:sp>
        <p:nvSpPr>
          <p:cNvPr id="44" name="Rounded Rectangle 43"/>
          <p:cNvSpPr/>
          <p:nvPr/>
        </p:nvSpPr>
        <p:spPr>
          <a:xfrm>
            <a:off x="724312" y="3577235"/>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Times New Roman" panose="02020603050405020304" pitchFamily="18" charset="0"/>
                <a:cs typeface="Times New Roman" panose="02020603050405020304" pitchFamily="18" charset="0"/>
              </a:rPr>
              <a:t>A. Nghị luận </a:t>
            </a:r>
            <a:endParaRPr lang="en-US" sz="4400" b="1" dirty="0">
              <a:solidFill>
                <a:schemeClr val="tx1"/>
              </a:solidFill>
              <a:latin typeface="Times New Roman" panose="02020603050405020304" pitchFamily="18" charset="0"/>
              <a:cs typeface="Times New Roman" panose="02020603050405020304" pitchFamily="18" charset="0"/>
            </a:endParaRPr>
          </a:p>
        </p:txBody>
      </p:sp>
      <p:sp>
        <p:nvSpPr>
          <p:cNvPr id="45" name="Rounded Rectangle 44"/>
          <p:cNvSpPr/>
          <p:nvPr/>
        </p:nvSpPr>
        <p:spPr>
          <a:xfrm>
            <a:off x="5296312" y="3627833"/>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Times New Roman" panose="02020603050405020304" pitchFamily="18" charset="0"/>
                <a:cs typeface="Times New Roman" panose="02020603050405020304" pitchFamily="18" charset="0"/>
              </a:rPr>
              <a:t>B. Thuyết minh</a:t>
            </a:r>
            <a:endParaRPr lang="en-US" sz="4400" b="1" dirty="0">
              <a:solidFill>
                <a:schemeClr val="tx1"/>
              </a:solidFill>
              <a:latin typeface="Times New Roman" panose="02020603050405020304" pitchFamily="18" charset="0"/>
              <a:cs typeface="Times New Roman" panose="02020603050405020304" pitchFamily="18" charset="0"/>
            </a:endParaRPr>
          </a:p>
        </p:txBody>
      </p:sp>
      <p:sp>
        <p:nvSpPr>
          <p:cNvPr id="46" name="Rounded Rectangle 45"/>
          <p:cNvSpPr/>
          <p:nvPr/>
        </p:nvSpPr>
        <p:spPr>
          <a:xfrm>
            <a:off x="10002344" y="3627833"/>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Times New Roman" panose="02020603050405020304" pitchFamily="18" charset="0"/>
                <a:cs typeface="Times New Roman" panose="02020603050405020304" pitchFamily="18" charset="0"/>
              </a:rPr>
              <a:t>C. Tự sự</a:t>
            </a:r>
            <a:endParaRPr lang="en-US" sz="4400" b="1" dirty="0">
              <a:solidFill>
                <a:schemeClr val="tx1"/>
              </a:solidFill>
              <a:latin typeface="Times New Roman" panose="02020603050405020304" pitchFamily="18" charset="0"/>
              <a:cs typeface="Times New Roman" panose="02020603050405020304" pitchFamily="18" charset="0"/>
            </a:endParaRPr>
          </a:p>
        </p:txBody>
      </p:sp>
      <p:sp>
        <p:nvSpPr>
          <p:cNvPr id="47" name="Rounded Rectangle 46"/>
          <p:cNvSpPr/>
          <p:nvPr/>
        </p:nvSpPr>
        <p:spPr>
          <a:xfrm>
            <a:off x="14135512" y="3577235"/>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Times New Roman" panose="02020603050405020304" pitchFamily="18" charset="0"/>
                <a:cs typeface="Times New Roman" panose="02020603050405020304" pitchFamily="18" charset="0"/>
              </a:rPr>
              <a:t>D. Biểu cảm</a:t>
            </a:r>
            <a:endParaRPr lang="en-US" sz="4400" b="1" dirty="0">
              <a:solidFill>
                <a:schemeClr val="tx1"/>
              </a:solidFill>
              <a:latin typeface="Times New Roman" panose="02020603050405020304" pitchFamily="18" charset="0"/>
              <a:cs typeface="Times New Roman" panose="02020603050405020304" pitchFamily="18" charset="0"/>
            </a:endParaRPr>
          </a:p>
        </p:txBody>
      </p:sp>
      <p:pic>
        <p:nvPicPr>
          <p:cNvPr id="48" name="Picture 11" descr="C:\Users\ADMIN\Desktop\Tai nguyen thiet ke tro choi\Bảng gỗ\Picture1 (2).png">
            <a:hlinkClick r:id="" action="ppaction://hlinkshowjump?jump=previous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577851" y="454684"/>
            <a:ext cx="2470150" cy="103121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Bach tuyet\43ebd44d263606f876d42fd2f199ea61 (6).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91659" y="4859724"/>
            <a:ext cx="4609166" cy="6631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41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1000"/>
                                        <p:tgtEl>
                                          <p:spTgt spid="45"/>
                                        </p:tgtEl>
                                      </p:cBhvr>
                                    </p:animEffect>
                                    <p:anim calcmode="lin" valueType="num">
                                      <p:cBhvr>
                                        <p:cTn id="27" dur="1000" fill="hold"/>
                                        <p:tgtEl>
                                          <p:spTgt spid="45"/>
                                        </p:tgtEl>
                                        <p:attrNameLst>
                                          <p:attrName>ppt_x</p:attrName>
                                        </p:attrNameLst>
                                      </p:cBhvr>
                                      <p:tavLst>
                                        <p:tav tm="0">
                                          <p:val>
                                            <p:strVal val="#ppt_x"/>
                                          </p:val>
                                        </p:tav>
                                        <p:tav tm="100000">
                                          <p:val>
                                            <p:strVal val="#ppt_x"/>
                                          </p:val>
                                        </p:tav>
                                      </p:tavLst>
                                    </p:anim>
                                    <p:anim calcmode="lin" valueType="num">
                                      <p:cBhvr>
                                        <p:cTn id="2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1000"/>
                                        <p:tgtEl>
                                          <p:spTgt spid="46"/>
                                        </p:tgtEl>
                                      </p:cBhvr>
                                    </p:animEffect>
                                    <p:anim calcmode="lin" valueType="num">
                                      <p:cBhvr>
                                        <p:cTn id="34" dur="1000" fill="hold"/>
                                        <p:tgtEl>
                                          <p:spTgt spid="46"/>
                                        </p:tgtEl>
                                        <p:attrNameLst>
                                          <p:attrName>ppt_x</p:attrName>
                                        </p:attrNameLst>
                                      </p:cBhvr>
                                      <p:tavLst>
                                        <p:tav tm="0">
                                          <p:val>
                                            <p:strVal val="#ppt_x"/>
                                          </p:val>
                                        </p:tav>
                                        <p:tav tm="100000">
                                          <p:val>
                                            <p:strVal val="#ppt_x"/>
                                          </p:val>
                                        </p:tav>
                                      </p:tavLst>
                                    </p:anim>
                                    <p:anim calcmode="lin" valueType="num">
                                      <p:cBhvr>
                                        <p:cTn id="3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1000"/>
                                        <p:tgtEl>
                                          <p:spTgt spid="47"/>
                                        </p:tgtEl>
                                      </p:cBhvr>
                                    </p:animEffect>
                                    <p:anim calcmode="lin" valueType="num">
                                      <p:cBhvr>
                                        <p:cTn id="41" dur="1000" fill="hold"/>
                                        <p:tgtEl>
                                          <p:spTgt spid="47"/>
                                        </p:tgtEl>
                                        <p:attrNameLst>
                                          <p:attrName>ppt_x</p:attrName>
                                        </p:attrNameLst>
                                      </p:cBhvr>
                                      <p:tavLst>
                                        <p:tav tm="0">
                                          <p:val>
                                            <p:strVal val="#ppt_x"/>
                                          </p:val>
                                        </p:tav>
                                        <p:tav tm="100000">
                                          <p:val>
                                            <p:strVal val="#ppt_x"/>
                                          </p:val>
                                        </p:tav>
                                      </p:tavLst>
                                    </p:anim>
                                    <p:anim calcmode="lin" valueType="num">
                                      <p:cBhvr>
                                        <p:cTn id="42"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26"/>
                                        </p:tgtEl>
                                        <p:attrNameLst>
                                          <p:attrName>style.visibility</p:attrName>
                                        </p:attrNameLst>
                                      </p:cBhvr>
                                      <p:to>
                                        <p:strVal val="visible"/>
                                      </p:to>
                                    </p:set>
                                  </p:childTnLst>
                                </p:cTn>
                              </p:par>
                              <p:par>
                                <p:cTn id="48" presetID="21" presetClass="emph" presetSubtype="0" repeatCount="indefinite" fill="hold" grpId="1" nodeType="withEffect">
                                  <p:stCondLst>
                                    <p:cond delay="0"/>
                                  </p:stCondLst>
                                  <p:childTnLst>
                                    <p:animClr clrSpc="hsl" dir="cw">
                                      <p:cBhvr override="childStyle">
                                        <p:cTn id="49" dur="500" fill="hold"/>
                                        <p:tgtEl>
                                          <p:spTgt spid="44"/>
                                        </p:tgtEl>
                                        <p:attrNameLst>
                                          <p:attrName>style.color</p:attrName>
                                        </p:attrNameLst>
                                      </p:cBhvr>
                                      <p:by>
                                        <p:hsl h="7200000" s="0" l="0"/>
                                      </p:by>
                                    </p:animClr>
                                    <p:animClr clrSpc="hsl" dir="cw">
                                      <p:cBhvr>
                                        <p:cTn id="50" dur="500" fill="hold"/>
                                        <p:tgtEl>
                                          <p:spTgt spid="44"/>
                                        </p:tgtEl>
                                        <p:attrNameLst>
                                          <p:attrName>fillcolor</p:attrName>
                                        </p:attrNameLst>
                                      </p:cBhvr>
                                      <p:by>
                                        <p:hsl h="7200000" s="0" l="0"/>
                                      </p:by>
                                    </p:animClr>
                                    <p:animClr clrSpc="hsl" dir="cw">
                                      <p:cBhvr>
                                        <p:cTn id="51" dur="500" fill="hold"/>
                                        <p:tgtEl>
                                          <p:spTgt spid="44"/>
                                        </p:tgtEl>
                                        <p:attrNameLst>
                                          <p:attrName>stroke.color</p:attrName>
                                        </p:attrNameLst>
                                      </p:cBhvr>
                                      <p:by>
                                        <p:hsl h="7200000" s="0" l="0"/>
                                      </p:by>
                                    </p:animClr>
                                    <p:set>
                                      <p:cBhvr>
                                        <p:cTn id="52" dur="500" fill="hold"/>
                                        <p:tgtEl>
                                          <p:spTgt spid="44"/>
                                        </p:tgtEl>
                                        <p:attrNameLst>
                                          <p:attrName>fill.type</p:attrName>
                                        </p:attrNameLst>
                                      </p:cBhvr>
                                      <p:to>
                                        <p:strVal val="solid"/>
                                      </p:to>
                                    </p:set>
                                  </p:childTnLst>
                                </p:cTn>
                              </p:par>
                              <p:par>
                                <p:cTn id="53" presetID="32" presetClass="emph" presetSubtype="0" repeatCount="indefinite" fill="hold" nodeType="withEffect">
                                  <p:stCondLst>
                                    <p:cond delay="0"/>
                                  </p:stCondLst>
                                  <p:childTnLst>
                                    <p:animRot by="120000">
                                      <p:cBhvr>
                                        <p:cTn id="54" dur="200" fill="hold">
                                          <p:stCondLst>
                                            <p:cond delay="0"/>
                                          </p:stCondLst>
                                        </p:cTn>
                                        <p:tgtEl>
                                          <p:spTgt spid="1026"/>
                                        </p:tgtEl>
                                        <p:attrNameLst>
                                          <p:attrName>r</p:attrName>
                                        </p:attrNameLst>
                                      </p:cBhvr>
                                    </p:animRot>
                                    <p:animRot by="-240000">
                                      <p:cBhvr>
                                        <p:cTn id="55" dur="400" fill="hold">
                                          <p:stCondLst>
                                            <p:cond delay="400"/>
                                          </p:stCondLst>
                                        </p:cTn>
                                        <p:tgtEl>
                                          <p:spTgt spid="1026"/>
                                        </p:tgtEl>
                                        <p:attrNameLst>
                                          <p:attrName>r</p:attrName>
                                        </p:attrNameLst>
                                      </p:cBhvr>
                                    </p:animRot>
                                    <p:animRot by="240000">
                                      <p:cBhvr>
                                        <p:cTn id="56" dur="400" fill="hold">
                                          <p:stCondLst>
                                            <p:cond delay="800"/>
                                          </p:stCondLst>
                                        </p:cTn>
                                        <p:tgtEl>
                                          <p:spTgt spid="1026"/>
                                        </p:tgtEl>
                                        <p:attrNameLst>
                                          <p:attrName>r</p:attrName>
                                        </p:attrNameLst>
                                      </p:cBhvr>
                                    </p:animRot>
                                    <p:animRot by="-240000">
                                      <p:cBhvr>
                                        <p:cTn id="57" dur="400" fill="hold">
                                          <p:stCondLst>
                                            <p:cond delay="1200"/>
                                          </p:stCondLst>
                                        </p:cTn>
                                        <p:tgtEl>
                                          <p:spTgt spid="1026"/>
                                        </p:tgtEl>
                                        <p:attrNameLst>
                                          <p:attrName>r</p:attrName>
                                        </p:attrNameLst>
                                      </p:cBhvr>
                                    </p:animRot>
                                    <p:animRot by="120000">
                                      <p:cBhvr>
                                        <p:cTn id="58" dur="400" fill="hold">
                                          <p:stCondLst>
                                            <p:cond delay="1600"/>
                                          </p:stCondLst>
                                        </p:cTn>
                                        <p:tgtEl>
                                          <p:spTgt spid="1026"/>
                                        </p:tgtEl>
                                        <p:attrNameLst>
                                          <p:attrName>r</p:attrName>
                                        </p:attrNameLst>
                                      </p:cBhvr>
                                    </p:animRot>
                                  </p:childTnLst>
                                </p:cTn>
                              </p:par>
                              <p:par>
                                <p:cTn id="59" presetID="1" presetClass="entr" presetSubtype="0"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26" presetClass="emph" presetSubtype="0" repeatCount="3000" fill="hold" grpId="1" nodeType="withEffect">
                                  <p:stCondLst>
                                    <p:cond delay="0"/>
                                  </p:stCondLst>
                                  <p:childTnLst>
                                    <p:animEffect transition="out" filter="fade">
                                      <p:cBhvr>
                                        <p:cTn id="62" dur="500" tmFilter="0, 0; .2, .5; .8, .5; 1, 0"/>
                                        <p:tgtEl>
                                          <p:spTgt spid="33"/>
                                        </p:tgtEl>
                                      </p:cBhvr>
                                    </p:animEffect>
                                    <p:animScale>
                                      <p:cBhvr>
                                        <p:cTn id="63" dur="250" autoRev="1" fill="hold"/>
                                        <p:tgtEl>
                                          <p:spTgt spid="33"/>
                                        </p:tgtEl>
                                      </p:cBhvr>
                                      <p:by x="105000" y="105000"/>
                                    </p:animScale>
                                  </p:childTnLst>
                                </p:cTn>
                              </p:par>
                              <p:par>
                                <p:cTn id="64" presetID="1" presetClass="exit" presetSubtype="0" fill="hold" grpId="2" nodeType="withEffect">
                                  <p:stCondLst>
                                    <p:cond delay="2500"/>
                                  </p:stCondLst>
                                  <p:childTnLst>
                                    <p:set>
                                      <p:cBhvr>
                                        <p:cTn id="65"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66" restart="whenNotActive" fill="hold" evtFilter="cancelBubble" nodeType="interactiveSeq">
                <p:stCondLst>
                  <p:cond evt="onClick" delay="0">
                    <p:tgtEl>
                      <p:spTgt spid="45"/>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par>
                                <p:cTn id="71" presetID="32" presetClass="emph" presetSubtype="0" repeatCount="indefinite" fill="hold" nodeType="withEffect">
                                  <p:stCondLst>
                                    <p:cond delay="0"/>
                                  </p:stCondLst>
                                  <p:childTnLst>
                                    <p:animRot by="120000">
                                      <p:cBhvr>
                                        <p:cTn id="72" dur="300" fill="hold">
                                          <p:stCondLst>
                                            <p:cond delay="0"/>
                                          </p:stCondLst>
                                        </p:cTn>
                                        <p:tgtEl>
                                          <p:spTgt spid="24"/>
                                        </p:tgtEl>
                                        <p:attrNameLst>
                                          <p:attrName>r</p:attrName>
                                        </p:attrNameLst>
                                      </p:cBhvr>
                                    </p:animRot>
                                    <p:animRot by="-240000">
                                      <p:cBhvr>
                                        <p:cTn id="73" dur="600" fill="hold">
                                          <p:stCondLst>
                                            <p:cond delay="600"/>
                                          </p:stCondLst>
                                        </p:cTn>
                                        <p:tgtEl>
                                          <p:spTgt spid="24"/>
                                        </p:tgtEl>
                                        <p:attrNameLst>
                                          <p:attrName>r</p:attrName>
                                        </p:attrNameLst>
                                      </p:cBhvr>
                                    </p:animRot>
                                    <p:animRot by="240000">
                                      <p:cBhvr>
                                        <p:cTn id="74" dur="600" fill="hold">
                                          <p:stCondLst>
                                            <p:cond delay="1200"/>
                                          </p:stCondLst>
                                        </p:cTn>
                                        <p:tgtEl>
                                          <p:spTgt spid="24"/>
                                        </p:tgtEl>
                                        <p:attrNameLst>
                                          <p:attrName>r</p:attrName>
                                        </p:attrNameLst>
                                      </p:cBhvr>
                                    </p:animRot>
                                    <p:animRot by="-240000">
                                      <p:cBhvr>
                                        <p:cTn id="75" dur="600" fill="hold">
                                          <p:stCondLst>
                                            <p:cond delay="1800"/>
                                          </p:stCondLst>
                                        </p:cTn>
                                        <p:tgtEl>
                                          <p:spTgt spid="24"/>
                                        </p:tgtEl>
                                        <p:attrNameLst>
                                          <p:attrName>r</p:attrName>
                                        </p:attrNameLst>
                                      </p:cBhvr>
                                    </p:animRot>
                                    <p:animRot by="120000">
                                      <p:cBhvr>
                                        <p:cTn id="76"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5"/>
                  </p:tgtEl>
                </p:cond>
              </p:nextCondLst>
            </p:seq>
            <p:seq concurrent="1" nextAc="seek">
              <p:cTn id="77" restart="whenNotActive" fill="hold" evtFilter="cancelBubble" nodeType="interactiveSeq">
                <p:stCondLst>
                  <p:cond evt="onClick" delay="0">
                    <p:tgtEl>
                      <p:spTgt spid="46"/>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23"/>
                                        </p:tgtEl>
                                        <p:attrNameLst>
                                          <p:attrName>style.visibility</p:attrName>
                                        </p:attrNameLst>
                                      </p:cBhvr>
                                      <p:to>
                                        <p:strVal val="visible"/>
                                      </p:to>
                                    </p:set>
                                  </p:childTnLst>
                                </p:cTn>
                              </p:par>
                              <p:par>
                                <p:cTn id="82" presetID="32" presetClass="emph" presetSubtype="0" repeatCount="indefinite" fill="hold" nodeType="withEffect">
                                  <p:stCondLst>
                                    <p:cond delay="0"/>
                                  </p:stCondLst>
                                  <p:childTnLst>
                                    <p:animRot by="120000">
                                      <p:cBhvr>
                                        <p:cTn id="83" dur="300" fill="hold">
                                          <p:stCondLst>
                                            <p:cond delay="0"/>
                                          </p:stCondLst>
                                        </p:cTn>
                                        <p:tgtEl>
                                          <p:spTgt spid="23"/>
                                        </p:tgtEl>
                                        <p:attrNameLst>
                                          <p:attrName>r</p:attrName>
                                        </p:attrNameLst>
                                      </p:cBhvr>
                                    </p:animRot>
                                    <p:animRot by="-240000">
                                      <p:cBhvr>
                                        <p:cTn id="84" dur="600" fill="hold">
                                          <p:stCondLst>
                                            <p:cond delay="600"/>
                                          </p:stCondLst>
                                        </p:cTn>
                                        <p:tgtEl>
                                          <p:spTgt spid="23"/>
                                        </p:tgtEl>
                                        <p:attrNameLst>
                                          <p:attrName>r</p:attrName>
                                        </p:attrNameLst>
                                      </p:cBhvr>
                                    </p:animRot>
                                    <p:animRot by="240000">
                                      <p:cBhvr>
                                        <p:cTn id="85" dur="600" fill="hold">
                                          <p:stCondLst>
                                            <p:cond delay="1200"/>
                                          </p:stCondLst>
                                        </p:cTn>
                                        <p:tgtEl>
                                          <p:spTgt spid="23"/>
                                        </p:tgtEl>
                                        <p:attrNameLst>
                                          <p:attrName>r</p:attrName>
                                        </p:attrNameLst>
                                      </p:cBhvr>
                                    </p:animRot>
                                    <p:animRot by="-240000">
                                      <p:cBhvr>
                                        <p:cTn id="86" dur="600" fill="hold">
                                          <p:stCondLst>
                                            <p:cond delay="1800"/>
                                          </p:stCondLst>
                                        </p:cTn>
                                        <p:tgtEl>
                                          <p:spTgt spid="23"/>
                                        </p:tgtEl>
                                        <p:attrNameLst>
                                          <p:attrName>r</p:attrName>
                                        </p:attrNameLst>
                                      </p:cBhvr>
                                    </p:animRot>
                                    <p:animRot by="120000">
                                      <p:cBhvr>
                                        <p:cTn id="87"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6"/>
                  </p:tgtEl>
                </p:cond>
              </p:nextCondLst>
            </p:seq>
            <p:seq concurrent="1" nextAc="seek">
              <p:cTn id="88" restart="whenNotActive" fill="hold" evtFilter="cancelBubble" nodeType="interactiveSeq">
                <p:stCondLst>
                  <p:cond evt="onClick" delay="0">
                    <p:tgtEl>
                      <p:spTgt spid="47"/>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2"/>
                                        </p:tgtEl>
                                        <p:attrNameLst>
                                          <p:attrName>style.visibility</p:attrName>
                                        </p:attrNameLst>
                                      </p:cBhvr>
                                      <p:to>
                                        <p:strVal val="visible"/>
                                      </p:to>
                                    </p:set>
                                  </p:childTnLst>
                                </p:cTn>
                              </p:par>
                              <p:par>
                                <p:cTn id="93" presetID="32" presetClass="emph" presetSubtype="0" repeatCount="indefinite" fill="hold" nodeType="withEffect">
                                  <p:stCondLst>
                                    <p:cond delay="0"/>
                                  </p:stCondLst>
                                  <p:childTnLst>
                                    <p:animRot by="120000">
                                      <p:cBhvr>
                                        <p:cTn id="94" dur="300" fill="hold">
                                          <p:stCondLst>
                                            <p:cond delay="0"/>
                                          </p:stCondLst>
                                        </p:cTn>
                                        <p:tgtEl>
                                          <p:spTgt spid="22"/>
                                        </p:tgtEl>
                                        <p:attrNameLst>
                                          <p:attrName>r</p:attrName>
                                        </p:attrNameLst>
                                      </p:cBhvr>
                                    </p:animRot>
                                    <p:animRot by="-240000">
                                      <p:cBhvr>
                                        <p:cTn id="95" dur="600" fill="hold">
                                          <p:stCondLst>
                                            <p:cond delay="600"/>
                                          </p:stCondLst>
                                        </p:cTn>
                                        <p:tgtEl>
                                          <p:spTgt spid="22"/>
                                        </p:tgtEl>
                                        <p:attrNameLst>
                                          <p:attrName>r</p:attrName>
                                        </p:attrNameLst>
                                      </p:cBhvr>
                                    </p:animRot>
                                    <p:animRot by="240000">
                                      <p:cBhvr>
                                        <p:cTn id="96" dur="600" fill="hold">
                                          <p:stCondLst>
                                            <p:cond delay="1200"/>
                                          </p:stCondLst>
                                        </p:cTn>
                                        <p:tgtEl>
                                          <p:spTgt spid="22"/>
                                        </p:tgtEl>
                                        <p:attrNameLst>
                                          <p:attrName>r</p:attrName>
                                        </p:attrNameLst>
                                      </p:cBhvr>
                                    </p:animRot>
                                    <p:animRot by="-240000">
                                      <p:cBhvr>
                                        <p:cTn id="97" dur="600" fill="hold">
                                          <p:stCondLst>
                                            <p:cond delay="1800"/>
                                          </p:stCondLst>
                                        </p:cTn>
                                        <p:tgtEl>
                                          <p:spTgt spid="22"/>
                                        </p:tgtEl>
                                        <p:attrNameLst>
                                          <p:attrName>r</p:attrName>
                                        </p:attrNameLst>
                                      </p:cBhvr>
                                    </p:animRot>
                                    <p:animRot by="120000">
                                      <p:cBhvr>
                                        <p:cTn id="98"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7"/>
                  </p:tgtEl>
                </p:cond>
              </p:nextCondLst>
            </p:seq>
          </p:childTnLst>
        </p:cTn>
      </p:par>
    </p:tnLst>
    <p:bldLst>
      <p:bldP spid="31" grpId="0"/>
      <p:bldP spid="33" grpId="0" animBg="1"/>
      <p:bldP spid="33" grpId="1" animBg="1"/>
      <p:bldP spid="33" grpId="2" animBg="1"/>
      <p:bldP spid="44" grpId="0" animBg="1"/>
      <p:bldP spid="44" grpId="1" animBg="1"/>
      <p:bldP spid="45" grpId="0" animBg="1"/>
      <p:bldP spid="46" grpId="0" animBg="1"/>
      <p:bldP spid="4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55339" flipH="1">
            <a:off x="14592714" y="5962468"/>
            <a:ext cx="19812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71667" flipH="1">
            <a:off x="11011312" y="7053474"/>
            <a:ext cx="1981200" cy="21687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2524" flipH="1">
            <a:off x="7152934" y="7016165"/>
            <a:ext cx="1638300" cy="22881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Desktop\Bach tuyet\43ebd44d263606f876d42fd2f199ea61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22133" y1="31361" x2="44000" y2="50296"/>
                        <a14:foregroundMark x1="64267" y1="40039" x2="40800" y2="47535"/>
                        <a14:foregroundMark x1="44533" y1="14398" x2="40800" y2="25444"/>
                        <a14:foregroundMark x1="26400" y1="22288" x2="16800" y2="33728"/>
                      </a14:backgroundRemoval>
                    </a14:imgEffect>
                  </a14:imgLayer>
                </a14:imgProps>
              </a:ext>
              <a:ext uri="{28A0092B-C50C-407E-A947-70E740481C1C}">
                <a14:useLocalDpi xmlns:a14="http://schemas.microsoft.com/office/drawing/2010/main" val="0"/>
              </a:ext>
            </a:extLst>
          </a:blip>
          <a:srcRect/>
          <a:stretch>
            <a:fillRect/>
          </a:stretch>
        </p:blipFill>
        <p:spPr bwMode="auto">
          <a:xfrm rot="20411047">
            <a:off x="3327994" y="5782267"/>
            <a:ext cx="3114672" cy="421103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48112" y="-526735"/>
            <a:ext cx="10515600" cy="1180266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63712" y="-1203961"/>
            <a:ext cx="10820400" cy="1141476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33800" y="-985541"/>
            <a:ext cx="10820400" cy="1141476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7467600" y="-681633"/>
            <a:ext cx="10515600" cy="1180266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ADMIN\Desktop\Tai nguyen thiet ke tro choi\Bảng gỗ\wooden-blank-sign-clipart-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54716" y="-3061973"/>
            <a:ext cx="11882908" cy="6119812"/>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4069826" y="635385"/>
            <a:ext cx="9590118" cy="1938992"/>
          </a:xfrm>
          <a:prstGeom prst="rect">
            <a:avLst/>
          </a:prstGeom>
          <a:noFill/>
        </p:spPr>
        <p:txBody>
          <a:bodyPr wrap="square" rtlCol="0">
            <a:spAutoFit/>
          </a:bodyPr>
          <a:lstStyle/>
          <a:p>
            <a:pPr algn="ctr"/>
            <a:r>
              <a:rPr lang="en-US" sz="6000" b="1">
                <a:solidFill>
                  <a:schemeClr val="bg1"/>
                </a:solidFill>
                <a:latin typeface="Times New Roman" panose="02020603050405020304" pitchFamily="18" charset="0"/>
                <a:cs typeface="Times New Roman" panose="02020603050405020304" pitchFamily="18" charset="0"/>
              </a:rPr>
              <a:t>Câu 2. Đáp án nào đúng về nguồn trích dẫn của tài liệu</a:t>
            </a:r>
            <a:endParaRPr lang="en-US" sz="5600" dirty="0">
              <a:solidFill>
                <a:schemeClr val="bg1"/>
              </a:solidFill>
              <a:latin typeface="Times New Roman" panose="02020603050405020304" pitchFamily="18" charset="0"/>
              <a:cs typeface="Times New Roman" panose="02020603050405020304" pitchFamily="18" charset="0"/>
            </a:endParaRPr>
          </a:p>
        </p:txBody>
      </p:sp>
      <p:pic>
        <p:nvPicPr>
          <p:cNvPr id="32" name="Picture 11" descr="C:\Users\ADMIN\Desktop\Tai nguyen thiet ke tro choi\Bảng gỗ\Picture1 (2).png">
            <a:hlinkClick r:id="" action="ppaction://hlinkshowjump?jump=nextslide"/>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297562" y="571500"/>
            <a:ext cx="2425700" cy="1031216"/>
          </a:xfrm>
          <a:prstGeom prst="rect">
            <a:avLst/>
          </a:prstGeom>
          <a:noFill/>
          <a:extLst>
            <a:ext uri="{909E8E84-426E-40DD-AFC4-6F175D3DCCD1}">
              <a14:hiddenFill xmlns:a14="http://schemas.microsoft.com/office/drawing/2010/main">
                <a:solidFill>
                  <a:srgbClr val="FFFFFF"/>
                </a:solidFill>
              </a14:hiddenFill>
            </a:ext>
          </a:extLst>
        </p:spPr>
      </p:pic>
      <p:sp>
        <p:nvSpPr>
          <p:cNvPr id="33" name="Explosion 1 32"/>
          <p:cNvSpPr/>
          <p:nvPr/>
        </p:nvSpPr>
        <p:spPr>
          <a:xfrm>
            <a:off x="5857630" y="6849025"/>
            <a:ext cx="6025656" cy="4094842"/>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00FF"/>
                </a:solidFill>
                <a:latin typeface="Arial" panose="020B0604020202020204" pitchFamily="34" charset="0"/>
                <a:cs typeface="Arial" panose="020B0604020202020204" pitchFamily="34" charset="0"/>
              </a:rPr>
              <a:t>ĐÚNG RỒI</a:t>
            </a:r>
          </a:p>
        </p:txBody>
      </p:sp>
      <p:sp>
        <p:nvSpPr>
          <p:cNvPr id="44" name="Rounded Rectangle 43"/>
          <p:cNvSpPr/>
          <p:nvPr/>
        </p:nvSpPr>
        <p:spPr>
          <a:xfrm>
            <a:off x="724312" y="3577235"/>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A. Trích từ một bài báo</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45" name="Rounded Rectangle 44"/>
          <p:cNvSpPr/>
          <p:nvPr/>
        </p:nvSpPr>
        <p:spPr>
          <a:xfrm>
            <a:off x="5296312" y="3627833"/>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3600" b="1">
                <a:solidFill>
                  <a:schemeClr val="tx1"/>
                </a:solidFill>
                <a:latin typeface="Times New Roman" panose="02020603050405020304" pitchFamily="18" charset="0"/>
                <a:cs typeface="Times New Roman" panose="02020603050405020304" pitchFamily="18" charset="0"/>
              </a:rPr>
              <a:t>B. Trích từ một cuốn sách</a:t>
            </a:r>
            <a:endParaRPr lang="en-GB" sz="3600" b="1">
              <a:solidFill>
                <a:schemeClr val="tx1"/>
              </a:solidFill>
              <a:latin typeface="Times New Roman" panose="02020603050405020304" pitchFamily="18" charset="0"/>
              <a:cs typeface="Times New Roman" panose="02020603050405020304" pitchFamily="18" charset="0"/>
            </a:endParaRPr>
          </a:p>
        </p:txBody>
      </p:sp>
      <p:sp>
        <p:nvSpPr>
          <p:cNvPr id="46" name="Rounded Rectangle 45"/>
          <p:cNvSpPr/>
          <p:nvPr/>
        </p:nvSpPr>
        <p:spPr>
          <a:xfrm>
            <a:off x="10002344" y="3627833"/>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smtClean="0">
                <a:solidFill>
                  <a:schemeClr val="tx1"/>
                </a:solidFill>
                <a:latin typeface="Times New Roman" panose="02020603050405020304" pitchFamily="18" charset="0"/>
                <a:cs typeface="Times New Roman" panose="02020603050405020304" pitchFamily="18" charset="0"/>
              </a:rPr>
              <a:t>C.</a:t>
            </a:r>
            <a:r>
              <a:rPr lang="en-US" sz="3600" b="1" smtClean="0">
                <a:solidFill>
                  <a:schemeClr val="tx1"/>
                </a:solidFill>
                <a:latin typeface="Times New Roman" panose="02020603050405020304" pitchFamily="18" charset="0"/>
                <a:cs typeface="Times New Roman" panose="02020603050405020304" pitchFamily="18" charset="0"/>
              </a:rPr>
              <a:t> </a:t>
            </a:r>
            <a:r>
              <a:rPr lang="en-US" sz="3600" b="1">
                <a:solidFill>
                  <a:schemeClr val="tx1"/>
                </a:solidFill>
                <a:latin typeface="Times New Roman" panose="02020603050405020304" pitchFamily="18" charset="0"/>
                <a:cs typeface="Times New Roman" panose="02020603050405020304" pitchFamily="18" charset="0"/>
              </a:rPr>
              <a:t>Trích từ một cuốn nhật kí </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47" name="Rounded Rectangle 46"/>
          <p:cNvSpPr/>
          <p:nvPr/>
        </p:nvSpPr>
        <p:spPr>
          <a:xfrm>
            <a:off x="14135512" y="3577235"/>
            <a:ext cx="41148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D. Trích từ lời của một bài phát biểu</a:t>
            </a:r>
            <a:endParaRPr lang="en-US" sz="3600" b="1" dirty="0">
              <a:solidFill>
                <a:schemeClr val="tx1"/>
              </a:solidFill>
              <a:latin typeface="Times New Roman" panose="02020603050405020304" pitchFamily="18" charset="0"/>
              <a:cs typeface="Times New Roman" panose="02020603050405020304" pitchFamily="18" charset="0"/>
            </a:endParaRPr>
          </a:p>
        </p:txBody>
      </p:sp>
      <p:pic>
        <p:nvPicPr>
          <p:cNvPr id="48" name="Picture 11" descr="C:\Users\ADMIN\Desktop\Tai nguyen thiet ke tro choi\Bảng gỗ\Picture1 (2).png">
            <a:hlinkClick r:id="" action="ppaction://hlinkshowjump?jump=previous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577851" y="454684"/>
            <a:ext cx="2470150" cy="103121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Bach tuyet\Blanca_Nieves.8.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341056" y="5182848"/>
            <a:ext cx="3431972" cy="5954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72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1000"/>
                                        <p:tgtEl>
                                          <p:spTgt spid="45"/>
                                        </p:tgtEl>
                                      </p:cBhvr>
                                    </p:animEffect>
                                    <p:anim calcmode="lin" valueType="num">
                                      <p:cBhvr>
                                        <p:cTn id="27" dur="1000" fill="hold"/>
                                        <p:tgtEl>
                                          <p:spTgt spid="45"/>
                                        </p:tgtEl>
                                        <p:attrNameLst>
                                          <p:attrName>ppt_x</p:attrName>
                                        </p:attrNameLst>
                                      </p:cBhvr>
                                      <p:tavLst>
                                        <p:tav tm="0">
                                          <p:val>
                                            <p:strVal val="#ppt_x"/>
                                          </p:val>
                                        </p:tav>
                                        <p:tav tm="100000">
                                          <p:val>
                                            <p:strVal val="#ppt_x"/>
                                          </p:val>
                                        </p:tav>
                                      </p:tavLst>
                                    </p:anim>
                                    <p:anim calcmode="lin" valueType="num">
                                      <p:cBhvr>
                                        <p:cTn id="2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1000"/>
                                        <p:tgtEl>
                                          <p:spTgt spid="46"/>
                                        </p:tgtEl>
                                      </p:cBhvr>
                                    </p:animEffect>
                                    <p:anim calcmode="lin" valueType="num">
                                      <p:cBhvr>
                                        <p:cTn id="34" dur="1000" fill="hold"/>
                                        <p:tgtEl>
                                          <p:spTgt spid="46"/>
                                        </p:tgtEl>
                                        <p:attrNameLst>
                                          <p:attrName>ppt_x</p:attrName>
                                        </p:attrNameLst>
                                      </p:cBhvr>
                                      <p:tavLst>
                                        <p:tav tm="0">
                                          <p:val>
                                            <p:strVal val="#ppt_x"/>
                                          </p:val>
                                        </p:tav>
                                        <p:tav tm="100000">
                                          <p:val>
                                            <p:strVal val="#ppt_x"/>
                                          </p:val>
                                        </p:tav>
                                      </p:tavLst>
                                    </p:anim>
                                    <p:anim calcmode="lin" valueType="num">
                                      <p:cBhvr>
                                        <p:cTn id="3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1000"/>
                                        <p:tgtEl>
                                          <p:spTgt spid="47"/>
                                        </p:tgtEl>
                                      </p:cBhvr>
                                    </p:animEffect>
                                    <p:anim calcmode="lin" valueType="num">
                                      <p:cBhvr>
                                        <p:cTn id="41" dur="1000" fill="hold"/>
                                        <p:tgtEl>
                                          <p:spTgt spid="47"/>
                                        </p:tgtEl>
                                        <p:attrNameLst>
                                          <p:attrName>ppt_x</p:attrName>
                                        </p:attrNameLst>
                                      </p:cBhvr>
                                      <p:tavLst>
                                        <p:tav tm="0">
                                          <p:val>
                                            <p:strVal val="#ppt_x"/>
                                          </p:val>
                                        </p:tav>
                                        <p:tav tm="100000">
                                          <p:val>
                                            <p:strVal val="#ppt_x"/>
                                          </p:val>
                                        </p:tav>
                                      </p:tavLst>
                                    </p:anim>
                                    <p:anim calcmode="lin" valueType="num">
                                      <p:cBhvr>
                                        <p:cTn id="42"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26"/>
                                        </p:tgtEl>
                                        <p:attrNameLst>
                                          <p:attrName>style.visibility</p:attrName>
                                        </p:attrNameLst>
                                      </p:cBhvr>
                                      <p:to>
                                        <p:strVal val="visible"/>
                                      </p:to>
                                    </p:set>
                                  </p:childTnLst>
                                </p:cTn>
                              </p:par>
                              <p:par>
                                <p:cTn id="48" presetID="21" presetClass="emph" presetSubtype="0" repeatCount="indefinite" fill="hold" grpId="1" nodeType="withEffect">
                                  <p:stCondLst>
                                    <p:cond delay="0"/>
                                  </p:stCondLst>
                                  <p:childTnLst>
                                    <p:animClr clrSpc="hsl" dir="cw">
                                      <p:cBhvr override="childStyle">
                                        <p:cTn id="49" dur="500" fill="hold"/>
                                        <p:tgtEl>
                                          <p:spTgt spid="44"/>
                                        </p:tgtEl>
                                        <p:attrNameLst>
                                          <p:attrName>style.color</p:attrName>
                                        </p:attrNameLst>
                                      </p:cBhvr>
                                      <p:by>
                                        <p:hsl h="7200000" s="0" l="0"/>
                                      </p:by>
                                    </p:animClr>
                                    <p:animClr clrSpc="hsl" dir="cw">
                                      <p:cBhvr>
                                        <p:cTn id="50" dur="500" fill="hold"/>
                                        <p:tgtEl>
                                          <p:spTgt spid="44"/>
                                        </p:tgtEl>
                                        <p:attrNameLst>
                                          <p:attrName>fillcolor</p:attrName>
                                        </p:attrNameLst>
                                      </p:cBhvr>
                                      <p:by>
                                        <p:hsl h="7200000" s="0" l="0"/>
                                      </p:by>
                                    </p:animClr>
                                    <p:animClr clrSpc="hsl" dir="cw">
                                      <p:cBhvr>
                                        <p:cTn id="51" dur="500" fill="hold"/>
                                        <p:tgtEl>
                                          <p:spTgt spid="44"/>
                                        </p:tgtEl>
                                        <p:attrNameLst>
                                          <p:attrName>stroke.color</p:attrName>
                                        </p:attrNameLst>
                                      </p:cBhvr>
                                      <p:by>
                                        <p:hsl h="7200000" s="0" l="0"/>
                                      </p:by>
                                    </p:animClr>
                                    <p:set>
                                      <p:cBhvr>
                                        <p:cTn id="52" dur="500" fill="hold"/>
                                        <p:tgtEl>
                                          <p:spTgt spid="44"/>
                                        </p:tgtEl>
                                        <p:attrNameLst>
                                          <p:attrName>fill.type</p:attrName>
                                        </p:attrNameLst>
                                      </p:cBhvr>
                                      <p:to>
                                        <p:strVal val="solid"/>
                                      </p:to>
                                    </p:set>
                                  </p:childTnLst>
                                </p:cTn>
                              </p:par>
                              <p:par>
                                <p:cTn id="53" presetID="32" presetClass="emph" presetSubtype="0" repeatCount="indefinite" fill="hold" nodeType="withEffect">
                                  <p:stCondLst>
                                    <p:cond delay="0"/>
                                  </p:stCondLst>
                                  <p:childTnLst>
                                    <p:animRot by="120000">
                                      <p:cBhvr>
                                        <p:cTn id="54" dur="200" fill="hold">
                                          <p:stCondLst>
                                            <p:cond delay="0"/>
                                          </p:stCondLst>
                                        </p:cTn>
                                        <p:tgtEl>
                                          <p:spTgt spid="1026"/>
                                        </p:tgtEl>
                                        <p:attrNameLst>
                                          <p:attrName>r</p:attrName>
                                        </p:attrNameLst>
                                      </p:cBhvr>
                                    </p:animRot>
                                    <p:animRot by="-240000">
                                      <p:cBhvr>
                                        <p:cTn id="55" dur="400" fill="hold">
                                          <p:stCondLst>
                                            <p:cond delay="400"/>
                                          </p:stCondLst>
                                        </p:cTn>
                                        <p:tgtEl>
                                          <p:spTgt spid="1026"/>
                                        </p:tgtEl>
                                        <p:attrNameLst>
                                          <p:attrName>r</p:attrName>
                                        </p:attrNameLst>
                                      </p:cBhvr>
                                    </p:animRot>
                                    <p:animRot by="240000">
                                      <p:cBhvr>
                                        <p:cTn id="56" dur="400" fill="hold">
                                          <p:stCondLst>
                                            <p:cond delay="800"/>
                                          </p:stCondLst>
                                        </p:cTn>
                                        <p:tgtEl>
                                          <p:spTgt spid="1026"/>
                                        </p:tgtEl>
                                        <p:attrNameLst>
                                          <p:attrName>r</p:attrName>
                                        </p:attrNameLst>
                                      </p:cBhvr>
                                    </p:animRot>
                                    <p:animRot by="-240000">
                                      <p:cBhvr>
                                        <p:cTn id="57" dur="400" fill="hold">
                                          <p:stCondLst>
                                            <p:cond delay="1200"/>
                                          </p:stCondLst>
                                        </p:cTn>
                                        <p:tgtEl>
                                          <p:spTgt spid="1026"/>
                                        </p:tgtEl>
                                        <p:attrNameLst>
                                          <p:attrName>r</p:attrName>
                                        </p:attrNameLst>
                                      </p:cBhvr>
                                    </p:animRot>
                                    <p:animRot by="120000">
                                      <p:cBhvr>
                                        <p:cTn id="58" dur="400" fill="hold">
                                          <p:stCondLst>
                                            <p:cond delay="1600"/>
                                          </p:stCondLst>
                                        </p:cTn>
                                        <p:tgtEl>
                                          <p:spTgt spid="1026"/>
                                        </p:tgtEl>
                                        <p:attrNameLst>
                                          <p:attrName>r</p:attrName>
                                        </p:attrNameLst>
                                      </p:cBhvr>
                                    </p:animRot>
                                  </p:childTnLst>
                                </p:cTn>
                              </p:par>
                              <p:par>
                                <p:cTn id="59" presetID="1" presetClass="entr" presetSubtype="0"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26" presetClass="emph" presetSubtype="0" repeatCount="3000" fill="hold" grpId="1" nodeType="withEffect">
                                  <p:stCondLst>
                                    <p:cond delay="0"/>
                                  </p:stCondLst>
                                  <p:childTnLst>
                                    <p:animEffect transition="out" filter="fade">
                                      <p:cBhvr>
                                        <p:cTn id="62" dur="500" tmFilter="0, 0; .2, .5; .8, .5; 1, 0"/>
                                        <p:tgtEl>
                                          <p:spTgt spid="33"/>
                                        </p:tgtEl>
                                      </p:cBhvr>
                                    </p:animEffect>
                                    <p:animScale>
                                      <p:cBhvr>
                                        <p:cTn id="63" dur="250" autoRev="1" fill="hold"/>
                                        <p:tgtEl>
                                          <p:spTgt spid="33"/>
                                        </p:tgtEl>
                                      </p:cBhvr>
                                      <p:by x="105000" y="105000"/>
                                    </p:animScale>
                                  </p:childTnLst>
                                </p:cTn>
                              </p:par>
                              <p:par>
                                <p:cTn id="64" presetID="1" presetClass="exit" presetSubtype="0" fill="hold" grpId="2" nodeType="withEffect">
                                  <p:stCondLst>
                                    <p:cond delay="2500"/>
                                  </p:stCondLst>
                                  <p:childTnLst>
                                    <p:set>
                                      <p:cBhvr>
                                        <p:cTn id="65"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66" restart="whenNotActive" fill="hold" evtFilter="cancelBubble" nodeType="interactiveSeq">
                <p:stCondLst>
                  <p:cond evt="onClick" delay="0">
                    <p:tgtEl>
                      <p:spTgt spid="45"/>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par>
                                <p:cTn id="71" presetID="32" presetClass="emph" presetSubtype="0" repeatCount="indefinite" fill="hold" nodeType="withEffect">
                                  <p:stCondLst>
                                    <p:cond delay="0"/>
                                  </p:stCondLst>
                                  <p:childTnLst>
                                    <p:animRot by="120000">
                                      <p:cBhvr>
                                        <p:cTn id="72" dur="300" fill="hold">
                                          <p:stCondLst>
                                            <p:cond delay="0"/>
                                          </p:stCondLst>
                                        </p:cTn>
                                        <p:tgtEl>
                                          <p:spTgt spid="24"/>
                                        </p:tgtEl>
                                        <p:attrNameLst>
                                          <p:attrName>r</p:attrName>
                                        </p:attrNameLst>
                                      </p:cBhvr>
                                    </p:animRot>
                                    <p:animRot by="-240000">
                                      <p:cBhvr>
                                        <p:cTn id="73" dur="600" fill="hold">
                                          <p:stCondLst>
                                            <p:cond delay="600"/>
                                          </p:stCondLst>
                                        </p:cTn>
                                        <p:tgtEl>
                                          <p:spTgt spid="24"/>
                                        </p:tgtEl>
                                        <p:attrNameLst>
                                          <p:attrName>r</p:attrName>
                                        </p:attrNameLst>
                                      </p:cBhvr>
                                    </p:animRot>
                                    <p:animRot by="240000">
                                      <p:cBhvr>
                                        <p:cTn id="74" dur="600" fill="hold">
                                          <p:stCondLst>
                                            <p:cond delay="1200"/>
                                          </p:stCondLst>
                                        </p:cTn>
                                        <p:tgtEl>
                                          <p:spTgt spid="24"/>
                                        </p:tgtEl>
                                        <p:attrNameLst>
                                          <p:attrName>r</p:attrName>
                                        </p:attrNameLst>
                                      </p:cBhvr>
                                    </p:animRot>
                                    <p:animRot by="-240000">
                                      <p:cBhvr>
                                        <p:cTn id="75" dur="600" fill="hold">
                                          <p:stCondLst>
                                            <p:cond delay="1800"/>
                                          </p:stCondLst>
                                        </p:cTn>
                                        <p:tgtEl>
                                          <p:spTgt spid="24"/>
                                        </p:tgtEl>
                                        <p:attrNameLst>
                                          <p:attrName>r</p:attrName>
                                        </p:attrNameLst>
                                      </p:cBhvr>
                                    </p:animRot>
                                    <p:animRot by="120000">
                                      <p:cBhvr>
                                        <p:cTn id="76"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5"/>
                  </p:tgtEl>
                </p:cond>
              </p:nextCondLst>
            </p:seq>
            <p:seq concurrent="1" nextAc="seek">
              <p:cTn id="77" restart="whenNotActive" fill="hold" evtFilter="cancelBubble" nodeType="interactiveSeq">
                <p:stCondLst>
                  <p:cond evt="onClick" delay="0">
                    <p:tgtEl>
                      <p:spTgt spid="46"/>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23"/>
                                        </p:tgtEl>
                                        <p:attrNameLst>
                                          <p:attrName>style.visibility</p:attrName>
                                        </p:attrNameLst>
                                      </p:cBhvr>
                                      <p:to>
                                        <p:strVal val="visible"/>
                                      </p:to>
                                    </p:set>
                                  </p:childTnLst>
                                </p:cTn>
                              </p:par>
                              <p:par>
                                <p:cTn id="82" presetID="32" presetClass="emph" presetSubtype="0" repeatCount="indefinite" fill="hold" nodeType="withEffect">
                                  <p:stCondLst>
                                    <p:cond delay="0"/>
                                  </p:stCondLst>
                                  <p:childTnLst>
                                    <p:animRot by="120000">
                                      <p:cBhvr>
                                        <p:cTn id="83" dur="300" fill="hold">
                                          <p:stCondLst>
                                            <p:cond delay="0"/>
                                          </p:stCondLst>
                                        </p:cTn>
                                        <p:tgtEl>
                                          <p:spTgt spid="23"/>
                                        </p:tgtEl>
                                        <p:attrNameLst>
                                          <p:attrName>r</p:attrName>
                                        </p:attrNameLst>
                                      </p:cBhvr>
                                    </p:animRot>
                                    <p:animRot by="-240000">
                                      <p:cBhvr>
                                        <p:cTn id="84" dur="600" fill="hold">
                                          <p:stCondLst>
                                            <p:cond delay="600"/>
                                          </p:stCondLst>
                                        </p:cTn>
                                        <p:tgtEl>
                                          <p:spTgt spid="23"/>
                                        </p:tgtEl>
                                        <p:attrNameLst>
                                          <p:attrName>r</p:attrName>
                                        </p:attrNameLst>
                                      </p:cBhvr>
                                    </p:animRot>
                                    <p:animRot by="240000">
                                      <p:cBhvr>
                                        <p:cTn id="85" dur="600" fill="hold">
                                          <p:stCondLst>
                                            <p:cond delay="1200"/>
                                          </p:stCondLst>
                                        </p:cTn>
                                        <p:tgtEl>
                                          <p:spTgt spid="23"/>
                                        </p:tgtEl>
                                        <p:attrNameLst>
                                          <p:attrName>r</p:attrName>
                                        </p:attrNameLst>
                                      </p:cBhvr>
                                    </p:animRot>
                                    <p:animRot by="-240000">
                                      <p:cBhvr>
                                        <p:cTn id="86" dur="600" fill="hold">
                                          <p:stCondLst>
                                            <p:cond delay="1800"/>
                                          </p:stCondLst>
                                        </p:cTn>
                                        <p:tgtEl>
                                          <p:spTgt spid="23"/>
                                        </p:tgtEl>
                                        <p:attrNameLst>
                                          <p:attrName>r</p:attrName>
                                        </p:attrNameLst>
                                      </p:cBhvr>
                                    </p:animRot>
                                    <p:animRot by="120000">
                                      <p:cBhvr>
                                        <p:cTn id="87"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6"/>
                  </p:tgtEl>
                </p:cond>
              </p:nextCondLst>
            </p:seq>
            <p:seq concurrent="1" nextAc="seek">
              <p:cTn id="88" restart="whenNotActive" fill="hold" evtFilter="cancelBubble" nodeType="interactiveSeq">
                <p:stCondLst>
                  <p:cond evt="onClick" delay="0">
                    <p:tgtEl>
                      <p:spTgt spid="47"/>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2"/>
                                        </p:tgtEl>
                                        <p:attrNameLst>
                                          <p:attrName>style.visibility</p:attrName>
                                        </p:attrNameLst>
                                      </p:cBhvr>
                                      <p:to>
                                        <p:strVal val="visible"/>
                                      </p:to>
                                    </p:set>
                                  </p:childTnLst>
                                </p:cTn>
                              </p:par>
                              <p:par>
                                <p:cTn id="93" presetID="32" presetClass="emph" presetSubtype="0" repeatCount="indefinite" fill="hold" nodeType="withEffect">
                                  <p:stCondLst>
                                    <p:cond delay="0"/>
                                  </p:stCondLst>
                                  <p:childTnLst>
                                    <p:animRot by="120000">
                                      <p:cBhvr>
                                        <p:cTn id="94" dur="300" fill="hold">
                                          <p:stCondLst>
                                            <p:cond delay="0"/>
                                          </p:stCondLst>
                                        </p:cTn>
                                        <p:tgtEl>
                                          <p:spTgt spid="22"/>
                                        </p:tgtEl>
                                        <p:attrNameLst>
                                          <p:attrName>r</p:attrName>
                                        </p:attrNameLst>
                                      </p:cBhvr>
                                    </p:animRot>
                                    <p:animRot by="-240000">
                                      <p:cBhvr>
                                        <p:cTn id="95" dur="600" fill="hold">
                                          <p:stCondLst>
                                            <p:cond delay="600"/>
                                          </p:stCondLst>
                                        </p:cTn>
                                        <p:tgtEl>
                                          <p:spTgt spid="22"/>
                                        </p:tgtEl>
                                        <p:attrNameLst>
                                          <p:attrName>r</p:attrName>
                                        </p:attrNameLst>
                                      </p:cBhvr>
                                    </p:animRot>
                                    <p:animRot by="240000">
                                      <p:cBhvr>
                                        <p:cTn id="96" dur="600" fill="hold">
                                          <p:stCondLst>
                                            <p:cond delay="1200"/>
                                          </p:stCondLst>
                                        </p:cTn>
                                        <p:tgtEl>
                                          <p:spTgt spid="22"/>
                                        </p:tgtEl>
                                        <p:attrNameLst>
                                          <p:attrName>r</p:attrName>
                                        </p:attrNameLst>
                                      </p:cBhvr>
                                    </p:animRot>
                                    <p:animRot by="-240000">
                                      <p:cBhvr>
                                        <p:cTn id="97" dur="600" fill="hold">
                                          <p:stCondLst>
                                            <p:cond delay="1800"/>
                                          </p:stCondLst>
                                        </p:cTn>
                                        <p:tgtEl>
                                          <p:spTgt spid="22"/>
                                        </p:tgtEl>
                                        <p:attrNameLst>
                                          <p:attrName>r</p:attrName>
                                        </p:attrNameLst>
                                      </p:cBhvr>
                                    </p:animRot>
                                    <p:animRot by="120000">
                                      <p:cBhvr>
                                        <p:cTn id="98"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7"/>
                  </p:tgtEl>
                </p:cond>
              </p:nextCondLst>
            </p:seq>
          </p:childTnLst>
        </p:cTn>
      </p:par>
    </p:tnLst>
    <p:bldLst>
      <p:bldP spid="31" grpId="0"/>
      <p:bldP spid="33" grpId="0" animBg="1"/>
      <p:bldP spid="33" grpId="1" animBg="1"/>
      <p:bldP spid="33" grpId="2" animBg="1"/>
      <p:bldP spid="44" grpId="0" animBg="1"/>
      <p:bldP spid="44" grpId="1" animBg="1"/>
      <p:bldP spid="45" grpId="0" animBg="1"/>
      <p:bldP spid="46" grpId="0" animBg="1"/>
      <p:bldP spid="4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Bach tuyet\51832wi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416"/>
            <a:ext cx="18288000" cy="1054341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ADMIN\Desktop\Bach tuyet\Bamb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55339" flipH="1">
            <a:off x="7685614" y="5790904"/>
            <a:ext cx="19812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ADMIN\Desktop\Bach tuyet\esquilo00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71667" flipH="1">
            <a:off x="15041030" y="6113060"/>
            <a:ext cx="1981200" cy="21687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ADMIN\Desktop\Bach tuyet\767e08fbae2de8679fbba6d8cecba19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2524" flipH="1">
            <a:off x="4266092" y="6875441"/>
            <a:ext cx="1638300" cy="228816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Bach tuyet\happy-dwarf-png-disney-art-106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96539">
            <a:off x="11014038" y="5527496"/>
            <a:ext cx="1975748" cy="333989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Bach tuyet\arbre-majestueux-4262928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914400" y="-886041"/>
            <a:ext cx="10515600" cy="1180266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ADMIN\Desktop\Bach tuyet\511929473-photo-clip-tre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77600" y="-1127761"/>
            <a:ext cx="10820400" cy="1141476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ADMIN\Desktop\Bach tuyet\511929473-photo-clip-tre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60000" y="-1546861"/>
            <a:ext cx="10820400" cy="1141476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ADMIN\Desktop\Bach tuyet\arbre-majestueux-4262928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7753350" y="-985541"/>
            <a:ext cx="10515600" cy="1180266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Bach tuyet\Snow_white_transparent.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8670" y="5288911"/>
            <a:ext cx="2738020" cy="590133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C:\Users\ADMIN\Desktop\Tai nguyen thiet ke tro choi\Bảng gỗ\wooden-blank-sign-clipart-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02546" y="-3059906"/>
            <a:ext cx="11882908" cy="611981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4291232" y="668804"/>
            <a:ext cx="8839200" cy="1938992"/>
          </a:xfrm>
          <a:prstGeom prst="rect">
            <a:avLst/>
          </a:prstGeom>
          <a:noFill/>
        </p:spPr>
        <p:txBody>
          <a:bodyPr wrap="square" rtlCol="0">
            <a:spAutoFit/>
          </a:bodyPr>
          <a:lstStyle/>
          <a:p>
            <a:pPr algn="ctr"/>
            <a:r>
              <a:rPr lang="en-US" sz="6000" b="1">
                <a:solidFill>
                  <a:schemeClr val="bg1"/>
                </a:solidFill>
                <a:latin typeface="Times New Roman" panose="02020603050405020304" pitchFamily="18" charset="0"/>
                <a:cs typeface="Times New Roman" panose="02020603050405020304" pitchFamily="18" charset="0"/>
              </a:rPr>
              <a:t>Câu 3. Xác định luận đề của </a:t>
            </a:r>
            <a:r>
              <a:rPr lang="vi-VN" sz="6000" b="1" smtClean="0">
                <a:solidFill>
                  <a:schemeClr val="bg1"/>
                </a:solidFill>
                <a:latin typeface="Times New Roman" panose="02020603050405020304" pitchFamily="18" charset="0"/>
                <a:cs typeface="Times New Roman" panose="02020603050405020304" pitchFamily="18" charset="0"/>
              </a:rPr>
              <a:t>văn bản</a:t>
            </a:r>
            <a:endParaRPr lang="en-US" sz="5600" dirty="0">
              <a:solidFill>
                <a:schemeClr val="bg1"/>
              </a:solidFill>
              <a:latin typeface="Times New Roman" panose="02020603050405020304" pitchFamily="18" charset="0"/>
              <a:cs typeface="Times New Roman" panose="02020603050405020304" pitchFamily="18" charset="0"/>
            </a:endParaRPr>
          </a:p>
        </p:txBody>
      </p:sp>
      <p:pic>
        <p:nvPicPr>
          <p:cNvPr id="31" name="Picture 11" descr="C:\Users\ADMIN\Desktop\Tai nguyen thiet ke tro choi\Bảng gỗ\Picture1 (2).png">
            <a:hlinkClick r:id="" action="ppaction://hlinkshowjump?jump=nextslide"/>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624132" y="649478"/>
            <a:ext cx="2425700" cy="1031216"/>
          </a:xfrm>
          <a:prstGeom prst="rect">
            <a:avLst/>
          </a:prstGeom>
          <a:noFill/>
          <a:extLst>
            <a:ext uri="{909E8E84-426E-40DD-AFC4-6F175D3DCCD1}">
              <a14:hiddenFill xmlns:a14="http://schemas.microsoft.com/office/drawing/2010/main">
                <a:solidFill>
                  <a:srgbClr val="FFFFFF"/>
                </a:solidFill>
              </a14:hiddenFill>
            </a:ext>
          </a:extLst>
        </p:spPr>
      </p:pic>
      <p:sp>
        <p:nvSpPr>
          <p:cNvPr id="32" name="Explosion 1 31"/>
          <p:cNvSpPr/>
          <p:nvPr/>
        </p:nvSpPr>
        <p:spPr>
          <a:xfrm>
            <a:off x="4740522" y="6192159"/>
            <a:ext cx="6025656" cy="4094842"/>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00FF"/>
                </a:solidFill>
                <a:latin typeface="Arial" panose="020B0604020202020204" pitchFamily="34" charset="0"/>
                <a:cs typeface="Arial" panose="020B0604020202020204" pitchFamily="34" charset="0"/>
              </a:rPr>
              <a:t>ĐÚNG RỒI</a:t>
            </a:r>
          </a:p>
        </p:txBody>
      </p:sp>
      <p:sp>
        <p:nvSpPr>
          <p:cNvPr id="33" name="Rounded Rectangle 32"/>
          <p:cNvSpPr/>
          <p:nvPr/>
        </p:nvSpPr>
        <p:spPr>
          <a:xfrm>
            <a:off x="602400" y="3059907"/>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sz="3200">
                <a:solidFill>
                  <a:schemeClr val="tx1"/>
                </a:solidFill>
                <a:latin typeface="Times New Roman" panose="02020603050405020304" pitchFamily="18" charset="0"/>
                <a:cs typeface="Times New Roman" panose="02020603050405020304" pitchFamily="18" charset="0"/>
              </a:rPr>
              <a:t>A. Bàn về lợi ích và thách thức của quá trình toàn cầu hoá.</a:t>
            </a:r>
            <a:endParaRPr lang="en-GB" sz="3200">
              <a:solidFill>
                <a:schemeClr val="tx1"/>
              </a:solidFill>
              <a:latin typeface="Times New Roman" panose="02020603050405020304" pitchFamily="18" charset="0"/>
              <a:cs typeface="Times New Roman" panose="02020603050405020304" pitchFamily="18" charset="0"/>
            </a:endParaRPr>
          </a:p>
        </p:txBody>
      </p:sp>
      <p:sp>
        <p:nvSpPr>
          <p:cNvPr id="44" name="Rounded Rectangle 43"/>
          <p:cNvSpPr/>
          <p:nvPr/>
        </p:nvSpPr>
        <p:spPr>
          <a:xfrm>
            <a:off x="4435722" y="3110505"/>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sz="3200">
                <a:solidFill>
                  <a:schemeClr val="tx1"/>
                </a:solidFill>
                <a:latin typeface="Times New Roman" panose="02020603050405020304" pitchFamily="18" charset="0"/>
                <a:cs typeface="Times New Roman" panose="02020603050405020304" pitchFamily="18" charset="0"/>
              </a:rPr>
              <a:t>B. Bàn về lợi ích và trách nhiệm của công dân toàn cầu.</a:t>
            </a:r>
            <a:endParaRPr lang="en-GB" sz="3200">
              <a:solidFill>
                <a:schemeClr val="tx1"/>
              </a:solidFill>
              <a:latin typeface="Times New Roman" panose="02020603050405020304" pitchFamily="18" charset="0"/>
              <a:cs typeface="Times New Roman" panose="02020603050405020304" pitchFamily="18" charset="0"/>
            </a:endParaRPr>
          </a:p>
        </p:txBody>
      </p:sp>
      <p:sp>
        <p:nvSpPr>
          <p:cNvPr id="45" name="Rounded Rectangle 44"/>
          <p:cNvSpPr/>
          <p:nvPr/>
        </p:nvSpPr>
        <p:spPr>
          <a:xfrm>
            <a:off x="8269044" y="3110504"/>
            <a:ext cx="5568834" cy="207996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sz="3200">
                <a:solidFill>
                  <a:schemeClr val="tx1"/>
                </a:solidFill>
                <a:latin typeface="Times New Roman" panose="02020603050405020304" pitchFamily="18" charset="0"/>
                <a:cs typeface="Times New Roman" panose="02020603050405020304" pitchFamily="18" charset="0"/>
              </a:rPr>
              <a:t>C. Bàn về sự dung hoà giữa giá trị truyền thống và hội nhập quốc tế đối với mỗi công dân toàn cầu.</a:t>
            </a:r>
            <a:endParaRPr lang="en-GB" sz="3200">
              <a:solidFill>
                <a:schemeClr val="tx1"/>
              </a:solidFill>
              <a:latin typeface="Times New Roman" panose="02020603050405020304" pitchFamily="18" charset="0"/>
              <a:cs typeface="Times New Roman" panose="02020603050405020304" pitchFamily="18" charset="0"/>
            </a:endParaRPr>
          </a:p>
        </p:txBody>
      </p:sp>
      <p:sp>
        <p:nvSpPr>
          <p:cNvPr id="46" name="Rounded Rectangle 45"/>
          <p:cNvSpPr/>
          <p:nvPr/>
        </p:nvSpPr>
        <p:spPr>
          <a:xfrm>
            <a:off x="14013600" y="3059907"/>
            <a:ext cx="4079628"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sz="3200">
                <a:solidFill>
                  <a:schemeClr val="tx1"/>
                </a:solidFill>
                <a:latin typeface="Times New Roman" panose="02020603050405020304" pitchFamily="18" charset="0"/>
                <a:cs typeface="Times New Roman" panose="02020603050405020304" pitchFamily="18" charset="0"/>
              </a:rPr>
              <a:t>D. Bàn về vai trò của mỗi quốc gia trong quá trình toàn cầu hoá</a:t>
            </a:r>
            <a:endParaRPr lang="en-GB" sz="3200">
              <a:solidFill>
                <a:schemeClr val="tx1"/>
              </a:solidFill>
              <a:latin typeface="Times New Roman" panose="02020603050405020304" pitchFamily="18" charset="0"/>
              <a:cs typeface="Times New Roman" panose="02020603050405020304" pitchFamily="18" charset="0"/>
            </a:endParaRPr>
          </a:p>
        </p:txBody>
      </p:sp>
      <p:pic>
        <p:nvPicPr>
          <p:cNvPr id="47" name="Picture 11" descr="C:\Users\ADMIN\Desktop\Tai nguyen thiet ke tro choi\Bảng gỗ\Picture1 (2).png">
            <a:hlinkClick r:id="" action="ppaction://hlinkshowjump?jump=previous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304801" y="607084"/>
            <a:ext cx="2470150" cy="1031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13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1000"/>
                                        <p:tgtEl>
                                          <p:spTgt spid="46"/>
                                        </p:tgtEl>
                                      </p:cBhvr>
                                    </p:animEffect>
                                    <p:anim calcmode="lin" valueType="num">
                                      <p:cBhvr>
                                        <p:cTn id="41" dur="1000" fill="hold"/>
                                        <p:tgtEl>
                                          <p:spTgt spid="46"/>
                                        </p:tgtEl>
                                        <p:attrNameLst>
                                          <p:attrName>ppt_x</p:attrName>
                                        </p:attrNameLst>
                                      </p:cBhvr>
                                      <p:tavLst>
                                        <p:tav tm="0">
                                          <p:val>
                                            <p:strVal val="#ppt_x"/>
                                          </p:val>
                                        </p:tav>
                                        <p:tav tm="100000">
                                          <p:val>
                                            <p:strVal val="#ppt_x"/>
                                          </p:val>
                                        </p:tav>
                                      </p:tavLst>
                                    </p:anim>
                                    <p:anim calcmode="lin" valueType="num">
                                      <p:cBhvr>
                                        <p:cTn id="42"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3"/>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8"/>
                                        </p:tgtEl>
                                        <p:attrNameLst>
                                          <p:attrName>r</p:attrName>
                                        </p:attrNameLst>
                                      </p:cBhvr>
                                    </p:animRot>
                                    <p:animRot by="-240000">
                                      <p:cBhvr>
                                        <p:cTn id="50" dur="600" fill="hold">
                                          <p:stCondLst>
                                            <p:cond delay="600"/>
                                          </p:stCondLst>
                                        </p:cTn>
                                        <p:tgtEl>
                                          <p:spTgt spid="28"/>
                                        </p:tgtEl>
                                        <p:attrNameLst>
                                          <p:attrName>r</p:attrName>
                                        </p:attrNameLst>
                                      </p:cBhvr>
                                    </p:animRot>
                                    <p:animRot by="240000">
                                      <p:cBhvr>
                                        <p:cTn id="51" dur="600" fill="hold">
                                          <p:stCondLst>
                                            <p:cond delay="1200"/>
                                          </p:stCondLst>
                                        </p:cTn>
                                        <p:tgtEl>
                                          <p:spTgt spid="28"/>
                                        </p:tgtEl>
                                        <p:attrNameLst>
                                          <p:attrName>r</p:attrName>
                                        </p:attrNameLst>
                                      </p:cBhvr>
                                    </p:animRot>
                                    <p:animRot by="-240000">
                                      <p:cBhvr>
                                        <p:cTn id="52" dur="600" fill="hold">
                                          <p:stCondLst>
                                            <p:cond delay="1800"/>
                                          </p:stCondLst>
                                        </p:cTn>
                                        <p:tgtEl>
                                          <p:spTgt spid="28"/>
                                        </p:tgtEl>
                                        <p:attrNameLst>
                                          <p:attrName>r</p:attrName>
                                        </p:attrNameLst>
                                      </p:cBhvr>
                                    </p:animRot>
                                    <p:animRot by="120000">
                                      <p:cBhvr>
                                        <p:cTn id="53" dur="600" fill="hold">
                                          <p:stCondLst>
                                            <p:cond delay="2400"/>
                                          </p:stCondLst>
                                        </p:cTn>
                                        <p:tgtEl>
                                          <p:spTgt spid="28"/>
                                        </p:tgtEl>
                                        <p:attrNameLst>
                                          <p:attrName>r</p:attrName>
                                        </p:attrNameLst>
                                      </p:cBhvr>
                                    </p:animRot>
                                  </p:childTnLst>
                                </p:cTn>
                              </p:par>
                            </p:childTnLst>
                          </p:cTn>
                        </p:par>
                      </p:childTnLst>
                    </p:cTn>
                  </p:par>
                </p:childTnLst>
              </p:cTn>
              <p:nextCondLst>
                <p:cond evt="onClick" delay="0">
                  <p:tgtEl>
                    <p:spTgt spid="33"/>
                  </p:tgtEl>
                </p:cond>
              </p:nextCondLst>
            </p:seq>
            <p:seq concurrent="1" nextAc="seek">
              <p:cTn id="54" restart="whenNotActive" fill="hold" evtFilter="cancelBubble" nodeType="interactiveSeq">
                <p:stCondLst>
                  <p:cond evt="onClick" delay="0">
                    <p:tgtEl>
                      <p:spTgt spid="44"/>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26"/>
                                        </p:tgtEl>
                                        <p:attrNameLst>
                                          <p:attrName>r</p:attrName>
                                        </p:attrNameLst>
                                      </p:cBhvr>
                                    </p:animRot>
                                    <p:animRot by="-240000">
                                      <p:cBhvr>
                                        <p:cTn id="61" dur="600" fill="hold">
                                          <p:stCondLst>
                                            <p:cond delay="600"/>
                                          </p:stCondLst>
                                        </p:cTn>
                                        <p:tgtEl>
                                          <p:spTgt spid="26"/>
                                        </p:tgtEl>
                                        <p:attrNameLst>
                                          <p:attrName>r</p:attrName>
                                        </p:attrNameLst>
                                      </p:cBhvr>
                                    </p:animRot>
                                    <p:animRot by="240000">
                                      <p:cBhvr>
                                        <p:cTn id="62" dur="600" fill="hold">
                                          <p:stCondLst>
                                            <p:cond delay="1200"/>
                                          </p:stCondLst>
                                        </p:cTn>
                                        <p:tgtEl>
                                          <p:spTgt spid="26"/>
                                        </p:tgtEl>
                                        <p:attrNameLst>
                                          <p:attrName>r</p:attrName>
                                        </p:attrNameLst>
                                      </p:cBhvr>
                                    </p:animRot>
                                    <p:animRot by="-240000">
                                      <p:cBhvr>
                                        <p:cTn id="63" dur="600" fill="hold">
                                          <p:stCondLst>
                                            <p:cond delay="1800"/>
                                          </p:stCondLst>
                                        </p:cTn>
                                        <p:tgtEl>
                                          <p:spTgt spid="26"/>
                                        </p:tgtEl>
                                        <p:attrNameLst>
                                          <p:attrName>r</p:attrName>
                                        </p:attrNameLst>
                                      </p:cBhvr>
                                    </p:animRot>
                                    <p:animRot by="120000">
                                      <p:cBhvr>
                                        <p:cTn id="64"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44"/>
                  </p:tgtEl>
                </p:cond>
              </p:nextCondLst>
            </p:seq>
            <p:seq concurrent="1" nextAc="seek">
              <p:cTn id="65" restart="whenNotActive" fill="hold" evtFilter="cancelBubble" nodeType="interactiveSeq">
                <p:stCondLst>
                  <p:cond evt="onClick" delay="0">
                    <p:tgtEl>
                      <p:spTgt spid="46"/>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7"/>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27"/>
                                        </p:tgtEl>
                                        <p:attrNameLst>
                                          <p:attrName>r</p:attrName>
                                        </p:attrNameLst>
                                      </p:cBhvr>
                                    </p:animRot>
                                    <p:animRot by="-240000">
                                      <p:cBhvr>
                                        <p:cTn id="72" dur="600" fill="hold">
                                          <p:stCondLst>
                                            <p:cond delay="600"/>
                                          </p:stCondLst>
                                        </p:cTn>
                                        <p:tgtEl>
                                          <p:spTgt spid="27"/>
                                        </p:tgtEl>
                                        <p:attrNameLst>
                                          <p:attrName>r</p:attrName>
                                        </p:attrNameLst>
                                      </p:cBhvr>
                                    </p:animRot>
                                    <p:animRot by="240000">
                                      <p:cBhvr>
                                        <p:cTn id="73" dur="600" fill="hold">
                                          <p:stCondLst>
                                            <p:cond delay="1200"/>
                                          </p:stCondLst>
                                        </p:cTn>
                                        <p:tgtEl>
                                          <p:spTgt spid="27"/>
                                        </p:tgtEl>
                                        <p:attrNameLst>
                                          <p:attrName>r</p:attrName>
                                        </p:attrNameLst>
                                      </p:cBhvr>
                                    </p:animRot>
                                    <p:animRot by="-240000">
                                      <p:cBhvr>
                                        <p:cTn id="74" dur="600" fill="hold">
                                          <p:stCondLst>
                                            <p:cond delay="1800"/>
                                          </p:stCondLst>
                                        </p:cTn>
                                        <p:tgtEl>
                                          <p:spTgt spid="27"/>
                                        </p:tgtEl>
                                        <p:attrNameLst>
                                          <p:attrName>r</p:attrName>
                                        </p:attrNameLst>
                                      </p:cBhvr>
                                    </p:animRot>
                                    <p:animRot by="120000">
                                      <p:cBhvr>
                                        <p:cTn id="75" dur="600" fill="hold">
                                          <p:stCondLst>
                                            <p:cond delay="2400"/>
                                          </p:stCondLst>
                                        </p:cTn>
                                        <p:tgtEl>
                                          <p:spTgt spid="27"/>
                                        </p:tgtEl>
                                        <p:attrNameLst>
                                          <p:attrName>r</p:attrName>
                                        </p:attrNameLst>
                                      </p:cBhvr>
                                    </p:animRot>
                                  </p:childTnLst>
                                </p:cTn>
                              </p:par>
                            </p:childTnLst>
                          </p:cTn>
                        </p:par>
                      </p:childTnLst>
                    </p:cTn>
                  </p:par>
                </p:childTnLst>
              </p:cTn>
              <p:nextCondLst>
                <p:cond evt="onClick" delay="0">
                  <p:tgtEl>
                    <p:spTgt spid="46"/>
                  </p:tgtEl>
                </p:cond>
              </p:nextCondLst>
            </p:seq>
            <p:seq concurrent="1" nextAc="seek">
              <p:cTn id="76" restart="whenNotActive" fill="hold" evtFilter="cancelBubble" nodeType="interactiveSeq">
                <p:stCondLst>
                  <p:cond evt="onClick" delay="0">
                    <p:tgtEl>
                      <p:spTgt spid="45"/>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051"/>
                                        </p:tgtEl>
                                        <p:attrNameLst>
                                          <p:attrName>style.visibility</p:attrName>
                                        </p:attrNameLst>
                                      </p:cBhvr>
                                      <p:to>
                                        <p:strVal val="visible"/>
                                      </p:to>
                                    </p:set>
                                  </p:childTnLst>
                                </p:cTn>
                              </p:par>
                              <p:par>
                                <p:cTn id="81" presetID="21" presetClass="emph" presetSubtype="0" repeatCount="indefinite" fill="hold" grpId="1" nodeType="withEffect">
                                  <p:stCondLst>
                                    <p:cond delay="0"/>
                                  </p:stCondLst>
                                  <p:childTnLst>
                                    <p:animClr clrSpc="hsl" dir="cw">
                                      <p:cBhvr override="childStyle">
                                        <p:cTn id="82" dur="500" fill="hold"/>
                                        <p:tgtEl>
                                          <p:spTgt spid="45"/>
                                        </p:tgtEl>
                                        <p:attrNameLst>
                                          <p:attrName>style.color</p:attrName>
                                        </p:attrNameLst>
                                      </p:cBhvr>
                                      <p:by>
                                        <p:hsl h="7200000" s="0" l="0"/>
                                      </p:by>
                                    </p:animClr>
                                    <p:animClr clrSpc="hsl" dir="cw">
                                      <p:cBhvr>
                                        <p:cTn id="83" dur="500" fill="hold"/>
                                        <p:tgtEl>
                                          <p:spTgt spid="45"/>
                                        </p:tgtEl>
                                        <p:attrNameLst>
                                          <p:attrName>fillcolor</p:attrName>
                                        </p:attrNameLst>
                                      </p:cBhvr>
                                      <p:by>
                                        <p:hsl h="7200000" s="0" l="0"/>
                                      </p:by>
                                    </p:animClr>
                                    <p:animClr clrSpc="hsl" dir="cw">
                                      <p:cBhvr>
                                        <p:cTn id="84" dur="500" fill="hold"/>
                                        <p:tgtEl>
                                          <p:spTgt spid="45"/>
                                        </p:tgtEl>
                                        <p:attrNameLst>
                                          <p:attrName>stroke.color</p:attrName>
                                        </p:attrNameLst>
                                      </p:cBhvr>
                                      <p:by>
                                        <p:hsl h="7200000" s="0" l="0"/>
                                      </p:by>
                                    </p:animClr>
                                    <p:set>
                                      <p:cBhvr>
                                        <p:cTn id="85" dur="500" fill="hold"/>
                                        <p:tgtEl>
                                          <p:spTgt spid="45"/>
                                        </p:tgtEl>
                                        <p:attrNameLst>
                                          <p:attrName>fill.type</p:attrName>
                                        </p:attrNameLst>
                                      </p:cBhvr>
                                      <p:to>
                                        <p:strVal val="solid"/>
                                      </p:to>
                                    </p:set>
                                  </p:childTnLst>
                                </p:cTn>
                              </p:par>
                              <p:par>
                                <p:cTn id="86" presetID="32" presetClass="emph" presetSubtype="0" repeatCount="indefinite" fill="hold" nodeType="withEffect">
                                  <p:stCondLst>
                                    <p:cond delay="0"/>
                                  </p:stCondLst>
                                  <p:childTnLst>
                                    <p:animRot by="120000">
                                      <p:cBhvr>
                                        <p:cTn id="87" dur="200" fill="hold">
                                          <p:stCondLst>
                                            <p:cond delay="0"/>
                                          </p:stCondLst>
                                        </p:cTn>
                                        <p:tgtEl>
                                          <p:spTgt spid="2051"/>
                                        </p:tgtEl>
                                        <p:attrNameLst>
                                          <p:attrName>r</p:attrName>
                                        </p:attrNameLst>
                                      </p:cBhvr>
                                    </p:animRot>
                                    <p:animRot by="-240000">
                                      <p:cBhvr>
                                        <p:cTn id="88" dur="400" fill="hold">
                                          <p:stCondLst>
                                            <p:cond delay="400"/>
                                          </p:stCondLst>
                                        </p:cTn>
                                        <p:tgtEl>
                                          <p:spTgt spid="2051"/>
                                        </p:tgtEl>
                                        <p:attrNameLst>
                                          <p:attrName>r</p:attrName>
                                        </p:attrNameLst>
                                      </p:cBhvr>
                                    </p:animRot>
                                    <p:animRot by="240000">
                                      <p:cBhvr>
                                        <p:cTn id="89" dur="400" fill="hold">
                                          <p:stCondLst>
                                            <p:cond delay="800"/>
                                          </p:stCondLst>
                                        </p:cTn>
                                        <p:tgtEl>
                                          <p:spTgt spid="2051"/>
                                        </p:tgtEl>
                                        <p:attrNameLst>
                                          <p:attrName>r</p:attrName>
                                        </p:attrNameLst>
                                      </p:cBhvr>
                                    </p:animRot>
                                    <p:animRot by="-240000">
                                      <p:cBhvr>
                                        <p:cTn id="90" dur="400" fill="hold">
                                          <p:stCondLst>
                                            <p:cond delay="1200"/>
                                          </p:stCondLst>
                                        </p:cTn>
                                        <p:tgtEl>
                                          <p:spTgt spid="2051"/>
                                        </p:tgtEl>
                                        <p:attrNameLst>
                                          <p:attrName>r</p:attrName>
                                        </p:attrNameLst>
                                      </p:cBhvr>
                                    </p:animRot>
                                    <p:animRot by="120000">
                                      <p:cBhvr>
                                        <p:cTn id="91" dur="400" fill="hold">
                                          <p:stCondLst>
                                            <p:cond delay="1600"/>
                                          </p:stCondLst>
                                        </p:cTn>
                                        <p:tgtEl>
                                          <p:spTgt spid="2051"/>
                                        </p:tgtEl>
                                        <p:attrNameLst>
                                          <p:attrName>r</p:attrName>
                                        </p:attrNameLst>
                                      </p:cBhvr>
                                    </p:animRot>
                                  </p:childTnLst>
                                </p:cTn>
                              </p:par>
                              <p:par>
                                <p:cTn id="92" presetID="1" presetClass="entr" presetSubtype="0" fill="hold" grpId="0" nodeType="withEffect">
                                  <p:stCondLst>
                                    <p:cond delay="0"/>
                                  </p:stCondLst>
                                  <p:childTnLst>
                                    <p:set>
                                      <p:cBhvr>
                                        <p:cTn id="93" dur="1" fill="hold">
                                          <p:stCondLst>
                                            <p:cond delay="0"/>
                                          </p:stCondLst>
                                        </p:cTn>
                                        <p:tgtEl>
                                          <p:spTgt spid="32"/>
                                        </p:tgtEl>
                                        <p:attrNameLst>
                                          <p:attrName>style.visibility</p:attrName>
                                        </p:attrNameLst>
                                      </p:cBhvr>
                                      <p:to>
                                        <p:strVal val="visible"/>
                                      </p:to>
                                    </p:set>
                                  </p:childTnLst>
                                </p:cTn>
                              </p:par>
                              <p:par>
                                <p:cTn id="94" presetID="26" presetClass="emph" presetSubtype="0" repeatCount="3000" fill="hold" grpId="1" nodeType="withEffect">
                                  <p:stCondLst>
                                    <p:cond delay="0"/>
                                  </p:stCondLst>
                                  <p:childTnLst>
                                    <p:animEffect transition="out" filter="fade">
                                      <p:cBhvr>
                                        <p:cTn id="95" dur="500" tmFilter="0, 0; .2, .5; .8, .5; 1, 0"/>
                                        <p:tgtEl>
                                          <p:spTgt spid="32"/>
                                        </p:tgtEl>
                                      </p:cBhvr>
                                    </p:animEffect>
                                    <p:animScale>
                                      <p:cBhvr>
                                        <p:cTn id="96" dur="250" autoRev="1" fill="hold"/>
                                        <p:tgtEl>
                                          <p:spTgt spid="32"/>
                                        </p:tgtEl>
                                      </p:cBhvr>
                                      <p:by x="105000" y="105000"/>
                                    </p:animScale>
                                  </p:childTnLst>
                                </p:cTn>
                              </p:par>
                              <p:par>
                                <p:cTn id="97" presetID="1" presetClass="exit" presetSubtype="0" fill="hold" grpId="2" nodeType="withEffect">
                                  <p:stCondLst>
                                    <p:cond delay="2500"/>
                                  </p:stCondLst>
                                  <p:childTnLst>
                                    <p:set>
                                      <p:cBhvr>
                                        <p:cTn id="98"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30" grpId="0"/>
      <p:bldP spid="32" grpId="0" animBg="1"/>
      <p:bldP spid="32" grpId="1" animBg="1"/>
      <p:bldP spid="32" grpId="2" animBg="1"/>
      <p:bldP spid="33" grpId="0" animBg="1"/>
      <p:bldP spid="44" grpId="0" animBg="1"/>
      <p:bldP spid="45" grpId="0" animBg="1"/>
      <p:bldP spid="45" grpId="1" animBg="1"/>
      <p:bldP spid="4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Bach tuyet\Bamb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55339" flipH="1">
            <a:off x="5753512" y="6095044"/>
            <a:ext cx="19812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Bach tuyet\esquilo00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71667" flipH="1">
            <a:off x="15552922" y="6622900"/>
            <a:ext cx="1981200" cy="21687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Bach tuyet\767e08fbae2de8679fbba6d8cecba19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2524" flipH="1">
            <a:off x="12756072" y="6577723"/>
            <a:ext cx="1638300" cy="228816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Bach tuyet\43ebd44d263606f876d42fd2f199ea61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6022" y1="33071" x2="71505" y2="40157"/>
                      </a14:backgroundRemoval>
                    </a14:imgEffect>
                  </a14:imgLayer>
                </a14:imgProps>
              </a:ext>
              <a:ext uri="{28A0092B-C50C-407E-A947-70E740481C1C}">
                <a14:useLocalDpi xmlns:a14="http://schemas.microsoft.com/office/drawing/2010/main" val="0"/>
              </a:ext>
            </a:extLst>
          </a:blip>
          <a:srcRect/>
          <a:stretch>
            <a:fillRect/>
          </a:stretch>
        </p:blipFill>
        <p:spPr bwMode="auto">
          <a:xfrm rot="20483591" flipH="1">
            <a:off x="8809863" y="5728079"/>
            <a:ext cx="2684570" cy="362074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2438400" y="-985541"/>
            <a:ext cx="10515600" cy="1180266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059062" y="-1833921"/>
            <a:ext cx="10820400" cy="1246382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0" y="-937261"/>
            <a:ext cx="10820400" cy="1141476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9144000" y="-985543"/>
            <a:ext cx="10515600" cy="1180266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C:\Users\ADMIN\Desktop\Tai nguyen thiet ke tro choi\Bảng gỗ\wooden-blank-sign-clipart-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52800" y="-2933700"/>
            <a:ext cx="11882908" cy="6119812"/>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4455856" y="693585"/>
            <a:ext cx="9717344" cy="1938992"/>
          </a:xfrm>
          <a:prstGeom prst="rect">
            <a:avLst/>
          </a:prstGeom>
          <a:noFill/>
        </p:spPr>
        <p:txBody>
          <a:bodyPr wrap="square" rtlCol="0">
            <a:spAutoFit/>
          </a:bodyPr>
          <a:lstStyle/>
          <a:p>
            <a:pPr fontAlgn="base"/>
            <a:r>
              <a:rPr lang="en-US" sz="6000" b="1">
                <a:solidFill>
                  <a:schemeClr val="bg1"/>
                </a:solidFill>
                <a:latin typeface="Times New Roman" panose="02020603050405020304" pitchFamily="18" charset="0"/>
                <a:cs typeface="Times New Roman" panose="02020603050405020304" pitchFamily="18" charset="0"/>
              </a:rPr>
              <a:t>Câu 4. Theo văn bản, đặc trưng của toàn cầu hoá là gì?</a:t>
            </a:r>
            <a:endParaRPr lang="en-GB" sz="6000">
              <a:solidFill>
                <a:schemeClr val="bg1"/>
              </a:solidFill>
              <a:latin typeface="Times New Roman" panose="02020603050405020304" pitchFamily="18" charset="0"/>
              <a:cs typeface="Times New Roman" panose="02020603050405020304" pitchFamily="18" charset="0"/>
            </a:endParaRPr>
          </a:p>
        </p:txBody>
      </p:sp>
      <p:pic>
        <p:nvPicPr>
          <p:cNvPr id="47" name="Picture 11" descr="C:\Users\ADMIN\Desktop\Tai nguyen thiet ke tro choi\Bảng gỗ\Picture1 (2).png">
            <a:hlinkClick r:id="" action="ppaction://hlinkshowjump?jump=nextslide"/>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405100" y="825260"/>
            <a:ext cx="2425700" cy="1031216"/>
          </a:xfrm>
          <a:prstGeom prst="rect">
            <a:avLst/>
          </a:prstGeom>
          <a:noFill/>
          <a:extLst>
            <a:ext uri="{909E8E84-426E-40DD-AFC4-6F175D3DCCD1}">
              <a14:hiddenFill xmlns:a14="http://schemas.microsoft.com/office/drawing/2010/main">
                <a:solidFill>
                  <a:srgbClr val="FFFFFF"/>
                </a:solidFill>
              </a14:hiddenFill>
            </a:ext>
          </a:extLst>
        </p:spPr>
      </p:pic>
      <p:sp>
        <p:nvSpPr>
          <p:cNvPr id="48" name="Explosion 1 47"/>
          <p:cNvSpPr/>
          <p:nvPr/>
        </p:nvSpPr>
        <p:spPr>
          <a:xfrm>
            <a:off x="7876046" y="6658521"/>
            <a:ext cx="6025656" cy="4094842"/>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00FF"/>
                </a:solidFill>
                <a:latin typeface="Arial" panose="020B0604020202020204" pitchFamily="34" charset="0"/>
                <a:cs typeface="Arial" panose="020B0604020202020204" pitchFamily="34" charset="0"/>
              </a:rPr>
              <a:t>ĐÚNG RỒI</a:t>
            </a:r>
          </a:p>
        </p:txBody>
      </p:sp>
      <p:sp>
        <p:nvSpPr>
          <p:cNvPr id="49" name="Rounded Rectangle 48"/>
          <p:cNvSpPr/>
          <p:nvPr/>
        </p:nvSpPr>
        <p:spPr>
          <a:xfrm>
            <a:off x="2081853" y="3057520"/>
            <a:ext cx="4527139" cy="417196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sz="3600">
                <a:solidFill>
                  <a:schemeClr val="tx1"/>
                </a:solidFill>
                <a:latin typeface="Times New Roman" panose="02020603050405020304" pitchFamily="18" charset="0"/>
                <a:cs typeface="Times New Roman" panose="02020603050405020304" pitchFamily="18" charset="0"/>
              </a:rPr>
              <a:t>A. Khi mỗi người nói “tôi là công dân toàn cầu”, nghĩa là những việc anh ta đã và đang làm góp phần tạo nên một thế giới tốt đẹp hơn.</a:t>
            </a:r>
            <a:endParaRPr lang="en-GB" sz="3600">
              <a:solidFill>
                <a:schemeClr val="tx1"/>
              </a:solidFill>
              <a:latin typeface="Times New Roman" panose="02020603050405020304" pitchFamily="18" charset="0"/>
              <a:cs typeface="Times New Roman" panose="02020603050405020304" pitchFamily="18" charset="0"/>
            </a:endParaRPr>
          </a:p>
        </p:txBody>
      </p:sp>
      <p:sp>
        <p:nvSpPr>
          <p:cNvPr id="50" name="Rounded Rectangle 49"/>
          <p:cNvSpPr/>
          <p:nvPr/>
        </p:nvSpPr>
        <p:spPr>
          <a:xfrm>
            <a:off x="6778384" y="3077155"/>
            <a:ext cx="3657600" cy="3312281"/>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sz="3600">
                <a:solidFill>
                  <a:schemeClr val="tx1"/>
                </a:solidFill>
                <a:latin typeface="Times New Roman" panose="02020603050405020304" pitchFamily="18" charset="0"/>
                <a:cs typeface="Times New Roman" panose="02020603050405020304" pitchFamily="18" charset="0"/>
              </a:rPr>
              <a:t>B. Sự đón nhận và trân trọng đóng góp của tất cả các dân tộc trong bản hoà ca.</a:t>
            </a:r>
            <a:endParaRPr lang="en-GB" sz="3600">
              <a:solidFill>
                <a:schemeClr val="tx1"/>
              </a:solidFill>
              <a:latin typeface="Times New Roman" panose="02020603050405020304" pitchFamily="18" charset="0"/>
              <a:cs typeface="Times New Roman" panose="02020603050405020304" pitchFamily="18" charset="0"/>
            </a:endParaRPr>
          </a:p>
        </p:txBody>
      </p:sp>
      <p:sp>
        <p:nvSpPr>
          <p:cNvPr id="51" name="Rounded Rectangle 50"/>
          <p:cNvSpPr/>
          <p:nvPr/>
        </p:nvSpPr>
        <p:spPr>
          <a:xfrm>
            <a:off x="10567412" y="3169442"/>
            <a:ext cx="3657600" cy="3082255"/>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sz="3600">
                <a:solidFill>
                  <a:schemeClr val="tx1"/>
                </a:solidFill>
                <a:latin typeface="Times New Roman" panose="02020603050405020304" pitchFamily="18" charset="0"/>
                <a:cs typeface="Times New Roman" panose="02020603050405020304" pitchFamily="18" charset="0"/>
              </a:rPr>
              <a:t>C. Mỗi dân tộc giữ gìn bản sắc văn hoá của riêng mình.</a:t>
            </a:r>
            <a:endParaRPr lang="en-GB" sz="3600">
              <a:solidFill>
                <a:schemeClr val="tx1"/>
              </a:solidFill>
              <a:latin typeface="Times New Roman" panose="02020603050405020304" pitchFamily="18" charset="0"/>
              <a:cs typeface="Times New Roman" panose="02020603050405020304" pitchFamily="18" charset="0"/>
            </a:endParaRPr>
          </a:p>
        </p:txBody>
      </p:sp>
      <p:sp>
        <p:nvSpPr>
          <p:cNvPr id="52" name="Rounded Rectangle 51"/>
          <p:cNvSpPr/>
          <p:nvPr/>
        </p:nvSpPr>
        <p:spPr>
          <a:xfrm>
            <a:off x="14401800" y="3105140"/>
            <a:ext cx="3657600" cy="325631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sz="3600">
                <a:solidFill>
                  <a:schemeClr val="tx1"/>
                </a:solidFill>
                <a:latin typeface="Times New Roman" panose="02020603050405020304" pitchFamily="18" charset="0"/>
                <a:cs typeface="Times New Roman" panose="02020603050405020304" pitchFamily="18" charset="0"/>
              </a:rPr>
              <a:t>D. Mỗi quốc gia tự phát triển bản sắc văn hoá của nước mình</a:t>
            </a:r>
            <a:endParaRPr lang="en-GB" sz="3600">
              <a:solidFill>
                <a:schemeClr val="tx1"/>
              </a:solidFill>
              <a:latin typeface="Times New Roman" panose="02020603050405020304" pitchFamily="18" charset="0"/>
              <a:cs typeface="Times New Roman" panose="02020603050405020304" pitchFamily="18" charset="0"/>
            </a:endParaRPr>
          </a:p>
        </p:txBody>
      </p:sp>
      <p:pic>
        <p:nvPicPr>
          <p:cNvPr id="53" name="Picture 4" descr="C:\Users\ADMIN\Desktop\Bach tuyet\Blanca_Nieves.8.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717553" y="4965622"/>
            <a:ext cx="3431972" cy="595478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1" descr="C:\Users\ADMIN\Desktop\Tai nguyen thiet ke tro choi\Bảng gỗ\Picture1 (2).png">
            <a:hlinkClick r:id="" action="ppaction://hlinkshowjump?jump=previous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304801" y="759484"/>
            <a:ext cx="2470150" cy="1031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94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000"/>
                                        <p:tgtEl>
                                          <p:spTgt spid="49"/>
                                        </p:tgtEl>
                                      </p:cBhvr>
                                    </p:animEffect>
                                    <p:anim calcmode="lin" valueType="num">
                                      <p:cBhvr>
                                        <p:cTn id="20" dur="1000" fill="hold"/>
                                        <p:tgtEl>
                                          <p:spTgt spid="49"/>
                                        </p:tgtEl>
                                        <p:attrNameLst>
                                          <p:attrName>ppt_x</p:attrName>
                                        </p:attrNameLst>
                                      </p:cBhvr>
                                      <p:tavLst>
                                        <p:tav tm="0">
                                          <p:val>
                                            <p:strVal val="#ppt_x"/>
                                          </p:val>
                                        </p:tav>
                                        <p:tav tm="100000">
                                          <p:val>
                                            <p:strVal val="#ppt_x"/>
                                          </p:val>
                                        </p:tav>
                                      </p:tavLst>
                                    </p:anim>
                                    <p:anim calcmode="lin" valueType="num">
                                      <p:cBhvr>
                                        <p:cTn id="2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1000"/>
                                        <p:tgtEl>
                                          <p:spTgt spid="51"/>
                                        </p:tgtEl>
                                      </p:cBhvr>
                                    </p:animEffect>
                                    <p:anim calcmode="lin" valueType="num">
                                      <p:cBhvr>
                                        <p:cTn id="34" dur="1000" fill="hold"/>
                                        <p:tgtEl>
                                          <p:spTgt spid="51"/>
                                        </p:tgtEl>
                                        <p:attrNameLst>
                                          <p:attrName>ppt_x</p:attrName>
                                        </p:attrNameLst>
                                      </p:cBhvr>
                                      <p:tavLst>
                                        <p:tav tm="0">
                                          <p:val>
                                            <p:strVal val="#ppt_x"/>
                                          </p:val>
                                        </p:tav>
                                        <p:tav tm="100000">
                                          <p:val>
                                            <p:strVal val="#ppt_x"/>
                                          </p:val>
                                        </p:tav>
                                      </p:tavLst>
                                    </p:anim>
                                    <p:anim calcmode="lin" valueType="num">
                                      <p:cBhvr>
                                        <p:cTn id="3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1000"/>
                                        <p:tgtEl>
                                          <p:spTgt spid="52"/>
                                        </p:tgtEl>
                                      </p:cBhvr>
                                    </p:animEffect>
                                    <p:anim calcmode="lin" valueType="num">
                                      <p:cBhvr>
                                        <p:cTn id="41" dur="1000" fill="hold"/>
                                        <p:tgtEl>
                                          <p:spTgt spid="52"/>
                                        </p:tgtEl>
                                        <p:attrNameLst>
                                          <p:attrName>ppt_x</p:attrName>
                                        </p:attrNameLst>
                                      </p:cBhvr>
                                      <p:tavLst>
                                        <p:tav tm="0">
                                          <p:val>
                                            <p:strVal val="#ppt_x"/>
                                          </p:val>
                                        </p:tav>
                                        <p:tav tm="100000">
                                          <p:val>
                                            <p:strVal val="#ppt_x"/>
                                          </p:val>
                                        </p:tav>
                                      </p:tavLst>
                                    </p:anim>
                                    <p:anim calcmode="lin" valueType="num">
                                      <p:cBhvr>
                                        <p:cTn id="4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9"/>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1"/>
                                        </p:tgtEl>
                                        <p:attrNameLst>
                                          <p:attrName>r</p:attrName>
                                        </p:attrNameLst>
                                      </p:cBhvr>
                                    </p:animRot>
                                    <p:animRot by="-240000">
                                      <p:cBhvr>
                                        <p:cTn id="50" dur="600" fill="hold">
                                          <p:stCondLst>
                                            <p:cond delay="600"/>
                                          </p:stCondLst>
                                        </p:cTn>
                                        <p:tgtEl>
                                          <p:spTgt spid="21"/>
                                        </p:tgtEl>
                                        <p:attrNameLst>
                                          <p:attrName>r</p:attrName>
                                        </p:attrNameLst>
                                      </p:cBhvr>
                                    </p:animRot>
                                    <p:animRot by="240000">
                                      <p:cBhvr>
                                        <p:cTn id="51" dur="600" fill="hold">
                                          <p:stCondLst>
                                            <p:cond delay="1200"/>
                                          </p:stCondLst>
                                        </p:cTn>
                                        <p:tgtEl>
                                          <p:spTgt spid="21"/>
                                        </p:tgtEl>
                                        <p:attrNameLst>
                                          <p:attrName>r</p:attrName>
                                        </p:attrNameLst>
                                      </p:cBhvr>
                                    </p:animRot>
                                    <p:animRot by="-240000">
                                      <p:cBhvr>
                                        <p:cTn id="52" dur="600" fill="hold">
                                          <p:stCondLst>
                                            <p:cond delay="1800"/>
                                          </p:stCondLst>
                                        </p:cTn>
                                        <p:tgtEl>
                                          <p:spTgt spid="21"/>
                                        </p:tgtEl>
                                        <p:attrNameLst>
                                          <p:attrName>r</p:attrName>
                                        </p:attrNameLst>
                                      </p:cBhvr>
                                    </p:animRot>
                                    <p:animRot by="120000">
                                      <p:cBhvr>
                                        <p:cTn id="53"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200" fill="hold">
                                          <p:stCondLst>
                                            <p:cond delay="0"/>
                                          </p:stCondLst>
                                        </p:cTn>
                                        <p:tgtEl>
                                          <p:spTgt spid="27"/>
                                        </p:tgtEl>
                                        <p:attrNameLst>
                                          <p:attrName>r</p:attrName>
                                        </p:attrNameLst>
                                      </p:cBhvr>
                                    </p:animRot>
                                    <p:animRot by="-240000">
                                      <p:cBhvr>
                                        <p:cTn id="61" dur="400" fill="hold">
                                          <p:stCondLst>
                                            <p:cond delay="400"/>
                                          </p:stCondLst>
                                        </p:cTn>
                                        <p:tgtEl>
                                          <p:spTgt spid="27"/>
                                        </p:tgtEl>
                                        <p:attrNameLst>
                                          <p:attrName>r</p:attrName>
                                        </p:attrNameLst>
                                      </p:cBhvr>
                                    </p:animRot>
                                    <p:animRot by="240000">
                                      <p:cBhvr>
                                        <p:cTn id="62" dur="400" fill="hold">
                                          <p:stCondLst>
                                            <p:cond delay="800"/>
                                          </p:stCondLst>
                                        </p:cTn>
                                        <p:tgtEl>
                                          <p:spTgt spid="27"/>
                                        </p:tgtEl>
                                        <p:attrNameLst>
                                          <p:attrName>r</p:attrName>
                                        </p:attrNameLst>
                                      </p:cBhvr>
                                    </p:animRot>
                                    <p:animRot by="-240000">
                                      <p:cBhvr>
                                        <p:cTn id="63" dur="400" fill="hold">
                                          <p:stCondLst>
                                            <p:cond delay="1200"/>
                                          </p:stCondLst>
                                        </p:cTn>
                                        <p:tgtEl>
                                          <p:spTgt spid="27"/>
                                        </p:tgtEl>
                                        <p:attrNameLst>
                                          <p:attrName>r</p:attrName>
                                        </p:attrNameLst>
                                      </p:cBhvr>
                                    </p:animRot>
                                    <p:animRot by="120000">
                                      <p:cBhvr>
                                        <p:cTn id="64" dur="400" fill="hold">
                                          <p:stCondLst>
                                            <p:cond delay="1600"/>
                                          </p:stCondLst>
                                        </p:cTn>
                                        <p:tgtEl>
                                          <p:spTgt spid="27"/>
                                        </p:tgtEl>
                                        <p:attrNameLst>
                                          <p:attrName>r</p:attrName>
                                        </p:attrNameLst>
                                      </p:cBhvr>
                                    </p:animRot>
                                  </p:childTnLst>
                                </p:cTn>
                              </p:par>
                              <p:par>
                                <p:cTn id="65" presetID="1"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26" presetClass="emph" presetSubtype="0" repeatCount="3000" fill="hold" grpId="1" nodeType="withEffect">
                                  <p:stCondLst>
                                    <p:cond delay="0"/>
                                  </p:stCondLst>
                                  <p:childTnLst>
                                    <p:animEffect transition="out" filter="fade">
                                      <p:cBhvr>
                                        <p:cTn id="68" dur="500" tmFilter="0, 0; .2, .5; .8, .5; 1, 0"/>
                                        <p:tgtEl>
                                          <p:spTgt spid="48"/>
                                        </p:tgtEl>
                                      </p:cBhvr>
                                    </p:animEffect>
                                    <p:animScale>
                                      <p:cBhvr>
                                        <p:cTn id="69" dur="250" autoRev="1" fill="hold"/>
                                        <p:tgtEl>
                                          <p:spTgt spid="48"/>
                                        </p:tgtEl>
                                      </p:cBhvr>
                                      <p:by x="105000" y="105000"/>
                                    </p:animScale>
                                  </p:childTnLst>
                                </p:cTn>
                              </p:par>
                              <p:par>
                                <p:cTn id="70" presetID="1" presetClass="exit" presetSubtype="0" fill="hold" grpId="2" nodeType="withEffect">
                                  <p:stCondLst>
                                    <p:cond delay="2500"/>
                                  </p:stCondLst>
                                  <p:childTnLst>
                                    <p:set>
                                      <p:cBhvr>
                                        <p:cTn id="71"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72" restart="whenNotActive" fill="hold" evtFilter="cancelBubble" nodeType="interactiveSeq">
                <p:stCondLst>
                  <p:cond evt="onClick" delay="0">
                    <p:tgtEl>
                      <p:spTgt spid="51"/>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par>
                                <p:cTn id="77" presetID="32" presetClass="emph" presetSubtype="0" repeatCount="indefinite" fill="hold" nodeType="withEffect">
                                  <p:stCondLst>
                                    <p:cond delay="0"/>
                                  </p:stCondLst>
                                  <p:childTnLst>
                                    <p:animRot by="120000">
                                      <p:cBhvr>
                                        <p:cTn id="78" dur="300" fill="hold">
                                          <p:stCondLst>
                                            <p:cond delay="0"/>
                                          </p:stCondLst>
                                        </p:cTn>
                                        <p:tgtEl>
                                          <p:spTgt spid="26"/>
                                        </p:tgtEl>
                                        <p:attrNameLst>
                                          <p:attrName>r</p:attrName>
                                        </p:attrNameLst>
                                      </p:cBhvr>
                                    </p:animRot>
                                    <p:animRot by="-240000">
                                      <p:cBhvr>
                                        <p:cTn id="79" dur="600" fill="hold">
                                          <p:stCondLst>
                                            <p:cond delay="600"/>
                                          </p:stCondLst>
                                        </p:cTn>
                                        <p:tgtEl>
                                          <p:spTgt spid="26"/>
                                        </p:tgtEl>
                                        <p:attrNameLst>
                                          <p:attrName>r</p:attrName>
                                        </p:attrNameLst>
                                      </p:cBhvr>
                                    </p:animRot>
                                    <p:animRot by="240000">
                                      <p:cBhvr>
                                        <p:cTn id="80" dur="600" fill="hold">
                                          <p:stCondLst>
                                            <p:cond delay="1200"/>
                                          </p:stCondLst>
                                        </p:cTn>
                                        <p:tgtEl>
                                          <p:spTgt spid="26"/>
                                        </p:tgtEl>
                                        <p:attrNameLst>
                                          <p:attrName>r</p:attrName>
                                        </p:attrNameLst>
                                      </p:cBhvr>
                                    </p:animRot>
                                    <p:animRot by="-240000">
                                      <p:cBhvr>
                                        <p:cTn id="81" dur="600" fill="hold">
                                          <p:stCondLst>
                                            <p:cond delay="1800"/>
                                          </p:stCondLst>
                                        </p:cTn>
                                        <p:tgtEl>
                                          <p:spTgt spid="26"/>
                                        </p:tgtEl>
                                        <p:attrNameLst>
                                          <p:attrName>r</p:attrName>
                                        </p:attrNameLst>
                                      </p:cBhvr>
                                    </p:animRot>
                                    <p:animRot by="120000">
                                      <p:cBhvr>
                                        <p:cTn id="82"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51"/>
                  </p:tgtEl>
                </p:cond>
              </p:nextCondLst>
            </p:seq>
            <p:seq concurrent="1" nextAc="seek">
              <p:cTn id="83" restart="whenNotActive" fill="hold" evtFilter="cancelBubble" nodeType="interactiveSeq">
                <p:stCondLst>
                  <p:cond evt="onClick" delay="0">
                    <p:tgtEl>
                      <p:spTgt spid="52"/>
                    </p:tgtEl>
                  </p:cond>
                </p:stCondLst>
                <p:endSync evt="end" delay="0">
                  <p:rtn val="all"/>
                </p:endSync>
                <p:childTnLst>
                  <p:par>
                    <p:cTn id="84" fill="hold">
                      <p:stCondLst>
                        <p:cond delay="0"/>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25"/>
                                        </p:tgtEl>
                                        <p:attrNameLst>
                                          <p:attrName>style.visibility</p:attrName>
                                        </p:attrNameLst>
                                      </p:cBhvr>
                                      <p:to>
                                        <p:strVal val="visible"/>
                                      </p:to>
                                    </p:set>
                                  </p:childTnLst>
                                </p:cTn>
                              </p:par>
                              <p:par>
                                <p:cTn id="88" presetID="32" presetClass="emph" presetSubtype="0" repeatCount="indefinite" fill="hold" nodeType="withEffect">
                                  <p:stCondLst>
                                    <p:cond delay="0"/>
                                  </p:stCondLst>
                                  <p:childTnLst>
                                    <p:animRot by="120000">
                                      <p:cBhvr>
                                        <p:cTn id="89" dur="300" fill="hold">
                                          <p:stCondLst>
                                            <p:cond delay="0"/>
                                          </p:stCondLst>
                                        </p:cTn>
                                        <p:tgtEl>
                                          <p:spTgt spid="25"/>
                                        </p:tgtEl>
                                        <p:attrNameLst>
                                          <p:attrName>r</p:attrName>
                                        </p:attrNameLst>
                                      </p:cBhvr>
                                    </p:animRot>
                                    <p:animRot by="-240000">
                                      <p:cBhvr>
                                        <p:cTn id="90" dur="600" fill="hold">
                                          <p:stCondLst>
                                            <p:cond delay="600"/>
                                          </p:stCondLst>
                                        </p:cTn>
                                        <p:tgtEl>
                                          <p:spTgt spid="25"/>
                                        </p:tgtEl>
                                        <p:attrNameLst>
                                          <p:attrName>r</p:attrName>
                                        </p:attrNameLst>
                                      </p:cBhvr>
                                    </p:animRot>
                                    <p:animRot by="240000">
                                      <p:cBhvr>
                                        <p:cTn id="91" dur="600" fill="hold">
                                          <p:stCondLst>
                                            <p:cond delay="1200"/>
                                          </p:stCondLst>
                                        </p:cTn>
                                        <p:tgtEl>
                                          <p:spTgt spid="25"/>
                                        </p:tgtEl>
                                        <p:attrNameLst>
                                          <p:attrName>r</p:attrName>
                                        </p:attrNameLst>
                                      </p:cBhvr>
                                    </p:animRot>
                                    <p:animRot by="-240000">
                                      <p:cBhvr>
                                        <p:cTn id="92" dur="600" fill="hold">
                                          <p:stCondLst>
                                            <p:cond delay="1800"/>
                                          </p:stCondLst>
                                        </p:cTn>
                                        <p:tgtEl>
                                          <p:spTgt spid="25"/>
                                        </p:tgtEl>
                                        <p:attrNameLst>
                                          <p:attrName>r</p:attrName>
                                        </p:attrNameLst>
                                      </p:cBhvr>
                                    </p:animRot>
                                    <p:animRot by="120000">
                                      <p:cBhvr>
                                        <p:cTn id="93" dur="600" fill="hold">
                                          <p:stCondLst>
                                            <p:cond delay="2400"/>
                                          </p:stCondLst>
                                        </p:cTn>
                                        <p:tgtEl>
                                          <p:spTgt spid="25"/>
                                        </p:tgtEl>
                                        <p:attrNameLst>
                                          <p:attrName>r</p:attrName>
                                        </p:attrNameLst>
                                      </p:cBhvr>
                                    </p:animRot>
                                  </p:childTnLst>
                                </p:cTn>
                              </p:par>
                            </p:childTnLst>
                          </p:cTn>
                        </p:par>
                      </p:childTnLst>
                    </p:cTn>
                  </p:par>
                </p:childTnLst>
              </p:cTn>
              <p:nextCondLst>
                <p:cond evt="onClick" delay="0">
                  <p:tgtEl>
                    <p:spTgt spid="52"/>
                  </p:tgtEl>
                </p:cond>
              </p:nextCondLst>
            </p:seq>
          </p:childTnLst>
        </p:cTn>
      </p:par>
    </p:tnLst>
    <p:bldLst>
      <p:bldP spid="46" grpId="0"/>
      <p:bldP spid="48" grpId="0" animBg="1"/>
      <p:bldP spid="48" grpId="1" animBg="1"/>
      <p:bldP spid="48" grpId="2" animBg="1"/>
      <p:bldP spid="49" grpId="0" animBg="1"/>
      <p:bldP spid="50" grpId="0" animBg="1"/>
      <p:bldP spid="51" grpId="0" animBg="1"/>
      <p:bldP spid="5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55339" flipH="1">
            <a:off x="3425398" y="6502892"/>
            <a:ext cx="19812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71667" flipH="1">
            <a:off x="11011312" y="7053474"/>
            <a:ext cx="1981200" cy="21687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2524" flipH="1">
            <a:off x="14221166" y="6862743"/>
            <a:ext cx="1638300" cy="228816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Bach tuyet\RjAwOTQ4MTUyNEI3QjJCRTc2RjA6ZDA1ZjJmYTY2MjBkNDYzY2ZlZDNiOTA1Y2YxYTk1NzA6Ojo6OjA=.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56897" y1="16888" x2="50647" y2="30550"/>
                        <a14:foregroundMark x1="50647" y1="10816" x2="87284" y2="15939"/>
                        <a14:foregroundMark x1="74784" y1="17457" x2="73060" y2="41176"/>
                        <a14:foregroundMark x1="92457" y1="18406" x2="81681" y2="10816"/>
                        <a14:foregroundMark x1="63793" y1="10436" x2="51724" y2="6831"/>
                        <a14:foregroundMark x1="49353" y1="11954" x2="48922" y2="21442"/>
                        <a14:foregroundMark x1="59267" y1="19924" x2="66164" y2="24478"/>
                        <a14:foregroundMark x1="67241" y1="19924" x2="57974" y2="26565"/>
                        <a14:foregroundMark x1="94181" y1="15939" x2="84483" y2="9298"/>
                        <a14:foregroundMark x1="48276" y1="9867" x2="45474" y2="21442"/>
                        <a14:foregroundMark x1="77586" y1="32638" x2="71336" y2="43264"/>
                      </a14:backgroundRemoval>
                    </a14:imgEffect>
                  </a14:imgLayer>
                </a14:imgProps>
              </a:ext>
              <a:ext uri="{28A0092B-C50C-407E-A947-70E740481C1C}">
                <a14:useLocalDpi xmlns:a14="http://schemas.microsoft.com/office/drawing/2010/main" val="0"/>
              </a:ext>
            </a:extLst>
          </a:blip>
          <a:srcRect/>
          <a:stretch>
            <a:fillRect/>
          </a:stretch>
        </p:blipFill>
        <p:spPr bwMode="auto">
          <a:xfrm rot="19596141">
            <a:off x="6128424" y="6272102"/>
            <a:ext cx="3048000" cy="34618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52400" y="-1243322"/>
            <a:ext cx="10515600" cy="1263522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3800" y="-1281423"/>
            <a:ext cx="10820400" cy="1141476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7429912" y="-877793"/>
            <a:ext cx="10515600" cy="1180266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68000" y="-1243323"/>
            <a:ext cx="10820400" cy="114147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C:\Users\ADMIN\Desktop\Tai nguyen thiet ke tro choi\Bảng gỗ\wooden-blank-sign-clipart-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05200" y="-2933700"/>
            <a:ext cx="11882908" cy="6119812"/>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4466726" y="582486"/>
            <a:ext cx="9554073" cy="2554545"/>
          </a:xfrm>
          <a:prstGeom prst="rect">
            <a:avLst/>
          </a:prstGeom>
          <a:noFill/>
        </p:spPr>
        <p:txBody>
          <a:bodyPr wrap="square" rtlCol="0">
            <a:spAutoFit/>
          </a:bodyPr>
          <a:lstStyle/>
          <a:p>
            <a:pPr algn="just" fontAlgn="base"/>
            <a:r>
              <a:rPr lang="en-US" sz="3200" b="1">
                <a:solidFill>
                  <a:schemeClr val="bg1"/>
                </a:solidFill>
                <a:latin typeface="Times New Roman" panose="02020603050405020304" pitchFamily="18" charset="0"/>
                <a:cs typeface="Times New Roman" panose="02020603050405020304" pitchFamily="18" charset="0"/>
              </a:rPr>
              <a:t>Câu 5. Trong VB, thái độ của tác giả như thế nào khi đứng trước ý kiến: </a:t>
            </a:r>
            <a:r>
              <a:rPr lang="en-US" sz="3200" b="1" i="1">
                <a:solidFill>
                  <a:schemeClr val="bg1"/>
                </a:solidFill>
                <a:latin typeface="Times New Roman" panose="02020603050405020304" pitchFamily="18" charset="0"/>
                <a:cs typeface="Times New Roman" panose="02020603050405020304" pitchFamily="18" charset="0"/>
              </a:rPr>
              <a:t>khi “thế giới phẳng”, các nền văn hoá giao thoa sẽ dần hoà lẫn với nhau, mỗi người đều giống hệt nhau và mất đi văn hoá đặc trưng của dân tộc </a:t>
            </a:r>
            <a:r>
              <a:rPr lang="en-US" sz="3200" b="1" i="1" smtClean="0">
                <a:solidFill>
                  <a:schemeClr val="bg1"/>
                </a:solidFill>
                <a:latin typeface="Times New Roman" panose="02020603050405020304" pitchFamily="18" charset="0"/>
                <a:cs typeface="Times New Roman" panose="02020603050405020304" pitchFamily="18" charset="0"/>
              </a:rPr>
              <a:t>mình?</a:t>
            </a:r>
            <a:endParaRPr lang="en-GB" sz="3200">
              <a:solidFill>
                <a:schemeClr val="bg1"/>
              </a:solidFill>
              <a:latin typeface="Times New Roman" panose="02020603050405020304" pitchFamily="18" charset="0"/>
              <a:cs typeface="Times New Roman" panose="02020603050405020304" pitchFamily="18" charset="0"/>
            </a:endParaRPr>
          </a:p>
        </p:txBody>
      </p:sp>
      <p:sp>
        <p:nvSpPr>
          <p:cNvPr id="46" name="Rounded Rectangle 45"/>
          <p:cNvSpPr/>
          <p:nvPr/>
        </p:nvSpPr>
        <p:spPr>
          <a:xfrm>
            <a:off x="609600" y="3179267"/>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sz="4400">
                <a:solidFill>
                  <a:schemeClr val="tx1"/>
                </a:solidFill>
                <a:latin typeface="Times New Roman" panose="02020603050405020304" pitchFamily="18" charset="0"/>
                <a:cs typeface="Times New Roman" panose="02020603050405020304" pitchFamily="18" charset="0"/>
              </a:rPr>
              <a:t>A. Đồng tình, cho rằng đúng</a:t>
            </a:r>
            <a:endParaRPr lang="en-GB" sz="4400">
              <a:solidFill>
                <a:schemeClr val="tx1"/>
              </a:solidFill>
              <a:latin typeface="Times New Roman" panose="02020603050405020304" pitchFamily="18" charset="0"/>
              <a:cs typeface="Times New Roman" panose="02020603050405020304" pitchFamily="18" charset="0"/>
            </a:endParaRPr>
          </a:p>
        </p:txBody>
      </p:sp>
      <p:sp>
        <p:nvSpPr>
          <p:cNvPr id="47" name="Rounded Rectangle 46"/>
          <p:cNvSpPr/>
          <p:nvPr/>
        </p:nvSpPr>
        <p:spPr>
          <a:xfrm>
            <a:off x="5181600" y="3229865"/>
            <a:ext cx="3657600" cy="2957280"/>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sz="4400">
                <a:solidFill>
                  <a:schemeClr val="tx1"/>
                </a:solidFill>
                <a:latin typeface="Times New Roman" panose="02020603050405020304" pitchFamily="18" charset="0"/>
                <a:cs typeface="Times New Roman" panose="02020603050405020304" pitchFamily="18" charset="0"/>
              </a:rPr>
              <a:t>B. Không đồng tình, cho rằng không đúng</a:t>
            </a:r>
            <a:endParaRPr lang="en-GB" sz="4400">
              <a:solidFill>
                <a:schemeClr val="tx1"/>
              </a:solidFill>
              <a:latin typeface="Times New Roman" panose="02020603050405020304" pitchFamily="18" charset="0"/>
              <a:cs typeface="Times New Roman" panose="02020603050405020304" pitchFamily="18" charset="0"/>
            </a:endParaRPr>
          </a:p>
        </p:txBody>
      </p:sp>
      <p:sp>
        <p:nvSpPr>
          <p:cNvPr id="48" name="Rounded Rectangle 47"/>
          <p:cNvSpPr/>
          <p:nvPr/>
        </p:nvSpPr>
        <p:spPr>
          <a:xfrm>
            <a:off x="9887632" y="3229865"/>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sz="4400">
                <a:solidFill>
                  <a:schemeClr val="tx1"/>
                </a:solidFill>
                <a:latin typeface="Times New Roman" panose="02020603050405020304" pitchFamily="18" charset="0"/>
                <a:cs typeface="Times New Roman" panose="02020603050405020304" pitchFamily="18" charset="0"/>
              </a:rPr>
              <a:t>C. Đồng tình một phần</a:t>
            </a:r>
            <a:endParaRPr lang="en-GB" sz="4400">
              <a:solidFill>
                <a:schemeClr val="tx1"/>
              </a:solidFill>
              <a:latin typeface="Times New Roman" panose="02020603050405020304" pitchFamily="18" charset="0"/>
              <a:cs typeface="Times New Roman" panose="02020603050405020304" pitchFamily="18" charset="0"/>
            </a:endParaRPr>
          </a:p>
        </p:txBody>
      </p:sp>
      <p:sp>
        <p:nvSpPr>
          <p:cNvPr id="49" name="Rounded Rectangle 48"/>
          <p:cNvSpPr/>
          <p:nvPr/>
        </p:nvSpPr>
        <p:spPr>
          <a:xfrm>
            <a:off x="14020800" y="3179267"/>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sz="4400">
                <a:solidFill>
                  <a:schemeClr val="tx1"/>
                </a:solidFill>
                <a:latin typeface="Times New Roman" panose="02020603050405020304" pitchFamily="18" charset="0"/>
                <a:cs typeface="Times New Roman" panose="02020603050405020304" pitchFamily="18" charset="0"/>
              </a:rPr>
              <a:t>D. Không bộc lộ thái độ gì</a:t>
            </a:r>
            <a:endParaRPr lang="en-GB" sz="4400">
              <a:solidFill>
                <a:schemeClr val="tx1"/>
              </a:solidFill>
              <a:latin typeface="Times New Roman" panose="02020603050405020304" pitchFamily="18" charset="0"/>
              <a:cs typeface="Times New Roman" panose="02020603050405020304" pitchFamily="18" charset="0"/>
            </a:endParaRPr>
          </a:p>
        </p:txBody>
      </p:sp>
      <p:pic>
        <p:nvPicPr>
          <p:cNvPr id="50" name="Picture 11" descr="C:\Users\ADMIN\Desktop\Tai nguyen thiet ke tro choi\Bảng gỗ\Picture1 (2).png">
            <a:hlinkClick r:id="" action="ppaction://hlinkshowjump?jump=nextslide"/>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697200" y="260076"/>
            <a:ext cx="2425700" cy="1031216"/>
          </a:xfrm>
          <a:prstGeom prst="rect">
            <a:avLst/>
          </a:prstGeom>
          <a:noFill/>
          <a:extLst>
            <a:ext uri="{909E8E84-426E-40DD-AFC4-6F175D3DCCD1}">
              <a14:hiddenFill xmlns:a14="http://schemas.microsoft.com/office/drawing/2010/main">
                <a:solidFill>
                  <a:srgbClr val="FFFFFF"/>
                </a:solidFill>
              </a14:hiddenFill>
            </a:ext>
          </a:extLst>
        </p:spPr>
      </p:pic>
      <p:sp>
        <p:nvSpPr>
          <p:cNvPr id="51" name="Explosion 1 50"/>
          <p:cNvSpPr/>
          <p:nvPr/>
        </p:nvSpPr>
        <p:spPr>
          <a:xfrm>
            <a:off x="9671544" y="5917573"/>
            <a:ext cx="6025656" cy="4094842"/>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00FF"/>
                </a:solidFill>
                <a:latin typeface="Arial" panose="020B0604020202020204" pitchFamily="34" charset="0"/>
                <a:cs typeface="Arial" panose="020B0604020202020204" pitchFamily="34" charset="0"/>
              </a:rPr>
              <a:t>ĐÚNG RỒI</a:t>
            </a:r>
          </a:p>
        </p:txBody>
      </p:sp>
      <p:pic>
        <p:nvPicPr>
          <p:cNvPr id="3076" name="Picture 4" descr="C:\Users\ADMIN\Desktop\Bach tuyet\Blanca_Nieves.8.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341056" y="5182848"/>
            <a:ext cx="3431972" cy="595478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1" descr="C:\Users\ADMIN\Desktop\Tai nguyen thiet ke tro choi\Bảng gỗ\Picture1 (2).png">
            <a:hlinkClick r:id="" action="ppaction://hlinkshowjump?jump=previous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641351" y="180372"/>
            <a:ext cx="2470150" cy="1031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93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1000"/>
                                        <p:tgtEl>
                                          <p:spTgt spid="46"/>
                                        </p:tgtEl>
                                      </p:cBhvr>
                                    </p:animEffect>
                                    <p:anim calcmode="lin" valueType="num">
                                      <p:cBhvr>
                                        <p:cTn id="20" dur="1000" fill="hold"/>
                                        <p:tgtEl>
                                          <p:spTgt spid="46"/>
                                        </p:tgtEl>
                                        <p:attrNameLst>
                                          <p:attrName>ppt_x</p:attrName>
                                        </p:attrNameLst>
                                      </p:cBhvr>
                                      <p:tavLst>
                                        <p:tav tm="0">
                                          <p:val>
                                            <p:strVal val="#ppt_x"/>
                                          </p:val>
                                        </p:tav>
                                        <p:tav tm="100000">
                                          <p:val>
                                            <p:strVal val="#ppt_x"/>
                                          </p:val>
                                        </p:tav>
                                      </p:tavLst>
                                    </p:anim>
                                    <p:anim calcmode="lin" valueType="num">
                                      <p:cBhvr>
                                        <p:cTn id="21"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1000"/>
                                        <p:tgtEl>
                                          <p:spTgt spid="47"/>
                                        </p:tgtEl>
                                      </p:cBhvr>
                                    </p:animEffect>
                                    <p:anim calcmode="lin" valueType="num">
                                      <p:cBhvr>
                                        <p:cTn id="27" dur="1000" fill="hold"/>
                                        <p:tgtEl>
                                          <p:spTgt spid="47"/>
                                        </p:tgtEl>
                                        <p:attrNameLst>
                                          <p:attrName>ppt_x</p:attrName>
                                        </p:attrNameLst>
                                      </p:cBhvr>
                                      <p:tavLst>
                                        <p:tav tm="0">
                                          <p:val>
                                            <p:strVal val="#ppt_x"/>
                                          </p:val>
                                        </p:tav>
                                        <p:tav tm="100000">
                                          <p:val>
                                            <p:strVal val="#ppt_x"/>
                                          </p:val>
                                        </p:tav>
                                      </p:tavLst>
                                    </p:anim>
                                    <p:anim calcmode="lin" valueType="num">
                                      <p:cBhvr>
                                        <p:cTn id="28"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1000"/>
                                        <p:tgtEl>
                                          <p:spTgt spid="48"/>
                                        </p:tgtEl>
                                      </p:cBhvr>
                                    </p:animEffect>
                                    <p:anim calcmode="lin" valueType="num">
                                      <p:cBhvr>
                                        <p:cTn id="34" dur="1000" fill="hold"/>
                                        <p:tgtEl>
                                          <p:spTgt spid="48"/>
                                        </p:tgtEl>
                                        <p:attrNameLst>
                                          <p:attrName>ppt_x</p:attrName>
                                        </p:attrNameLst>
                                      </p:cBhvr>
                                      <p:tavLst>
                                        <p:tav tm="0">
                                          <p:val>
                                            <p:strVal val="#ppt_x"/>
                                          </p:val>
                                        </p:tav>
                                        <p:tav tm="100000">
                                          <p:val>
                                            <p:strVal val="#ppt_x"/>
                                          </p:val>
                                        </p:tav>
                                      </p:tavLst>
                                    </p:anim>
                                    <p:anim calcmode="lin" valueType="num">
                                      <p:cBhvr>
                                        <p:cTn id="35"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1000"/>
                                        <p:tgtEl>
                                          <p:spTgt spid="49"/>
                                        </p:tgtEl>
                                      </p:cBhvr>
                                    </p:animEffect>
                                    <p:anim calcmode="lin" valueType="num">
                                      <p:cBhvr>
                                        <p:cTn id="41" dur="1000" fill="hold"/>
                                        <p:tgtEl>
                                          <p:spTgt spid="49"/>
                                        </p:tgtEl>
                                        <p:attrNameLst>
                                          <p:attrName>ppt_x</p:attrName>
                                        </p:attrNameLst>
                                      </p:cBhvr>
                                      <p:tavLst>
                                        <p:tav tm="0">
                                          <p:val>
                                            <p:strVal val="#ppt_x"/>
                                          </p:val>
                                        </p:tav>
                                        <p:tav tm="100000">
                                          <p:val>
                                            <p:strVal val="#ppt_x"/>
                                          </p:val>
                                        </p:tav>
                                      </p:tavLst>
                                    </p:anim>
                                    <p:anim calcmode="lin" valueType="num">
                                      <p:cBhvr>
                                        <p:cTn id="4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6"/>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2"/>
                                        </p:tgtEl>
                                        <p:attrNameLst>
                                          <p:attrName>r</p:attrName>
                                        </p:attrNameLst>
                                      </p:cBhvr>
                                    </p:animRot>
                                    <p:animRot by="-240000">
                                      <p:cBhvr>
                                        <p:cTn id="50" dur="600" fill="hold">
                                          <p:stCondLst>
                                            <p:cond delay="600"/>
                                          </p:stCondLst>
                                        </p:cTn>
                                        <p:tgtEl>
                                          <p:spTgt spid="22"/>
                                        </p:tgtEl>
                                        <p:attrNameLst>
                                          <p:attrName>r</p:attrName>
                                        </p:attrNameLst>
                                      </p:cBhvr>
                                    </p:animRot>
                                    <p:animRot by="240000">
                                      <p:cBhvr>
                                        <p:cTn id="51" dur="600" fill="hold">
                                          <p:stCondLst>
                                            <p:cond delay="1200"/>
                                          </p:stCondLst>
                                        </p:cTn>
                                        <p:tgtEl>
                                          <p:spTgt spid="22"/>
                                        </p:tgtEl>
                                        <p:attrNameLst>
                                          <p:attrName>r</p:attrName>
                                        </p:attrNameLst>
                                      </p:cBhvr>
                                    </p:animRot>
                                    <p:animRot by="-240000">
                                      <p:cBhvr>
                                        <p:cTn id="52" dur="600" fill="hold">
                                          <p:stCondLst>
                                            <p:cond delay="1800"/>
                                          </p:stCondLst>
                                        </p:cTn>
                                        <p:tgtEl>
                                          <p:spTgt spid="22"/>
                                        </p:tgtEl>
                                        <p:attrNameLst>
                                          <p:attrName>r</p:attrName>
                                        </p:attrNameLst>
                                      </p:cBhvr>
                                    </p:animRot>
                                    <p:animRot by="120000">
                                      <p:cBhvr>
                                        <p:cTn id="53"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6"/>
                  </p:tgtEl>
                </p:cond>
              </p:nextCondLst>
            </p:seq>
            <p:seq concurrent="1" nextAc="seek">
              <p:cTn id="54" restart="whenNotActive" fill="hold" evtFilter="cancelBubble" nodeType="interactiveSeq">
                <p:stCondLst>
                  <p:cond evt="onClick" delay="0">
                    <p:tgtEl>
                      <p:spTgt spid="4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24"/>
                                        </p:tgtEl>
                                        <p:attrNameLst>
                                          <p:attrName>r</p:attrName>
                                        </p:attrNameLst>
                                      </p:cBhvr>
                                    </p:animRot>
                                    <p:animRot by="-240000">
                                      <p:cBhvr>
                                        <p:cTn id="61" dur="600" fill="hold">
                                          <p:stCondLst>
                                            <p:cond delay="600"/>
                                          </p:stCondLst>
                                        </p:cTn>
                                        <p:tgtEl>
                                          <p:spTgt spid="24"/>
                                        </p:tgtEl>
                                        <p:attrNameLst>
                                          <p:attrName>r</p:attrName>
                                        </p:attrNameLst>
                                      </p:cBhvr>
                                    </p:animRot>
                                    <p:animRot by="240000">
                                      <p:cBhvr>
                                        <p:cTn id="62" dur="600" fill="hold">
                                          <p:stCondLst>
                                            <p:cond delay="1200"/>
                                          </p:stCondLst>
                                        </p:cTn>
                                        <p:tgtEl>
                                          <p:spTgt spid="24"/>
                                        </p:tgtEl>
                                        <p:attrNameLst>
                                          <p:attrName>r</p:attrName>
                                        </p:attrNameLst>
                                      </p:cBhvr>
                                    </p:animRot>
                                    <p:animRot by="-240000">
                                      <p:cBhvr>
                                        <p:cTn id="63" dur="600" fill="hold">
                                          <p:stCondLst>
                                            <p:cond delay="1800"/>
                                          </p:stCondLst>
                                        </p:cTn>
                                        <p:tgtEl>
                                          <p:spTgt spid="24"/>
                                        </p:tgtEl>
                                        <p:attrNameLst>
                                          <p:attrName>r</p:attrName>
                                        </p:attrNameLst>
                                      </p:cBhvr>
                                    </p:animRot>
                                    <p:animRot by="120000">
                                      <p:cBhvr>
                                        <p:cTn id="64"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9"/>
                  </p:tgtEl>
                </p:cond>
              </p:nextCondLst>
            </p:seq>
            <p:seq concurrent="1" nextAc="seek">
              <p:cTn id="65" restart="whenNotActive" fill="hold" evtFilter="cancelBubble" nodeType="interactiveSeq">
                <p:stCondLst>
                  <p:cond evt="onClick" delay="0">
                    <p:tgtEl>
                      <p:spTgt spid="48"/>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3"/>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23"/>
                                        </p:tgtEl>
                                        <p:attrNameLst>
                                          <p:attrName>r</p:attrName>
                                        </p:attrNameLst>
                                      </p:cBhvr>
                                    </p:animRot>
                                    <p:animRot by="-240000">
                                      <p:cBhvr>
                                        <p:cTn id="72" dur="600" fill="hold">
                                          <p:stCondLst>
                                            <p:cond delay="600"/>
                                          </p:stCondLst>
                                        </p:cTn>
                                        <p:tgtEl>
                                          <p:spTgt spid="23"/>
                                        </p:tgtEl>
                                        <p:attrNameLst>
                                          <p:attrName>r</p:attrName>
                                        </p:attrNameLst>
                                      </p:cBhvr>
                                    </p:animRot>
                                    <p:animRot by="240000">
                                      <p:cBhvr>
                                        <p:cTn id="73" dur="600" fill="hold">
                                          <p:stCondLst>
                                            <p:cond delay="1200"/>
                                          </p:stCondLst>
                                        </p:cTn>
                                        <p:tgtEl>
                                          <p:spTgt spid="23"/>
                                        </p:tgtEl>
                                        <p:attrNameLst>
                                          <p:attrName>r</p:attrName>
                                        </p:attrNameLst>
                                      </p:cBhvr>
                                    </p:animRot>
                                    <p:animRot by="-240000">
                                      <p:cBhvr>
                                        <p:cTn id="74" dur="600" fill="hold">
                                          <p:stCondLst>
                                            <p:cond delay="1800"/>
                                          </p:stCondLst>
                                        </p:cTn>
                                        <p:tgtEl>
                                          <p:spTgt spid="23"/>
                                        </p:tgtEl>
                                        <p:attrNameLst>
                                          <p:attrName>r</p:attrName>
                                        </p:attrNameLst>
                                      </p:cBhvr>
                                    </p:animRot>
                                    <p:animRot by="120000">
                                      <p:cBhvr>
                                        <p:cTn id="75"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8"/>
                  </p:tgtEl>
                </p:cond>
              </p:nextCondLst>
            </p:seq>
            <p:seq concurrent="1" nextAc="seek">
              <p:cTn id="76" restart="whenNotActive" fill="hold" evtFilter="cancelBubble" nodeType="interactiveSeq">
                <p:stCondLst>
                  <p:cond evt="onClick" delay="0">
                    <p:tgtEl>
                      <p:spTgt spid="47"/>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5"/>
                                        </p:tgtEl>
                                        <p:attrNameLst>
                                          <p:attrName>style.visibility</p:attrName>
                                        </p:attrNameLst>
                                      </p:cBhvr>
                                      <p:to>
                                        <p:strVal val="visible"/>
                                      </p:to>
                                    </p:set>
                                  </p:childTnLst>
                                </p:cTn>
                              </p:par>
                              <p:par>
                                <p:cTn id="81" presetID="21" presetClass="emph" presetSubtype="0" repeatCount="indefinite" fill="hold" grpId="1" nodeType="withEffect">
                                  <p:stCondLst>
                                    <p:cond delay="0"/>
                                  </p:stCondLst>
                                  <p:childTnLst>
                                    <p:animClr clrSpc="hsl" dir="cw">
                                      <p:cBhvr override="childStyle">
                                        <p:cTn id="82" dur="500" fill="hold"/>
                                        <p:tgtEl>
                                          <p:spTgt spid="47"/>
                                        </p:tgtEl>
                                        <p:attrNameLst>
                                          <p:attrName>style.color</p:attrName>
                                        </p:attrNameLst>
                                      </p:cBhvr>
                                      <p:by>
                                        <p:hsl h="7200000" s="0" l="0"/>
                                      </p:by>
                                    </p:animClr>
                                    <p:animClr clrSpc="hsl" dir="cw">
                                      <p:cBhvr>
                                        <p:cTn id="83" dur="500" fill="hold"/>
                                        <p:tgtEl>
                                          <p:spTgt spid="47"/>
                                        </p:tgtEl>
                                        <p:attrNameLst>
                                          <p:attrName>fillcolor</p:attrName>
                                        </p:attrNameLst>
                                      </p:cBhvr>
                                      <p:by>
                                        <p:hsl h="7200000" s="0" l="0"/>
                                      </p:by>
                                    </p:animClr>
                                    <p:animClr clrSpc="hsl" dir="cw">
                                      <p:cBhvr>
                                        <p:cTn id="84" dur="500" fill="hold"/>
                                        <p:tgtEl>
                                          <p:spTgt spid="47"/>
                                        </p:tgtEl>
                                        <p:attrNameLst>
                                          <p:attrName>stroke.color</p:attrName>
                                        </p:attrNameLst>
                                      </p:cBhvr>
                                      <p:by>
                                        <p:hsl h="7200000" s="0" l="0"/>
                                      </p:by>
                                    </p:animClr>
                                    <p:set>
                                      <p:cBhvr>
                                        <p:cTn id="85" dur="500" fill="hold"/>
                                        <p:tgtEl>
                                          <p:spTgt spid="47"/>
                                        </p:tgtEl>
                                        <p:attrNameLst>
                                          <p:attrName>fill.type</p:attrName>
                                        </p:attrNameLst>
                                      </p:cBhvr>
                                      <p:to>
                                        <p:strVal val="solid"/>
                                      </p:to>
                                    </p:set>
                                  </p:childTnLst>
                                </p:cTn>
                              </p:par>
                              <p:par>
                                <p:cTn id="86" presetID="32" presetClass="emph" presetSubtype="0" repeatCount="indefinite" fill="hold" nodeType="withEffect">
                                  <p:stCondLst>
                                    <p:cond delay="0"/>
                                  </p:stCondLst>
                                  <p:childTnLst>
                                    <p:animRot by="120000">
                                      <p:cBhvr>
                                        <p:cTn id="87" dur="200" fill="hold">
                                          <p:stCondLst>
                                            <p:cond delay="0"/>
                                          </p:stCondLst>
                                        </p:cTn>
                                        <p:tgtEl>
                                          <p:spTgt spid="25"/>
                                        </p:tgtEl>
                                        <p:attrNameLst>
                                          <p:attrName>r</p:attrName>
                                        </p:attrNameLst>
                                      </p:cBhvr>
                                    </p:animRot>
                                    <p:animRot by="-240000">
                                      <p:cBhvr>
                                        <p:cTn id="88" dur="400" fill="hold">
                                          <p:stCondLst>
                                            <p:cond delay="400"/>
                                          </p:stCondLst>
                                        </p:cTn>
                                        <p:tgtEl>
                                          <p:spTgt spid="25"/>
                                        </p:tgtEl>
                                        <p:attrNameLst>
                                          <p:attrName>r</p:attrName>
                                        </p:attrNameLst>
                                      </p:cBhvr>
                                    </p:animRot>
                                    <p:animRot by="240000">
                                      <p:cBhvr>
                                        <p:cTn id="89" dur="400" fill="hold">
                                          <p:stCondLst>
                                            <p:cond delay="800"/>
                                          </p:stCondLst>
                                        </p:cTn>
                                        <p:tgtEl>
                                          <p:spTgt spid="25"/>
                                        </p:tgtEl>
                                        <p:attrNameLst>
                                          <p:attrName>r</p:attrName>
                                        </p:attrNameLst>
                                      </p:cBhvr>
                                    </p:animRot>
                                    <p:animRot by="-240000">
                                      <p:cBhvr>
                                        <p:cTn id="90" dur="400" fill="hold">
                                          <p:stCondLst>
                                            <p:cond delay="1200"/>
                                          </p:stCondLst>
                                        </p:cTn>
                                        <p:tgtEl>
                                          <p:spTgt spid="25"/>
                                        </p:tgtEl>
                                        <p:attrNameLst>
                                          <p:attrName>r</p:attrName>
                                        </p:attrNameLst>
                                      </p:cBhvr>
                                    </p:animRot>
                                    <p:animRot by="120000">
                                      <p:cBhvr>
                                        <p:cTn id="91" dur="400" fill="hold">
                                          <p:stCondLst>
                                            <p:cond delay="1600"/>
                                          </p:stCondLst>
                                        </p:cTn>
                                        <p:tgtEl>
                                          <p:spTgt spid="25"/>
                                        </p:tgtEl>
                                        <p:attrNameLst>
                                          <p:attrName>r</p:attrName>
                                        </p:attrNameLst>
                                      </p:cBhvr>
                                    </p:animRot>
                                  </p:childTnLst>
                                </p:cTn>
                              </p:par>
                              <p:par>
                                <p:cTn id="92" presetID="1" presetClass="entr" presetSubtype="0" fill="hold" grpId="0" nodeType="withEffect">
                                  <p:stCondLst>
                                    <p:cond delay="0"/>
                                  </p:stCondLst>
                                  <p:childTnLst>
                                    <p:set>
                                      <p:cBhvr>
                                        <p:cTn id="93" dur="1" fill="hold">
                                          <p:stCondLst>
                                            <p:cond delay="0"/>
                                          </p:stCondLst>
                                        </p:cTn>
                                        <p:tgtEl>
                                          <p:spTgt spid="51"/>
                                        </p:tgtEl>
                                        <p:attrNameLst>
                                          <p:attrName>style.visibility</p:attrName>
                                        </p:attrNameLst>
                                      </p:cBhvr>
                                      <p:to>
                                        <p:strVal val="visible"/>
                                      </p:to>
                                    </p:set>
                                  </p:childTnLst>
                                </p:cTn>
                              </p:par>
                              <p:par>
                                <p:cTn id="94" presetID="26" presetClass="emph" presetSubtype="0" repeatCount="3000" fill="hold" grpId="1" nodeType="withEffect">
                                  <p:stCondLst>
                                    <p:cond delay="0"/>
                                  </p:stCondLst>
                                  <p:childTnLst>
                                    <p:animEffect transition="out" filter="fade">
                                      <p:cBhvr>
                                        <p:cTn id="95" dur="500" tmFilter="0, 0; .2, .5; .8, .5; 1, 0"/>
                                        <p:tgtEl>
                                          <p:spTgt spid="51"/>
                                        </p:tgtEl>
                                      </p:cBhvr>
                                    </p:animEffect>
                                    <p:animScale>
                                      <p:cBhvr>
                                        <p:cTn id="96" dur="250" autoRev="1" fill="hold"/>
                                        <p:tgtEl>
                                          <p:spTgt spid="51"/>
                                        </p:tgtEl>
                                      </p:cBhvr>
                                      <p:by x="105000" y="105000"/>
                                    </p:animScale>
                                  </p:childTnLst>
                                </p:cTn>
                              </p:par>
                              <p:par>
                                <p:cTn id="97" presetID="1" presetClass="exit" presetSubtype="0" fill="hold" grpId="2" nodeType="withEffect">
                                  <p:stCondLst>
                                    <p:cond delay="2500"/>
                                  </p:stCondLst>
                                  <p:childTnLst>
                                    <p:set>
                                      <p:cBhvr>
                                        <p:cTn id="98"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bldLst>
      <p:bldP spid="45" grpId="0"/>
      <p:bldP spid="46" grpId="0" animBg="1"/>
      <p:bldP spid="47" grpId="0" animBg="1"/>
      <p:bldP spid="47" grpId="1" animBg="1"/>
      <p:bldP spid="48" grpId="0" animBg="1"/>
      <p:bldP spid="49" grpId="0" animBg="1"/>
      <p:bldP spid="51" grpId="0" animBg="1"/>
      <p:bldP spid="51" grpId="1" animBg="1"/>
      <p:bldP spid="51"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9F3"/>
        </a:solidFill>
        <a:effectLst/>
      </p:bgPr>
    </p:bg>
    <p:spTree>
      <p:nvGrpSpPr>
        <p:cNvPr id="1" name=""/>
        <p:cNvGrpSpPr/>
        <p:nvPr/>
      </p:nvGrpSpPr>
      <p:grpSpPr>
        <a:xfrm>
          <a:off x="0" y="0"/>
          <a:ext cx="0" cy="0"/>
          <a:chOff x="0" y="0"/>
          <a:chExt cx="0" cy="0"/>
        </a:xfrm>
      </p:grpSpPr>
      <p:sp>
        <p:nvSpPr>
          <p:cNvPr id="5" name="Freeform 5"/>
          <p:cNvSpPr/>
          <p:nvPr/>
        </p:nvSpPr>
        <p:spPr>
          <a:xfrm rot="-118957" flipH="1" flipV="1">
            <a:off x="1658664" y="3452048"/>
            <a:ext cx="7331983" cy="4860728"/>
          </a:xfrm>
          <a:custGeom>
            <a:avLst/>
            <a:gdLst/>
            <a:ahLst/>
            <a:cxnLst/>
            <a:rect l="l" t="t" r="r" b="b"/>
            <a:pathLst>
              <a:path w="7331983" h="4092984">
                <a:moveTo>
                  <a:pt x="7331983" y="4092985"/>
                </a:moveTo>
                <a:lnTo>
                  <a:pt x="0" y="4092985"/>
                </a:lnTo>
                <a:lnTo>
                  <a:pt x="0" y="0"/>
                </a:lnTo>
                <a:lnTo>
                  <a:pt x="7331983" y="0"/>
                </a:lnTo>
                <a:lnTo>
                  <a:pt x="7331983" y="4092985"/>
                </a:lnTo>
                <a:close/>
              </a:path>
            </a:pathLst>
          </a:custGeom>
          <a:blipFill>
            <a:blip r:embed="rId2"/>
            <a:stretch>
              <a:fillRect b="-47562"/>
            </a:stretch>
          </a:blipFill>
        </p:spPr>
      </p:sp>
      <p:sp>
        <p:nvSpPr>
          <p:cNvPr id="6" name="Freeform 6"/>
          <p:cNvSpPr/>
          <p:nvPr/>
        </p:nvSpPr>
        <p:spPr>
          <a:xfrm>
            <a:off x="4269517" y="3192670"/>
            <a:ext cx="1712244" cy="563484"/>
          </a:xfrm>
          <a:custGeom>
            <a:avLst/>
            <a:gdLst/>
            <a:ahLst/>
            <a:cxnLst/>
            <a:rect l="l" t="t" r="r" b="b"/>
            <a:pathLst>
              <a:path w="1712244" h="563484">
                <a:moveTo>
                  <a:pt x="0" y="0"/>
                </a:moveTo>
                <a:lnTo>
                  <a:pt x="1712244" y="0"/>
                </a:lnTo>
                <a:lnTo>
                  <a:pt x="1712244" y="563484"/>
                </a:lnTo>
                <a:lnTo>
                  <a:pt x="0" y="563484"/>
                </a:lnTo>
                <a:lnTo>
                  <a:pt x="0" y="0"/>
                </a:lnTo>
                <a:close/>
              </a:path>
            </a:pathLst>
          </a:custGeom>
          <a:blipFill>
            <a:blip r:embed="rId3">
              <a:extLst>
                <a:ext uri="{96DAC541-7B7A-43D3-8B79-37D633B846F1}">
                  <asvg:svgBlip xmlns:asvg="http://schemas.microsoft.com/office/drawing/2016/SVG/main" xmlns="" r:embed="rId10"/>
                </a:ext>
              </a:extLst>
            </a:blip>
            <a:stretch>
              <a:fillRect/>
            </a:stretch>
          </a:blipFill>
        </p:spPr>
      </p:sp>
      <p:sp>
        <p:nvSpPr>
          <p:cNvPr id="7" name="Freeform 7"/>
          <p:cNvSpPr/>
          <p:nvPr/>
        </p:nvSpPr>
        <p:spPr>
          <a:xfrm rot="7511478" flipH="1">
            <a:off x="16521337" y="2194856"/>
            <a:ext cx="5966460" cy="8229600"/>
          </a:xfrm>
          <a:custGeom>
            <a:avLst/>
            <a:gdLst/>
            <a:ahLst/>
            <a:cxnLst/>
            <a:rect l="l" t="t" r="r" b="b"/>
            <a:pathLst>
              <a:path w="5966460" h="8229600">
                <a:moveTo>
                  <a:pt x="5966460" y="0"/>
                </a:moveTo>
                <a:lnTo>
                  <a:pt x="0" y="0"/>
                </a:lnTo>
                <a:lnTo>
                  <a:pt x="0" y="8229600"/>
                </a:lnTo>
                <a:lnTo>
                  <a:pt x="5966460" y="8229600"/>
                </a:lnTo>
                <a:lnTo>
                  <a:pt x="5966460" y="0"/>
                </a:lnTo>
                <a:close/>
              </a:path>
            </a:pathLst>
          </a:custGeom>
          <a:blipFill>
            <a:blip r:embed="rId11"/>
            <a:stretch>
              <a:fillRect/>
            </a:stretch>
          </a:blipFill>
        </p:spPr>
      </p:sp>
      <p:grpSp>
        <p:nvGrpSpPr>
          <p:cNvPr id="8" name="Group 8"/>
          <p:cNvGrpSpPr/>
          <p:nvPr/>
        </p:nvGrpSpPr>
        <p:grpSpPr>
          <a:xfrm>
            <a:off x="16136831" y="972796"/>
            <a:ext cx="1122469" cy="112246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D001C"/>
            </a:solidFill>
          </p:spPr>
        </p:sp>
        <p:sp>
          <p:nvSpPr>
            <p:cNvPr id="10" name="TextBox 10"/>
            <p:cNvSpPr txBox="1"/>
            <p:nvPr/>
          </p:nvSpPr>
          <p:spPr>
            <a:xfrm>
              <a:off x="76200" y="38100"/>
              <a:ext cx="660400" cy="698500"/>
            </a:xfrm>
            <a:prstGeom prst="rect">
              <a:avLst/>
            </a:prstGeom>
          </p:spPr>
          <p:txBody>
            <a:bodyPr lIns="38350" tIns="38350" rIns="38350" bIns="38350" rtlCol="0" anchor="ctr"/>
            <a:lstStyle/>
            <a:p>
              <a:pPr algn="ctr">
                <a:lnSpc>
                  <a:spcPts val="2659"/>
                </a:lnSpc>
              </a:pPr>
              <a:endParaRPr>
                <a:solidFill>
                  <a:prstClr val="black"/>
                </a:solidFill>
              </a:endParaRPr>
            </a:p>
          </p:txBody>
        </p:sp>
      </p:grpSp>
      <p:grpSp>
        <p:nvGrpSpPr>
          <p:cNvPr id="11" name="Group 11"/>
          <p:cNvGrpSpPr/>
          <p:nvPr/>
        </p:nvGrpSpPr>
        <p:grpSpPr>
          <a:xfrm>
            <a:off x="16136831" y="905276"/>
            <a:ext cx="1122469" cy="1122469"/>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581B"/>
            </a:solidFill>
          </p:spPr>
        </p:sp>
        <p:sp>
          <p:nvSpPr>
            <p:cNvPr id="13" name="TextBox 13"/>
            <p:cNvSpPr txBox="1"/>
            <p:nvPr/>
          </p:nvSpPr>
          <p:spPr>
            <a:xfrm>
              <a:off x="76200" y="38100"/>
              <a:ext cx="660400" cy="698500"/>
            </a:xfrm>
            <a:prstGeom prst="rect">
              <a:avLst/>
            </a:prstGeom>
          </p:spPr>
          <p:txBody>
            <a:bodyPr lIns="38350" tIns="38350" rIns="38350" bIns="38350" rtlCol="0" anchor="ctr"/>
            <a:lstStyle/>
            <a:p>
              <a:pPr algn="ctr">
                <a:lnSpc>
                  <a:spcPts val="2659"/>
                </a:lnSpc>
              </a:pPr>
              <a:endParaRPr>
                <a:solidFill>
                  <a:prstClr val="black"/>
                </a:solidFill>
              </a:endParaRPr>
            </a:p>
          </p:txBody>
        </p:sp>
      </p:grpSp>
      <p:grpSp>
        <p:nvGrpSpPr>
          <p:cNvPr id="14" name="Group 14"/>
          <p:cNvGrpSpPr/>
          <p:nvPr/>
        </p:nvGrpSpPr>
        <p:grpSpPr>
          <a:xfrm>
            <a:off x="16451303" y="1142379"/>
            <a:ext cx="589201" cy="589201"/>
            <a:chOff x="0" y="0"/>
            <a:chExt cx="812800" cy="812800"/>
          </a:xfrm>
        </p:grpSpPr>
        <p:sp>
          <p:nvSpPr>
            <p:cNvPr id="15" name="Freeform 15"/>
            <p:cNvSpPr/>
            <p:nvPr/>
          </p:nvSpPr>
          <p:spPr>
            <a:xfrm>
              <a:off x="0" y="56206"/>
              <a:ext cx="709390" cy="700389"/>
            </a:xfrm>
            <a:custGeom>
              <a:avLst/>
              <a:gdLst/>
              <a:ahLst/>
              <a:cxnLst/>
              <a:rect l="l" t="t" r="r" b="b"/>
              <a:pathLst>
                <a:path w="709390" h="700389">
                  <a:moveTo>
                    <a:pt x="636268" y="173662"/>
                  </a:moveTo>
                  <a:lnTo>
                    <a:pt x="478242" y="15636"/>
                  </a:lnTo>
                  <a:cubicBezTo>
                    <a:pt x="466206" y="3600"/>
                    <a:pt x="448105" y="0"/>
                    <a:pt x="432379" y="6513"/>
                  </a:cubicBezTo>
                  <a:cubicBezTo>
                    <a:pt x="416653" y="13027"/>
                    <a:pt x="406400" y="28373"/>
                    <a:pt x="406400" y="45394"/>
                  </a:cubicBezTo>
                  <a:lnTo>
                    <a:pt x="406400" y="45394"/>
                  </a:lnTo>
                  <a:cubicBezTo>
                    <a:pt x="406400" y="101506"/>
                    <a:pt x="360912" y="146994"/>
                    <a:pt x="304800" y="146994"/>
                  </a:cubicBezTo>
                  <a:lnTo>
                    <a:pt x="203200" y="146994"/>
                  </a:lnTo>
                  <a:cubicBezTo>
                    <a:pt x="90976" y="146994"/>
                    <a:pt x="0" y="237970"/>
                    <a:pt x="0" y="350194"/>
                  </a:cubicBezTo>
                  <a:lnTo>
                    <a:pt x="0" y="350194"/>
                  </a:lnTo>
                  <a:cubicBezTo>
                    <a:pt x="0" y="462418"/>
                    <a:pt x="90976" y="553394"/>
                    <a:pt x="203200" y="553394"/>
                  </a:cubicBezTo>
                  <a:lnTo>
                    <a:pt x="304800" y="553394"/>
                  </a:lnTo>
                  <a:cubicBezTo>
                    <a:pt x="360912" y="553394"/>
                    <a:pt x="406400" y="598882"/>
                    <a:pt x="406400" y="654994"/>
                  </a:cubicBezTo>
                  <a:lnTo>
                    <a:pt x="406400" y="654994"/>
                  </a:lnTo>
                  <a:cubicBezTo>
                    <a:pt x="406400" y="672015"/>
                    <a:pt x="416653" y="687361"/>
                    <a:pt x="432379" y="693875"/>
                  </a:cubicBezTo>
                  <a:cubicBezTo>
                    <a:pt x="448105" y="700388"/>
                    <a:pt x="466206" y="696788"/>
                    <a:pt x="478242" y="684752"/>
                  </a:cubicBezTo>
                  <a:lnTo>
                    <a:pt x="636268" y="526726"/>
                  </a:lnTo>
                  <a:cubicBezTo>
                    <a:pt x="683087" y="479907"/>
                    <a:pt x="709390" y="416406"/>
                    <a:pt x="709390" y="350194"/>
                  </a:cubicBezTo>
                  <a:cubicBezTo>
                    <a:pt x="709390" y="283982"/>
                    <a:pt x="683087" y="220481"/>
                    <a:pt x="636268" y="173662"/>
                  </a:cubicBezTo>
                  <a:close/>
                </a:path>
              </a:pathLst>
            </a:custGeom>
            <a:solidFill>
              <a:srgbClr val="AD001C"/>
            </a:solidFill>
          </p:spPr>
        </p:sp>
        <p:sp>
          <p:nvSpPr>
            <p:cNvPr id="16" name="TextBox 16"/>
            <p:cNvSpPr txBox="1"/>
            <p:nvPr/>
          </p:nvSpPr>
          <p:spPr>
            <a:xfrm>
              <a:off x="0" y="165100"/>
              <a:ext cx="711200" cy="444500"/>
            </a:xfrm>
            <a:prstGeom prst="rect">
              <a:avLst/>
            </a:prstGeom>
          </p:spPr>
          <p:txBody>
            <a:bodyPr lIns="38350" tIns="38350" rIns="38350" bIns="38350" rtlCol="0" anchor="ctr"/>
            <a:lstStyle/>
            <a:p>
              <a:pPr algn="ctr">
                <a:lnSpc>
                  <a:spcPts val="2659"/>
                </a:lnSpc>
              </a:pPr>
              <a:endParaRPr>
                <a:solidFill>
                  <a:prstClr val="black"/>
                </a:solidFill>
              </a:endParaRPr>
            </a:p>
          </p:txBody>
        </p:sp>
      </p:grpSp>
      <p:grpSp>
        <p:nvGrpSpPr>
          <p:cNvPr id="17" name="Group 17"/>
          <p:cNvGrpSpPr/>
          <p:nvPr/>
        </p:nvGrpSpPr>
        <p:grpSpPr>
          <a:xfrm>
            <a:off x="16451303" y="1201440"/>
            <a:ext cx="589201" cy="589201"/>
            <a:chOff x="0" y="0"/>
            <a:chExt cx="812800" cy="812800"/>
          </a:xfrm>
        </p:grpSpPr>
        <p:sp>
          <p:nvSpPr>
            <p:cNvPr id="18" name="Freeform 18"/>
            <p:cNvSpPr/>
            <p:nvPr/>
          </p:nvSpPr>
          <p:spPr>
            <a:xfrm>
              <a:off x="0" y="56206"/>
              <a:ext cx="709390" cy="700389"/>
            </a:xfrm>
            <a:custGeom>
              <a:avLst/>
              <a:gdLst/>
              <a:ahLst/>
              <a:cxnLst/>
              <a:rect l="l" t="t" r="r" b="b"/>
              <a:pathLst>
                <a:path w="709390" h="700389">
                  <a:moveTo>
                    <a:pt x="636268" y="173662"/>
                  </a:moveTo>
                  <a:lnTo>
                    <a:pt x="478242" y="15636"/>
                  </a:lnTo>
                  <a:cubicBezTo>
                    <a:pt x="466206" y="3600"/>
                    <a:pt x="448105" y="0"/>
                    <a:pt x="432379" y="6513"/>
                  </a:cubicBezTo>
                  <a:cubicBezTo>
                    <a:pt x="416653" y="13027"/>
                    <a:pt x="406400" y="28373"/>
                    <a:pt x="406400" y="45394"/>
                  </a:cubicBezTo>
                  <a:lnTo>
                    <a:pt x="406400" y="45394"/>
                  </a:lnTo>
                  <a:cubicBezTo>
                    <a:pt x="406400" y="101506"/>
                    <a:pt x="360912" y="146994"/>
                    <a:pt x="304800" y="146994"/>
                  </a:cubicBezTo>
                  <a:lnTo>
                    <a:pt x="203200" y="146994"/>
                  </a:lnTo>
                  <a:cubicBezTo>
                    <a:pt x="90976" y="146994"/>
                    <a:pt x="0" y="237970"/>
                    <a:pt x="0" y="350194"/>
                  </a:cubicBezTo>
                  <a:lnTo>
                    <a:pt x="0" y="350194"/>
                  </a:lnTo>
                  <a:cubicBezTo>
                    <a:pt x="0" y="462418"/>
                    <a:pt x="90976" y="553394"/>
                    <a:pt x="203200" y="553394"/>
                  </a:cubicBezTo>
                  <a:lnTo>
                    <a:pt x="304800" y="553394"/>
                  </a:lnTo>
                  <a:cubicBezTo>
                    <a:pt x="360912" y="553394"/>
                    <a:pt x="406400" y="598882"/>
                    <a:pt x="406400" y="654994"/>
                  </a:cubicBezTo>
                  <a:lnTo>
                    <a:pt x="406400" y="654994"/>
                  </a:lnTo>
                  <a:cubicBezTo>
                    <a:pt x="406400" y="672015"/>
                    <a:pt x="416653" y="687361"/>
                    <a:pt x="432379" y="693875"/>
                  </a:cubicBezTo>
                  <a:cubicBezTo>
                    <a:pt x="448105" y="700388"/>
                    <a:pt x="466206" y="696788"/>
                    <a:pt x="478242" y="684752"/>
                  </a:cubicBezTo>
                  <a:lnTo>
                    <a:pt x="636268" y="526726"/>
                  </a:lnTo>
                  <a:cubicBezTo>
                    <a:pt x="683087" y="479907"/>
                    <a:pt x="709390" y="416406"/>
                    <a:pt x="709390" y="350194"/>
                  </a:cubicBezTo>
                  <a:cubicBezTo>
                    <a:pt x="709390" y="283982"/>
                    <a:pt x="683087" y="220481"/>
                    <a:pt x="636268" y="173662"/>
                  </a:cubicBezTo>
                  <a:close/>
                </a:path>
              </a:pathLst>
            </a:custGeom>
            <a:solidFill>
              <a:srgbClr val="FFFFFF"/>
            </a:solidFill>
          </p:spPr>
        </p:sp>
        <p:sp>
          <p:nvSpPr>
            <p:cNvPr id="19" name="TextBox 19"/>
            <p:cNvSpPr txBox="1"/>
            <p:nvPr/>
          </p:nvSpPr>
          <p:spPr>
            <a:xfrm>
              <a:off x="0" y="165100"/>
              <a:ext cx="711200" cy="444500"/>
            </a:xfrm>
            <a:prstGeom prst="rect">
              <a:avLst/>
            </a:prstGeom>
          </p:spPr>
          <p:txBody>
            <a:bodyPr lIns="38350" tIns="38350" rIns="38350" bIns="38350" rtlCol="0" anchor="ctr"/>
            <a:lstStyle/>
            <a:p>
              <a:pPr algn="ctr">
                <a:lnSpc>
                  <a:spcPts val="2659"/>
                </a:lnSpc>
              </a:pPr>
              <a:endParaRPr>
                <a:solidFill>
                  <a:prstClr val="black"/>
                </a:solidFill>
              </a:endParaRPr>
            </a:p>
          </p:txBody>
        </p:sp>
      </p:grpSp>
      <p:grpSp>
        <p:nvGrpSpPr>
          <p:cNvPr id="21" name="Group 21"/>
          <p:cNvGrpSpPr/>
          <p:nvPr/>
        </p:nvGrpSpPr>
        <p:grpSpPr>
          <a:xfrm>
            <a:off x="13034717" y="2859608"/>
            <a:ext cx="4531381" cy="5923836"/>
            <a:chOff x="429083" y="317617"/>
            <a:chExt cx="6041841" cy="7898448"/>
          </a:xfrm>
        </p:grpSpPr>
        <p:sp>
          <p:nvSpPr>
            <p:cNvPr id="22" name="Freeform 22"/>
            <p:cNvSpPr/>
            <p:nvPr/>
          </p:nvSpPr>
          <p:spPr>
            <a:xfrm rot="391379">
              <a:off x="429083" y="317617"/>
              <a:ext cx="6041841" cy="7898448"/>
            </a:xfrm>
            <a:custGeom>
              <a:avLst/>
              <a:gdLst/>
              <a:ahLst/>
              <a:cxnLst/>
              <a:rect l="l" t="t" r="r" b="b"/>
              <a:pathLst>
                <a:path w="6041841" h="7898448">
                  <a:moveTo>
                    <a:pt x="0" y="0"/>
                  </a:moveTo>
                  <a:lnTo>
                    <a:pt x="6041841" y="0"/>
                  </a:lnTo>
                  <a:lnTo>
                    <a:pt x="6041841" y="7898448"/>
                  </a:lnTo>
                  <a:lnTo>
                    <a:pt x="0" y="7898448"/>
                  </a:lnTo>
                  <a:lnTo>
                    <a:pt x="0" y="0"/>
                  </a:lnTo>
                  <a:close/>
                </a:path>
              </a:pathLst>
            </a:custGeom>
            <a:blipFill>
              <a:blip r:embed="rId12"/>
              <a:stretch>
                <a:fillRect/>
              </a:stretch>
            </a:blipFill>
          </p:spPr>
        </p:sp>
        <p:grpSp>
          <p:nvGrpSpPr>
            <p:cNvPr id="23" name="Group 23"/>
            <p:cNvGrpSpPr/>
            <p:nvPr/>
          </p:nvGrpSpPr>
          <p:grpSpPr>
            <a:xfrm rot="-5008620">
              <a:off x="-371376" y="1427761"/>
              <a:ext cx="7541533" cy="5597788"/>
              <a:chOff x="0" y="0"/>
              <a:chExt cx="2069523" cy="1536127"/>
            </a:xfrm>
          </p:grpSpPr>
          <p:sp>
            <p:nvSpPr>
              <p:cNvPr id="24" name="Freeform 24"/>
              <p:cNvSpPr/>
              <p:nvPr/>
            </p:nvSpPr>
            <p:spPr>
              <a:xfrm>
                <a:off x="0" y="0"/>
                <a:ext cx="2069523" cy="1536127"/>
              </a:xfrm>
              <a:custGeom>
                <a:avLst/>
                <a:gdLst/>
                <a:ahLst/>
                <a:cxnLst/>
                <a:rect l="l" t="t" r="r" b="b"/>
                <a:pathLst>
                  <a:path w="2069523" h="1536127">
                    <a:moveTo>
                      <a:pt x="0" y="0"/>
                    </a:moveTo>
                    <a:lnTo>
                      <a:pt x="2069523" y="0"/>
                    </a:lnTo>
                    <a:lnTo>
                      <a:pt x="2069523" y="1536127"/>
                    </a:lnTo>
                    <a:lnTo>
                      <a:pt x="0" y="1536127"/>
                    </a:lnTo>
                    <a:close/>
                  </a:path>
                </a:pathLst>
              </a:custGeom>
              <a:solidFill>
                <a:srgbClr val="FFFFFF"/>
              </a:solidFill>
            </p:spPr>
          </p:sp>
          <p:sp>
            <p:nvSpPr>
              <p:cNvPr id="25" name="TextBox 25"/>
              <p:cNvSpPr txBox="1"/>
              <p:nvPr/>
            </p:nvSpPr>
            <p:spPr>
              <a:xfrm>
                <a:off x="0" y="-38100"/>
                <a:ext cx="2069523" cy="1574227"/>
              </a:xfrm>
              <a:prstGeom prst="rect">
                <a:avLst/>
              </a:prstGeom>
            </p:spPr>
            <p:txBody>
              <a:bodyPr lIns="36567" tIns="36567" rIns="36567" bIns="36567" rtlCol="0" anchor="ctr"/>
              <a:lstStyle/>
              <a:p>
                <a:pPr algn="ctr">
                  <a:lnSpc>
                    <a:spcPts val="2933"/>
                  </a:lnSpc>
                </a:pPr>
                <a:endParaRPr>
                  <a:solidFill>
                    <a:prstClr val="black"/>
                  </a:solidFill>
                </a:endParaRPr>
              </a:p>
            </p:txBody>
          </p:sp>
        </p:grpSp>
      </p:grpSp>
      <p:sp>
        <p:nvSpPr>
          <p:cNvPr id="28" name="Freeform 28"/>
          <p:cNvSpPr/>
          <p:nvPr/>
        </p:nvSpPr>
        <p:spPr>
          <a:xfrm>
            <a:off x="-710021" y="8071100"/>
            <a:ext cx="6149837" cy="4114800"/>
          </a:xfrm>
          <a:custGeom>
            <a:avLst/>
            <a:gdLst/>
            <a:ahLst/>
            <a:cxnLst/>
            <a:rect l="l" t="t" r="r" b="b"/>
            <a:pathLst>
              <a:path w="6149837" h="4114800">
                <a:moveTo>
                  <a:pt x="0" y="0"/>
                </a:moveTo>
                <a:lnTo>
                  <a:pt x="6149837" y="0"/>
                </a:lnTo>
                <a:lnTo>
                  <a:pt x="6149837" y="4114800"/>
                </a:lnTo>
                <a:lnTo>
                  <a:pt x="0" y="4114800"/>
                </a:lnTo>
                <a:lnTo>
                  <a:pt x="0" y="0"/>
                </a:lnTo>
                <a:close/>
              </a:path>
            </a:pathLst>
          </a:custGeom>
          <a:blipFill>
            <a:blip r:embed="rId13">
              <a:extLst>
                <a:ext uri="{96DAC541-7B7A-43D3-8B79-37D633B846F1}">
                  <asvg:svgBlip xmlns:asvg="http://schemas.microsoft.com/office/drawing/2016/SVG/main" xmlns="" r:embed="rId17"/>
                </a:ext>
              </a:extLst>
            </a:blip>
            <a:stretch>
              <a:fillRect/>
            </a:stretch>
          </a:blipFill>
        </p:spPr>
      </p:sp>
      <p:sp>
        <p:nvSpPr>
          <p:cNvPr id="29" name="Freeform 29"/>
          <p:cNvSpPr/>
          <p:nvPr/>
        </p:nvSpPr>
        <p:spPr>
          <a:xfrm>
            <a:off x="12602496" y="4892342"/>
            <a:ext cx="6391297" cy="5836300"/>
          </a:xfrm>
          <a:custGeom>
            <a:avLst/>
            <a:gdLst/>
            <a:ahLst/>
            <a:cxnLst/>
            <a:rect l="l" t="t" r="r" b="b"/>
            <a:pathLst>
              <a:path w="6391297" h="5836300">
                <a:moveTo>
                  <a:pt x="0" y="0"/>
                </a:moveTo>
                <a:lnTo>
                  <a:pt x="6391297" y="0"/>
                </a:lnTo>
                <a:lnTo>
                  <a:pt x="6391297" y="5836301"/>
                </a:lnTo>
                <a:lnTo>
                  <a:pt x="0" y="583630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30" name="Freeform 30"/>
          <p:cNvSpPr/>
          <p:nvPr/>
        </p:nvSpPr>
        <p:spPr>
          <a:xfrm rot="558918">
            <a:off x="12432894" y="780843"/>
            <a:ext cx="1572790" cy="2478609"/>
          </a:xfrm>
          <a:custGeom>
            <a:avLst/>
            <a:gdLst/>
            <a:ahLst/>
            <a:cxnLst/>
            <a:rect l="l" t="t" r="r" b="b"/>
            <a:pathLst>
              <a:path w="1572790" h="2478609">
                <a:moveTo>
                  <a:pt x="0" y="0"/>
                </a:moveTo>
                <a:lnTo>
                  <a:pt x="1572790" y="0"/>
                </a:lnTo>
                <a:lnTo>
                  <a:pt x="1572790" y="2478609"/>
                </a:lnTo>
                <a:lnTo>
                  <a:pt x="0" y="247860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31" name="TextBox 31"/>
          <p:cNvSpPr txBox="1"/>
          <p:nvPr/>
        </p:nvSpPr>
        <p:spPr>
          <a:xfrm rot="-146035">
            <a:off x="2073560" y="3938812"/>
            <a:ext cx="6331433" cy="3693319"/>
          </a:xfrm>
          <a:prstGeom prst="rect">
            <a:avLst/>
          </a:prstGeom>
        </p:spPr>
        <p:txBody>
          <a:bodyPr wrap="square" lIns="0" tIns="0" rIns="0" bIns="0" rtlCol="0" anchor="t">
            <a:spAutoFit/>
          </a:bodyPr>
          <a:lstStyle/>
          <a:p>
            <a:pPr algn="just"/>
            <a:r>
              <a:rPr lang="vi-VN" sz="6000">
                <a:latin typeface="+mj-lt"/>
              </a:rPr>
              <a:t>Theo em, một công dân toàn cầu có thể có những cơ hội và thách thức gì?</a:t>
            </a:r>
            <a:endParaRPr lang="en-US" sz="5400">
              <a:solidFill>
                <a:srgbClr val="491B21"/>
              </a:solidFill>
              <a:latin typeface="+mj-lt"/>
              <a:ea typeface="Mali"/>
              <a:cs typeface="Mali"/>
              <a:sym typeface="Mali"/>
            </a:endParaRPr>
          </a:p>
        </p:txBody>
      </p:sp>
      <p:sp>
        <p:nvSpPr>
          <p:cNvPr id="33" name="Freeform 33"/>
          <p:cNvSpPr/>
          <p:nvPr/>
        </p:nvSpPr>
        <p:spPr>
          <a:xfrm rot="9420834">
            <a:off x="4155755" y="9267047"/>
            <a:ext cx="5924917" cy="3007935"/>
          </a:xfrm>
          <a:custGeom>
            <a:avLst/>
            <a:gdLst/>
            <a:ahLst/>
            <a:cxnLst/>
            <a:rect l="l" t="t" r="r" b="b"/>
            <a:pathLst>
              <a:path w="5924917" h="3007935">
                <a:moveTo>
                  <a:pt x="0" y="0"/>
                </a:moveTo>
                <a:lnTo>
                  <a:pt x="5924917" y="0"/>
                </a:lnTo>
                <a:lnTo>
                  <a:pt x="5924917" y="3007935"/>
                </a:lnTo>
                <a:lnTo>
                  <a:pt x="0" y="300793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4" name="Freeform 39"/>
          <p:cNvSpPr/>
          <p:nvPr/>
        </p:nvSpPr>
        <p:spPr>
          <a:xfrm rot="383721">
            <a:off x="13431068" y="3242939"/>
            <a:ext cx="3623564" cy="4989055"/>
          </a:xfrm>
          <a:custGeom>
            <a:avLst/>
            <a:gdLst/>
            <a:ahLst/>
            <a:cxnLst/>
            <a:rect l="l" t="t" r="r" b="b"/>
            <a:pathLst>
              <a:path w="14630400" h="8229600">
                <a:moveTo>
                  <a:pt x="0" y="0"/>
                </a:moveTo>
                <a:lnTo>
                  <a:pt x="14630400" y="0"/>
                </a:lnTo>
                <a:lnTo>
                  <a:pt x="14630400" y="8229600"/>
                </a:lnTo>
                <a:lnTo>
                  <a:pt x="0" y="8229600"/>
                </a:lnTo>
                <a:lnTo>
                  <a:pt x="0" y="0"/>
                </a:lnTo>
                <a:close/>
              </a:path>
            </a:pathLst>
          </a:custGeom>
          <a:blipFill>
            <a:blip r:embed="rId24"/>
            <a:stretch>
              <a:fillRect/>
            </a:stretch>
          </a:blipFill>
        </p:spPr>
      </p:sp>
      <p:sp>
        <p:nvSpPr>
          <p:cNvPr id="35" name="Freeform 56"/>
          <p:cNvSpPr/>
          <p:nvPr/>
        </p:nvSpPr>
        <p:spPr>
          <a:xfrm>
            <a:off x="9918891" y="4076445"/>
            <a:ext cx="3245589" cy="6177528"/>
          </a:xfrm>
          <a:custGeom>
            <a:avLst/>
            <a:gdLst/>
            <a:ahLst/>
            <a:cxnLst/>
            <a:rect l="l" t="t" r="r" b="b"/>
            <a:pathLst>
              <a:path w="1967697" h="4114800">
                <a:moveTo>
                  <a:pt x="0" y="0"/>
                </a:moveTo>
                <a:lnTo>
                  <a:pt x="1967698" y="0"/>
                </a:lnTo>
                <a:lnTo>
                  <a:pt x="1967698" y="4114800"/>
                </a:lnTo>
                <a:lnTo>
                  <a:pt x="0" y="4114800"/>
                </a:lnTo>
                <a:lnTo>
                  <a:pt x="0" y="0"/>
                </a:lnTo>
                <a:close/>
              </a:path>
            </a:pathLst>
          </a:custGeom>
          <a:blipFill>
            <a:blip r:embed="rId25">
              <a:extLst>
                <a:ext uri="{96DAC541-7B7A-43D3-8B79-37D633B846F1}">
                  <asvg:svgBlip xmlns:asvg="http://schemas.microsoft.com/office/drawing/2016/SVG/main" xmlns="" r:embed="rId74"/>
                </a:ext>
              </a:extLst>
            </a:blip>
            <a:stretch>
              <a:fillRect/>
            </a:stretch>
          </a:blipFill>
        </p:spPr>
      </p:sp>
    </p:spTree>
    <p:extLst>
      <p:ext uri="{BB962C8B-B14F-4D97-AF65-F5344CB8AC3E}">
        <p14:creationId xmlns:p14="http://schemas.microsoft.com/office/powerpoint/2010/main" val="389886424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 a.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
            <a:ext cx="18288000" cy="1029244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Bach tuyet\Bamb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355339" flipH="1">
            <a:off x="11669188" y="5996026"/>
            <a:ext cx="19812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Bach tuyet\esquilo00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471667" flipH="1">
            <a:off x="7628122" y="7290734"/>
            <a:ext cx="1981200" cy="216876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ch tuyet\767e08fbae2de8679fbba6d8cecba19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2524" flipH="1">
            <a:off x="3705566" y="7492473"/>
            <a:ext cx="1638300" cy="22881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Bach tuyet\Doc2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772646">
            <a:off x="15030487" y="6042943"/>
            <a:ext cx="2314738" cy="34301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86116" y="-410765"/>
            <a:ext cx="10515600" cy="118026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8534400" y="-1020365"/>
            <a:ext cx="10515600" cy="118026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ADMIN\Desktop\Bach tuyet\511929473-photo-clip-tre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36998" y="-1394461"/>
            <a:ext cx="10820400" cy="1141476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945370" y="-804819"/>
            <a:ext cx="10820400" cy="1141476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Bach tuyet\Snow_white_transparent.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8038" y="5146221"/>
            <a:ext cx="2738020" cy="590133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DMIN\Desktop\Tai nguyen thiet ke tro choi\Bảng gỗ\wooden-blank-sign-clipart-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05200" y="-2933700"/>
            <a:ext cx="11882908" cy="6119812"/>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609600" y="3221837"/>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latin typeface="Times New Roman" panose="02020603050405020304" pitchFamily="18" charset="0"/>
                <a:cs typeface="Times New Roman" panose="02020603050405020304" pitchFamily="18" charset="0"/>
              </a:rPr>
              <a:t>A. Trung Quốc</a:t>
            </a:r>
            <a:endParaRPr lang="en-US" sz="5400" dirty="0">
              <a:solidFill>
                <a:schemeClr val="tx1"/>
              </a:solidFill>
              <a:latin typeface="Times New Roman" panose="02020603050405020304" pitchFamily="18" charset="0"/>
              <a:cs typeface="Times New Roman" panose="02020603050405020304" pitchFamily="18" charset="0"/>
            </a:endParaRPr>
          </a:p>
        </p:txBody>
      </p:sp>
      <p:sp>
        <p:nvSpPr>
          <p:cNvPr id="25" name="Rounded Rectangle 24"/>
          <p:cNvSpPr/>
          <p:nvPr/>
        </p:nvSpPr>
        <p:spPr>
          <a:xfrm>
            <a:off x="5181600" y="3272435"/>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sz="5400">
                <a:solidFill>
                  <a:schemeClr val="tx1"/>
                </a:solidFill>
                <a:latin typeface="Times New Roman" panose="02020603050405020304" pitchFamily="18" charset="0"/>
                <a:cs typeface="Times New Roman" panose="02020603050405020304" pitchFamily="18" charset="0"/>
              </a:rPr>
              <a:t>B. Đức</a:t>
            </a:r>
            <a:endParaRPr lang="en-GB" sz="5400">
              <a:solidFill>
                <a:schemeClr val="tx1"/>
              </a:solidFill>
              <a:latin typeface="Times New Roman" panose="02020603050405020304" pitchFamily="18" charset="0"/>
              <a:cs typeface="Times New Roman" panose="02020603050405020304" pitchFamily="18" charset="0"/>
            </a:endParaRPr>
          </a:p>
        </p:txBody>
      </p:sp>
      <p:sp>
        <p:nvSpPr>
          <p:cNvPr id="26" name="Rounded Rectangle 25"/>
          <p:cNvSpPr/>
          <p:nvPr/>
        </p:nvSpPr>
        <p:spPr>
          <a:xfrm>
            <a:off x="9887632" y="3272435"/>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latin typeface="Times New Roman" panose="02020603050405020304" pitchFamily="18" charset="0"/>
                <a:cs typeface="Times New Roman" panose="02020603050405020304" pitchFamily="18" charset="0"/>
              </a:rPr>
              <a:t>C. Hà Lan</a:t>
            </a:r>
            <a:endParaRPr lang="en-US" sz="5400" dirty="0">
              <a:solidFill>
                <a:schemeClr val="tx1"/>
              </a:solidFill>
              <a:latin typeface="Times New Roman" panose="02020603050405020304" pitchFamily="18" charset="0"/>
              <a:cs typeface="Times New Roman" panose="02020603050405020304" pitchFamily="18" charset="0"/>
            </a:endParaRPr>
          </a:p>
        </p:txBody>
      </p:sp>
      <p:sp>
        <p:nvSpPr>
          <p:cNvPr id="27" name="Rounded Rectangle 26"/>
          <p:cNvSpPr/>
          <p:nvPr/>
        </p:nvSpPr>
        <p:spPr>
          <a:xfrm>
            <a:off x="14020800" y="3221837"/>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latin typeface="Times New Roman" panose="02020603050405020304" pitchFamily="18" charset="0"/>
                <a:cs typeface="Times New Roman" panose="02020603050405020304" pitchFamily="18" charset="0"/>
              </a:rPr>
              <a:t>D. Việt Nam</a:t>
            </a:r>
            <a:endParaRPr lang="en-US" sz="5400" dirty="0">
              <a:solidFill>
                <a:schemeClr val="tx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537380" y="438548"/>
            <a:ext cx="9730940" cy="2585323"/>
          </a:xfrm>
          <a:prstGeom prst="rect">
            <a:avLst/>
          </a:prstGeom>
          <a:noFill/>
        </p:spPr>
        <p:txBody>
          <a:bodyPr wrap="square" rtlCol="0">
            <a:spAutoFit/>
          </a:bodyPr>
          <a:lstStyle/>
          <a:p>
            <a:pPr algn="ctr"/>
            <a:r>
              <a:rPr lang="en-US" sz="5400" b="1">
                <a:solidFill>
                  <a:schemeClr val="bg1"/>
                </a:solidFill>
                <a:latin typeface="Times New Roman" panose="02020603050405020304" pitchFamily="18" charset="0"/>
                <a:cs typeface="Times New Roman" panose="02020603050405020304" pitchFamily="18" charset="0"/>
              </a:rPr>
              <a:t>Câu 6. Quốc gia nào sau đây không được nhắc tới trong dẫn chứng của tác giả</a:t>
            </a:r>
            <a:endParaRPr lang="en-US" sz="5400" dirty="0">
              <a:solidFill>
                <a:schemeClr val="bg1"/>
              </a:solidFill>
              <a:latin typeface="Times New Roman" panose="02020603050405020304" pitchFamily="18" charset="0"/>
              <a:cs typeface="Times New Roman" panose="02020603050405020304" pitchFamily="18" charset="0"/>
            </a:endParaRPr>
          </a:p>
        </p:txBody>
      </p:sp>
      <p:sp>
        <p:nvSpPr>
          <p:cNvPr id="6" name="Explosion 1 5"/>
          <p:cNvSpPr/>
          <p:nvPr/>
        </p:nvSpPr>
        <p:spPr>
          <a:xfrm>
            <a:off x="7620000" y="6535059"/>
            <a:ext cx="6025656" cy="4094842"/>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00FF"/>
                </a:solidFill>
                <a:latin typeface="Arial" panose="020B0604020202020204" pitchFamily="34" charset="0"/>
                <a:cs typeface="Arial" panose="020B0604020202020204" pitchFamily="34" charset="0"/>
              </a:rPr>
              <a:t>ĐÚNG RỒI</a:t>
            </a:r>
          </a:p>
        </p:txBody>
      </p:sp>
      <p:pic>
        <p:nvPicPr>
          <p:cNvPr id="1035" name="Picture 11" descr="C:\Users\ADMIN\Desktop\Tai nguyen thiet ke tro choi\Bảng gỗ\Picture1 (2).png">
            <a:hlinkClick r:id="" action="ppaction://hlinkshowjump?jump=next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408178" y="114300"/>
            <a:ext cx="2425700" cy="1031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36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3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1031"/>
                                        </p:tgtEl>
                                        <p:attrNameLst>
                                          <p:attrName>r</p:attrName>
                                        </p:attrNameLst>
                                      </p:cBhvr>
                                    </p:animRot>
                                    <p:animRot by="-240000">
                                      <p:cBhvr>
                                        <p:cTn id="50" dur="600" fill="hold">
                                          <p:stCondLst>
                                            <p:cond delay="600"/>
                                          </p:stCondLst>
                                        </p:cTn>
                                        <p:tgtEl>
                                          <p:spTgt spid="1031"/>
                                        </p:tgtEl>
                                        <p:attrNameLst>
                                          <p:attrName>r</p:attrName>
                                        </p:attrNameLst>
                                      </p:cBhvr>
                                    </p:animRot>
                                    <p:animRot by="240000">
                                      <p:cBhvr>
                                        <p:cTn id="51" dur="600" fill="hold">
                                          <p:stCondLst>
                                            <p:cond delay="1200"/>
                                          </p:stCondLst>
                                        </p:cTn>
                                        <p:tgtEl>
                                          <p:spTgt spid="1031"/>
                                        </p:tgtEl>
                                        <p:attrNameLst>
                                          <p:attrName>r</p:attrName>
                                        </p:attrNameLst>
                                      </p:cBhvr>
                                    </p:animRot>
                                    <p:animRot by="-240000">
                                      <p:cBhvr>
                                        <p:cTn id="52" dur="600" fill="hold">
                                          <p:stCondLst>
                                            <p:cond delay="1800"/>
                                          </p:stCondLst>
                                        </p:cTn>
                                        <p:tgtEl>
                                          <p:spTgt spid="1031"/>
                                        </p:tgtEl>
                                        <p:attrNameLst>
                                          <p:attrName>r</p:attrName>
                                        </p:attrNameLst>
                                      </p:cBhvr>
                                    </p:animRot>
                                    <p:animRot by="120000">
                                      <p:cBhvr>
                                        <p:cTn id="53" dur="600" fill="hold">
                                          <p:stCondLst>
                                            <p:cond delay="2400"/>
                                          </p:stCondLst>
                                        </p:cTn>
                                        <p:tgtEl>
                                          <p:spTgt spid="1031"/>
                                        </p:tgtEl>
                                        <p:attrNameLst>
                                          <p:attrName>r</p:attrName>
                                        </p:attrNameLst>
                                      </p:cBhvr>
                                    </p:animRot>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25"/>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30"/>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1030"/>
                                        </p:tgtEl>
                                        <p:attrNameLst>
                                          <p:attrName>r</p:attrName>
                                        </p:attrNameLst>
                                      </p:cBhvr>
                                    </p:animRot>
                                    <p:animRot by="-240000">
                                      <p:cBhvr>
                                        <p:cTn id="61" dur="600" fill="hold">
                                          <p:stCondLst>
                                            <p:cond delay="600"/>
                                          </p:stCondLst>
                                        </p:cTn>
                                        <p:tgtEl>
                                          <p:spTgt spid="1030"/>
                                        </p:tgtEl>
                                        <p:attrNameLst>
                                          <p:attrName>r</p:attrName>
                                        </p:attrNameLst>
                                      </p:cBhvr>
                                    </p:animRot>
                                    <p:animRot by="240000">
                                      <p:cBhvr>
                                        <p:cTn id="62" dur="600" fill="hold">
                                          <p:stCondLst>
                                            <p:cond delay="1200"/>
                                          </p:stCondLst>
                                        </p:cTn>
                                        <p:tgtEl>
                                          <p:spTgt spid="1030"/>
                                        </p:tgtEl>
                                        <p:attrNameLst>
                                          <p:attrName>r</p:attrName>
                                        </p:attrNameLst>
                                      </p:cBhvr>
                                    </p:animRot>
                                    <p:animRot by="-240000">
                                      <p:cBhvr>
                                        <p:cTn id="63" dur="600" fill="hold">
                                          <p:stCondLst>
                                            <p:cond delay="1800"/>
                                          </p:stCondLst>
                                        </p:cTn>
                                        <p:tgtEl>
                                          <p:spTgt spid="1030"/>
                                        </p:tgtEl>
                                        <p:attrNameLst>
                                          <p:attrName>r</p:attrName>
                                        </p:attrNameLst>
                                      </p:cBhvr>
                                    </p:animRot>
                                    <p:animRot by="120000">
                                      <p:cBhvr>
                                        <p:cTn id="64" dur="600" fill="hold">
                                          <p:stCondLst>
                                            <p:cond delay="2400"/>
                                          </p:stCondLst>
                                        </p:cTn>
                                        <p:tgtEl>
                                          <p:spTgt spid="1030"/>
                                        </p:tgtEl>
                                        <p:attrNameLst>
                                          <p:attrName>r</p:attrName>
                                        </p:attrNameLst>
                                      </p:cBhvr>
                                    </p:animRo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26"/>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029"/>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1029"/>
                                        </p:tgtEl>
                                        <p:attrNameLst>
                                          <p:attrName>r</p:attrName>
                                        </p:attrNameLst>
                                      </p:cBhvr>
                                    </p:animRot>
                                    <p:animRot by="-240000">
                                      <p:cBhvr>
                                        <p:cTn id="72" dur="600" fill="hold">
                                          <p:stCondLst>
                                            <p:cond delay="600"/>
                                          </p:stCondLst>
                                        </p:cTn>
                                        <p:tgtEl>
                                          <p:spTgt spid="1029"/>
                                        </p:tgtEl>
                                        <p:attrNameLst>
                                          <p:attrName>r</p:attrName>
                                        </p:attrNameLst>
                                      </p:cBhvr>
                                    </p:animRot>
                                    <p:animRot by="240000">
                                      <p:cBhvr>
                                        <p:cTn id="73" dur="600" fill="hold">
                                          <p:stCondLst>
                                            <p:cond delay="1200"/>
                                          </p:stCondLst>
                                        </p:cTn>
                                        <p:tgtEl>
                                          <p:spTgt spid="1029"/>
                                        </p:tgtEl>
                                        <p:attrNameLst>
                                          <p:attrName>r</p:attrName>
                                        </p:attrNameLst>
                                      </p:cBhvr>
                                    </p:animRot>
                                    <p:animRot by="-240000">
                                      <p:cBhvr>
                                        <p:cTn id="74" dur="600" fill="hold">
                                          <p:stCondLst>
                                            <p:cond delay="1800"/>
                                          </p:stCondLst>
                                        </p:cTn>
                                        <p:tgtEl>
                                          <p:spTgt spid="1029"/>
                                        </p:tgtEl>
                                        <p:attrNameLst>
                                          <p:attrName>r</p:attrName>
                                        </p:attrNameLst>
                                      </p:cBhvr>
                                    </p:animRot>
                                    <p:animRot by="120000">
                                      <p:cBhvr>
                                        <p:cTn id="75" dur="600" fill="hold">
                                          <p:stCondLst>
                                            <p:cond delay="2400"/>
                                          </p:stCondLst>
                                        </p:cTn>
                                        <p:tgtEl>
                                          <p:spTgt spid="1029"/>
                                        </p:tgtEl>
                                        <p:attrNameLst>
                                          <p:attrName>r</p:attrName>
                                        </p:attrNameLst>
                                      </p:cBhvr>
                                    </p:animRot>
                                  </p:childTnLst>
                                </p:cTn>
                              </p:par>
                            </p:childTnLst>
                          </p:cTn>
                        </p:par>
                      </p:childTnLst>
                    </p:cTn>
                  </p:par>
                </p:childTnLst>
              </p:cTn>
              <p:nextCondLst>
                <p:cond evt="onClick" delay="0">
                  <p:tgtEl>
                    <p:spTgt spid="26"/>
                  </p:tgtEl>
                </p:cond>
              </p:nextCondLst>
            </p:seq>
            <p:seq concurrent="1" nextAc="seek">
              <p:cTn id="76" restart="whenNotActive" fill="hold" evtFilter="cancelBubble" nodeType="interactiveSeq">
                <p:stCondLst>
                  <p:cond evt="onClick" delay="0">
                    <p:tgtEl>
                      <p:spTgt spid="27"/>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032"/>
                                        </p:tgtEl>
                                        <p:attrNameLst>
                                          <p:attrName>style.visibility</p:attrName>
                                        </p:attrNameLst>
                                      </p:cBhvr>
                                      <p:to>
                                        <p:strVal val="visible"/>
                                      </p:to>
                                    </p:set>
                                  </p:childTnLst>
                                </p:cTn>
                              </p:par>
                              <p:par>
                                <p:cTn id="81" presetID="21" presetClass="emph" presetSubtype="0" repeatCount="indefinite" fill="hold" grpId="1" nodeType="withEffect">
                                  <p:stCondLst>
                                    <p:cond delay="0"/>
                                  </p:stCondLst>
                                  <p:childTnLst>
                                    <p:animClr clrSpc="hsl" dir="cw">
                                      <p:cBhvr override="childStyle">
                                        <p:cTn id="82" dur="500" fill="hold"/>
                                        <p:tgtEl>
                                          <p:spTgt spid="27"/>
                                        </p:tgtEl>
                                        <p:attrNameLst>
                                          <p:attrName>style.color</p:attrName>
                                        </p:attrNameLst>
                                      </p:cBhvr>
                                      <p:by>
                                        <p:hsl h="7200000" s="0" l="0"/>
                                      </p:by>
                                    </p:animClr>
                                    <p:animClr clrSpc="hsl" dir="cw">
                                      <p:cBhvr>
                                        <p:cTn id="83" dur="500" fill="hold"/>
                                        <p:tgtEl>
                                          <p:spTgt spid="27"/>
                                        </p:tgtEl>
                                        <p:attrNameLst>
                                          <p:attrName>fillcolor</p:attrName>
                                        </p:attrNameLst>
                                      </p:cBhvr>
                                      <p:by>
                                        <p:hsl h="7200000" s="0" l="0"/>
                                      </p:by>
                                    </p:animClr>
                                    <p:animClr clrSpc="hsl" dir="cw">
                                      <p:cBhvr>
                                        <p:cTn id="84" dur="500" fill="hold"/>
                                        <p:tgtEl>
                                          <p:spTgt spid="27"/>
                                        </p:tgtEl>
                                        <p:attrNameLst>
                                          <p:attrName>stroke.color</p:attrName>
                                        </p:attrNameLst>
                                      </p:cBhvr>
                                      <p:by>
                                        <p:hsl h="7200000" s="0" l="0"/>
                                      </p:by>
                                    </p:animClr>
                                    <p:set>
                                      <p:cBhvr>
                                        <p:cTn id="85" dur="500" fill="hold"/>
                                        <p:tgtEl>
                                          <p:spTgt spid="27"/>
                                        </p:tgtEl>
                                        <p:attrNameLst>
                                          <p:attrName>fill.type</p:attrName>
                                        </p:attrNameLst>
                                      </p:cBhvr>
                                      <p:to>
                                        <p:strVal val="solid"/>
                                      </p:to>
                                    </p:set>
                                  </p:childTnLst>
                                </p:cTn>
                              </p:par>
                              <p:par>
                                <p:cTn id="86" presetID="32" presetClass="emph" presetSubtype="0" repeatCount="indefinite" fill="hold" nodeType="withEffect">
                                  <p:stCondLst>
                                    <p:cond delay="0"/>
                                  </p:stCondLst>
                                  <p:childTnLst>
                                    <p:animRot by="120000">
                                      <p:cBhvr>
                                        <p:cTn id="87" dur="300" fill="hold">
                                          <p:stCondLst>
                                            <p:cond delay="0"/>
                                          </p:stCondLst>
                                        </p:cTn>
                                        <p:tgtEl>
                                          <p:spTgt spid="1032"/>
                                        </p:tgtEl>
                                        <p:attrNameLst>
                                          <p:attrName>r</p:attrName>
                                        </p:attrNameLst>
                                      </p:cBhvr>
                                    </p:animRot>
                                    <p:animRot by="-240000">
                                      <p:cBhvr>
                                        <p:cTn id="88" dur="600" fill="hold">
                                          <p:stCondLst>
                                            <p:cond delay="600"/>
                                          </p:stCondLst>
                                        </p:cTn>
                                        <p:tgtEl>
                                          <p:spTgt spid="1032"/>
                                        </p:tgtEl>
                                        <p:attrNameLst>
                                          <p:attrName>r</p:attrName>
                                        </p:attrNameLst>
                                      </p:cBhvr>
                                    </p:animRot>
                                    <p:animRot by="240000">
                                      <p:cBhvr>
                                        <p:cTn id="89" dur="600" fill="hold">
                                          <p:stCondLst>
                                            <p:cond delay="1200"/>
                                          </p:stCondLst>
                                        </p:cTn>
                                        <p:tgtEl>
                                          <p:spTgt spid="1032"/>
                                        </p:tgtEl>
                                        <p:attrNameLst>
                                          <p:attrName>r</p:attrName>
                                        </p:attrNameLst>
                                      </p:cBhvr>
                                    </p:animRot>
                                    <p:animRot by="-240000">
                                      <p:cBhvr>
                                        <p:cTn id="90" dur="600" fill="hold">
                                          <p:stCondLst>
                                            <p:cond delay="1800"/>
                                          </p:stCondLst>
                                        </p:cTn>
                                        <p:tgtEl>
                                          <p:spTgt spid="1032"/>
                                        </p:tgtEl>
                                        <p:attrNameLst>
                                          <p:attrName>r</p:attrName>
                                        </p:attrNameLst>
                                      </p:cBhvr>
                                    </p:animRot>
                                    <p:animRot by="120000">
                                      <p:cBhvr>
                                        <p:cTn id="91" dur="600" fill="hold">
                                          <p:stCondLst>
                                            <p:cond delay="2400"/>
                                          </p:stCondLst>
                                        </p:cTn>
                                        <p:tgtEl>
                                          <p:spTgt spid="1032"/>
                                        </p:tgtEl>
                                        <p:attrNameLst>
                                          <p:attrName>r</p:attrName>
                                        </p:attrNameLst>
                                      </p:cBhvr>
                                    </p:animRot>
                                  </p:childTnLst>
                                </p:cTn>
                              </p:par>
                              <p:par>
                                <p:cTn id="92" presetID="1" presetClass="entr" presetSubtype="0" fill="hold" grpId="0" nodeType="withEffect">
                                  <p:stCondLst>
                                    <p:cond delay="0"/>
                                  </p:stCondLst>
                                  <p:childTnLst>
                                    <p:set>
                                      <p:cBhvr>
                                        <p:cTn id="93" dur="1" fill="hold">
                                          <p:stCondLst>
                                            <p:cond delay="0"/>
                                          </p:stCondLst>
                                        </p:cTn>
                                        <p:tgtEl>
                                          <p:spTgt spid="6"/>
                                        </p:tgtEl>
                                        <p:attrNameLst>
                                          <p:attrName>style.visibility</p:attrName>
                                        </p:attrNameLst>
                                      </p:cBhvr>
                                      <p:to>
                                        <p:strVal val="visible"/>
                                      </p:to>
                                    </p:set>
                                  </p:childTnLst>
                                </p:cTn>
                              </p:par>
                              <p:par>
                                <p:cTn id="94" presetID="26" presetClass="emph" presetSubtype="0" repeatCount="3000" fill="hold" grpId="1" nodeType="withEffect">
                                  <p:stCondLst>
                                    <p:cond delay="0"/>
                                  </p:stCondLst>
                                  <p:childTnLst>
                                    <p:animEffect transition="out" filter="fade">
                                      <p:cBhvr>
                                        <p:cTn id="95" dur="500" tmFilter="0, 0; .2, .5; .8, .5; 1, 0"/>
                                        <p:tgtEl>
                                          <p:spTgt spid="6"/>
                                        </p:tgtEl>
                                      </p:cBhvr>
                                    </p:animEffect>
                                    <p:animScale>
                                      <p:cBhvr>
                                        <p:cTn id="96" dur="250" autoRev="1" fill="hold"/>
                                        <p:tgtEl>
                                          <p:spTgt spid="6"/>
                                        </p:tgtEl>
                                      </p:cBhvr>
                                      <p:by x="105000" y="105000"/>
                                    </p:animScale>
                                  </p:childTnLst>
                                </p:cTn>
                              </p:par>
                              <p:par>
                                <p:cTn id="97" presetID="1" presetClass="exit" presetSubtype="0" fill="hold" grpId="2" nodeType="withEffect">
                                  <p:stCondLst>
                                    <p:cond delay="2500"/>
                                  </p:stCondLst>
                                  <p:childTnLst>
                                    <p:set>
                                      <p:cBhvr>
                                        <p:cTn id="98"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4" grpId="0" animBg="1"/>
      <p:bldP spid="25" grpId="0" animBg="1"/>
      <p:bldP spid="26" grpId="0" animBg="1"/>
      <p:bldP spid="27" grpId="0" animBg="1"/>
      <p:bldP spid="27" grpId="1" animBg="1"/>
      <p:bldP spid="5" grpId="0"/>
      <p:bldP spid="6" grpId="0" animBg="1"/>
      <p:bldP spid="6" grpId="1" animBg="1"/>
      <p:bldP spid="6" grpId="2"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55339" flipH="1">
            <a:off x="14592714" y="5962468"/>
            <a:ext cx="19812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71667" flipH="1">
            <a:off x="11011312" y="7053474"/>
            <a:ext cx="1981200" cy="21687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2524" flipH="1">
            <a:off x="7152934" y="7016165"/>
            <a:ext cx="1638300" cy="22881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Desktop\Bach tuyet\43ebd44d263606f876d42fd2f199ea61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22133" y1="31361" x2="44000" y2="50296"/>
                        <a14:foregroundMark x1="64267" y1="40039" x2="40800" y2="47535"/>
                        <a14:foregroundMark x1="44533" y1="14398" x2="40800" y2="25444"/>
                        <a14:foregroundMark x1="26400" y1="22288" x2="16800" y2="33728"/>
                      </a14:backgroundRemoval>
                    </a14:imgEffect>
                  </a14:imgLayer>
                </a14:imgProps>
              </a:ext>
              <a:ext uri="{28A0092B-C50C-407E-A947-70E740481C1C}">
                <a14:useLocalDpi xmlns:a14="http://schemas.microsoft.com/office/drawing/2010/main" val="0"/>
              </a:ext>
            </a:extLst>
          </a:blip>
          <a:srcRect/>
          <a:stretch>
            <a:fillRect/>
          </a:stretch>
        </p:blipFill>
        <p:spPr bwMode="auto">
          <a:xfrm rot="20411047">
            <a:off x="3327994" y="5782267"/>
            <a:ext cx="3114672" cy="421103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48112" y="-526735"/>
            <a:ext cx="10515600" cy="1180266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63712" y="-1203961"/>
            <a:ext cx="10820400" cy="1141476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33800" y="-985541"/>
            <a:ext cx="10820400" cy="1141476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7513298" y="-757833"/>
            <a:ext cx="10515600" cy="1180266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ADMIN\Desktop\Tai nguyen thiet ke tro choi\Bảng gỗ\wooden-blank-sign-clipart-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48614" y="-2712724"/>
            <a:ext cx="11882908" cy="6119812"/>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4449990" y="867872"/>
            <a:ext cx="8839200" cy="2308324"/>
          </a:xfrm>
          <a:prstGeom prst="rect">
            <a:avLst/>
          </a:prstGeom>
          <a:noFill/>
        </p:spPr>
        <p:txBody>
          <a:bodyPr wrap="square" rtlCol="0">
            <a:spAutoFit/>
          </a:bodyPr>
          <a:lstStyle/>
          <a:p>
            <a:pPr fontAlgn="base"/>
            <a:r>
              <a:rPr lang="en-US" sz="4800" b="1">
                <a:solidFill>
                  <a:schemeClr val="bg1"/>
                </a:solidFill>
                <a:latin typeface="Times New Roman" panose="02020603050405020304" pitchFamily="18" charset="0"/>
                <a:cs typeface="Times New Roman" panose="02020603050405020304" pitchFamily="18" charset="0"/>
              </a:rPr>
              <a:t>Câu 7. Vậy qua văn bản, theo em điều quan trọng đối với một công dân toàn cầu là gì?</a:t>
            </a:r>
            <a:endParaRPr lang="en-GB" sz="4800">
              <a:solidFill>
                <a:schemeClr val="bg1"/>
              </a:solidFill>
              <a:latin typeface="Times New Roman" panose="02020603050405020304" pitchFamily="18" charset="0"/>
              <a:cs typeface="Times New Roman" panose="02020603050405020304" pitchFamily="18" charset="0"/>
            </a:endParaRPr>
          </a:p>
        </p:txBody>
      </p:sp>
      <p:pic>
        <p:nvPicPr>
          <p:cNvPr id="32" name="Picture 11" descr="C:\Users\ADMIN\Desktop\Tai nguyen thiet ke tro choi\Bảng gỗ\Picture1 (2).png">
            <a:hlinkClick r:id="" action="ppaction://hlinkshowjump?jump=nextslide"/>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297562" y="571500"/>
            <a:ext cx="2425700" cy="1031216"/>
          </a:xfrm>
          <a:prstGeom prst="rect">
            <a:avLst/>
          </a:prstGeom>
          <a:noFill/>
          <a:extLst>
            <a:ext uri="{909E8E84-426E-40DD-AFC4-6F175D3DCCD1}">
              <a14:hiddenFill xmlns:a14="http://schemas.microsoft.com/office/drawing/2010/main">
                <a:solidFill>
                  <a:srgbClr val="FFFFFF"/>
                </a:solidFill>
              </a14:hiddenFill>
            </a:ext>
          </a:extLst>
        </p:spPr>
      </p:pic>
      <p:sp>
        <p:nvSpPr>
          <p:cNvPr id="33" name="Explosion 1 32"/>
          <p:cNvSpPr/>
          <p:nvPr/>
        </p:nvSpPr>
        <p:spPr>
          <a:xfrm>
            <a:off x="5857630" y="6849025"/>
            <a:ext cx="6025656" cy="4094842"/>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00FF"/>
                </a:solidFill>
                <a:latin typeface="Arial" panose="020B0604020202020204" pitchFamily="34" charset="0"/>
                <a:cs typeface="Arial" panose="020B0604020202020204" pitchFamily="34" charset="0"/>
              </a:rPr>
              <a:t>ĐÚNG RỒI</a:t>
            </a:r>
          </a:p>
        </p:txBody>
      </p:sp>
      <p:sp>
        <p:nvSpPr>
          <p:cNvPr id="44" name="Rounded Rectangle 43"/>
          <p:cNvSpPr/>
          <p:nvPr/>
        </p:nvSpPr>
        <p:spPr>
          <a:xfrm>
            <a:off x="1128785" y="3361103"/>
            <a:ext cx="4168620" cy="4309465"/>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sz="3600">
                <a:solidFill>
                  <a:schemeClr val="tx1"/>
                </a:solidFill>
                <a:latin typeface="Times New Roman" panose="02020603050405020304" pitchFamily="18" charset="0"/>
                <a:cs typeface="Times New Roman" panose="02020603050405020304" pitchFamily="18" charset="0"/>
              </a:rPr>
              <a:t>A. Tham gia vào quá trình toàn cầu hoá nhưng không được chối bỏ nguồn gốc, cội rễ, bản sắc văn hoá của dân tộc mình</a:t>
            </a:r>
            <a:endParaRPr lang="en-GB" sz="3600">
              <a:solidFill>
                <a:schemeClr val="tx1"/>
              </a:solidFill>
              <a:latin typeface="Times New Roman" panose="02020603050405020304" pitchFamily="18" charset="0"/>
              <a:cs typeface="Times New Roman" panose="02020603050405020304" pitchFamily="18" charset="0"/>
            </a:endParaRPr>
          </a:p>
        </p:txBody>
      </p:sp>
      <p:sp>
        <p:nvSpPr>
          <p:cNvPr id="45" name="Rounded Rectangle 44"/>
          <p:cNvSpPr/>
          <p:nvPr/>
        </p:nvSpPr>
        <p:spPr>
          <a:xfrm>
            <a:off x="5857630" y="3982529"/>
            <a:ext cx="3657600" cy="291733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sz="3600">
                <a:solidFill>
                  <a:schemeClr val="tx1"/>
                </a:solidFill>
                <a:latin typeface="Times New Roman" panose="02020603050405020304" pitchFamily="18" charset="0"/>
                <a:cs typeface="Times New Roman" panose="02020603050405020304" pitchFamily="18" charset="0"/>
              </a:rPr>
              <a:t>B. Có tinh thần yêu nước; bảo vệ đất nước bằng mọi giá</a:t>
            </a:r>
            <a:endParaRPr lang="en-GB" sz="3600">
              <a:solidFill>
                <a:schemeClr val="tx1"/>
              </a:solidFill>
              <a:latin typeface="Times New Roman" panose="02020603050405020304" pitchFamily="18" charset="0"/>
              <a:cs typeface="Times New Roman" panose="02020603050405020304" pitchFamily="18" charset="0"/>
            </a:endParaRPr>
          </a:p>
        </p:txBody>
      </p:sp>
      <p:sp>
        <p:nvSpPr>
          <p:cNvPr id="46" name="Rounded Rectangle 45"/>
          <p:cNvSpPr/>
          <p:nvPr/>
        </p:nvSpPr>
        <p:spPr>
          <a:xfrm>
            <a:off x="10002344" y="3627832"/>
            <a:ext cx="3657600" cy="380166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sz="3600">
                <a:solidFill>
                  <a:schemeClr val="tx1"/>
                </a:solidFill>
                <a:latin typeface="Times New Roman" panose="02020603050405020304" pitchFamily="18" charset="0"/>
                <a:cs typeface="Times New Roman" panose="02020603050405020304" pitchFamily="18" charset="0"/>
              </a:rPr>
              <a:t>C. Cần có sự thích nghi nhanh chóng, có thể bắt chước bản sắc văn hoá của các quốc gia</a:t>
            </a:r>
            <a:endParaRPr lang="en-GB" sz="3600">
              <a:solidFill>
                <a:schemeClr val="tx1"/>
              </a:solidFill>
              <a:latin typeface="Times New Roman" panose="02020603050405020304" pitchFamily="18" charset="0"/>
              <a:cs typeface="Times New Roman" panose="02020603050405020304" pitchFamily="18" charset="0"/>
            </a:endParaRPr>
          </a:p>
        </p:txBody>
      </p:sp>
      <p:sp>
        <p:nvSpPr>
          <p:cNvPr id="47" name="Rounded Rectangle 46"/>
          <p:cNvSpPr/>
          <p:nvPr/>
        </p:nvSpPr>
        <p:spPr>
          <a:xfrm>
            <a:off x="14171875" y="4267307"/>
            <a:ext cx="3657600" cy="214180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sz="3600">
                <a:solidFill>
                  <a:schemeClr val="tx1"/>
                </a:solidFill>
                <a:latin typeface="Times New Roman" panose="02020603050405020304" pitchFamily="18" charset="0"/>
                <a:cs typeface="Times New Roman" panose="02020603050405020304" pitchFamily="18" charset="0"/>
              </a:rPr>
              <a:t>D. Đi đầu trong các công cuộc Âu hoá, Mỹ hoá</a:t>
            </a:r>
            <a:endParaRPr lang="en-GB" sz="3600">
              <a:solidFill>
                <a:schemeClr val="tx1"/>
              </a:solidFill>
              <a:latin typeface="Times New Roman" panose="02020603050405020304" pitchFamily="18" charset="0"/>
              <a:cs typeface="Times New Roman" panose="02020603050405020304" pitchFamily="18" charset="0"/>
            </a:endParaRPr>
          </a:p>
        </p:txBody>
      </p:sp>
      <p:pic>
        <p:nvPicPr>
          <p:cNvPr id="48" name="Picture 11" descr="C:\Users\ADMIN\Desktop\Tai nguyen thiet ke tro choi\Bảng gỗ\Picture1 (2).png">
            <a:hlinkClick r:id="" action="ppaction://hlinkshowjump?jump=previous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577851" y="454684"/>
            <a:ext cx="2470150" cy="103121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Bach tuyet\43ebd44d263606f876d42fd2f199ea61 (6).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46475" y="5063135"/>
            <a:ext cx="4609166" cy="6631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53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1000"/>
                                        <p:tgtEl>
                                          <p:spTgt spid="45"/>
                                        </p:tgtEl>
                                      </p:cBhvr>
                                    </p:animEffect>
                                    <p:anim calcmode="lin" valueType="num">
                                      <p:cBhvr>
                                        <p:cTn id="27" dur="1000" fill="hold"/>
                                        <p:tgtEl>
                                          <p:spTgt spid="45"/>
                                        </p:tgtEl>
                                        <p:attrNameLst>
                                          <p:attrName>ppt_x</p:attrName>
                                        </p:attrNameLst>
                                      </p:cBhvr>
                                      <p:tavLst>
                                        <p:tav tm="0">
                                          <p:val>
                                            <p:strVal val="#ppt_x"/>
                                          </p:val>
                                        </p:tav>
                                        <p:tav tm="100000">
                                          <p:val>
                                            <p:strVal val="#ppt_x"/>
                                          </p:val>
                                        </p:tav>
                                      </p:tavLst>
                                    </p:anim>
                                    <p:anim calcmode="lin" valueType="num">
                                      <p:cBhvr>
                                        <p:cTn id="2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1000"/>
                                        <p:tgtEl>
                                          <p:spTgt spid="46"/>
                                        </p:tgtEl>
                                      </p:cBhvr>
                                    </p:animEffect>
                                    <p:anim calcmode="lin" valueType="num">
                                      <p:cBhvr>
                                        <p:cTn id="34" dur="1000" fill="hold"/>
                                        <p:tgtEl>
                                          <p:spTgt spid="46"/>
                                        </p:tgtEl>
                                        <p:attrNameLst>
                                          <p:attrName>ppt_x</p:attrName>
                                        </p:attrNameLst>
                                      </p:cBhvr>
                                      <p:tavLst>
                                        <p:tav tm="0">
                                          <p:val>
                                            <p:strVal val="#ppt_x"/>
                                          </p:val>
                                        </p:tav>
                                        <p:tav tm="100000">
                                          <p:val>
                                            <p:strVal val="#ppt_x"/>
                                          </p:val>
                                        </p:tav>
                                      </p:tavLst>
                                    </p:anim>
                                    <p:anim calcmode="lin" valueType="num">
                                      <p:cBhvr>
                                        <p:cTn id="3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1000"/>
                                        <p:tgtEl>
                                          <p:spTgt spid="47"/>
                                        </p:tgtEl>
                                      </p:cBhvr>
                                    </p:animEffect>
                                    <p:anim calcmode="lin" valueType="num">
                                      <p:cBhvr>
                                        <p:cTn id="41" dur="1000" fill="hold"/>
                                        <p:tgtEl>
                                          <p:spTgt spid="47"/>
                                        </p:tgtEl>
                                        <p:attrNameLst>
                                          <p:attrName>ppt_x</p:attrName>
                                        </p:attrNameLst>
                                      </p:cBhvr>
                                      <p:tavLst>
                                        <p:tav tm="0">
                                          <p:val>
                                            <p:strVal val="#ppt_x"/>
                                          </p:val>
                                        </p:tav>
                                        <p:tav tm="100000">
                                          <p:val>
                                            <p:strVal val="#ppt_x"/>
                                          </p:val>
                                        </p:tav>
                                      </p:tavLst>
                                    </p:anim>
                                    <p:anim calcmode="lin" valueType="num">
                                      <p:cBhvr>
                                        <p:cTn id="42"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26"/>
                                        </p:tgtEl>
                                        <p:attrNameLst>
                                          <p:attrName>style.visibility</p:attrName>
                                        </p:attrNameLst>
                                      </p:cBhvr>
                                      <p:to>
                                        <p:strVal val="visible"/>
                                      </p:to>
                                    </p:set>
                                  </p:childTnLst>
                                </p:cTn>
                              </p:par>
                              <p:par>
                                <p:cTn id="48" presetID="21" presetClass="emph" presetSubtype="0" repeatCount="indefinite" fill="hold" grpId="1" nodeType="withEffect">
                                  <p:stCondLst>
                                    <p:cond delay="0"/>
                                  </p:stCondLst>
                                  <p:childTnLst>
                                    <p:animClr clrSpc="hsl" dir="cw">
                                      <p:cBhvr override="childStyle">
                                        <p:cTn id="49" dur="500" fill="hold"/>
                                        <p:tgtEl>
                                          <p:spTgt spid="44"/>
                                        </p:tgtEl>
                                        <p:attrNameLst>
                                          <p:attrName>style.color</p:attrName>
                                        </p:attrNameLst>
                                      </p:cBhvr>
                                      <p:by>
                                        <p:hsl h="7200000" s="0" l="0"/>
                                      </p:by>
                                    </p:animClr>
                                    <p:animClr clrSpc="hsl" dir="cw">
                                      <p:cBhvr>
                                        <p:cTn id="50" dur="500" fill="hold"/>
                                        <p:tgtEl>
                                          <p:spTgt spid="44"/>
                                        </p:tgtEl>
                                        <p:attrNameLst>
                                          <p:attrName>fillcolor</p:attrName>
                                        </p:attrNameLst>
                                      </p:cBhvr>
                                      <p:by>
                                        <p:hsl h="7200000" s="0" l="0"/>
                                      </p:by>
                                    </p:animClr>
                                    <p:animClr clrSpc="hsl" dir="cw">
                                      <p:cBhvr>
                                        <p:cTn id="51" dur="500" fill="hold"/>
                                        <p:tgtEl>
                                          <p:spTgt spid="44"/>
                                        </p:tgtEl>
                                        <p:attrNameLst>
                                          <p:attrName>stroke.color</p:attrName>
                                        </p:attrNameLst>
                                      </p:cBhvr>
                                      <p:by>
                                        <p:hsl h="7200000" s="0" l="0"/>
                                      </p:by>
                                    </p:animClr>
                                    <p:set>
                                      <p:cBhvr>
                                        <p:cTn id="52" dur="500" fill="hold"/>
                                        <p:tgtEl>
                                          <p:spTgt spid="44"/>
                                        </p:tgtEl>
                                        <p:attrNameLst>
                                          <p:attrName>fill.type</p:attrName>
                                        </p:attrNameLst>
                                      </p:cBhvr>
                                      <p:to>
                                        <p:strVal val="solid"/>
                                      </p:to>
                                    </p:set>
                                  </p:childTnLst>
                                </p:cTn>
                              </p:par>
                              <p:par>
                                <p:cTn id="53" presetID="32" presetClass="emph" presetSubtype="0" repeatCount="indefinite" fill="hold" nodeType="withEffect">
                                  <p:stCondLst>
                                    <p:cond delay="0"/>
                                  </p:stCondLst>
                                  <p:childTnLst>
                                    <p:animRot by="120000">
                                      <p:cBhvr>
                                        <p:cTn id="54" dur="200" fill="hold">
                                          <p:stCondLst>
                                            <p:cond delay="0"/>
                                          </p:stCondLst>
                                        </p:cTn>
                                        <p:tgtEl>
                                          <p:spTgt spid="1026"/>
                                        </p:tgtEl>
                                        <p:attrNameLst>
                                          <p:attrName>r</p:attrName>
                                        </p:attrNameLst>
                                      </p:cBhvr>
                                    </p:animRot>
                                    <p:animRot by="-240000">
                                      <p:cBhvr>
                                        <p:cTn id="55" dur="400" fill="hold">
                                          <p:stCondLst>
                                            <p:cond delay="400"/>
                                          </p:stCondLst>
                                        </p:cTn>
                                        <p:tgtEl>
                                          <p:spTgt spid="1026"/>
                                        </p:tgtEl>
                                        <p:attrNameLst>
                                          <p:attrName>r</p:attrName>
                                        </p:attrNameLst>
                                      </p:cBhvr>
                                    </p:animRot>
                                    <p:animRot by="240000">
                                      <p:cBhvr>
                                        <p:cTn id="56" dur="400" fill="hold">
                                          <p:stCondLst>
                                            <p:cond delay="800"/>
                                          </p:stCondLst>
                                        </p:cTn>
                                        <p:tgtEl>
                                          <p:spTgt spid="1026"/>
                                        </p:tgtEl>
                                        <p:attrNameLst>
                                          <p:attrName>r</p:attrName>
                                        </p:attrNameLst>
                                      </p:cBhvr>
                                    </p:animRot>
                                    <p:animRot by="-240000">
                                      <p:cBhvr>
                                        <p:cTn id="57" dur="400" fill="hold">
                                          <p:stCondLst>
                                            <p:cond delay="1200"/>
                                          </p:stCondLst>
                                        </p:cTn>
                                        <p:tgtEl>
                                          <p:spTgt spid="1026"/>
                                        </p:tgtEl>
                                        <p:attrNameLst>
                                          <p:attrName>r</p:attrName>
                                        </p:attrNameLst>
                                      </p:cBhvr>
                                    </p:animRot>
                                    <p:animRot by="120000">
                                      <p:cBhvr>
                                        <p:cTn id="58" dur="400" fill="hold">
                                          <p:stCondLst>
                                            <p:cond delay="1600"/>
                                          </p:stCondLst>
                                        </p:cTn>
                                        <p:tgtEl>
                                          <p:spTgt spid="1026"/>
                                        </p:tgtEl>
                                        <p:attrNameLst>
                                          <p:attrName>r</p:attrName>
                                        </p:attrNameLst>
                                      </p:cBhvr>
                                    </p:animRot>
                                  </p:childTnLst>
                                </p:cTn>
                              </p:par>
                              <p:par>
                                <p:cTn id="59" presetID="1" presetClass="entr" presetSubtype="0"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26" presetClass="emph" presetSubtype="0" repeatCount="3000" fill="hold" grpId="1" nodeType="withEffect">
                                  <p:stCondLst>
                                    <p:cond delay="0"/>
                                  </p:stCondLst>
                                  <p:childTnLst>
                                    <p:animEffect transition="out" filter="fade">
                                      <p:cBhvr>
                                        <p:cTn id="62" dur="500" tmFilter="0, 0; .2, .5; .8, .5; 1, 0"/>
                                        <p:tgtEl>
                                          <p:spTgt spid="33"/>
                                        </p:tgtEl>
                                      </p:cBhvr>
                                    </p:animEffect>
                                    <p:animScale>
                                      <p:cBhvr>
                                        <p:cTn id="63" dur="250" autoRev="1" fill="hold"/>
                                        <p:tgtEl>
                                          <p:spTgt spid="33"/>
                                        </p:tgtEl>
                                      </p:cBhvr>
                                      <p:by x="105000" y="105000"/>
                                    </p:animScale>
                                  </p:childTnLst>
                                </p:cTn>
                              </p:par>
                              <p:par>
                                <p:cTn id="64" presetID="1" presetClass="exit" presetSubtype="0" fill="hold" grpId="2" nodeType="withEffect">
                                  <p:stCondLst>
                                    <p:cond delay="2500"/>
                                  </p:stCondLst>
                                  <p:childTnLst>
                                    <p:set>
                                      <p:cBhvr>
                                        <p:cTn id="65"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66" restart="whenNotActive" fill="hold" evtFilter="cancelBubble" nodeType="interactiveSeq">
                <p:stCondLst>
                  <p:cond evt="onClick" delay="0">
                    <p:tgtEl>
                      <p:spTgt spid="45"/>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par>
                                <p:cTn id="71" presetID="32" presetClass="emph" presetSubtype="0" repeatCount="indefinite" fill="hold" nodeType="withEffect">
                                  <p:stCondLst>
                                    <p:cond delay="0"/>
                                  </p:stCondLst>
                                  <p:childTnLst>
                                    <p:animRot by="120000">
                                      <p:cBhvr>
                                        <p:cTn id="72" dur="300" fill="hold">
                                          <p:stCondLst>
                                            <p:cond delay="0"/>
                                          </p:stCondLst>
                                        </p:cTn>
                                        <p:tgtEl>
                                          <p:spTgt spid="24"/>
                                        </p:tgtEl>
                                        <p:attrNameLst>
                                          <p:attrName>r</p:attrName>
                                        </p:attrNameLst>
                                      </p:cBhvr>
                                    </p:animRot>
                                    <p:animRot by="-240000">
                                      <p:cBhvr>
                                        <p:cTn id="73" dur="600" fill="hold">
                                          <p:stCondLst>
                                            <p:cond delay="600"/>
                                          </p:stCondLst>
                                        </p:cTn>
                                        <p:tgtEl>
                                          <p:spTgt spid="24"/>
                                        </p:tgtEl>
                                        <p:attrNameLst>
                                          <p:attrName>r</p:attrName>
                                        </p:attrNameLst>
                                      </p:cBhvr>
                                    </p:animRot>
                                    <p:animRot by="240000">
                                      <p:cBhvr>
                                        <p:cTn id="74" dur="600" fill="hold">
                                          <p:stCondLst>
                                            <p:cond delay="1200"/>
                                          </p:stCondLst>
                                        </p:cTn>
                                        <p:tgtEl>
                                          <p:spTgt spid="24"/>
                                        </p:tgtEl>
                                        <p:attrNameLst>
                                          <p:attrName>r</p:attrName>
                                        </p:attrNameLst>
                                      </p:cBhvr>
                                    </p:animRot>
                                    <p:animRot by="-240000">
                                      <p:cBhvr>
                                        <p:cTn id="75" dur="600" fill="hold">
                                          <p:stCondLst>
                                            <p:cond delay="1800"/>
                                          </p:stCondLst>
                                        </p:cTn>
                                        <p:tgtEl>
                                          <p:spTgt spid="24"/>
                                        </p:tgtEl>
                                        <p:attrNameLst>
                                          <p:attrName>r</p:attrName>
                                        </p:attrNameLst>
                                      </p:cBhvr>
                                    </p:animRot>
                                    <p:animRot by="120000">
                                      <p:cBhvr>
                                        <p:cTn id="76"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5"/>
                  </p:tgtEl>
                </p:cond>
              </p:nextCondLst>
            </p:seq>
            <p:seq concurrent="1" nextAc="seek">
              <p:cTn id="77" restart="whenNotActive" fill="hold" evtFilter="cancelBubble" nodeType="interactiveSeq">
                <p:stCondLst>
                  <p:cond evt="onClick" delay="0">
                    <p:tgtEl>
                      <p:spTgt spid="46"/>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23"/>
                                        </p:tgtEl>
                                        <p:attrNameLst>
                                          <p:attrName>style.visibility</p:attrName>
                                        </p:attrNameLst>
                                      </p:cBhvr>
                                      <p:to>
                                        <p:strVal val="visible"/>
                                      </p:to>
                                    </p:set>
                                  </p:childTnLst>
                                </p:cTn>
                              </p:par>
                              <p:par>
                                <p:cTn id="82" presetID="32" presetClass="emph" presetSubtype="0" repeatCount="indefinite" fill="hold" nodeType="withEffect">
                                  <p:stCondLst>
                                    <p:cond delay="0"/>
                                  </p:stCondLst>
                                  <p:childTnLst>
                                    <p:animRot by="120000">
                                      <p:cBhvr>
                                        <p:cTn id="83" dur="300" fill="hold">
                                          <p:stCondLst>
                                            <p:cond delay="0"/>
                                          </p:stCondLst>
                                        </p:cTn>
                                        <p:tgtEl>
                                          <p:spTgt spid="23"/>
                                        </p:tgtEl>
                                        <p:attrNameLst>
                                          <p:attrName>r</p:attrName>
                                        </p:attrNameLst>
                                      </p:cBhvr>
                                    </p:animRot>
                                    <p:animRot by="-240000">
                                      <p:cBhvr>
                                        <p:cTn id="84" dur="600" fill="hold">
                                          <p:stCondLst>
                                            <p:cond delay="600"/>
                                          </p:stCondLst>
                                        </p:cTn>
                                        <p:tgtEl>
                                          <p:spTgt spid="23"/>
                                        </p:tgtEl>
                                        <p:attrNameLst>
                                          <p:attrName>r</p:attrName>
                                        </p:attrNameLst>
                                      </p:cBhvr>
                                    </p:animRot>
                                    <p:animRot by="240000">
                                      <p:cBhvr>
                                        <p:cTn id="85" dur="600" fill="hold">
                                          <p:stCondLst>
                                            <p:cond delay="1200"/>
                                          </p:stCondLst>
                                        </p:cTn>
                                        <p:tgtEl>
                                          <p:spTgt spid="23"/>
                                        </p:tgtEl>
                                        <p:attrNameLst>
                                          <p:attrName>r</p:attrName>
                                        </p:attrNameLst>
                                      </p:cBhvr>
                                    </p:animRot>
                                    <p:animRot by="-240000">
                                      <p:cBhvr>
                                        <p:cTn id="86" dur="600" fill="hold">
                                          <p:stCondLst>
                                            <p:cond delay="1800"/>
                                          </p:stCondLst>
                                        </p:cTn>
                                        <p:tgtEl>
                                          <p:spTgt spid="23"/>
                                        </p:tgtEl>
                                        <p:attrNameLst>
                                          <p:attrName>r</p:attrName>
                                        </p:attrNameLst>
                                      </p:cBhvr>
                                    </p:animRot>
                                    <p:animRot by="120000">
                                      <p:cBhvr>
                                        <p:cTn id="87"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6"/>
                  </p:tgtEl>
                </p:cond>
              </p:nextCondLst>
            </p:seq>
            <p:seq concurrent="1" nextAc="seek">
              <p:cTn id="88" restart="whenNotActive" fill="hold" evtFilter="cancelBubble" nodeType="interactiveSeq">
                <p:stCondLst>
                  <p:cond evt="onClick" delay="0">
                    <p:tgtEl>
                      <p:spTgt spid="47"/>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2"/>
                                        </p:tgtEl>
                                        <p:attrNameLst>
                                          <p:attrName>style.visibility</p:attrName>
                                        </p:attrNameLst>
                                      </p:cBhvr>
                                      <p:to>
                                        <p:strVal val="visible"/>
                                      </p:to>
                                    </p:set>
                                  </p:childTnLst>
                                </p:cTn>
                              </p:par>
                              <p:par>
                                <p:cTn id="93" presetID="32" presetClass="emph" presetSubtype="0" repeatCount="indefinite" fill="hold" nodeType="withEffect">
                                  <p:stCondLst>
                                    <p:cond delay="0"/>
                                  </p:stCondLst>
                                  <p:childTnLst>
                                    <p:animRot by="120000">
                                      <p:cBhvr>
                                        <p:cTn id="94" dur="300" fill="hold">
                                          <p:stCondLst>
                                            <p:cond delay="0"/>
                                          </p:stCondLst>
                                        </p:cTn>
                                        <p:tgtEl>
                                          <p:spTgt spid="22"/>
                                        </p:tgtEl>
                                        <p:attrNameLst>
                                          <p:attrName>r</p:attrName>
                                        </p:attrNameLst>
                                      </p:cBhvr>
                                    </p:animRot>
                                    <p:animRot by="-240000">
                                      <p:cBhvr>
                                        <p:cTn id="95" dur="600" fill="hold">
                                          <p:stCondLst>
                                            <p:cond delay="600"/>
                                          </p:stCondLst>
                                        </p:cTn>
                                        <p:tgtEl>
                                          <p:spTgt spid="22"/>
                                        </p:tgtEl>
                                        <p:attrNameLst>
                                          <p:attrName>r</p:attrName>
                                        </p:attrNameLst>
                                      </p:cBhvr>
                                    </p:animRot>
                                    <p:animRot by="240000">
                                      <p:cBhvr>
                                        <p:cTn id="96" dur="600" fill="hold">
                                          <p:stCondLst>
                                            <p:cond delay="1200"/>
                                          </p:stCondLst>
                                        </p:cTn>
                                        <p:tgtEl>
                                          <p:spTgt spid="22"/>
                                        </p:tgtEl>
                                        <p:attrNameLst>
                                          <p:attrName>r</p:attrName>
                                        </p:attrNameLst>
                                      </p:cBhvr>
                                    </p:animRot>
                                    <p:animRot by="-240000">
                                      <p:cBhvr>
                                        <p:cTn id="97" dur="600" fill="hold">
                                          <p:stCondLst>
                                            <p:cond delay="1800"/>
                                          </p:stCondLst>
                                        </p:cTn>
                                        <p:tgtEl>
                                          <p:spTgt spid="22"/>
                                        </p:tgtEl>
                                        <p:attrNameLst>
                                          <p:attrName>r</p:attrName>
                                        </p:attrNameLst>
                                      </p:cBhvr>
                                    </p:animRot>
                                    <p:animRot by="120000">
                                      <p:cBhvr>
                                        <p:cTn id="98"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7"/>
                  </p:tgtEl>
                </p:cond>
              </p:nextCondLst>
            </p:seq>
          </p:childTnLst>
        </p:cTn>
      </p:par>
    </p:tnLst>
    <p:bldLst>
      <p:bldP spid="31" grpId="0"/>
      <p:bldP spid="33" grpId="0" animBg="1"/>
      <p:bldP spid="33" grpId="1" animBg="1"/>
      <p:bldP spid="33" grpId="2" animBg="1"/>
      <p:bldP spid="44" grpId="0" animBg="1"/>
      <p:bldP spid="44" grpId="1" animBg="1"/>
      <p:bldP spid="45" grpId="0" animBg="1"/>
      <p:bldP spid="46" grpId="0" animBg="1"/>
      <p:bldP spid="4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3"/>
          <p:cNvSpPr/>
          <p:nvPr/>
        </p:nvSpPr>
        <p:spPr>
          <a:xfrm>
            <a:off x="0" y="0"/>
            <a:ext cx="18288000" cy="10287000"/>
          </a:xfrm>
          <a:custGeom>
            <a:avLst/>
            <a:gdLst/>
            <a:ahLst/>
            <a:cxnLst/>
            <a:rect l="l" t="t" r="r" b="b"/>
            <a:pathLst>
              <a:path w="11312165" h="8229600">
                <a:moveTo>
                  <a:pt x="0" y="0"/>
                </a:moveTo>
                <a:lnTo>
                  <a:pt x="11312164" y="0"/>
                </a:lnTo>
                <a:lnTo>
                  <a:pt x="11312164" y="8229600"/>
                </a:lnTo>
                <a:lnTo>
                  <a:pt x="0" y="8229600"/>
                </a:lnTo>
                <a:lnTo>
                  <a:pt x="0" y="0"/>
                </a:lnTo>
                <a:close/>
              </a:path>
            </a:pathLst>
          </a:custGeom>
          <a:blipFill>
            <a:blip r:embed="rId2"/>
            <a:stretch>
              <a:fillRect/>
            </a:stretch>
          </a:blipFill>
        </p:spPr>
      </p:sp>
      <p:sp>
        <p:nvSpPr>
          <p:cNvPr id="3" name="Rectangle 2"/>
          <p:cNvSpPr/>
          <p:nvPr/>
        </p:nvSpPr>
        <p:spPr>
          <a:xfrm>
            <a:off x="6120191" y="1028700"/>
            <a:ext cx="6047618" cy="2123658"/>
          </a:xfrm>
          <a:prstGeom prst="rect">
            <a:avLst/>
          </a:prstGeom>
        </p:spPr>
        <p:txBody>
          <a:bodyPr wrap="none">
            <a:spAutoFit/>
          </a:bodyPr>
          <a:lstStyle/>
          <a:p>
            <a:pPr algn="ctr"/>
            <a:r>
              <a:rPr lang="vi-VN" sz="6600" b="1">
                <a:solidFill>
                  <a:srgbClr val="FF0000"/>
                </a:solidFill>
                <a:latin typeface="Times New Roman" panose="02020603050405020304" pitchFamily="18" charset="0"/>
                <a:ea typeface="Calibri" panose="020F0502020204030204" pitchFamily="34" charset="0"/>
              </a:rPr>
              <a:t>HOẠT ĐỘNG </a:t>
            </a:r>
            <a:r>
              <a:rPr lang="vi-VN" sz="6600" b="1" smtClean="0">
                <a:solidFill>
                  <a:srgbClr val="FF0000"/>
                </a:solidFill>
                <a:latin typeface="Times New Roman" panose="02020603050405020304" pitchFamily="18" charset="0"/>
                <a:ea typeface="Calibri" panose="020F0502020204030204" pitchFamily="34" charset="0"/>
              </a:rPr>
              <a:t>4</a:t>
            </a:r>
          </a:p>
          <a:p>
            <a:pPr algn="ctr"/>
            <a:r>
              <a:rPr lang="vi-VN" sz="6600" b="1" smtClean="0">
                <a:solidFill>
                  <a:srgbClr val="FF0000"/>
                </a:solidFill>
                <a:latin typeface="Times New Roman" panose="02020603050405020304" pitchFamily="18" charset="0"/>
                <a:ea typeface="Calibri" panose="020F0502020204030204" pitchFamily="34" charset="0"/>
              </a:rPr>
              <a:t> </a:t>
            </a:r>
            <a:r>
              <a:rPr lang="vi-VN" sz="6600" b="1">
                <a:solidFill>
                  <a:srgbClr val="FF0000"/>
                </a:solidFill>
                <a:latin typeface="Times New Roman" panose="02020603050405020304" pitchFamily="18" charset="0"/>
                <a:ea typeface="Calibri" panose="020F0502020204030204" pitchFamily="34" charset="0"/>
              </a:rPr>
              <a:t>VẬN DỤNG</a:t>
            </a:r>
            <a:endParaRPr lang="en-GB" sz="6600">
              <a:solidFill>
                <a:srgbClr val="FF0000"/>
              </a:solidFill>
            </a:endParaRPr>
          </a:p>
        </p:txBody>
      </p:sp>
    </p:spTree>
    <p:extLst>
      <p:ext uri="{BB962C8B-B14F-4D97-AF65-F5344CB8AC3E}">
        <p14:creationId xmlns:p14="http://schemas.microsoft.com/office/powerpoint/2010/main" val="136841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DF9F3"/>
        </a:solidFill>
        <a:effectLst/>
      </p:bgPr>
    </p:bg>
    <p:spTree>
      <p:nvGrpSpPr>
        <p:cNvPr id="1" name=""/>
        <p:cNvGrpSpPr/>
        <p:nvPr/>
      </p:nvGrpSpPr>
      <p:grpSpPr>
        <a:xfrm>
          <a:off x="0" y="0"/>
          <a:ext cx="0" cy="0"/>
          <a:chOff x="0" y="0"/>
          <a:chExt cx="0" cy="0"/>
        </a:xfrm>
      </p:grpSpPr>
      <p:sp>
        <p:nvSpPr>
          <p:cNvPr id="5" name="Freeform 5"/>
          <p:cNvSpPr/>
          <p:nvPr/>
        </p:nvSpPr>
        <p:spPr>
          <a:xfrm rot="-118957" flipH="1" flipV="1">
            <a:off x="377567" y="2404194"/>
            <a:ext cx="8159063" cy="5443936"/>
          </a:xfrm>
          <a:custGeom>
            <a:avLst/>
            <a:gdLst/>
            <a:ahLst/>
            <a:cxnLst/>
            <a:rect l="l" t="t" r="r" b="b"/>
            <a:pathLst>
              <a:path w="6838019" h="5443936">
                <a:moveTo>
                  <a:pt x="6838019" y="5443936"/>
                </a:moveTo>
                <a:lnTo>
                  <a:pt x="0" y="5443936"/>
                </a:lnTo>
                <a:lnTo>
                  <a:pt x="0" y="0"/>
                </a:lnTo>
                <a:lnTo>
                  <a:pt x="6838019" y="0"/>
                </a:lnTo>
                <a:lnTo>
                  <a:pt x="6838019" y="5443936"/>
                </a:lnTo>
                <a:close/>
              </a:path>
            </a:pathLst>
          </a:custGeom>
          <a:blipFill>
            <a:blip r:embed="rId2"/>
            <a:stretch>
              <a:fillRect b="-3469"/>
            </a:stretch>
          </a:blipFill>
        </p:spPr>
      </p:sp>
      <p:sp>
        <p:nvSpPr>
          <p:cNvPr id="6" name="Freeform 6"/>
          <p:cNvSpPr/>
          <p:nvPr/>
        </p:nvSpPr>
        <p:spPr>
          <a:xfrm>
            <a:off x="3281043" y="2264686"/>
            <a:ext cx="1712244" cy="563484"/>
          </a:xfrm>
          <a:custGeom>
            <a:avLst/>
            <a:gdLst/>
            <a:ahLst/>
            <a:cxnLst/>
            <a:rect l="l" t="t" r="r" b="b"/>
            <a:pathLst>
              <a:path w="1712244" h="563484">
                <a:moveTo>
                  <a:pt x="0" y="0"/>
                </a:moveTo>
                <a:lnTo>
                  <a:pt x="1712245" y="0"/>
                </a:lnTo>
                <a:lnTo>
                  <a:pt x="1712245" y="563484"/>
                </a:lnTo>
                <a:lnTo>
                  <a:pt x="0" y="563484"/>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7" name="Freeform 7"/>
          <p:cNvSpPr/>
          <p:nvPr/>
        </p:nvSpPr>
        <p:spPr>
          <a:xfrm flipH="1">
            <a:off x="-663916" y="8715710"/>
            <a:ext cx="5966460" cy="8229600"/>
          </a:xfrm>
          <a:custGeom>
            <a:avLst/>
            <a:gdLst/>
            <a:ahLst/>
            <a:cxnLst/>
            <a:rect l="l" t="t" r="r" b="b"/>
            <a:pathLst>
              <a:path w="5966460" h="8229600">
                <a:moveTo>
                  <a:pt x="5966460" y="0"/>
                </a:moveTo>
                <a:lnTo>
                  <a:pt x="0" y="0"/>
                </a:lnTo>
                <a:lnTo>
                  <a:pt x="0" y="8229600"/>
                </a:lnTo>
                <a:lnTo>
                  <a:pt x="5966460" y="8229600"/>
                </a:lnTo>
                <a:lnTo>
                  <a:pt x="5966460" y="0"/>
                </a:lnTo>
                <a:close/>
              </a:path>
            </a:pathLst>
          </a:custGeom>
          <a:blipFill>
            <a:blip r:embed="rId7"/>
            <a:stretch>
              <a:fillRect/>
            </a:stretch>
          </a:blipFill>
        </p:spPr>
      </p:sp>
      <p:sp>
        <p:nvSpPr>
          <p:cNvPr id="39" name="TextBox 39"/>
          <p:cNvSpPr txBox="1"/>
          <p:nvPr/>
        </p:nvSpPr>
        <p:spPr>
          <a:xfrm rot="-199282">
            <a:off x="914234" y="2817838"/>
            <a:ext cx="7115582" cy="4616648"/>
          </a:xfrm>
          <a:prstGeom prst="rect">
            <a:avLst/>
          </a:prstGeom>
        </p:spPr>
        <p:txBody>
          <a:bodyPr wrap="square" lIns="0" tIns="0" rIns="0" bIns="0" rtlCol="0" anchor="t">
            <a:spAutoFit/>
          </a:bodyPr>
          <a:lstStyle/>
          <a:p>
            <a:pPr algn="ctr" fontAlgn="base"/>
            <a:r>
              <a:rPr lang="en-US" sz="6000" b="1">
                <a:latin typeface="Times New Roman" panose="02020603050405020304" pitchFamily="18" charset="0"/>
                <a:cs typeface="Times New Roman" panose="02020603050405020304" pitchFamily="18" charset="0"/>
              </a:rPr>
              <a:t>Câu </a:t>
            </a:r>
            <a:r>
              <a:rPr lang="vi-VN" sz="6000" b="1" smtClean="0">
                <a:latin typeface="Times New Roman" panose="02020603050405020304" pitchFamily="18" charset="0"/>
                <a:cs typeface="Times New Roman" panose="02020603050405020304" pitchFamily="18" charset="0"/>
              </a:rPr>
              <a:t>hỏi</a:t>
            </a:r>
            <a:endParaRPr lang="vi-VN" sz="6000" b="1">
              <a:latin typeface="Times New Roman" panose="02020603050405020304" pitchFamily="18" charset="0"/>
              <a:cs typeface="Times New Roman" panose="02020603050405020304" pitchFamily="18" charset="0"/>
            </a:endParaRPr>
          </a:p>
          <a:p>
            <a:pPr algn="just" fontAlgn="base"/>
            <a:r>
              <a:rPr lang="vi-VN" sz="6000" b="1" smtClean="0">
                <a:latin typeface="Times New Roman" panose="02020603050405020304" pitchFamily="18" charset="0"/>
                <a:cs typeface="Times New Roman" panose="02020603050405020304" pitchFamily="18" charset="0"/>
              </a:rPr>
              <a:t> </a:t>
            </a:r>
            <a:r>
              <a:rPr lang="en-US" sz="6000" i="1">
                <a:latin typeface="Times New Roman" panose="02020603050405020304" pitchFamily="18" charset="0"/>
                <a:cs typeface="Times New Roman" panose="02020603050405020304" pitchFamily="18" charset="0"/>
              </a:rPr>
              <a:t>Tìm hiểu và giới thiệu với các bạn một nét đẹp văn hoá đặc trưng của Việt Nam</a:t>
            </a:r>
            <a:endParaRPr lang="en-GB" sz="6000">
              <a:latin typeface="Times New Roman" panose="02020603050405020304" pitchFamily="18" charset="0"/>
              <a:cs typeface="Times New Roman" panose="02020603050405020304" pitchFamily="18" charset="0"/>
            </a:endParaRPr>
          </a:p>
        </p:txBody>
      </p:sp>
      <p:sp>
        <p:nvSpPr>
          <p:cNvPr id="40" name="Freeform 40"/>
          <p:cNvSpPr/>
          <p:nvPr/>
        </p:nvSpPr>
        <p:spPr>
          <a:xfrm>
            <a:off x="1836495" y="8715710"/>
            <a:ext cx="6321080" cy="6584458"/>
          </a:xfrm>
          <a:custGeom>
            <a:avLst/>
            <a:gdLst/>
            <a:ahLst/>
            <a:cxnLst/>
            <a:rect l="l" t="t" r="r" b="b"/>
            <a:pathLst>
              <a:path w="6321080" h="6584458">
                <a:moveTo>
                  <a:pt x="0" y="0"/>
                </a:moveTo>
                <a:lnTo>
                  <a:pt x="6321079" y="0"/>
                </a:lnTo>
                <a:lnTo>
                  <a:pt x="6321079" y="6584459"/>
                </a:lnTo>
                <a:lnTo>
                  <a:pt x="0" y="6584459"/>
                </a:lnTo>
                <a:lnTo>
                  <a:pt x="0" y="0"/>
                </a:lnTo>
                <a:close/>
              </a:path>
            </a:pathLst>
          </a:custGeom>
          <a:blipFill>
            <a:blip r:embed="rId8">
              <a:extLst>
                <a:ext uri="{96DAC541-7B7A-43D3-8B79-37D633B846F1}">
                  <asvg:svgBlip xmlns:asvg="http://schemas.microsoft.com/office/drawing/2016/SVG/main" xmlns="" r:embed="rId18"/>
                </a:ext>
              </a:extLst>
            </a:blip>
            <a:stretch>
              <a:fillRect/>
            </a:stretch>
          </a:blipFill>
        </p:spPr>
      </p:sp>
      <p:sp>
        <p:nvSpPr>
          <p:cNvPr id="44" name="Freeform 55"/>
          <p:cNvSpPr/>
          <p:nvPr/>
        </p:nvSpPr>
        <p:spPr>
          <a:xfrm>
            <a:off x="9067800" y="1"/>
            <a:ext cx="9372599" cy="10259786"/>
          </a:xfrm>
          <a:custGeom>
            <a:avLst/>
            <a:gdLst/>
            <a:ahLst/>
            <a:cxnLst/>
            <a:rect l="l" t="t" r="r" b="b"/>
            <a:pathLst>
              <a:path w="3867912" h="4114800">
                <a:moveTo>
                  <a:pt x="0" y="0"/>
                </a:moveTo>
                <a:lnTo>
                  <a:pt x="3867912" y="0"/>
                </a:lnTo>
                <a:lnTo>
                  <a:pt x="3867912" y="4114800"/>
                </a:lnTo>
                <a:lnTo>
                  <a:pt x="0" y="4114800"/>
                </a:lnTo>
                <a:lnTo>
                  <a:pt x="0" y="0"/>
                </a:lnTo>
                <a:close/>
              </a:path>
            </a:pathLst>
          </a:custGeom>
          <a:blipFill>
            <a:blip r:embed="rId19">
              <a:extLst>
                <a:ext uri="{96DAC541-7B7A-43D3-8B79-37D633B846F1}">
                  <asvg:svgBlip xmlns:asvg="http://schemas.microsoft.com/office/drawing/2016/SVG/main" xmlns="" r:embed="rId72"/>
                </a:ext>
              </a:extLst>
            </a:blip>
            <a:stretch>
              <a:fillRect/>
            </a:stretch>
          </a:blipFill>
        </p:spPr>
      </p:sp>
      <p:sp>
        <p:nvSpPr>
          <p:cNvPr id="45" name="Freeform 44"/>
          <p:cNvSpPr/>
          <p:nvPr/>
        </p:nvSpPr>
        <p:spPr>
          <a:xfrm>
            <a:off x="13868400" y="1191986"/>
            <a:ext cx="7570851" cy="9067800"/>
          </a:xfrm>
          <a:custGeom>
            <a:avLst/>
            <a:gdLst/>
            <a:ahLst/>
            <a:cxnLst/>
            <a:rect l="l" t="t" r="r" b="b"/>
            <a:pathLst>
              <a:path w="5894451" h="8229600">
                <a:moveTo>
                  <a:pt x="0" y="0"/>
                </a:moveTo>
                <a:lnTo>
                  <a:pt x="5894452" y="0"/>
                </a:lnTo>
                <a:lnTo>
                  <a:pt x="5894452" y="8229600"/>
                </a:lnTo>
                <a:lnTo>
                  <a:pt x="0" y="8229600"/>
                </a:lnTo>
                <a:lnTo>
                  <a:pt x="0" y="0"/>
                </a:lnTo>
                <a:close/>
              </a:path>
            </a:pathLst>
          </a:custGeom>
          <a:blipFill>
            <a:blip r:embed="rId73"/>
            <a:stretch>
              <a:fillRect/>
            </a:stretch>
          </a:blipFill>
        </p:spPr>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DF9F3"/>
        </a:solidFill>
        <a:effectLst/>
      </p:bgPr>
    </p:bg>
    <p:spTree>
      <p:nvGrpSpPr>
        <p:cNvPr id="1" name=""/>
        <p:cNvGrpSpPr/>
        <p:nvPr/>
      </p:nvGrpSpPr>
      <p:grpSpPr>
        <a:xfrm>
          <a:off x="0" y="0"/>
          <a:ext cx="0" cy="0"/>
          <a:chOff x="0" y="0"/>
          <a:chExt cx="0" cy="0"/>
        </a:xfrm>
      </p:grpSpPr>
      <p:sp>
        <p:nvSpPr>
          <p:cNvPr id="3" name="Freeform 3"/>
          <p:cNvSpPr/>
          <p:nvPr/>
        </p:nvSpPr>
        <p:spPr>
          <a:xfrm flipH="1" flipV="1">
            <a:off x="1237302" y="342900"/>
            <a:ext cx="11802308" cy="9426871"/>
          </a:xfrm>
          <a:custGeom>
            <a:avLst/>
            <a:gdLst/>
            <a:ahLst/>
            <a:cxnLst/>
            <a:rect l="l" t="t" r="r" b="b"/>
            <a:pathLst>
              <a:path w="7238796" h="5468844">
                <a:moveTo>
                  <a:pt x="7238797" y="5468844"/>
                </a:moveTo>
                <a:lnTo>
                  <a:pt x="0" y="5468844"/>
                </a:lnTo>
                <a:lnTo>
                  <a:pt x="0" y="0"/>
                </a:lnTo>
                <a:lnTo>
                  <a:pt x="7238797" y="0"/>
                </a:lnTo>
                <a:lnTo>
                  <a:pt x="7238797" y="5468844"/>
                </a:lnTo>
                <a:close/>
              </a:path>
            </a:pathLst>
          </a:custGeom>
          <a:blipFill>
            <a:blip r:embed="rId2"/>
            <a:stretch>
              <a:fillRect l="-33358" r="-33358" b="-81779"/>
            </a:stretch>
          </a:blipFill>
        </p:spPr>
      </p:sp>
      <p:sp>
        <p:nvSpPr>
          <p:cNvPr id="4" name="Freeform 4"/>
          <p:cNvSpPr/>
          <p:nvPr/>
        </p:nvSpPr>
        <p:spPr>
          <a:xfrm>
            <a:off x="5486400" y="1814"/>
            <a:ext cx="2160382" cy="710962"/>
          </a:xfrm>
          <a:custGeom>
            <a:avLst/>
            <a:gdLst/>
            <a:ahLst/>
            <a:cxnLst/>
            <a:rect l="l" t="t" r="r" b="b"/>
            <a:pathLst>
              <a:path w="2160382" h="710962">
                <a:moveTo>
                  <a:pt x="0" y="0"/>
                </a:moveTo>
                <a:lnTo>
                  <a:pt x="2160382" y="0"/>
                </a:lnTo>
                <a:lnTo>
                  <a:pt x="2160382" y="710962"/>
                </a:lnTo>
                <a:lnTo>
                  <a:pt x="0" y="710962"/>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8" name="TextBox 8"/>
          <p:cNvSpPr txBox="1"/>
          <p:nvPr/>
        </p:nvSpPr>
        <p:spPr>
          <a:xfrm>
            <a:off x="1524000" y="1052048"/>
            <a:ext cx="11353800" cy="7755969"/>
          </a:xfrm>
          <a:prstGeom prst="rect">
            <a:avLst/>
          </a:prstGeom>
        </p:spPr>
        <p:txBody>
          <a:bodyPr wrap="square" lIns="0" tIns="0" rIns="0" bIns="0" rtlCol="0" anchor="t">
            <a:spAutoFit/>
          </a:bodyPr>
          <a:lstStyle/>
          <a:p>
            <a:pPr algn="just"/>
            <a:r>
              <a:rPr lang="en-US" sz="3600">
                <a:latin typeface="Times New Roman" panose="02020603050405020304" pitchFamily="18" charset="0"/>
                <a:cs typeface="Times New Roman" panose="02020603050405020304" pitchFamily="18" charset="0"/>
              </a:rPr>
              <a:t>- </a:t>
            </a:r>
            <a:r>
              <a:rPr lang="en-US" sz="3600" b="1">
                <a:latin typeface="Times New Roman" panose="02020603050405020304" pitchFamily="18" charset="0"/>
                <a:cs typeface="Times New Roman" panose="02020603050405020304" pitchFamily="18" charset="0"/>
              </a:rPr>
              <a:t>Phở</a:t>
            </a:r>
            <a:r>
              <a:rPr lang="en-US" sz="3600">
                <a:latin typeface="Times New Roman" panose="02020603050405020304" pitchFamily="18" charset="0"/>
                <a:cs typeface="Times New Roman" panose="02020603050405020304" pitchFamily="18" charset="0"/>
              </a:rPr>
              <a:t> - nét đẹp văn hóa ẩm thực Việt Nam</a:t>
            </a:r>
            <a:endParaRPr lang="en-GB"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 </a:t>
            </a:r>
            <a:r>
              <a:rPr lang="en-US" sz="3600" b="1">
                <a:latin typeface="Times New Roman" panose="02020603050405020304" pitchFamily="18" charset="0"/>
                <a:cs typeface="Times New Roman" panose="02020603050405020304" pitchFamily="18" charset="0"/>
              </a:rPr>
              <a:t>Áo dài </a:t>
            </a:r>
            <a:r>
              <a:rPr lang="en-US" sz="3600">
                <a:latin typeface="Times New Roman" panose="02020603050405020304" pitchFamily="18" charset="0"/>
                <a:cs typeface="Times New Roman" panose="02020603050405020304" pitchFamily="18" charset="0"/>
              </a:rPr>
              <a:t>- Vẻ đẹp tinh hoa của văn hóa Việt Nam</a:t>
            </a:r>
            <a:endParaRPr lang="en-GB"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 </a:t>
            </a:r>
            <a:r>
              <a:rPr lang="en-US" sz="3600" b="1">
                <a:latin typeface="Times New Roman" panose="02020603050405020304" pitchFamily="18" charset="0"/>
                <a:cs typeface="Times New Roman" panose="02020603050405020304" pitchFamily="18" charset="0"/>
              </a:rPr>
              <a:t>Bánh mì </a:t>
            </a:r>
            <a:r>
              <a:rPr lang="en-US" sz="3600">
                <a:latin typeface="Times New Roman" panose="02020603050405020304" pitchFamily="18" charset="0"/>
                <a:cs typeface="Times New Roman" panose="02020603050405020304" pitchFamily="18" charset="0"/>
              </a:rPr>
              <a:t>- Hương vị của văn hóa Việt Nam</a:t>
            </a:r>
            <a:endParaRPr lang="en-GB"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 </a:t>
            </a:r>
            <a:r>
              <a:rPr lang="en-US" sz="3600" b="1" smtClean="0">
                <a:latin typeface="Times New Roman" panose="02020603050405020304" pitchFamily="18" charset="0"/>
                <a:cs typeface="Times New Roman" panose="02020603050405020304" pitchFamily="18" charset="0"/>
              </a:rPr>
              <a:t>Bún </a:t>
            </a:r>
            <a:r>
              <a:rPr lang="en-US" sz="3600" b="1">
                <a:latin typeface="Times New Roman" panose="02020603050405020304" pitchFamily="18" charset="0"/>
                <a:cs typeface="Times New Roman" panose="02020603050405020304" pitchFamily="18" charset="0"/>
              </a:rPr>
              <a:t>chả </a:t>
            </a:r>
            <a:r>
              <a:rPr lang="en-US" sz="3600">
                <a:latin typeface="Times New Roman" panose="02020603050405020304" pitchFamily="18" charset="0"/>
                <a:cs typeface="Times New Roman" panose="02020603050405020304" pitchFamily="18" charset="0"/>
              </a:rPr>
              <a:t>- Nét đẹp ẩm thực mang đậm dấu ấn văn hóa Việt Nam</a:t>
            </a:r>
            <a:endParaRPr lang="en-GB"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 </a:t>
            </a:r>
            <a:r>
              <a:rPr lang="en-US" sz="3600" b="1">
                <a:latin typeface="Times New Roman" panose="02020603050405020304" pitchFamily="18" charset="0"/>
                <a:cs typeface="Times New Roman" panose="02020603050405020304" pitchFamily="18" charset="0"/>
              </a:rPr>
              <a:t>Sơn Đoòng </a:t>
            </a:r>
            <a:r>
              <a:rPr lang="en-US" sz="3600">
                <a:latin typeface="Times New Roman" panose="02020603050405020304" pitchFamily="18" charset="0"/>
                <a:cs typeface="Times New Roman" panose="02020603050405020304" pitchFamily="18" charset="0"/>
              </a:rPr>
              <a:t>- Nét đẹp kỳ vĩ của thiên nhiên, niềm tự hào của văn hóa Việt Nam</a:t>
            </a:r>
            <a:endParaRPr lang="en-GB"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 </a:t>
            </a:r>
            <a:r>
              <a:rPr lang="en-US" sz="3600" b="1">
                <a:latin typeface="Times New Roman" panose="02020603050405020304" pitchFamily="18" charset="0"/>
                <a:cs typeface="Times New Roman" panose="02020603050405020304" pitchFamily="18" charset="0"/>
              </a:rPr>
              <a:t>Vịnh Hạ Long </a:t>
            </a:r>
            <a:r>
              <a:rPr lang="en-US" sz="3600">
                <a:latin typeface="Times New Roman" panose="02020603050405020304" pitchFamily="18" charset="0"/>
                <a:cs typeface="Times New Roman" panose="02020603050405020304" pitchFamily="18" charset="0"/>
              </a:rPr>
              <a:t>- Nơi lưu giữ những giá trị văn hóa truyền thống Việt Nam</a:t>
            </a:r>
            <a:endParaRPr lang="en-GB"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  </a:t>
            </a:r>
            <a:r>
              <a:rPr lang="en-US" sz="3600" b="1">
                <a:latin typeface="Times New Roman" panose="02020603050405020304" pitchFamily="18" charset="0"/>
                <a:cs typeface="Times New Roman" panose="02020603050405020304" pitchFamily="18" charset="0"/>
              </a:rPr>
              <a:t>Nước mắm </a:t>
            </a:r>
            <a:r>
              <a:rPr lang="en-US" sz="3600">
                <a:latin typeface="Times New Roman" panose="02020603050405020304" pitchFamily="18" charset="0"/>
                <a:cs typeface="Times New Roman" panose="02020603050405020304" pitchFamily="18" charset="0"/>
              </a:rPr>
              <a:t>- linh hồn ẩm thực Việt Nam</a:t>
            </a:r>
            <a:endParaRPr lang="en-GB"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 </a:t>
            </a:r>
            <a:r>
              <a:rPr lang="en-US" sz="3600" b="1">
                <a:latin typeface="Times New Roman" panose="02020603050405020304" pitchFamily="18" charset="0"/>
                <a:cs typeface="Times New Roman" panose="02020603050405020304" pitchFamily="18" charset="0"/>
              </a:rPr>
              <a:t>Rượu gạo Việt Nam </a:t>
            </a:r>
            <a:r>
              <a:rPr lang="en-US" sz="3600">
                <a:latin typeface="Times New Roman" panose="02020603050405020304" pitchFamily="18" charset="0"/>
                <a:cs typeface="Times New Roman" panose="02020603050405020304" pitchFamily="18" charset="0"/>
              </a:rPr>
              <a:t>- Nét đẹp văn hóa truyền thống</a:t>
            </a:r>
            <a:endParaRPr lang="en-GB"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 </a:t>
            </a:r>
            <a:r>
              <a:rPr lang="en-US" sz="3600" b="1">
                <a:latin typeface="Times New Roman" panose="02020603050405020304" pitchFamily="18" charset="0"/>
                <a:cs typeface="Times New Roman" panose="02020603050405020304" pitchFamily="18" charset="0"/>
              </a:rPr>
              <a:t>Múa rối nước</a:t>
            </a:r>
            <a:r>
              <a:rPr lang="en-US" sz="3600">
                <a:latin typeface="Times New Roman" panose="02020603050405020304" pitchFamily="18" charset="0"/>
                <a:cs typeface="Times New Roman" panose="02020603050405020304" pitchFamily="18" charset="0"/>
              </a:rPr>
              <a:t>: Nét đặc sắc của văn hóa Việt Nam</a:t>
            </a:r>
            <a:endParaRPr lang="en-GB"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 </a:t>
            </a:r>
            <a:r>
              <a:rPr lang="en-US" sz="3600" b="1">
                <a:latin typeface="Times New Roman" panose="02020603050405020304" pitchFamily="18" charset="0"/>
                <a:cs typeface="Times New Roman" panose="02020603050405020304" pitchFamily="18" charset="0"/>
              </a:rPr>
              <a:t>Cà phê Việt Nam </a:t>
            </a:r>
            <a:r>
              <a:rPr lang="en-US" sz="3600">
                <a:latin typeface="Times New Roman" panose="02020603050405020304" pitchFamily="18" charset="0"/>
                <a:cs typeface="Times New Roman" panose="02020603050405020304" pitchFamily="18" charset="0"/>
              </a:rPr>
              <a:t>- Đậm đà hương vị, tinh tế văn hóa</a:t>
            </a:r>
            <a:endParaRPr lang="en-GB"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 </a:t>
            </a:r>
            <a:r>
              <a:rPr lang="en-US" sz="3600" b="1">
                <a:latin typeface="Times New Roman" panose="02020603050405020304" pitchFamily="18" charset="0"/>
                <a:cs typeface="Times New Roman" panose="02020603050405020304" pitchFamily="18" charset="0"/>
              </a:rPr>
              <a:t>Văn hoá Việt Nam </a:t>
            </a:r>
            <a:r>
              <a:rPr lang="en-US" sz="3600">
                <a:latin typeface="Times New Roman" panose="02020603050405020304" pitchFamily="18" charset="0"/>
                <a:cs typeface="Times New Roman" panose="02020603050405020304" pitchFamily="18" charset="0"/>
              </a:rPr>
              <a:t>– đề cao văn hoá gia đình truyền thống </a:t>
            </a:r>
            <a:endParaRPr lang="en-GB" sz="3600">
              <a:latin typeface="Times New Roman" panose="02020603050405020304" pitchFamily="18" charset="0"/>
              <a:cs typeface="Times New Roman" panose="02020603050405020304" pitchFamily="18" charset="0"/>
            </a:endParaRPr>
          </a:p>
        </p:txBody>
      </p:sp>
      <p:sp>
        <p:nvSpPr>
          <p:cNvPr id="34" name="Freeform 34"/>
          <p:cNvSpPr/>
          <p:nvPr/>
        </p:nvSpPr>
        <p:spPr>
          <a:xfrm flipH="1">
            <a:off x="-1247929" y="7452702"/>
            <a:ext cx="4468624" cy="3388030"/>
          </a:xfrm>
          <a:custGeom>
            <a:avLst/>
            <a:gdLst/>
            <a:ahLst/>
            <a:cxnLst/>
            <a:rect l="l" t="t" r="r" b="b"/>
            <a:pathLst>
              <a:path w="4468624" h="3388030">
                <a:moveTo>
                  <a:pt x="4468625" y="0"/>
                </a:moveTo>
                <a:lnTo>
                  <a:pt x="0" y="0"/>
                </a:lnTo>
                <a:lnTo>
                  <a:pt x="0" y="3388029"/>
                </a:lnTo>
                <a:lnTo>
                  <a:pt x="4468625" y="3388029"/>
                </a:lnTo>
                <a:lnTo>
                  <a:pt x="4468625" y="0"/>
                </a:lnTo>
                <a:close/>
              </a:path>
            </a:pathLst>
          </a:custGeom>
          <a:blipFill>
            <a:blip r:embed="rId6">
              <a:extLst>
                <a:ext uri="{96DAC541-7B7A-43D3-8B79-37D633B846F1}">
                  <asvg:svgBlip xmlns:asvg="http://schemas.microsoft.com/office/drawing/2016/SVG/main" xmlns="" r:embed="rId17"/>
                </a:ext>
              </a:extLst>
            </a:blip>
            <a:stretch>
              <a:fillRect/>
            </a:stretch>
          </a:blipFill>
          <a:ln cap="sq">
            <a:noFill/>
            <a:prstDash val="solid"/>
            <a:miter/>
          </a:ln>
        </p:spPr>
      </p:sp>
      <p:sp>
        <p:nvSpPr>
          <p:cNvPr id="35" name="Freeform 47"/>
          <p:cNvSpPr/>
          <p:nvPr/>
        </p:nvSpPr>
        <p:spPr>
          <a:xfrm>
            <a:off x="13182903" y="190500"/>
            <a:ext cx="5205222" cy="10072914"/>
          </a:xfrm>
          <a:custGeom>
            <a:avLst/>
            <a:gdLst/>
            <a:ahLst/>
            <a:cxnLst/>
            <a:rect l="l" t="t" r="r" b="b"/>
            <a:pathLst>
              <a:path w="5205222" h="8229600">
                <a:moveTo>
                  <a:pt x="0" y="0"/>
                </a:moveTo>
                <a:lnTo>
                  <a:pt x="5205222" y="0"/>
                </a:lnTo>
                <a:lnTo>
                  <a:pt x="5205222" y="8229600"/>
                </a:lnTo>
                <a:lnTo>
                  <a:pt x="0" y="8229600"/>
                </a:lnTo>
                <a:lnTo>
                  <a:pt x="0" y="0"/>
                </a:lnTo>
                <a:close/>
              </a:path>
            </a:pathLst>
          </a:custGeom>
          <a:blipFill>
            <a:blip r:embed="rId18"/>
            <a:stretch>
              <a:fillRect/>
            </a:stretch>
          </a:blipFill>
        </p:spPr>
      </p:sp>
      <p:sp>
        <p:nvSpPr>
          <p:cNvPr id="36" name="Freeform 31"/>
          <p:cNvSpPr/>
          <p:nvPr/>
        </p:nvSpPr>
        <p:spPr>
          <a:xfrm>
            <a:off x="15051008" y="6344879"/>
            <a:ext cx="6321080" cy="6584458"/>
          </a:xfrm>
          <a:custGeom>
            <a:avLst/>
            <a:gdLst/>
            <a:ahLst/>
            <a:cxnLst/>
            <a:rect l="l" t="t" r="r" b="b"/>
            <a:pathLst>
              <a:path w="6321080" h="6584458">
                <a:moveTo>
                  <a:pt x="0" y="0"/>
                </a:moveTo>
                <a:lnTo>
                  <a:pt x="6321080" y="0"/>
                </a:lnTo>
                <a:lnTo>
                  <a:pt x="6321080" y="6584458"/>
                </a:lnTo>
                <a:lnTo>
                  <a:pt x="0" y="6584458"/>
                </a:lnTo>
                <a:lnTo>
                  <a:pt x="0" y="0"/>
                </a:lnTo>
                <a:close/>
              </a:path>
            </a:pathLst>
          </a:custGeom>
          <a:blipFill>
            <a:blip r:embed="rId19">
              <a:extLst>
                <a:ext uri="{96DAC541-7B7A-43D3-8B79-37D633B846F1}">
                  <asvg:svgBlip xmlns:asvg="http://schemas.microsoft.com/office/drawing/2016/SVG/main" xmlns="" r:embed="rId13"/>
                </a:ext>
              </a:extLst>
            </a:blip>
            <a:stretch>
              <a:fillRect/>
            </a:stretch>
          </a:blipFill>
        </p:spPr>
      </p:sp>
    </p:spTree>
    <p:extLst>
      <p:ext uri="{BB962C8B-B14F-4D97-AF65-F5344CB8AC3E}">
        <p14:creationId xmlns:p14="http://schemas.microsoft.com/office/powerpoint/2010/main" val="237899222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DF9F3"/>
        </a:solidFill>
        <a:effectLst/>
      </p:bgPr>
    </p:bg>
    <p:spTree>
      <p:nvGrpSpPr>
        <p:cNvPr id="1" name=""/>
        <p:cNvGrpSpPr/>
        <p:nvPr/>
      </p:nvGrpSpPr>
      <p:grpSpPr>
        <a:xfrm>
          <a:off x="0" y="0"/>
          <a:ext cx="0" cy="0"/>
          <a:chOff x="0" y="0"/>
          <a:chExt cx="0" cy="0"/>
        </a:xfrm>
      </p:grpSpPr>
      <p:sp>
        <p:nvSpPr>
          <p:cNvPr id="3" name="Freeform 3"/>
          <p:cNvSpPr/>
          <p:nvPr/>
        </p:nvSpPr>
        <p:spPr>
          <a:xfrm>
            <a:off x="-704385" y="4002732"/>
            <a:ext cx="6321080" cy="6584458"/>
          </a:xfrm>
          <a:custGeom>
            <a:avLst/>
            <a:gdLst/>
            <a:ahLst/>
            <a:cxnLst/>
            <a:rect l="l" t="t" r="r" b="b"/>
            <a:pathLst>
              <a:path w="6321080" h="6584458">
                <a:moveTo>
                  <a:pt x="0" y="0"/>
                </a:moveTo>
                <a:lnTo>
                  <a:pt x="6321080" y="0"/>
                </a:lnTo>
                <a:lnTo>
                  <a:pt x="6321080" y="6584459"/>
                </a:lnTo>
                <a:lnTo>
                  <a:pt x="0" y="6584459"/>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22" name="Freeform 22"/>
          <p:cNvSpPr/>
          <p:nvPr/>
        </p:nvSpPr>
        <p:spPr>
          <a:xfrm rot="-433252">
            <a:off x="9137321" y="1040341"/>
            <a:ext cx="5832632" cy="3870747"/>
          </a:xfrm>
          <a:custGeom>
            <a:avLst/>
            <a:gdLst/>
            <a:ahLst/>
            <a:cxnLst/>
            <a:rect l="l" t="t" r="r" b="b"/>
            <a:pathLst>
              <a:path w="5832632" h="3870747">
                <a:moveTo>
                  <a:pt x="0" y="0"/>
                </a:moveTo>
                <a:lnTo>
                  <a:pt x="5832632" y="0"/>
                </a:lnTo>
                <a:lnTo>
                  <a:pt x="5832632" y="3870746"/>
                </a:lnTo>
                <a:lnTo>
                  <a:pt x="0" y="3870746"/>
                </a:lnTo>
                <a:lnTo>
                  <a:pt x="0" y="0"/>
                </a:lnTo>
                <a:close/>
              </a:path>
            </a:pathLst>
          </a:custGeom>
          <a:blipFill>
            <a:blip r:embed="rId6">
              <a:extLst>
                <a:ext uri="{96DAC541-7B7A-43D3-8B79-37D633B846F1}">
                  <asvg:svgBlip xmlns:asvg="http://schemas.microsoft.com/office/drawing/2016/SVG/main" xmlns="" r:embed="rId12"/>
                </a:ext>
              </a:extLst>
            </a:blip>
            <a:stretch>
              <a:fillRect/>
            </a:stretch>
          </a:blipFill>
        </p:spPr>
      </p:sp>
      <p:sp>
        <p:nvSpPr>
          <p:cNvPr id="29" name="Freeform 52"/>
          <p:cNvSpPr/>
          <p:nvPr/>
        </p:nvSpPr>
        <p:spPr>
          <a:xfrm>
            <a:off x="14253170" y="1790700"/>
            <a:ext cx="3765042" cy="8229600"/>
          </a:xfrm>
          <a:custGeom>
            <a:avLst/>
            <a:gdLst/>
            <a:ahLst/>
            <a:cxnLst/>
            <a:rect l="l" t="t" r="r" b="b"/>
            <a:pathLst>
              <a:path w="3765042" h="8229600">
                <a:moveTo>
                  <a:pt x="0" y="0"/>
                </a:moveTo>
                <a:lnTo>
                  <a:pt x="3765042" y="0"/>
                </a:lnTo>
                <a:lnTo>
                  <a:pt x="3765042" y="8229600"/>
                </a:lnTo>
                <a:lnTo>
                  <a:pt x="0" y="8229600"/>
                </a:lnTo>
                <a:lnTo>
                  <a:pt x="0" y="0"/>
                </a:lnTo>
                <a:close/>
              </a:path>
            </a:pathLst>
          </a:custGeom>
          <a:blipFill>
            <a:blip r:embed="rId13"/>
            <a:stretch>
              <a:fillRect/>
            </a:stretch>
          </a:blipFill>
        </p:spPr>
      </p:sp>
      <p:sp>
        <p:nvSpPr>
          <p:cNvPr id="31" name="Freeform 26"/>
          <p:cNvSpPr/>
          <p:nvPr/>
        </p:nvSpPr>
        <p:spPr>
          <a:xfrm>
            <a:off x="13883980" y="6016475"/>
            <a:ext cx="4503422" cy="5086001"/>
          </a:xfrm>
          <a:custGeom>
            <a:avLst/>
            <a:gdLst/>
            <a:ahLst/>
            <a:cxnLst/>
            <a:rect l="l" t="t" r="r" b="b"/>
            <a:pathLst>
              <a:path w="4503422" h="5086001">
                <a:moveTo>
                  <a:pt x="0" y="0"/>
                </a:moveTo>
                <a:lnTo>
                  <a:pt x="4503423" y="0"/>
                </a:lnTo>
                <a:lnTo>
                  <a:pt x="4503423" y="5086000"/>
                </a:lnTo>
                <a:lnTo>
                  <a:pt x="0" y="5086000"/>
                </a:lnTo>
                <a:lnTo>
                  <a:pt x="0" y="0"/>
                </a:lnTo>
                <a:close/>
              </a:path>
            </a:pathLst>
          </a:custGeom>
          <a:blipFill>
            <a:blip r:embed="rId14">
              <a:extLst>
                <a:ext uri="{96DAC541-7B7A-43D3-8B79-37D633B846F1}">
                  <asvg:svgBlip xmlns:asvg="http://schemas.microsoft.com/office/drawing/2016/SVG/main" xmlns="" r:embed="rId17"/>
                </a:ext>
              </a:extLst>
            </a:blip>
            <a:stretch>
              <a:fillRect/>
            </a:stretch>
          </a:blipFill>
        </p:spPr>
      </p:sp>
      <p:sp>
        <p:nvSpPr>
          <p:cNvPr id="12" name="Freeform 7"/>
          <p:cNvSpPr/>
          <p:nvPr/>
        </p:nvSpPr>
        <p:spPr>
          <a:xfrm flipH="1" flipV="1">
            <a:off x="5315358" y="2322817"/>
            <a:ext cx="8836028" cy="6630681"/>
          </a:xfrm>
          <a:custGeom>
            <a:avLst/>
            <a:gdLst/>
            <a:ahLst/>
            <a:cxnLst/>
            <a:rect l="l" t="t" r="r" b="b"/>
            <a:pathLst>
              <a:path w="7995748" h="5531566">
                <a:moveTo>
                  <a:pt x="7995748" y="5531566"/>
                </a:moveTo>
                <a:lnTo>
                  <a:pt x="0" y="5531566"/>
                </a:lnTo>
                <a:lnTo>
                  <a:pt x="0" y="0"/>
                </a:lnTo>
                <a:lnTo>
                  <a:pt x="7995748" y="0"/>
                </a:lnTo>
                <a:lnTo>
                  <a:pt x="7995748" y="5531566"/>
                </a:lnTo>
                <a:close/>
              </a:path>
            </a:pathLst>
          </a:custGeom>
          <a:blipFill>
            <a:blip r:embed="rId18"/>
            <a:stretch>
              <a:fillRect t="-12564" r="-5087" b="-12564"/>
            </a:stretch>
          </a:blipFill>
        </p:spPr>
      </p:sp>
      <p:sp>
        <p:nvSpPr>
          <p:cNvPr id="13" name="Freeform 8"/>
          <p:cNvSpPr/>
          <p:nvPr/>
        </p:nvSpPr>
        <p:spPr>
          <a:xfrm>
            <a:off x="8466195" y="1982573"/>
            <a:ext cx="1712244" cy="563484"/>
          </a:xfrm>
          <a:custGeom>
            <a:avLst/>
            <a:gdLst/>
            <a:ahLst/>
            <a:cxnLst/>
            <a:rect l="l" t="t" r="r" b="b"/>
            <a:pathLst>
              <a:path w="1712244" h="563484">
                <a:moveTo>
                  <a:pt x="0" y="0"/>
                </a:moveTo>
                <a:lnTo>
                  <a:pt x="1712244" y="0"/>
                </a:lnTo>
                <a:lnTo>
                  <a:pt x="1712244" y="563484"/>
                </a:lnTo>
                <a:lnTo>
                  <a:pt x="0" y="563484"/>
                </a:lnTo>
                <a:lnTo>
                  <a:pt x="0" y="0"/>
                </a:lnTo>
                <a:close/>
              </a:path>
            </a:pathLst>
          </a:custGeom>
          <a:blipFill>
            <a:blip r:embed="rId19">
              <a:extLst>
                <a:ext uri="{96DAC541-7B7A-43D3-8B79-37D633B846F1}">
                  <asvg:svgBlip xmlns:asvg="http://schemas.microsoft.com/office/drawing/2016/SVG/main" xmlns="" r:embed="rId10"/>
                </a:ext>
              </a:extLst>
            </a:blip>
            <a:stretch>
              <a:fillRect/>
            </a:stretch>
          </a:blipFill>
        </p:spPr>
      </p:sp>
      <p:sp>
        <p:nvSpPr>
          <p:cNvPr id="14" name="TextBox 27"/>
          <p:cNvSpPr txBox="1"/>
          <p:nvPr/>
        </p:nvSpPr>
        <p:spPr>
          <a:xfrm>
            <a:off x="5631905" y="2973038"/>
            <a:ext cx="7966804" cy="5170646"/>
          </a:xfrm>
          <a:prstGeom prst="rect">
            <a:avLst/>
          </a:prstGeom>
        </p:spPr>
        <p:txBody>
          <a:bodyPr wrap="square" lIns="0" tIns="0" rIns="0" bIns="0" rtlCol="0" anchor="t">
            <a:spAutoFit/>
          </a:bodyPr>
          <a:lstStyle/>
          <a:p>
            <a:pPr algn="ctr"/>
            <a:r>
              <a:rPr lang="en-US" sz="4800" b="1">
                <a:latin typeface="Times New Roman" panose="02020603050405020304" pitchFamily="18" charset="0"/>
                <a:cs typeface="Times New Roman" panose="02020603050405020304" pitchFamily="18" charset="0"/>
              </a:rPr>
              <a:t>NHIỆM VỤ VỀ NHÀ</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 Tìm hiểu thêm các </a:t>
            </a:r>
            <a:r>
              <a:rPr lang="vi-VN" sz="4800">
                <a:latin typeface="Times New Roman" panose="02020603050405020304" pitchFamily="18" charset="0"/>
                <a:cs typeface="Times New Roman" panose="02020603050405020304" pitchFamily="18" charset="0"/>
              </a:rPr>
              <a:t>văn bản nghị luận về một vấn đề trong đời sống </a:t>
            </a:r>
            <a:r>
              <a:rPr lang="en-US" sz="4800" i="1">
                <a:latin typeface="Times New Roman" panose="02020603050405020304" pitchFamily="18" charset="0"/>
                <a:cs typeface="Times New Roman" panose="02020603050405020304" pitchFamily="18" charset="0"/>
              </a:rPr>
              <a:t>.</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 Chuẩn bị: Viết: </a:t>
            </a:r>
            <a:r>
              <a:rPr lang="vi-VN" sz="4800" i="1">
                <a:latin typeface="Times New Roman" panose="02020603050405020304" pitchFamily="18" charset="0"/>
                <a:cs typeface="Times New Roman" panose="02020603050405020304" pitchFamily="18" charset="0"/>
              </a:rPr>
              <a:t>Viết bài văn nghị luận về một vấn đề </a:t>
            </a:r>
            <a:r>
              <a:rPr lang="en-US" sz="4800" i="1">
                <a:latin typeface="Times New Roman" panose="02020603050405020304" pitchFamily="18" charset="0"/>
                <a:cs typeface="Times New Roman" panose="02020603050405020304" pitchFamily="18" charset="0"/>
              </a:rPr>
              <a:t>cần giải quyết.</a:t>
            </a:r>
            <a:endParaRPr lang="en-GB" sz="4800">
              <a:latin typeface="Times New Roman" panose="02020603050405020304" pitchFamily="18" charset="0"/>
              <a:cs typeface="Times New Roman" panose="02020603050405020304" pitchFamily="18" charset="0"/>
            </a:endParaRPr>
          </a:p>
        </p:txBody>
      </p:sp>
      <p:sp>
        <p:nvSpPr>
          <p:cNvPr id="15" name="Freeform 58"/>
          <p:cNvSpPr/>
          <p:nvPr/>
        </p:nvSpPr>
        <p:spPr>
          <a:xfrm>
            <a:off x="13682627" y="-242852"/>
            <a:ext cx="4233801" cy="3111659"/>
          </a:xfrm>
          <a:custGeom>
            <a:avLst/>
            <a:gdLst/>
            <a:ahLst/>
            <a:cxnLst/>
            <a:rect l="l" t="t" r="r" b="b"/>
            <a:pathLst>
              <a:path w="8157591" h="8229600">
                <a:moveTo>
                  <a:pt x="0" y="0"/>
                </a:moveTo>
                <a:lnTo>
                  <a:pt x="8157592" y="0"/>
                </a:lnTo>
                <a:lnTo>
                  <a:pt x="8157592" y="8229600"/>
                </a:lnTo>
                <a:lnTo>
                  <a:pt x="0" y="8229600"/>
                </a:lnTo>
                <a:lnTo>
                  <a:pt x="0" y="0"/>
                </a:lnTo>
                <a:close/>
              </a:path>
            </a:pathLst>
          </a:custGeom>
          <a:blipFill>
            <a:blip r:embed="rId20"/>
            <a:stretch>
              <a:fillRect/>
            </a:stretch>
          </a:blipFill>
        </p:spPr>
        <p:txBody>
          <a:bodyPr/>
          <a:lstStyle/>
          <a:p>
            <a:endParaRPr lang="en-GB">
              <a:solidFill>
                <a:prstClr val="black"/>
              </a:solidFill>
            </a:endParaRPr>
          </a:p>
        </p:txBody>
      </p:sp>
    </p:spTree>
    <p:extLst>
      <p:ext uri="{BB962C8B-B14F-4D97-AF65-F5344CB8AC3E}">
        <p14:creationId xmlns:p14="http://schemas.microsoft.com/office/powerpoint/2010/main" val="357489084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6"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DF9F3"/>
        </a:solidFill>
        <a:effectLst/>
      </p:bgPr>
    </p:bg>
    <p:spTree>
      <p:nvGrpSpPr>
        <p:cNvPr id="1" name=""/>
        <p:cNvGrpSpPr/>
        <p:nvPr/>
      </p:nvGrpSpPr>
      <p:grpSpPr>
        <a:xfrm>
          <a:off x="0" y="0"/>
          <a:ext cx="0" cy="0"/>
          <a:chOff x="0" y="0"/>
          <a:chExt cx="0" cy="0"/>
        </a:xfrm>
      </p:grpSpPr>
      <p:sp>
        <p:nvSpPr>
          <p:cNvPr id="2" name="TextBox 2"/>
          <p:cNvSpPr txBox="1"/>
          <p:nvPr/>
        </p:nvSpPr>
        <p:spPr>
          <a:xfrm rot="-97304">
            <a:off x="3297357" y="2778138"/>
            <a:ext cx="11694948" cy="1530484"/>
          </a:xfrm>
          <a:prstGeom prst="rect">
            <a:avLst/>
          </a:prstGeom>
        </p:spPr>
        <p:txBody>
          <a:bodyPr lIns="0" tIns="0" rIns="0" bIns="0" rtlCol="0" anchor="t">
            <a:spAutoFit/>
          </a:bodyPr>
          <a:lstStyle/>
          <a:p>
            <a:pPr marL="0" lvl="0" indent="0" algn="ctr">
              <a:lnSpc>
                <a:spcPts val="11132"/>
              </a:lnSpc>
            </a:pPr>
            <a:r>
              <a:rPr lang="en-US" sz="15400" b="1" spc="-473">
                <a:solidFill>
                  <a:srgbClr val="F0581B"/>
                </a:solidFill>
                <a:latin typeface="Times New Roman" panose="02020603050405020304" pitchFamily="18" charset="0"/>
                <a:ea typeface="Black Han Sans"/>
                <a:cs typeface="Times New Roman" panose="02020603050405020304" pitchFamily="18" charset="0"/>
                <a:sym typeface="Black Han Sans"/>
              </a:rPr>
              <a:t>Thank You</a:t>
            </a:r>
          </a:p>
        </p:txBody>
      </p:sp>
      <p:sp>
        <p:nvSpPr>
          <p:cNvPr id="3" name="Freeform 3"/>
          <p:cNvSpPr/>
          <p:nvPr/>
        </p:nvSpPr>
        <p:spPr>
          <a:xfrm>
            <a:off x="10671725" y="5098577"/>
            <a:ext cx="5894246" cy="5787078"/>
          </a:xfrm>
          <a:custGeom>
            <a:avLst/>
            <a:gdLst/>
            <a:ahLst/>
            <a:cxnLst/>
            <a:rect l="l" t="t" r="r" b="b"/>
            <a:pathLst>
              <a:path w="5894246" h="5787078">
                <a:moveTo>
                  <a:pt x="0" y="0"/>
                </a:moveTo>
                <a:lnTo>
                  <a:pt x="5894246" y="0"/>
                </a:lnTo>
                <a:lnTo>
                  <a:pt x="5894246" y="5787078"/>
                </a:lnTo>
                <a:lnTo>
                  <a:pt x="0" y="57870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952380">
            <a:off x="-2525547" y="1918084"/>
            <a:ext cx="6106547" cy="6360986"/>
          </a:xfrm>
          <a:custGeom>
            <a:avLst/>
            <a:gdLst/>
            <a:ahLst/>
            <a:cxnLst/>
            <a:rect l="l" t="t" r="r" b="b"/>
            <a:pathLst>
              <a:path w="6106547" h="6360986">
                <a:moveTo>
                  <a:pt x="0" y="0"/>
                </a:moveTo>
                <a:lnTo>
                  <a:pt x="6106547" y="0"/>
                </a:lnTo>
                <a:lnTo>
                  <a:pt x="6106547" y="6360986"/>
                </a:lnTo>
                <a:lnTo>
                  <a:pt x="0" y="636098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flipH="1">
            <a:off x="-1819169" y="5351223"/>
            <a:ext cx="7514334" cy="5697231"/>
          </a:xfrm>
          <a:custGeom>
            <a:avLst/>
            <a:gdLst/>
            <a:ahLst/>
            <a:cxnLst/>
            <a:rect l="l" t="t" r="r" b="b"/>
            <a:pathLst>
              <a:path w="7514334" h="5697231">
                <a:moveTo>
                  <a:pt x="7514334" y="0"/>
                </a:moveTo>
                <a:lnTo>
                  <a:pt x="0" y="0"/>
                </a:lnTo>
                <a:lnTo>
                  <a:pt x="0" y="5697232"/>
                </a:lnTo>
                <a:lnTo>
                  <a:pt x="7514334" y="5697232"/>
                </a:lnTo>
                <a:lnTo>
                  <a:pt x="7514334"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flipH="1">
            <a:off x="-1851645" y="5351223"/>
            <a:ext cx="7514334" cy="5697231"/>
          </a:xfrm>
          <a:custGeom>
            <a:avLst/>
            <a:gdLst/>
            <a:ahLst/>
            <a:cxnLst/>
            <a:rect l="l" t="t" r="r" b="b"/>
            <a:pathLst>
              <a:path w="7514334" h="5697231">
                <a:moveTo>
                  <a:pt x="7514334" y="0"/>
                </a:moveTo>
                <a:lnTo>
                  <a:pt x="0" y="0"/>
                </a:lnTo>
                <a:lnTo>
                  <a:pt x="0" y="5697232"/>
                </a:lnTo>
                <a:lnTo>
                  <a:pt x="7514334" y="5697232"/>
                </a:lnTo>
                <a:lnTo>
                  <a:pt x="7514334"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4590361" y="1648555"/>
            <a:ext cx="6321080" cy="6584458"/>
          </a:xfrm>
          <a:custGeom>
            <a:avLst/>
            <a:gdLst/>
            <a:ahLst/>
            <a:cxnLst/>
            <a:rect l="l" t="t" r="r" b="b"/>
            <a:pathLst>
              <a:path w="6321080" h="6584458">
                <a:moveTo>
                  <a:pt x="0" y="0"/>
                </a:moveTo>
                <a:lnTo>
                  <a:pt x="6321080" y="0"/>
                </a:lnTo>
                <a:lnTo>
                  <a:pt x="6321080" y="6584458"/>
                </a:lnTo>
                <a:lnTo>
                  <a:pt x="0" y="658445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13044536" y="5143500"/>
            <a:ext cx="7514334" cy="5697231"/>
          </a:xfrm>
          <a:custGeom>
            <a:avLst/>
            <a:gdLst/>
            <a:ahLst/>
            <a:cxnLst/>
            <a:rect l="l" t="t" r="r" b="b"/>
            <a:pathLst>
              <a:path w="7514334" h="5697231">
                <a:moveTo>
                  <a:pt x="0" y="0"/>
                </a:moveTo>
                <a:lnTo>
                  <a:pt x="7514334" y="0"/>
                </a:lnTo>
                <a:lnTo>
                  <a:pt x="7514334" y="5697231"/>
                </a:lnTo>
                <a:lnTo>
                  <a:pt x="0" y="569723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6415164" y="7613158"/>
            <a:ext cx="5873911" cy="5873911"/>
          </a:xfrm>
          <a:custGeom>
            <a:avLst/>
            <a:gdLst/>
            <a:ahLst/>
            <a:cxnLst/>
            <a:rect l="l" t="t" r="r" b="b"/>
            <a:pathLst>
              <a:path w="5873911" h="5873911">
                <a:moveTo>
                  <a:pt x="0" y="0"/>
                </a:moveTo>
                <a:lnTo>
                  <a:pt x="5873911" y="0"/>
                </a:lnTo>
                <a:lnTo>
                  <a:pt x="5873911" y="5873911"/>
                </a:lnTo>
                <a:lnTo>
                  <a:pt x="0" y="587391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a:off x="3291350" y="6933655"/>
            <a:ext cx="4807629" cy="4114800"/>
          </a:xfrm>
          <a:custGeom>
            <a:avLst/>
            <a:gdLst/>
            <a:ahLst/>
            <a:cxnLst/>
            <a:rect l="l" t="t" r="r" b="b"/>
            <a:pathLst>
              <a:path w="4807629" h="4114800">
                <a:moveTo>
                  <a:pt x="0" y="0"/>
                </a:moveTo>
                <a:lnTo>
                  <a:pt x="4807629" y="0"/>
                </a:lnTo>
                <a:lnTo>
                  <a:pt x="4807629"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a:off x="3291350" y="6589525"/>
            <a:ext cx="1141932" cy="1402590"/>
          </a:xfrm>
          <a:custGeom>
            <a:avLst/>
            <a:gdLst/>
            <a:ahLst/>
            <a:cxnLst/>
            <a:rect l="l" t="t" r="r" b="b"/>
            <a:pathLst>
              <a:path w="1141932" h="1402590">
                <a:moveTo>
                  <a:pt x="0" y="0"/>
                </a:moveTo>
                <a:lnTo>
                  <a:pt x="1141932" y="0"/>
                </a:lnTo>
                <a:lnTo>
                  <a:pt x="1141932" y="1402591"/>
                </a:lnTo>
                <a:lnTo>
                  <a:pt x="0" y="140259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2" name="Freeform 12"/>
          <p:cNvSpPr/>
          <p:nvPr/>
        </p:nvSpPr>
        <p:spPr>
          <a:xfrm rot="-1820863">
            <a:off x="3286968" y="4921563"/>
            <a:ext cx="699625" cy="859322"/>
          </a:xfrm>
          <a:custGeom>
            <a:avLst/>
            <a:gdLst/>
            <a:ahLst/>
            <a:cxnLst/>
            <a:rect l="l" t="t" r="r" b="b"/>
            <a:pathLst>
              <a:path w="699625" h="859322">
                <a:moveTo>
                  <a:pt x="0" y="0"/>
                </a:moveTo>
                <a:lnTo>
                  <a:pt x="699625" y="0"/>
                </a:lnTo>
                <a:lnTo>
                  <a:pt x="699625" y="859321"/>
                </a:lnTo>
                <a:lnTo>
                  <a:pt x="0" y="859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3" name="Freeform 13"/>
          <p:cNvSpPr/>
          <p:nvPr/>
        </p:nvSpPr>
        <p:spPr>
          <a:xfrm rot="2001514">
            <a:off x="4995049" y="6065149"/>
            <a:ext cx="557719" cy="685025"/>
          </a:xfrm>
          <a:custGeom>
            <a:avLst/>
            <a:gdLst/>
            <a:ahLst/>
            <a:cxnLst/>
            <a:rect l="l" t="t" r="r" b="b"/>
            <a:pathLst>
              <a:path w="557719" h="685025">
                <a:moveTo>
                  <a:pt x="0" y="0"/>
                </a:moveTo>
                <a:lnTo>
                  <a:pt x="557719" y="0"/>
                </a:lnTo>
                <a:lnTo>
                  <a:pt x="557719" y="685025"/>
                </a:lnTo>
                <a:lnTo>
                  <a:pt x="0" y="68502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4" name="Freeform 14"/>
          <p:cNvSpPr/>
          <p:nvPr/>
        </p:nvSpPr>
        <p:spPr>
          <a:xfrm rot="-6102459">
            <a:off x="15469715" y="5904453"/>
            <a:ext cx="557719" cy="685025"/>
          </a:xfrm>
          <a:custGeom>
            <a:avLst/>
            <a:gdLst/>
            <a:ahLst/>
            <a:cxnLst/>
            <a:rect l="l" t="t" r="r" b="b"/>
            <a:pathLst>
              <a:path w="557719" h="685025">
                <a:moveTo>
                  <a:pt x="0" y="0"/>
                </a:moveTo>
                <a:lnTo>
                  <a:pt x="557719" y="0"/>
                </a:lnTo>
                <a:lnTo>
                  <a:pt x="557719" y="685025"/>
                </a:lnTo>
                <a:lnTo>
                  <a:pt x="0" y="68502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Freeform 15"/>
          <p:cNvSpPr/>
          <p:nvPr/>
        </p:nvSpPr>
        <p:spPr>
          <a:xfrm rot="-6102459">
            <a:off x="10292898" y="6847129"/>
            <a:ext cx="557719" cy="685025"/>
          </a:xfrm>
          <a:custGeom>
            <a:avLst/>
            <a:gdLst/>
            <a:ahLst/>
            <a:cxnLst/>
            <a:rect l="l" t="t" r="r" b="b"/>
            <a:pathLst>
              <a:path w="557719" h="685025">
                <a:moveTo>
                  <a:pt x="0" y="0"/>
                </a:moveTo>
                <a:lnTo>
                  <a:pt x="557719" y="0"/>
                </a:lnTo>
                <a:lnTo>
                  <a:pt x="557719" y="685025"/>
                </a:lnTo>
                <a:lnTo>
                  <a:pt x="0" y="68502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6"/>
          <p:cNvSpPr/>
          <p:nvPr/>
        </p:nvSpPr>
        <p:spPr>
          <a:xfrm>
            <a:off x="-18144" y="0"/>
            <a:ext cx="18306143" cy="10287000"/>
          </a:xfrm>
          <a:custGeom>
            <a:avLst/>
            <a:gdLst/>
            <a:ahLst/>
            <a:cxnLst/>
            <a:rect l="l" t="t" r="r" b="b"/>
            <a:pathLst>
              <a:path w="12328989" h="8229600">
                <a:moveTo>
                  <a:pt x="0" y="0"/>
                </a:moveTo>
                <a:lnTo>
                  <a:pt x="12328988" y="0"/>
                </a:lnTo>
                <a:lnTo>
                  <a:pt x="12328988" y="8229600"/>
                </a:lnTo>
                <a:lnTo>
                  <a:pt x="0" y="8229600"/>
                </a:lnTo>
                <a:lnTo>
                  <a:pt x="0" y="0"/>
                </a:lnTo>
                <a:close/>
              </a:path>
            </a:pathLst>
          </a:custGeom>
          <a:blipFill>
            <a:blip r:embed="rId2"/>
            <a:stretch>
              <a:fillRect/>
            </a:stretch>
          </a:blipFill>
        </p:spPr>
      </p:sp>
      <p:sp>
        <p:nvSpPr>
          <p:cNvPr id="3" name="Rectangle 2"/>
          <p:cNvSpPr/>
          <p:nvPr/>
        </p:nvSpPr>
        <p:spPr>
          <a:xfrm>
            <a:off x="609600" y="571500"/>
            <a:ext cx="9058891" cy="1754326"/>
          </a:xfrm>
          <a:prstGeom prst="rect">
            <a:avLst/>
          </a:prstGeom>
          <a:effectLst>
            <a:glow rad="101600">
              <a:schemeClr val="accent3">
                <a:satMod val="175000"/>
                <a:alpha val="40000"/>
              </a:schemeClr>
            </a:glow>
          </a:effectLst>
        </p:spPr>
        <p:txBody>
          <a:bodyPr wrap="none">
            <a:spAutoFit/>
          </a:bodyPr>
          <a:lstStyle/>
          <a:p>
            <a:pPr algn="ctr"/>
            <a:r>
              <a:rPr lang="vi-VN" sz="5400" b="1">
                <a:solidFill>
                  <a:srgbClr val="FF0000"/>
                </a:solidFill>
                <a:effectLst>
                  <a:glow rad="101600">
                    <a:schemeClr val="accent2">
                      <a:satMod val="175000"/>
                      <a:alpha val="40000"/>
                    </a:schemeClr>
                  </a:glow>
                </a:effectLst>
                <a:latin typeface="Times New Roman" panose="02020603050405020304" pitchFamily="18" charset="0"/>
                <a:ea typeface="Calibri" panose="020F0502020204030204" pitchFamily="34" charset="0"/>
              </a:rPr>
              <a:t>HOẠT ĐỘNG </a:t>
            </a:r>
            <a:r>
              <a:rPr lang="vi-VN" sz="5400" b="1" smtClean="0">
                <a:solidFill>
                  <a:srgbClr val="FF0000"/>
                </a:solidFill>
                <a:effectLst>
                  <a:glow rad="101600">
                    <a:schemeClr val="accent2">
                      <a:satMod val="175000"/>
                      <a:alpha val="40000"/>
                    </a:schemeClr>
                  </a:glow>
                </a:effectLst>
                <a:latin typeface="Times New Roman" panose="02020603050405020304" pitchFamily="18" charset="0"/>
                <a:ea typeface="Calibri" panose="020F0502020204030204" pitchFamily="34" charset="0"/>
              </a:rPr>
              <a:t>2</a:t>
            </a:r>
          </a:p>
          <a:p>
            <a:pPr algn="ctr"/>
            <a:r>
              <a:rPr lang="vi-VN" sz="5400" b="1" spc="-5" smtClean="0">
                <a:solidFill>
                  <a:srgbClr val="FF0000"/>
                </a:solidFill>
                <a:effectLst>
                  <a:glow rad="101600">
                    <a:schemeClr val="accent2">
                      <a:satMod val="175000"/>
                      <a:alpha val="40000"/>
                    </a:schemeClr>
                  </a:glow>
                </a:effectLst>
                <a:latin typeface="Times New Roman" panose="02020603050405020304" pitchFamily="18" charset="0"/>
                <a:ea typeface="Calibri" panose="020F0502020204030204" pitchFamily="34" charset="0"/>
              </a:rPr>
              <a:t> </a:t>
            </a:r>
            <a:r>
              <a:rPr lang="vi-VN" sz="5400" b="1">
                <a:solidFill>
                  <a:srgbClr val="FF0000"/>
                </a:solidFill>
                <a:effectLst>
                  <a:glow rad="101600">
                    <a:schemeClr val="accent2">
                      <a:satMod val="175000"/>
                      <a:alpha val="40000"/>
                    </a:schemeClr>
                  </a:glow>
                </a:effectLst>
                <a:latin typeface="Times New Roman" panose="02020603050405020304" pitchFamily="18" charset="0"/>
                <a:ea typeface="Calibri" panose="020F0502020204030204" pitchFamily="34" charset="0"/>
              </a:rPr>
              <a:t>HÌNH THÀNH KIẾN THỨC</a:t>
            </a:r>
            <a:endParaRPr lang="en-GB" sz="5400">
              <a:solidFill>
                <a:srgbClr val="FF0000"/>
              </a:solidFill>
              <a:effectLst>
                <a:glow rad="101600">
                  <a:schemeClr val="accent2">
                    <a:satMod val="175000"/>
                    <a:alpha val="40000"/>
                  </a:schemeClr>
                </a:glow>
              </a:effectLst>
            </a:endParaRPr>
          </a:p>
        </p:txBody>
      </p:sp>
    </p:spTree>
    <p:extLst>
      <p:ext uri="{BB962C8B-B14F-4D97-AF65-F5344CB8AC3E}">
        <p14:creationId xmlns:p14="http://schemas.microsoft.com/office/powerpoint/2010/main" val="178060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1"/>
          <p:cNvSpPr/>
          <p:nvPr/>
        </p:nvSpPr>
        <p:spPr>
          <a:xfrm>
            <a:off x="-228600" y="2705100"/>
            <a:ext cx="18440400" cy="7569200"/>
          </a:xfrm>
          <a:custGeom>
            <a:avLst/>
            <a:gdLst/>
            <a:ahLst/>
            <a:cxnLst/>
            <a:rect l="l" t="t" r="r" b="b"/>
            <a:pathLst>
              <a:path w="8583677" h="8229600">
                <a:moveTo>
                  <a:pt x="0" y="0"/>
                </a:moveTo>
                <a:lnTo>
                  <a:pt x="8583676" y="0"/>
                </a:lnTo>
                <a:lnTo>
                  <a:pt x="8583676" y="8229600"/>
                </a:lnTo>
                <a:lnTo>
                  <a:pt x="0" y="8229600"/>
                </a:lnTo>
                <a:lnTo>
                  <a:pt x="0" y="0"/>
                </a:lnTo>
                <a:close/>
              </a:path>
            </a:pathLst>
          </a:custGeom>
          <a:blipFill>
            <a:blip r:embed="rId2"/>
            <a:stretch>
              <a:fillRect/>
            </a:stretch>
          </a:blipFill>
        </p:spPr>
      </p:sp>
      <p:sp>
        <p:nvSpPr>
          <p:cNvPr id="5" name="Rectangle 4"/>
          <p:cNvSpPr/>
          <p:nvPr/>
        </p:nvSpPr>
        <p:spPr>
          <a:xfrm>
            <a:off x="1371600" y="571500"/>
            <a:ext cx="16154400" cy="1931363"/>
          </a:xfrm>
          <a:prstGeom prst="rect">
            <a:avLst/>
          </a:prstGeom>
        </p:spPr>
        <p:txBody>
          <a:bodyPr wrap="square">
            <a:spAutoFit/>
          </a:bodyPr>
          <a:lstStyle/>
          <a:p>
            <a:pPr marL="1028700" indent="-1028700" algn="ctr">
              <a:lnSpc>
                <a:spcPct val="130000"/>
              </a:lnSpc>
              <a:spcAft>
                <a:spcPts val="0"/>
              </a:spcAft>
              <a:buAutoNum type="romanUcPeriod"/>
            </a:pPr>
            <a:r>
              <a:rPr lang="en-US" sz="4800" b="1" kern="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Trải </a:t>
            </a:r>
            <a:r>
              <a:rPr lang="en-US" sz="4800" b="1" ker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nghiệm cùng văn </a:t>
            </a:r>
            <a:r>
              <a:rPr lang="en-US" sz="4800" b="1" kern="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bản</a:t>
            </a:r>
            <a:endParaRPr lang="vi-VN" sz="4800" b="1" kern="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r>
              <a:rPr lang="en-US" sz="4800" b="1" kern="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ker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800" b="1" i="1" ker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Bản sắc dân tộc: cái gốc của mọi công dân toàn cầu”</a:t>
            </a:r>
            <a:endParaRPr lang="en-GB" sz="48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7299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3"/>
          <p:cNvSpPr/>
          <p:nvPr/>
        </p:nvSpPr>
        <p:spPr>
          <a:xfrm>
            <a:off x="381000" y="2933700"/>
            <a:ext cx="17145000" cy="7658100"/>
          </a:xfrm>
          <a:custGeom>
            <a:avLst/>
            <a:gdLst/>
            <a:ahLst/>
            <a:cxnLst/>
            <a:rect l="l" t="t" r="r" b="b"/>
            <a:pathLst>
              <a:path w="8981828" h="8229600">
                <a:moveTo>
                  <a:pt x="0" y="0"/>
                </a:moveTo>
                <a:lnTo>
                  <a:pt x="8981829" y="0"/>
                </a:lnTo>
                <a:lnTo>
                  <a:pt x="8981829" y="8229600"/>
                </a:lnTo>
                <a:lnTo>
                  <a:pt x="0" y="8229600"/>
                </a:lnTo>
                <a:lnTo>
                  <a:pt x="0" y="0"/>
                </a:lnTo>
                <a:close/>
              </a:path>
            </a:pathLst>
          </a:custGeom>
          <a:blipFill>
            <a:blip r:embed="rId2"/>
            <a:stretch>
              <a:fillRect/>
            </a:stretch>
          </a:blipFill>
        </p:spPr>
      </p:sp>
      <p:sp>
        <p:nvSpPr>
          <p:cNvPr id="3" name="Rectangle 2"/>
          <p:cNvSpPr/>
          <p:nvPr/>
        </p:nvSpPr>
        <p:spPr>
          <a:xfrm>
            <a:off x="5714999" y="486370"/>
            <a:ext cx="6319679" cy="923330"/>
          </a:xfrm>
          <a:prstGeom prst="rect">
            <a:avLst/>
          </a:prstGeom>
        </p:spPr>
        <p:txBody>
          <a:bodyPr wrap="none">
            <a:spAutoFit/>
          </a:bodyPr>
          <a:lstStyle/>
          <a:p>
            <a:r>
              <a:rPr lang="en-US" sz="5400" b="1">
                <a:latin typeface="Times New Roman" panose="02020603050405020304" pitchFamily="18" charset="0"/>
                <a:cs typeface="Times New Roman" panose="02020603050405020304" pitchFamily="18" charset="0"/>
              </a:rPr>
              <a:t>1. Tác giả và xuất xứ</a:t>
            </a:r>
            <a:endParaRPr lang="en-GB" sz="5400">
              <a:latin typeface="Times New Roman" panose="02020603050405020304" pitchFamily="18" charset="0"/>
              <a:cs typeface="Times New Roman" panose="02020603050405020304" pitchFamily="18" charset="0"/>
            </a:endParaRPr>
          </a:p>
        </p:txBody>
      </p:sp>
      <p:sp>
        <p:nvSpPr>
          <p:cNvPr id="4" name="Rectangle 3"/>
          <p:cNvSpPr/>
          <p:nvPr/>
        </p:nvSpPr>
        <p:spPr>
          <a:xfrm>
            <a:off x="5558866" y="1759765"/>
            <a:ext cx="6631944" cy="769441"/>
          </a:xfrm>
          <a:prstGeom prst="rect">
            <a:avLst/>
          </a:prstGeom>
        </p:spPr>
        <p:txBody>
          <a:bodyPr wrap="none">
            <a:spAutoFit/>
          </a:bodyPr>
          <a:lstStyle/>
          <a:p>
            <a:pPr algn="just">
              <a:spcAft>
                <a:spcPts val="800"/>
              </a:spcAft>
            </a:pPr>
            <a:r>
              <a:rPr lang="en-US" sz="4400" b="1" i="1">
                <a:latin typeface="Times New Roman" panose="02020603050405020304" pitchFamily="18" charset="0"/>
                <a:cs typeface="Times New Roman" panose="02020603050405020304" pitchFamily="18" charset="0"/>
              </a:rPr>
              <a:t> - Tác giả</a:t>
            </a:r>
            <a:r>
              <a:rPr lang="en-US" sz="4400">
                <a:latin typeface="Times New Roman" panose="02020603050405020304" pitchFamily="18" charset="0"/>
                <a:cs typeface="Times New Roman" panose="02020603050405020304" pitchFamily="18" charset="0"/>
              </a:rPr>
              <a:t>: Nam Lê – Như Ý</a:t>
            </a:r>
            <a:endParaRPr lang="en-GB" sz="44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153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9F3"/>
        </a:solidFill>
        <a:effectLst/>
      </p:bgPr>
    </p:bg>
    <p:spTree>
      <p:nvGrpSpPr>
        <p:cNvPr id="1" name=""/>
        <p:cNvGrpSpPr/>
        <p:nvPr/>
      </p:nvGrpSpPr>
      <p:grpSpPr>
        <a:xfrm>
          <a:off x="0" y="0"/>
          <a:ext cx="0" cy="0"/>
          <a:chOff x="0" y="0"/>
          <a:chExt cx="0" cy="0"/>
        </a:xfrm>
      </p:grpSpPr>
      <p:sp>
        <p:nvSpPr>
          <p:cNvPr id="2" name="Rectangle 1"/>
          <p:cNvSpPr/>
          <p:nvPr/>
        </p:nvSpPr>
        <p:spPr>
          <a:xfrm>
            <a:off x="8791342" y="416866"/>
            <a:ext cx="4927054" cy="1323439"/>
          </a:xfrm>
          <a:prstGeom prst="rect">
            <a:avLst/>
          </a:prstGeom>
        </p:spPr>
        <p:txBody>
          <a:bodyPr wrap="none">
            <a:spAutoFit/>
          </a:bodyPr>
          <a:lstStyle/>
          <a:p>
            <a:pPr algn="ctr"/>
            <a:r>
              <a:rPr lang="en-US" sz="80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2. Văn bản</a:t>
            </a:r>
            <a:endParaRPr lang="en-GB" sz="80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
        <p:nvSpPr>
          <p:cNvPr id="36" name="Freeform 49"/>
          <p:cNvSpPr/>
          <p:nvPr/>
        </p:nvSpPr>
        <p:spPr>
          <a:xfrm>
            <a:off x="-152400" y="2055586"/>
            <a:ext cx="4419600" cy="8229600"/>
          </a:xfrm>
          <a:custGeom>
            <a:avLst/>
            <a:gdLst/>
            <a:ahLst/>
            <a:cxnLst/>
            <a:rect l="l" t="t" r="r" b="b"/>
            <a:pathLst>
              <a:path w="3741039" h="8229600">
                <a:moveTo>
                  <a:pt x="0" y="0"/>
                </a:moveTo>
                <a:lnTo>
                  <a:pt x="3741040" y="0"/>
                </a:lnTo>
                <a:lnTo>
                  <a:pt x="3741040" y="8229600"/>
                </a:lnTo>
                <a:lnTo>
                  <a:pt x="0" y="8229600"/>
                </a:lnTo>
                <a:lnTo>
                  <a:pt x="0" y="0"/>
                </a:lnTo>
                <a:close/>
              </a:path>
            </a:pathLst>
          </a:custGeom>
          <a:blipFill>
            <a:blip r:embed="rId2"/>
            <a:stretch>
              <a:fillRect/>
            </a:stretch>
          </a:blipFill>
        </p:spPr>
      </p:sp>
      <p:sp>
        <p:nvSpPr>
          <p:cNvPr id="37" name="Freeform 58"/>
          <p:cNvSpPr/>
          <p:nvPr/>
        </p:nvSpPr>
        <p:spPr>
          <a:xfrm rot="2046350">
            <a:off x="1373361" y="-558625"/>
            <a:ext cx="3605389" cy="3058978"/>
          </a:xfrm>
          <a:custGeom>
            <a:avLst/>
            <a:gdLst/>
            <a:ahLst/>
            <a:cxnLst/>
            <a:rect l="l" t="t" r="r" b="b"/>
            <a:pathLst>
              <a:path w="8157591" h="8229600">
                <a:moveTo>
                  <a:pt x="0" y="0"/>
                </a:moveTo>
                <a:lnTo>
                  <a:pt x="8157592" y="0"/>
                </a:lnTo>
                <a:lnTo>
                  <a:pt x="8157592" y="8229600"/>
                </a:lnTo>
                <a:lnTo>
                  <a:pt x="0" y="8229600"/>
                </a:lnTo>
                <a:lnTo>
                  <a:pt x="0" y="0"/>
                </a:lnTo>
                <a:close/>
              </a:path>
            </a:pathLst>
          </a:custGeom>
          <a:blipFill>
            <a:blip r:embed="rId3"/>
            <a:stretch>
              <a:fillRect/>
            </a:stretch>
          </a:blipFill>
        </p:spPr>
        <p:txBody>
          <a:bodyPr/>
          <a:lstStyle/>
          <a:p>
            <a:endParaRPr lang="en-GB"/>
          </a:p>
        </p:txBody>
      </p:sp>
      <p:graphicFrame>
        <p:nvGraphicFramePr>
          <p:cNvPr id="5" name="Table 4"/>
          <p:cNvGraphicFramePr>
            <a:graphicFrameLocks noGrp="1"/>
          </p:cNvGraphicFramePr>
          <p:nvPr>
            <p:extLst>
              <p:ext uri="{D42A27DB-BD31-4B8C-83A1-F6EECF244321}">
                <p14:modId xmlns:p14="http://schemas.microsoft.com/office/powerpoint/2010/main" val="2432400886"/>
              </p:ext>
            </p:extLst>
          </p:nvPr>
        </p:nvGraphicFramePr>
        <p:xfrm>
          <a:off x="5715000" y="2476500"/>
          <a:ext cx="12115800" cy="715137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6934200"/>
                <a:gridCol w="5181600"/>
              </a:tblGrid>
              <a:tr h="0">
                <a:tc gridSpan="2">
                  <a:txBody>
                    <a:bodyPr/>
                    <a:lstStyle/>
                    <a:p>
                      <a:pPr algn="ctr">
                        <a:lnSpc>
                          <a:spcPct val="130000"/>
                        </a:lnSpc>
                        <a:spcAft>
                          <a:spcPts val="0"/>
                        </a:spcAft>
                      </a:pPr>
                      <a:r>
                        <a:rPr lang="en-US" sz="3600" b="1"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HT 01: Tìm hiểu khái quát văn bản</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3600" b="1" ker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Đọc văn bản </a:t>
                      </a:r>
                      <a:r>
                        <a:rPr lang="en-US" sz="3600" b="1" i="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Bản sắc dân tộc: cái gốc của mọi công dân toàn cầu </a:t>
                      </a:r>
                      <a:r>
                        <a:rPr lang="en-US" sz="3600" b="1" ker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 trả lời các câu hỏi sau:</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hMerge="1">
                  <a:txBody>
                    <a:bodyPr/>
                    <a:lstStyle/>
                    <a:p>
                      <a:endParaRPr lang="en-GB"/>
                    </a:p>
                  </a:txBody>
                  <a:tcPr/>
                </a:tc>
              </a:tr>
              <a:tr h="196215">
                <a:tc>
                  <a:txBody>
                    <a:bodyPr/>
                    <a:lstStyle/>
                    <a:p>
                      <a:pPr algn="ctr">
                        <a:lnSpc>
                          <a:spcPct val="130000"/>
                        </a:lnSpc>
                        <a:spcAft>
                          <a:spcPts val="0"/>
                        </a:spcAft>
                      </a:pPr>
                      <a:r>
                        <a:rPr lang="en-US" sz="36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 hỏi tìm hiểu</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600" b="1" kern="0">
                          <a:effectLst/>
                          <a:latin typeface="Times New Roman" panose="02020603050405020304" pitchFamily="18" charset="0"/>
                          <a:ea typeface="Times New Roman" panose="02020603050405020304" pitchFamily="18" charset="0"/>
                          <a:cs typeface="Times New Roman" panose="02020603050405020304" pitchFamily="18" charset="0"/>
                        </a:rPr>
                        <a:t>Trả lời</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30000"/>
                        </a:lnSpc>
                        <a:spcAft>
                          <a:spcPts val="0"/>
                        </a:spcAft>
                      </a:pPr>
                      <a:r>
                        <a:rPr lang="en-US"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Nêu xuất xứ, thời điểm ra đời (nếu có) của văn bản.</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30000"/>
                        </a:lnSpc>
                        <a:spcAft>
                          <a:spcPts val="0"/>
                        </a:spcAft>
                      </a:pPr>
                      <a:r>
                        <a:rPr lang="en-US"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Xác định thể loại, phương thức biểu đạt chính của văn bản.</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30000"/>
                        </a:lnSpc>
                        <a:spcAft>
                          <a:spcPts val="0"/>
                        </a:spcAft>
                      </a:pPr>
                      <a:r>
                        <a:rPr lang="en-US"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Nêu đề tài của văn bản.</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30000"/>
                        </a:lnSpc>
                        <a:spcAft>
                          <a:spcPts val="0"/>
                        </a:spcAft>
                      </a:pPr>
                      <a:r>
                        <a:rPr lang="en-US"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Nêu bố cục của văn bản</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1049562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9F3"/>
        </a:solidFill>
        <a:effectLst/>
      </p:bgPr>
    </p:bg>
    <p:spTree>
      <p:nvGrpSpPr>
        <p:cNvPr id="1" name=""/>
        <p:cNvGrpSpPr/>
        <p:nvPr/>
      </p:nvGrpSpPr>
      <p:grpSpPr>
        <a:xfrm>
          <a:off x="0" y="0"/>
          <a:ext cx="0" cy="0"/>
          <a:chOff x="0" y="0"/>
          <a:chExt cx="0" cy="0"/>
        </a:xfrm>
      </p:grpSpPr>
      <p:sp>
        <p:nvSpPr>
          <p:cNvPr id="3" name="Freeform 3"/>
          <p:cNvSpPr/>
          <p:nvPr/>
        </p:nvSpPr>
        <p:spPr>
          <a:xfrm rot="271725" flipH="1" flipV="1">
            <a:off x="8963646" y="827160"/>
            <a:ext cx="7481994" cy="5151770"/>
          </a:xfrm>
          <a:custGeom>
            <a:avLst/>
            <a:gdLst/>
            <a:ahLst/>
            <a:cxnLst/>
            <a:rect l="l" t="t" r="r" b="b"/>
            <a:pathLst>
              <a:path w="7481994" h="4176726">
                <a:moveTo>
                  <a:pt x="7481993" y="4176726"/>
                </a:moveTo>
                <a:lnTo>
                  <a:pt x="0" y="4176726"/>
                </a:lnTo>
                <a:lnTo>
                  <a:pt x="0" y="0"/>
                </a:lnTo>
                <a:lnTo>
                  <a:pt x="7481993" y="0"/>
                </a:lnTo>
                <a:lnTo>
                  <a:pt x="7481993" y="4176726"/>
                </a:lnTo>
                <a:close/>
              </a:path>
            </a:pathLst>
          </a:custGeom>
          <a:blipFill>
            <a:blip r:embed="rId2"/>
            <a:stretch>
              <a:fillRect b="-47562"/>
            </a:stretch>
          </a:blipFill>
        </p:spPr>
      </p:sp>
      <p:sp>
        <p:nvSpPr>
          <p:cNvPr id="4" name="Freeform 4"/>
          <p:cNvSpPr/>
          <p:nvPr/>
        </p:nvSpPr>
        <p:spPr>
          <a:xfrm rot="390683">
            <a:off x="12064921" y="566963"/>
            <a:ext cx="1712244" cy="563484"/>
          </a:xfrm>
          <a:custGeom>
            <a:avLst/>
            <a:gdLst/>
            <a:ahLst/>
            <a:cxnLst/>
            <a:rect l="l" t="t" r="r" b="b"/>
            <a:pathLst>
              <a:path w="1712244" h="563484">
                <a:moveTo>
                  <a:pt x="0" y="0"/>
                </a:moveTo>
                <a:lnTo>
                  <a:pt x="1712245" y="0"/>
                </a:lnTo>
                <a:lnTo>
                  <a:pt x="1712245" y="563484"/>
                </a:lnTo>
                <a:lnTo>
                  <a:pt x="0" y="563484"/>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952380">
            <a:off x="-2143776" y="5812440"/>
            <a:ext cx="6106547" cy="6360986"/>
          </a:xfrm>
          <a:custGeom>
            <a:avLst/>
            <a:gdLst/>
            <a:ahLst/>
            <a:cxnLst/>
            <a:rect l="l" t="t" r="r" b="b"/>
            <a:pathLst>
              <a:path w="6106547" h="6360986">
                <a:moveTo>
                  <a:pt x="0" y="0"/>
                </a:moveTo>
                <a:lnTo>
                  <a:pt x="6106547" y="0"/>
                </a:lnTo>
                <a:lnTo>
                  <a:pt x="6106547" y="6360986"/>
                </a:lnTo>
                <a:lnTo>
                  <a:pt x="0" y="636098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6" name="Group 6"/>
          <p:cNvGrpSpPr/>
          <p:nvPr/>
        </p:nvGrpSpPr>
        <p:grpSpPr>
          <a:xfrm rot="513711">
            <a:off x="965240" y="4427682"/>
            <a:ext cx="5671942" cy="4368653"/>
            <a:chOff x="0" y="0"/>
            <a:chExt cx="7562590" cy="5824871"/>
          </a:xfrm>
        </p:grpSpPr>
        <p:sp>
          <p:nvSpPr>
            <p:cNvPr id="7" name="Freeform 7"/>
            <p:cNvSpPr/>
            <p:nvPr/>
          </p:nvSpPr>
          <p:spPr>
            <a:xfrm rot="5400000">
              <a:off x="868859" y="-868859"/>
              <a:ext cx="5824871" cy="7562590"/>
            </a:xfrm>
            <a:custGeom>
              <a:avLst/>
              <a:gdLst/>
              <a:ahLst/>
              <a:cxnLst/>
              <a:rect l="l" t="t" r="r" b="b"/>
              <a:pathLst>
                <a:path w="5824871" h="7562590">
                  <a:moveTo>
                    <a:pt x="0" y="0"/>
                  </a:moveTo>
                  <a:lnTo>
                    <a:pt x="5824872" y="0"/>
                  </a:lnTo>
                  <a:lnTo>
                    <a:pt x="5824872" y="7562590"/>
                  </a:lnTo>
                  <a:lnTo>
                    <a:pt x="0" y="7562590"/>
                  </a:lnTo>
                  <a:lnTo>
                    <a:pt x="0" y="0"/>
                  </a:lnTo>
                  <a:close/>
                </a:path>
              </a:pathLst>
            </a:custGeom>
            <a:blipFill>
              <a:blip r:embed="rId8"/>
              <a:stretch>
                <a:fillRect t="-345" b="-345"/>
              </a:stretch>
            </a:blipFill>
          </p:spPr>
        </p:sp>
        <p:grpSp>
          <p:nvGrpSpPr>
            <p:cNvPr id="8" name="Group 8"/>
            <p:cNvGrpSpPr/>
            <p:nvPr/>
          </p:nvGrpSpPr>
          <p:grpSpPr>
            <a:xfrm>
              <a:off x="203592" y="161172"/>
              <a:ext cx="7220852" cy="5396765"/>
              <a:chOff x="0" y="0"/>
              <a:chExt cx="2055332" cy="1536127"/>
            </a:xfrm>
          </p:grpSpPr>
          <p:sp>
            <p:nvSpPr>
              <p:cNvPr id="9" name="Freeform 9"/>
              <p:cNvSpPr/>
              <p:nvPr/>
            </p:nvSpPr>
            <p:spPr>
              <a:xfrm>
                <a:off x="0" y="0"/>
                <a:ext cx="2055332" cy="1536127"/>
              </a:xfrm>
              <a:custGeom>
                <a:avLst/>
                <a:gdLst/>
                <a:ahLst/>
                <a:cxnLst/>
                <a:rect l="l" t="t" r="r" b="b"/>
                <a:pathLst>
                  <a:path w="2055332" h="1536127">
                    <a:moveTo>
                      <a:pt x="0" y="0"/>
                    </a:moveTo>
                    <a:lnTo>
                      <a:pt x="2055332" y="0"/>
                    </a:lnTo>
                    <a:lnTo>
                      <a:pt x="2055332" y="1536127"/>
                    </a:lnTo>
                    <a:lnTo>
                      <a:pt x="0" y="1536127"/>
                    </a:lnTo>
                    <a:close/>
                  </a:path>
                </a:pathLst>
              </a:custGeom>
              <a:solidFill>
                <a:srgbClr val="FFFFFF"/>
              </a:solidFill>
            </p:spPr>
          </p:sp>
          <p:sp>
            <p:nvSpPr>
              <p:cNvPr id="10" name="TextBox 10"/>
              <p:cNvSpPr txBox="1"/>
              <p:nvPr/>
            </p:nvSpPr>
            <p:spPr>
              <a:xfrm>
                <a:off x="0" y="-38100"/>
                <a:ext cx="2055332" cy="1574227"/>
              </a:xfrm>
              <a:prstGeom prst="rect">
                <a:avLst/>
              </a:prstGeom>
            </p:spPr>
            <p:txBody>
              <a:bodyPr lIns="36567" tIns="36567" rIns="36567" bIns="36567" rtlCol="0" anchor="ctr"/>
              <a:lstStyle/>
              <a:p>
                <a:pPr algn="ctr">
                  <a:lnSpc>
                    <a:spcPts val="2933"/>
                  </a:lnSpc>
                </a:pPr>
                <a:endParaRPr>
                  <a:solidFill>
                    <a:prstClr val="black"/>
                  </a:solidFill>
                </a:endParaRPr>
              </a:p>
            </p:txBody>
          </p:sp>
        </p:grpSp>
      </p:grpSp>
      <p:sp>
        <p:nvSpPr>
          <p:cNvPr id="37" name="TextBox 37"/>
          <p:cNvSpPr txBox="1"/>
          <p:nvPr/>
        </p:nvSpPr>
        <p:spPr>
          <a:xfrm>
            <a:off x="10057046" y="1287048"/>
            <a:ext cx="6662606" cy="830997"/>
          </a:xfrm>
          <a:prstGeom prst="rect">
            <a:avLst/>
          </a:prstGeom>
        </p:spPr>
        <p:txBody>
          <a:bodyPr wrap="square" lIns="0" tIns="0" rIns="0" bIns="0" rtlCol="0" anchor="t">
            <a:spAutoFit/>
          </a:bodyPr>
          <a:lstStyle/>
          <a:p>
            <a:pPr algn="just"/>
            <a:r>
              <a:rPr lang="en-US" sz="5400" b="1">
                <a:latin typeface="Times New Roman" panose="02020603050405020304" pitchFamily="18" charset="0"/>
                <a:cs typeface="Times New Roman" panose="02020603050405020304" pitchFamily="18" charset="0"/>
              </a:rPr>
              <a:t> a. Đọc văn bản</a:t>
            </a:r>
            <a:endParaRPr lang="en-US" sz="4800">
              <a:solidFill>
                <a:srgbClr val="4A1B20"/>
              </a:solidFill>
              <a:latin typeface="Times New Roman" panose="02020603050405020304" pitchFamily="18" charset="0"/>
              <a:ea typeface="Mali"/>
              <a:cs typeface="Times New Roman" panose="02020603050405020304" pitchFamily="18" charset="0"/>
              <a:sym typeface="Mali"/>
            </a:endParaRPr>
          </a:p>
        </p:txBody>
      </p:sp>
      <p:sp>
        <p:nvSpPr>
          <p:cNvPr id="39" name="Freeform 41"/>
          <p:cNvSpPr/>
          <p:nvPr/>
        </p:nvSpPr>
        <p:spPr>
          <a:xfrm rot="480041">
            <a:off x="1330028" y="4793860"/>
            <a:ext cx="4961262" cy="3510232"/>
          </a:xfrm>
          <a:custGeom>
            <a:avLst/>
            <a:gdLst/>
            <a:ahLst/>
            <a:cxnLst/>
            <a:rect l="l" t="t" r="r" b="b"/>
            <a:pathLst>
              <a:path w="14630400" h="8229600">
                <a:moveTo>
                  <a:pt x="0" y="0"/>
                </a:moveTo>
                <a:lnTo>
                  <a:pt x="14630400" y="0"/>
                </a:lnTo>
                <a:lnTo>
                  <a:pt x="14630400" y="8229600"/>
                </a:lnTo>
                <a:lnTo>
                  <a:pt x="0" y="8229600"/>
                </a:lnTo>
                <a:lnTo>
                  <a:pt x="0" y="0"/>
                </a:lnTo>
                <a:close/>
              </a:path>
            </a:pathLst>
          </a:custGeom>
          <a:blipFill>
            <a:blip r:embed="rId9"/>
            <a:stretch>
              <a:fillRect/>
            </a:stretch>
          </a:blipFill>
        </p:spPr>
      </p:sp>
      <p:grpSp>
        <p:nvGrpSpPr>
          <p:cNvPr id="40" name="Group 13"/>
          <p:cNvGrpSpPr/>
          <p:nvPr/>
        </p:nvGrpSpPr>
        <p:grpSpPr>
          <a:xfrm rot="112782">
            <a:off x="5516275" y="6436553"/>
            <a:ext cx="6251512" cy="4814308"/>
            <a:chOff x="0" y="0"/>
            <a:chExt cx="8335350" cy="6419077"/>
          </a:xfrm>
        </p:grpSpPr>
        <p:sp>
          <p:nvSpPr>
            <p:cNvPr id="41" name="Freeform 14"/>
            <p:cNvSpPr/>
            <p:nvPr/>
          </p:nvSpPr>
          <p:spPr>
            <a:xfrm rot="5400000">
              <a:off x="958136" y="-958136"/>
              <a:ext cx="6419077" cy="8335350"/>
            </a:xfrm>
            <a:custGeom>
              <a:avLst/>
              <a:gdLst/>
              <a:ahLst/>
              <a:cxnLst/>
              <a:rect l="l" t="t" r="r" b="b"/>
              <a:pathLst>
                <a:path w="6419077" h="8335350">
                  <a:moveTo>
                    <a:pt x="0" y="0"/>
                  </a:moveTo>
                  <a:lnTo>
                    <a:pt x="6419077" y="0"/>
                  </a:lnTo>
                  <a:lnTo>
                    <a:pt x="6419077" y="8335349"/>
                  </a:lnTo>
                  <a:lnTo>
                    <a:pt x="0" y="8335349"/>
                  </a:lnTo>
                  <a:lnTo>
                    <a:pt x="0" y="0"/>
                  </a:lnTo>
                  <a:close/>
                </a:path>
              </a:pathLst>
            </a:custGeom>
            <a:blipFill>
              <a:blip r:embed="rId8"/>
              <a:stretch>
                <a:fillRect t="-337" b="-337"/>
              </a:stretch>
            </a:blipFill>
          </p:spPr>
        </p:sp>
        <p:grpSp>
          <p:nvGrpSpPr>
            <p:cNvPr id="42" name="Group 15"/>
            <p:cNvGrpSpPr/>
            <p:nvPr/>
          </p:nvGrpSpPr>
          <p:grpSpPr>
            <a:xfrm>
              <a:off x="224395" y="177614"/>
              <a:ext cx="7958692" cy="5947298"/>
              <a:chOff x="0" y="0"/>
              <a:chExt cx="2055649" cy="1536127"/>
            </a:xfrm>
          </p:grpSpPr>
          <p:sp>
            <p:nvSpPr>
              <p:cNvPr id="45" name="Freeform 16"/>
              <p:cNvSpPr/>
              <p:nvPr/>
            </p:nvSpPr>
            <p:spPr>
              <a:xfrm>
                <a:off x="0" y="0"/>
                <a:ext cx="2055649" cy="1536127"/>
              </a:xfrm>
              <a:custGeom>
                <a:avLst/>
                <a:gdLst/>
                <a:ahLst/>
                <a:cxnLst/>
                <a:rect l="l" t="t" r="r" b="b"/>
                <a:pathLst>
                  <a:path w="2055649" h="1536127">
                    <a:moveTo>
                      <a:pt x="0" y="0"/>
                    </a:moveTo>
                    <a:lnTo>
                      <a:pt x="2055649" y="0"/>
                    </a:lnTo>
                    <a:lnTo>
                      <a:pt x="2055649" y="1536127"/>
                    </a:lnTo>
                    <a:lnTo>
                      <a:pt x="0" y="1536127"/>
                    </a:lnTo>
                    <a:close/>
                  </a:path>
                </a:pathLst>
              </a:custGeom>
              <a:solidFill>
                <a:srgbClr val="FFFFFF"/>
              </a:solidFill>
            </p:spPr>
          </p:sp>
          <p:sp>
            <p:nvSpPr>
              <p:cNvPr id="46" name="TextBox 17"/>
              <p:cNvSpPr txBox="1"/>
              <p:nvPr/>
            </p:nvSpPr>
            <p:spPr>
              <a:xfrm>
                <a:off x="0" y="-38100"/>
                <a:ext cx="2055649" cy="1574227"/>
              </a:xfrm>
              <a:prstGeom prst="rect">
                <a:avLst/>
              </a:prstGeom>
            </p:spPr>
            <p:txBody>
              <a:bodyPr lIns="36567" tIns="36567" rIns="36567" bIns="36567" rtlCol="0" anchor="ctr"/>
              <a:lstStyle/>
              <a:p>
                <a:pPr algn="ctr">
                  <a:lnSpc>
                    <a:spcPts val="2933"/>
                  </a:lnSpc>
                </a:pPr>
                <a:endParaRPr>
                  <a:solidFill>
                    <a:prstClr val="black"/>
                  </a:solidFill>
                </a:endParaRPr>
              </a:p>
            </p:txBody>
          </p:sp>
        </p:grpSp>
      </p:grpSp>
      <p:sp>
        <p:nvSpPr>
          <p:cNvPr id="47" name="Freeform 43"/>
          <p:cNvSpPr/>
          <p:nvPr/>
        </p:nvSpPr>
        <p:spPr>
          <a:xfrm rot="175612">
            <a:off x="6150382" y="6875497"/>
            <a:ext cx="5030080" cy="3792419"/>
          </a:xfrm>
          <a:custGeom>
            <a:avLst/>
            <a:gdLst/>
            <a:ahLst/>
            <a:cxnLst/>
            <a:rect l="l" t="t" r="r" b="b"/>
            <a:pathLst>
              <a:path w="11312165" h="8229600">
                <a:moveTo>
                  <a:pt x="0" y="0"/>
                </a:moveTo>
                <a:lnTo>
                  <a:pt x="11312164" y="0"/>
                </a:lnTo>
                <a:lnTo>
                  <a:pt x="11312164" y="8229600"/>
                </a:lnTo>
                <a:lnTo>
                  <a:pt x="0" y="8229600"/>
                </a:lnTo>
                <a:lnTo>
                  <a:pt x="0" y="0"/>
                </a:lnTo>
                <a:close/>
              </a:path>
            </a:pathLst>
          </a:custGeom>
          <a:blipFill>
            <a:blip r:embed="rId10"/>
            <a:stretch>
              <a:fillRect/>
            </a:stretch>
          </a:blipFill>
        </p:spPr>
      </p:sp>
      <p:sp>
        <p:nvSpPr>
          <p:cNvPr id="48" name="Freeform 45"/>
          <p:cNvSpPr/>
          <p:nvPr/>
        </p:nvSpPr>
        <p:spPr>
          <a:xfrm>
            <a:off x="12038494" y="4979747"/>
            <a:ext cx="3590004" cy="5200726"/>
          </a:xfrm>
          <a:custGeom>
            <a:avLst/>
            <a:gdLst/>
            <a:ahLst/>
            <a:cxnLst/>
            <a:rect l="l" t="t" r="r" b="b"/>
            <a:pathLst>
              <a:path w="3014091" h="4114800">
                <a:moveTo>
                  <a:pt x="0" y="0"/>
                </a:moveTo>
                <a:lnTo>
                  <a:pt x="3014092" y="0"/>
                </a:lnTo>
                <a:lnTo>
                  <a:pt x="3014092" y="4114800"/>
                </a:lnTo>
                <a:lnTo>
                  <a:pt x="0" y="4114800"/>
                </a:lnTo>
                <a:lnTo>
                  <a:pt x="0" y="0"/>
                </a:lnTo>
                <a:close/>
              </a:path>
            </a:pathLst>
          </a:custGeom>
          <a:blipFill>
            <a:blip r:embed="rId11">
              <a:extLst>
                <a:ext uri="{96DAC541-7B7A-43D3-8B79-37D633B846F1}">
                  <asvg:svgBlip xmlns:asvg="http://schemas.microsoft.com/office/drawing/2016/SVG/main" xmlns="" r:embed="rId59"/>
                </a:ext>
              </a:extLst>
            </a:blip>
            <a:stretch>
              <a:fillRect/>
            </a:stretch>
          </a:blipFill>
        </p:spPr>
      </p:sp>
      <p:sp>
        <p:nvSpPr>
          <p:cNvPr id="49" name="Freeform 32"/>
          <p:cNvSpPr/>
          <p:nvPr/>
        </p:nvSpPr>
        <p:spPr>
          <a:xfrm>
            <a:off x="14123568" y="4668390"/>
            <a:ext cx="7315200" cy="3136392"/>
          </a:xfrm>
          <a:custGeom>
            <a:avLst/>
            <a:gdLst/>
            <a:ahLst/>
            <a:cxnLst/>
            <a:rect l="l" t="t" r="r" b="b"/>
            <a:pathLst>
              <a:path w="7315200" h="3136392">
                <a:moveTo>
                  <a:pt x="0" y="0"/>
                </a:moveTo>
                <a:lnTo>
                  <a:pt x="7315200" y="0"/>
                </a:lnTo>
                <a:lnTo>
                  <a:pt x="7315200" y="3136392"/>
                </a:lnTo>
                <a:lnTo>
                  <a:pt x="0" y="3136392"/>
                </a:lnTo>
                <a:lnTo>
                  <a:pt x="0" y="0"/>
                </a:lnTo>
                <a:close/>
              </a:path>
            </a:pathLst>
          </a:custGeom>
          <a:blipFill>
            <a:blip r:embed="rId60">
              <a:extLst>
                <a:ext uri="{96DAC541-7B7A-43D3-8B79-37D633B846F1}">
                  <asvg:svgBlip xmlns:asvg="http://schemas.microsoft.com/office/drawing/2016/SVG/main" xmlns="" r:embed="rId45"/>
                </a:ext>
              </a:extLst>
            </a:blip>
            <a:stretch>
              <a:fillRect/>
            </a:stretch>
          </a:blipFill>
        </p:spPr>
      </p:sp>
      <p:sp>
        <p:nvSpPr>
          <p:cNvPr id="11" name="Rectangle 10"/>
          <p:cNvSpPr/>
          <p:nvPr/>
        </p:nvSpPr>
        <p:spPr>
          <a:xfrm>
            <a:off x="10369694" y="2433876"/>
            <a:ext cx="1593706" cy="769441"/>
          </a:xfrm>
          <a:prstGeom prst="rect">
            <a:avLst/>
          </a:prstGeom>
        </p:spPr>
        <p:txBody>
          <a:bodyPr wrap="none">
            <a:spAutoFit/>
          </a:bodyPr>
          <a:lstStyle/>
          <a:p>
            <a:r>
              <a:rPr lang="en-US" sz="4400"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Đọc </a:t>
            </a:r>
            <a:endParaRPr lang="en-GB" sz="6000">
              <a:latin typeface="Times New Roman" panose="02020603050405020304" pitchFamily="18" charset="0"/>
              <a:cs typeface="Times New Roman" panose="02020603050405020304" pitchFamily="18" charset="0"/>
            </a:endParaRPr>
          </a:p>
        </p:txBody>
      </p:sp>
      <p:sp>
        <p:nvSpPr>
          <p:cNvPr id="12" name="Rectangle 11"/>
          <p:cNvSpPr/>
          <p:nvPr/>
        </p:nvSpPr>
        <p:spPr>
          <a:xfrm>
            <a:off x="10210800" y="3217360"/>
            <a:ext cx="4987689" cy="1446550"/>
          </a:xfrm>
          <a:prstGeom prst="rect">
            <a:avLst/>
          </a:prstGeom>
        </p:spPr>
        <p:txBody>
          <a:bodyPr wrap="square">
            <a:spAutoFit/>
          </a:bodyPr>
          <a:lstStyle/>
          <a:p>
            <a:pPr algn="just"/>
            <a:r>
              <a:rPr lang="en-US" sz="4400"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Tìm hiểu từ khó (sgk, tr. 16, 17)</a:t>
            </a:r>
            <a:endParaRPr lang="en-GB" sz="6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610945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9F3"/>
        </a:solidFill>
        <a:effectLst/>
      </p:bgPr>
    </p:bg>
    <p:spTree>
      <p:nvGrpSpPr>
        <p:cNvPr id="1" name=""/>
        <p:cNvGrpSpPr/>
        <p:nvPr/>
      </p:nvGrpSpPr>
      <p:grpSpPr>
        <a:xfrm>
          <a:off x="0" y="0"/>
          <a:ext cx="0" cy="0"/>
          <a:chOff x="0" y="0"/>
          <a:chExt cx="0" cy="0"/>
        </a:xfrm>
      </p:grpSpPr>
      <p:grpSp>
        <p:nvGrpSpPr>
          <p:cNvPr id="6" name="Group 6"/>
          <p:cNvGrpSpPr/>
          <p:nvPr/>
        </p:nvGrpSpPr>
        <p:grpSpPr>
          <a:xfrm>
            <a:off x="304800" y="275495"/>
            <a:ext cx="7315200" cy="3577961"/>
            <a:chOff x="0" y="0"/>
            <a:chExt cx="7562590" cy="5824871"/>
          </a:xfrm>
        </p:grpSpPr>
        <p:sp>
          <p:nvSpPr>
            <p:cNvPr id="7" name="Freeform 7"/>
            <p:cNvSpPr/>
            <p:nvPr/>
          </p:nvSpPr>
          <p:spPr>
            <a:xfrm rot="5400000">
              <a:off x="868859" y="-868859"/>
              <a:ext cx="5824871" cy="7562590"/>
            </a:xfrm>
            <a:custGeom>
              <a:avLst/>
              <a:gdLst/>
              <a:ahLst/>
              <a:cxnLst/>
              <a:rect l="l" t="t" r="r" b="b"/>
              <a:pathLst>
                <a:path w="5824871" h="7562590">
                  <a:moveTo>
                    <a:pt x="0" y="0"/>
                  </a:moveTo>
                  <a:lnTo>
                    <a:pt x="5824872" y="0"/>
                  </a:lnTo>
                  <a:lnTo>
                    <a:pt x="5824872" y="7562590"/>
                  </a:lnTo>
                  <a:lnTo>
                    <a:pt x="0" y="7562590"/>
                  </a:lnTo>
                  <a:lnTo>
                    <a:pt x="0" y="0"/>
                  </a:lnTo>
                  <a:close/>
                </a:path>
              </a:pathLst>
            </a:custGeom>
            <a:blipFill>
              <a:blip r:embed="rId2"/>
              <a:stretch>
                <a:fillRect t="-345" b="-345"/>
              </a:stretch>
            </a:blipFill>
          </p:spPr>
        </p:sp>
        <p:grpSp>
          <p:nvGrpSpPr>
            <p:cNvPr id="8" name="Group 8"/>
            <p:cNvGrpSpPr/>
            <p:nvPr/>
          </p:nvGrpSpPr>
          <p:grpSpPr>
            <a:xfrm>
              <a:off x="203592" y="161172"/>
              <a:ext cx="7220852" cy="5396765"/>
              <a:chOff x="0" y="0"/>
              <a:chExt cx="2055332" cy="1536127"/>
            </a:xfrm>
          </p:grpSpPr>
          <p:sp>
            <p:nvSpPr>
              <p:cNvPr id="9" name="Freeform 9"/>
              <p:cNvSpPr/>
              <p:nvPr/>
            </p:nvSpPr>
            <p:spPr>
              <a:xfrm>
                <a:off x="0" y="0"/>
                <a:ext cx="2055332" cy="1536127"/>
              </a:xfrm>
              <a:custGeom>
                <a:avLst/>
                <a:gdLst/>
                <a:ahLst/>
                <a:cxnLst/>
                <a:rect l="l" t="t" r="r" b="b"/>
                <a:pathLst>
                  <a:path w="2055332" h="1536127">
                    <a:moveTo>
                      <a:pt x="0" y="0"/>
                    </a:moveTo>
                    <a:lnTo>
                      <a:pt x="2055332" y="0"/>
                    </a:lnTo>
                    <a:lnTo>
                      <a:pt x="2055332" y="1536127"/>
                    </a:lnTo>
                    <a:lnTo>
                      <a:pt x="0" y="1536127"/>
                    </a:lnTo>
                    <a:close/>
                  </a:path>
                </a:pathLst>
              </a:custGeom>
              <a:solidFill>
                <a:srgbClr val="FFFFFF"/>
              </a:solidFill>
            </p:spPr>
          </p:sp>
          <p:sp>
            <p:nvSpPr>
              <p:cNvPr id="10" name="TextBox 10"/>
              <p:cNvSpPr txBox="1"/>
              <p:nvPr/>
            </p:nvSpPr>
            <p:spPr>
              <a:xfrm>
                <a:off x="0" y="-38100"/>
                <a:ext cx="2055332" cy="1574227"/>
              </a:xfrm>
              <a:prstGeom prst="rect">
                <a:avLst/>
              </a:prstGeom>
            </p:spPr>
            <p:txBody>
              <a:bodyPr lIns="36567" tIns="36567" rIns="36567" bIns="36567" rtlCol="0" anchor="ctr"/>
              <a:lstStyle/>
              <a:p>
                <a:pPr algn="ctr">
                  <a:lnSpc>
                    <a:spcPts val="2933"/>
                  </a:lnSpc>
                </a:pPr>
                <a:endParaRPr>
                  <a:solidFill>
                    <a:prstClr val="black"/>
                  </a:solidFill>
                </a:endParaRPr>
              </a:p>
            </p:txBody>
          </p:sp>
        </p:grpSp>
      </p:grpSp>
      <p:grpSp>
        <p:nvGrpSpPr>
          <p:cNvPr id="40" name="Group 13"/>
          <p:cNvGrpSpPr/>
          <p:nvPr/>
        </p:nvGrpSpPr>
        <p:grpSpPr>
          <a:xfrm>
            <a:off x="608677" y="4013359"/>
            <a:ext cx="7011321" cy="2444760"/>
            <a:chOff x="0" y="0"/>
            <a:chExt cx="8335350" cy="6419077"/>
          </a:xfrm>
        </p:grpSpPr>
        <p:sp>
          <p:nvSpPr>
            <p:cNvPr id="41" name="Freeform 14"/>
            <p:cNvSpPr/>
            <p:nvPr/>
          </p:nvSpPr>
          <p:spPr>
            <a:xfrm rot="5400000">
              <a:off x="958136" y="-958136"/>
              <a:ext cx="6419077" cy="8335350"/>
            </a:xfrm>
            <a:custGeom>
              <a:avLst/>
              <a:gdLst/>
              <a:ahLst/>
              <a:cxnLst/>
              <a:rect l="l" t="t" r="r" b="b"/>
              <a:pathLst>
                <a:path w="6419077" h="8335350">
                  <a:moveTo>
                    <a:pt x="0" y="0"/>
                  </a:moveTo>
                  <a:lnTo>
                    <a:pt x="6419077" y="0"/>
                  </a:lnTo>
                  <a:lnTo>
                    <a:pt x="6419077" y="8335349"/>
                  </a:lnTo>
                  <a:lnTo>
                    <a:pt x="0" y="8335349"/>
                  </a:lnTo>
                  <a:lnTo>
                    <a:pt x="0" y="0"/>
                  </a:lnTo>
                  <a:close/>
                </a:path>
              </a:pathLst>
            </a:custGeom>
            <a:blipFill>
              <a:blip r:embed="rId2"/>
              <a:stretch>
                <a:fillRect t="-337" b="-337"/>
              </a:stretch>
            </a:blipFill>
          </p:spPr>
        </p:sp>
        <p:grpSp>
          <p:nvGrpSpPr>
            <p:cNvPr id="42" name="Group 15"/>
            <p:cNvGrpSpPr/>
            <p:nvPr/>
          </p:nvGrpSpPr>
          <p:grpSpPr>
            <a:xfrm>
              <a:off x="224395" y="177614"/>
              <a:ext cx="7958692" cy="5947298"/>
              <a:chOff x="0" y="0"/>
              <a:chExt cx="2055649" cy="1536127"/>
            </a:xfrm>
          </p:grpSpPr>
          <p:sp>
            <p:nvSpPr>
              <p:cNvPr id="45" name="Freeform 16"/>
              <p:cNvSpPr/>
              <p:nvPr/>
            </p:nvSpPr>
            <p:spPr>
              <a:xfrm>
                <a:off x="0" y="0"/>
                <a:ext cx="2055649" cy="1536127"/>
              </a:xfrm>
              <a:custGeom>
                <a:avLst/>
                <a:gdLst/>
                <a:ahLst/>
                <a:cxnLst/>
                <a:rect l="l" t="t" r="r" b="b"/>
                <a:pathLst>
                  <a:path w="2055649" h="1536127">
                    <a:moveTo>
                      <a:pt x="0" y="0"/>
                    </a:moveTo>
                    <a:lnTo>
                      <a:pt x="2055649" y="0"/>
                    </a:lnTo>
                    <a:lnTo>
                      <a:pt x="2055649" y="1536127"/>
                    </a:lnTo>
                    <a:lnTo>
                      <a:pt x="0" y="1536127"/>
                    </a:lnTo>
                    <a:close/>
                  </a:path>
                </a:pathLst>
              </a:custGeom>
              <a:solidFill>
                <a:srgbClr val="FFFFFF"/>
              </a:solidFill>
            </p:spPr>
          </p:sp>
          <p:sp>
            <p:nvSpPr>
              <p:cNvPr id="46" name="TextBox 17"/>
              <p:cNvSpPr txBox="1"/>
              <p:nvPr/>
            </p:nvSpPr>
            <p:spPr>
              <a:xfrm>
                <a:off x="0" y="-38100"/>
                <a:ext cx="2055649" cy="1574227"/>
              </a:xfrm>
              <a:prstGeom prst="rect">
                <a:avLst/>
              </a:prstGeom>
            </p:spPr>
            <p:txBody>
              <a:bodyPr lIns="36567" tIns="36567" rIns="36567" bIns="36567" rtlCol="0" anchor="ctr"/>
              <a:lstStyle/>
              <a:p>
                <a:pPr algn="ctr">
                  <a:lnSpc>
                    <a:spcPts val="2933"/>
                  </a:lnSpc>
                </a:pPr>
                <a:endParaRPr>
                  <a:solidFill>
                    <a:prstClr val="black"/>
                  </a:solidFill>
                </a:endParaRPr>
              </a:p>
            </p:txBody>
          </p:sp>
        </p:grpSp>
      </p:grpSp>
      <p:sp>
        <p:nvSpPr>
          <p:cNvPr id="48" name="Freeform 45"/>
          <p:cNvSpPr/>
          <p:nvPr/>
        </p:nvSpPr>
        <p:spPr>
          <a:xfrm>
            <a:off x="14173200" y="2247900"/>
            <a:ext cx="4385802" cy="7653887"/>
          </a:xfrm>
          <a:custGeom>
            <a:avLst/>
            <a:gdLst/>
            <a:ahLst/>
            <a:cxnLst/>
            <a:rect l="l" t="t" r="r" b="b"/>
            <a:pathLst>
              <a:path w="3014091" h="4114800">
                <a:moveTo>
                  <a:pt x="0" y="0"/>
                </a:moveTo>
                <a:lnTo>
                  <a:pt x="3014092" y="0"/>
                </a:lnTo>
                <a:lnTo>
                  <a:pt x="3014092" y="4114800"/>
                </a:lnTo>
                <a:lnTo>
                  <a:pt x="0" y="4114800"/>
                </a:lnTo>
                <a:lnTo>
                  <a:pt x="0" y="0"/>
                </a:lnTo>
                <a:close/>
              </a:path>
            </a:pathLst>
          </a:custGeom>
          <a:blipFill>
            <a:blip r:embed="rId3">
              <a:extLst>
                <a:ext uri="{96DAC541-7B7A-43D3-8B79-37D633B846F1}">
                  <asvg:svgBlip xmlns:asvg="http://schemas.microsoft.com/office/drawing/2016/SVG/main" xmlns="" r:embed="rId59"/>
                </a:ext>
              </a:extLst>
            </a:blip>
            <a:stretch>
              <a:fillRect/>
            </a:stretch>
          </a:blipFill>
        </p:spPr>
      </p:sp>
      <p:grpSp>
        <p:nvGrpSpPr>
          <p:cNvPr id="21" name="Group 13"/>
          <p:cNvGrpSpPr/>
          <p:nvPr/>
        </p:nvGrpSpPr>
        <p:grpSpPr>
          <a:xfrm>
            <a:off x="7592918" y="888173"/>
            <a:ext cx="6286585" cy="2649337"/>
            <a:chOff x="0" y="0"/>
            <a:chExt cx="8335350" cy="6419077"/>
          </a:xfrm>
        </p:grpSpPr>
        <p:sp>
          <p:nvSpPr>
            <p:cNvPr id="22" name="Freeform 14"/>
            <p:cNvSpPr/>
            <p:nvPr/>
          </p:nvSpPr>
          <p:spPr>
            <a:xfrm rot="5400000">
              <a:off x="958136" y="-958136"/>
              <a:ext cx="6419077" cy="8335350"/>
            </a:xfrm>
            <a:custGeom>
              <a:avLst/>
              <a:gdLst/>
              <a:ahLst/>
              <a:cxnLst/>
              <a:rect l="l" t="t" r="r" b="b"/>
              <a:pathLst>
                <a:path w="6419077" h="8335350">
                  <a:moveTo>
                    <a:pt x="0" y="0"/>
                  </a:moveTo>
                  <a:lnTo>
                    <a:pt x="6419077" y="0"/>
                  </a:lnTo>
                  <a:lnTo>
                    <a:pt x="6419077" y="8335349"/>
                  </a:lnTo>
                  <a:lnTo>
                    <a:pt x="0" y="8335349"/>
                  </a:lnTo>
                  <a:lnTo>
                    <a:pt x="0" y="0"/>
                  </a:lnTo>
                  <a:close/>
                </a:path>
              </a:pathLst>
            </a:custGeom>
            <a:blipFill>
              <a:blip r:embed="rId2"/>
              <a:stretch>
                <a:fillRect t="-337" b="-337"/>
              </a:stretch>
            </a:blipFill>
          </p:spPr>
        </p:sp>
        <p:grpSp>
          <p:nvGrpSpPr>
            <p:cNvPr id="23" name="Group 15"/>
            <p:cNvGrpSpPr/>
            <p:nvPr/>
          </p:nvGrpSpPr>
          <p:grpSpPr>
            <a:xfrm>
              <a:off x="224395" y="177614"/>
              <a:ext cx="7958692" cy="5947298"/>
              <a:chOff x="0" y="0"/>
              <a:chExt cx="2055649" cy="1536127"/>
            </a:xfrm>
          </p:grpSpPr>
          <p:sp>
            <p:nvSpPr>
              <p:cNvPr id="24" name="Freeform 16"/>
              <p:cNvSpPr/>
              <p:nvPr/>
            </p:nvSpPr>
            <p:spPr>
              <a:xfrm>
                <a:off x="0" y="0"/>
                <a:ext cx="2055649" cy="1536127"/>
              </a:xfrm>
              <a:custGeom>
                <a:avLst/>
                <a:gdLst/>
                <a:ahLst/>
                <a:cxnLst/>
                <a:rect l="l" t="t" r="r" b="b"/>
                <a:pathLst>
                  <a:path w="2055649" h="1536127">
                    <a:moveTo>
                      <a:pt x="0" y="0"/>
                    </a:moveTo>
                    <a:lnTo>
                      <a:pt x="2055649" y="0"/>
                    </a:lnTo>
                    <a:lnTo>
                      <a:pt x="2055649" y="1536127"/>
                    </a:lnTo>
                    <a:lnTo>
                      <a:pt x="0" y="1536127"/>
                    </a:lnTo>
                    <a:close/>
                  </a:path>
                </a:pathLst>
              </a:custGeom>
              <a:solidFill>
                <a:srgbClr val="FFFFFF"/>
              </a:solidFill>
            </p:spPr>
          </p:sp>
          <p:sp>
            <p:nvSpPr>
              <p:cNvPr id="25" name="TextBox 17"/>
              <p:cNvSpPr txBox="1"/>
              <p:nvPr/>
            </p:nvSpPr>
            <p:spPr>
              <a:xfrm>
                <a:off x="0" y="-38100"/>
                <a:ext cx="2055649" cy="1574227"/>
              </a:xfrm>
              <a:prstGeom prst="rect">
                <a:avLst/>
              </a:prstGeom>
            </p:spPr>
            <p:txBody>
              <a:bodyPr lIns="36567" tIns="36567" rIns="36567" bIns="36567" rtlCol="0" anchor="ctr"/>
              <a:lstStyle/>
              <a:p>
                <a:pPr algn="ctr">
                  <a:lnSpc>
                    <a:spcPts val="2933"/>
                  </a:lnSpc>
                </a:pPr>
                <a:endParaRPr>
                  <a:solidFill>
                    <a:prstClr val="black"/>
                  </a:solidFill>
                </a:endParaRPr>
              </a:p>
            </p:txBody>
          </p:sp>
        </p:grpSp>
      </p:grpSp>
      <p:sp>
        <p:nvSpPr>
          <p:cNvPr id="11" name="Rectangle 10"/>
          <p:cNvSpPr/>
          <p:nvPr/>
        </p:nvSpPr>
        <p:spPr>
          <a:xfrm>
            <a:off x="8119255" y="1386918"/>
            <a:ext cx="5215745" cy="1754326"/>
          </a:xfrm>
          <a:prstGeom prst="rect">
            <a:avLst/>
          </a:prstGeom>
        </p:spPr>
        <p:txBody>
          <a:bodyPr wrap="square">
            <a:spAutoFit/>
          </a:bodyPr>
          <a:lstStyle/>
          <a:p>
            <a:pPr algn="ctr"/>
            <a:r>
              <a:rPr lang="en-US" sz="3600" b="1">
                <a:latin typeface="Times New Roman" panose="02020603050405020304" pitchFamily="18" charset="0"/>
                <a:cs typeface="Times New Roman" panose="02020603050405020304" pitchFamily="18" charset="0"/>
              </a:rPr>
              <a:t> c. </a:t>
            </a:r>
            <a:r>
              <a:rPr lang="en-US" sz="3600" b="1" i="1">
                <a:latin typeface="Times New Roman" panose="02020603050405020304" pitchFamily="18" charset="0"/>
                <a:cs typeface="Times New Roman" panose="02020603050405020304" pitchFamily="18" charset="0"/>
              </a:rPr>
              <a:t>Thể </a:t>
            </a:r>
            <a:r>
              <a:rPr lang="en-US" sz="3600" b="1" i="1" smtClean="0">
                <a:latin typeface="Times New Roman" panose="02020603050405020304" pitchFamily="18" charset="0"/>
                <a:cs typeface="Times New Roman" panose="02020603050405020304" pitchFamily="18" charset="0"/>
              </a:rPr>
              <a:t>loại</a:t>
            </a:r>
            <a:endParaRPr lang="vi-VN" sz="3600" b="1">
              <a:latin typeface="Times New Roman" panose="02020603050405020304" pitchFamily="18" charset="0"/>
              <a:cs typeface="Times New Roman" panose="02020603050405020304" pitchFamily="18" charset="0"/>
            </a:endParaRPr>
          </a:p>
          <a:p>
            <a:pPr algn="just"/>
            <a:r>
              <a:rPr lang="en-US" sz="3600" b="1" smtClean="0">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Văn bản nghị luận về một vấn đề đời sống</a:t>
            </a:r>
            <a:r>
              <a:rPr lang="vi-VN"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latin typeface="Times New Roman" panose="02020603050405020304" pitchFamily="18" charset="0"/>
              <a:cs typeface="Times New Roman" panose="02020603050405020304" pitchFamily="18" charset="0"/>
            </a:endParaRPr>
          </a:p>
        </p:txBody>
      </p:sp>
      <p:sp>
        <p:nvSpPr>
          <p:cNvPr id="12" name="Rectangle 11"/>
          <p:cNvSpPr/>
          <p:nvPr/>
        </p:nvSpPr>
        <p:spPr>
          <a:xfrm>
            <a:off x="926980" y="4439447"/>
            <a:ext cx="6023595" cy="1200329"/>
          </a:xfrm>
          <a:prstGeom prst="rect">
            <a:avLst/>
          </a:prstGeom>
        </p:spPr>
        <p:txBody>
          <a:bodyPr wrap="square">
            <a:spAutoFit/>
          </a:bodyPr>
          <a:lstStyle/>
          <a:p>
            <a:pPr algn="ctr"/>
            <a:r>
              <a:rPr lang="en-US" sz="3600" b="1">
                <a:latin typeface="Times New Roman" panose="02020603050405020304" pitchFamily="18" charset="0"/>
                <a:cs typeface="Times New Roman" panose="02020603050405020304" pitchFamily="18" charset="0"/>
              </a:rPr>
              <a:t>d. </a:t>
            </a:r>
            <a:r>
              <a:rPr lang="en-US" sz="3600" b="1" i="1">
                <a:latin typeface="Times New Roman" panose="02020603050405020304" pitchFamily="18" charset="0"/>
                <a:cs typeface="Times New Roman" panose="02020603050405020304" pitchFamily="18" charset="0"/>
              </a:rPr>
              <a:t>Phương thức biểu đạt </a:t>
            </a:r>
            <a:r>
              <a:rPr lang="en-US" sz="3600" b="1" i="1" smtClean="0">
                <a:latin typeface="Times New Roman" panose="02020603050405020304" pitchFamily="18" charset="0"/>
                <a:cs typeface="Times New Roman" panose="02020603050405020304" pitchFamily="18" charset="0"/>
              </a:rPr>
              <a:t>chính</a:t>
            </a:r>
            <a:endParaRPr lang="vi-VN" sz="3600" i="1">
              <a:latin typeface="Times New Roman" panose="02020603050405020304" pitchFamily="18" charset="0"/>
              <a:cs typeface="Times New Roman" panose="02020603050405020304" pitchFamily="18" charset="0"/>
            </a:endParaRPr>
          </a:p>
          <a:p>
            <a:pPr algn="ctr"/>
            <a:r>
              <a:rPr lang="vi-VN" sz="3600" smtClean="0">
                <a:latin typeface="Times New Roman" panose="02020603050405020304" pitchFamily="18" charset="0"/>
                <a:cs typeface="Times New Roman" panose="02020603050405020304" pitchFamily="18" charset="0"/>
              </a:rPr>
              <a:t>Nghị </a:t>
            </a:r>
            <a:r>
              <a:rPr lang="vi-VN" sz="3600">
                <a:latin typeface="Times New Roman" panose="02020603050405020304" pitchFamily="18" charset="0"/>
                <a:cs typeface="Times New Roman" panose="02020603050405020304" pitchFamily="18" charset="0"/>
              </a:rPr>
              <a:t>luận</a:t>
            </a:r>
            <a:endParaRPr lang="en-GB" sz="3600">
              <a:latin typeface="Times New Roman" panose="02020603050405020304" pitchFamily="18" charset="0"/>
              <a:cs typeface="Times New Roman" panose="02020603050405020304" pitchFamily="18" charset="0"/>
            </a:endParaRPr>
          </a:p>
        </p:txBody>
      </p:sp>
      <p:sp>
        <p:nvSpPr>
          <p:cNvPr id="29" name="Freeform 54"/>
          <p:cNvSpPr/>
          <p:nvPr/>
        </p:nvSpPr>
        <p:spPr>
          <a:xfrm>
            <a:off x="12310602" y="5299458"/>
            <a:ext cx="3631962" cy="4975675"/>
          </a:xfrm>
          <a:custGeom>
            <a:avLst/>
            <a:gdLst/>
            <a:ahLst/>
            <a:cxnLst/>
            <a:rect l="l" t="t" r="r" b="b"/>
            <a:pathLst>
              <a:path w="3538728" h="4114800">
                <a:moveTo>
                  <a:pt x="0" y="0"/>
                </a:moveTo>
                <a:lnTo>
                  <a:pt x="3538728" y="0"/>
                </a:lnTo>
                <a:lnTo>
                  <a:pt x="3538728" y="4114800"/>
                </a:lnTo>
                <a:lnTo>
                  <a:pt x="0" y="4114800"/>
                </a:lnTo>
                <a:lnTo>
                  <a:pt x="0" y="0"/>
                </a:lnTo>
                <a:close/>
              </a:path>
            </a:pathLst>
          </a:custGeom>
          <a:blipFill>
            <a:blip r:embed="rId60">
              <a:extLst>
                <a:ext uri="{96DAC541-7B7A-43D3-8B79-37D633B846F1}">
                  <asvg:svgBlip xmlns:asvg="http://schemas.microsoft.com/office/drawing/2016/SVG/main" xmlns="" r:embed="rId70"/>
                </a:ext>
              </a:extLst>
            </a:blip>
            <a:stretch>
              <a:fillRect/>
            </a:stretch>
          </a:blipFill>
        </p:spPr>
      </p:sp>
      <p:sp>
        <p:nvSpPr>
          <p:cNvPr id="26" name="Rectangle 25"/>
          <p:cNvSpPr/>
          <p:nvPr/>
        </p:nvSpPr>
        <p:spPr>
          <a:xfrm>
            <a:off x="890694" y="553815"/>
            <a:ext cx="6435609" cy="2862322"/>
          </a:xfrm>
          <a:prstGeom prst="rect">
            <a:avLst/>
          </a:prstGeom>
        </p:spPr>
        <p:txBody>
          <a:bodyPr wrap="square">
            <a:spAutoFit/>
          </a:bodyPr>
          <a:lstStyle/>
          <a:p>
            <a:pPr algn="ctr"/>
            <a:r>
              <a:rPr lang="en-US" sz="3600" b="1" ker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b.</a:t>
            </a:r>
            <a:r>
              <a:rPr lang="en-US" sz="3600" i="1"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Xuất </a:t>
            </a:r>
            <a:r>
              <a:rPr lang="en-US" sz="3600" b="1" i="1" kern="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xứ</a:t>
            </a:r>
            <a:endParaRPr lang="vi-VN" sz="3600" b="1" i="1" kern="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3600" b="1" i="1" kern="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Theo </a:t>
            </a:r>
            <a:r>
              <a:rPr lang="en-US" sz="3600" i="1" ker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 sắc dân tộc: cái gốc của mọi công dân toàn cầu cầu, </a:t>
            </a:r>
            <a:r>
              <a:rPr lang="en-US" sz="3600" i="1" u="sng" kern="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71"/>
              </a:rPr>
              <a:t>https://giaoducthoidai.vn/</a:t>
            </a:r>
            <a:r>
              <a:rPr lang="en-US" sz="3600" i="1" ker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ngày 03/11/2019)</a:t>
            </a:r>
            <a:endParaRPr lang="en-GB" sz="3600">
              <a:latin typeface="Times New Roman" panose="02020603050405020304" pitchFamily="18" charset="0"/>
              <a:cs typeface="Times New Roman" panose="02020603050405020304" pitchFamily="18" charset="0"/>
            </a:endParaRPr>
          </a:p>
        </p:txBody>
      </p:sp>
      <p:sp>
        <p:nvSpPr>
          <p:cNvPr id="27" name="Freeform 5"/>
          <p:cNvSpPr/>
          <p:nvPr/>
        </p:nvSpPr>
        <p:spPr>
          <a:xfrm rot="5952380">
            <a:off x="1757039" y="6461319"/>
            <a:ext cx="4959922" cy="4139260"/>
          </a:xfrm>
          <a:custGeom>
            <a:avLst/>
            <a:gdLst/>
            <a:ahLst/>
            <a:cxnLst/>
            <a:rect l="l" t="t" r="r" b="b"/>
            <a:pathLst>
              <a:path w="6106547" h="6360986">
                <a:moveTo>
                  <a:pt x="0" y="0"/>
                </a:moveTo>
                <a:lnTo>
                  <a:pt x="6106547" y="0"/>
                </a:lnTo>
                <a:lnTo>
                  <a:pt x="6106547" y="6360986"/>
                </a:lnTo>
                <a:lnTo>
                  <a:pt x="0" y="6360986"/>
                </a:lnTo>
                <a:lnTo>
                  <a:pt x="0" y="0"/>
                </a:lnTo>
                <a:close/>
              </a:path>
            </a:pathLst>
          </a:custGeom>
          <a:blipFill>
            <a:blip r:embed="rId72">
              <a:extLst>
                <a:ext uri="{96DAC541-7B7A-43D3-8B79-37D633B846F1}">
                  <asvg:svgBlip xmlns:asvg="http://schemas.microsoft.com/office/drawing/2016/SVG/main" xmlns="" r:embed="rId7"/>
                </a:ext>
              </a:extLst>
            </a:blip>
            <a:stretch>
              <a:fillRect/>
            </a:stretch>
          </a:blipFill>
        </p:spPr>
      </p:sp>
      <p:grpSp>
        <p:nvGrpSpPr>
          <p:cNvPr id="28" name="Group 13"/>
          <p:cNvGrpSpPr/>
          <p:nvPr/>
        </p:nvGrpSpPr>
        <p:grpSpPr>
          <a:xfrm>
            <a:off x="7670473" y="3664829"/>
            <a:ext cx="6251512" cy="2444760"/>
            <a:chOff x="0" y="0"/>
            <a:chExt cx="8335350" cy="6419077"/>
          </a:xfrm>
        </p:grpSpPr>
        <p:sp>
          <p:nvSpPr>
            <p:cNvPr id="30" name="Freeform 14"/>
            <p:cNvSpPr/>
            <p:nvPr/>
          </p:nvSpPr>
          <p:spPr>
            <a:xfrm rot="5400000">
              <a:off x="958136" y="-958136"/>
              <a:ext cx="6419077" cy="8335350"/>
            </a:xfrm>
            <a:custGeom>
              <a:avLst/>
              <a:gdLst/>
              <a:ahLst/>
              <a:cxnLst/>
              <a:rect l="l" t="t" r="r" b="b"/>
              <a:pathLst>
                <a:path w="6419077" h="8335350">
                  <a:moveTo>
                    <a:pt x="0" y="0"/>
                  </a:moveTo>
                  <a:lnTo>
                    <a:pt x="6419077" y="0"/>
                  </a:lnTo>
                  <a:lnTo>
                    <a:pt x="6419077" y="8335349"/>
                  </a:lnTo>
                  <a:lnTo>
                    <a:pt x="0" y="8335349"/>
                  </a:lnTo>
                  <a:lnTo>
                    <a:pt x="0" y="0"/>
                  </a:lnTo>
                  <a:close/>
                </a:path>
              </a:pathLst>
            </a:custGeom>
            <a:blipFill>
              <a:blip r:embed="rId2"/>
              <a:stretch>
                <a:fillRect t="-337" b="-337"/>
              </a:stretch>
            </a:blipFill>
          </p:spPr>
        </p:sp>
        <p:grpSp>
          <p:nvGrpSpPr>
            <p:cNvPr id="31" name="Group 15"/>
            <p:cNvGrpSpPr/>
            <p:nvPr/>
          </p:nvGrpSpPr>
          <p:grpSpPr>
            <a:xfrm>
              <a:off x="224395" y="177614"/>
              <a:ext cx="7958692" cy="5947298"/>
              <a:chOff x="0" y="0"/>
              <a:chExt cx="2055649" cy="1536127"/>
            </a:xfrm>
          </p:grpSpPr>
          <p:sp>
            <p:nvSpPr>
              <p:cNvPr id="32" name="Freeform 16"/>
              <p:cNvSpPr/>
              <p:nvPr/>
            </p:nvSpPr>
            <p:spPr>
              <a:xfrm>
                <a:off x="0" y="0"/>
                <a:ext cx="2055649" cy="1536127"/>
              </a:xfrm>
              <a:custGeom>
                <a:avLst/>
                <a:gdLst/>
                <a:ahLst/>
                <a:cxnLst/>
                <a:rect l="l" t="t" r="r" b="b"/>
                <a:pathLst>
                  <a:path w="2055649" h="1536127">
                    <a:moveTo>
                      <a:pt x="0" y="0"/>
                    </a:moveTo>
                    <a:lnTo>
                      <a:pt x="2055649" y="0"/>
                    </a:lnTo>
                    <a:lnTo>
                      <a:pt x="2055649" y="1536127"/>
                    </a:lnTo>
                    <a:lnTo>
                      <a:pt x="0" y="1536127"/>
                    </a:lnTo>
                    <a:close/>
                  </a:path>
                </a:pathLst>
              </a:custGeom>
              <a:solidFill>
                <a:srgbClr val="FFFFFF"/>
              </a:solidFill>
            </p:spPr>
          </p:sp>
          <p:sp>
            <p:nvSpPr>
              <p:cNvPr id="33" name="TextBox 17"/>
              <p:cNvSpPr txBox="1"/>
              <p:nvPr/>
            </p:nvSpPr>
            <p:spPr>
              <a:xfrm>
                <a:off x="0" y="-38100"/>
                <a:ext cx="2055649" cy="1574227"/>
              </a:xfrm>
              <a:prstGeom prst="rect">
                <a:avLst/>
              </a:prstGeom>
            </p:spPr>
            <p:txBody>
              <a:bodyPr lIns="36567" tIns="36567" rIns="36567" bIns="36567" rtlCol="0" anchor="ctr"/>
              <a:lstStyle/>
              <a:p>
                <a:pPr algn="ctr">
                  <a:lnSpc>
                    <a:spcPts val="2933"/>
                  </a:lnSpc>
                </a:pPr>
                <a:endParaRPr>
                  <a:solidFill>
                    <a:prstClr val="black"/>
                  </a:solidFill>
                </a:endParaRPr>
              </a:p>
            </p:txBody>
          </p:sp>
        </p:grpSp>
      </p:grpSp>
      <p:sp>
        <p:nvSpPr>
          <p:cNvPr id="34" name="Rectangle 33"/>
          <p:cNvSpPr/>
          <p:nvPr/>
        </p:nvSpPr>
        <p:spPr>
          <a:xfrm>
            <a:off x="8389062" y="3987851"/>
            <a:ext cx="5136710" cy="1754326"/>
          </a:xfrm>
          <a:prstGeom prst="rect">
            <a:avLst/>
          </a:prstGeom>
        </p:spPr>
        <p:txBody>
          <a:bodyPr wrap="square">
            <a:spAutoFit/>
          </a:bodyPr>
          <a:lstStyle/>
          <a:p>
            <a:pPr algn="ctr"/>
            <a:r>
              <a:rPr lang="en-US" sz="3600" b="1">
                <a:latin typeface="Times New Roman" panose="02020603050405020304" pitchFamily="18" charset="0"/>
                <a:cs typeface="Times New Roman" panose="02020603050405020304" pitchFamily="18" charset="0"/>
              </a:rPr>
              <a:t>e. Đề </a:t>
            </a:r>
            <a:r>
              <a:rPr lang="en-US" sz="3600" b="1" smtClean="0">
                <a:latin typeface="Times New Roman" panose="02020603050405020304" pitchFamily="18" charset="0"/>
                <a:cs typeface="Times New Roman" panose="02020603050405020304" pitchFamily="18" charset="0"/>
              </a:rPr>
              <a:t>tài</a:t>
            </a:r>
            <a:endParaRPr lang="vi-VN" sz="3600" b="1" smtClean="0">
              <a:latin typeface="Times New Roman" panose="02020603050405020304" pitchFamily="18" charset="0"/>
              <a:cs typeface="Times New Roman" panose="02020603050405020304" pitchFamily="18" charset="0"/>
            </a:endParaRPr>
          </a:p>
          <a:p>
            <a:pPr algn="just"/>
            <a:r>
              <a:rPr lang="en-US" sz="3600" b="1" i="1" smtClean="0">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Bản sắc văn hoá và vấn đề toàn cầu</a:t>
            </a:r>
            <a:endParaRPr lang="en-GB"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287253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barn(inVertical)">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barn(inVertical)">
                                      <p:cBhvr>
                                        <p:cTn id="31" dur="500"/>
                                        <p:tgtEl>
                                          <p:spTgt spid="34"/>
                                        </p:tgtEl>
                                      </p:cBhvr>
                                    </p:animEffect>
                                  </p:childTnLst>
                                </p:cTn>
                              </p:par>
                              <p:par>
                                <p:cTn id="32" presetID="16" presetClass="entr" presetSubtype="21"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6" grpId="0"/>
      <p:bldP spid="3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232</TotalTime>
  <Words>2030</Words>
  <Application>Microsoft Office PowerPoint</Application>
  <PresentationFormat>Custom</PresentationFormat>
  <Paragraphs>170</Paragraphs>
  <Slides>36</Slides>
  <Notes>0</Notes>
  <HiddenSlides>0</HiddenSlides>
  <MMClips>0</MMClips>
  <ScaleCrop>false</ScaleCrop>
  <HeadingPairs>
    <vt:vector size="4" baseType="variant">
      <vt:variant>
        <vt:lpstr>Theme</vt:lpstr>
      </vt:variant>
      <vt:variant>
        <vt:i4>2</vt:i4>
      </vt:variant>
      <vt:variant>
        <vt:lpstr>Slide Titles</vt:lpstr>
      </vt:variant>
      <vt:variant>
        <vt:i4>36</vt:i4>
      </vt:variant>
    </vt:vector>
  </HeadingPairs>
  <TitlesOfParts>
    <vt:vector size="38"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Technology Product Development Presentation</dc:title>
  <dc:creator>Welcome</dc:creator>
  <cp:lastModifiedBy>Windows User</cp:lastModifiedBy>
  <cp:revision>192</cp:revision>
  <dcterms:created xsi:type="dcterms:W3CDTF">2006-08-16T00:00:00Z</dcterms:created>
  <dcterms:modified xsi:type="dcterms:W3CDTF">2025-01-15T11:18:40Z</dcterms:modified>
  <dc:identifier>DAGKjeX-BLo</dc:identifier>
</cp:coreProperties>
</file>