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9" r:id="rId15"/>
    <p:sldId id="278" r:id="rId16"/>
    <p:sldId id="280" r:id="rId17"/>
    <p:sldId id="281" r:id="rId18"/>
    <p:sldId id="282" r:id="rId19"/>
    <p:sldId id="283" r:id="rId20"/>
    <p:sldId id="284" r:id="rId21"/>
    <p:sldId id="285" r:id="rId22"/>
    <p:sldId id="257" r:id="rId23"/>
    <p:sldId id="259" r:id="rId24"/>
    <p:sldId id="265" r:id="rId25"/>
  </p:sldIdLst>
  <p:sldSz cx="18288000" cy="10287000"/>
  <p:notesSz cx="6858000" cy="9144000"/>
  <p:embeddedFontLst>
    <p:embeddedFont>
      <p:font typeface="Calibri" pitchFamily="34" charset="0"/>
      <p:regular r:id="rId26"/>
      <p:bold r:id="rId27"/>
      <p:italic r:id="rId28"/>
      <p:boldItalic r:id="rId29"/>
    </p:embeddedFont>
    <p:embeddedFont>
      <p:font typeface="#9Slide07 SVNUT Triumph Press" charset="0"/>
      <p:boldItalic r:id="rId30"/>
    </p:embeddedFont>
    <p:embeddedFont>
      <p:font typeface="Public Sans" charset="0"/>
      <p:regular r:id="rId31"/>
    </p:embeddedFont>
    <p:embeddedFont>
      <p:font typeface="#9Slide07 VT323"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3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15/01/2025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17.svg"/><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image" Target="../media/image15.svg"/><Relationship Id="rId10" Type="http://schemas.openxmlformats.org/officeDocument/2006/relationships/image" Target="../media/image7.png"/><Relationship Id="rId4" Type="http://schemas.openxmlformats.org/officeDocument/2006/relationships/image" Target="../media/image19.png"/><Relationship Id="rId9"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1.svg"/><Relationship Id="rId3" Type="http://schemas.openxmlformats.org/officeDocument/2006/relationships/image" Target="../media/image2.svg"/><Relationship Id="rId7" Type="http://schemas.openxmlformats.org/officeDocument/2006/relationships/image" Target="../media/image13.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9.svg"/><Relationship Id="rId5" Type="http://schemas.openxmlformats.org/officeDocument/2006/relationships/image" Target="../media/image10.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46.svg"/><Relationship Id="rId12"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46.svg"/><Relationship Id="rId12"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33.sv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17" Type="http://schemas.openxmlformats.org/officeDocument/2006/relationships/image" Target="../media/image13.sv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33.svg"/><Relationship Id="rId15" Type="http://schemas.openxmlformats.org/officeDocument/2006/relationships/image" Target="../media/image25.sv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35.svg"/><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1.svg"/><Relationship Id="rId3" Type="http://schemas.openxmlformats.org/officeDocument/2006/relationships/image" Target="../media/image2.svg"/><Relationship Id="rId7" Type="http://schemas.openxmlformats.org/officeDocument/2006/relationships/image" Target="../media/image13.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9.svg"/><Relationship Id="rId5" Type="http://schemas.openxmlformats.org/officeDocument/2006/relationships/image" Target="../media/image10.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17" Type="http://schemas.openxmlformats.org/officeDocument/2006/relationships/image" Target="../media/image13.sv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33.svg"/><Relationship Id="rId15" Type="http://schemas.openxmlformats.org/officeDocument/2006/relationships/image" Target="../media/image25.sv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35.svg"/><Relationship Id="rId1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5.svg"/><Relationship Id="rId5" Type="http://schemas.openxmlformats.org/officeDocument/2006/relationships/image" Target="../media/image10.sv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23.sv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17" Type="http://schemas.openxmlformats.org/officeDocument/2006/relationships/image" Target="../media/image13.sv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33.svg"/><Relationship Id="rId15" Type="http://schemas.openxmlformats.org/officeDocument/2006/relationships/image" Target="../media/image25.sv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35.sv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46.svg"/><Relationship Id="rId12"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33.sv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46.svg"/><Relationship Id="rId12"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33.sv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5.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10.svg"/></Relationships>
</file>

<file path=ppt/slides/_rels/slide23.xml.rels><?xml version="1.0" encoding="UTF-8" standalone="yes"?>
<Relationships xmlns="http://schemas.openxmlformats.org/package/2006/relationships"><Relationship Id="rId13" Type="http://schemas.openxmlformats.org/officeDocument/2006/relationships/image" Target="../media/image31.svg"/><Relationship Id="rId3" Type="http://schemas.openxmlformats.org/officeDocument/2006/relationships/image" Target="../media/image2.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9.svg"/><Relationship Id="rId5" Type="http://schemas.openxmlformats.org/officeDocument/2006/relationships/image" Target="../media/image10.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9.sv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6.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5.svg"/><Relationship Id="rId5" Type="http://schemas.openxmlformats.org/officeDocument/2006/relationships/image" Target="../media/image6.svg"/><Relationship Id="rId15" Type="http://schemas.openxmlformats.org/officeDocument/2006/relationships/image" Target="../media/image10.sv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35.svg"/><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17" Type="http://schemas.openxmlformats.org/officeDocument/2006/relationships/image" Target="../media/image13.sv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33.svg"/><Relationship Id="rId15" Type="http://schemas.openxmlformats.org/officeDocument/2006/relationships/image" Target="../media/image25.sv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35.sv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46.svg"/><Relationship Id="rId12"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9.svg"/><Relationship Id="rId5" Type="http://schemas.openxmlformats.org/officeDocument/2006/relationships/image" Target="../media/image10.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9.svg"/><Relationship Id="rId5" Type="http://schemas.openxmlformats.org/officeDocument/2006/relationships/image" Target="../media/image10.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5.svg"/><Relationship Id="rId5" Type="http://schemas.openxmlformats.org/officeDocument/2006/relationships/image" Target="../media/image10.sv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a:off x="-6185404" y="1777886"/>
            <a:ext cx="20537032" cy="9687137"/>
          </a:xfrm>
          <a:custGeom>
            <a:avLst/>
            <a:gdLst/>
            <a:ahLst/>
            <a:cxnLst/>
            <a:rect l="l" t="t" r="r" b="b"/>
            <a:pathLst>
              <a:path w="20537032" h="9687137">
                <a:moveTo>
                  <a:pt x="0" y="0"/>
                </a:moveTo>
                <a:lnTo>
                  <a:pt x="20537032" y="0"/>
                </a:lnTo>
                <a:lnTo>
                  <a:pt x="20537032" y="9687137"/>
                </a:lnTo>
                <a:lnTo>
                  <a:pt x="0" y="96871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10032206" y="1777886"/>
            <a:ext cx="20537032" cy="9687137"/>
          </a:xfrm>
          <a:custGeom>
            <a:avLst/>
            <a:gdLst/>
            <a:ahLst/>
            <a:cxnLst/>
            <a:rect l="l" t="t" r="r" b="b"/>
            <a:pathLst>
              <a:path w="20537032" h="9687137">
                <a:moveTo>
                  <a:pt x="0" y="0"/>
                </a:moveTo>
                <a:lnTo>
                  <a:pt x="20537032" y="0"/>
                </a:lnTo>
                <a:lnTo>
                  <a:pt x="20537032" y="9687137"/>
                </a:lnTo>
                <a:lnTo>
                  <a:pt x="0" y="96871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2331661" y="-83297"/>
            <a:ext cx="14041119" cy="9455811"/>
          </a:xfrm>
          <a:custGeom>
            <a:avLst/>
            <a:gdLst/>
            <a:ahLst/>
            <a:cxnLst/>
            <a:rect l="l" t="t" r="r" b="b"/>
            <a:pathLst>
              <a:path w="13307691" h="6895804">
                <a:moveTo>
                  <a:pt x="0" y="0"/>
                </a:moveTo>
                <a:lnTo>
                  <a:pt x="13307692" y="0"/>
                </a:lnTo>
                <a:lnTo>
                  <a:pt x="13307692" y="6895804"/>
                </a:lnTo>
                <a:lnTo>
                  <a:pt x="0" y="6895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4310459" y="2424217"/>
            <a:ext cx="10148502" cy="4431983"/>
          </a:xfrm>
          <a:prstGeom prst="rect">
            <a:avLst/>
          </a:prstGeom>
        </p:spPr>
        <p:txBody>
          <a:bodyPr wrap="square" lIns="0" tIns="0" rIns="0" bIns="0" rtlCol="0" anchor="t">
            <a:spAutoFit/>
          </a:bodyPr>
          <a:lstStyle/>
          <a:p>
            <a:pPr algn="ctr"/>
            <a:r>
              <a:rPr lang="en-US" sz="7200" b="1" i="1">
                <a:latin typeface="#9Slide07 SVNUT Triumph Press" panose="00000500000000000000" pitchFamily="2" charset="0"/>
              </a:rPr>
              <a:t>Lựa chọn câu đơn – </a:t>
            </a:r>
            <a:endParaRPr lang="vi-VN" sz="7200" b="1" i="1" smtClean="0">
              <a:latin typeface="#9Slide07 SVNUT Triumph Press" panose="00000500000000000000" pitchFamily="2" charset="0"/>
            </a:endParaRPr>
          </a:p>
          <a:p>
            <a:pPr algn="ctr"/>
            <a:r>
              <a:rPr lang="en-US" sz="7200" b="1" i="1" smtClean="0">
                <a:latin typeface="#9Slide07 SVNUT Triumph Press" panose="00000500000000000000" pitchFamily="2" charset="0"/>
              </a:rPr>
              <a:t>câu </a:t>
            </a:r>
            <a:r>
              <a:rPr lang="en-US" sz="7200" b="1" i="1">
                <a:latin typeface="#9Slide07 SVNUT Triumph Press" panose="00000500000000000000" pitchFamily="2" charset="0"/>
              </a:rPr>
              <a:t>ghép, các kiểu câu ghép và các phương tiện nối các vế câu ghép</a:t>
            </a:r>
            <a:endParaRPr lang="en-US" sz="8800">
              <a:solidFill>
                <a:srgbClr val="202124"/>
              </a:solidFill>
              <a:latin typeface="#9Slide07 SVNUT Triumph Press" panose="00000500000000000000" pitchFamily="2" charset="0"/>
              <a:ea typeface="Kooperativ"/>
              <a:cs typeface="Kooperativ"/>
              <a:sym typeface="Kooperativ"/>
            </a:endParaRPr>
          </a:p>
        </p:txBody>
      </p:sp>
      <p:grpSp>
        <p:nvGrpSpPr>
          <p:cNvPr id="7" name="Group 7"/>
          <p:cNvGrpSpPr/>
          <p:nvPr/>
        </p:nvGrpSpPr>
        <p:grpSpPr>
          <a:xfrm rot="-104491">
            <a:off x="-1562147" y="9695782"/>
            <a:ext cx="21205933" cy="7805667"/>
            <a:chOff x="0" y="0"/>
            <a:chExt cx="5585102" cy="2055814"/>
          </a:xfrm>
        </p:grpSpPr>
        <p:sp>
          <p:nvSpPr>
            <p:cNvPr id="8" name="Freeform 8"/>
            <p:cNvSpPr/>
            <p:nvPr/>
          </p:nvSpPr>
          <p:spPr>
            <a:xfrm>
              <a:off x="0" y="0"/>
              <a:ext cx="5585102" cy="2055813"/>
            </a:xfrm>
            <a:custGeom>
              <a:avLst/>
              <a:gdLst/>
              <a:ahLst/>
              <a:cxnLst/>
              <a:rect l="l" t="t" r="r" b="b"/>
              <a:pathLst>
                <a:path w="5585102" h="2055813">
                  <a:moveTo>
                    <a:pt x="0" y="0"/>
                  </a:moveTo>
                  <a:lnTo>
                    <a:pt x="5585102" y="0"/>
                  </a:lnTo>
                  <a:lnTo>
                    <a:pt x="5585102" y="2055813"/>
                  </a:lnTo>
                  <a:lnTo>
                    <a:pt x="0" y="2055813"/>
                  </a:lnTo>
                  <a:close/>
                </a:path>
              </a:pathLst>
            </a:custGeom>
            <a:solidFill>
              <a:srgbClr val="06402F"/>
            </a:solidFill>
          </p:spPr>
        </p:sp>
        <p:sp>
          <p:nvSpPr>
            <p:cNvPr id="9" name="TextBox 9"/>
            <p:cNvSpPr txBox="1"/>
            <p:nvPr/>
          </p:nvSpPr>
          <p:spPr>
            <a:xfrm>
              <a:off x="0" y="-9525"/>
              <a:ext cx="5585102" cy="2065339"/>
            </a:xfrm>
            <a:prstGeom prst="rect">
              <a:avLst/>
            </a:prstGeom>
          </p:spPr>
          <p:txBody>
            <a:bodyPr lIns="50800" tIns="50800" rIns="50800" bIns="50800" rtlCol="0" anchor="ctr"/>
            <a:lstStyle/>
            <a:p>
              <a:pPr algn="ctr">
                <a:lnSpc>
                  <a:spcPts val="2363"/>
                </a:lnSpc>
              </a:pPr>
              <a:endParaRPr/>
            </a:p>
          </p:txBody>
        </p:sp>
      </p:grpSp>
      <p:sp>
        <p:nvSpPr>
          <p:cNvPr id="10" name="Freeform 10"/>
          <p:cNvSpPr/>
          <p:nvPr/>
        </p:nvSpPr>
        <p:spPr>
          <a:xfrm>
            <a:off x="10696490" y="6621454"/>
            <a:ext cx="10468320" cy="3939895"/>
          </a:xfrm>
          <a:custGeom>
            <a:avLst/>
            <a:gdLst/>
            <a:ahLst/>
            <a:cxnLst/>
            <a:rect l="l" t="t" r="r" b="b"/>
            <a:pathLst>
              <a:path w="10468320" h="3939895">
                <a:moveTo>
                  <a:pt x="0" y="0"/>
                </a:moveTo>
                <a:lnTo>
                  <a:pt x="10468321" y="0"/>
                </a:lnTo>
                <a:lnTo>
                  <a:pt x="10468321" y="3939895"/>
                </a:lnTo>
                <a:lnTo>
                  <a:pt x="0" y="393989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14905548" y="8105148"/>
            <a:ext cx="552886" cy="1267367"/>
          </a:xfrm>
          <a:custGeom>
            <a:avLst/>
            <a:gdLst/>
            <a:ahLst/>
            <a:cxnLst/>
            <a:rect l="l" t="t" r="r" b="b"/>
            <a:pathLst>
              <a:path w="552886" h="1267367">
                <a:moveTo>
                  <a:pt x="0" y="0"/>
                </a:moveTo>
                <a:lnTo>
                  <a:pt x="552886" y="0"/>
                </a:lnTo>
                <a:lnTo>
                  <a:pt x="552886" y="1267367"/>
                </a:lnTo>
                <a:lnTo>
                  <a:pt x="0" y="126736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698411" y="753268"/>
            <a:ext cx="1884661" cy="188466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14" name="TextBox 14"/>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p>
          </p:txBody>
        </p:sp>
      </p:grpSp>
      <p:sp>
        <p:nvSpPr>
          <p:cNvPr id="15" name="Freeform 15"/>
          <p:cNvSpPr/>
          <p:nvPr/>
        </p:nvSpPr>
        <p:spPr>
          <a:xfrm>
            <a:off x="16372780" y="2519691"/>
            <a:ext cx="2908940" cy="999618"/>
          </a:xfrm>
          <a:custGeom>
            <a:avLst/>
            <a:gdLst/>
            <a:ahLst/>
            <a:cxnLst/>
            <a:rect l="l" t="t" r="r" b="b"/>
            <a:pathLst>
              <a:path w="2908940" h="999618">
                <a:moveTo>
                  <a:pt x="0" y="0"/>
                </a:moveTo>
                <a:lnTo>
                  <a:pt x="2908940" y="0"/>
                </a:lnTo>
                <a:lnTo>
                  <a:pt x="2908940" y="999618"/>
                </a:lnTo>
                <a:lnTo>
                  <a:pt x="0" y="99961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6" name="Freeform 16"/>
          <p:cNvSpPr/>
          <p:nvPr/>
        </p:nvSpPr>
        <p:spPr>
          <a:xfrm>
            <a:off x="8909686" y="167158"/>
            <a:ext cx="2320996" cy="797578"/>
          </a:xfrm>
          <a:custGeom>
            <a:avLst/>
            <a:gdLst/>
            <a:ahLst/>
            <a:cxnLst/>
            <a:rect l="l" t="t" r="r" b="b"/>
            <a:pathLst>
              <a:path w="2320996" h="797578">
                <a:moveTo>
                  <a:pt x="0" y="0"/>
                </a:moveTo>
                <a:lnTo>
                  <a:pt x="2320996" y="0"/>
                </a:lnTo>
                <a:lnTo>
                  <a:pt x="2320996" y="797578"/>
                </a:lnTo>
                <a:lnTo>
                  <a:pt x="0" y="797578"/>
                </a:lnTo>
                <a:lnTo>
                  <a:pt x="0" y="0"/>
                </a:lnTo>
                <a:close/>
              </a:path>
            </a:pathLst>
          </a:custGeom>
          <a:blipFill>
            <a:blip r:embed="rId10">
              <a:alphaModFix amt="55000"/>
              <a:extLst>
                <a:ext uri="{96DAC541-7B7A-43D3-8B79-37D633B846F1}">
                  <asvg:svgBlip xmlns:asvg="http://schemas.microsoft.com/office/drawing/2016/SVG/main" xmlns="" r:embed="rId11"/>
                </a:ext>
              </a:extLst>
            </a:blip>
            <a:stretch>
              <a:fillRect/>
            </a:stretch>
          </a:blipFill>
          <a:ln cap="sq">
            <a:noFill/>
            <a:prstDash val="solid"/>
            <a:miter/>
          </a:ln>
        </p:spPr>
      </p:sp>
      <p:sp>
        <p:nvSpPr>
          <p:cNvPr id="17" name="Freeform 17"/>
          <p:cNvSpPr/>
          <p:nvPr/>
        </p:nvSpPr>
        <p:spPr>
          <a:xfrm>
            <a:off x="-540533" y="1826278"/>
            <a:ext cx="2908940" cy="999618"/>
          </a:xfrm>
          <a:custGeom>
            <a:avLst/>
            <a:gdLst/>
            <a:ahLst/>
            <a:cxnLst/>
            <a:rect l="l" t="t" r="r" b="b"/>
            <a:pathLst>
              <a:path w="2908940" h="999618">
                <a:moveTo>
                  <a:pt x="0" y="0"/>
                </a:moveTo>
                <a:lnTo>
                  <a:pt x="2908940" y="0"/>
                </a:lnTo>
                <a:lnTo>
                  <a:pt x="2908940" y="999618"/>
                </a:lnTo>
                <a:lnTo>
                  <a:pt x="0" y="99961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8" name="Freeform 18"/>
          <p:cNvSpPr/>
          <p:nvPr/>
        </p:nvSpPr>
        <p:spPr>
          <a:xfrm>
            <a:off x="-330961" y="3804516"/>
            <a:ext cx="5398736" cy="12030609"/>
          </a:xfrm>
          <a:custGeom>
            <a:avLst/>
            <a:gdLst/>
            <a:ahLst/>
            <a:cxnLst/>
            <a:rect l="l" t="t" r="r" b="b"/>
            <a:pathLst>
              <a:path w="5398736" h="12030609">
                <a:moveTo>
                  <a:pt x="0" y="0"/>
                </a:moveTo>
                <a:lnTo>
                  <a:pt x="5398736" y="0"/>
                </a:lnTo>
                <a:lnTo>
                  <a:pt x="5398736" y="12030609"/>
                </a:lnTo>
                <a:lnTo>
                  <a:pt x="0" y="12030609"/>
                </a:lnTo>
                <a:lnTo>
                  <a:pt x="0" y="0"/>
                </a:lnTo>
                <a:close/>
              </a:path>
            </a:pathLst>
          </a:custGeom>
          <a:blipFill>
            <a:blip r:embed="rId12"/>
            <a:stretch>
              <a:fillRect/>
            </a:stretch>
          </a:blipFill>
        </p:spPr>
      </p:sp>
      <p:sp>
        <p:nvSpPr>
          <p:cNvPr id="19" name="Freeform 19"/>
          <p:cNvSpPr/>
          <p:nvPr/>
        </p:nvSpPr>
        <p:spPr>
          <a:xfrm>
            <a:off x="15067567" y="295998"/>
            <a:ext cx="2801957" cy="2669501"/>
          </a:xfrm>
          <a:custGeom>
            <a:avLst/>
            <a:gdLst/>
            <a:ahLst/>
            <a:cxnLst/>
            <a:rect l="l" t="t" r="r" b="b"/>
            <a:pathLst>
              <a:path w="2801957" h="2669501">
                <a:moveTo>
                  <a:pt x="0" y="0"/>
                </a:moveTo>
                <a:lnTo>
                  <a:pt x="2801958" y="0"/>
                </a:lnTo>
                <a:lnTo>
                  <a:pt x="2801958" y="2669501"/>
                </a:lnTo>
                <a:lnTo>
                  <a:pt x="0" y="266950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0" name="Rectangle 19"/>
          <p:cNvSpPr/>
          <p:nvPr/>
        </p:nvSpPr>
        <p:spPr>
          <a:xfrm>
            <a:off x="5642605" y="1480810"/>
            <a:ext cx="6579045" cy="646331"/>
          </a:xfrm>
          <a:prstGeom prst="rect">
            <a:avLst/>
          </a:prstGeom>
        </p:spPr>
        <p:txBody>
          <a:bodyPr wrap="none">
            <a:spAutoFit/>
          </a:bodyPr>
          <a:lstStyle/>
          <a:p>
            <a:r>
              <a:rPr lang="en-US" sz="3600" b="1" kern="0">
                <a:latin typeface="#9Slide07 SVNUT Triumph Press" panose="00000500000000000000" pitchFamily="2" charset="0"/>
                <a:ea typeface="Times New Roman" panose="02020603050405020304" pitchFamily="18" charset="0"/>
              </a:rPr>
              <a:t>THỰC HÀNH TIẾNG VIỆT</a:t>
            </a:r>
            <a:endParaRPr lang="en-GB" sz="4800">
              <a:latin typeface="#9Slide07 SVNUT Triumph Press" panose="00000500000000000000" pitchFamily="2" charset="0"/>
            </a:endParaRPr>
          </a:p>
        </p:txBody>
      </p:sp>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15835" y="1287726"/>
            <a:ext cx="10412480" cy="57072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a:off x="8393322" y="1009102"/>
            <a:ext cx="20537032" cy="9687137"/>
          </a:xfrm>
          <a:custGeom>
            <a:avLst/>
            <a:gdLst/>
            <a:ahLst/>
            <a:cxnLst/>
            <a:rect l="l" t="t" r="r" b="b"/>
            <a:pathLst>
              <a:path w="20537032" h="9687137">
                <a:moveTo>
                  <a:pt x="0" y="0"/>
                </a:moveTo>
                <a:lnTo>
                  <a:pt x="20537032" y="0"/>
                </a:lnTo>
                <a:lnTo>
                  <a:pt x="20537032" y="9687137"/>
                </a:lnTo>
                <a:lnTo>
                  <a:pt x="0" y="96871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3" name="Group 3"/>
          <p:cNvGrpSpPr/>
          <p:nvPr/>
        </p:nvGrpSpPr>
        <p:grpSpPr>
          <a:xfrm>
            <a:off x="-1570019" y="9186703"/>
            <a:ext cx="21205933" cy="7805667"/>
            <a:chOff x="0" y="0"/>
            <a:chExt cx="5585102" cy="2055814"/>
          </a:xfrm>
        </p:grpSpPr>
        <p:sp>
          <p:nvSpPr>
            <p:cNvPr id="4" name="Freeform 4"/>
            <p:cNvSpPr/>
            <p:nvPr/>
          </p:nvSpPr>
          <p:spPr>
            <a:xfrm>
              <a:off x="0" y="0"/>
              <a:ext cx="5585102" cy="2055813"/>
            </a:xfrm>
            <a:custGeom>
              <a:avLst/>
              <a:gdLst/>
              <a:ahLst/>
              <a:cxnLst/>
              <a:rect l="l" t="t" r="r" b="b"/>
              <a:pathLst>
                <a:path w="5585102" h="2055813">
                  <a:moveTo>
                    <a:pt x="0" y="0"/>
                  </a:moveTo>
                  <a:lnTo>
                    <a:pt x="5585102" y="0"/>
                  </a:lnTo>
                  <a:lnTo>
                    <a:pt x="5585102" y="2055813"/>
                  </a:lnTo>
                  <a:lnTo>
                    <a:pt x="0" y="2055813"/>
                  </a:lnTo>
                  <a:close/>
                </a:path>
              </a:pathLst>
            </a:custGeom>
            <a:solidFill>
              <a:srgbClr val="06402F"/>
            </a:solidFill>
          </p:spPr>
        </p:sp>
        <p:sp>
          <p:nvSpPr>
            <p:cNvPr id="5" name="TextBox 5"/>
            <p:cNvSpPr txBox="1"/>
            <p:nvPr/>
          </p:nvSpPr>
          <p:spPr>
            <a:xfrm>
              <a:off x="0" y="-9525"/>
              <a:ext cx="5585102" cy="2065339"/>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6" name="Group 6"/>
          <p:cNvGrpSpPr/>
          <p:nvPr/>
        </p:nvGrpSpPr>
        <p:grpSpPr>
          <a:xfrm rot="-116784">
            <a:off x="-1992261" y="1923448"/>
            <a:ext cx="14344406" cy="9213044"/>
            <a:chOff x="0" y="0"/>
            <a:chExt cx="3777951" cy="2055814"/>
          </a:xfrm>
        </p:grpSpPr>
        <p:sp>
          <p:nvSpPr>
            <p:cNvPr id="7" name="Freeform 7"/>
            <p:cNvSpPr/>
            <p:nvPr/>
          </p:nvSpPr>
          <p:spPr>
            <a:xfrm>
              <a:off x="0" y="0"/>
              <a:ext cx="3777951" cy="2055813"/>
            </a:xfrm>
            <a:custGeom>
              <a:avLst/>
              <a:gdLst/>
              <a:ahLst/>
              <a:cxnLst/>
              <a:rect l="l" t="t" r="r" b="b"/>
              <a:pathLst>
                <a:path w="3777951" h="2055813">
                  <a:moveTo>
                    <a:pt x="0" y="0"/>
                  </a:moveTo>
                  <a:lnTo>
                    <a:pt x="3777951" y="0"/>
                  </a:lnTo>
                  <a:lnTo>
                    <a:pt x="3777951" y="2055813"/>
                  </a:lnTo>
                  <a:lnTo>
                    <a:pt x="0" y="2055813"/>
                  </a:lnTo>
                  <a:close/>
                </a:path>
              </a:pathLst>
            </a:custGeom>
            <a:solidFill>
              <a:srgbClr val="FFFFFF"/>
            </a:solidFill>
          </p:spPr>
        </p:sp>
        <p:sp>
          <p:nvSpPr>
            <p:cNvPr id="8" name="TextBox 8"/>
            <p:cNvSpPr txBox="1"/>
            <p:nvPr/>
          </p:nvSpPr>
          <p:spPr>
            <a:xfrm>
              <a:off x="0" y="-9525"/>
              <a:ext cx="3777951" cy="2065339"/>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10" name="TextBox 10"/>
          <p:cNvSpPr txBox="1"/>
          <p:nvPr/>
        </p:nvSpPr>
        <p:spPr>
          <a:xfrm>
            <a:off x="949396" y="4480351"/>
            <a:ext cx="10937804" cy="2215991"/>
          </a:xfrm>
          <a:prstGeom prst="rect">
            <a:avLst/>
          </a:prstGeom>
        </p:spPr>
        <p:txBody>
          <a:bodyPr wrap="square" lIns="0" tIns="0" rIns="0" bIns="0" rtlCol="0" anchor="t">
            <a:spAutoFit/>
          </a:bodyPr>
          <a:lstStyle/>
          <a:p>
            <a:pPr algn="just"/>
            <a:r>
              <a:rPr lang="en-US" sz="3600" b="1">
                <a:latin typeface="Times New Roman" panose="02020603050405020304" pitchFamily="18" charset="0"/>
                <a:cs typeface="Times New Roman" panose="02020603050405020304" pitchFamily="18" charset="0"/>
              </a:rPr>
              <a:t>+ Câu ghép đẳng lập</a:t>
            </a:r>
            <a:r>
              <a:rPr lang="en-US" sz="3600">
                <a:latin typeface="Times New Roman" panose="02020603050405020304" pitchFamily="18" charset="0"/>
                <a:cs typeface="Times New Roman" panose="02020603050405020304" pitchFamily="18" charset="0"/>
              </a:rPr>
              <a:t>: Các vế của câu ghép đẳng lập; không phụ thuộc nhau; giữa các vế của câu ghép đẳng lập thường có quan hệ ý nghĩa: liệt kê; lựa chọn; tiếp nối; đối chiếu.</a:t>
            </a:r>
            <a:endParaRPr lang="en-GB" sz="3600">
              <a:latin typeface="Times New Roman" panose="02020603050405020304" pitchFamily="18" charset="0"/>
              <a:cs typeface="Times New Roman" panose="02020603050405020304" pitchFamily="18" charset="0"/>
            </a:endParaRPr>
          </a:p>
        </p:txBody>
      </p:sp>
      <p:sp>
        <p:nvSpPr>
          <p:cNvPr id="11" name="TextBox 11"/>
          <p:cNvSpPr txBox="1"/>
          <p:nvPr/>
        </p:nvSpPr>
        <p:spPr>
          <a:xfrm>
            <a:off x="945648" y="2780881"/>
            <a:ext cx="10408152" cy="1107996"/>
          </a:xfrm>
          <a:prstGeom prst="rect">
            <a:avLst/>
          </a:prstGeom>
        </p:spPr>
        <p:txBody>
          <a:bodyPr wrap="square" lIns="0" tIns="0" rIns="0" bIns="0" rtlCol="0" anchor="t">
            <a:spAutoFit/>
          </a:bodyPr>
          <a:lstStyle/>
          <a:p>
            <a:pPr algn="just"/>
            <a:r>
              <a:rPr lang="en-US" sz="3600">
                <a:latin typeface="Times New Roman" panose="02020603050405020304" pitchFamily="18" charset="0"/>
                <a:cs typeface="Times New Roman" panose="02020603050405020304" pitchFamily="18" charset="0"/>
              </a:rPr>
              <a:t>- Dựa vào quan hệ giữa các vế, có thể chia câu ghép thành hai loại:</a:t>
            </a:r>
            <a:endParaRPr lang="en-GB" sz="3600">
              <a:latin typeface="Times New Roman" panose="02020603050405020304" pitchFamily="18" charset="0"/>
              <a:cs typeface="Times New Roman" panose="02020603050405020304" pitchFamily="18" charset="0"/>
            </a:endParaRPr>
          </a:p>
        </p:txBody>
      </p:sp>
      <p:sp>
        <p:nvSpPr>
          <p:cNvPr id="12" name="Freeform 12"/>
          <p:cNvSpPr/>
          <p:nvPr/>
        </p:nvSpPr>
        <p:spPr>
          <a:xfrm>
            <a:off x="14808260" y="7861278"/>
            <a:ext cx="4210557" cy="2231750"/>
          </a:xfrm>
          <a:custGeom>
            <a:avLst/>
            <a:gdLst/>
            <a:ahLst/>
            <a:cxnLst/>
            <a:rect l="l" t="t" r="r" b="b"/>
            <a:pathLst>
              <a:path w="4210557" h="2231750">
                <a:moveTo>
                  <a:pt x="0" y="0"/>
                </a:moveTo>
                <a:lnTo>
                  <a:pt x="4210558" y="0"/>
                </a:lnTo>
                <a:lnTo>
                  <a:pt x="4210558" y="2231750"/>
                </a:lnTo>
                <a:lnTo>
                  <a:pt x="0" y="2231750"/>
                </a:lnTo>
                <a:lnTo>
                  <a:pt x="0" y="0"/>
                </a:lnTo>
                <a:close/>
              </a:path>
            </a:pathLst>
          </a:custGeom>
          <a:blipFill>
            <a:blip r:embed="rId4">
              <a:extLst>
                <a:ext uri="{96DAC541-7B7A-43D3-8B79-37D633B846F1}">
                  <asvg:svgBlip xmlns:asvg="http://schemas.microsoft.com/office/drawing/2016/SVG/main" xmlns="" r:embed="rId5"/>
                </a:ext>
              </a:extLst>
            </a:blip>
            <a:stretch>
              <a:fillRect r="-10631" b="-34721"/>
            </a:stretch>
          </a:blipFill>
        </p:spPr>
      </p:sp>
      <p:sp>
        <p:nvSpPr>
          <p:cNvPr id="13" name="Freeform 13"/>
          <p:cNvSpPr/>
          <p:nvPr/>
        </p:nvSpPr>
        <p:spPr>
          <a:xfrm>
            <a:off x="9990160" y="822421"/>
            <a:ext cx="10135954" cy="14077714"/>
          </a:xfrm>
          <a:custGeom>
            <a:avLst/>
            <a:gdLst/>
            <a:ahLst/>
            <a:cxnLst/>
            <a:rect l="l" t="t" r="r" b="b"/>
            <a:pathLst>
              <a:path w="10135954" h="14077714">
                <a:moveTo>
                  <a:pt x="0" y="0"/>
                </a:moveTo>
                <a:lnTo>
                  <a:pt x="10135954" y="0"/>
                </a:lnTo>
                <a:lnTo>
                  <a:pt x="10135954" y="14077714"/>
                </a:lnTo>
                <a:lnTo>
                  <a:pt x="0" y="140777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Freeform 18"/>
          <p:cNvSpPr/>
          <p:nvPr/>
        </p:nvSpPr>
        <p:spPr>
          <a:xfrm>
            <a:off x="-1904670" y="1082495"/>
            <a:ext cx="4157352" cy="1428617"/>
          </a:xfrm>
          <a:custGeom>
            <a:avLst/>
            <a:gdLst/>
            <a:ahLst/>
            <a:cxnLst/>
            <a:rect l="l" t="t" r="r" b="b"/>
            <a:pathLst>
              <a:path w="4157352" h="1428617">
                <a:moveTo>
                  <a:pt x="0" y="0"/>
                </a:moveTo>
                <a:lnTo>
                  <a:pt x="4157352" y="0"/>
                </a:lnTo>
                <a:lnTo>
                  <a:pt x="4157352" y="1428618"/>
                </a:lnTo>
                <a:lnTo>
                  <a:pt x="0" y="1428618"/>
                </a:lnTo>
                <a:lnTo>
                  <a:pt x="0" y="0"/>
                </a:lnTo>
                <a:close/>
              </a:path>
            </a:pathLst>
          </a:custGeom>
          <a:blipFill>
            <a:blip r:embed="rId8">
              <a:alphaModFix amt="32999"/>
              <a:extLst>
                <a:ext uri="{96DAC541-7B7A-43D3-8B79-37D633B846F1}">
                  <asvg:svgBlip xmlns:asvg="http://schemas.microsoft.com/office/drawing/2016/SVG/main" xmlns="" r:embed="rId9"/>
                </a:ext>
              </a:extLst>
            </a:blip>
            <a:stretch>
              <a:fillRect/>
            </a:stretch>
          </a:blipFill>
          <a:ln cap="sq">
            <a:noFill/>
            <a:prstDash val="solid"/>
            <a:miter/>
          </a:ln>
        </p:spPr>
      </p:sp>
      <p:sp>
        <p:nvSpPr>
          <p:cNvPr id="19" name="Freeform 19"/>
          <p:cNvSpPr/>
          <p:nvPr/>
        </p:nvSpPr>
        <p:spPr>
          <a:xfrm>
            <a:off x="11636113" y="281315"/>
            <a:ext cx="2340436" cy="2229797"/>
          </a:xfrm>
          <a:custGeom>
            <a:avLst/>
            <a:gdLst/>
            <a:ahLst/>
            <a:cxnLst/>
            <a:rect l="l" t="t" r="r" b="b"/>
            <a:pathLst>
              <a:path w="2340436" h="2229797">
                <a:moveTo>
                  <a:pt x="0" y="0"/>
                </a:moveTo>
                <a:lnTo>
                  <a:pt x="2340436" y="0"/>
                </a:lnTo>
                <a:lnTo>
                  <a:pt x="2340436" y="2229797"/>
                </a:lnTo>
                <a:lnTo>
                  <a:pt x="0" y="222979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16340979" y="1009102"/>
            <a:ext cx="3153076" cy="3004021"/>
          </a:xfrm>
          <a:custGeom>
            <a:avLst/>
            <a:gdLst/>
            <a:ahLst/>
            <a:cxnLst/>
            <a:rect l="l" t="t" r="r" b="b"/>
            <a:pathLst>
              <a:path w="3153076" h="3004021">
                <a:moveTo>
                  <a:pt x="0" y="0"/>
                </a:moveTo>
                <a:lnTo>
                  <a:pt x="3153076" y="0"/>
                </a:lnTo>
                <a:lnTo>
                  <a:pt x="3153076" y="3004021"/>
                </a:lnTo>
                <a:lnTo>
                  <a:pt x="0" y="300402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1" name="Rectangle 20"/>
          <p:cNvSpPr/>
          <p:nvPr/>
        </p:nvSpPr>
        <p:spPr>
          <a:xfrm>
            <a:off x="1538458" y="262078"/>
            <a:ext cx="9022431" cy="1446550"/>
          </a:xfrm>
          <a:prstGeom prst="rect">
            <a:avLst/>
          </a:prstGeom>
        </p:spPr>
        <p:txBody>
          <a:bodyPr wrap="square">
            <a:spAutoFit/>
          </a:bodyPr>
          <a:lstStyle/>
          <a:p>
            <a:pPr algn="ctr"/>
            <a:r>
              <a:rPr lang="en-US" sz="4400" b="1" kern="0">
                <a:solidFill>
                  <a:schemeClr val="bg1"/>
                </a:solidFill>
                <a:latin typeface="Times New Roman" panose="02020603050405020304" pitchFamily="18" charset="0"/>
                <a:ea typeface="Times New Roman" panose="02020603050405020304" pitchFamily="18" charset="0"/>
              </a:rPr>
              <a:t>2. Lựa chọn các kiểu câu ghép và các phương tiện nối các vế câu ghép</a:t>
            </a:r>
            <a:endParaRPr lang="en-GB" sz="6000">
              <a:solidFill>
                <a:schemeClr val="bg1"/>
              </a:solidFill>
            </a:endParaRPr>
          </a:p>
        </p:txBody>
      </p:sp>
      <p:sp>
        <p:nvSpPr>
          <p:cNvPr id="22" name="Rectangle 21"/>
          <p:cNvSpPr/>
          <p:nvPr/>
        </p:nvSpPr>
        <p:spPr>
          <a:xfrm>
            <a:off x="840438" y="7026531"/>
            <a:ext cx="11122962" cy="2308324"/>
          </a:xfrm>
          <a:prstGeom prst="rect">
            <a:avLst/>
          </a:prstGeom>
        </p:spPr>
        <p:txBody>
          <a:bodyPr wrap="square">
            <a:spAutoFit/>
          </a:bodyPr>
          <a:lstStyle/>
          <a:p>
            <a:pPr algn="just">
              <a:spcAft>
                <a:spcPts val="0"/>
              </a:spcAft>
            </a:pPr>
            <a:r>
              <a:rPr lang="en-US" sz="3600" b="1"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Câu ghép chính phụ</a:t>
            </a:r>
            <a:r>
              <a:rPr lang="en-US" sz="3600"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vế của câu có quan hệ phụ thuộc nhau; giữa các vế câu ghép chính phụ thường có quan hệ ý nghĩa: nguyên nhân – kết quả; điều kiện/giả thiết – kết quả; nhượng bộ - tương phản; mục đích – sự kiện.</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325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604692" y="1277241"/>
            <a:ext cx="20537032" cy="9687137"/>
          </a:xfrm>
          <a:custGeom>
            <a:avLst/>
            <a:gdLst/>
            <a:ahLst/>
            <a:cxnLst/>
            <a:rect l="l" t="t" r="r" b="b"/>
            <a:pathLst>
              <a:path w="20537032" h="9687137">
                <a:moveTo>
                  <a:pt x="20537032" y="0"/>
                </a:moveTo>
                <a:lnTo>
                  <a:pt x="0" y="0"/>
                </a:lnTo>
                <a:lnTo>
                  <a:pt x="0" y="9687136"/>
                </a:lnTo>
                <a:lnTo>
                  <a:pt x="20537032" y="9687136"/>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6165">
            <a:off x="-1562147" y="8712413"/>
            <a:ext cx="21205933" cy="2708175"/>
            <a:chOff x="0" y="0"/>
            <a:chExt cx="5585102" cy="713264"/>
          </a:xfrm>
        </p:grpSpPr>
        <p:sp>
          <p:nvSpPr>
            <p:cNvPr id="5" name="Freeform 5"/>
            <p:cNvSpPr/>
            <p:nvPr/>
          </p:nvSpPr>
          <p:spPr>
            <a:xfrm>
              <a:off x="0" y="0"/>
              <a:ext cx="5585102" cy="713264"/>
            </a:xfrm>
            <a:custGeom>
              <a:avLst/>
              <a:gdLst/>
              <a:ahLst/>
              <a:cxnLst/>
              <a:rect l="l" t="t" r="r" b="b"/>
              <a:pathLst>
                <a:path w="5585102" h="713264">
                  <a:moveTo>
                    <a:pt x="0" y="0"/>
                  </a:moveTo>
                  <a:lnTo>
                    <a:pt x="5585102" y="0"/>
                  </a:lnTo>
                  <a:lnTo>
                    <a:pt x="5585102" y="713264"/>
                  </a:lnTo>
                  <a:lnTo>
                    <a:pt x="0" y="713264"/>
                  </a:lnTo>
                  <a:close/>
                </a:path>
              </a:pathLst>
            </a:custGeom>
            <a:solidFill>
              <a:srgbClr val="06402F"/>
            </a:solidFill>
          </p:spPr>
        </p:sp>
        <p:sp>
          <p:nvSpPr>
            <p:cNvPr id="6" name="TextBox 6"/>
            <p:cNvSpPr txBox="1"/>
            <p:nvPr/>
          </p:nvSpPr>
          <p:spPr>
            <a:xfrm>
              <a:off x="0" y="-9525"/>
              <a:ext cx="5585102" cy="722789"/>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7" name="Group 7"/>
          <p:cNvGrpSpPr/>
          <p:nvPr/>
        </p:nvGrpSpPr>
        <p:grpSpPr>
          <a:xfrm rot="-87493">
            <a:off x="7215048" y="2494263"/>
            <a:ext cx="13918805" cy="7951231"/>
            <a:chOff x="0" y="0"/>
            <a:chExt cx="3665858" cy="1581663"/>
          </a:xfrm>
        </p:grpSpPr>
        <p:sp>
          <p:nvSpPr>
            <p:cNvPr id="8" name="Freeform 8"/>
            <p:cNvSpPr/>
            <p:nvPr/>
          </p:nvSpPr>
          <p:spPr>
            <a:xfrm>
              <a:off x="0" y="0"/>
              <a:ext cx="3665858" cy="1581663"/>
            </a:xfrm>
            <a:custGeom>
              <a:avLst/>
              <a:gdLst/>
              <a:ahLst/>
              <a:cxnLst/>
              <a:rect l="l" t="t" r="r" b="b"/>
              <a:pathLst>
                <a:path w="3665858" h="1581663">
                  <a:moveTo>
                    <a:pt x="0" y="0"/>
                  </a:moveTo>
                  <a:lnTo>
                    <a:pt x="3665858" y="0"/>
                  </a:lnTo>
                  <a:lnTo>
                    <a:pt x="3665858" y="1581663"/>
                  </a:lnTo>
                  <a:lnTo>
                    <a:pt x="0" y="1581663"/>
                  </a:lnTo>
                  <a:close/>
                </a:path>
              </a:pathLst>
            </a:custGeom>
            <a:solidFill>
              <a:srgbClr val="FFFFFF"/>
            </a:solidFill>
          </p:spPr>
        </p:sp>
        <p:sp>
          <p:nvSpPr>
            <p:cNvPr id="9" name="TextBox 9"/>
            <p:cNvSpPr txBox="1"/>
            <p:nvPr/>
          </p:nvSpPr>
          <p:spPr>
            <a:xfrm>
              <a:off x="0" y="-9525"/>
              <a:ext cx="3665858" cy="1591188"/>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10" name="Freeform 10"/>
          <p:cNvSpPr/>
          <p:nvPr/>
        </p:nvSpPr>
        <p:spPr>
          <a:xfrm>
            <a:off x="15804830" y="1385315"/>
            <a:ext cx="2908940" cy="999618"/>
          </a:xfrm>
          <a:custGeom>
            <a:avLst/>
            <a:gdLst/>
            <a:ahLst/>
            <a:cxnLst/>
            <a:rect l="l" t="t" r="r" b="b"/>
            <a:pathLst>
              <a:path w="2908940" h="999618">
                <a:moveTo>
                  <a:pt x="0" y="0"/>
                </a:moveTo>
                <a:lnTo>
                  <a:pt x="2908940" y="0"/>
                </a:lnTo>
                <a:lnTo>
                  <a:pt x="2908940" y="999618"/>
                </a:lnTo>
                <a:lnTo>
                  <a:pt x="0" y="999618"/>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11" name="Freeform 11"/>
          <p:cNvSpPr/>
          <p:nvPr/>
        </p:nvSpPr>
        <p:spPr>
          <a:xfrm>
            <a:off x="304800" y="360467"/>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TextBox 16"/>
          <p:cNvSpPr txBox="1"/>
          <p:nvPr/>
        </p:nvSpPr>
        <p:spPr>
          <a:xfrm>
            <a:off x="8009153" y="3053926"/>
            <a:ext cx="9059647" cy="1107996"/>
          </a:xfrm>
          <a:prstGeom prst="rect">
            <a:avLst/>
          </a:prstGeom>
        </p:spPr>
        <p:txBody>
          <a:bodyPr wrap="square" lIns="0" tIns="0" rIns="0" bIns="0" rtlCol="0" anchor="t">
            <a:spAutoFit/>
          </a:bodyPr>
          <a:lstStyle/>
          <a:p>
            <a:pPr algn="just">
              <a:spcBef>
                <a:spcPct val="0"/>
              </a:spcBef>
            </a:pPr>
            <a:r>
              <a:rPr lang="en-US" sz="3600">
                <a:latin typeface="Times New Roman" panose="02020603050405020304" pitchFamily="18" charset="0"/>
                <a:cs typeface="Times New Roman" panose="02020603050405020304" pitchFamily="18" charset="0"/>
              </a:rPr>
              <a:t>- Dựa vào phương tiện nối các vế, có thể chia câu ghép thành 2 loại</a:t>
            </a:r>
            <a:endParaRPr lang="en-US" sz="3200">
              <a:solidFill>
                <a:srgbClr val="202124"/>
              </a:solidFill>
              <a:latin typeface="Times New Roman" panose="02020603050405020304" pitchFamily="18" charset="0"/>
              <a:ea typeface="Public Sans"/>
              <a:cs typeface="Times New Roman" panose="02020603050405020304" pitchFamily="18" charset="0"/>
              <a:sym typeface="Public Sans"/>
            </a:endParaRPr>
          </a:p>
        </p:txBody>
      </p:sp>
      <p:sp>
        <p:nvSpPr>
          <p:cNvPr id="17" name="TextBox 17"/>
          <p:cNvSpPr txBox="1"/>
          <p:nvPr/>
        </p:nvSpPr>
        <p:spPr>
          <a:xfrm>
            <a:off x="8098888" y="4612016"/>
            <a:ext cx="8969912" cy="2769989"/>
          </a:xfrm>
          <a:prstGeom prst="rect">
            <a:avLst/>
          </a:prstGeom>
        </p:spPr>
        <p:txBody>
          <a:bodyPr wrap="square" lIns="0" tIns="0" rIns="0" bIns="0" rtlCol="0" anchor="t">
            <a:spAutoFit/>
          </a:bodyPr>
          <a:lstStyle/>
          <a:p>
            <a:pPr algn="just"/>
            <a:r>
              <a:rPr lang="en-US" sz="3600">
                <a:latin typeface="Times New Roman" panose="02020603050405020304" pitchFamily="18" charset="0"/>
                <a:cs typeface="Times New Roman" panose="02020603050405020304" pitchFamily="18" charset="0"/>
              </a:rPr>
              <a:t>+ Câu ghép có từ ngữ liên kết: giữa các vế được nối bởi các kết từ (</a:t>
            </a:r>
            <a:r>
              <a:rPr lang="en-US" sz="3600" i="1">
                <a:latin typeface="Times New Roman" panose="02020603050405020304" pitchFamily="18" charset="0"/>
                <a:cs typeface="Times New Roman" panose="02020603050405020304" pitchFamily="18" charset="0"/>
              </a:rPr>
              <a:t>và, rồi, hãy, còn,…), </a:t>
            </a:r>
            <a:r>
              <a:rPr lang="en-US" sz="3600">
                <a:latin typeface="Times New Roman" panose="02020603050405020304" pitchFamily="18" charset="0"/>
                <a:cs typeface="Times New Roman" panose="02020603050405020304" pitchFamily="18" charset="0"/>
              </a:rPr>
              <a:t>các cặp kết từ </a:t>
            </a:r>
            <a:r>
              <a:rPr lang="en-US" sz="3600" i="1">
                <a:latin typeface="Times New Roman" panose="02020603050405020304" pitchFamily="18" charset="0"/>
                <a:cs typeface="Times New Roman" panose="02020603050405020304" pitchFamily="18" charset="0"/>
              </a:rPr>
              <a:t>(vì..nên, nếu…thì, tuy…nhưng,…), </a:t>
            </a:r>
            <a:r>
              <a:rPr lang="en-US" sz="3600">
                <a:latin typeface="Times New Roman" panose="02020603050405020304" pitchFamily="18" charset="0"/>
                <a:cs typeface="Times New Roman" panose="02020603050405020304" pitchFamily="18" charset="0"/>
              </a:rPr>
              <a:t>các cặp từ ngữ hô ứng </a:t>
            </a:r>
            <a:r>
              <a:rPr lang="en-US" sz="3600" i="1">
                <a:latin typeface="Times New Roman" panose="02020603050405020304" pitchFamily="18" charset="0"/>
                <a:cs typeface="Times New Roman" panose="02020603050405020304" pitchFamily="18" charset="0"/>
              </a:rPr>
              <a:t>(càng…càng, vừa…vừa, mới…đã, bao nhiêu…bấy nhiêu, nào…ấy,…)</a:t>
            </a:r>
            <a:endParaRPr lang="en-GB" sz="3600">
              <a:latin typeface="Times New Roman" panose="02020603050405020304" pitchFamily="18" charset="0"/>
              <a:cs typeface="Times New Roman" panose="02020603050405020304" pitchFamily="18" charset="0"/>
            </a:endParaRPr>
          </a:p>
        </p:txBody>
      </p:sp>
      <p:sp>
        <p:nvSpPr>
          <p:cNvPr id="18" name="TextBox 18"/>
          <p:cNvSpPr txBox="1"/>
          <p:nvPr/>
        </p:nvSpPr>
        <p:spPr>
          <a:xfrm>
            <a:off x="8163413" y="7974798"/>
            <a:ext cx="7387703" cy="553998"/>
          </a:xfrm>
          <a:prstGeom prst="rect">
            <a:avLst/>
          </a:prstGeom>
        </p:spPr>
        <p:txBody>
          <a:bodyPr lIns="0" tIns="0" rIns="0" bIns="0" rtlCol="0" anchor="t">
            <a:spAutoFit/>
          </a:bodyPr>
          <a:lstStyle/>
          <a:p>
            <a:r>
              <a:rPr lang="en-US" sz="3600">
                <a:latin typeface="Times New Roman" panose="02020603050405020304" pitchFamily="18" charset="0"/>
                <a:cs typeface="Times New Roman" panose="02020603050405020304" pitchFamily="18" charset="0"/>
              </a:rPr>
              <a:t>+ Câu ghép không có từ ngữ liên kết.</a:t>
            </a:r>
            <a:endParaRPr lang="en-GB" sz="3600">
              <a:latin typeface="Times New Roman" panose="02020603050405020304" pitchFamily="18" charset="0"/>
              <a:cs typeface="Times New Roman" panose="02020603050405020304" pitchFamily="18" charset="0"/>
            </a:endParaRPr>
          </a:p>
        </p:txBody>
      </p:sp>
      <p:sp>
        <p:nvSpPr>
          <p:cNvPr id="19" name="Freeform 19"/>
          <p:cNvSpPr/>
          <p:nvPr/>
        </p:nvSpPr>
        <p:spPr>
          <a:xfrm>
            <a:off x="-86050" y="6813421"/>
            <a:ext cx="3461151" cy="3054465"/>
          </a:xfrm>
          <a:custGeom>
            <a:avLst/>
            <a:gdLst/>
            <a:ahLst/>
            <a:cxnLst/>
            <a:rect l="l" t="t" r="r" b="b"/>
            <a:pathLst>
              <a:path w="3461151" h="3054465">
                <a:moveTo>
                  <a:pt x="0" y="0"/>
                </a:moveTo>
                <a:lnTo>
                  <a:pt x="3461150" y="0"/>
                </a:lnTo>
                <a:lnTo>
                  <a:pt x="3461150" y="3054466"/>
                </a:lnTo>
                <a:lnTo>
                  <a:pt x="0" y="3054466"/>
                </a:lnTo>
                <a:lnTo>
                  <a:pt x="0" y="0"/>
                </a:lnTo>
                <a:close/>
              </a:path>
            </a:pathLst>
          </a:custGeom>
          <a:blipFill>
            <a:blip r:embed="rId8">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3708475" y="4795332"/>
            <a:ext cx="4300678" cy="8925936"/>
          </a:xfrm>
          <a:custGeom>
            <a:avLst/>
            <a:gdLst/>
            <a:ahLst/>
            <a:cxnLst/>
            <a:rect l="l" t="t" r="r" b="b"/>
            <a:pathLst>
              <a:path w="4300678" h="8925936">
                <a:moveTo>
                  <a:pt x="0" y="0"/>
                </a:moveTo>
                <a:lnTo>
                  <a:pt x="4300679" y="0"/>
                </a:lnTo>
                <a:lnTo>
                  <a:pt x="4300679" y="8925936"/>
                </a:lnTo>
                <a:lnTo>
                  <a:pt x="0" y="89259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21" name="Group 21"/>
          <p:cNvGrpSpPr/>
          <p:nvPr/>
        </p:nvGrpSpPr>
        <p:grpSpPr>
          <a:xfrm>
            <a:off x="1028700" y="5428648"/>
            <a:ext cx="889473" cy="88947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4" name="Freeform 24"/>
          <p:cNvSpPr/>
          <p:nvPr/>
        </p:nvSpPr>
        <p:spPr>
          <a:xfrm>
            <a:off x="1397086" y="5643624"/>
            <a:ext cx="1388635" cy="477185"/>
          </a:xfrm>
          <a:custGeom>
            <a:avLst/>
            <a:gdLst/>
            <a:ahLst/>
            <a:cxnLst/>
            <a:rect l="l" t="t" r="r" b="b"/>
            <a:pathLst>
              <a:path w="1388635" h="477185">
                <a:moveTo>
                  <a:pt x="0" y="0"/>
                </a:moveTo>
                <a:lnTo>
                  <a:pt x="1388635" y="0"/>
                </a:lnTo>
                <a:lnTo>
                  <a:pt x="1388635" y="477185"/>
                </a:lnTo>
                <a:lnTo>
                  <a:pt x="0" y="4771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Tree>
    <p:extLst>
      <p:ext uri="{BB962C8B-B14F-4D97-AF65-F5344CB8AC3E}">
        <p14:creationId xmlns:p14="http://schemas.microsoft.com/office/powerpoint/2010/main" val="290137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883762" y="0"/>
            <a:ext cx="20537032" cy="9687137"/>
          </a:xfrm>
          <a:custGeom>
            <a:avLst/>
            <a:gdLst/>
            <a:ahLst/>
            <a:cxnLst/>
            <a:rect l="l" t="t" r="r" b="b"/>
            <a:pathLst>
              <a:path w="20537032" h="9687137">
                <a:moveTo>
                  <a:pt x="20537032" y="0"/>
                </a:moveTo>
                <a:lnTo>
                  <a:pt x="0" y="0"/>
                </a:lnTo>
                <a:lnTo>
                  <a:pt x="0" y="9687137"/>
                </a:lnTo>
                <a:lnTo>
                  <a:pt x="20537032" y="9687137"/>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16252817"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4" name="Freeform 4"/>
          <p:cNvSpPr/>
          <p:nvPr/>
        </p:nvSpPr>
        <p:spPr>
          <a:xfrm>
            <a:off x="1367652" y="1396714"/>
            <a:ext cx="15552696" cy="7493572"/>
          </a:xfrm>
          <a:custGeom>
            <a:avLst/>
            <a:gdLst/>
            <a:ahLst/>
            <a:cxnLst/>
            <a:rect l="l" t="t" r="r" b="b"/>
            <a:pathLst>
              <a:path w="15552696" h="7493572">
                <a:moveTo>
                  <a:pt x="0" y="0"/>
                </a:moveTo>
                <a:lnTo>
                  <a:pt x="15552696" y="0"/>
                </a:lnTo>
                <a:lnTo>
                  <a:pt x="15552696" y="7493572"/>
                </a:lnTo>
                <a:lnTo>
                  <a:pt x="0" y="7493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10334" y="9258300"/>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270940" y="2681742"/>
            <a:ext cx="6252491" cy="10398942"/>
          </a:xfrm>
          <a:custGeom>
            <a:avLst/>
            <a:gdLst/>
            <a:ahLst/>
            <a:cxnLst/>
            <a:rect l="l" t="t" r="r" b="b"/>
            <a:pathLst>
              <a:path w="6252491" h="10398942">
                <a:moveTo>
                  <a:pt x="0" y="0"/>
                </a:moveTo>
                <a:lnTo>
                  <a:pt x="6252490" y="0"/>
                </a:lnTo>
                <a:lnTo>
                  <a:pt x="6252490" y="10398942"/>
                </a:lnTo>
                <a:lnTo>
                  <a:pt x="0" y="10398942"/>
                </a:lnTo>
                <a:lnTo>
                  <a:pt x="0" y="0"/>
                </a:lnTo>
                <a:close/>
              </a:path>
            </a:pathLst>
          </a:custGeom>
          <a:blipFill>
            <a:blip r:embed="rId10"/>
            <a:stretch>
              <a:fillRect l="-75996"/>
            </a:stretch>
          </a:blipFill>
        </p:spPr>
      </p:sp>
      <p:sp>
        <p:nvSpPr>
          <p:cNvPr id="7" name="TextBox 7"/>
          <p:cNvSpPr txBox="1"/>
          <p:nvPr/>
        </p:nvSpPr>
        <p:spPr>
          <a:xfrm>
            <a:off x="3471729" y="3581154"/>
            <a:ext cx="11344542" cy="2708434"/>
          </a:xfrm>
          <a:prstGeom prst="rect">
            <a:avLst/>
          </a:prstGeom>
        </p:spPr>
        <p:txBody>
          <a:bodyPr lIns="0" tIns="0" rIns="0" bIns="0" rtlCol="0" anchor="t">
            <a:spAutoFit/>
          </a:bodyPr>
          <a:lstStyle/>
          <a:p>
            <a:pPr algn="ctr"/>
            <a:r>
              <a:rPr lang="en-US" sz="8800" b="1">
                <a:effectLst>
                  <a:outerShdw blurRad="38100" dist="38100" dir="2700000" algn="tl">
                    <a:srgbClr val="000000">
                      <a:alpha val="43137"/>
                    </a:srgbClr>
                  </a:outerShdw>
                </a:effectLst>
                <a:latin typeface="#9Slide07 VT323" panose="00000509000000000000" pitchFamily="50" charset="-93"/>
              </a:rPr>
              <a:t>HOẠT ĐỘNG </a:t>
            </a:r>
            <a:r>
              <a:rPr lang="en-US" sz="8800" b="1" smtClean="0">
                <a:effectLst>
                  <a:outerShdw blurRad="38100" dist="38100" dir="2700000" algn="tl">
                    <a:srgbClr val="000000">
                      <a:alpha val="43137"/>
                    </a:srgbClr>
                  </a:outerShdw>
                </a:effectLst>
                <a:latin typeface="#9Slide07 VT323" panose="00000509000000000000" pitchFamily="50" charset="-93"/>
              </a:rPr>
              <a:t>3</a:t>
            </a:r>
            <a:endParaRPr lang="vi-VN" sz="8800" b="1" smtClean="0">
              <a:effectLst>
                <a:outerShdw blurRad="38100" dist="38100" dir="2700000" algn="tl">
                  <a:srgbClr val="000000">
                    <a:alpha val="43137"/>
                  </a:srgbClr>
                </a:outerShdw>
              </a:effectLst>
              <a:latin typeface="#9Slide07 VT323" panose="00000509000000000000" pitchFamily="50" charset="-93"/>
            </a:endParaRPr>
          </a:p>
          <a:p>
            <a:pPr algn="ctr"/>
            <a:r>
              <a:rPr lang="en-US" sz="8800" b="1" smtClean="0">
                <a:effectLst>
                  <a:outerShdw blurRad="38100" dist="38100" dir="2700000" algn="tl">
                    <a:srgbClr val="000000">
                      <a:alpha val="43137"/>
                    </a:srgbClr>
                  </a:outerShdw>
                </a:effectLst>
                <a:latin typeface="#9Slide07 VT323" panose="00000509000000000000" pitchFamily="50" charset="-93"/>
              </a:rPr>
              <a:t> </a:t>
            </a:r>
            <a:r>
              <a:rPr lang="en-US" sz="8800" b="1">
                <a:effectLst>
                  <a:outerShdw blurRad="38100" dist="38100" dir="2700000" algn="tl">
                    <a:srgbClr val="000000">
                      <a:alpha val="43137"/>
                    </a:srgbClr>
                  </a:outerShdw>
                </a:effectLst>
                <a:latin typeface="#9Slide07 VT323" panose="00000509000000000000" pitchFamily="50" charset="-93"/>
              </a:rPr>
              <a:t>THỰC HÀNH TIẾNG VIỆT</a:t>
            </a:r>
            <a:endParaRPr lang="en-GB" sz="8800">
              <a:effectLst>
                <a:outerShdw blurRad="38100" dist="38100" dir="2700000" algn="tl">
                  <a:srgbClr val="000000">
                    <a:alpha val="43137"/>
                  </a:srgbClr>
                </a:outerShdw>
              </a:effectLst>
              <a:latin typeface="#9Slide07 VT323" panose="00000509000000000000" pitchFamily="50" charset="-93"/>
            </a:endParaRPr>
          </a:p>
        </p:txBody>
      </p:sp>
      <p:sp>
        <p:nvSpPr>
          <p:cNvPr id="8" name="Freeform 8"/>
          <p:cNvSpPr/>
          <p:nvPr/>
        </p:nvSpPr>
        <p:spPr>
          <a:xfrm flipH="1">
            <a:off x="13109638" y="2106858"/>
            <a:ext cx="5784783" cy="12713022"/>
          </a:xfrm>
          <a:custGeom>
            <a:avLst/>
            <a:gdLst/>
            <a:ahLst/>
            <a:cxnLst/>
            <a:rect l="l" t="t" r="r" b="b"/>
            <a:pathLst>
              <a:path w="5784783" h="12713022">
                <a:moveTo>
                  <a:pt x="5784783" y="0"/>
                </a:moveTo>
                <a:lnTo>
                  <a:pt x="0" y="0"/>
                </a:lnTo>
                <a:lnTo>
                  <a:pt x="0" y="12713022"/>
                </a:lnTo>
                <a:lnTo>
                  <a:pt x="5784783" y="12713022"/>
                </a:lnTo>
                <a:lnTo>
                  <a:pt x="5784783" y="0"/>
                </a:lnTo>
                <a:close/>
              </a:path>
            </a:pathLst>
          </a:custGeom>
          <a:blipFill>
            <a:blip r:embed="rId10"/>
            <a:stretch>
              <a:fillRect r="-132557"/>
            </a:stretch>
          </a:blipFill>
        </p:spPr>
      </p:sp>
      <p:sp>
        <p:nvSpPr>
          <p:cNvPr id="9" name="Freeform 9"/>
          <p:cNvSpPr/>
          <p:nvPr/>
        </p:nvSpPr>
        <p:spPr>
          <a:xfrm>
            <a:off x="7988308" y="479624"/>
            <a:ext cx="2311383" cy="2202118"/>
          </a:xfrm>
          <a:custGeom>
            <a:avLst/>
            <a:gdLst/>
            <a:ahLst/>
            <a:cxnLst/>
            <a:rect l="l" t="t" r="r" b="b"/>
            <a:pathLst>
              <a:path w="2311383" h="2202118">
                <a:moveTo>
                  <a:pt x="0" y="0"/>
                </a:moveTo>
                <a:lnTo>
                  <a:pt x="2311384" y="0"/>
                </a:lnTo>
                <a:lnTo>
                  <a:pt x="2311384" y="2202118"/>
                </a:lnTo>
                <a:lnTo>
                  <a:pt x="0" y="220211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1613638"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67200" y="3320521"/>
            <a:ext cx="9676468" cy="3007757"/>
          </a:xfrm>
          <a:prstGeom prst="rect">
            <a:avLst/>
          </a:prstGeom>
        </p:spPr>
      </p:pic>
    </p:spTree>
    <p:extLst>
      <p:ext uri="{BB962C8B-B14F-4D97-AF65-F5344CB8AC3E}">
        <p14:creationId xmlns:p14="http://schemas.microsoft.com/office/powerpoint/2010/main" val="857259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883762" y="0"/>
            <a:ext cx="20537032" cy="9687137"/>
          </a:xfrm>
          <a:custGeom>
            <a:avLst/>
            <a:gdLst/>
            <a:ahLst/>
            <a:cxnLst/>
            <a:rect l="l" t="t" r="r" b="b"/>
            <a:pathLst>
              <a:path w="20537032" h="9687137">
                <a:moveTo>
                  <a:pt x="20537032" y="0"/>
                </a:moveTo>
                <a:lnTo>
                  <a:pt x="0" y="0"/>
                </a:lnTo>
                <a:lnTo>
                  <a:pt x="0" y="9687137"/>
                </a:lnTo>
                <a:lnTo>
                  <a:pt x="20537032" y="9687137"/>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16252817"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4" name="Freeform 4"/>
          <p:cNvSpPr/>
          <p:nvPr/>
        </p:nvSpPr>
        <p:spPr>
          <a:xfrm>
            <a:off x="1367652" y="1396714"/>
            <a:ext cx="15552696" cy="7493572"/>
          </a:xfrm>
          <a:custGeom>
            <a:avLst/>
            <a:gdLst/>
            <a:ahLst/>
            <a:cxnLst/>
            <a:rect l="l" t="t" r="r" b="b"/>
            <a:pathLst>
              <a:path w="15552696" h="7493572">
                <a:moveTo>
                  <a:pt x="0" y="0"/>
                </a:moveTo>
                <a:lnTo>
                  <a:pt x="15552696" y="0"/>
                </a:lnTo>
                <a:lnTo>
                  <a:pt x="15552696" y="7493572"/>
                </a:lnTo>
                <a:lnTo>
                  <a:pt x="0" y="7493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10334" y="9258300"/>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270940" y="2681742"/>
            <a:ext cx="6252491" cy="10398942"/>
          </a:xfrm>
          <a:custGeom>
            <a:avLst/>
            <a:gdLst/>
            <a:ahLst/>
            <a:cxnLst/>
            <a:rect l="l" t="t" r="r" b="b"/>
            <a:pathLst>
              <a:path w="6252491" h="10398942">
                <a:moveTo>
                  <a:pt x="0" y="0"/>
                </a:moveTo>
                <a:lnTo>
                  <a:pt x="6252490" y="0"/>
                </a:lnTo>
                <a:lnTo>
                  <a:pt x="6252490" y="10398942"/>
                </a:lnTo>
                <a:lnTo>
                  <a:pt x="0" y="10398942"/>
                </a:lnTo>
                <a:lnTo>
                  <a:pt x="0" y="0"/>
                </a:lnTo>
                <a:close/>
              </a:path>
            </a:pathLst>
          </a:custGeom>
          <a:blipFill>
            <a:blip r:embed="rId10"/>
            <a:stretch>
              <a:fillRect l="-75996"/>
            </a:stretch>
          </a:blipFill>
        </p:spPr>
      </p:sp>
      <p:sp>
        <p:nvSpPr>
          <p:cNvPr id="7" name="TextBox 7"/>
          <p:cNvSpPr txBox="1"/>
          <p:nvPr/>
        </p:nvSpPr>
        <p:spPr>
          <a:xfrm>
            <a:off x="3471729" y="3581154"/>
            <a:ext cx="11344542" cy="2123658"/>
          </a:xfrm>
          <a:prstGeom prst="rect">
            <a:avLst/>
          </a:prstGeom>
        </p:spPr>
        <p:txBody>
          <a:bodyPr lIns="0" tIns="0" rIns="0" bIns="0" rtlCol="0" anchor="t">
            <a:spAutoFit/>
          </a:bodyPr>
          <a:lstStyle/>
          <a:p>
            <a:r>
              <a:rPr lang="vi-VN" sz="13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II.Thực hành</a:t>
            </a:r>
            <a:endParaRPr lang="en-GB" sz="13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8" name="Freeform 8"/>
          <p:cNvSpPr/>
          <p:nvPr/>
        </p:nvSpPr>
        <p:spPr>
          <a:xfrm flipH="1">
            <a:off x="13109638" y="2106858"/>
            <a:ext cx="5784783" cy="12713022"/>
          </a:xfrm>
          <a:custGeom>
            <a:avLst/>
            <a:gdLst/>
            <a:ahLst/>
            <a:cxnLst/>
            <a:rect l="l" t="t" r="r" b="b"/>
            <a:pathLst>
              <a:path w="5784783" h="12713022">
                <a:moveTo>
                  <a:pt x="5784783" y="0"/>
                </a:moveTo>
                <a:lnTo>
                  <a:pt x="0" y="0"/>
                </a:lnTo>
                <a:lnTo>
                  <a:pt x="0" y="12713022"/>
                </a:lnTo>
                <a:lnTo>
                  <a:pt x="5784783" y="12713022"/>
                </a:lnTo>
                <a:lnTo>
                  <a:pt x="5784783" y="0"/>
                </a:lnTo>
                <a:close/>
              </a:path>
            </a:pathLst>
          </a:custGeom>
          <a:blipFill>
            <a:blip r:embed="rId10"/>
            <a:stretch>
              <a:fillRect r="-132557"/>
            </a:stretch>
          </a:blipFill>
        </p:spPr>
      </p:sp>
      <p:sp>
        <p:nvSpPr>
          <p:cNvPr id="9" name="Freeform 9"/>
          <p:cNvSpPr/>
          <p:nvPr/>
        </p:nvSpPr>
        <p:spPr>
          <a:xfrm>
            <a:off x="7988308" y="479624"/>
            <a:ext cx="2311383" cy="2202118"/>
          </a:xfrm>
          <a:custGeom>
            <a:avLst/>
            <a:gdLst/>
            <a:ahLst/>
            <a:cxnLst/>
            <a:rect l="l" t="t" r="r" b="b"/>
            <a:pathLst>
              <a:path w="2311383" h="2202118">
                <a:moveTo>
                  <a:pt x="0" y="0"/>
                </a:moveTo>
                <a:lnTo>
                  <a:pt x="2311384" y="0"/>
                </a:lnTo>
                <a:lnTo>
                  <a:pt x="2311384" y="2202118"/>
                </a:lnTo>
                <a:lnTo>
                  <a:pt x="0" y="220211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1613638"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Tree>
    <p:extLst>
      <p:ext uri="{BB962C8B-B14F-4D97-AF65-F5344CB8AC3E}">
        <p14:creationId xmlns:p14="http://schemas.microsoft.com/office/powerpoint/2010/main" val="98263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287865" y="1611741"/>
            <a:ext cx="19837548" cy="9357196"/>
          </a:xfrm>
          <a:custGeom>
            <a:avLst/>
            <a:gdLst/>
            <a:ahLst/>
            <a:cxnLst/>
            <a:rect l="l" t="t" r="r" b="b"/>
            <a:pathLst>
              <a:path w="19837548" h="9357196">
                <a:moveTo>
                  <a:pt x="19837548" y="0"/>
                </a:moveTo>
                <a:lnTo>
                  <a:pt x="0" y="0"/>
                </a:lnTo>
                <a:lnTo>
                  <a:pt x="0" y="9357197"/>
                </a:lnTo>
                <a:lnTo>
                  <a:pt x="19837548" y="9357197"/>
                </a:lnTo>
                <a:lnTo>
                  <a:pt x="19837548"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3269318" y="8183743"/>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8272669" y="6096305"/>
            <a:ext cx="9123841" cy="3433882"/>
          </a:xfrm>
          <a:custGeom>
            <a:avLst/>
            <a:gdLst/>
            <a:ahLst/>
            <a:cxnLst/>
            <a:rect l="l" t="t" r="r" b="b"/>
            <a:pathLst>
              <a:path w="9123841" h="3433882">
                <a:moveTo>
                  <a:pt x="0" y="0"/>
                </a:moveTo>
                <a:lnTo>
                  <a:pt x="9123841" y="0"/>
                </a:lnTo>
                <a:lnTo>
                  <a:pt x="9123841" y="3433882"/>
                </a:lnTo>
                <a:lnTo>
                  <a:pt x="0" y="34338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flipH="1">
            <a:off x="1028700" y="7229580"/>
            <a:ext cx="5997594" cy="1908325"/>
          </a:xfrm>
          <a:custGeom>
            <a:avLst/>
            <a:gdLst/>
            <a:ahLst/>
            <a:cxnLst/>
            <a:rect l="l" t="t" r="r" b="b"/>
            <a:pathLst>
              <a:path w="5997594" h="1908325">
                <a:moveTo>
                  <a:pt x="5997594" y="0"/>
                </a:moveTo>
                <a:lnTo>
                  <a:pt x="0" y="0"/>
                </a:lnTo>
                <a:lnTo>
                  <a:pt x="0" y="1908326"/>
                </a:lnTo>
                <a:lnTo>
                  <a:pt x="5997594" y="1908326"/>
                </a:lnTo>
                <a:lnTo>
                  <a:pt x="599759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1941144" y="7389443"/>
            <a:ext cx="481877" cy="1104595"/>
          </a:xfrm>
          <a:custGeom>
            <a:avLst/>
            <a:gdLst/>
            <a:ahLst/>
            <a:cxnLst/>
            <a:rect l="l" t="t" r="r" b="b"/>
            <a:pathLst>
              <a:path w="481877" h="1104595">
                <a:moveTo>
                  <a:pt x="0" y="0"/>
                </a:moveTo>
                <a:lnTo>
                  <a:pt x="481877" y="0"/>
                </a:lnTo>
                <a:lnTo>
                  <a:pt x="481877" y="1104595"/>
                </a:lnTo>
                <a:lnTo>
                  <a:pt x="0" y="11045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1028700" y="1171575"/>
            <a:ext cx="7975049" cy="212365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r>
              <a:rPr lang="vi-VN" sz="13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Bài tập 1</a:t>
            </a:r>
            <a:endParaRPr lang="en-US" sz="115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Kooperativ"/>
              <a:cs typeface="Times New Roman" panose="02020603050405020304" pitchFamily="18" charset="0"/>
              <a:sym typeface="Kooperativ"/>
            </a:endParaRPr>
          </a:p>
        </p:txBody>
      </p:sp>
      <p:sp>
        <p:nvSpPr>
          <p:cNvPr id="13" name="Freeform 13"/>
          <p:cNvSpPr/>
          <p:nvPr/>
        </p:nvSpPr>
        <p:spPr>
          <a:xfrm>
            <a:off x="3721389" y="8115958"/>
            <a:ext cx="229458" cy="525982"/>
          </a:xfrm>
          <a:custGeom>
            <a:avLst/>
            <a:gdLst/>
            <a:ahLst/>
            <a:cxnLst/>
            <a:rect l="l" t="t" r="r" b="b"/>
            <a:pathLst>
              <a:path w="229458" h="525982">
                <a:moveTo>
                  <a:pt x="0" y="0"/>
                </a:moveTo>
                <a:lnTo>
                  <a:pt x="229459" y="0"/>
                </a:lnTo>
                <a:lnTo>
                  <a:pt x="229459" y="525982"/>
                </a:lnTo>
                <a:lnTo>
                  <a:pt x="0" y="5259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6505705" y="4704717"/>
            <a:ext cx="2553761" cy="877565"/>
          </a:xfrm>
          <a:custGeom>
            <a:avLst/>
            <a:gdLst/>
            <a:ahLst/>
            <a:cxnLst/>
            <a:rect l="l" t="t" r="r" b="b"/>
            <a:pathLst>
              <a:path w="2553761" h="877565">
                <a:moveTo>
                  <a:pt x="0" y="0"/>
                </a:moveTo>
                <a:lnTo>
                  <a:pt x="2553762" y="0"/>
                </a:lnTo>
                <a:lnTo>
                  <a:pt x="2553762" y="877566"/>
                </a:lnTo>
                <a:lnTo>
                  <a:pt x="0" y="8775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a:off x="16311370" y="4427782"/>
            <a:ext cx="1895859" cy="6770927"/>
          </a:xfrm>
          <a:custGeom>
            <a:avLst/>
            <a:gdLst/>
            <a:ahLst/>
            <a:cxnLst/>
            <a:rect l="l" t="t" r="r" b="b"/>
            <a:pathLst>
              <a:path w="1895859" h="6770927">
                <a:moveTo>
                  <a:pt x="0" y="0"/>
                </a:moveTo>
                <a:lnTo>
                  <a:pt x="1895860" y="0"/>
                </a:lnTo>
                <a:lnTo>
                  <a:pt x="1895860" y="6770927"/>
                </a:lnTo>
                <a:lnTo>
                  <a:pt x="0" y="677092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99867" y="6470799"/>
            <a:ext cx="1323815" cy="4727910"/>
          </a:xfrm>
          <a:custGeom>
            <a:avLst/>
            <a:gdLst/>
            <a:ahLst/>
            <a:cxnLst/>
            <a:rect l="l" t="t" r="r" b="b"/>
            <a:pathLst>
              <a:path w="1323815" h="4727910">
                <a:moveTo>
                  <a:pt x="0" y="0"/>
                </a:moveTo>
                <a:lnTo>
                  <a:pt x="1323814" y="0"/>
                </a:lnTo>
                <a:lnTo>
                  <a:pt x="1323814" y="4727910"/>
                </a:lnTo>
                <a:lnTo>
                  <a:pt x="0" y="472791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a:off x="-1125987" y="4704717"/>
            <a:ext cx="3012043" cy="1035048"/>
          </a:xfrm>
          <a:custGeom>
            <a:avLst/>
            <a:gdLst/>
            <a:ahLst/>
            <a:cxnLst/>
            <a:rect l="l" t="t" r="r" b="b"/>
            <a:pathLst>
              <a:path w="3012043" h="1035048">
                <a:moveTo>
                  <a:pt x="0" y="0"/>
                </a:moveTo>
                <a:lnTo>
                  <a:pt x="3012043" y="0"/>
                </a:lnTo>
                <a:lnTo>
                  <a:pt x="3012043" y="1035048"/>
                </a:lnTo>
                <a:lnTo>
                  <a:pt x="0" y="1035048"/>
                </a:lnTo>
                <a:lnTo>
                  <a:pt x="0" y="0"/>
                </a:lnTo>
                <a:close/>
              </a:path>
            </a:pathLst>
          </a:custGeom>
          <a:blipFill>
            <a:blip r:embed="rId12">
              <a:alphaModFix amt="68000"/>
              <a:extLst>
                <a:ext uri="{96DAC541-7B7A-43D3-8B79-37D633B846F1}">
                  <asvg:svgBlip xmlns:asvg="http://schemas.microsoft.com/office/drawing/2016/SVG/main" xmlns="" r:embed="rId13"/>
                </a:ext>
              </a:extLst>
            </a:blip>
            <a:stretch>
              <a:fillRect/>
            </a:stretch>
          </a:blipFill>
          <a:ln cap="sq">
            <a:noFill/>
            <a:prstDash val="solid"/>
            <a:miter/>
          </a:ln>
        </p:spPr>
      </p:sp>
      <p:grpSp>
        <p:nvGrpSpPr>
          <p:cNvPr id="18" name="Group 18"/>
          <p:cNvGrpSpPr/>
          <p:nvPr/>
        </p:nvGrpSpPr>
        <p:grpSpPr>
          <a:xfrm>
            <a:off x="6435182" y="4674820"/>
            <a:ext cx="1814925" cy="18149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1" name="Freeform 21"/>
          <p:cNvSpPr/>
          <p:nvPr/>
        </p:nvSpPr>
        <p:spPr>
          <a:xfrm>
            <a:off x="5162055" y="5001271"/>
            <a:ext cx="1962390" cy="674348"/>
          </a:xfrm>
          <a:custGeom>
            <a:avLst/>
            <a:gdLst/>
            <a:ahLst/>
            <a:cxnLst/>
            <a:rect l="l" t="t" r="r" b="b"/>
            <a:pathLst>
              <a:path w="1962390" h="674348">
                <a:moveTo>
                  <a:pt x="0" y="0"/>
                </a:moveTo>
                <a:lnTo>
                  <a:pt x="1962390" y="0"/>
                </a:lnTo>
                <a:lnTo>
                  <a:pt x="1962390" y="674348"/>
                </a:lnTo>
                <a:lnTo>
                  <a:pt x="0" y="67434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2" name="Freeform 22"/>
          <p:cNvSpPr/>
          <p:nvPr/>
        </p:nvSpPr>
        <p:spPr>
          <a:xfrm>
            <a:off x="7629224" y="5582283"/>
            <a:ext cx="1690775" cy="581012"/>
          </a:xfrm>
          <a:custGeom>
            <a:avLst/>
            <a:gdLst/>
            <a:ahLst/>
            <a:cxnLst/>
            <a:rect l="l" t="t" r="r" b="b"/>
            <a:pathLst>
              <a:path w="1690775" h="581012">
                <a:moveTo>
                  <a:pt x="0" y="0"/>
                </a:moveTo>
                <a:lnTo>
                  <a:pt x="1690775" y="0"/>
                </a:lnTo>
                <a:lnTo>
                  <a:pt x="1690775" y="581011"/>
                </a:lnTo>
                <a:lnTo>
                  <a:pt x="0" y="58101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3" name="Freeform 23"/>
          <p:cNvSpPr/>
          <p:nvPr/>
        </p:nvSpPr>
        <p:spPr>
          <a:xfrm>
            <a:off x="8797251" y="327723"/>
            <a:ext cx="1809964" cy="1724402"/>
          </a:xfrm>
          <a:custGeom>
            <a:avLst/>
            <a:gdLst/>
            <a:ahLst/>
            <a:cxnLst/>
            <a:rect l="l" t="t" r="r" b="b"/>
            <a:pathLst>
              <a:path w="1809964" h="1724402">
                <a:moveTo>
                  <a:pt x="0" y="0"/>
                </a:moveTo>
                <a:lnTo>
                  <a:pt x="1809964" y="0"/>
                </a:lnTo>
                <a:lnTo>
                  <a:pt x="1809964" y="1724402"/>
                </a:lnTo>
                <a:lnTo>
                  <a:pt x="0" y="172440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extLst>
      <p:ext uri="{BB962C8B-B14F-4D97-AF65-F5344CB8AC3E}">
        <p14:creationId xmlns:p14="http://schemas.microsoft.com/office/powerpoint/2010/main" val="9183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533400" y="1409700"/>
            <a:ext cx="20537032" cy="9687137"/>
          </a:xfrm>
          <a:custGeom>
            <a:avLst/>
            <a:gdLst/>
            <a:ahLst/>
            <a:cxnLst/>
            <a:rect l="l" t="t" r="r" b="b"/>
            <a:pathLst>
              <a:path w="20537032" h="9687137">
                <a:moveTo>
                  <a:pt x="20537031" y="0"/>
                </a:moveTo>
                <a:lnTo>
                  <a:pt x="0" y="0"/>
                </a:lnTo>
                <a:lnTo>
                  <a:pt x="0" y="9687137"/>
                </a:lnTo>
                <a:lnTo>
                  <a:pt x="20537031" y="9687137"/>
                </a:lnTo>
                <a:lnTo>
                  <a:pt x="20537031"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8610">
            <a:off x="-270090" y="-1059416"/>
            <a:ext cx="13918805" cy="12829012"/>
            <a:chOff x="0" y="0"/>
            <a:chExt cx="3665858" cy="3378834"/>
          </a:xfrm>
        </p:grpSpPr>
        <p:sp>
          <p:nvSpPr>
            <p:cNvPr id="5" name="Freeform 5"/>
            <p:cNvSpPr/>
            <p:nvPr/>
          </p:nvSpPr>
          <p:spPr>
            <a:xfrm>
              <a:off x="0" y="0"/>
              <a:ext cx="3665858" cy="3378834"/>
            </a:xfrm>
            <a:custGeom>
              <a:avLst/>
              <a:gdLst/>
              <a:ahLst/>
              <a:cxnLst/>
              <a:rect l="l" t="t" r="r" b="b"/>
              <a:pathLst>
                <a:path w="3665858" h="3378834">
                  <a:moveTo>
                    <a:pt x="0" y="0"/>
                  </a:moveTo>
                  <a:lnTo>
                    <a:pt x="3665858" y="0"/>
                  </a:lnTo>
                  <a:lnTo>
                    <a:pt x="3665858" y="3378834"/>
                  </a:lnTo>
                  <a:lnTo>
                    <a:pt x="0" y="3378834"/>
                  </a:lnTo>
                  <a:close/>
                </a:path>
              </a:pathLst>
            </a:custGeom>
            <a:solidFill>
              <a:srgbClr val="FFFFFF"/>
            </a:solidFill>
          </p:spPr>
        </p:sp>
        <p:sp>
          <p:nvSpPr>
            <p:cNvPr id="6" name="TextBox 6"/>
            <p:cNvSpPr txBox="1"/>
            <p:nvPr/>
          </p:nvSpPr>
          <p:spPr>
            <a:xfrm>
              <a:off x="0" y="-9525"/>
              <a:ext cx="3665858" cy="3388359"/>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9" name="TextBox 9"/>
          <p:cNvSpPr txBox="1"/>
          <p:nvPr/>
        </p:nvSpPr>
        <p:spPr>
          <a:xfrm>
            <a:off x="892288" y="204866"/>
            <a:ext cx="11838681" cy="9417963"/>
          </a:xfrm>
          <a:prstGeom prst="rect">
            <a:avLst/>
          </a:prstGeom>
        </p:spPr>
        <p:txBody>
          <a:bodyPr wrap="square" lIns="0" tIns="0" rIns="0" bIns="0" rtlCol="0" anchor="t">
            <a:spAutoFit/>
          </a:bodyPr>
          <a:lstStyle/>
          <a:p>
            <a:pPr algn="just"/>
            <a:r>
              <a:rPr lang="vi-VN" sz="3400">
                <a:latin typeface="Times New Roman" panose="02020603050405020304" pitchFamily="18" charset="0"/>
                <a:cs typeface="Times New Roman" panose="02020603050405020304" pitchFamily="18" charset="0"/>
              </a:rPr>
              <a:t>a. (1) </a:t>
            </a:r>
            <a:r>
              <a:rPr lang="vi-VN" sz="3400" i="1">
                <a:latin typeface="Times New Roman" panose="02020603050405020304" pitchFamily="18" charset="0"/>
                <a:cs typeface="Times New Roman" panose="02020603050405020304" pitchFamily="18" charset="0"/>
              </a:rPr>
              <a:t>Đặc trưng của toàn cầu hoá</a:t>
            </a:r>
            <a:r>
              <a:rPr lang="vi-VN" sz="3400">
                <a:latin typeface="Times New Roman" panose="02020603050405020304" pitchFamily="18" charset="0"/>
                <a:cs typeface="Times New Roman" panose="02020603050405020304" pitchFamily="18" charset="0"/>
              </a:rPr>
              <a:t> (CN) / </a:t>
            </a:r>
            <a:r>
              <a:rPr lang="vi-VN" sz="3400" i="1">
                <a:latin typeface="Times New Roman" panose="02020603050405020304" pitchFamily="18" charset="0"/>
                <a:cs typeface="Times New Roman" panose="02020603050405020304" pitchFamily="18" charset="0"/>
              </a:rPr>
              <a:t>là sự đón nhận và trân trọng đóng góp của tất cả các dân tộc trong bản hoà ca của nhân loại</a:t>
            </a:r>
            <a:r>
              <a:rPr lang="vi-VN" sz="3400">
                <a:latin typeface="Times New Roman" panose="02020603050405020304" pitchFamily="18" charset="0"/>
                <a:cs typeface="Times New Roman" panose="02020603050405020304" pitchFamily="18" charset="0"/>
              </a:rPr>
              <a:t> (VN). </a:t>
            </a:r>
            <a:endParaRPr lang="en-GB" sz="3400">
              <a:latin typeface="Times New Roman" panose="02020603050405020304" pitchFamily="18" charset="0"/>
              <a:cs typeface="Times New Roman" panose="02020603050405020304" pitchFamily="18" charset="0"/>
            </a:endParaRPr>
          </a:p>
          <a:p>
            <a:pPr algn="just"/>
            <a:r>
              <a:rPr lang="vi-VN" sz="3400">
                <a:latin typeface="Times New Roman" panose="02020603050405020304" pitchFamily="18" charset="0"/>
                <a:cs typeface="Times New Roman" panose="02020603050405020304" pitchFamily="18" charset="0"/>
              </a:rPr>
              <a:t>(2) </a:t>
            </a:r>
            <a:r>
              <a:rPr lang="vi-VN" sz="3400" i="1">
                <a:latin typeface="Times New Roman" panose="02020603050405020304" pitchFamily="18" charset="0"/>
                <a:cs typeface="Times New Roman" panose="02020603050405020304" pitchFamily="18" charset="0"/>
              </a:rPr>
              <a:t>Ở đó</a:t>
            </a:r>
            <a:r>
              <a:rPr lang="vi-VN" sz="3400">
                <a:latin typeface="Times New Roman" panose="02020603050405020304" pitchFamily="18" charset="0"/>
                <a:cs typeface="Times New Roman" panose="02020603050405020304" pitchFamily="18" charset="0"/>
              </a:rPr>
              <a:t> (trạng ngữ), </a:t>
            </a:r>
            <a:r>
              <a:rPr lang="vi-VN" sz="3400" i="1">
                <a:latin typeface="Times New Roman" panose="02020603050405020304" pitchFamily="18" charset="0"/>
                <a:cs typeface="Times New Roman" panose="02020603050405020304" pitchFamily="18" charset="0"/>
              </a:rPr>
              <a:t>người ta</a:t>
            </a:r>
            <a:r>
              <a:rPr lang="vi-VN" sz="3400">
                <a:latin typeface="Times New Roman" panose="02020603050405020304" pitchFamily="18" charset="0"/>
                <a:cs typeface="Times New Roman" panose="02020603050405020304" pitchFamily="18" charset="0"/>
              </a:rPr>
              <a:t> (CN) / </a:t>
            </a:r>
            <a:r>
              <a:rPr lang="vi-VN" sz="3400" i="1">
                <a:latin typeface="Times New Roman" panose="02020603050405020304" pitchFamily="18" charset="0"/>
                <a:cs typeface="Times New Roman" panose="02020603050405020304" pitchFamily="18" charset="0"/>
              </a:rPr>
              <a:t>chia sẻ giá trị của mình vào cái chung, tạo nên một bức tranh lớn đa sắc màu nhưng vẫn nhất quán và đầy tính nhân bản</a:t>
            </a:r>
            <a:r>
              <a:rPr lang="vi-VN" sz="3400">
                <a:latin typeface="Times New Roman" panose="02020603050405020304" pitchFamily="18" charset="0"/>
                <a:cs typeface="Times New Roman" panose="02020603050405020304" pitchFamily="18" charset="0"/>
              </a:rPr>
              <a:t> (VN). </a:t>
            </a:r>
            <a:endParaRPr lang="en-GB" sz="3400">
              <a:latin typeface="Times New Roman" panose="02020603050405020304" pitchFamily="18" charset="0"/>
              <a:cs typeface="Times New Roman" panose="02020603050405020304" pitchFamily="18" charset="0"/>
            </a:endParaRPr>
          </a:p>
          <a:p>
            <a:pPr algn="just"/>
            <a:r>
              <a:rPr lang="vi-VN" sz="3400">
                <a:latin typeface="Times New Roman" panose="02020603050405020304" pitchFamily="18" charset="0"/>
                <a:cs typeface="Times New Roman" panose="02020603050405020304" pitchFamily="18" charset="0"/>
              </a:rPr>
              <a:t>(3) </a:t>
            </a:r>
            <a:r>
              <a:rPr lang="vi-VN" sz="3400" i="1">
                <a:latin typeface="Times New Roman" panose="02020603050405020304" pitchFamily="18" charset="0"/>
                <a:cs typeface="Times New Roman" panose="02020603050405020304" pitchFamily="18" charset="0"/>
              </a:rPr>
              <a:t>Nhiều ý kiến</a:t>
            </a:r>
            <a:r>
              <a:rPr lang="vi-VN" sz="3400">
                <a:latin typeface="Times New Roman" panose="02020603050405020304" pitchFamily="18" charset="0"/>
                <a:cs typeface="Times New Roman" panose="02020603050405020304" pitchFamily="18" charset="0"/>
              </a:rPr>
              <a:t> (CN) / </a:t>
            </a:r>
            <a:r>
              <a:rPr lang="vi-VN" sz="3400" i="1">
                <a:latin typeface="Times New Roman" panose="02020603050405020304" pitchFamily="18" charset="0"/>
                <a:cs typeface="Times New Roman" panose="02020603050405020304" pitchFamily="18" charset="0"/>
              </a:rPr>
              <a:t>cho rằng khi “thế giới phẳng”, các nền văn hoá giao thoa sẽ dần hoà lẫn với nhau, mỗi người đều giống hệt nhau và mất đi đặc trưng của dân tộc mình</a:t>
            </a:r>
            <a:r>
              <a:rPr lang="vi-VN" sz="3400">
                <a:latin typeface="Times New Roman" panose="02020603050405020304" pitchFamily="18" charset="0"/>
                <a:cs typeface="Times New Roman" panose="02020603050405020304" pitchFamily="18" charset="0"/>
              </a:rPr>
              <a:t> (VN). </a:t>
            </a:r>
            <a:endParaRPr lang="en-GB" sz="3400">
              <a:latin typeface="Times New Roman" panose="02020603050405020304" pitchFamily="18" charset="0"/>
              <a:cs typeface="Times New Roman" panose="02020603050405020304" pitchFamily="18" charset="0"/>
            </a:endParaRPr>
          </a:p>
          <a:p>
            <a:pPr algn="just"/>
            <a:r>
              <a:rPr lang="vi-VN" sz="3400" b="1">
                <a:latin typeface="Times New Roman" panose="02020603050405020304" pitchFamily="18" charset="0"/>
                <a:cs typeface="Times New Roman" panose="02020603050405020304" pitchFamily="18" charset="0"/>
              </a:rPr>
              <a:t>Ghi chú:</a:t>
            </a:r>
            <a:r>
              <a:rPr lang="vi-VN" sz="3400">
                <a:latin typeface="Times New Roman" panose="02020603050405020304" pitchFamily="18" charset="0"/>
                <a:cs typeface="Times New Roman" panose="02020603050405020304" pitchFamily="18" charset="0"/>
              </a:rPr>
              <a:t> Trong phần vị ngữ có các cụm chủ – vị nhỏ: khi “</a:t>
            </a:r>
            <a:r>
              <a:rPr lang="vi-VN" sz="3400" i="1">
                <a:latin typeface="Times New Roman" panose="02020603050405020304" pitchFamily="18" charset="0"/>
                <a:cs typeface="Times New Roman" panose="02020603050405020304" pitchFamily="18" charset="0"/>
              </a:rPr>
              <a:t>thế giới phẳng</a:t>
            </a:r>
            <a:r>
              <a:rPr lang="vi-VN" sz="3400">
                <a:latin typeface="Times New Roman" panose="02020603050405020304" pitchFamily="18" charset="0"/>
                <a:cs typeface="Times New Roman" panose="02020603050405020304" pitchFamily="18" charset="0"/>
              </a:rPr>
              <a:t> (trạng ngữ), </a:t>
            </a:r>
            <a:r>
              <a:rPr lang="vi-VN" sz="3400" i="1">
                <a:latin typeface="Times New Roman" panose="02020603050405020304" pitchFamily="18" charset="0"/>
                <a:cs typeface="Times New Roman" panose="02020603050405020304" pitchFamily="18" charset="0"/>
              </a:rPr>
              <a:t>các nền văn hoá giao thoa</a:t>
            </a:r>
            <a:r>
              <a:rPr lang="vi-VN" sz="3400">
                <a:latin typeface="Times New Roman" panose="02020603050405020304" pitchFamily="18" charset="0"/>
                <a:cs typeface="Times New Roman" panose="02020603050405020304" pitchFamily="18" charset="0"/>
              </a:rPr>
              <a:t> (CN1)/ </a:t>
            </a:r>
            <a:r>
              <a:rPr lang="vi-VN" sz="3400" i="1">
                <a:latin typeface="Times New Roman" panose="02020603050405020304" pitchFamily="18" charset="0"/>
                <a:cs typeface="Times New Roman" panose="02020603050405020304" pitchFamily="18" charset="0"/>
              </a:rPr>
              <a:t>sẽ dần hoà lẫn với nhau</a:t>
            </a:r>
            <a:r>
              <a:rPr lang="vi-VN" sz="3400">
                <a:latin typeface="Times New Roman" panose="02020603050405020304" pitchFamily="18" charset="0"/>
                <a:cs typeface="Times New Roman" panose="02020603050405020304" pitchFamily="18" charset="0"/>
              </a:rPr>
              <a:t> (VN1), </a:t>
            </a:r>
            <a:r>
              <a:rPr lang="vi-VN" sz="3400" i="1">
                <a:latin typeface="Times New Roman" panose="02020603050405020304" pitchFamily="18" charset="0"/>
                <a:cs typeface="Times New Roman" panose="02020603050405020304" pitchFamily="18" charset="0"/>
              </a:rPr>
              <a:t>mỗi người</a:t>
            </a:r>
            <a:r>
              <a:rPr lang="vi-VN" sz="3400">
                <a:latin typeface="Times New Roman" panose="02020603050405020304" pitchFamily="18" charset="0"/>
                <a:cs typeface="Times New Roman" panose="02020603050405020304" pitchFamily="18" charset="0"/>
              </a:rPr>
              <a:t> (CN2) /</a:t>
            </a:r>
            <a:br>
              <a:rPr lang="vi-VN" sz="3400">
                <a:latin typeface="Times New Roman" panose="02020603050405020304" pitchFamily="18" charset="0"/>
                <a:cs typeface="Times New Roman" panose="02020603050405020304" pitchFamily="18" charset="0"/>
              </a:rPr>
            </a:br>
            <a:r>
              <a:rPr lang="vi-VN" sz="3400" i="1">
                <a:latin typeface="Times New Roman" panose="02020603050405020304" pitchFamily="18" charset="0"/>
                <a:cs typeface="Times New Roman" panose="02020603050405020304" pitchFamily="18" charset="0"/>
              </a:rPr>
              <a:t>đều giống hệt nhau và mất đi đặc trưng của dân tộc mình</a:t>
            </a:r>
            <a:r>
              <a:rPr lang="vi-VN" sz="3400">
                <a:latin typeface="Times New Roman" panose="02020603050405020304" pitchFamily="18" charset="0"/>
                <a:cs typeface="Times New Roman" panose="02020603050405020304" pitchFamily="18" charset="0"/>
              </a:rPr>
              <a:t> (VN2). </a:t>
            </a:r>
            <a:endParaRPr lang="en-GB" sz="3400">
              <a:latin typeface="Times New Roman" panose="02020603050405020304" pitchFamily="18" charset="0"/>
              <a:cs typeface="Times New Roman" panose="02020603050405020304" pitchFamily="18" charset="0"/>
            </a:endParaRPr>
          </a:p>
          <a:p>
            <a:pPr algn="just"/>
            <a:r>
              <a:rPr lang="vi-VN" sz="3400">
                <a:latin typeface="Times New Roman" panose="02020603050405020304" pitchFamily="18" charset="0"/>
                <a:cs typeface="Times New Roman" panose="02020603050405020304" pitchFamily="18" charset="0"/>
              </a:rPr>
              <a:t>(4) </a:t>
            </a:r>
            <a:r>
              <a:rPr lang="vi-VN" sz="3400" i="1">
                <a:latin typeface="Times New Roman" panose="02020603050405020304" pitchFamily="18" charset="0"/>
                <a:cs typeface="Times New Roman" panose="02020603050405020304" pitchFamily="18" charset="0"/>
              </a:rPr>
              <a:t>Điều đó</a:t>
            </a:r>
            <a:r>
              <a:rPr lang="vi-VN" sz="3400">
                <a:latin typeface="Times New Roman" panose="02020603050405020304" pitchFamily="18" charset="0"/>
                <a:cs typeface="Times New Roman" panose="02020603050405020304" pitchFamily="18" charset="0"/>
              </a:rPr>
              <a:t> (CN1) / </a:t>
            </a:r>
            <a:r>
              <a:rPr lang="vi-VN" sz="3400" i="1">
                <a:latin typeface="Times New Roman" panose="02020603050405020304" pitchFamily="18" charset="0"/>
                <a:cs typeface="Times New Roman" panose="02020603050405020304" pitchFamily="18" charset="0"/>
              </a:rPr>
              <a:t>là không đúng </a:t>
            </a:r>
            <a:r>
              <a:rPr lang="vi-VN" sz="3400">
                <a:latin typeface="Times New Roman" panose="02020603050405020304" pitchFamily="18" charset="0"/>
                <a:cs typeface="Times New Roman" panose="02020603050405020304" pitchFamily="18" charset="0"/>
              </a:rPr>
              <a:t>(</a:t>
            </a:r>
            <a:r>
              <a:rPr lang="vi-VN" sz="3400" cap="small">
                <a:latin typeface="Times New Roman" panose="02020603050405020304" pitchFamily="18" charset="0"/>
                <a:cs typeface="Times New Roman" panose="02020603050405020304" pitchFamily="18" charset="0"/>
              </a:rPr>
              <a:t>VN1</a:t>
            </a:r>
            <a:r>
              <a:rPr lang="vi-VN" sz="3400">
                <a:latin typeface="Times New Roman" panose="02020603050405020304" pitchFamily="18" charset="0"/>
                <a:cs typeface="Times New Roman" panose="02020603050405020304" pitchFamily="18" charset="0"/>
              </a:rPr>
              <a:t>),</a:t>
            </a:r>
            <a:r>
              <a:rPr lang="vi-VN" sz="3400" i="1">
                <a:latin typeface="Times New Roman" panose="02020603050405020304" pitchFamily="18" charset="0"/>
                <a:cs typeface="Times New Roman" panose="02020603050405020304" pitchFamily="18" charset="0"/>
              </a:rPr>
              <a:t> bởi mỗi công dân, mỗi dân tộc</a:t>
            </a:r>
            <a:r>
              <a:rPr lang="vi-VN" sz="3400">
                <a:latin typeface="Times New Roman" panose="02020603050405020304" pitchFamily="18" charset="0"/>
                <a:cs typeface="Times New Roman" panose="02020603050405020304" pitchFamily="18" charset="0"/>
              </a:rPr>
              <a:t> (CN2) / </a:t>
            </a:r>
            <a:r>
              <a:rPr lang="vi-VN" sz="3400" i="1">
                <a:latin typeface="Times New Roman" panose="02020603050405020304" pitchFamily="18" charset="0"/>
                <a:cs typeface="Times New Roman" panose="02020603050405020304" pitchFamily="18" charset="0"/>
              </a:rPr>
              <a:t>là một mảnh ghép vừa vặn trong bức tranh chung của nhân loại nhưng vẫn mang trong mình một sắc màu đặc trưng của dân tộc</a:t>
            </a:r>
            <a:r>
              <a:rPr lang="vi-VN" sz="3400">
                <a:latin typeface="Times New Roman" panose="02020603050405020304" pitchFamily="18" charset="0"/>
                <a:cs typeface="Times New Roman" panose="02020603050405020304" pitchFamily="18" charset="0"/>
              </a:rPr>
              <a:t> (VN2).</a:t>
            </a:r>
            <a:endParaRPr lang="en-GB" sz="3400">
              <a:latin typeface="Times New Roman" panose="02020603050405020304" pitchFamily="18" charset="0"/>
              <a:cs typeface="Times New Roman" panose="02020603050405020304" pitchFamily="18" charset="0"/>
            </a:endParaRPr>
          </a:p>
          <a:p>
            <a:pPr algn="just"/>
            <a:r>
              <a:rPr lang="vi-VN" sz="3400">
                <a:latin typeface="Times New Roman" panose="02020603050405020304" pitchFamily="18" charset="0"/>
                <a:cs typeface="Times New Roman" panose="02020603050405020304" pitchFamily="18" charset="0"/>
              </a:rPr>
              <a:t>=&gt; Như vậy, câu (1), (2), (3) là câu đơn; câu (4) là câu ghép. </a:t>
            </a:r>
            <a:endParaRPr lang="en-GB" sz="3400">
              <a:effectLst/>
              <a:latin typeface="Times New Roman" panose="02020603050405020304" pitchFamily="18" charset="0"/>
              <a:cs typeface="Times New Roman" panose="02020603050405020304" pitchFamily="18" charset="0"/>
            </a:endParaRPr>
          </a:p>
        </p:txBody>
      </p:sp>
      <p:sp>
        <p:nvSpPr>
          <p:cNvPr id="10" name="Freeform 10"/>
          <p:cNvSpPr/>
          <p:nvPr/>
        </p:nvSpPr>
        <p:spPr>
          <a:xfrm>
            <a:off x="14325600" y="-1330840"/>
            <a:ext cx="4318969" cy="4114800"/>
          </a:xfrm>
          <a:custGeom>
            <a:avLst/>
            <a:gdLst/>
            <a:ahLst/>
            <a:cxnLst/>
            <a:rect l="l" t="t" r="r" b="b"/>
            <a:pathLst>
              <a:path w="4318969" h="4114800">
                <a:moveTo>
                  <a:pt x="0" y="0"/>
                </a:moveTo>
                <a:lnTo>
                  <a:pt x="4318970" y="0"/>
                </a:lnTo>
                <a:lnTo>
                  <a:pt x="4318970" y="4114800"/>
                </a:lnTo>
                <a:lnTo>
                  <a:pt x="0" y="4114800"/>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sp>
      <p:grpSp>
        <p:nvGrpSpPr>
          <p:cNvPr id="11" name="Group 11"/>
          <p:cNvGrpSpPr/>
          <p:nvPr/>
        </p:nvGrpSpPr>
        <p:grpSpPr>
          <a:xfrm>
            <a:off x="13073552" y="190500"/>
            <a:ext cx="1884661" cy="188466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13" name="TextBox 13"/>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Tree>
    <p:extLst>
      <p:ext uri="{BB962C8B-B14F-4D97-AF65-F5344CB8AC3E}">
        <p14:creationId xmlns:p14="http://schemas.microsoft.com/office/powerpoint/2010/main" val="189114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604692" y="1277241"/>
            <a:ext cx="20537032" cy="9687137"/>
          </a:xfrm>
          <a:custGeom>
            <a:avLst/>
            <a:gdLst/>
            <a:ahLst/>
            <a:cxnLst/>
            <a:rect l="l" t="t" r="r" b="b"/>
            <a:pathLst>
              <a:path w="20537032" h="9687137">
                <a:moveTo>
                  <a:pt x="20537032" y="0"/>
                </a:moveTo>
                <a:lnTo>
                  <a:pt x="0" y="0"/>
                </a:lnTo>
                <a:lnTo>
                  <a:pt x="0" y="9687136"/>
                </a:lnTo>
                <a:lnTo>
                  <a:pt x="20537032" y="9687136"/>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6165">
            <a:off x="-1562147" y="8712413"/>
            <a:ext cx="21205933" cy="2708175"/>
            <a:chOff x="0" y="0"/>
            <a:chExt cx="5585102" cy="713264"/>
          </a:xfrm>
        </p:grpSpPr>
        <p:sp>
          <p:nvSpPr>
            <p:cNvPr id="5" name="Freeform 5"/>
            <p:cNvSpPr/>
            <p:nvPr/>
          </p:nvSpPr>
          <p:spPr>
            <a:xfrm>
              <a:off x="0" y="0"/>
              <a:ext cx="5585102" cy="713264"/>
            </a:xfrm>
            <a:custGeom>
              <a:avLst/>
              <a:gdLst/>
              <a:ahLst/>
              <a:cxnLst/>
              <a:rect l="l" t="t" r="r" b="b"/>
              <a:pathLst>
                <a:path w="5585102" h="713264">
                  <a:moveTo>
                    <a:pt x="0" y="0"/>
                  </a:moveTo>
                  <a:lnTo>
                    <a:pt x="5585102" y="0"/>
                  </a:lnTo>
                  <a:lnTo>
                    <a:pt x="5585102" y="713264"/>
                  </a:lnTo>
                  <a:lnTo>
                    <a:pt x="0" y="713264"/>
                  </a:lnTo>
                  <a:close/>
                </a:path>
              </a:pathLst>
            </a:custGeom>
            <a:solidFill>
              <a:srgbClr val="06402F"/>
            </a:solidFill>
          </p:spPr>
        </p:sp>
        <p:sp>
          <p:nvSpPr>
            <p:cNvPr id="6" name="TextBox 6"/>
            <p:cNvSpPr txBox="1"/>
            <p:nvPr/>
          </p:nvSpPr>
          <p:spPr>
            <a:xfrm>
              <a:off x="0" y="-9525"/>
              <a:ext cx="5585102" cy="722789"/>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7" name="Group 7"/>
          <p:cNvGrpSpPr/>
          <p:nvPr/>
        </p:nvGrpSpPr>
        <p:grpSpPr>
          <a:xfrm rot="-87493">
            <a:off x="6669766" y="-167533"/>
            <a:ext cx="13918805" cy="10713923"/>
            <a:chOff x="0" y="0"/>
            <a:chExt cx="3665858" cy="1581663"/>
          </a:xfrm>
        </p:grpSpPr>
        <p:sp>
          <p:nvSpPr>
            <p:cNvPr id="8" name="Freeform 8"/>
            <p:cNvSpPr/>
            <p:nvPr/>
          </p:nvSpPr>
          <p:spPr>
            <a:xfrm>
              <a:off x="0" y="0"/>
              <a:ext cx="3665858" cy="1581663"/>
            </a:xfrm>
            <a:custGeom>
              <a:avLst/>
              <a:gdLst/>
              <a:ahLst/>
              <a:cxnLst/>
              <a:rect l="l" t="t" r="r" b="b"/>
              <a:pathLst>
                <a:path w="3665858" h="1581663">
                  <a:moveTo>
                    <a:pt x="0" y="0"/>
                  </a:moveTo>
                  <a:lnTo>
                    <a:pt x="3665858" y="0"/>
                  </a:lnTo>
                  <a:lnTo>
                    <a:pt x="3665858" y="1581663"/>
                  </a:lnTo>
                  <a:lnTo>
                    <a:pt x="0" y="1581663"/>
                  </a:lnTo>
                  <a:close/>
                </a:path>
              </a:pathLst>
            </a:custGeom>
            <a:solidFill>
              <a:srgbClr val="FFFFFF"/>
            </a:solidFill>
          </p:spPr>
        </p:sp>
        <p:sp>
          <p:nvSpPr>
            <p:cNvPr id="9" name="TextBox 9"/>
            <p:cNvSpPr txBox="1"/>
            <p:nvPr/>
          </p:nvSpPr>
          <p:spPr>
            <a:xfrm>
              <a:off x="0" y="-9525"/>
              <a:ext cx="3665858" cy="1591188"/>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10" name="Freeform 10"/>
          <p:cNvSpPr/>
          <p:nvPr/>
        </p:nvSpPr>
        <p:spPr>
          <a:xfrm>
            <a:off x="3921860" y="560224"/>
            <a:ext cx="2908940" cy="999618"/>
          </a:xfrm>
          <a:custGeom>
            <a:avLst/>
            <a:gdLst/>
            <a:ahLst/>
            <a:cxnLst/>
            <a:rect l="l" t="t" r="r" b="b"/>
            <a:pathLst>
              <a:path w="2908940" h="999618">
                <a:moveTo>
                  <a:pt x="0" y="0"/>
                </a:moveTo>
                <a:lnTo>
                  <a:pt x="2908940" y="0"/>
                </a:lnTo>
                <a:lnTo>
                  <a:pt x="2908940" y="999618"/>
                </a:lnTo>
                <a:lnTo>
                  <a:pt x="0" y="999618"/>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11" name="Freeform 11"/>
          <p:cNvSpPr/>
          <p:nvPr/>
        </p:nvSpPr>
        <p:spPr>
          <a:xfrm>
            <a:off x="152400" y="577226"/>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TextBox 16"/>
          <p:cNvSpPr txBox="1"/>
          <p:nvPr/>
        </p:nvSpPr>
        <p:spPr>
          <a:xfrm>
            <a:off x="7543800" y="460116"/>
            <a:ext cx="10361786" cy="9233297"/>
          </a:xfrm>
          <a:prstGeom prst="rect">
            <a:avLst/>
          </a:prstGeom>
        </p:spPr>
        <p:txBody>
          <a:bodyPr wrap="square" lIns="0" tIns="0" rIns="0" bIns="0" rtlCol="0" anchor="t">
            <a:spAutoFit/>
          </a:bodyPr>
          <a:lstStyle/>
          <a:p>
            <a:pPr algn="just"/>
            <a:r>
              <a:rPr lang="vi-VN" sz="4000" b="1" i="1">
                <a:latin typeface="Times New Roman" panose="02020603050405020304" pitchFamily="18" charset="0"/>
                <a:cs typeface="Times New Roman" panose="02020603050405020304" pitchFamily="18" charset="0"/>
              </a:rPr>
              <a:t>b. Tác dụng của việc lựa chọn câu đơn, câu ghép trong đoạn trích trên:</a:t>
            </a:r>
            <a:endParaRPr lang="en-GB" sz="4000" b="1" i="1">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Câu (1), (2) và (3) biểu thị một phán đoán đơn giản nên người viết lựa chọn câu đơn là phù hợp. Tuy nhiên, GV cần lưu ý với HS câu (2) và câu (3) cũng có cấu tạo không hoàn toàn đơn giản. Ở câu (2), vị ngữ có cấu tạo từ nhiều cụm động từ: “chia sẻ giá trị của mình vào cái chung, tạo nên một bức tranh lớn đa sắc màu nhưng vẫn nhất quán và đầy tính nhân bản”. Ở câu (3), trong phần vị ngữ có nhiều cụm chủ - vị nhỏ (như đã phân tích ở trên).</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Câu (4) biểu đạt một thông báo có tính chất phức hợp: vừa chỉ ra ý kiến nêu ở câu (3) là không đúng vừa giải thích lí do nên người viết sử dụng câu ghép là phù hợp.</a:t>
            </a:r>
            <a:endParaRPr lang="en-GB" sz="4000">
              <a:effectLst/>
              <a:latin typeface="Times New Roman" panose="02020603050405020304" pitchFamily="18" charset="0"/>
              <a:cs typeface="Times New Roman" panose="02020603050405020304" pitchFamily="18" charset="0"/>
            </a:endParaRPr>
          </a:p>
        </p:txBody>
      </p:sp>
      <p:sp>
        <p:nvSpPr>
          <p:cNvPr id="19" name="Freeform 19"/>
          <p:cNvSpPr/>
          <p:nvPr/>
        </p:nvSpPr>
        <p:spPr>
          <a:xfrm>
            <a:off x="-86050" y="6813421"/>
            <a:ext cx="3461151" cy="3054465"/>
          </a:xfrm>
          <a:custGeom>
            <a:avLst/>
            <a:gdLst/>
            <a:ahLst/>
            <a:cxnLst/>
            <a:rect l="l" t="t" r="r" b="b"/>
            <a:pathLst>
              <a:path w="3461151" h="3054465">
                <a:moveTo>
                  <a:pt x="0" y="0"/>
                </a:moveTo>
                <a:lnTo>
                  <a:pt x="3461150" y="0"/>
                </a:lnTo>
                <a:lnTo>
                  <a:pt x="3461150" y="3054466"/>
                </a:lnTo>
                <a:lnTo>
                  <a:pt x="0" y="3054466"/>
                </a:lnTo>
                <a:lnTo>
                  <a:pt x="0" y="0"/>
                </a:lnTo>
                <a:close/>
              </a:path>
            </a:pathLst>
          </a:custGeom>
          <a:blipFill>
            <a:blip r:embed="rId8">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2489131" y="2276859"/>
            <a:ext cx="4300678" cy="8925936"/>
          </a:xfrm>
          <a:custGeom>
            <a:avLst/>
            <a:gdLst/>
            <a:ahLst/>
            <a:cxnLst/>
            <a:rect l="l" t="t" r="r" b="b"/>
            <a:pathLst>
              <a:path w="4300678" h="8925936">
                <a:moveTo>
                  <a:pt x="0" y="0"/>
                </a:moveTo>
                <a:lnTo>
                  <a:pt x="4300679" y="0"/>
                </a:lnTo>
                <a:lnTo>
                  <a:pt x="4300679" y="8925936"/>
                </a:lnTo>
                <a:lnTo>
                  <a:pt x="0" y="89259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21" name="Group 21"/>
          <p:cNvGrpSpPr/>
          <p:nvPr/>
        </p:nvGrpSpPr>
        <p:grpSpPr>
          <a:xfrm>
            <a:off x="1028700" y="5428648"/>
            <a:ext cx="889473" cy="88947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4" name="Freeform 24"/>
          <p:cNvSpPr/>
          <p:nvPr/>
        </p:nvSpPr>
        <p:spPr>
          <a:xfrm>
            <a:off x="1397086" y="5643624"/>
            <a:ext cx="1388635" cy="477185"/>
          </a:xfrm>
          <a:custGeom>
            <a:avLst/>
            <a:gdLst/>
            <a:ahLst/>
            <a:cxnLst/>
            <a:rect l="l" t="t" r="r" b="b"/>
            <a:pathLst>
              <a:path w="1388635" h="477185">
                <a:moveTo>
                  <a:pt x="0" y="0"/>
                </a:moveTo>
                <a:lnTo>
                  <a:pt x="1388635" y="0"/>
                </a:lnTo>
                <a:lnTo>
                  <a:pt x="1388635" y="477185"/>
                </a:lnTo>
                <a:lnTo>
                  <a:pt x="0" y="4771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Tree>
    <p:extLst>
      <p:ext uri="{BB962C8B-B14F-4D97-AF65-F5344CB8AC3E}">
        <p14:creationId xmlns:p14="http://schemas.microsoft.com/office/powerpoint/2010/main" val="187789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287865" y="1611741"/>
            <a:ext cx="19837548" cy="9357196"/>
          </a:xfrm>
          <a:custGeom>
            <a:avLst/>
            <a:gdLst/>
            <a:ahLst/>
            <a:cxnLst/>
            <a:rect l="l" t="t" r="r" b="b"/>
            <a:pathLst>
              <a:path w="19837548" h="9357196">
                <a:moveTo>
                  <a:pt x="19837548" y="0"/>
                </a:moveTo>
                <a:lnTo>
                  <a:pt x="0" y="0"/>
                </a:lnTo>
                <a:lnTo>
                  <a:pt x="0" y="9357197"/>
                </a:lnTo>
                <a:lnTo>
                  <a:pt x="19837548" y="9357197"/>
                </a:lnTo>
                <a:lnTo>
                  <a:pt x="19837548"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3269318" y="8183743"/>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8272669" y="6096305"/>
            <a:ext cx="9123841" cy="3433882"/>
          </a:xfrm>
          <a:custGeom>
            <a:avLst/>
            <a:gdLst/>
            <a:ahLst/>
            <a:cxnLst/>
            <a:rect l="l" t="t" r="r" b="b"/>
            <a:pathLst>
              <a:path w="9123841" h="3433882">
                <a:moveTo>
                  <a:pt x="0" y="0"/>
                </a:moveTo>
                <a:lnTo>
                  <a:pt x="9123841" y="0"/>
                </a:lnTo>
                <a:lnTo>
                  <a:pt x="9123841" y="3433882"/>
                </a:lnTo>
                <a:lnTo>
                  <a:pt x="0" y="34338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flipH="1">
            <a:off x="1028700" y="7229580"/>
            <a:ext cx="5997594" cy="1908325"/>
          </a:xfrm>
          <a:custGeom>
            <a:avLst/>
            <a:gdLst/>
            <a:ahLst/>
            <a:cxnLst/>
            <a:rect l="l" t="t" r="r" b="b"/>
            <a:pathLst>
              <a:path w="5997594" h="1908325">
                <a:moveTo>
                  <a:pt x="5997594" y="0"/>
                </a:moveTo>
                <a:lnTo>
                  <a:pt x="0" y="0"/>
                </a:lnTo>
                <a:lnTo>
                  <a:pt x="0" y="1908326"/>
                </a:lnTo>
                <a:lnTo>
                  <a:pt x="5997594" y="1908326"/>
                </a:lnTo>
                <a:lnTo>
                  <a:pt x="599759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1941144" y="7389443"/>
            <a:ext cx="481877" cy="1104595"/>
          </a:xfrm>
          <a:custGeom>
            <a:avLst/>
            <a:gdLst/>
            <a:ahLst/>
            <a:cxnLst/>
            <a:rect l="l" t="t" r="r" b="b"/>
            <a:pathLst>
              <a:path w="481877" h="1104595">
                <a:moveTo>
                  <a:pt x="0" y="0"/>
                </a:moveTo>
                <a:lnTo>
                  <a:pt x="481877" y="0"/>
                </a:lnTo>
                <a:lnTo>
                  <a:pt x="481877" y="1104595"/>
                </a:lnTo>
                <a:lnTo>
                  <a:pt x="0" y="11045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1423682" y="2212882"/>
            <a:ext cx="7975049" cy="104778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nSpc>
                <a:spcPts val="7349"/>
              </a:lnSpc>
            </a:pPr>
            <a:r>
              <a:rPr lang="vi-VN" sz="115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Bài tập </a:t>
            </a:r>
            <a:r>
              <a:rPr lang="vi-VN" sz="115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2</a:t>
            </a:r>
            <a:endParaRPr lang="en-US" sz="9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Kooperativ"/>
              <a:cs typeface="Times New Roman" panose="02020603050405020304" pitchFamily="18" charset="0"/>
              <a:sym typeface="Kooperativ"/>
            </a:endParaRPr>
          </a:p>
        </p:txBody>
      </p:sp>
      <p:sp>
        <p:nvSpPr>
          <p:cNvPr id="13" name="Freeform 13"/>
          <p:cNvSpPr/>
          <p:nvPr/>
        </p:nvSpPr>
        <p:spPr>
          <a:xfrm>
            <a:off x="3721389" y="8115958"/>
            <a:ext cx="229458" cy="525982"/>
          </a:xfrm>
          <a:custGeom>
            <a:avLst/>
            <a:gdLst/>
            <a:ahLst/>
            <a:cxnLst/>
            <a:rect l="l" t="t" r="r" b="b"/>
            <a:pathLst>
              <a:path w="229458" h="525982">
                <a:moveTo>
                  <a:pt x="0" y="0"/>
                </a:moveTo>
                <a:lnTo>
                  <a:pt x="229459" y="0"/>
                </a:lnTo>
                <a:lnTo>
                  <a:pt x="229459" y="525982"/>
                </a:lnTo>
                <a:lnTo>
                  <a:pt x="0" y="5259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6505705" y="4704717"/>
            <a:ext cx="2553761" cy="877565"/>
          </a:xfrm>
          <a:custGeom>
            <a:avLst/>
            <a:gdLst/>
            <a:ahLst/>
            <a:cxnLst/>
            <a:rect l="l" t="t" r="r" b="b"/>
            <a:pathLst>
              <a:path w="2553761" h="877565">
                <a:moveTo>
                  <a:pt x="0" y="0"/>
                </a:moveTo>
                <a:lnTo>
                  <a:pt x="2553762" y="0"/>
                </a:lnTo>
                <a:lnTo>
                  <a:pt x="2553762" y="877566"/>
                </a:lnTo>
                <a:lnTo>
                  <a:pt x="0" y="8775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a:off x="16311370" y="4427782"/>
            <a:ext cx="1895859" cy="6770927"/>
          </a:xfrm>
          <a:custGeom>
            <a:avLst/>
            <a:gdLst/>
            <a:ahLst/>
            <a:cxnLst/>
            <a:rect l="l" t="t" r="r" b="b"/>
            <a:pathLst>
              <a:path w="1895859" h="6770927">
                <a:moveTo>
                  <a:pt x="0" y="0"/>
                </a:moveTo>
                <a:lnTo>
                  <a:pt x="1895860" y="0"/>
                </a:lnTo>
                <a:lnTo>
                  <a:pt x="1895860" y="6770927"/>
                </a:lnTo>
                <a:lnTo>
                  <a:pt x="0" y="677092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99867" y="6470799"/>
            <a:ext cx="1323815" cy="4727910"/>
          </a:xfrm>
          <a:custGeom>
            <a:avLst/>
            <a:gdLst/>
            <a:ahLst/>
            <a:cxnLst/>
            <a:rect l="l" t="t" r="r" b="b"/>
            <a:pathLst>
              <a:path w="1323815" h="4727910">
                <a:moveTo>
                  <a:pt x="0" y="0"/>
                </a:moveTo>
                <a:lnTo>
                  <a:pt x="1323814" y="0"/>
                </a:lnTo>
                <a:lnTo>
                  <a:pt x="1323814" y="4727910"/>
                </a:lnTo>
                <a:lnTo>
                  <a:pt x="0" y="472791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a:off x="-1125987" y="4704717"/>
            <a:ext cx="3012043" cy="1035048"/>
          </a:xfrm>
          <a:custGeom>
            <a:avLst/>
            <a:gdLst/>
            <a:ahLst/>
            <a:cxnLst/>
            <a:rect l="l" t="t" r="r" b="b"/>
            <a:pathLst>
              <a:path w="3012043" h="1035048">
                <a:moveTo>
                  <a:pt x="0" y="0"/>
                </a:moveTo>
                <a:lnTo>
                  <a:pt x="3012043" y="0"/>
                </a:lnTo>
                <a:lnTo>
                  <a:pt x="3012043" y="1035048"/>
                </a:lnTo>
                <a:lnTo>
                  <a:pt x="0" y="1035048"/>
                </a:lnTo>
                <a:lnTo>
                  <a:pt x="0" y="0"/>
                </a:lnTo>
                <a:close/>
              </a:path>
            </a:pathLst>
          </a:custGeom>
          <a:blipFill>
            <a:blip r:embed="rId12">
              <a:alphaModFix amt="68000"/>
              <a:extLst>
                <a:ext uri="{96DAC541-7B7A-43D3-8B79-37D633B846F1}">
                  <asvg:svgBlip xmlns:asvg="http://schemas.microsoft.com/office/drawing/2016/SVG/main" xmlns="" r:embed="rId13"/>
                </a:ext>
              </a:extLst>
            </a:blip>
            <a:stretch>
              <a:fillRect/>
            </a:stretch>
          </a:blipFill>
          <a:ln cap="sq">
            <a:noFill/>
            <a:prstDash val="solid"/>
            <a:miter/>
          </a:ln>
        </p:spPr>
      </p:sp>
      <p:grpSp>
        <p:nvGrpSpPr>
          <p:cNvPr id="18" name="Group 18"/>
          <p:cNvGrpSpPr/>
          <p:nvPr/>
        </p:nvGrpSpPr>
        <p:grpSpPr>
          <a:xfrm>
            <a:off x="6435182" y="4674820"/>
            <a:ext cx="1814925" cy="18149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1" name="Freeform 21"/>
          <p:cNvSpPr/>
          <p:nvPr/>
        </p:nvSpPr>
        <p:spPr>
          <a:xfrm>
            <a:off x="5162055" y="5001271"/>
            <a:ext cx="1962390" cy="674348"/>
          </a:xfrm>
          <a:custGeom>
            <a:avLst/>
            <a:gdLst/>
            <a:ahLst/>
            <a:cxnLst/>
            <a:rect l="l" t="t" r="r" b="b"/>
            <a:pathLst>
              <a:path w="1962390" h="674348">
                <a:moveTo>
                  <a:pt x="0" y="0"/>
                </a:moveTo>
                <a:lnTo>
                  <a:pt x="1962390" y="0"/>
                </a:lnTo>
                <a:lnTo>
                  <a:pt x="1962390" y="674348"/>
                </a:lnTo>
                <a:lnTo>
                  <a:pt x="0" y="67434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2" name="Freeform 22"/>
          <p:cNvSpPr/>
          <p:nvPr/>
        </p:nvSpPr>
        <p:spPr>
          <a:xfrm>
            <a:off x="7629224" y="5582283"/>
            <a:ext cx="1690775" cy="581012"/>
          </a:xfrm>
          <a:custGeom>
            <a:avLst/>
            <a:gdLst/>
            <a:ahLst/>
            <a:cxnLst/>
            <a:rect l="l" t="t" r="r" b="b"/>
            <a:pathLst>
              <a:path w="1690775" h="581012">
                <a:moveTo>
                  <a:pt x="0" y="0"/>
                </a:moveTo>
                <a:lnTo>
                  <a:pt x="1690775" y="0"/>
                </a:lnTo>
                <a:lnTo>
                  <a:pt x="1690775" y="581011"/>
                </a:lnTo>
                <a:lnTo>
                  <a:pt x="0" y="58101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3" name="Freeform 23"/>
          <p:cNvSpPr/>
          <p:nvPr/>
        </p:nvSpPr>
        <p:spPr>
          <a:xfrm>
            <a:off x="8797251" y="327723"/>
            <a:ext cx="1809964" cy="1724402"/>
          </a:xfrm>
          <a:custGeom>
            <a:avLst/>
            <a:gdLst/>
            <a:ahLst/>
            <a:cxnLst/>
            <a:rect l="l" t="t" r="r" b="b"/>
            <a:pathLst>
              <a:path w="1809964" h="1724402">
                <a:moveTo>
                  <a:pt x="0" y="0"/>
                </a:moveTo>
                <a:lnTo>
                  <a:pt x="1809964" y="0"/>
                </a:lnTo>
                <a:lnTo>
                  <a:pt x="1809964" y="1724402"/>
                </a:lnTo>
                <a:lnTo>
                  <a:pt x="0" y="172440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extLst>
      <p:ext uri="{BB962C8B-B14F-4D97-AF65-F5344CB8AC3E}">
        <p14:creationId xmlns:p14="http://schemas.microsoft.com/office/powerpoint/2010/main" val="184253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703701" y="1404954"/>
            <a:ext cx="20537032" cy="9687137"/>
          </a:xfrm>
          <a:custGeom>
            <a:avLst/>
            <a:gdLst/>
            <a:ahLst/>
            <a:cxnLst/>
            <a:rect l="l" t="t" r="r" b="b"/>
            <a:pathLst>
              <a:path w="20537032" h="9687137">
                <a:moveTo>
                  <a:pt x="20537031" y="0"/>
                </a:moveTo>
                <a:lnTo>
                  <a:pt x="0" y="0"/>
                </a:lnTo>
                <a:lnTo>
                  <a:pt x="0" y="9687137"/>
                </a:lnTo>
                <a:lnTo>
                  <a:pt x="20537031" y="9687137"/>
                </a:lnTo>
                <a:lnTo>
                  <a:pt x="20537031"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3" name="Group 3"/>
          <p:cNvGrpSpPr/>
          <p:nvPr/>
        </p:nvGrpSpPr>
        <p:grpSpPr>
          <a:xfrm>
            <a:off x="9040819" y="883948"/>
            <a:ext cx="1884661" cy="188466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5" name="TextBox 5"/>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6" name="Freeform 6"/>
          <p:cNvSpPr/>
          <p:nvPr/>
        </p:nvSpPr>
        <p:spPr>
          <a:xfrm>
            <a:off x="16430930" y="1674205"/>
            <a:ext cx="2908940" cy="999618"/>
          </a:xfrm>
          <a:custGeom>
            <a:avLst/>
            <a:gdLst/>
            <a:ahLst/>
            <a:cxnLst/>
            <a:rect l="l" t="t" r="r" b="b"/>
            <a:pathLst>
              <a:path w="2908940" h="999618">
                <a:moveTo>
                  <a:pt x="0" y="0"/>
                </a:moveTo>
                <a:lnTo>
                  <a:pt x="2908941" y="0"/>
                </a:lnTo>
                <a:lnTo>
                  <a:pt x="2908941" y="999617"/>
                </a:lnTo>
                <a:lnTo>
                  <a:pt x="0" y="999617"/>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grpSp>
        <p:nvGrpSpPr>
          <p:cNvPr id="7" name="Group 7"/>
          <p:cNvGrpSpPr/>
          <p:nvPr/>
        </p:nvGrpSpPr>
        <p:grpSpPr>
          <a:xfrm rot="108754">
            <a:off x="1857684" y="774742"/>
            <a:ext cx="7354775" cy="3707219"/>
            <a:chOff x="0" y="0"/>
            <a:chExt cx="1937060" cy="691408"/>
          </a:xfrm>
        </p:grpSpPr>
        <p:sp>
          <p:nvSpPr>
            <p:cNvPr id="8" name="Freeform 8"/>
            <p:cNvSpPr/>
            <p:nvPr/>
          </p:nvSpPr>
          <p:spPr>
            <a:xfrm>
              <a:off x="0" y="0"/>
              <a:ext cx="1937060" cy="691408"/>
            </a:xfrm>
            <a:custGeom>
              <a:avLst/>
              <a:gdLst/>
              <a:ahLst/>
              <a:cxnLst/>
              <a:rect l="l" t="t" r="r" b="b"/>
              <a:pathLst>
                <a:path w="1937060" h="691408">
                  <a:moveTo>
                    <a:pt x="0" y="0"/>
                  </a:moveTo>
                  <a:lnTo>
                    <a:pt x="1937060" y="0"/>
                  </a:lnTo>
                  <a:lnTo>
                    <a:pt x="1937060" y="691408"/>
                  </a:lnTo>
                  <a:lnTo>
                    <a:pt x="0" y="691408"/>
                  </a:lnTo>
                  <a:close/>
                </a:path>
              </a:pathLst>
            </a:custGeom>
            <a:solidFill>
              <a:srgbClr val="FFFFFF"/>
            </a:solidFill>
          </p:spPr>
        </p:sp>
        <p:sp>
          <p:nvSpPr>
            <p:cNvPr id="9" name="TextBox 9"/>
            <p:cNvSpPr txBox="1"/>
            <p:nvPr/>
          </p:nvSpPr>
          <p:spPr>
            <a:xfrm>
              <a:off x="0" y="-9525"/>
              <a:ext cx="1937060" cy="700933"/>
            </a:xfrm>
            <a:prstGeom prst="rect">
              <a:avLst/>
            </a:prstGeom>
          </p:spPr>
          <p:txBody>
            <a:bodyPr lIns="50800" tIns="50800" rIns="50800" bIns="50800" rtlCol="0" anchor="ctr"/>
            <a:lstStyle/>
            <a:p>
              <a:pPr algn="ctr"/>
              <a:endParaRPr sz="2000">
                <a:solidFill>
                  <a:prstClr val="black"/>
                </a:solidFill>
              </a:endParaRPr>
            </a:p>
          </p:txBody>
        </p:sp>
      </p:grpSp>
      <p:grpSp>
        <p:nvGrpSpPr>
          <p:cNvPr id="10" name="Group 10"/>
          <p:cNvGrpSpPr/>
          <p:nvPr/>
        </p:nvGrpSpPr>
        <p:grpSpPr>
          <a:xfrm>
            <a:off x="9904525" y="2746524"/>
            <a:ext cx="7354775" cy="5250804"/>
            <a:chOff x="0" y="0"/>
            <a:chExt cx="1937060" cy="691408"/>
          </a:xfrm>
        </p:grpSpPr>
        <p:sp>
          <p:nvSpPr>
            <p:cNvPr id="11" name="Freeform 11"/>
            <p:cNvSpPr/>
            <p:nvPr/>
          </p:nvSpPr>
          <p:spPr>
            <a:xfrm>
              <a:off x="0" y="0"/>
              <a:ext cx="1937060" cy="691408"/>
            </a:xfrm>
            <a:custGeom>
              <a:avLst/>
              <a:gdLst/>
              <a:ahLst/>
              <a:cxnLst/>
              <a:rect l="l" t="t" r="r" b="b"/>
              <a:pathLst>
                <a:path w="1937060" h="691408">
                  <a:moveTo>
                    <a:pt x="0" y="0"/>
                  </a:moveTo>
                  <a:lnTo>
                    <a:pt x="1937060" y="0"/>
                  </a:lnTo>
                  <a:lnTo>
                    <a:pt x="1937060" y="691408"/>
                  </a:lnTo>
                  <a:lnTo>
                    <a:pt x="0" y="691408"/>
                  </a:lnTo>
                  <a:close/>
                </a:path>
              </a:pathLst>
            </a:custGeom>
            <a:solidFill>
              <a:srgbClr val="FFFFFF"/>
            </a:solidFill>
          </p:spPr>
        </p:sp>
        <p:sp>
          <p:nvSpPr>
            <p:cNvPr id="12" name="TextBox 12"/>
            <p:cNvSpPr txBox="1"/>
            <p:nvPr/>
          </p:nvSpPr>
          <p:spPr>
            <a:xfrm>
              <a:off x="0" y="-9525"/>
              <a:ext cx="1937060" cy="700933"/>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13" name="Group 13"/>
          <p:cNvGrpSpPr/>
          <p:nvPr/>
        </p:nvGrpSpPr>
        <p:grpSpPr>
          <a:xfrm>
            <a:off x="-1562147" y="8894357"/>
            <a:ext cx="21205933" cy="7805667"/>
            <a:chOff x="0" y="0"/>
            <a:chExt cx="5585102" cy="2055814"/>
          </a:xfrm>
        </p:grpSpPr>
        <p:sp>
          <p:nvSpPr>
            <p:cNvPr id="14" name="Freeform 14"/>
            <p:cNvSpPr/>
            <p:nvPr/>
          </p:nvSpPr>
          <p:spPr>
            <a:xfrm>
              <a:off x="0" y="0"/>
              <a:ext cx="5585102" cy="2055813"/>
            </a:xfrm>
            <a:custGeom>
              <a:avLst/>
              <a:gdLst/>
              <a:ahLst/>
              <a:cxnLst/>
              <a:rect l="l" t="t" r="r" b="b"/>
              <a:pathLst>
                <a:path w="5585102" h="2055813">
                  <a:moveTo>
                    <a:pt x="0" y="0"/>
                  </a:moveTo>
                  <a:lnTo>
                    <a:pt x="5585102" y="0"/>
                  </a:lnTo>
                  <a:lnTo>
                    <a:pt x="5585102" y="2055813"/>
                  </a:lnTo>
                  <a:lnTo>
                    <a:pt x="0" y="2055813"/>
                  </a:lnTo>
                  <a:close/>
                </a:path>
              </a:pathLst>
            </a:custGeom>
            <a:solidFill>
              <a:srgbClr val="06402F"/>
            </a:solidFill>
          </p:spPr>
        </p:sp>
        <p:sp>
          <p:nvSpPr>
            <p:cNvPr id="15" name="TextBox 15"/>
            <p:cNvSpPr txBox="1"/>
            <p:nvPr/>
          </p:nvSpPr>
          <p:spPr>
            <a:xfrm>
              <a:off x="0" y="-9525"/>
              <a:ext cx="5585102" cy="2065339"/>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16" name="Group 16"/>
          <p:cNvGrpSpPr/>
          <p:nvPr/>
        </p:nvGrpSpPr>
        <p:grpSpPr>
          <a:xfrm>
            <a:off x="4604928" y="9140327"/>
            <a:ext cx="8290993" cy="730137"/>
            <a:chOff x="0" y="0"/>
            <a:chExt cx="2183636" cy="192300"/>
          </a:xfrm>
        </p:grpSpPr>
        <p:sp>
          <p:nvSpPr>
            <p:cNvPr id="17" name="Freeform 17"/>
            <p:cNvSpPr/>
            <p:nvPr/>
          </p:nvSpPr>
          <p:spPr>
            <a:xfrm>
              <a:off x="0" y="0"/>
              <a:ext cx="2183636" cy="192300"/>
            </a:xfrm>
            <a:custGeom>
              <a:avLst/>
              <a:gdLst/>
              <a:ahLst/>
              <a:cxnLst/>
              <a:rect l="l" t="t" r="r" b="b"/>
              <a:pathLst>
                <a:path w="2183636" h="192300">
                  <a:moveTo>
                    <a:pt x="1091818" y="0"/>
                  </a:moveTo>
                  <a:cubicBezTo>
                    <a:pt x="488824" y="0"/>
                    <a:pt x="0" y="43048"/>
                    <a:pt x="0" y="96150"/>
                  </a:cubicBezTo>
                  <a:cubicBezTo>
                    <a:pt x="0" y="149252"/>
                    <a:pt x="488824" y="192300"/>
                    <a:pt x="1091818" y="192300"/>
                  </a:cubicBezTo>
                  <a:cubicBezTo>
                    <a:pt x="1694812" y="192300"/>
                    <a:pt x="2183636" y="149252"/>
                    <a:pt x="2183636" y="96150"/>
                  </a:cubicBezTo>
                  <a:cubicBezTo>
                    <a:pt x="2183636" y="43048"/>
                    <a:pt x="1694812" y="0"/>
                    <a:pt x="1091818" y="0"/>
                  </a:cubicBezTo>
                  <a:close/>
                </a:path>
              </a:pathLst>
            </a:custGeom>
            <a:solidFill>
              <a:srgbClr val="05402F"/>
            </a:solidFill>
          </p:spPr>
        </p:sp>
        <p:sp>
          <p:nvSpPr>
            <p:cNvPr id="18" name="TextBox 18"/>
            <p:cNvSpPr txBox="1"/>
            <p:nvPr/>
          </p:nvSpPr>
          <p:spPr>
            <a:xfrm>
              <a:off x="204716" y="8503"/>
              <a:ext cx="1774204" cy="165768"/>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19" name="Group 19"/>
          <p:cNvGrpSpPr/>
          <p:nvPr/>
        </p:nvGrpSpPr>
        <p:grpSpPr>
          <a:xfrm>
            <a:off x="-2972145" y="9657558"/>
            <a:ext cx="8290993" cy="730137"/>
            <a:chOff x="0" y="0"/>
            <a:chExt cx="2183636" cy="192300"/>
          </a:xfrm>
        </p:grpSpPr>
        <p:sp>
          <p:nvSpPr>
            <p:cNvPr id="20" name="Freeform 20"/>
            <p:cNvSpPr/>
            <p:nvPr/>
          </p:nvSpPr>
          <p:spPr>
            <a:xfrm>
              <a:off x="0" y="0"/>
              <a:ext cx="2183636" cy="192300"/>
            </a:xfrm>
            <a:custGeom>
              <a:avLst/>
              <a:gdLst/>
              <a:ahLst/>
              <a:cxnLst/>
              <a:rect l="l" t="t" r="r" b="b"/>
              <a:pathLst>
                <a:path w="2183636" h="192300">
                  <a:moveTo>
                    <a:pt x="1091818" y="0"/>
                  </a:moveTo>
                  <a:cubicBezTo>
                    <a:pt x="488824" y="0"/>
                    <a:pt x="0" y="43048"/>
                    <a:pt x="0" y="96150"/>
                  </a:cubicBezTo>
                  <a:cubicBezTo>
                    <a:pt x="0" y="149252"/>
                    <a:pt x="488824" y="192300"/>
                    <a:pt x="1091818" y="192300"/>
                  </a:cubicBezTo>
                  <a:cubicBezTo>
                    <a:pt x="1694812" y="192300"/>
                    <a:pt x="2183636" y="149252"/>
                    <a:pt x="2183636" y="96150"/>
                  </a:cubicBezTo>
                  <a:cubicBezTo>
                    <a:pt x="2183636" y="43048"/>
                    <a:pt x="1694812" y="0"/>
                    <a:pt x="1091818" y="0"/>
                  </a:cubicBezTo>
                  <a:close/>
                </a:path>
              </a:pathLst>
            </a:custGeom>
            <a:solidFill>
              <a:srgbClr val="05402F"/>
            </a:solidFill>
          </p:spPr>
        </p:sp>
        <p:sp>
          <p:nvSpPr>
            <p:cNvPr id="21" name="TextBox 21"/>
            <p:cNvSpPr txBox="1"/>
            <p:nvPr/>
          </p:nvSpPr>
          <p:spPr>
            <a:xfrm>
              <a:off x="204716" y="8503"/>
              <a:ext cx="1774204" cy="165768"/>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2" name="TextBox 22"/>
          <p:cNvSpPr txBox="1"/>
          <p:nvPr/>
        </p:nvSpPr>
        <p:spPr>
          <a:xfrm>
            <a:off x="10206399" y="3119766"/>
            <a:ext cx="6711116" cy="4431983"/>
          </a:xfrm>
          <a:prstGeom prst="rect">
            <a:avLst/>
          </a:prstGeom>
        </p:spPr>
        <p:txBody>
          <a:bodyPr lIns="0" tIns="0" rIns="0" bIns="0" rtlCol="0" anchor="t">
            <a:spAutoFit/>
          </a:bodyPr>
          <a:lstStyle/>
          <a:p>
            <a:pPr algn="just"/>
            <a:r>
              <a:rPr lang="vi-VN" sz="3600">
                <a:latin typeface="Times New Roman" panose="02020603050405020304" pitchFamily="18" charset="0"/>
                <a:cs typeface="Times New Roman" panose="02020603050405020304" pitchFamily="18" charset="0"/>
              </a:rPr>
              <a:t>b. Tác giả lựa chọn cấu trúc câu như vậy nhằm nhấn mạnh cả đất trời, tạo vật đều đang “sang thu”; tác động mạnh vào tình cảm, cảm xúc của người đọc, gây nên một không khí “sang thu”; tạo sự liên kết chặt chẽ về mặt nội dung và hình thức cho đoạn trích. </a:t>
            </a:r>
            <a:endParaRPr lang="en-GB" sz="3600">
              <a:latin typeface="Times New Roman" panose="02020603050405020304" pitchFamily="18" charset="0"/>
              <a:cs typeface="Times New Roman" panose="02020603050405020304" pitchFamily="18" charset="0"/>
            </a:endParaRPr>
          </a:p>
        </p:txBody>
      </p:sp>
      <p:sp>
        <p:nvSpPr>
          <p:cNvPr id="23" name="Freeform 23"/>
          <p:cNvSpPr/>
          <p:nvPr/>
        </p:nvSpPr>
        <p:spPr>
          <a:xfrm>
            <a:off x="4326419" y="7510828"/>
            <a:ext cx="6823825" cy="2766751"/>
          </a:xfrm>
          <a:custGeom>
            <a:avLst/>
            <a:gdLst/>
            <a:ahLst/>
            <a:cxnLst/>
            <a:rect l="l" t="t" r="r" b="b"/>
            <a:pathLst>
              <a:path w="6823825" h="2766751">
                <a:moveTo>
                  <a:pt x="0" y="0"/>
                </a:moveTo>
                <a:lnTo>
                  <a:pt x="6823825" y="0"/>
                </a:lnTo>
                <a:lnTo>
                  <a:pt x="6823825" y="2766751"/>
                </a:lnTo>
                <a:lnTo>
                  <a:pt x="0" y="27667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4" name="Freeform 24"/>
          <p:cNvSpPr/>
          <p:nvPr/>
        </p:nvSpPr>
        <p:spPr>
          <a:xfrm flipH="1">
            <a:off x="-2332031" y="6248523"/>
            <a:ext cx="7315200" cy="3883706"/>
          </a:xfrm>
          <a:custGeom>
            <a:avLst/>
            <a:gdLst/>
            <a:ahLst/>
            <a:cxnLst/>
            <a:rect l="l" t="t" r="r" b="b"/>
            <a:pathLst>
              <a:path w="7315200" h="3883706">
                <a:moveTo>
                  <a:pt x="7315200" y="0"/>
                </a:moveTo>
                <a:lnTo>
                  <a:pt x="0" y="0"/>
                </a:lnTo>
                <a:lnTo>
                  <a:pt x="0" y="3883706"/>
                </a:lnTo>
                <a:lnTo>
                  <a:pt x="7315200" y="3883706"/>
                </a:lnTo>
                <a:lnTo>
                  <a:pt x="731520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5" name="Freeform 25"/>
          <p:cNvSpPr/>
          <p:nvPr/>
        </p:nvSpPr>
        <p:spPr>
          <a:xfrm>
            <a:off x="16937471" y="4611864"/>
            <a:ext cx="1895859" cy="6770927"/>
          </a:xfrm>
          <a:custGeom>
            <a:avLst/>
            <a:gdLst/>
            <a:ahLst/>
            <a:cxnLst/>
            <a:rect l="l" t="t" r="r" b="b"/>
            <a:pathLst>
              <a:path w="1895859" h="6770927">
                <a:moveTo>
                  <a:pt x="0" y="0"/>
                </a:moveTo>
                <a:lnTo>
                  <a:pt x="1895859" y="0"/>
                </a:lnTo>
                <a:lnTo>
                  <a:pt x="1895859" y="6770926"/>
                </a:lnTo>
                <a:lnTo>
                  <a:pt x="0" y="677092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7" name="TextBox 27"/>
          <p:cNvSpPr txBox="1"/>
          <p:nvPr/>
        </p:nvSpPr>
        <p:spPr>
          <a:xfrm rot="108754">
            <a:off x="2174448" y="1190612"/>
            <a:ext cx="6711116" cy="2769989"/>
          </a:xfrm>
          <a:prstGeom prst="rect">
            <a:avLst/>
          </a:prstGeom>
        </p:spPr>
        <p:txBody>
          <a:bodyPr lIns="0" tIns="0" rIns="0" bIns="0" rtlCol="0" anchor="t">
            <a:spAutoFit/>
          </a:bodyPr>
          <a:lstStyle/>
          <a:p>
            <a:pPr algn="just">
              <a:spcBef>
                <a:spcPct val="0"/>
              </a:spcBef>
            </a:pPr>
            <a:r>
              <a:rPr lang="vi-VN" sz="3600">
                <a:latin typeface="Times New Roman" panose="02020603050405020304" pitchFamily="18" charset="0"/>
                <a:cs typeface="Times New Roman" panose="02020603050405020304" pitchFamily="18" charset="0"/>
              </a:rPr>
              <a:t>a. Nhận xét về cấu trúc của các câu in đậm trong đoạn trích: Các câu in đậm trong đoạn trích đều là câu đơn, có cấu trúc tương đồng (phương thức lặp cấu trúc).</a:t>
            </a:r>
            <a:endParaRPr lang="en-US" sz="3200">
              <a:solidFill>
                <a:srgbClr val="202124"/>
              </a:solidFill>
              <a:latin typeface="Times New Roman" panose="02020603050405020304" pitchFamily="18" charset="0"/>
              <a:ea typeface="Public Sans"/>
              <a:cs typeface="Times New Roman" panose="02020603050405020304" pitchFamily="18" charset="0"/>
              <a:sym typeface="Public Sans"/>
            </a:endParaRPr>
          </a:p>
        </p:txBody>
      </p:sp>
      <p:sp>
        <p:nvSpPr>
          <p:cNvPr id="28" name="Freeform 28"/>
          <p:cNvSpPr/>
          <p:nvPr/>
        </p:nvSpPr>
        <p:spPr>
          <a:xfrm>
            <a:off x="-1161741" y="883948"/>
            <a:ext cx="2908940" cy="999618"/>
          </a:xfrm>
          <a:custGeom>
            <a:avLst/>
            <a:gdLst/>
            <a:ahLst/>
            <a:cxnLst/>
            <a:rect l="l" t="t" r="r" b="b"/>
            <a:pathLst>
              <a:path w="2908940" h="999618">
                <a:moveTo>
                  <a:pt x="0" y="0"/>
                </a:moveTo>
                <a:lnTo>
                  <a:pt x="2908941" y="0"/>
                </a:lnTo>
                <a:lnTo>
                  <a:pt x="2908941" y="999618"/>
                </a:lnTo>
                <a:lnTo>
                  <a:pt x="0" y="999618"/>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29" name="Freeform 29"/>
          <p:cNvSpPr/>
          <p:nvPr/>
        </p:nvSpPr>
        <p:spPr>
          <a:xfrm>
            <a:off x="7451355" y="4486176"/>
            <a:ext cx="2226919" cy="2121647"/>
          </a:xfrm>
          <a:custGeom>
            <a:avLst/>
            <a:gdLst/>
            <a:ahLst/>
            <a:cxnLst/>
            <a:rect l="l" t="t" r="r" b="b"/>
            <a:pathLst>
              <a:path w="2226919" h="2121647">
                <a:moveTo>
                  <a:pt x="0" y="0"/>
                </a:moveTo>
                <a:lnTo>
                  <a:pt x="2226919" y="0"/>
                </a:lnTo>
                <a:lnTo>
                  <a:pt x="2226919" y="2121646"/>
                </a:lnTo>
                <a:lnTo>
                  <a:pt x="0" y="212164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extLst>
      <p:ext uri="{BB962C8B-B14F-4D97-AF65-F5344CB8AC3E}">
        <p14:creationId xmlns:p14="http://schemas.microsoft.com/office/powerpoint/2010/main" val="177758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287865" y="1611741"/>
            <a:ext cx="19837548" cy="9357196"/>
          </a:xfrm>
          <a:custGeom>
            <a:avLst/>
            <a:gdLst/>
            <a:ahLst/>
            <a:cxnLst/>
            <a:rect l="l" t="t" r="r" b="b"/>
            <a:pathLst>
              <a:path w="19837548" h="9357196">
                <a:moveTo>
                  <a:pt x="19837548" y="0"/>
                </a:moveTo>
                <a:lnTo>
                  <a:pt x="0" y="0"/>
                </a:lnTo>
                <a:lnTo>
                  <a:pt x="0" y="9357197"/>
                </a:lnTo>
                <a:lnTo>
                  <a:pt x="19837548" y="9357197"/>
                </a:lnTo>
                <a:lnTo>
                  <a:pt x="19837548"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3269318" y="8183743"/>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8272669" y="6096305"/>
            <a:ext cx="9123841" cy="3433882"/>
          </a:xfrm>
          <a:custGeom>
            <a:avLst/>
            <a:gdLst/>
            <a:ahLst/>
            <a:cxnLst/>
            <a:rect l="l" t="t" r="r" b="b"/>
            <a:pathLst>
              <a:path w="9123841" h="3433882">
                <a:moveTo>
                  <a:pt x="0" y="0"/>
                </a:moveTo>
                <a:lnTo>
                  <a:pt x="9123841" y="0"/>
                </a:lnTo>
                <a:lnTo>
                  <a:pt x="9123841" y="3433882"/>
                </a:lnTo>
                <a:lnTo>
                  <a:pt x="0" y="34338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flipH="1">
            <a:off x="1028700" y="7229580"/>
            <a:ext cx="5997594" cy="1908325"/>
          </a:xfrm>
          <a:custGeom>
            <a:avLst/>
            <a:gdLst/>
            <a:ahLst/>
            <a:cxnLst/>
            <a:rect l="l" t="t" r="r" b="b"/>
            <a:pathLst>
              <a:path w="5997594" h="1908325">
                <a:moveTo>
                  <a:pt x="5997594" y="0"/>
                </a:moveTo>
                <a:lnTo>
                  <a:pt x="0" y="0"/>
                </a:lnTo>
                <a:lnTo>
                  <a:pt x="0" y="1908326"/>
                </a:lnTo>
                <a:lnTo>
                  <a:pt x="5997594" y="1908326"/>
                </a:lnTo>
                <a:lnTo>
                  <a:pt x="599759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1941144" y="7389443"/>
            <a:ext cx="481877" cy="1104595"/>
          </a:xfrm>
          <a:custGeom>
            <a:avLst/>
            <a:gdLst/>
            <a:ahLst/>
            <a:cxnLst/>
            <a:rect l="l" t="t" r="r" b="b"/>
            <a:pathLst>
              <a:path w="481877" h="1104595">
                <a:moveTo>
                  <a:pt x="0" y="0"/>
                </a:moveTo>
                <a:lnTo>
                  <a:pt x="481877" y="0"/>
                </a:lnTo>
                <a:lnTo>
                  <a:pt x="481877" y="1104595"/>
                </a:lnTo>
                <a:lnTo>
                  <a:pt x="0" y="11045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1174530" y="2244798"/>
            <a:ext cx="7975049" cy="11169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nSpc>
                <a:spcPts val="7349"/>
              </a:lnSpc>
            </a:pPr>
            <a:r>
              <a:rPr lang="vi-VN" sz="13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Bài tập 3</a:t>
            </a:r>
            <a:endParaRPr lang="en-US" sz="115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Kooperativ"/>
              <a:cs typeface="Times New Roman" panose="02020603050405020304" pitchFamily="18" charset="0"/>
              <a:sym typeface="Kooperativ"/>
            </a:endParaRPr>
          </a:p>
        </p:txBody>
      </p:sp>
      <p:sp>
        <p:nvSpPr>
          <p:cNvPr id="13" name="Freeform 13"/>
          <p:cNvSpPr/>
          <p:nvPr/>
        </p:nvSpPr>
        <p:spPr>
          <a:xfrm>
            <a:off x="3721389" y="8115958"/>
            <a:ext cx="229458" cy="525982"/>
          </a:xfrm>
          <a:custGeom>
            <a:avLst/>
            <a:gdLst/>
            <a:ahLst/>
            <a:cxnLst/>
            <a:rect l="l" t="t" r="r" b="b"/>
            <a:pathLst>
              <a:path w="229458" h="525982">
                <a:moveTo>
                  <a:pt x="0" y="0"/>
                </a:moveTo>
                <a:lnTo>
                  <a:pt x="229459" y="0"/>
                </a:lnTo>
                <a:lnTo>
                  <a:pt x="229459" y="525982"/>
                </a:lnTo>
                <a:lnTo>
                  <a:pt x="0" y="5259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6505705" y="4704717"/>
            <a:ext cx="2553761" cy="877565"/>
          </a:xfrm>
          <a:custGeom>
            <a:avLst/>
            <a:gdLst/>
            <a:ahLst/>
            <a:cxnLst/>
            <a:rect l="l" t="t" r="r" b="b"/>
            <a:pathLst>
              <a:path w="2553761" h="877565">
                <a:moveTo>
                  <a:pt x="0" y="0"/>
                </a:moveTo>
                <a:lnTo>
                  <a:pt x="2553762" y="0"/>
                </a:lnTo>
                <a:lnTo>
                  <a:pt x="2553762" y="877566"/>
                </a:lnTo>
                <a:lnTo>
                  <a:pt x="0" y="8775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a:off x="16311370" y="4427782"/>
            <a:ext cx="1895859" cy="6770927"/>
          </a:xfrm>
          <a:custGeom>
            <a:avLst/>
            <a:gdLst/>
            <a:ahLst/>
            <a:cxnLst/>
            <a:rect l="l" t="t" r="r" b="b"/>
            <a:pathLst>
              <a:path w="1895859" h="6770927">
                <a:moveTo>
                  <a:pt x="0" y="0"/>
                </a:moveTo>
                <a:lnTo>
                  <a:pt x="1895860" y="0"/>
                </a:lnTo>
                <a:lnTo>
                  <a:pt x="1895860" y="6770927"/>
                </a:lnTo>
                <a:lnTo>
                  <a:pt x="0" y="677092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99867" y="6470799"/>
            <a:ext cx="1323815" cy="4727910"/>
          </a:xfrm>
          <a:custGeom>
            <a:avLst/>
            <a:gdLst/>
            <a:ahLst/>
            <a:cxnLst/>
            <a:rect l="l" t="t" r="r" b="b"/>
            <a:pathLst>
              <a:path w="1323815" h="4727910">
                <a:moveTo>
                  <a:pt x="0" y="0"/>
                </a:moveTo>
                <a:lnTo>
                  <a:pt x="1323814" y="0"/>
                </a:lnTo>
                <a:lnTo>
                  <a:pt x="1323814" y="4727910"/>
                </a:lnTo>
                <a:lnTo>
                  <a:pt x="0" y="472791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a:off x="-1125987" y="4704717"/>
            <a:ext cx="3012043" cy="1035048"/>
          </a:xfrm>
          <a:custGeom>
            <a:avLst/>
            <a:gdLst/>
            <a:ahLst/>
            <a:cxnLst/>
            <a:rect l="l" t="t" r="r" b="b"/>
            <a:pathLst>
              <a:path w="3012043" h="1035048">
                <a:moveTo>
                  <a:pt x="0" y="0"/>
                </a:moveTo>
                <a:lnTo>
                  <a:pt x="3012043" y="0"/>
                </a:lnTo>
                <a:lnTo>
                  <a:pt x="3012043" y="1035048"/>
                </a:lnTo>
                <a:lnTo>
                  <a:pt x="0" y="1035048"/>
                </a:lnTo>
                <a:lnTo>
                  <a:pt x="0" y="0"/>
                </a:lnTo>
                <a:close/>
              </a:path>
            </a:pathLst>
          </a:custGeom>
          <a:blipFill>
            <a:blip r:embed="rId12">
              <a:alphaModFix amt="68000"/>
              <a:extLst>
                <a:ext uri="{96DAC541-7B7A-43D3-8B79-37D633B846F1}">
                  <asvg:svgBlip xmlns:asvg="http://schemas.microsoft.com/office/drawing/2016/SVG/main" xmlns="" r:embed="rId13"/>
                </a:ext>
              </a:extLst>
            </a:blip>
            <a:stretch>
              <a:fillRect/>
            </a:stretch>
          </a:blipFill>
          <a:ln cap="sq">
            <a:noFill/>
            <a:prstDash val="solid"/>
            <a:miter/>
          </a:ln>
        </p:spPr>
      </p:sp>
      <p:grpSp>
        <p:nvGrpSpPr>
          <p:cNvPr id="18" name="Group 18"/>
          <p:cNvGrpSpPr/>
          <p:nvPr/>
        </p:nvGrpSpPr>
        <p:grpSpPr>
          <a:xfrm>
            <a:off x="6435182" y="4674820"/>
            <a:ext cx="1814925" cy="18149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1" name="Freeform 21"/>
          <p:cNvSpPr/>
          <p:nvPr/>
        </p:nvSpPr>
        <p:spPr>
          <a:xfrm>
            <a:off x="5162055" y="5001271"/>
            <a:ext cx="1962390" cy="674348"/>
          </a:xfrm>
          <a:custGeom>
            <a:avLst/>
            <a:gdLst/>
            <a:ahLst/>
            <a:cxnLst/>
            <a:rect l="l" t="t" r="r" b="b"/>
            <a:pathLst>
              <a:path w="1962390" h="674348">
                <a:moveTo>
                  <a:pt x="0" y="0"/>
                </a:moveTo>
                <a:lnTo>
                  <a:pt x="1962390" y="0"/>
                </a:lnTo>
                <a:lnTo>
                  <a:pt x="1962390" y="674348"/>
                </a:lnTo>
                <a:lnTo>
                  <a:pt x="0" y="67434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2" name="Freeform 22"/>
          <p:cNvSpPr/>
          <p:nvPr/>
        </p:nvSpPr>
        <p:spPr>
          <a:xfrm>
            <a:off x="7629224" y="5582283"/>
            <a:ext cx="1690775" cy="581012"/>
          </a:xfrm>
          <a:custGeom>
            <a:avLst/>
            <a:gdLst/>
            <a:ahLst/>
            <a:cxnLst/>
            <a:rect l="l" t="t" r="r" b="b"/>
            <a:pathLst>
              <a:path w="1690775" h="581012">
                <a:moveTo>
                  <a:pt x="0" y="0"/>
                </a:moveTo>
                <a:lnTo>
                  <a:pt x="1690775" y="0"/>
                </a:lnTo>
                <a:lnTo>
                  <a:pt x="1690775" y="581011"/>
                </a:lnTo>
                <a:lnTo>
                  <a:pt x="0" y="58101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3" name="Freeform 23"/>
          <p:cNvSpPr/>
          <p:nvPr/>
        </p:nvSpPr>
        <p:spPr>
          <a:xfrm>
            <a:off x="8797251" y="327723"/>
            <a:ext cx="1809964" cy="1724402"/>
          </a:xfrm>
          <a:custGeom>
            <a:avLst/>
            <a:gdLst/>
            <a:ahLst/>
            <a:cxnLst/>
            <a:rect l="l" t="t" r="r" b="b"/>
            <a:pathLst>
              <a:path w="1809964" h="1724402">
                <a:moveTo>
                  <a:pt x="0" y="0"/>
                </a:moveTo>
                <a:lnTo>
                  <a:pt x="1809964" y="0"/>
                </a:lnTo>
                <a:lnTo>
                  <a:pt x="1809964" y="1724402"/>
                </a:lnTo>
                <a:lnTo>
                  <a:pt x="0" y="172440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extLst>
      <p:ext uri="{BB962C8B-B14F-4D97-AF65-F5344CB8AC3E}">
        <p14:creationId xmlns:p14="http://schemas.microsoft.com/office/powerpoint/2010/main" val="356392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883762" y="0"/>
            <a:ext cx="20537032" cy="9687137"/>
          </a:xfrm>
          <a:custGeom>
            <a:avLst/>
            <a:gdLst/>
            <a:ahLst/>
            <a:cxnLst/>
            <a:rect l="l" t="t" r="r" b="b"/>
            <a:pathLst>
              <a:path w="20537032" h="9687137">
                <a:moveTo>
                  <a:pt x="20537032" y="0"/>
                </a:moveTo>
                <a:lnTo>
                  <a:pt x="0" y="0"/>
                </a:lnTo>
                <a:lnTo>
                  <a:pt x="0" y="9687137"/>
                </a:lnTo>
                <a:lnTo>
                  <a:pt x="20537032" y="9687137"/>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16252817"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4" name="Freeform 4"/>
          <p:cNvSpPr/>
          <p:nvPr/>
        </p:nvSpPr>
        <p:spPr>
          <a:xfrm>
            <a:off x="1367652" y="1396714"/>
            <a:ext cx="15552696" cy="7493572"/>
          </a:xfrm>
          <a:custGeom>
            <a:avLst/>
            <a:gdLst/>
            <a:ahLst/>
            <a:cxnLst/>
            <a:rect l="l" t="t" r="r" b="b"/>
            <a:pathLst>
              <a:path w="15552696" h="7493572">
                <a:moveTo>
                  <a:pt x="0" y="0"/>
                </a:moveTo>
                <a:lnTo>
                  <a:pt x="15552696" y="0"/>
                </a:lnTo>
                <a:lnTo>
                  <a:pt x="15552696" y="7493572"/>
                </a:lnTo>
                <a:lnTo>
                  <a:pt x="0" y="7493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10334" y="9258300"/>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270940" y="2681742"/>
            <a:ext cx="6252491" cy="10398942"/>
          </a:xfrm>
          <a:custGeom>
            <a:avLst/>
            <a:gdLst/>
            <a:ahLst/>
            <a:cxnLst/>
            <a:rect l="l" t="t" r="r" b="b"/>
            <a:pathLst>
              <a:path w="6252491" h="10398942">
                <a:moveTo>
                  <a:pt x="0" y="0"/>
                </a:moveTo>
                <a:lnTo>
                  <a:pt x="6252490" y="0"/>
                </a:lnTo>
                <a:lnTo>
                  <a:pt x="6252490" y="10398942"/>
                </a:lnTo>
                <a:lnTo>
                  <a:pt x="0" y="10398942"/>
                </a:lnTo>
                <a:lnTo>
                  <a:pt x="0" y="0"/>
                </a:lnTo>
                <a:close/>
              </a:path>
            </a:pathLst>
          </a:custGeom>
          <a:blipFill>
            <a:blip r:embed="rId10"/>
            <a:stretch>
              <a:fillRect l="-75996"/>
            </a:stretch>
          </a:blipFill>
        </p:spPr>
      </p:sp>
      <p:sp>
        <p:nvSpPr>
          <p:cNvPr id="7" name="TextBox 7"/>
          <p:cNvSpPr txBox="1"/>
          <p:nvPr/>
        </p:nvSpPr>
        <p:spPr>
          <a:xfrm>
            <a:off x="3471729" y="3581154"/>
            <a:ext cx="11344542" cy="3539430"/>
          </a:xfrm>
          <a:prstGeom prst="rect">
            <a:avLst/>
          </a:prstGeom>
        </p:spPr>
        <p:txBody>
          <a:bodyPr lIns="0" tIns="0" rIns="0" bIns="0" rtlCol="0" anchor="t">
            <a:spAutoFit/>
          </a:bodyPr>
          <a:lstStyle/>
          <a:p>
            <a:pPr algn="ctr"/>
            <a:r>
              <a:rPr lang="vi-VN" sz="11500" b="1">
                <a:latin typeface="#9Slide07 VT323" panose="00000509000000000000" pitchFamily="50" charset="-93"/>
              </a:rPr>
              <a:t>HOẠT ĐỘNG </a:t>
            </a:r>
            <a:r>
              <a:rPr lang="vi-VN" sz="11500" b="1" smtClean="0">
                <a:latin typeface="#9Slide07 VT323" panose="00000509000000000000" pitchFamily="50" charset="-93"/>
              </a:rPr>
              <a:t>1</a:t>
            </a:r>
          </a:p>
          <a:p>
            <a:pPr algn="ctr"/>
            <a:r>
              <a:rPr lang="vi-VN" sz="11500" b="1" smtClean="0">
                <a:latin typeface="#9Slide07 VT323" panose="00000509000000000000" pitchFamily="50" charset="-93"/>
              </a:rPr>
              <a:t> </a:t>
            </a:r>
            <a:r>
              <a:rPr lang="vi-VN" sz="11500" b="1">
                <a:latin typeface="#9Slide07 VT323" panose="00000509000000000000" pitchFamily="50" charset="-93"/>
              </a:rPr>
              <a:t>KHỞI </a:t>
            </a:r>
            <a:r>
              <a:rPr lang="vi-VN" sz="11500" b="1" smtClean="0">
                <a:latin typeface="#9Slide07 VT323" panose="00000509000000000000" pitchFamily="50" charset="-93"/>
              </a:rPr>
              <a:t>ĐỘNG</a:t>
            </a:r>
            <a:endParaRPr lang="en-US" sz="9600">
              <a:solidFill>
                <a:srgbClr val="202124"/>
              </a:solidFill>
              <a:latin typeface="#9Slide07 VT323" panose="00000509000000000000" pitchFamily="50" charset="-93"/>
              <a:ea typeface="Kooperativ"/>
              <a:cs typeface="Kooperativ"/>
              <a:sym typeface="Kooperativ"/>
            </a:endParaRPr>
          </a:p>
        </p:txBody>
      </p:sp>
      <p:sp>
        <p:nvSpPr>
          <p:cNvPr id="8" name="Freeform 8"/>
          <p:cNvSpPr/>
          <p:nvPr/>
        </p:nvSpPr>
        <p:spPr>
          <a:xfrm flipH="1">
            <a:off x="13109638" y="2106858"/>
            <a:ext cx="5784783" cy="12713022"/>
          </a:xfrm>
          <a:custGeom>
            <a:avLst/>
            <a:gdLst/>
            <a:ahLst/>
            <a:cxnLst/>
            <a:rect l="l" t="t" r="r" b="b"/>
            <a:pathLst>
              <a:path w="5784783" h="12713022">
                <a:moveTo>
                  <a:pt x="5784783" y="0"/>
                </a:moveTo>
                <a:lnTo>
                  <a:pt x="0" y="0"/>
                </a:lnTo>
                <a:lnTo>
                  <a:pt x="0" y="12713022"/>
                </a:lnTo>
                <a:lnTo>
                  <a:pt x="5784783" y="12713022"/>
                </a:lnTo>
                <a:lnTo>
                  <a:pt x="5784783" y="0"/>
                </a:lnTo>
                <a:close/>
              </a:path>
            </a:pathLst>
          </a:custGeom>
          <a:blipFill>
            <a:blip r:embed="rId10"/>
            <a:stretch>
              <a:fillRect r="-132557"/>
            </a:stretch>
          </a:blipFill>
        </p:spPr>
      </p:sp>
      <p:sp>
        <p:nvSpPr>
          <p:cNvPr id="9" name="Freeform 9"/>
          <p:cNvSpPr/>
          <p:nvPr/>
        </p:nvSpPr>
        <p:spPr>
          <a:xfrm>
            <a:off x="7988308" y="479624"/>
            <a:ext cx="2311383" cy="2202118"/>
          </a:xfrm>
          <a:custGeom>
            <a:avLst/>
            <a:gdLst/>
            <a:ahLst/>
            <a:cxnLst/>
            <a:rect l="l" t="t" r="r" b="b"/>
            <a:pathLst>
              <a:path w="2311383" h="2202118">
                <a:moveTo>
                  <a:pt x="0" y="0"/>
                </a:moveTo>
                <a:lnTo>
                  <a:pt x="2311384" y="0"/>
                </a:lnTo>
                <a:lnTo>
                  <a:pt x="2311384" y="2202118"/>
                </a:lnTo>
                <a:lnTo>
                  <a:pt x="0" y="220211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1613638"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95294" y="3131974"/>
            <a:ext cx="8173193" cy="4489929"/>
          </a:xfrm>
          <a:prstGeom prst="rect">
            <a:avLst/>
          </a:prstGeom>
        </p:spPr>
      </p:pic>
    </p:spTree>
    <p:extLst>
      <p:ext uri="{BB962C8B-B14F-4D97-AF65-F5344CB8AC3E}">
        <p14:creationId xmlns:p14="http://schemas.microsoft.com/office/powerpoint/2010/main" val="2412824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905000" y="1718638"/>
            <a:ext cx="20537032" cy="9687137"/>
          </a:xfrm>
          <a:custGeom>
            <a:avLst/>
            <a:gdLst/>
            <a:ahLst/>
            <a:cxnLst/>
            <a:rect l="l" t="t" r="r" b="b"/>
            <a:pathLst>
              <a:path w="20537032" h="9687137">
                <a:moveTo>
                  <a:pt x="20537031" y="0"/>
                </a:moveTo>
                <a:lnTo>
                  <a:pt x="0" y="0"/>
                </a:lnTo>
                <a:lnTo>
                  <a:pt x="0" y="9687137"/>
                </a:lnTo>
                <a:lnTo>
                  <a:pt x="20537031" y="9687137"/>
                </a:lnTo>
                <a:lnTo>
                  <a:pt x="20537031"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8610">
            <a:off x="-526952" y="-620490"/>
            <a:ext cx="13918805" cy="12829012"/>
            <a:chOff x="0" y="0"/>
            <a:chExt cx="3665858" cy="3378834"/>
          </a:xfrm>
        </p:grpSpPr>
        <p:sp>
          <p:nvSpPr>
            <p:cNvPr id="5" name="Freeform 5"/>
            <p:cNvSpPr/>
            <p:nvPr/>
          </p:nvSpPr>
          <p:spPr>
            <a:xfrm>
              <a:off x="0" y="0"/>
              <a:ext cx="3665858" cy="3378834"/>
            </a:xfrm>
            <a:custGeom>
              <a:avLst/>
              <a:gdLst/>
              <a:ahLst/>
              <a:cxnLst/>
              <a:rect l="l" t="t" r="r" b="b"/>
              <a:pathLst>
                <a:path w="3665858" h="3378834">
                  <a:moveTo>
                    <a:pt x="0" y="0"/>
                  </a:moveTo>
                  <a:lnTo>
                    <a:pt x="3665858" y="0"/>
                  </a:lnTo>
                  <a:lnTo>
                    <a:pt x="3665858" y="3378834"/>
                  </a:lnTo>
                  <a:lnTo>
                    <a:pt x="0" y="3378834"/>
                  </a:lnTo>
                  <a:close/>
                </a:path>
              </a:pathLst>
            </a:custGeom>
            <a:solidFill>
              <a:srgbClr val="FFFFFF"/>
            </a:solidFill>
          </p:spPr>
        </p:sp>
        <p:sp>
          <p:nvSpPr>
            <p:cNvPr id="6" name="TextBox 6"/>
            <p:cNvSpPr txBox="1"/>
            <p:nvPr/>
          </p:nvSpPr>
          <p:spPr>
            <a:xfrm>
              <a:off x="0" y="-9525"/>
              <a:ext cx="3665858" cy="3388359"/>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8" name="TextBox 8"/>
          <p:cNvSpPr txBox="1"/>
          <p:nvPr/>
        </p:nvSpPr>
        <p:spPr>
          <a:xfrm>
            <a:off x="457200" y="481192"/>
            <a:ext cx="12649200" cy="2462213"/>
          </a:xfrm>
          <a:prstGeom prst="rect">
            <a:avLst/>
          </a:prstGeom>
        </p:spPr>
        <p:txBody>
          <a:bodyPr wrap="square" lIns="0" tIns="0" rIns="0" bIns="0" rtlCol="0" anchor="t">
            <a:spAutoFit/>
          </a:bodyPr>
          <a:lstStyle/>
          <a:p>
            <a:pPr algn="just">
              <a:spcBef>
                <a:spcPct val="0"/>
              </a:spcBef>
            </a:pPr>
            <a:r>
              <a:rPr lang="vi-VN" sz="3200">
                <a:latin typeface="Times New Roman" panose="02020603050405020304" pitchFamily="18" charset="0"/>
                <a:cs typeface="Times New Roman" panose="02020603050405020304" pitchFamily="18" charset="0"/>
              </a:rPr>
              <a:t>a. Đây là câu ghép chính phụ. Phương tiện nối hai vế câu là kết từ “nếu như”. Tác dụng: Biểu thị quan hệ giả thiết – kết quả. Vế câu biểu thị nội dung giả thiết là “làn gió mùa thu của tự do và công bằng không thổi tới”, vế câu biểu thị nội dung kết quả là “ngọn lửa mùa hè mang bao căm phẫn chính đáng của người da đen sẽ không bao giờ tắt nguội”. </a:t>
            </a:r>
            <a:endParaRPr lang="en-US" sz="3200">
              <a:solidFill>
                <a:srgbClr val="202124"/>
              </a:solidFill>
              <a:latin typeface="Times New Roman" panose="02020603050405020304" pitchFamily="18" charset="0"/>
              <a:ea typeface="Public Sans"/>
              <a:cs typeface="Times New Roman" panose="02020603050405020304" pitchFamily="18" charset="0"/>
              <a:sym typeface="Public Sans"/>
            </a:endParaRPr>
          </a:p>
        </p:txBody>
      </p:sp>
      <p:sp>
        <p:nvSpPr>
          <p:cNvPr id="9" name="TextBox 9"/>
          <p:cNvSpPr txBox="1"/>
          <p:nvPr/>
        </p:nvSpPr>
        <p:spPr>
          <a:xfrm>
            <a:off x="457200" y="3222808"/>
            <a:ext cx="12573000" cy="1969770"/>
          </a:xfrm>
          <a:prstGeom prst="rect">
            <a:avLst/>
          </a:prstGeom>
        </p:spPr>
        <p:txBody>
          <a:bodyPr wrap="square" lIns="0" tIns="0" rIns="0" bIns="0" rtlCol="0" anchor="t">
            <a:spAutoFit/>
          </a:bodyPr>
          <a:lstStyle/>
          <a:p>
            <a:pPr algn="just"/>
            <a:r>
              <a:rPr lang="vi-VN" sz="3200">
                <a:latin typeface="Times New Roman" panose="02020603050405020304" pitchFamily="18" charset="0"/>
                <a:cs typeface="Times New Roman" panose="02020603050405020304" pitchFamily="18" charset="0"/>
              </a:rPr>
              <a:t>b. Đây là câu ghép chính phụ. Phương tiện nối hai vế câu là cặp kết từ “dù cho </a:t>
            </a:r>
            <a:r>
              <a:rPr lang="vi-VN" sz="3200" smtClean="0">
                <a:latin typeface="Times New Roman" panose="02020603050405020304" pitchFamily="18" charset="0"/>
                <a:cs typeface="Times New Roman" panose="02020603050405020304" pitchFamily="18" charset="0"/>
              </a:rPr>
              <a:t>…thì </a:t>
            </a:r>
            <a:r>
              <a:rPr lang="vi-VN" sz="3200">
                <a:latin typeface="Times New Roman" panose="02020603050405020304" pitchFamily="18" charset="0"/>
                <a:cs typeface="Times New Roman" panose="02020603050405020304" pitchFamily="18" charset="0"/>
              </a:rPr>
              <a:t>…”. Tác dụng: Biểu thị quan hệ giả thiết – kết quả. Vế câu biểu thị nội dung giả thiết là “tai hoạ có xảy ra”, vế câu biểu thị nội dung kết quả là “sự có mặt của chúng ta ở đây cũng không phải là vô ích”.</a:t>
            </a:r>
            <a:endParaRPr lang="en-GB" sz="3200">
              <a:latin typeface="Times New Roman" panose="02020603050405020304" pitchFamily="18" charset="0"/>
              <a:cs typeface="Times New Roman" panose="02020603050405020304" pitchFamily="18" charset="0"/>
            </a:endParaRPr>
          </a:p>
        </p:txBody>
      </p:sp>
      <p:sp>
        <p:nvSpPr>
          <p:cNvPr id="15" name="Rectangle 14"/>
          <p:cNvSpPr/>
          <p:nvPr/>
        </p:nvSpPr>
        <p:spPr>
          <a:xfrm>
            <a:off x="381000" y="5471981"/>
            <a:ext cx="12649200" cy="2062103"/>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cs typeface="Times New Roman" panose="02020603050405020304" pitchFamily="18" charset="0"/>
              </a:rPr>
              <a:t>c. Đây là câu ghép đẳng lập. Phương tiện nối hai vế câu là kết từ “và”. Tác dụng: Biểu thị quan hệ liệt kê. Hai sự việc được liệt kê là: “Cái lò gạch ở cuối cánh đồng đang phun lửa sáng rực, ánh đèn ô tô ngoài đường cái quét lên nền trời những luồng ánh sáng xanh biếc”.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460948" y="7721154"/>
            <a:ext cx="12472237" cy="2062103"/>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cs typeface="Times New Roman" panose="02020603050405020304" pitchFamily="18" charset="0"/>
              </a:rPr>
              <a:t>d. Đây là câu ghép đẳng lập. Phương tiện nối hai vế câu là dấu phẩy (,). Tác </a:t>
            </a:r>
            <a:r>
              <a:rPr lang="vi-VN" sz="3200" smtClean="0">
                <a:latin typeface="Times New Roman" panose="02020603050405020304" pitchFamily="18" charset="0"/>
                <a:ea typeface="Calibri" panose="020F0502020204030204" pitchFamily="34" charset="0"/>
                <a:cs typeface="Times New Roman" panose="02020603050405020304" pitchFamily="18" charset="0"/>
              </a:rPr>
              <a:t>dụng: Biểu </a:t>
            </a:r>
            <a:r>
              <a:rPr lang="vi-VN" sz="3200">
                <a:latin typeface="Times New Roman" panose="02020603050405020304" pitchFamily="18" charset="0"/>
                <a:ea typeface="Calibri" panose="020F0502020204030204" pitchFamily="34" charset="0"/>
                <a:cs typeface="Times New Roman" panose="02020603050405020304" pitchFamily="18" charset="0"/>
              </a:rPr>
              <a:t>thị quan hệ tiếp nối. Sự việc đầu tiên là “bước chân của anh đặt nhẹ trên đường”, sự việc tiếp theo là “tôi cảm thấy không phải anh đang đi mà là anh lướt trên mặt đất”.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67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883762" y="0"/>
            <a:ext cx="20537032" cy="9687137"/>
          </a:xfrm>
          <a:custGeom>
            <a:avLst/>
            <a:gdLst/>
            <a:ahLst/>
            <a:cxnLst/>
            <a:rect l="l" t="t" r="r" b="b"/>
            <a:pathLst>
              <a:path w="20537032" h="9687137">
                <a:moveTo>
                  <a:pt x="20537032" y="0"/>
                </a:moveTo>
                <a:lnTo>
                  <a:pt x="0" y="0"/>
                </a:lnTo>
                <a:lnTo>
                  <a:pt x="0" y="9687137"/>
                </a:lnTo>
                <a:lnTo>
                  <a:pt x="20537032" y="9687137"/>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16252817"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4" name="Freeform 4"/>
          <p:cNvSpPr/>
          <p:nvPr/>
        </p:nvSpPr>
        <p:spPr>
          <a:xfrm>
            <a:off x="1367652" y="1396714"/>
            <a:ext cx="15552696" cy="7493572"/>
          </a:xfrm>
          <a:custGeom>
            <a:avLst/>
            <a:gdLst/>
            <a:ahLst/>
            <a:cxnLst/>
            <a:rect l="l" t="t" r="r" b="b"/>
            <a:pathLst>
              <a:path w="15552696" h="7493572">
                <a:moveTo>
                  <a:pt x="0" y="0"/>
                </a:moveTo>
                <a:lnTo>
                  <a:pt x="15552696" y="0"/>
                </a:lnTo>
                <a:lnTo>
                  <a:pt x="15552696" y="7493572"/>
                </a:lnTo>
                <a:lnTo>
                  <a:pt x="0" y="7493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10334" y="9258300"/>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270940" y="2681742"/>
            <a:ext cx="6252491" cy="10398942"/>
          </a:xfrm>
          <a:custGeom>
            <a:avLst/>
            <a:gdLst/>
            <a:ahLst/>
            <a:cxnLst/>
            <a:rect l="l" t="t" r="r" b="b"/>
            <a:pathLst>
              <a:path w="6252491" h="10398942">
                <a:moveTo>
                  <a:pt x="0" y="0"/>
                </a:moveTo>
                <a:lnTo>
                  <a:pt x="6252490" y="0"/>
                </a:lnTo>
                <a:lnTo>
                  <a:pt x="6252490" y="10398942"/>
                </a:lnTo>
                <a:lnTo>
                  <a:pt x="0" y="10398942"/>
                </a:lnTo>
                <a:lnTo>
                  <a:pt x="0" y="0"/>
                </a:lnTo>
                <a:close/>
              </a:path>
            </a:pathLst>
          </a:custGeom>
          <a:blipFill>
            <a:blip r:embed="rId10"/>
            <a:stretch>
              <a:fillRect l="-75996"/>
            </a:stretch>
          </a:blipFill>
        </p:spPr>
      </p:sp>
      <p:sp>
        <p:nvSpPr>
          <p:cNvPr id="7" name="TextBox 7"/>
          <p:cNvSpPr txBox="1"/>
          <p:nvPr/>
        </p:nvSpPr>
        <p:spPr>
          <a:xfrm>
            <a:off x="3471729" y="3581154"/>
            <a:ext cx="11344542" cy="270843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r>
              <a:rPr lang="vi-VN"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vi-VN" sz="88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4</a:t>
            </a:r>
          </a:p>
          <a:p>
            <a:pPr algn="ctr"/>
            <a:r>
              <a:rPr lang="vi-VN" sz="88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vi-VN"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endParaRPr lang="en-GB"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8" name="Freeform 8"/>
          <p:cNvSpPr/>
          <p:nvPr/>
        </p:nvSpPr>
        <p:spPr>
          <a:xfrm flipH="1">
            <a:off x="13109638" y="2106858"/>
            <a:ext cx="5784783" cy="12713022"/>
          </a:xfrm>
          <a:custGeom>
            <a:avLst/>
            <a:gdLst/>
            <a:ahLst/>
            <a:cxnLst/>
            <a:rect l="l" t="t" r="r" b="b"/>
            <a:pathLst>
              <a:path w="5784783" h="12713022">
                <a:moveTo>
                  <a:pt x="5784783" y="0"/>
                </a:moveTo>
                <a:lnTo>
                  <a:pt x="0" y="0"/>
                </a:lnTo>
                <a:lnTo>
                  <a:pt x="0" y="12713022"/>
                </a:lnTo>
                <a:lnTo>
                  <a:pt x="5784783" y="12713022"/>
                </a:lnTo>
                <a:lnTo>
                  <a:pt x="5784783" y="0"/>
                </a:lnTo>
                <a:close/>
              </a:path>
            </a:pathLst>
          </a:custGeom>
          <a:blipFill>
            <a:blip r:embed="rId10"/>
            <a:stretch>
              <a:fillRect r="-132557"/>
            </a:stretch>
          </a:blipFill>
        </p:spPr>
      </p:sp>
      <p:sp>
        <p:nvSpPr>
          <p:cNvPr id="9" name="Freeform 9"/>
          <p:cNvSpPr/>
          <p:nvPr/>
        </p:nvSpPr>
        <p:spPr>
          <a:xfrm>
            <a:off x="13595238" y="286816"/>
            <a:ext cx="2311383" cy="2202118"/>
          </a:xfrm>
          <a:custGeom>
            <a:avLst/>
            <a:gdLst/>
            <a:ahLst/>
            <a:cxnLst/>
            <a:rect l="l" t="t" r="r" b="b"/>
            <a:pathLst>
              <a:path w="2311383" h="2202118">
                <a:moveTo>
                  <a:pt x="0" y="0"/>
                </a:moveTo>
                <a:lnTo>
                  <a:pt x="2311384" y="0"/>
                </a:lnTo>
                <a:lnTo>
                  <a:pt x="2311384" y="2202118"/>
                </a:lnTo>
                <a:lnTo>
                  <a:pt x="0" y="220211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1613638"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Tree>
    <p:extLst>
      <p:ext uri="{BB962C8B-B14F-4D97-AF65-F5344CB8AC3E}">
        <p14:creationId xmlns:p14="http://schemas.microsoft.com/office/powerpoint/2010/main" val="233365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a:off x="8393322" y="1009102"/>
            <a:ext cx="20537032" cy="9687137"/>
          </a:xfrm>
          <a:custGeom>
            <a:avLst/>
            <a:gdLst/>
            <a:ahLst/>
            <a:cxnLst/>
            <a:rect l="l" t="t" r="r" b="b"/>
            <a:pathLst>
              <a:path w="20537032" h="9687137">
                <a:moveTo>
                  <a:pt x="0" y="0"/>
                </a:moveTo>
                <a:lnTo>
                  <a:pt x="20537032" y="0"/>
                </a:lnTo>
                <a:lnTo>
                  <a:pt x="20537032" y="9687137"/>
                </a:lnTo>
                <a:lnTo>
                  <a:pt x="0" y="96871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3" name="Group 3"/>
          <p:cNvGrpSpPr/>
          <p:nvPr/>
        </p:nvGrpSpPr>
        <p:grpSpPr>
          <a:xfrm>
            <a:off x="-1570019" y="9186703"/>
            <a:ext cx="21205933" cy="7805667"/>
            <a:chOff x="0" y="0"/>
            <a:chExt cx="5585102" cy="2055814"/>
          </a:xfrm>
        </p:grpSpPr>
        <p:sp>
          <p:nvSpPr>
            <p:cNvPr id="4" name="Freeform 4"/>
            <p:cNvSpPr/>
            <p:nvPr/>
          </p:nvSpPr>
          <p:spPr>
            <a:xfrm>
              <a:off x="0" y="0"/>
              <a:ext cx="5585102" cy="2055813"/>
            </a:xfrm>
            <a:custGeom>
              <a:avLst/>
              <a:gdLst/>
              <a:ahLst/>
              <a:cxnLst/>
              <a:rect l="l" t="t" r="r" b="b"/>
              <a:pathLst>
                <a:path w="5585102" h="2055813">
                  <a:moveTo>
                    <a:pt x="0" y="0"/>
                  </a:moveTo>
                  <a:lnTo>
                    <a:pt x="5585102" y="0"/>
                  </a:lnTo>
                  <a:lnTo>
                    <a:pt x="5585102" y="2055813"/>
                  </a:lnTo>
                  <a:lnTo>
                    <a:pt x="0" y="2055813"/>
                  </a:lnTo>
                  <a:close/>
                </a:path>
              </a:pathLst>
            </a:custGeom>
            <a:solidFill>
              <a:srgbClr val="06402F"/>
            </a:solidFill>
          </p:spPr>
        </p:sp>
        <p:sp>
          <p:nvSpPr>
            <p:cNvPr id="5" name="TextBox 5"/>
            <p:cNvSpPr txBox="1"/>
            <p:nvPr/>
          </p:nvSpPr>
          <p:spPr>
            <a:xfrm>
              <a:off x="0" y="-9525"/>
              <a:ext cx="5585102" cy="2065339"/>
            </a:xfrm>
            <a:prstGeom prst="rect">
              <a:avLst/>
            </a:prstGeom>
          </p:spPr>
          <p:txBody>
            <a:bodyPr lIns="50800" tIns="50800" rIns="50800" bIns="50800" rtlCol="0" anchor="ctr"/>
            <a:lstStyle/>
            <a:p>
              <a:pPr algn="ctr">
                <a:lnSpc>
                  <a:spcPts val="2363"/>
                </a:lnSpc>
              </a:pPr>
              <a:endParaRPr/>
            </a:p>
          </p:txBody>
        </p:sp>
      </p:grpSp>
      <p:grpSp>
        <p:nvGrpSpPr>
          <p:cNvPr id="6" name="Group 6"/>
          <p:cNvGrpSpPr/>
          <p:nvPr/>
        </p:nvGrpSpPr>
        <p:grpSpPr>
          <a:xfrm rot="-116784">
            <a:off x="-2927652" y="2994589"/>
            <a:ext cx="14344406" cy="7805667"/>
            <a:chOff x="0" y="0"/>
            <a:chExt cx="3777951" cy="2055814"/>
          </a:xfrm>
        </p:grpSpPr>
        <p:sp>
          <p:nvSpPr>
            <p:cNvPr id="7" name="Freeform 7"/>
            <p:cNvSpPr/>
            <p:nvPr/>
          </p:nvSpPr>
          <p:spPr>
            <a:xfrm>
              <a:off x="0" y="0"/>
              <a:ext cx="3777951" cy="2055813"/>
            </a:xfrm>
            <a:custGeom>
              <a:avLst/>
              <a:gdLst/>
              <a:ahLst/>
              <a:cxnLst/>
              <a:rect l="l" t="t" r="r" b="b"/>
              <a:pathLst>
                <a:path w="3777951" h="2055813">
                  <a:moveTo>
                    <a:pt x="0" y="0"/>
                  </a:moveTo>
                  <a:lnTo>
                    <a:pt x="3777951" y="0"/>
                  </a:lnTo>
                  <a:lnTo>
                    <a:pt x="3777951" y="2055813"/>
                  </a:lnTo>
                  <a:lnTo>
                    <a:pt x="0" y="2055813"/>
                  </a:lnTo>
                  <a:close/>
                </a:path>
              </a:pathLst>
            </a:custGeom>
            <a:solidFill>
              <a:srgbClr val="FFFFFF"/>
            </a:solidFill>
          </p:spPr>
        </p:sp>
        <p:sp>
          <p:nvSpPr>
            <p:cNvPr id="8" name="TextBox 8"/>
            <p:cNvSpPr txBox="1"/>
            <p:nvPr/>
          </p:nvSpPr>
          <p:spPr>
            <a:xfrm>
              <a:off x="0" y="-9525"/>
              <a:ext cx="3777951" cy="2065339"/>
            </a:xfrm>
            <a:prstGeom prst="rect">
              <a:avLst/>
            </a:prstGeom>
          </p:spPr>
          <p:txBody>
            <a:bodyPr lIns="50800" tIns="50800" rIns="50800" bIns="50800" rtlCol="0" anchor="ctr"/>
            <a:lstStyle/>
            <a:p>
              <a:pPr algn="ctr">
                <a:lnSpc>
                  <a:spcPts val="2363"/>
                </a:lnSpc>
              </a:pPr>
              <a:endParaRPr/>
            </a:p>
          </p:txBody>
        </p:sp>
      </p:grpSp>
      <p:sp>
        <p:nvSpPr>
          <p:cNvPr id="10" name="TextBox 10"/>
          <p:cNvSpPr txBox="1"/>
          <p:nvPr/>
        </p:nvSpPr>
        <p:spPr>
          <a:xfrm>
            <a:off x="1089415" y="3473069"/>
            <a:ext cx="9526867" cy="6771084"/>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Em trao đổi với bạn cùng nhóm một bài văn nghị luận mình đã viết. Sau đó, đọc bài viết của bạn và trả lời các câu hỏi:</a:t>
            </a:r>
            <a:endParaRPr lang="en-GB" sz="4000">
              <a:latin typeface="Times New Roman" panose="02020603050405020304" pitchFamily="18" charset="0"/>
              <a:cs typeface="Times New Roman" panose="02020603050405020304" pitchFamily="18" charset="0"/>
            </a:endParaRPr>
          </a:p>
          <a:p>
            <a:pPr algn="just"/>
            <a:r>
              <a:rPr lang="en-US" sz="4000">
                <a:latin typeface="Times New Roman" panose="02020603050405020304" pitchFamily="18" charset="0"/>
                <a:cs typeface="Times New Roman" panose="02020603050405020304" pitchFamily="18" charset="0"/>
              </a:rPr>
              <a:t>a. Bạn em đã sử dụng câu đơn, câu ghép hay kết hợp cả hai kiểu câu trong bài viết?</a:t>
            </a:r>
            <a:endParaRPr lang="en-GB" sz="4000">
              <a:latin typeface="Times New Roman" panose="02020603050405020304" pitchFamily="18" charset="0"/>
              <a:cs typeface="Times New Roman" panose="02020603050405020304" pitchFamily="18" charset="0"/>
            </a:endParaRPr>
          </a:p>
          <a:p>
            <a:pPr algn="just"/>
            <a:r>
              <a:rPr lang="en-US" sz="4000">
                <a:latin typeface="Times New Roman" panose="02020603050405020304" pitchFamily="18" charset="0"/>
                <a:cs typeface="Times New Roman" panose="02020603050405020304" pitchFamily="18" charset="0"/>
              </a:rPr>
              <a:t>b. Việc lựa chọn cấu trúc câu như vậy có tác dụng gì?</a:t>
            </a:r>
            <a:endParaRPr lang="en-GB" sz="4000">
              <a:latin typeface="Times New Roman" panose="02020603050405020304" pitchFamily="18" charset="0"/>
              <a:cs typeface="Times New Roman" panose="02020603050405020304" pitchFamily="18" charset="0"/>
            </a:endParaRPr>
          </a:p>
          <a:p>
            <a:pPr algn="just"/>
            <a:r>
              <a:rPr lang="en-US" sz="4000">
                <a:latin typeface="Times New Roman" panose="02020603050405020304" pitchFamily="18" charset="0"/>
                <a:cs typeface="Times New Roman" panose="02020603050405020304" pitchFamily="18" charset="0"/>
              </a:rPr>
              <a:t>c. Khi đọc bài viết của bạn, em thấy bạn đã lựa chọn cấu trúc câu hợp lí chưa? Nếu được phép thay đổi cấu trúc một vài câu, em sẽ thay đổi như thế nào? Vì sao?</a:t>
            </a:r>
            <a:endParaRPr lang="en-GB" sz="4000">
              <a:latin typeface="Times New Roman" panose="02020603050405020304" pitchFamily="18" charset="0"/>
              <a:cs typeface="Times New Roman" panose="02020603050405020304" pitchFamily="18" charset="0"/>
            </a:endParaRPr>
          </a:p>
        </p:txBody>
      </p:sp>
      <p:sp>
        <p:nvSpPr>
          <p:cNvPr id="12" name="Freeform 12"/>
          <p:cNvSpPr/>
          <p:nvPr/>
        </p:nvSpPr>
        <p:spPr>
          <a:xfrm>
            <a:off x="14808260" y="7861278"/>
            <a:ext cx="4210557" cy="2231750"/>
          </a:xfrm>
          <a:custGeom>
            <a:avLst/>
            <a:gdLst/>
            <a:ahLst/>
            <a:cxnLst/>
            <a:rect l="l" t="t" r="r" b="b"/>
            <a:pathLst>
              <a:path w="4210557" h="2231750">
                <a:moveTo>
                  <a:pt x="0" y="0"/>
                </a:moveTo>
                <a:lnTo>
                  <a:pt x="4210558" y="0"/>
                </a:lnTo>
                <a:lnTo>
                  <a:pt x="4210558" y="2231750"/>
                </a:lnTo>
                <a:lnTo>
                  <a:pt x="0" y="2231750"/>
                </a:lnTo>
                <a:lnTo>
                  <a:pt x="0" y="0"/>
                </a:lnTo>
                <a:close/>
              </a:path>
            </a:pathLst>
          </a:custGeom>
          <a:blipFill>
            <a:blip r:embed="rId4">
              <a:extLst>
                <a:ext uri="{96DAC541-7B7A-43D3-8B79-37D633B846F1}">
                  <asvg:svgBlip xmlns:asvg="http://schemas.microsoft.com/office/drawing/2016/SVG/main" xmlns="" r:embed="rId5"/>
                </a:ext>
              </a:extLst>
            </a:blip>
            <a:stretch>
              <a:fillRect r="-10631" b="-34721"/>
            </a:stretch>
          </a:blipFill>
        </p:spPr>
      </p:sp>
      <p:sp>
        <p:nvSpPr>
          <p:cNvPr id="13" name="Freeform 13"/>
          <p:cNvSpPr/>
          <p:nvPr/>
        </p:nvSpPr>
        <p:spPr>
          <a:xfrm>
            <a:off x="8536822" y="473784"/>
            <a:ext cx="10135954" cy="14077714"/>
          </a:xfrm>
          <a:custGeom>
            <a:avLst/>
            <a:gdLst/>
            <a:ahLst/>
            <a:cxnLst/>
            <a:rect l="l" t="t" r="r" b="b"/>
            <a:pathLst>
              <a:path w="10135954" h="14077714">
                <a:moveTo>
                  <a:pt x="0" y="0"/>
                </a:moveTo>
                <a:lnTo>
                  <a:pt x="10135954" y="0"/>
                </a:lnTo>
                <a:lnTo>
                  <a:pt x="10135954" y="14077714"/>
                </a:lnTo>
                <a:lnTo>
                  <a:pt x="0" y="140777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4" name="Group 14"/>
          <p:cNvGrpSpPr/>
          <p:nvPr/>
        </p:nvGrpSpPr>
        <p:grpSpPr>
          <a:xfrm>
            <a:off x="3386822" y="1009102"/>
            <a:ext cx="1884661" cy="188466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16" name="TextBox 16"/>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p>
          </p:txBody>
        </p:sp>
      </p:grpSp>
      <p:sp>
        <p:nvSpPr>
          <p:cNvPr id="17" name="Freeform 17"/>
          <p:cNvSpPr/>
          <p:nvPr/>
        </p:nvSpPr>
        <p:spPr>
          <a:xfrm>
            <a:off x="3812422" y="1743009"/>
            <a:ext cx="2908940" cy="999618"/>
          </a:xfrm>
          <a:custGeom>
            <a:avLst/>
            <a:gdLst/>
            <a:ahLst/>
            <a:cxnLst/>
            <a:rect l="l" t="t" r="r" b="b"/>
            <a:pathLst>
              <a:path w="2908940" h="999618">
                <a:moveTo>
                  <a:pt x="0" y="0"/>
                </a:moveTo>
                <a:lnTo>
                  <a:pt x="2908940" y="0"/>
                </a:lnTo>
                <a:lnTo>
                  <a:pt x="2908940" y="999617"/>
                </a:lnTo>
                <a:lnTo>
                  <a:pt x="0" y="99961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p:sp>
        <p:nvSpPr>
          <p:cNvPr id="18" name="Freeform 18"/>
          <p:cNvSpPr/>
          <p:nvPr/>
        </p:nvSpPr>
        <p:spPr>
          <a:xfrm>
            <a:off x="-1904670" y="1082495"/>
            <a:ext cx="4157352" cy="1428617"/>
          </a:xfrm>
          <a:custGeom>
            <a:avLst/>
            <a:gdLst/>
            <a:ahLst/>
            <a:cxnLst/>
            <a:rect l="l" t="t" r="r" b="b"/>
            <a:pathLst>
              <a:path w="4157352" h="1428617">
                <a:moveTo>
                  <a:pt x="0" y="0"/>
                </a:moveTo>
                <a:lnTo>
                  <a:pt x="4157352" y="0"/>
                </a:lnTo>
                <a:lnTo>
                  <a:pt x="4157352" y="1428618"/>
                </a:lnTo>
                <a:lnTo>
                  <a:pt x="0" y="1428618"/>
                </a:lnTo>
                <a:lnTo>
                  <a:pt x="0" y="0"/>
                </a:lnTo>
                <a:close/>
              </a:path>
            </a:pathLst>
          </a:custGeom>
          <a:blipFill>
            <a:blip r:embed="rId8">
              <a:alphaModFix amt="32999"/>
              <a:extLst>
                <a:ext uri="{96DAC541-7B7A-43D3-8B79-37D633B846F1}">
                  <asvg:svgBlip xmlns:asvg="http://schemas.microsoft.com/office/drawing/2016/SVG/main" xmlns="" r:embed="rId9"/>
                </a:ext>
              </a:extLst>
            </a:blip>
            <a:stretch>
              <a:fillRect/>
            </a:stretch>
          </a:blipFill>
          <a:ln cap="sq">
            <a:noFill/>
            <a:prstDash val="solid"/>
            <a:miter/>
          </a:ln>
        </p:spPr>
      </p:sp>
      <p:sp>
        <p:nvSpPr>
          <p:cNvPr id="20" name="Freeform 20"/>
          <p:cNvSpPr/>
          <p:nvPr/>
        </p:nvSpPr>
        <p:spPr>
          <a:xfrm>
            <a:off x="16340979" y="1009102"/>
            <a:ext cx="3153076" cy="3004021"/>
          </a:xfrm>
          <a:custGeom>
            <a:avLst/>
            <a:gdLst/>
            <a:ahLst/>
            <a:cxnLst/>
            <a:rect l="l" t="t" r="r" b="b"/>
            <a:pathLst>
              <a:path w="3153076" h="3004021">
                <a:moveTo>
                  <a:pt x="0" y="0"/>
                </a:moveTo>
                <a:lnTo>
                  <a:pt x="3153076" y="0"/>
                </a:lnTo>
                <a:lnTo>
                  <a:pt x="3153076" y="3004021"/>
                </a:lnTo>
                <a:lnTo>
                  <a:pt x="0" y="3004021"/>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a:ln cap="sq">
            <a:noFill/>
            <a:prstDash val="solid"/>
            <a:miter/>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580618" y="180749"/>
            <a:ext cx="20537032" cy="9687137"/>
          </a:xfrm>
          <a:custGeom>
            <a:avLst/>
            <a:gdLst/>
            <a:ahLst/>
            <a:cxnLst/>
            <a:rect l="l" t="t" r="r" b="b"/>
            <a:pathLst>
              <a:path w="20537032" h="9687137">
                <a:moveTo>
                  <a:pt x="20537032" y="0"/>
                </a:moveTo>
                <a:lnTo>
                  <a:pt x="0" y="0"/>
                </a:lnTo>
                <a:lnTo>
                  <a:pt x="0" y="9687136"/>
                </a:lnTo>
                <a:lnTo>
                  <a:pt x="20537032" y="9687136"/>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6165">
            <a:off x="-1562147" y="8712413"/>
            <a:ext cx="21205933" cy="2708175"/>
            <a:chOff x="0" y="0"/>
            <a:chExt cx="5585102" cy="713264"/>
          </a:xfrm>
        </p:grpSpPr>
        <p:sp>
          <p:nvSpPr>
            <p:cNvPr id="5" name="Freeform 5"/>
            <p:cNvSpPr/>
            <p:nvPr/>
          </p:nvSpPr>
          <p:spPr>
            <a:xfrm>
              <a:off x="0" y="0"/>
              <a:ext cx="5585102" cy="713264"/>
            </a:xfrm>
            <a:custGeom>
              <a:avLst/>
              <a:gdLst/>
              <a:ahLst/>
              <a:cxnLst/>
              <a:rect l="l" t="t" r="r" b="b"/>
              <a:pathLst>
                <a:path w="5585102" h="713264">
                  <a:moveTo>
                    <a:pt x="0" y="0"/>
                  </a:moveTo>
                  <a:lnTo>
                    <a:pt x="5585102" y="0"/>
                  </a:lnTo>
                  <a:lnTo>
                    <a:pt x="5585102" y="713264"/>
                  </a:lnTo>
                  <a:lnTo>
                    <a:pt x="0" y="713264"/>
                  </a:lnTo>
                  <a:close/>
                </a:path>
              </a:pathLst>
            </a:custGeom>
            <a:solidFill>
              <a:srgbClr val="06402F"/>
            </a:solidFill>
          </p:spPr>
        </p:sp>
        <p:sp>
          <p:nvSpPr>
            <p:cNvPr id="6" name="TextBox 6"/>
            <p:cNvSpPr txBox="1"/>
            <p:nvPr/>
          </p:nvSpPr>
          <p:spPr>
            <a:xfrm>
              <a:off x="0" y="-9525"/>
              <a:ext cx="5585102" cy="722789"/>
            </a:xfrm>
            <a:prstGeom prst="rect">
              <a:avLst/>
            </a:prstGeom>
          </p:spPr>
          <p:txBody>
            <a:bodyPr lIns="50800" tIns="50800" rIns="50800" bIns="50800" rtlCol="0" anchor="ctr"/>
            <a:lstStyle/>
            <a:p>
              <a:pPr algn="ctr">
                <a:lnSpc>
                  <a:spcPts val="2363"/>
                </a:lnSpc>
              </a:pPr>
              <a:endParaRPr/>
            </a:p>
          </p:txBody>
        </p:sp>
      </p:grpSp>
      <p:grpSp>
        <p:nvGrpSpPr>
          <p:cNvPr id="7" name="Group 7"/>
          <p:cNvGrpSpPr/>
          <p:nvPr/>
        </p:nvGrpSpPr>
        <p:grpSpPr>
          <a:xfrm rot="-87493">
            <a:off x="6184340" y="3314815"/>
            <a:ext cx="13918805" cy="6575648"/>
            <a:chOff x="0" y="0"/>
            <a:chExt cx="3665858" cy="1581663"/>
          </a:xfrm>
        </p:grpSpPr>
        <p:sp>
          <p:nvSpPr>
            <p:cNvPr id="8" name="Freeform 8"/>
            <p:cNvSpPr/>
            <p:nvPr/>
          </p:nvSpPr>
          <p:spPr>
            <a:xfrm>
              <a:off x="0" y="0"/>
              <a:ext cx="3665858" cy="1581663"/>
            </a:xfrm>
            <a:custGeom>
              <a:avLst/>
              <a:gdLst/>
              <a:ahLst/>
              <a:cxnLst/>
              <a:rect l="l" t="t" r="r" b="b"/>
              <a:pathLst>
                <a:path w="3665858" h="1581663">
                  <a:moveTo>
                    <a:pt x="0" y="0"/>
                  </a:moveTo>
                  <a:lnTo>
                    <a:pt x="3665858" y="0"/>
                  </a:lnTo>
                  <a:lnTo>
                    <a:pt x="3665858" y="1581663"/>
                  </a:lnTo>
                  <a:lnTo>
                    <a:pt x="0" y="1581663"/>
                  </a:lnTo>
                  <a:close/>
                </a:path>
              </a:pathLst>
            </a:custGeom>
            <a:solidFill>
              <a:srgbClr val="FFFFFF"/>
            </a:solidFill>
          </p:spPr>
        </p:sp>
        <p:sp>
          <p:nvSpPr>
            <p:cNvPr id="9" name="TextBox 9"/>
            <p:cNvSpPr txBox="1"/>
            <p:nvPr/>
          </p:nvSpPr>
          <p:spPr>
            <a:xfrm>
              <a:off x="0" y="-9525"/>
              <a:ext cx="3665858" cy="1591188"/>
            </a:xfrm>
            <a:prstGeom prst="rect">
              <a:avLst/>
            </a:prstGeom>
          </p:spPr>
          <p:txBody>
            <a:bodyPr lIns="50800" tIns="50800" rIns="50800" bIns="50800" rtlCol="0" anchor="ctr"/>
            <a:lstStyle/>
            <a:p>
              <a:pPr algn="ctr">
                <a:lnSpc>
                  <a:spcPts val="2363"/>
                </a:lnSpc>
              </a:pPr>
              <a:endParaRPr/>
            </a:p>
          </p:txBody>
        </p:sp>
      </p:grpSp>
      <p:sp>
        <p:nvSpPr>
          <p:cNvPr id="10" name="Freeform 10"/>
          <p:cNvSpPr/>
          <p:nvPr/>
        </p:nvSpPr>
        <p:spPr>
          <a:xfrm>
            <a:off x="15804830" y="1385315"/>
            <a:ext cx="2908940" cy="999618"/>
          </a:xfrm>
          <a:custGeom>
            <a:avLst/>
            <a:gdLst/>
            <a:ahLst/>
            <a:cxnLst/>
            <a:rect l="l" t="t" r="r" b="b"/>
            <a:pathLst>
              <a:path w="2908940" h="999618">
                <a:moveTo>
                  <a:pt x="0" y="0"/>
                </a:moveTo>
                <a:lnTo>
                  <a:pt x="2908940" y="0"/>
                </a:lnTo>
                <a:lnTo>
                  <a:pt x="2908940" y="999618"/>
                </a:lnTo>
                <a:lnTo>
                  <a:pt x="0" y="999618"/>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16" name="TextBox 16"/>
          <p:cNvSpPr txBox="1"/>
          <p:nvPr/>
        </p:nvSpPr>
        <p:spPr>
          <a:xfrm>
            <a:off x="6882267" y="3589499"/>
            <a:ext cx="11083740" cy="6093976"/>
          </a:xfrm>
          <a:prstGeom prst="rect">
            <a:avLst/>
          </a:prstGeom>
        </p:spPr>
        <p:txBody>
          <a:bodyPr wrap="square" lIns="0" tIns="0" rIns="0" bIns="0" rtlCol="0" anchor="t">
            <a:spAutoFit/>
          </a:bodyPr>
          <a:lstStyle/>
          <a:p>
            <a:pPr algn="ctr"/>
            <a:r>
              <a:rPr lang="en-US" sz="4400" b="1">
                <a:latin typeface="Times New Roman" panose="02020603050405020304" pitchFamily="18" charset="0"/>
                <a:cs typeface="Times New Roman" panose="02020603050405020304" pitchFamily="18" charset="0"/>
              </a:rPr>
              <a:t>NHIỆM VỤ VỀ NHÀ</a:t>
            </a:r>
            <a:endParaRPr lang="en-GB" sz="4400">
              <a:latin typeface="Times New Roman" panose="02020603050405020304" pitchFamily="18" charset="0"/>
              <a:cs typeface="Times New Roman" panose="02020603050405020304" pitchFamily="18" charset="0"/>
            </a:endParaRPr>
          </a:p>
          <a:p>
            <a:pPr lvl="0" algn="just" fontAlgn="base"/>
            <a:r>
              <a:rPr lang="en-US" sz="4400">
                <a:latin typeface="Times New Roman" panose="02020603050405020304" pitchFamily="18" charset="0"/>
                <a:cs typeface="Times New Roman" panose="02020603050405020304" pitchFamily="18" charset="0"/>
              </a:rPr>
              <a:t>HS hoàn thiện các bài tập phần Thực hành Tiếng Việt.</a:t>
            </a:r>
            <a:endParaRPr lang="en-GB" sz="4400">
              <a:latin typeface="Times New Roman" panose="02020603050405020304" pitchFamily="18" charset="0"/>
              <a:cs typeface="Times New Roman" panose="02020603050405020304" pitchFamily="18" charset="0"/>
            </a:endParaRPr>
          </a:p>
          <a:p>
            <a:pPr lvl="0" algn="just" fontAlgn="base"/>
            <a:r>
              <a:rPr lang="vi-VN" sz="4400">
                <a:latin typeface="Times New Roman" panose="02020603050405020304" pitchFamily="18" charset="0"/>
                <a:cs typeface="Times New Roman" panose="02020603050405020304" pitchFamily="18" charset="0"/>
              </a:rPr>
              <a:t>Tìm thêm các bài tập về </a:t>
            </a:r>
            <a:r>
              <a:rPr lang="en-US" sz="4400">
                <a:latin typeface="Times New Roman" panose="02020603050405020304" pitchFamily="18" charset="0"/>
                <a:cs typeface="Times New Roman" panose="02020603050405020304" pitchFamily="18" charset="0"/>
              </a:rPr>
              <a:t>lựa chọn câu đơn, câu ghép, các kiểu câu ghép và phương tiện nối các vế câu ghép</a:t>
            </a:r>
            <a:endParaRPr lang="en-GB" sz="4400">
              <a:latin typeface="Times New Roman" panose="02020603050405020304" pitchFamily="18" charset="0"/>
              <a:cs typeface="Times New Roman" panose="02020603050405020304" pitchFamily="18" charset="0"/>
            </a:endParaRPr>
          </a:p>
          <a:p>
            <a:pPr lvl="0" algn="just" fontAlgn="base"/>
            <a:r>
              <a:rPr lang="en-US" sz="4400">
                <a:latin typeface="Times New Roman" panose="02020603050405020304" pitchFamily="18" charset="0"/>
                <a:cs typeface="Times New Roman" panose="02020603050405020304" pitchFamily="18" charset="0"/>
              </a:rPr>
              <a:t>Chuẩn bị nội dung thực hành đọc hiểu “</a:t>
            </a:r>
            <a:r>
              <a:rPr lang="en-US" sz="4400" i="1">
                <a:latin typeface="Times New Roman" panose="02020603050405020304" pitchFamily="18" charset="0"/>
                <a:cs typeface="Times New Roman" panose="02020603050405020304" pitchFamily="18" charset="0"/>
              </a:rPr>
              <a:t>Bản sắc dân tộc: Cái gốc của mọi công dân toàn cầu” </a:t>
            </a:r>
            <a:r>
              <a:rPr lang="en-US" sz="4400">
                <a:latin typeface="Times New Roman" panose="02020603050405020304" pitchFamily="18" charset="0"/>
                <a:cs typeface="Times New Roman" panose="02020603050405020304" pitchFamily="18" charset="0"/>
              </a:rPr>
              <a:t>(Nam Lê – Như Ý)</a:t>
            </a:r>
            <a:endParaRPr lang="en-GB" sz="4400">
              <a:latin typeface="Times New Roman" panose="02020603050405020304" pitchFamily="18" charset="0"/>
              <a:cs typeface="Times New Roman" panose="02020603050405020304" pitchFamily="18" charset="0"/>
            </a:endParaRPr>
          </a:p>
        </p:txBody>
      </p:sp>
      <p:sp>
        <p:nvSpPr>
          <p:cNvPr id="19" name="Freeform 19"/>
          <p:cNvSpPr/>
          <p:nvPr/>
        </p:nvSpPr>
        <p:spPr>
          <a:xfrm>
            <a:off x="-86050" y="6813421"/>
            <a:ext cx="3461151" cy="3054465"/>
          </a:xfrm>
          <a:custGeom>
            <a:avLst/>
            <a:gdLst/>
            <a:ahLst/>
            <a:cxnLst/>
            <a:rect l="l" t="t" r="r" b="b"/>
            <a:pathLst>
              <a:path w="3461151" h="3054465">
                <a:moveTo>
                  <a:pt x="0" y="0"/>
                </a:moveTo>
                <a:lnTo>
                  <a:pt x="3461150" y="0"/>
                </a:lnTo>
                <a:lnTo>
                  <a:pt x="3461150" y="3054466"/>
                </a:lnTo>
                <a:lnTo>
                  <a:pt x="0" y="3054466"/>
                </a:lnTo>
                <a:lnTo>
                  <a:pt x="0" y="0"/>
                </a:lnTo>
                <a:close/>
              </a:path>
            </a:pathLst>
          </a:custGeom>
          <a:blipFill>
            <a:blip r:embed="rId6">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2401226" y="2314161"/>
            <a:ext cx="4300678" cy="8925936"/>
          </a:xfrm>
          <a:custGeom>
            <a:avLst/>
            <a:gdLst/>
            <a:ahLst/>
            <a:cxnLst/>
            <a:rect l="l" t="t" r="r" b="b"/>
            <a:pathLst>
              <a:path w="4300678" h="8925936">
                <a:moveTo>
                  <a:pt x="0" y="0"/>
                </a:moveTo>
                <a:lnTo>
                  <a:pt x="4300679" y="0"/>
                </a:lnTo>
                <a:lnTo>
                  <a:pt x="4300679" y="8925936"/>
                </a:lnTo>
                <a:lnTo>
                  <a:pt x="0" y="89259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21" name="Group 21"/>
          <p:cNvGrpSpPr/>
          <p:nvPr/>
        </p:nvGrpSpPr>
        <p:grpSpPr>
          <a:xfrm>
            <a:off x="1028700" y="5428648"/>
            <a:ext cx="889473" cy="88947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p>
          </p:txBody>
        </p:sp>
      </p:grpSp>
      <p:sp>
        <p:nvSpPr>
          <p:cNvPr id="24" name="Freeform 24"/>
          <p:cNvSpPr/>
          <p:nvPr/>
        </p:nvSpPr>
        <p:spPr>
          <a:xfrm>
            <a:off x="1397086" y="5643624"/>
            <a:ext cx="1388635" cy="477185"/>
          </a:xfrm>
          <a:custGeom>
            <a:avLst/>
            <a:gdLst/>
            <a:ahLst/>
            <a:cxnLst/>
            <a:rect l="l" t="t" r="r" b="b"/>
            <a:pathLst>
              <a:path w="1388635" h="477185">
                <a:moveTo>
                  <a:pt x="0" y="0"/>
                </a:moveTo>
                <a:lnTo>
                  <a:pt x="1388635" y="0"/>
                </a:lnTo>
                <a:lnTo>
                  <a:pt x="1388635" y="477185"/>
                </a:lnTo>
                <a:lnTo>
                  <a:pt x="0" y="4771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2063822" y="157734"/>
            <a:ext cx="20537032" cy="9687137"/>
          </a:xfrm>
          <a:custGeom>
            <a:avLst/>
            <a:gdLst/>
            <a:ahLst/>
            <a:cxnLst/>
            <a:rect l="l" t="t" r="r" b="b"/>
            <a:pathLst>
              <a:path w="20537032" h="9687137">
                <a:moveTo>
                  <a:pt x="20537032" y="0"/>
                </a:moveTo>
                <a:lnTo>
                  <a:pt x="0" y="0"/>
                </a:lnTo>
                <a:lnTo>
                  <a:pt x="0" y="9687137"/>
                </a:lnTo>
                <a:lnTo>
                  <a:pt x="20537032" y="9687137"/>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3" name="Group 3"/>
          <p:cNvGrpSpPr/>
          <p:nvPr/>
        </p:nvGrpSpPr>
        <p:grpSpPr>
          <a:xfrm>
            <a:off x="-2275374" y="8505227"/>
            <a:ext cx="22838748" cy="2339011"/>
            <a:chOff x="0" y="0"/>
            <a:chExt cx="6015144" cy="616036"/>
          </a:xfrm>
        </p:grpSpPr>
        <p:sp>
          <p:nvSpPr>
            <p:cNvPr id="4" name="Freeform 4"/>
            <p:cNvSpPr/>
            <p:nvPr/>
          </p:nvSpPr>
          <p:spPr>
            <a:xfrm>
              <a:off x="0" y="0"/>
              <a:ext cx="6015144" cy="616036"/>
            </a:xfrm>
            <a:custGeom>
              <a:avLst/>
              <a:gdLst/>
              <a:ahLst/>
              <a:cxnLst/>
              <a:rect l="l" t="t" r="r" b="b"/>
              <a:pathLst>
                <a:path w="6015144" h="616036">
                  <a:moveTo>
                    <a:pt x="0" y="0"/>
                  </a:moveTo>
                  <a:lnTo>
                    <a:pt x="6015144" y="0"/>
                  </a:lnTo>
                  <a:lnTo>
                    <a:pt x="6015144" y="616036"/>
                  </a:lnTo>
                  <a:lnTo>
                    <a:pt x="0" y="616036"/>
                  </a:lnTo>
                  <a:close/>
                </a:path>
              </a:pathLst>
            </a:custGeom>
            <a:solidFill>
              <a:srgbClr val="06402F"/>
            </a:solidFill>
            <a:ln cap="sq">
              <a:noFill/>
              <a:prstDash val="solid"/>
              <a:miter/>
            </a:ln>
          </p:spPr>
        </p:sp>
        <p:sp>
          <p:nvSpPr>
            <p:cNvPr id="5" name="TextBox 5"/>
            <p:cNvSpPr txBox="1"/>
            <p:nvPr/>
          </p:nvSpPr>
          <p:spPr>
            <a:xfrm>
              <a:off x="0" y="-9525"/>
              <a:ext cx="6015144" cy="625561"/>
            </a:xfrm>
            <a:prstGeom prst="rect">
              <a:avLst/>
            </a:prstGeom>
          </p:spPr>
          <p:txBody>
            <a:bodyPr lIns="50800" tIns="50800" rIns="50800" bIns="50800" rtlCol="0" anchor="ctr"/>
            <a:lstStyle/>
            <a:p>
              <a:pPr algn="ctr">
                <a:lnSpc>
                  <a:spcPts val="2363"/>
                </a:lnSpc>
              </a:pPr>
              <a:endParaRPr/>
            </a:p>
          </p:txBody>
        </p:sp>
      </p:grpSp>
      <p:sp>
        <p:nvSpPr>
          <p:cNvPr id="6" name="TextBox 6"/>
          <p:cNvSpPr txBox="1"/>
          <p:nvPr/>
        </p:nvSpPr>
        <p:spPr>
          <a:xfrm>
            <a:off x="3240366" y="1247701"/>
            <a:ext cx="11524360" cy="6400227"/>
          </a:xfrm>
          <a:prstGeom prst="rect">
            <a:avLst/>
          </a:prstGeom>
        </p:spPr>
        <p:txBody>
          <a:bodyPr lIns="0" tIns="0" rIns="0" bIns="0" rtlCol="0" anchor="t">
            <a:spAutoFit/>
          </a:bodyPr>
          <a:lstStyle/>
          <a:p>
            <a:pPr algn="ctr">
              <a:lnSpc>
                <a:spcPts val="24703"/>
              </a:lnSpc>
            </a:pPr>
            <a:r>
              <a:rPr lang="en-US" sz="25208">
                <a:solidFill>
                  <a:srgbClr val="FFFFFF"/>
                </a:solidFill>
                <a:latin typeface="Kooperativ"/>
                <a:ea typeface="Kooperativ"/>
                <a:cs typeface="Kooperativ"/>
                <a:sym typeface="Kooperativ"/>
              </a:rPr>
              <a:t>Thank You</a:t>
            </a:r>
          </a:p>
        </p:txBody>
      </p:sp>
      <p:sp>
        <p:nvSpPr>
          <p:cNvPr id="7" name="Freeform 7"/>
          <p:cNvSpPr/>
          <p:nvPr/>
        </p:nvSpPr>
        <p:spPr>
          <a:xfrm>
            <a:off x="10505421" y="6320844"/>
            <a:ext cx="9363356" cy="3524027"/>
          </a:xfrm>
          <a:custGeom>
            <a:avLst/>
            <a:gdLst/>
            <a:ahLst/>
            <a:cxnLst/>
            <a:rect l="l" t="t" r="r" b="b"/>
            <a:pathLst>
              <a:path w="9363356" h="3524027">
                <a:moveTo>
                  <a:pt x="0" y="0"/>
                </a:moveTo>
                <a:lnTo>
                  <a:pt x="9363356" y="0"/>
                </a:lnTo>
                <a:lnTo>
                  <a:pt x="9363356" y="3524027"/>
                </a:lnTo>
                <a:lnTo>
                  <a:pt x="0" y="35240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4270199" y="7647929"/>
            <a:ext cx="494527" cy="1133593"/>
          </a:xfrm>
          <a:custGeom>
            <a:avLst/>
            <a:gdLst/>
            <a:ahLst/>
            <a:cxnLst/>
            <a:rect l="l" t="t" r="r" b="b"/>
            <a:pathLst>
              <a:path w="494527" h="1133593">
                <a:moveTo>
                  <a:pt x="0" y="0"/>
                </a:moveTo>
                <a:lnTo>
                  <a:pt x="494527" y="0"/>
                </a:lnTo>
                <a:lnTo>
                  <a:pt x="494527" y="1133592"/>
                </a:lnTo>
                <a:lnTo>
                  <a:pt x="0" y="11335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a:off x="-4376910" y="6592659"/>
            <a:ext cx="12021857" cy="3825136"/>
            <a:chOff x="0" y="0"/>
            <a:chExt cx="16029143" cy="5100182"/>
          </a:xfrm>
        </p:grpSpPr>
        <p:sp>
          <p:nvSpPr>
            <p:cNvPr id="10" name="Freeform 10"/>
            <p:cNvSpPr/>
            <p:nvPr/>
          </p:nvSpPr>
          <p:spPr>
            <a:xfrm flipH="1">
              <a:off x="0" y="0"/>
              <a:ext cx="16029143" cy="5100182"/>
            </a:xfrm>
            <a:custGeom>
              <a:avLst/>
              <a:gdLst/>
              <a:ahLst/>
              <a:cxnLst/>
              <a:rect l="l" t="t" r="r" b="b"/>
              <a:pathLst>
                <a:path w="16029143" h="5100182">
                  <a:moveTo>
                    <a:pt x="16029143" y="0"/>
                  </a:moveTo>
                  <a:lnTo>
                    <a:pt x="0" y="0"/>
                  </a:lnTo>
                  <a:lnTo>
                    <a:pt x="0" y="5100182"/>
                  </a:lnTo>
                  <a:lnTo>
                    <a:pt x="16029143" y="5100182"/>
                  </a:lnTo>
                  <a:lnTo>
                    <a:pt x="16029143"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7196469" y="2368929"/>
              <a:ext cx="613250" cy="1405737"/>
            </a:xfrm>
            <a:custGeom>
              <a:avLst/>
              <a:gdLst/>
              <a:ahLst/>
              <a:cxnLst/>
              <a:rect l="l" t="t" r="r" b="b"/>
              <a:pathLst>
                <a:path w="613250" h="1405737">
                  <a:moveTo>
                    <a:pt x="0" y="0"/>
                  </a:moveTo>
                  <a:lnTo>
                    <a:pt x="613250" y="0"/>
                  </a:lnTo>
                  <a:lnTo>
                    <a:pt x="613250" y="1405738"/>
                  </a:lnTo>
                  <a:lnTo>
                    <a:pt x="0" y="14057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sp>
        <p:nvSpPr>
          <p:cNvPr id="12" name="Freeform 12"/>
          <p:cNvSpPr/>
          <p:nvPr/>
        </p:nvSpPr>
        <p:spPr>
          <a:xfrm>
            <a:off x="16392141" y="3646868"/>
            <a:ext cx="1895859" cy="6770927"/>
          </a:xfrm>
          <a:custGeom>
            <a:avLst/>
            <a:gdLst/>
            <a:ahLst/>
            <a:cxnLst/>
            <a:rect l="l" t="t" r="r" b="b"/>
            <a:pathLst>
              <a:path w="1895859" h="6770927">
                <a:moveTo>
                  <a:pt x="0" y="0"/>
                </a:moveTo>
                <a:lnTo>
                  <a:pt x="1895859" y="0"/>
                </a:lnTo>
                <a:lnTo>
                  <a:pt x="1895859" y="6770927"/>
                </a:lnTo>
                <a:lnTo>
                  <a:pt x="0" y="67709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a:off x="7805061" y="6901987"/>
            <a:ext cx="2379378" cy="2099801"/>
          </a:xfrm>
          <a:custGeom>
            <a:avLst/>
            <a:gdLst/>
            <a:ahLst/>
            <a:cxnLst/>
            <a:rect l="l" t="t" r="r" b="b"/>
            <a:pathLst>
              <a:path w="2379378" h="2099801">
                <a:moveTo>
                  <a:pt x="0" y="0"/>
                </a:moveTo>
                <a:lnTo>
                  <a:pt x="2379378" y="0"/>
                </a:lnTo>
                <a:lnTo>
                  <a:pt x="2379378" y="2099801"/>
                </a:lnTo>
                <a:lnTo>
                  <a:pt x="0" y="209980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14" name="Group 14"/>
          <p:cNvGrpSpPr/>
          <p:nvPr/>
        </p:nvGrpSpPr>
        <p:grpSpPr>
          <a:xfrm>
            <a:off x="1028700" y="3786624"/>
            <a:ext cx="1884661" cy="188466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16" name="TextBox 16"/>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p>
          </p:txBody>
        </p:sp>
      </p:grpSp>
      <p:sp>
        <p:nvSpPr>
          <p:cNvPr id="17" name="Freeform 17"/>
          <p:cNvSpPr/>
          <p:nvPr/>
        </p:nvSpPr>
        <p:spPr>
          <a:xfrm>
            <a:off x="16155691" y="1486857"/>
            <a:ext cx="3251210" cy="1117234"/>
          </a:xfrm>
          <a:custGeom>
            <a:avLst/>
            <a:gdLst/>
            <a:ahLst/>
            <a:cxnLst/>
            <a:rect l="l" t="t" r="r" b="b"/>
            <a:pathLst>
              <a:path w="3251210" h="1117234">
                <a:moveTo>
                  <a:pt x="0" y="0"/>
                </a:moveTo>
                <a:lnTo>
                  <a:pt x="3251210" y="0"/>
                </a:lnTo>
                <a:lnTo>
                  <a:pt x="3251210" y="1117234"/>
                </a:lnTo>
                <a:lnTo>
                  <a:pt x="0" y="1117234"/>
                </a:lnTo>
                <a:lnTo>
                  <a:pt x="0" y="0"/>
                </a:lnTo>
                <a:close/>
              </a:path>
            </a:pathLst>
          </a:custGeom>
          <a:blipFill>
            <a:blip r:embed="rId14">
              <a:alphaModFix amt="68000"/>
              <a:extLst>
                <a:ext uri="{96DAC541-7B7A-43D3-8B79-37D633B846F1}">
                  <asvg:svgBlip xmlns:asvg="http://schemas.microsoft.com/office/drawing/2016/SVG/main" xmlns="" r:embed="rId15"/>
                </a:ext>
              </a:extLst>
            </a:blip>
            <a:stretch>
              <a:fillRect/>
            </a:stretch>
          </a:blipFill>
          <a:ln cap="sq">
            <a:noFill/>
            <a:prstDash val="solid"/>
            <a:miter/>
          </a:ln>
        </p:spPr>
      </p:sp>
      <p:sp>
        <p:nvSpPr>
          <p:cNvPr id="18" name="Freeform 18"/>
          <p:cNvSpPr/>
          <p:nvPr/>
        </p:nvSpPr>
        <p:spPr>
          <a:xfrm>
            <a:off x="-1280179" y="928240"/>
            <a:ext cx="3251210" cy="1117234"/>
          </a:xfrm>
          <a:custGeom>
            <a:avLst/>
            <a:gdLst/>
            <a:ahLst/>
            <a:cxnLst/>
            <a:rect l="l" t="t" r="r" b="b"/>
            <a:pathLst>
              <a:path w="3251210" h="1117234">
                <a:moveTo>
                  <a:pt x="0" y="0"/>
                </a:moveTo>
                <a:lnTo>
                  <a:pt x="3251210" y="0"/>
                </a:lnTo>
                <a:lnTo>
                  <a:pt x="3251210" y="1117234"/>
                </a:lnTo>
                <a:lnTo>
                  <a:pt x="0" y="1117234"/>
                </a:lnTo>
                <a:lnTo>
                  <a:pt x="0" y="0"/>
                </a:lnTo>
                <a:close/>
              </a:path>
            </a:pathLst>
          </a:custGeom>
          <a:blipFill>
            <a:blip r:embed="rId14">
              <a:alphaModFix amt="68000"/>
              <a:extLst>
                <a:ext uri="{96DAC541-7B7A-43D3-8B79-37D633B846F1}">
                  <asvg:svgBlip xmlns:asvg="http://schemas.microsoft.com/office/drawing/2016/SVG/main" xmlns="" r:embed="rId15"/>
                </a:ext>
              </a:extLst>
            </a:blip>
            <a:stretch>
              <a:fillRect/>
            </a:stretch>
          </a:blipFill>
          <a:ln cap="sq">
            <a:noFill/>
            <a:prstDash val="solid"/>
            <a:miter/>
          </a:ln>
        </p:spPr>
      </p:sp>
      <p:sp>
        <p:nvSpPr>
          <p:cNvPr id="19" name="Freeform 19"/>
          <p:cNvSpPr/>
          <p:nvPr/>
        </p:nvSpPr>
        <p:spPr>
          <a:xfrm>
            <a:off x="1636070" y="4552940"/>
            <a:ext cx="2554583" cy="877848"/>
          </a:xfrm>
          <a:custGeom>
            <a:avLst/>
            <a:gdLst/>
            <a:ahLst/>
            <a:cxnLst/>
            <a:rect l="l" t="t" r="r" b="b"/>
            <a:pathLst>
              <a:path w="2554583" h="877848">
                <a:moveTo>
                  <a:pt x="0" y="0"/>
                </a:moveTo>
                <a:lnTo>
                  <a:pt x="2554583" y="0"/>
                </a:lnTo>
                <a:lnTo>
                  <a:pt x="2554583" y="877847"/>
                </a:lnTo>
                <a:lnTo>
                  <a:pt x="0" y="87784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sp>
      <p:sp>
        <p:nvSpPr>
          <p:cNvPr id="20" name="Freeform 20"/>
          <p:cNvSpPr/>
          <p:nvPr/>
        </p:nvSpPr>
        <p:spPr>
          <a:xfrm>
            <a:off x="14096840" y="1028700"/>
            <a:ext cx="2697579" cy="2570057"/>
          </a:xfrm>
          <a:custGeom>
            <a:avLst/>
            <a:gdLst/>
            <a:ahLst/>
            <a:cxnLst/>
            <a:rect l="l" t="t" r="r" b="b"/>
            <a:pathLst>
              <a:path w="2697579" h="2570057">
                <a:moveTo>
                  <a:pt x="0" y="0"/>
                </a:moveTo>
                <a:lnTo>
                  <a:pt x="2697579" y="0"/>
                </a:lnTo>
                <a:lnTo>
                  <a:pt x="2697579" y="2570057"/>
                </a:lnTo>
                <a:lnTo>
                  <a:pt x="0" y="257005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a:ln cap="sq">
            <a:noFill/>
            <a:prstDash val="solid"/>
            <a:miter/>
          </a:ln>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287865" y="1611741"/>
            <a:ext cx="19837548" cy="9357196"/>
          </a:xfrm>
          <a:custGeom>
            <a:avLst/>
            <a:gdLst/>
            <a:ahLst/>
            <a:cxnLst/>
            <a:rect l="l" t="t" r="r" b="b"/>
            <a:pathLst>
              <a:path w="19837548" h="9357196">
                <a:moveTo>
                  <a:pt x="19837548" y="0"/>
                </a:moveTo>
                <a:lnTo>
                  <a:pt x="0" y="0"/>
                </a:lnTo>
                <a:lnTo>
                  <a:pt x="0" y="9357197"/>
                </a:lnTo>
                <a:lnTo>
                  <a:pt x="19837548" y="9357197"/>
                </a:lnTo>
                <a:lnTo>
                  <a:pt x="19837548"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3" name="Group 3"/>
          <p:cNvGrpSpPr/>
          <p:nvPr/>
        </p:nvGrpSpPr>
        <p:grpSpPr>
          <a:xfrm>
            <a:off x="9702233" y="571500"/>
            <a:ext cx="13918805" cy="2971694"/>
            <a:chOff x="0" y="0"/>
            <a:chExt cx="3665858" cy="662254"/>
          </a:xfrm>
        </p:grpSpPr>
        <p:sp>
          <p:nvSpPr>
            <p:cNvPr id="4" name="Freeform 4"/>
            <p:cNvSpPr/>
            <p:nvPr/>
          </p:nvSpPr>
          <p:spPr>
            <a:xfrm>
              <a:off x="0" y="0"/>
              <a:ext cx="3665858" cy="662254"/>
            </a:xfrm>
            <a:custGeom>
              <a:avLst/>
              <a:gdLst/>
              <a:ahLst/>
              <a:cxnLst/>
              <a:rect l="l" t="t" r="r" b="b"/>
              <a:pathLst>
                <a:path w="3665858" h="662254">
                  <a:moveTo>
                    <a:pt x="0" y="0"/>
                  </a:moveTo>
                  <a:lnTo>
                    <a:pt x="3665858" y="0"/>
                  </a:lnTo>
                  <a:lnTo>
                    <a:pt x="3665858" y="662254"/>
                  </a:lnTo>
                  <a:lnTo>
                    <a:pt x="0" y="662254"/>
                  </a:lnTo>
                  <a:close/>
                </a:path>
              </a:pathLst>
            </a:custGeom>
            <a:solidFill>
              <a:srgbClr val="FFFFFF"/>
            </a:solidFill>
          </p:spPr>
        </p:sp>
        <p:sp>
          <p:nvSpPr>
            <p:cNvPr id="5" name="TextBox 5"/>
            <p:cNvSpPr txBox="1"/>
            <p:nvPr/>
          </p:nvSpPr>
          <p:spPr>
            <a:xfrm>
              <a:off x="0" y="-9525"/>
              <a:ext cx="3665858" cy="671779"/>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6" name="Freeform 6"/>
          <p:cNvSpPr/>
          <p:nvPr/>
        </p:nvSpPr>
        <p:spPr>
          <a:xfrm>
            <a:off x="-3269318" y="8183743"/>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8272669" y="6096305"/>
            <a:ext cx="9123841" cy="3433882"/>
          </a:xfrm>
          <a:custGeom>
            <a:avLst/>
            <a:gdLst/>
            <a:ahLst/>
            <a:cxnLst/>
            <a:rect l="l" t="t" r="r" b="b"/>
            <a:pathLst>
              <a:path w="9123841" h="3433882">
                <a:moveTo>
                  <a:pt x="0" y="0"/>
                </a:moveTo>
                <a:lnTo>
                  <a:pt x="9123841" y="0"/>
                </a:lnTo>
                <a:lnTo>
                  <a:pt x="9123841" y="3433882"/>
                </a:lnTo>
                <a:lnTo>
                  <a:pt x="0" y="34338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flipH="1">
            <a:off x="1028700" y="7229580"/>
            <a:ext cx="5997594" cy="1908325"/>
          </a:xfrm>
          <a:custGeom>
            <a:avLst/>
            <a:gdLst/>
            <a:ahLst/>
            <a:cxnLst/>
            <a:rect l="l" t="t" r="r" b="b"/>
            <a:pathLst>
              <a:path w="5997594" h="1908325">
                <a:moveTo>
                  <a:pt x="5997594" y="0"/>
                </a:moveTo>
                <a:lnTo>
                  <a:pt x="0" y="0"/>
                </a:lnTo>
                <a:lnTo>
                  <a:pt x="0" y="1908326"/>
                </a:lnTo>
                <a:lnTo>
                  <a:pt x="5997594" y="1908326"/>
                </a:lnTo>
                <a:lnTo>
                  <a:pt x="599759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1941144" y="7389443"/>
            <a:ext cx="481877" cy="1104595"/>
          </a:xfrm>
          <a:custGeom>
            <a:avLst/>
            <a:gdLst/>
            <a:ahLst/>
            <a:cxnLst/>
            <a:rect l="l" t="t" r="r" b="b"/>
            <a:pathLst>
              <a:path w="481877" h="1104595">
                <a:moveTo>
                  <a:pt x="0" y="0"/>
                </a:moveTo>
                <a:lnTo>
                  <a:pt x="481877" y="0"/>
                </a:lnTo>
                <a:lnTo>
                  <a:pt x="481877" y="1104595"/>
                </a:lnTo>
                <a:lnTo>
                  <a:pt x="0" y="11045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TextBox 12"/>
          <p:cNvSpPr txBox="1"/>
          <p:nvPr/>
        </p:nvSpPr>
        <p:spPr>
          <a:xfrm>
            <a:off x="10638445" y="856761"/>
            <a:ext cx="7318015" cy="2492990"/>
          </a:xfrm>
          <a:prstGeom prst="rect">
            <a:avLst/>
          </a:prstGeom>
        </p:spPr>
        <p:txBody>
          <a:bodyPr lIns="0" tIns="0" rIns="0" bIns="0" rtlCol="0" anchor="t">
            <a:spAutoFit/>
          </a:bodyPr>
          <a:lstStyle/>
          <a:p>
            <a:pPr algn="ctr"/>
            <a:r>
              <a:rPr lang="vi-VN" sz="5400">
                <a:latin typeface="+mj-lt"/>
              </a:rPr>
              <a:t>X</a:t>
            </a:r>
            <a:r>
              <a:rPr lang="vi-VN" sz="5400" smtClean="0">
                <a:latin typeface="+mj-lt"/>
              </a:rPr>
              <a:t>ác </a:t>
            </a:r>
            <a:r>
              <a:rPr lang="vi-VN" sz="5400">
                <a:latin typeface="+mj-lt"/>
              </a:rPr>
              <a:t>định số lượng cụm chủ ngữ vị ngữ trong ngữ liệu dưới </a:t>
            </a:r>
            <a:r>
              <a:rPr lang="vi-VN" sz="5400" smtClean="0">
                <a:latin typeface="+mj-lt"/>
              </a:rPr>
              <a:t>đây</a:t>
            </a:r>
            <a:endParaRPr lang="en-GB" sz="5400">
              <a:latin typeface="+mj-lt"/>
            </a:endParaRPr>
          </a:p>
        </p:txBody>
      </p:sp>
      <p:sp>
        <p:nvSpPr>
          <p:cNvPr id="13" name="Freeform 13"/>
          <p:cNvSpPr/>
          <p:nvPr/>
        </p:nvSpPr>
        <p:spPr>
          <a:xfrm>
            <a:off x="3721389" y="8115958"/>
            <a:ext cx="229458" cy="525982"/>
          </a:xfrm>
          <a:custGeom>
            <a:avLst/>
            <a:gdLst/>
            <a:ahLst/>
            <a:cxnLst/>
            <a:rect l="l" t="t" r="r" b="b"/>
            <a:pathLst>
              <a:path w="229458" h="525982">
                <a:moveTo>
                  <a:pt x="0" y="0"/>
                </a:moveTo>
                <a:lnTo>
                  <a:pt x="229459" y="0"/>
                </a:lnTo>
                <a:lnTo>
                  <a:pt x="229459" y="525982"/>
                </a:lnTo>
                <a:lnTo>
                  <a:pt x="0" y="5259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6505705" y="4704717"/>
            <a:ext cx="2553761" cy="877565"/>
          </a:xfrm>
          <a:custGeom>
            <a:avLst/>
            <a:gdLst/>
            <a:ahLst/>
            <a:cxnLst/>
            <a:rect l="l" t="t" r="r" b="b"/>
            <a:pathLst>
              <a:path w="2553761" h="877565">
                <a:moveTo>
                  <a:pt x="0" y="0"/>
                </a:moveTo>
                <a:lnTo>
                  <a:pt x="2553762" y="0"/>
                </a:lnTo>
                <a:lnTo>
                  <a:pt x="2553762" y="877566"/>
                </a:lnTo>
                <a:lnTo>
                  <a:pt x="0" y="8775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a:off x="16311370" y="4427782"/>
            <a:ext cx="1895859" cy="6770927"/>
          </a:xfrm>
          <a:custGeom>
            <a:avLst/>
            <a:gdLst/>
            <a:ahLst/>
            <a:cxnLst/>
            <a:rect l="l" t="t" r="r" b="b"/>
            <a:pathLst>
              <a:path w="1895859" h="6770927">
                <a:moveTo>
                  <a:pt x="0" y="0"/>
                </a:moveTo>
                <a:lnTo>
                  <a:pt x="1895860" y="0"/>
                </a:lnTo>
                <a:lnTo>
                  <a:pt x="1895860" y="6770927"/>
                </a:lnTo>
                <a:lnTo>
                  <a:pt x="0" y="677092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99867" y="6470799"/>
            <a:ext cx="1323815" cy="4727910"/>
          </a:xfrm>
          <a:custGeom>
            <a:avLst/>
            <a:gdLst/>
            <a:ahLst/>
            <a:cxnLst/>
            <a:rect l="l" t="t" r="r" b="b"/>
            <a:pathLst>
              <a:path w="1323815" h="4727910">
                <a:moveTo>
                  <a:pt x="0" y="0"/>
                </a:moveTo>
                <a:lnTo>
                  <a:pt x="1323814" y="0"/>
                </a:lnTo>
                <a:lnTo>
                  <a:pt x="1323814" y="4727910"/>
                </a:lnTo>
                <a:lnTo>
                  <a:pt x="0" y="472791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a:off x="-1125987" y="4704717"/>
            <a:ext cx="3012043" cy="1035048"/>
          </a:xfrm>
          <a:custGeom>
            <a:avLst/>
            <a:gdLst/>
            <a:ahLst/>
            <a:cxnLst/>
            <a:rect l="l" t="t" r="r" b="b"/>
            <a:pathLst>
              <a:path w="3012043" h="1035048">
                <a:moveTo>
                  <a:pt x="0" y="0"/>
                </a:moveTo>
                <a:lnTo>
                  <a:pt x="3012043" y="0"/>
                </a:lnTo>
                <a:lnTo>
                  <a:pt x="3012043" y="1035048"/>
                </a:lnTo>
                <a:lnTo>
                  <a:pt x="0" y="1035048"/>
                </a:lnTo>
                <a:lnTo>
                  <a:pt x="0" y="0"/>
                </a:lnTo>
                <a:close/>
              </a:path>
            </a:pathLst>
          </a:custGeom>
          <a:blipFill>
            <a:blip r:embed="rId12">
              <a:alphaModFix amt="68000"/>
              <a:extLst>
                <a:ext uri="{96DAC541-7B7A-43D3-8B79-37D633B846F1}">
                  <asvg:svgBlip xmlns:asvg="http://schemas.microsoft.com/office/drawing/2016/SVG/main" xmlns="" r:embed="rId13"/>
                </a:ext>
              </a:extLst>
            </a:blip>
            <a:stretch>
              <a:fillRect/>
            </a:stretch>
          </a:blipFill>
          <a:ln cap="sq">
            <a:noFill/>
            <a:prstDash val="solid"/>
            <a:miter/>
          </a:ln>
        </p:spPr>
      </p:sp>
      <p:grpSp>
        <p:nvGrpSpPr>
          <p:cNvPr id="18" name="Group 18"/>
          <p:cNvGrpSpPr/>
          <p:nvPr/>
        </p:nvGrpSpPr>
        <p:grpSpPr>
          <a:xfrm>
            <a:off x="6435182" y="4674820"/>
            <a:ext cx="1814925" cy="18149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1" name="Freeform 21"/>
          <p:cNvSpPr/>
          <p:nvPr/>
        </p:nvSpPr>
        <p:spPr>
          <a:xfrm>
            <a:off x="5162055" y="5001271"/>
            <a:ext cx="1962390" cy="674348"/>
          </a:xfrm>
          <a:custGeom>
            <a:avLst/>
            <a:gdLst/>
            <a:ahLst/>
            <a:cxnLst/>
            <a:rect l="l" t="t" r="r" b="b"/>
            <a:pathLst>
              <a:path w="1962390" h="674348">
                <a:moveTo>
                  <a:pt x="0" y="0"/>
                </a:moveTo>
                <a:lnTo>
                  <a:pt x="1962390" y="0"/>
                </a:lnTo>
                <a:lnTo>
                  <a:pt x="1962390" y="674348"/>
                </a:lnTo>
                <a:lnTo>
                  <a:pt x="0" y="67434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2" name="Freeform 22"/>
          <p:cNvSpPr/>
          <p:nvPr/>
        </p:nvSpPr>
        <p:spPr>
          <a:xfrm>
            <a:off x="7629224" y="5582283"/>
            <a:ext cx="1690775" cy="581012"/>
          </a:xfrm>
          <a:custGeom>
            <a:avLst/>
            <a:gdLst/>
            <a:ahLst/>
            <a:cxnLst/>
            <a:rect l="l" t="t" r="r" b="b"/>
            <a:pathLst>
              <a:path w="1690775" h="581012">
                <a:moveTo>
                  <a:pt x="0" y="0"/>
                </a:moveTo>
                <a:lnTo>
                  <a:pt x="1690775" y="0"/>
                </a:lnTo>
                <a:lnTo>
                  <a:pt x="1690775" y="581011"/>
                </a:lnTo>
                <a:lnTo>
                  <a:pt x="0" y="58101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3" name="Freeform 23"/>
          <p:cNvSpPr/>
          <p:nvPr/>
        </p:nvSpPr>
        <p:spPr>
          <a:xfrm>
            <a:off x="8797251" y="327723"/>
            <a:ext cx="1809964" cy="1724402"/>
          </a:xfrm>
          <a:custGeom>
            <a:avLst/>
            <a:gdLst/>
            <a:ahLst/>
            <a:cxnLst/>
            <a:rect l="l" t="t" r="r" b="b"/>
            <a:pathLst>
              <a:path w="1809964" h="1724402">
                <a:moveTo>
                  <a:pt x="0" y="0"/>
                </a:moveTo>
                <a:lnTo>
                  <a:pt x="1809964" y="0"/>
                </a:lnTo>
                <a:lnTo>
                  <a:pt x="1809964" y="1724402"/>
                </a:lnTo>
                <a:lnTo>
                  <a:pt x="0" y="172440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extLst>
      <p:ext uri="{BB962C8B-B14F-4D97-AF65-F5344CB8AC3E}">
        <p14:creationId xmlns:p14="http://schemas.microsoft.com/office/powerpoint/2010/main" val="305458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968526" y="1091841"/>
            <a:ext cx="20537032" cy="9687137"/>
          </a:xfrm>
          <a:custGeom>
            <a:avLst/>
            <a:gdLst/>
            <a:ahLst/>
            <a:cxnLst/>
            <a:rect l="l" t="t" r="r" b="b"/>
            <a:pathLst>
              <a:path w="20537032" h="9687137">
                <a:moveTo>
                  <a:pt x="20537031" y="0"/>
                </a:moveTo>
                <a:lnTo>
                  <a:pt x="0" y="0"/>
                </a:lnTo>
                <a:lnTo>
                  <a:pt x="0" y="9687137"/>
                </a:lnTo>
                <a:lnTo>
                  <a:pt x="20537031" y="9687137"/>
                </a:lnTo>
                <a:lnTo>
                  <a:pt x="20537031"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8610">
            <a:off x="-261590" y="-1534890"/>
            <a:ext cx="13918805" cy="12829012"/>
            <a:chOff x="0" y="0"/>
            <a:chExt cx="3665858" cy="3378834"/>
          </a:xfrm>
        </p:grpSpPr>
        <p:sp>
          <p:nvSpPr>
            <p:cNvPr id="5" name="Freeform 5"/>
            <p:cNvSpPr/>
            <p:nvPr/>
          </p:nvSpPr>
          <p:spPr>
            <a:xfrm>
              <a:off x="0" y="0"/>
              <a:ext cx="3665858" cy="3378834"/>
            </a:xfrm>
            <a:custGeom>
              <a:avLst/>
              <a:gdLst/>
              <a:ahLst/>
              <a:cxnLst/>
              <a:rect l="l" t="t" r="r" b="b"/>
              <a:pathLst>
                <a:path w="3665858" h="3378834">
                  <a:moveTo>
                    <a:pt x="0" y="0"/>
                  </a:moveTo>
                  <a:lnTo>
                    <a:pt x="3665858" y="0"/>
                  </a:lnTo>
                  <a:lnTo>
                    <a:pt x="3665858" y="3378834"/>
                  </a:lnTo>
                  <a:lnTo>
                    <a:pt x="0" y="3378834"/>
                  </a:lnTo>
                  <a:close/>
                </a:path>
              </a:pathLst>
            </a:custGeom>
            <a:solidFill>
              <a:srgbClr val="FFFFFF"/>
            </a:solidFill>
          </p:spPr>
        </p:sp>
        <p:sp>
          <p:nvSpPr>
            <p:cNvPr id="6" name="TextBox 6"/>
            <p:cNvSpPr txBox="1"/>
            <p:nvPr/>
          </p:nvSpPr>
          <p:spPr>
            <a:xfrm>
              <a:off x="0" y="-9525"/>
              <a:ext cx="3665858" cy="3388359"/>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11" name="Group 11"/>
          <p:cNvGrpSpPr/>
          <p:nvPr/>
        </p:nvGrpSpPr>
        <p:grpSpPr>
          <a:xfrm>
            <a:off x="15544800" y="-136314"/>
            <a:ext cx="1884661" cy="188466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13" name="TextBox 13"/>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graphicFrame>
        <p:nvGraphicFramePr>
          <p:cNvPr id="15" name="Table 14"/>
          <p:cNvGraphicFramePr>
            <a:graphicFrameLocks noGrp="1"/>
          </p:cNvGraphicFramePr>
          <p:nvPr>
            <p:extLst>
              <p:ext uri="{D42A27DB-BD31-4B8C-83A1-F6EECF244321}">
                <p14:modId xmlns:p14="http://schemas.microsoft.com/office/powerpoint/2010/main" val="113337476"/>
              </p:ext>
            </p:extLst>
          </p:nvPr>
        </p:nvGraphicFramePr>
        <p:xfrm>
          <a:off x="685800" y="320886"/>
          <a:ext cx="12751104" cy="9326880"/>
        </p:xfrm>
        <a:graphic>
          <a:graphicData uri="http://schemas.openxmlformats.org/drawingml/2006/table">
            <a:tbl>
              <a:tblPr firstRow="1" firstCol="1" bandRow="1"/>
              <a:tblGrid>
                <a:gridCol w="10307459"/>
                <a:gridCol w="2443645"/>
              </a:tblGrid>
              <a:tr h="0">
                <a:tc>
                  <a:txBody>
                    <a:bodyPr/>
                    <a:lstStyle/>
                    <a:p>
                      <a:pPr algn="ctr">
                        <a:lnSpc>
                          <a:spcPct val="100000"/>
                        </a:lnSpc>
                        <a:spcAft>
                          <a:spcPts val="0"/>
                        </a:spcAft>
                      </a:pPr>
                      <a:r>
                        <a:rPr lang="en-US" sz="34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 liệu</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FF"/>
                    </a:solidFill>
                  </a:tcPr>
                </a:tc>
                <a:tc>
                  <a:txBody>
                    <a:bodyPr/>
                    <a:lstStyle/>
                    <a:p>
                      <a:pPr algn="ctr">
                        <a:lnSpc>
                          <a:spcPct val="100000"/>
                        </a:lnSpc>
                        <a:spcAft>
                          <a:spcPts val="0"/>
                        </a:spcAft>
                      </a:pPr>
                      <a:r>
                        <a:rPr lang="en-US" sz="34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 cụm chủ - vị</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FF"/>
                    </a:solidFill>
                  </a:tcPr>
                </a:tc>
              </a:tr>
              <a:tr h="0">
                <a:tc>
                  <a:txBody>
                    <a:bodyPr/>
                    <a:lstStyle/>
                    <a:p>
                      <a:pPr>
                        <a:lnSpc>
                          <a:spcPct val="100000"/>
                        </a:lnSpc>
                        <a:spcAft>
                          <a:spcPts val="0"/>
                        </a:spcAft>
                      </a:pPr>
                      <a:r>
                        <a:rPr lang="en-US" sz="3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 Mắt, cậu Chân, cậu Tay, bác Tai, lão Miệng từ xưa vẫn sống với nhau rất thân thiết.</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4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en-US" sz="3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 tôi ăn uống điều độ và làm việc có chừng mực nên tôi chóng lớn lắm.</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4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en-US" sz="3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hôm Thuyên, Đồng rủ nhau đi chơi thật xa, nhưng đến giữa trưa thì lạc mất đường về nên hai người phải ghé vào cái quán gần đấy để hỏi đường, luôn tiện để ăn cho đỡ đói.</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4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en-US" sz="3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 ao sóng sánh, một mảnh trăng bồng bềnh trên mặt nước.</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4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en-US" sz="3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 thu năm 1929, Lý Tự Trọng về nước, được giao nhiệm vụ làm liên lạc, chuyển và nhận thư từ, tài liệu trao đổi với các đảng bạn qua đường tàu biển.</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4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en-US" sz="3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nào cũng vậy, suốt buổi, tôi chui vào trong cùng hang, hì hục đào đất để khoét một cái ổ lớn, làm thành cái giường ngủ sang trọng.</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4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5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968526" y="1091841"/>
            <a:ext cx="20537032" cy="9687137"/>
          </a:xfrm>
          <a:custGeom>
            <a:avLst/>
            <a:gdLst/>
            <a:ahLst/>
            <a:cxnLst/>
            <a:rect l="l" t="t" r="r" b="b"/>
            <a:pathLst>
              <a:path w="20537032" h="9687137">
                <a:moveTo>
                  <a:pt x="20537031" y="0"/>
                </a:moveTo>
                <a:lnTo>
                  <a:pt x="0" y="0"/>
                </a:lnTo>
                <a:lnTo>
                  <a:pt x="0" y="9687137"/>
                </a:lnTo>
                <a:lnTo>
                  <a:pt x="20537031" y="9687137"/>
                </a:lnTo>
                <a:lnTo>
                  <a:pt x="20537031"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8610">
            <a:off x="-216846" y="-1077690"/>
            <a:ext cx="13918805" cy="12829012"/>
            <a:chOff x="0" y="0"/>
            <a:chExt cx="3665858" cy="3378834"/>
          </a:xfrm>
        </p:grpSpPr>
        <p:sp>
          <p:nvSpPr>
            <p:cNvPr id="5" name="Freeform 5"/>
            <p:cNvSpPr/>
            <p:nvPr/>
          </p:nvSpPr>
          <p:spPr>
            <a:xfrm>
              <a:off x="0" y="0"/>
              <a:ext cx="3665858" cy="3378834"/>
            </a:xfrm>
            <a:custGeom>
              <a:avLst/>
              <a:gdLst/>
              <a:ahLst/>
              <a:cxnLst/>
              <a:rect l="l" t="t" r="r" b="b"/>
              <a:pathLst>
                <a:path w="3665858" h="3378834">
                  <a:moveTo>
                    <a:pt x="0" y="0"/>
                  </a:moveTo>
                  <a:lnTo>
                    <a:pt x="3665858" y="0"/>
                  </a:lnTo>
                  <a:lnTo>
                    <a:pt x="3665858" y="3378834"/>
                  </a:lnTo>
                  <a:lnTo>
                    <a:pt x="0" y="3378834"/>
                  </a:lnTo>
                  <a:close/>
                </a:path>
              </a:pathLst>
            </a:custGeom>
            <a:solidFill>
              <a:srgbClr val="FFFFFF"/>
            </a:solidFill>
          </p:spPr>
        </p:sp>
        <p:sp>
          <p:nvSpPr>
            <p:cNvPr id="6" name="TextBox 6"/>
            <p:cNvSpPr txBox="1"/>
            <p:nvPr/>
          </p:nvSpPr>
          <p:spPr>
            <a:xfrm>
              <a:off x="0" y="-9525"/>
              <a:ext cx="3665858" cy="3388359"/>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11" name="Group 11"/>
          <p:cNvGrpSpPr/>
          <p:nvPr/>
        </p:nvGrpSpPr>
        <p:grpSpPr>
          <a:xfrm>
            <a:off x="15544800" y="-136314"/>
            <a:ext cx="1884661" cy="188466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13" name="TextBox 13"/>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graphicFrame>
        <p:nvGraphicFramePr>
          <p:cNvPr id="3" name="Table 2"/>
          <p:cNvGraphicFramePr>
            <a:graphicFrameLocks noGrp="1"/>
          </p:cNvGraphicFramePr>
          <p:nvPr>
            <p:extLst>
              <p:ext uri="{D42A27DB-BD31-4B8C-83A1-F6EECF244321}">
                <p14:modId xmlns:p14="http://schemas.microsoft.com/office/powerpoint/2010/main" val="245726927"/>
              </p:ext>
            </p:extLst>
          </p:nvPr>
        </p:nvGraphicFramePr>
        <p:xfrm>
          <a:off x="609600" y="380985"/>
          <a:ext cx="12954000" cy="9875520"/>
        </p:xfrm>
        <a:graphic>
          <a:graphicData uri="http://schemas.openxmlformats.org/drawingml/2006/table">
            <a:tbl>
              <a:tblPr firstRow="1" firstCol="1" bandRow="1"/>
              <a:tblGrid>
                <a:gridCol w="10075333"/>
                <a:gridCol w="2878667"/>
              </a:tblGrid>
              <a:tr h="0">
                <a:tc>
                  <a:txBody>
                    <a:bodyPr/>
                    <a:lstStyle/>
                    <a:p>
                      <a:pPr algn="ctr">
                        <a:lnSpc>
                          <a:spcPct val="100000"/>
                        </a:lnSpc>
                        <a:spcAft>
                          <a:spcPts val="0"/>
                        </a:spcAft>
                      </a:pPr>
                      <a:r>
                        <a:rPr lang="en-US" sz="36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 liệu</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FF"/>
                    </a:solidFill>
                  </a:tcPr>
                </a:tc>
                <a:tc>
                  <a:txBody>
                    <a:bodyPr/>
                    <a:lstStyle/>
                    <a:p>
                      <a:pPr algn="ctr">
                        <a:lnSpc>
                          <a:spcPct val="100000"/>
                        </a:lnSpc>
                        <a:spcAft>
                          <a:spcPts val="0"/>
                        </a:spcAft>
                      </a:pPr>
                      <a:r>
                        <a:rPr lang="en-US" sz="36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 cụm chủ - vị</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FF"/>
                    </a:solidFill>
                  </a:tcPr>
                </a:tc>
              </a:tr>
              <a:tr h="0">
                <a:tc>
                  <a:txBody>
                    <a:bodyPr/>
                    <a:lstStyle/>
                    <a:p>
                      <a:pPr>
                        <a:lnSpc>
                          <a:spcPct val="100000"/>
                        </a:lnSpc>
                        <a:spcAft>
                          <a:spcPts val="0"/>
                        </a:spcAft>
                      </a:pPr>
                      <a:r>
                        <a:rPr lang="en-US" sz="3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 Mắt, cậu Chân, cậu Tay, bác Tai, lão Miệng từ xưa vẫn sống với nhau rất thân thiết.</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kern="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en-US" sz="3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 tôi ăn uống điều độ và làm việc có chừng mực nên tôi chóng lớn lắm.</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kern="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en-US" sz="3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hôm Thuyên, Đồng rủ nhau đi chơi thật xa, nhưng đến giữa trưa thì lạc mất đường về nên hai người phải ghé vào cái quán gần đấy để hỏi đường, luôn tiện để ăn cho đỡ đói.</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kern="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en-US" sz="3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 ao sóng sánh, một mảnh trăng bồng bềnh trên mặt nước.</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kern="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en-US" sz="3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 thu năm 1929, Lý Tự Trọng về nước, được giao nhiệm vụ làm liên lạc, chuyển và nhận thư từ, tài liệu trao đổi với các đảng bạn qua đường tàu biển.</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kern="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en-US" sz="3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nào cũng vậy, suốt buổi, tôi chui vào trong cùng hang, hì hục đào đất để khoét một cái ổ lớn, làm thành cái giường ngủ sang trọng.</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kern="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3408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883762" y="0"/>
            <a:ext cx="20537032" cy="9687137"/>
          </a:xfrm>
          <a:custGeom>
            <a:avLst/>
            <a:gdLst/>
            <a:ahLst/>
            <a:cxnLst/>
            <a:rect l="l" t="t" r="r" b="b"/>
            <a:pathLst>
              <a:path w="20537032" h="9687137">
                <a:moveTo>
                  <a:pt x="20537032" y="0"/>
                </a:moveTo>
                <a:lnTo>
                  <a:pt x="0" y="0"/>
                </a:lnTo>
                <a:lnTo>
                  <a:pt x="0" y="9687137"/>
                </a:lnTo>
                <a:lnTo>
                  <a:pt x="20537032" y="9687137"/>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16252817"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4" name="Freeform 4"/>
          <p:cNvSpPr/>
          <p:nvPr/>
        </p:nvSpPr>
        <p:spPr>
          <a:xfrm>
            <a:off x="1367652" y="1396714"/>
            <a:ext cx="15552696" cy="7493572"/>
          </a:xfrm>
          <a:custGeom>
            <a:avLst/>
            <a:gdLst/>
            <a:ahLst/>
            <a:cxnLst/>
            <a:rect l="l" t="t" r="r" b="b"/>
            <a:pathLst>
              <a:path w="15552696" h="7493572">
                <a:moveTo>
                  <a:pt x="0" y="0"/>
                </a:moveTo>
                <a:lnTo>
                  <a:pt x="15552696" y="0"/>
                </a:lnTo>
                <a:lnTo>
                  <a:pt x="15552696" y="7493572"/>
                </a:lnTo>
                <a:lnTo>
                  <a:pt x="0" y="7493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10334" y="9258300"/>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270940" y="2681742"/>
            <a:ext cx="6252491" cy="10398942"/>
          </a:xfrm>
          <a:custGeom>
            <a:avLst/>
            <a:gdLst/>
            <a:ahLst/>
            <a:cxnLst/>
            <a:rect l="l" t="t" r="r" b="b"/>
            <a:pathLst>
              <a:path w="6252491" h="10398942">
                <a:moveTo>
                  <a:pt x="0" y="0"/>
                </a:moveTo>
                <a:lnTo>
                  <a:pt x="6252490" y="0"/>
                </a:lnTo>
                <a:lnTo>
                  <a:pt x="6252490" y="10398942"/>
                </a:lnTo>
                <a:lnTo>
                  <a:pt x="0" y="10398942"/>
                </a:lnTo>
                <a:lnTo>
                  <a:pt x="0" y="0"/>
                </a:lnTo>
                <a:close/>
              </a:path>
            </a:pathLst>
          </a:custGeom>
          <a:blipFill>
            <a:blip r:embed="rId10"/>
            <a:stretch>
              <a:fillRect l="-75996"/>
            </a:stretch>
          </a:blipFill>
        </p:spPr>
      </p:sp>
      <p:sp>
        <p:nvSpPr>
          <p:cNvPr id="7" name="TextBox 7"/>
          <p:cNvSpPr txBox="1"/>
          <p:nvPr/>
        </p:nvSpPr>
        <p:spPr>
          <a:xfrm>
            <a:off x="3471728" y="3296840"/>
            <a:ext cx="11344542" cy="4062651"/>
          </a:xfrm>
          <a:prstGeom prst="rect">
            <a:avLst/>
          </a:prstGeom>
        </p:spPr>
        <p:txBody>
          <a:bodyPr lIns="0" tIns="0" rIns="0" bIns="0" rtlCol="0" anchor="t">
            <a:spAutoFit/>
          </a:bodyPr>
          <a:lstStyle/>
          <a:p>
            <a:pPr algn="ctr"/>
            <a:r>
              <a:rPr lang="en-US" sz="8800" b="1">
                <a:latin typeface="#9Slide07 SVNUT Triumph Press" panose="00000500000000000000" pitchFamily="2" charset="0"/>
              </a:rPr>
              <a:t>HOẠT ĐỘNG </a:t>
            </a:r>
            <a:r>
              <a:rPr lang="en-US" sz="8800" b="1" smtClean="0">
                <a:latin typeface="#9Slide07 SVNUT Triumph Press" panose="00000500000000000000" pitchFamily="2" charset="0"/>
              </a:rPr>
              <a:t>2</a:t>
            </a:r>
            <a:endParaRPr lang="vi-VN" sz="8800" b="1" smtClean="0"/>
          </a:p>
          <a:p>
            <a:pPr algn="ctr"/>
            <a:r>
              <a:rPr lang="en-US" sz="8800" b="1" smtClean="0">
                <a:latin typeface="#9Slide07 SVNUT Triumph Press" panose="00000500000000000000" pitchFamily="2" charset="0"/>
              </a:rPr>
              <a:t> </a:t>
            </a:r>
            <a:r>
              <a:rPr lang="en-US" sz="8800" b="1">
                <a:latin typeface="#9Slide07 SVNUT Triumph Press" panose="00000500000000000000" pitchFamily="2" charset="0"/>
              </a:rPr>
              <a:t>HÌNH THÀNH KIẾN THỨC</a:t>
            </a:r>
            <a:endParaRPr lang="en-GB" sz="8800">
              <a:latin typeface="#9Slide07 SVNUT Triumph Press" panose="00000500000000000000" pitchFamily="2" charset="0"/>
            </a:endParaRPr>
          </a:p>
        </p:txBody>
      </p:sp>
      <p:sp>
        <p:nvSpPr>
          <p:cNvPr id="8" name="Freeform 8"/>
          <p:cNvSpPr/>
          <p:nvPr/>
        </p:nvSpPr>
        <p:spPr>
          <a:xfrm flipH="1">
            <a:off x="13109638" y="2106858"/>
            <a:ext cx="5784783" cy="12713022"/>
          </a:xfrm>
          <a:custGeom>
            <a:avLst/>
            <a:gdLst/>
            <a:ahLst/>
            <a:cxnLst/>
            <a:rect l="l" t="t" r="r" b="b"/>
            <a:pathLst>
              <a:path w="5784783" h="12713022">
                <a:moveTo>
                  <a:pt x="5784783" y="0"/>
                </a:moveTo>
                <a:lnTo>
                  <a:pt x="0" y="0"/>
                </a:lnTo>
                <a:lnTo>
                  <a:pt x="0" y="12713022"/>
                </a:lnTo>
                <a:lnTo>
                  <a:pt x="5784783" y="12713022"/>
                </a:lnTo>
                <a:lnTo>
                  <a:pt x="5784783" y="0"/>
                </a:lnTo>
                <a:close/>
              </a:path>
            </a:pathLst>
          </a:custGeom>
          <a:blipFill>
            <a:blip r:embed="rId10"/>
            <a:stretch>
              <a:fillRect r="-132557"/>
            </a:stretch>
          </a:blipFill>
        </p:spPr>
      </p:sp>
      <p:sp>
        <p:nvSpPr>
          <p:cNvPr id="9" name="Freeform 9"/>
          <p:cNvSpPr/>
          <p:nvPr/>
        </p:nvSpPr>
        <p:spPr>
          <a:xfrm>
            <a:off x="7988308" y="479624"/>
            <a:ext cx="2311383" cy="2202118"/>
          </a:xfrm>
          <a:custGeom>
            <a:avLst/>
            <a:gdLst/>
            <a:ahLst/>
            <a:cxnLst/>
            <a:rect l="l" t="t" r="r" b="b"/>
            <a:pathLst>
              <a:path w="2311383" h="2202118">
                <a:moveTo>
                  <a:pt x="0" y="0"/>
                </a:moveTo>
                <a:lnTo>
                  <a:pt x="2311384" y="0"/>
                </a:lnTo>
                <a:lnTo>
                  <a:pt x="2311384" y="2202118"/>
                </a:lnTo>
                <a:lnTo>
                  <a:pt x="0" y="220211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1613638"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84048" y="2912824"/>
            <a:ext cx="9408152" cy="4509940"/>
          </a:xfrm>
          <a:prstGeom prst="rect">
            <a:avLst/>
          </a:prstGeom>
        </p:spPr>
      </p:pic>
    </p:spTree>
    <p:extLst>
      <p:ext uri="{BB962C8B-B14F-4D97-AF65-F5344CB8AC3E}">
        <p14:creationId xmlns:p14="http://schemas.microsoft.com/office/powerpoint/2010/main" val="2186226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604692" y="1277241"/>
            <a:ext cx="20537032" cy="9687137"/>
          </a:xfrm>
          <a:custGeom>
            <a:avLst/>
            <a:gdLst/>
            <a:ahLst/>
            <a:cxnLst/>
            <a:rect l="l" t="t" r="r" b="b"/>
            <a:pathLst>
              <a:path w="20537032" h="9687137">
                <a:moveTo>
                  <a:pt x="20537032" y="0"/>
                </a:moveTo>
                <a:lnTo>
                  <a:pt x="0" y="0"/>
                </a:lnTo>
                <a:lnTo>
                  <a:pt x="0" y="9687136"/>
                </a:lnTo>
                <a:lnTo>
                  <a:pt x="20537032" y="9687136"/>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6165">
            <a:off x="-1562147" y="8712413"/>
            <a:ext cx="21205933" cy="2708175"/>
            <a:chOff x="0" y="0"/>
            <a:chExt cx="5585102" cy="713264"/>
          </a:xfrm>
        </p:grpSpPr>
        <p:sp>
          <p:nvSpPr>
            <p:cNvPr id="5" name="Freeform 5"/>
            <p:cNvSpPr/>
            <p:nvPr/>
          </p:nvSpPr>
          <p:spPr>
            <a:xfrm>
              <a:off x="0" y="0"/>
              <a:ext cx="5585102" cy="713264"/>
            </a:xfrm>
            <a:custGeom>
              <a:avLst/>
              <a:gdLst/>
              <a:ahLst/>
              <a:cxnLst/>
              <a:rect l="l" t="t" r="r" b="b"/>
              <a:pathLst>
                <a:path w="5585102" h="713264">
                  <a:moveTo>
                    <a:pt x="0" y="0"/>
                  </a:moveTo>
                  <a:lnTo>
                    <a:pt x="5585102" y="0"/>
                  </a:lnTo>
                  <a:lnTo>
                    <a:pt x="5585102" y="713264"/>
                  </a:lnTo>
                  <a:lnTo>
                    <a:pt x="0" y="713264"/>
                  </a:lnTo>
                  <a:close/>
                </a:path>
              </a:pathLst>
            </a:custGeom>
            <a:solidFill>
              <a:srgbClr val="06402F"/>
            </a:solidFill>
          </p:spPr>
        </p:sp>
        <p:sp>
          <p:nvSpPr>
            <p:cNvPr id="6" name="TextBox 6"/>
            <p:cNvSpPr txBox="1"/>
            <p:nvPr/>
          </p:nvSpPr>
          <p:spPr>
            <a:xfrm>
              <a:off x="0" y="-9525"/>
              <a:ext cx="5585102" cy="722789"/>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7" name="Group 7"/>
          <p:cNvGrpSpPr/>
          <p:nvPr/>
        </p:nvGrpSpPr>
        <p:grpSpPr>
          <a:xfrm rot="-87493">
            <a:off x="3907282" y="-253746"/>
            <a:ext cx="14695944" cy="11495832"/>
            <a:chOff x="0" y="0"/>
            <a:chExt cx="3665858" cy="1581663"/>
          </a:xfrm>
        </p:grpSpPr>
        <p:sp>
          <p:nvSpPr>
            <p:cNvPr id="8" name="Freeform 8"/>
            <p:cNvSpPr/>
            <p:nvPr/>
          </p:nvSpPr>
          <p:spPr>
            <a:xfrm>
              <a:off x="0" y="0"/>
              <a:ext cx="3665858" cy="1581663"/>
            </a:xfrm>
            <a:custGeom>
              <a:avLst/>
              <a:gdLst/>
              <a:ahLst/>
              <a:cxnLst/>
              <a:rect l="l" t="t" r="r" b="b"/>
              <a:pathLst>
                <a:path w="3665858" h="1581663">
                  <a:moveTo>
                    <a:pt x="0" y="0"/>
                  </a:moveTo>
                  <a:lnTo>
                    <a:pt x="3665858" y="0"/>
                  </a:lnTo>
                  <a:lnTo>
                    <a:pt x="3665858" y="1581663"/>
                  </a:lnTo>
                  <a:lnTo>
                    <a:pt x="0" y="1581663"/>
                  </a:lnTo>
                  <a:close/>
                </a:path>
              </a:pathLst>
            </a:custGeom>
            <a:solidFill>
              <a:srgbClr val="FFFFFF"/>
            </a:solidFill>
          </p:spPr>
        </p:sp>
        <p:sp>
          <p:nvSpPr>
            <p:cNvPr id="9" name="TextBox 9"/>
            <p:cNvSpPr txBox="1"/>
            <p:nvPr/>
          </p:nvSpPr>
          <p:spPr>
            <a:xfrm>
              <a:off x="0" y="-9525"/>
              <a:ext cx="3665858" cy="1591188"/>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19" name="Freeform 19"/>
          <p:cNvSpPr/>
          <p:nvPr/>
        </p:nvSpPr>
        <p:spPr>
          <a:xfrm>
            <a:off x="-86050" y="6813421"/>
            <a:ext cx="3461151" cy="3054465"/>
          </a:xfrm>
          <a:custGeom>
            <a:avLst/>
            <a:gdLst/>
            <a:ahLst/>
            <a:cxnLst/>
            <a:rect l="l" t="t" r="r" b="b"/>
            <a:pathLst>
              <a:path w="3461151" h="3054465">
                <a:moveTo>
                  <a:pt x="0" y="0"/>
                </a:moveTo>
                <a:lnTo>
                  <a:pt x="3461150" y="0"/>
                </a:lnTo>
                <a:lnTo>
                  <a:pt x="3461150" y="3054466"/>
                </a:lnTo>
                <a:lnTo>
                  <a:pt x="0" y="3054466"/>
                </a:lnTo>
                <a:lnTo>
                  <a:pt x="0" y="0"/>
                </a:lnTo>
                <a:close/>
              </a:path>
            </a:pathLst>
          </a:custGeom>
          <a:blipFill>
            <a:blip r:embed="rId4">
              <a:extLst>
                <a:ext uri="{96DAC541-7B7A-43D3-8B79-37D633B846F1}">
                  <asvg:svgBlip xmlns:asvg="http://schemas.microsoft.com/office/drawing/2016/SVG/main" xmlns="" r:embed="rId11"/>
                </a:ext>
              </a:extLst>
            </a:blip>
            <a:stretch>
              <a:fillRect/>
            </a:stretch>
          </a:blipFill>
        </p:spPr>
      </p:sp>
      <p:grpSp>
        <p:nvGrpSpPr>
          <p:cNvPr id="21" name="Group 21"/>
          <p:cNvGrpSpPr/>
          <p:nvPr/>
        </p:nvGrpSpPr>
        <p:grpSpPr>
          <a:xfrm>
            <a:off x="1028700" y="5428648"/>
            <a:ext cx="889473" cy="88947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4" name="Freeform 24"/>
          <p:cNvSpPr/>
          <p:nvPr/>
        </p:nvSpPr>
        <p:spPr>
          <a:xfrm>
            <a:off x="1397086" y="5643624"/>
            <a:ext cx="1388635" cy="477185"/>
          </a:xfrm>
          <a:custGeom>
            <a:avLst/>
            <a:gdLst/>
            <a:ahLst/>
            <a:cxnLst/>
            <a:rect l="l" t="t" r="r" b="b"/>
            <a:pathLst>
              <a:path w="1388635" h="477185">
                <a:moveTo>
                  <a:pt x="0" y="0"/>
                </a:moveTo>
                <a:lnTo>
                  <a:pt x="1388635" y="0"/>
                </a:lnTo>
                <a:lnTo>
                  <a:pt x="1388635" y="477185"/>
                </a:lnTo>
                <a:lnTo>
                  <a:pt x="0" y="477185"/>
                </a:lnTo>
                <a:lnTo>
                  <a:pt x="0" y="0"/>
                </a:lnTo>
                <a:close/>
              </a:path>
            </a:pathLst>
          </a:custGeom>
          <a:blipFill>
            <a:blip r:embed="rId12">
              <a:extLst>
                <a:ext uri="{96DAC541-7B7A-43D3-8B79-37D633B846F1}">
                  <asvg:svgBlip xmlns:asvg="http://schemas.microsoft.com/office/drawing/2016/SVG/main" xmlns="" r:embed="rId5"/>
                </a:ext>
              </a:extLst>
            </a:blip>
            <a:stretch>
              <a:fillRect/>
            </a:stretch>
          </a:blipFill>
          <a:ln cap="sq">
            <a:noFill/>
            <a:prstDash val="solid"/>
            <a:miter/>
          </a:ln>
        </p:spPr>
      </p:sp>
      <p:sp>
        <p:nvSpPr>
          <p:cNvPr id="25" name="Rectangle 24"/>
          <p:cNvSpPr/>
          <p:nvPr/>
        </p:nvSpPr>
        <p:spPr>
          <a:xfrm>
            <a:off x="4953000" y="-14514"/>
            <a:ext cx="11722716" cy="1179810"/>
          </a:xfrm>
          <a:prstGeom prst="rect">
            <a:avLst/>
          </a:prstGeom>
        </p:spPr>
        <p:txBody>
          <a:bodyPr wrap="square">
            <a:spAutoFit/>
          </a:bodyPr>
          <a:lstStyle/>
          <a:p>
            <a:pPr algn="ctr">
              <a:spcAft>
                <a:spcPts val="800"/>
              </a:spcAft>
            </a:pPr>
            <a:r>
              <a:rPr lang="en-US" sz="3200" b="1" kern="100">
                <a:latin typeface="Times New Roman" panose="02020603050405020304" pitchFamily="18" charset="0"/>
                <a:ea typeface="Times New Roman" panose="02020603050405020304" pitchFamily="18" charset="0"/>
                <a:cs typeface="Times New Roman" panose="02020603050405020304" pitchFamily="18" charset="0"/>
              </a:rPr>
              <a:t>PHT </a:t>
            </a:r>
            <a:r>
              <a:rPr lang="en-US" sz="3200" b="1" kern="100" smtClean="0">
                <a:latin typeface="Times New Roman" panose="02020603050405020304" pitchFamily="18" charset="0"/>
                <a:ea typeface="Times New Roman" panose="02020603050405020304" pitchFamily="18" charset="0"/>
                <a:cs typeface="Times New Roman" panose="02020603050405020304" pitchFamily="18" charset="0"/>
              </a:rPr>
              <a:t>01</a:t>
            </a:r>
            <a:endParaRPr lang="en-GB" sz="3200" kern="10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800"/>
              </a:spcAft>
            </a:pPr>
            <a:r>
              <a:rPr lang="en-US" sz="3200" kern="100">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smtClean="0">
                <a:latin typeface="Times New Roman" panose="02020603050405020304" pitchFamily="18" charset="0"/>
                <a:ea typeface="Times New Roman" panose="02020603050405020304" pitchFamily="18" charset="0"/>
                <a:cs typeface="Times New Roman" panose="02020603050405020304" pitchFamily="18" charset="0"/>
              </a:rPr>
              <a:t>Nối </a:t>
            </a:r>
            <a:r>
              <a:rPr lang="en-US" sz="3200" kern="100">
                <a:latin typeface="Times New Roman" panose="02020603050405020304" pitchFamily="18" charset="0"/>
                <a:ea typeface="Times New Roman" panose="02020603050405020304" pitchFamily="18" charset="0"/>
                <a:cs typeface="Times New Roman" panose="02020603050405020304" pitchFamily="18" charset="0"/>
              </a:rPr>
              <a:t>các khái niệm ở cột A với các nội dung ở cột B sao cho phù </a:t>
            </a:r>
            <a:r>
              <a:rPr lang="en-US" sz="3200" kern="100" smtClean="0">
                <a:latin typeface="Times New Roman" panose="02020603050405020304" pitchFamily="18" charset="0"/>
                <a:ea typeface="Times New Roman" panose="02020603050405020304" pitchFamily="18" charset="0"/>
                <a:cs typeface="Times New Roman" panose="02020603050405020304" pitchFamily="18" charset="0"/>
              </a:rPr>
              <a:t>hợp</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3769149888"/>
              </p:ext>
            </p:extLst>
          </p:nvPr>
        </p:nvGraphicFramePr>
        <p:xfrm>
          <a:off x="4158343" y="1234503"/>
          <a:ext cx="14097000" cy="8778240"/>
        </p:xfrm>
        <a:graphic>
          <a:graphicData uri="http://schemas.openxmlformats.org/drawingml/2006/table">
            <a:tbl>
              <a:tblPr firstRow="1" firstCol="1" bandRow="1"/>
              <a:tblGrid>
                <a:gridCol w="2471057"/>
                <a:gridCol w="11625943"/>
              </a:tblGrid>
              <a:tr h="188582">
                <a:tc>
                  <a:txBody>
                    <a:bodyPr/>
                    <a:lstStyle/>
                    <a:p>
                      <a:pPr algn="ctr">
                        <a:lnSpc>
                          <a:spcPct val="100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327">
                <a:tc>
                  <a:txBody>
                    <a:bodyPr/>
                    <a:lstStyle/>
                    <a:p>
                      <a:pPr algn="ctr">
                        <a:lnSpc>
                          <a:spcPct val="100000"/>
                        </a:lnSpc>
                        <a:spcAft>
                          <a:spcPts val="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1. Câu đơn</a:t>
                      </a:r>
                      <a:endParaRPr lang="en-GB" sz="3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a. là câu ghép mà các vế có quan hệ đẳng lập, không phụ thuộc vào nhau, giữa các vế thường có quan hệ ý nghĩa: liệt kê, lựa chọn, tiếp nối, đối chiếu.</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745">
                <a:tc>
                  <a:txBody>
                    <a:bodyPr/>
                    <a:lstStyle/>
                    <a:p>
                      <a:pPr algn="ctr">
                        <a:lnSpc>
                          <a:spcPct val="100000"/>
                        </a:lnSpc>
                        <a:spcAft>
                          <a:spcPts val="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2. Câu ghép</a:t>
                      </a:r>
                      <a:endParaRPr lang="en-GB" sz="3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b. là câu ghép mà giữa các vế không có từ ngữ liên kết, chỉ dùng dấu phẩy (,), dấu chấm phấy (;), dấu hai chấm (:) để ngăn cách các vế.</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164">
                <a:tc>
                  <a:txBody>
                    <a:bodyPr/>
                    <a:lstStyle/>
                    <a:p>
                      <a:pPr algn="ctr">
                        <a:lnSpc>
                          <a:spcPct val="100000"/>
                        </a:lnSpc>
                        <a:spcAft>
                          <a:spcPts val="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3. Câu ghép đẳng lập</a:t>
                      </a:r>
                      <a:endParaRPr lang="en-GB" sz="3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c. là câu có một cụm chủ ngữ-vị ngữ nòng cốt, để biểu thị một phán đoán đơn.</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327">
                <a:tc>
                  <a:txBody>
                    <a:bodyPr/>
                    <a:lstStyle/>
                    <a:p>
                      <a:pPr algn="ctr">
                        <a:lnSpc>
                          <a:spcPct val="100000"/>
                        </a:lnSpc>
                        <a:spcAft>
                          <a:spcPts val="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4. Câu ghép chính phụ</a:t>
                      </a:r>
                      <a:endParaRPr lang="en-GB" sz="3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d. là câu có 2 cụm chủ ngữ - vị ngữ nòng cốt trở lên, để biểu thị một phán đoán phức hợp, thể hiện một quá trình tư duy và thông báo có tính chất phức hợp</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491">
                <a:tc>
                  <a:txBody>
                    <a:bodyPr/>
                    <a:lstStyle/>
                    <a:p>
                      <a:pPr algn="ctr">
                        <a:lnSpc>
                          <a:spcPct val="100000"/>
                        </a:lnSpc>
                        <a:spcAft>
                          <a:spcPts val="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5. Câu ghép có từ ngữ liên kết</a:t>
                      </a:r>
                      <a:endParaRPr lang="en-GB" sz="3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d. là câu ghép mà giữa các vế câu được liên kết với nhau bằng các kết từ (</a:t>
                      </a:r>
                      <a:r>
                        <a:rPr lang="en-US" sz="3200" i="1" kern="0">
                          <a:effectLst/>
                          <a:latin typeface="Times New Roman" panose="02020603050405020304" pitchFamily="18" charset="0"/>
                          <a:ea typeface="Times New Roman" panose="02020603050405020304" pitchFamily="18" charset="0"/>
                          <a:cs typeface="Times New Roman" panose="02020603050405020304" pitchFamily="18" charset="0"/>
                        </a:rPr>
                        <a:t>và, rồi, hay, còn…),</a:t>
                      </a: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 các cặp kết từ  (</a:t>
                      </a:r>
                      <a:r>
                        <a:rPr lang="en-US" sz="3200" i="1" kern="0">
                          <a:effectLst/>
                          <a:latin typeface="Times New Roman" panose="02020603050405020304" pitchFamily="18" charset="0"/>
                          <a:ea typeface="Times New Roman" panose="02020603050405020304" pitchFamily="18" charset="0"/>
                          <a:cs typeface="Times New Roman" panose="02020603050405020304" pitchFamily="18" charset="0"/>
                        </a:rPr>
                        <a:t>vì…nên, nếu…thì, tuy…nhưng,…),</a:t>
                      </a: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 hoặc các cặp từ ngữ hô ứng như</a:t>
                      </a:r>
                      <a:r>
                        <a:rPr lang="en-US" sz="3200" i="1" kern="0">
                          <a:effectLst/>
                          <a:latin typeface="Times New Roman" panose="02020603050405020304" pitchFamily="18" charset="0"/>
                          <a:ea typeface="Times New Roman" panose="02020603050405020304" pitchFamily="18" charset="0"/>
                          <a:cs typeface="Times New Roman" panose="02020603050405020304" pitchFamily="18" charset="0"/>
                        </a:rPr>
                        <a:t> càng…càng, vừa…vừa, mới…đã, bao nhiêu…bấy nhiêu, nào…ấy,…</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327">
                <a:tc>
                  <a:txBody>
                    <a:bodyPr/>
                    <a:lstStyle/>
                    <a:p>
                      <a:pPr algn="ctr">
                        <a:lnSpc>
                          <a:spcPct val="100000"/>
                        </a:lnSpc>
                        <a:spcAft>
                          <a:spcPts val="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6. Câu ghép không có từ ngữ liên kết</a:t>
                      </a:r>
                      <a:endParaRPr lang="en-GB" sz="3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e. là câu ghép mà các vế có quan hệ phụ thuộc nhau, giữa các vế thường có quan hệ ý nghĩa;  nguyên nhân  - kết quả; điều kiện/giả thiết – kết quả; nhượng bộ - tương phản; mục đích – sự kiện.</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68291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604692" y="1277241"/>
            <a:ext cx="20537032" cy="9687137"/>
          </a:xfrm>
          <a:custGeom>
            <a:avLst/>
            <a:gdLst/>
            <a:ahLst/>
            <a:cxnLst/>
            <a:rect l="l" t="t" r="r" b="b"/>
            <a:pathLst>
              <a:path w="20537032" h="9687137">
                <a:moveTo>
                  <a:pt x="20537032" y="0"/>
                </a:moveTo>
                <a:lnTo>
                  <a:pt x="0" y="0"/>
                </a:lnTo>
                <a:lnTo>
                  <a:pt x="0" y="9687136"/>
                </a:lnTo>
                <a:lnTo>
                  <a:pt x="20537032" y="9687136"/>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6165">
            <a:off x="-1562147" y="8712413"/>
            <a:ext cx="21205933" cy="2708175"/>
            <a:chOff x="0" y="0"/>
            <a:chExt cx="5585102" cy="713264"/>
          </a:xfrm>
        </p:grpSpPr>
        <p:sp>
          <p:nvSpPr>
            <p:cNvPr id="5" name="Freeform 5"/>
            <p:cNvSpPr/>
            <p:nvPr/>
          </p:nvSpPr>
          <p:spPr>
            <a:xfrm>
              <a:off x="0" y="0"/>
              <a:ext cx="5585102" cy="713264"/>
            </a:xfrm>
            <a:custGeom>
              <a:avLst/>
              <a:gdLst/>
              <a:ahLst/>
              <a:cxnLst/>
              <a:rect l="l" t="t" r="r" b="b"/>
              <a:pathLst>
                <a:path w="5585102" h="713264">
                  <a:moveTo>
                    <a:pt x="0" y="0"/>
                  </a:moveTo>
                  <a:lnTo>
                    <a:pt x="5585102" y="0"/>
                  </a:lnTo>
                  <a:lnTo>
                    <a:pt x="5585102" y="713264"/>
                  </a:lnTo>
                  <a:lnTo>
                    <a:pt x="0" y="713264"/>
                  </a:lnTo>
                  <a:close/>
                </a:path>
              </a:pathLst>
            </a:custGeom>
            <a:solidFill>
              <a:srgbClr val="06402F"/>
            </a:solidFill>
          </p:spPr>
        </p:sp>
        <p:sp>
          <p:nvSpPr>
            <p:cNvPr id="6" name="TextBox 6"/>
            <p:cNvSpPr txBox="1"/>
            <p:nvPr/>
          </p:nvSpPr>
          <p:spPr>
            <a:xfrm>
              <a:off x="0" y="-9525"/>
              <a:ext cx="5585102" cy="722789"/>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7" name="Group 7"/>
          <p:cNvGrpSpPr/>
          <p:nvPr/>
        </p:nvGrpSpPr>
        <p:grpSpPr>
          <a:xfrm rot="-87493">
            <a:off x="4184485" y="-246303"/>
            <a:ext cx="14695944" cy="11495832"/>
            <a:chOff x="0" y="0"/>
            <a:chExt cx="3665858" cy="1581663"/>
          </a:xfrm>
        </p:grpSpPr>
        <p:sp>
          <p:nvSpPr>
            <p:cNvPr id="8" name="Freeform 8"/>
            <p:cNvSpPr/>
            <p:nvPr/>
          </p:nvSpPr>
          <p:spPr>
            <a:xfrm>
              <a:off x="0" y="0"/>
              <a:ext cx="3665858" cy="1581663"/>
            </a:xfrm>
            <a:custGeom>
              <a:avLst/>
              <a:gdLst/>
              <a:ahLst/>
              <a:cxnLst/>
              <a:rect l="l" t="t" r="r" b="b"/>
              <a:pathLst>
                <a:path w="3665858" h="1581663">
                  <a:moveTo>
                    <a:pt x="0" y="0"/>
                  </a:moveTo>
                  <a:lnTo>
                    <a:pt x="3665858" y="0"/>
                  </a:lnTo>
                  <a:lnTo>
                    <a:pt x="3665858" y="1581663"/>
                  </a:lnTo>
                  <a:lnTo>
                    <a:pt x="0" y="1581663"/>
                  </a:lnTo>
                  <a:close/>
                </a:path>
              </a:pathLst>
            </a:custGeom>
            <a:solidFill>
              <a:srgbClr val="FFFFFF"/>
            </a:solidFill>
          </p:spPr>
        </p:sp>
        <p:sp>
          <p:nvSpPr>
            <p:cNvPr id="9" name="TextBox 9"/>
            <p:cNvSpPr txBox="1"/>
            <p:nvPr/>
          </p:nvSpPr>
          <p:spPr>
            <a:xfrm>
              <a:off x="0" y="-9525"/>
              <a:ext cx="3665858" cy="1591188"/>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19" name="Freeform 19"/>
          <p:cNvSpPr/>
          <p:nvPr/>
        </p:nvSpPr>
        <p:spPr>
          <a:xfrm>
            <a:off x="-86050" y="6813421"/>
            <a:ext cx="3461151" cy="3054465"/>
          </a:xfrm>
          <a:custGeom>
            <a:avLst/>
            <a:gdLst/>
            <a:ahLst/>
            <a:cxnLst/>
            <a:rect l="l" t="t" r="r" b="b"/>
            <a:pathLst>
              <a:path w="3461151" h="3054465">
                <a:moveTo>
                  <a:pt x="0" y="0"/>
                </a:moveTo>
                <a:lnTo>
                  <a:pt x="3461150" y="0"/>
                </a:lnTo>
                <a:lnTo>
                  <a:pt x="3461150" y="3054466"/>
                </a:lnTo>
                <a:lnTo>
                  <a:pt x="0" y="3054466"/>
                </a:lnTo>
                <a:lnTo>
                  <a:pt x="0" y="0"/>
                </a:lnTo>
                <a:close/>
              </a:path>
            </a:pathLst>
          </a:custGeom>
          <a:blipFill>
            <a:blip r:embed="rId4">
              <a:extLst>
                <a:ext uri="{96DAC541-7B7A-43D3-8B79-37D633B846F1}">
                  <asvg:svgBlip xmlns:asvg="http://schemas.microsoft.com/office/drawing/2016/SVG/main" xmlns="" r:embed="rId11"/>
                </a:ext>
              </a:extLst>
            </a:blip>
            <a:stretch>
              <a:fillRect/>
            </a:stretch>
          </a:blipFill>
        </p:spPr>
      </p:sp>
      <p:grpSp>
        <p:nvGrpSpPr>
          <p:cNvPr id="21" name="Group 21"/>
          <p:cNvGrpSpPr/>
          <p:nvPr/>
        </p:nvGrpSpPr>
        <p:grpSpPr>
          <a:xfrm>
            <a:off x="1028700" y="5428648"/>
            <a:ext cx="889473" cy="88947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4" name="Freeform 24"/>
          <p:cNvSpPr/>
          <p:nvPr/>
        </p:nvSpPr>
        <p:spPr>
          <a:xfrm>
            <a:off x="1397086" y="5643624"/>
            <a:ext cx="1388635" cy="477185"/>
          </a:xfrm>
          <a:custGeom>
            <a:avLst/>
            <a:gdLst/>
            <a:ahLst/>
            <a:cxnLst/>
            <a:rect l="l" t="t" r="r" b="b"/>
            <a:pathLst>
              <a:path w="1388635" h="477185">
                <a:moveTo>
                  <a:pt x="0" y="0"/>
                </a:moveTo>
                <a:lnTo>
                  <a:pt x="1388635" y="0"/>
                </a:lnTo>
                <a:lnTo>
                  <a:pt x="1388635" y="477185"/>
                </a:lnTo>
                <a:lnTo>
                  <a:pt x="0" y="477185"/>
                </a:lnTo>
                <a:lnTo>
                  <a:pt x="0" y="0"/>
                </a:lnTo>
                <a:close/>
              </a:path>
            </a:pathLst>
          </a:custGeom>
          <a:blipFill>
            <a:blip r:embed="rId12">
              <a:extLst>
                <a:ext uri="{96DAC541-7B7A-43D3-8B79-37D633B846F1}">
                  <asvg:svgBlip xmlns:asvg="http://schemas.microsoft.com/office/drawing/2016/SVG/main" xmlns="" r:embed="rId5"/>
                </a:ext>
              </a:extLst>
            </a:blip>
            <a:stretch>
              <a:fillRect/>
            </a:stretch>
          </a:blipFill>
          <a:ln cap="sq">
            <a:noFill/>
            <a:prstDash val="solid"/>
            <a:miter/>
          </a:ln>
        </p:spPr>
      </p:sp>
      <p:sp>
        <p:nvSpPr>
          <p:cNvPr id="25" name="Rectangle 24"/>
          <p:cNvSpPr/>
          <p:nvPr/>
        </p:nvSpPr>
        <p:spPr>
          <a:xfrm>
            <a:off x="4944086" y="34471"/>
            <a:ext cx="12332316" cy="1569660"/>
          </a:xfrm>
          <a:prstGeom prst="rect">
            <a:avLst/>
          </a:prstGeom>
        </p:spPr>
        <p:txBody>
          <a:bodyPr wrap="square">
            <a:spAutoFit/>
          </a:bodyPr>
          <a:lstStyle/>
          <a:p>
            <a:pPr algn="ctr"/>
            <a:r>
              <a:rPr lang="en-US" sz="3200" b="1">
                <a:latin typeface="Times New Roman" panose="02020603050405020304" pitchFamily="18" charset="0"/>
                <a:cs typeface="Times New Roman" panose="02020603050405020304" pitchFamily="18" charset="0"/>
              </a:rPr>
              <a:t>PHT 02</a:t>
            </a:r>
            <a:endParaRPr lang="en-GB" sz="3200">
              <a:latin typeface="Times New Roman" panose="02020603050405020304" pitchFamily="18" charset="0"/>
              <a:cs typeface="Times New Roman" panose="02020603050405020304" pitchFamily="18" charset="0"/>
            </a:endParaRPr>
          </a:p>
          <a:p>
            <a:pPr algn="ctr"/>
            <a:r>
              <a:rPr lang="en-US" sz="3200">
                <a:latin typeface="Times New Roman" panose="02020603050405020304" pitchFamily="18" charset="0"/>
                <a:cs typeface="Times New Roman" panose="02020603050405020304" pitchFamily="18" charset="0"/>
              </a:rPr>
              <a:t>Nối các ví dụ ở cột B với các kiểu câu ở cột A sao cho phù hợp: </a:t>
            </a:r>
            <a:endParaRPr lang="vi-VN" sz="3200" smtClean="0">
              <a:latin typeface="Times New Roman" panose="02020603050405020304" pitchFamily="18" charset="0"/>
              <a:cs typeface="Times New Roman" panose="02020603050405020304" pitchFamily="18" charset="0"/>
            </a:endParaRPr>
          </a:p>
          <a:p>
            <a:pPr algn="ctr"/>
            <a:r>
              <a:rPr lang="en-US" sz="3200" smtClean="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Lưu ý một ví dụ có thể nối với nhiều loại câu).</a:t>
            </a:r>
            <a:endParaRPr lang="en-GB" sz="32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53530018"/>
              </p:ext>
            </p:extLst>
          </p:nvPr>
        </p:nvGraphicFramePr>
        <p:xfrm>
          <a:off x="4617146" y="1828376"/>
          <a:ext cx="13555994" cy="8107680"/>
        </p:xfrm>
        <a:graphic>
          <a:graphicData uri="http://schemas.openxmlformats.org/drawingml/2006/table">
            <a:tbl>
              <a:tblPr firstRow="1" firstCol="1" bandRow="1"/>
              <a:tblGrid>
                <a:gridCol w="6777997"/>
                <a:gridCol w="6777997"/>
              </a:tblGrid>
              <a:tr h="238209">
                <a:tc>
                  <a:txBody>
                    <a:bodyPr/>
                    <a:lstStyle/>
                    <a:p>
                      <a:pPr algn="ct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09">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1. Câu đơn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a. Vì trời mưa to nên đường bị ngập.</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417">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2. Câu ghép đẳng lập có quan hệ liệt kê</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b. Cô giáo giảng bài, học sinh chăm chú lắng nghe.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417">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3. Câu ghép đẳng lập có quan hệ lựa chọn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c. Nếu ngày mai thời tiết đẹp thì chúng tôi sẽ đi du lịch.</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09">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4. Câu ghép đẳng lập có quan hệ tiếp nối</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d. Bạn làm hoặc mình làm.</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09">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5. Câu ghép đẳng lập có quan hệ đối chiếu</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e. Tuy trời mưa to nhưng nó vẫn đi học.</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417">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6. Câu ghép chính phụ có quan hệ nguyên nhân  - kết quả</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f. Để trường lớp luôn sạch đẹp, chúng ta cần có ý thức giữ gìn vệ sinh chung.</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417">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7. Câu ghép chính phụ có quan hệ điều kiện/giả thiết – kết quả</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g. Trời tắt nắng rồi mây đen kéo đến.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417">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8. Câu ghép chính phụ có quan hệ nhượng bộ - tương phản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h. Phòng khách thì rộng còn phòng ngủ thì chật.</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417">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9. Câu ghép chính phụ có quan hệ mục đích – sự kiện.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i. Nam học tập chăm chỉ</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09">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10. Câu ghép có từ ngữ liên kết</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k. </a:t>
                      </a:r>
                      <a:r>
                        <a:rPr lang="en-US" sz="28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“Mị nín khóc, Mị lại bồi hồi.” (Tô Hoài).</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417">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11. Câu ghép không có từ ngữ liên kết</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 “Dù cuộc sống có nhiều vất vả, Lê cũng có một cái gia đình." (Nguyễn Minh Châu).</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41194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703701" y="1404954"/>
            <a:ext cx="20537032" cy="9687137"/>
          </a:xfrm>
          <a:custGeom>
            <a:avLst/>
            <a:gdLst/>
            <a:ahLst/>
            <a:cxnLst/>
            <a:rect l="l" t="t" r="r" b="b"/>
            <a:pathLst>
              <a:path w="20537032" h="9687137">
                <a:moveTo>
                  <a:pt x="20537031" y="0"/>
                </a:moveTo>
                <a:lnTo>
                  <a:pt x="0" y="0"/>
                </a:lnTo>
                <a:lnTo>
                  <a:pt x="0" y="9687137"/>
                </a:lnTo>
                <a:lnTo>
                  <a:pt x="20537031" y="9687137"/>
                </a:lnTo>
                <a:lnTo>
                  <a:pt x="20537031"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3" name="Group 3"/>
          <p:cNvGrpSpPr/>
          <p:nvPr/>
        </p:nvGrpSpPr>
        <p:grpSpPr>
          <a:xfrm>
            <a:off x="9040819" y="883948"/>
            <a:ext cx="1884661" cy="188466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5" name="TextBox 5"/>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6" name="Freeform 6"/>
          <p:cNvSpPr/>
          <p:nvPr/>
        </p:nvSpPr>
        <p:spPr>
          <a:xfrm>
            <a:off x="16430930" y="1674205"/>
            <a:ext cx="2908940" cy="999618"/>
          </a:xfrm>
          <a:custGeom>
            <a:avLst/>
            <a:gdLst/>
            <a:ahLst/>
            <a:cxnLst/>
            <a:rect l="l" t="t" r="r" b="b"/>
            <a:pathLst>
              <a:path w="2908940" h="999618">
                <a:moveTo>
                  <a:pt x="0" y="0"/>
                </a:moveTo>
                <a:lnTo>
                  <a:pt x="2908941" y="0"/>
                </a:lnTo>
                <a:lnTo>
                  <a:pt x="2908941" y="999617"/>
                </a:lnTo>
                <a:lnTo>
                  <a:pt x="0" y="999617"/>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grpSp>
        <p:nvGrpSpPr>
          <p:cNvPr id="7" name="Group 7"/>
          <p:cNvGrpSpPr/>
          <p:nvPr/>
        </p:nvGrpSpPr>
        <p:grpSpPr>
          <a:xfrm rot="108754">
            <a:off x="9984492" y="4302828"/>
            <a:ext cx="7354775" cy="2040942"/>
            <a:chOff x="0" y="0"/>
            <a:chExt cx="1937060" cy="691408"/>
          </a:xfrm>
        </p:grpSpPr>
        <p:sp>
          <p:nvSpPr>
            <p:cNvPr id="8" name="Freeform 8"/>
            <p:cNvSpPr/>
            <p:nvPr/>
          </p:nvSpPr>
          <p:spPr>
            <a:xfrm>
              <a:off x="0" y="0"/>
              <a:ext cx="1937060" cy="691408"/>
            </a:xfrm>
            <a:custGeom>
              <a:avLst/>
              <a:gdLst/>
              <a:ahLst/>
              <a:cxnLst/>
              <a:rect l="l" t="t" r="r" b="b"/>
              <a:pathLst>
                <a:path w="1937060" h="691408">
                  <a:moveTo>
                    <a:pt x="0" y="0"/>
                  </a:moveTo>
                  <a:lnTo>
                    <a:pt x="1937060" y="0"/>
                  </a:lnTo>
                  <a:lnTo>
                    <a:pt x="1937060" y="691408"/>
                  </a:lnTo>
                  <a:lnTo>
                    <a:pt x="0" y="691408"/>
                  </a:lnTo>
                  <a:close/>
                </a:path>
              </a:pathLst>
            </a:custGeom>
            <a:solidFill>
              <a:srgbClr val="FFFFFF"/>
            </a:solidFill>
          </p:spPr>
        </p:sp>
        <p:sp>
          <p:nvSpPr>
            <p:cNvPr id="9" name="TextBox 9"/>
            <p:cNvSpPr txBox="1"/>
            <p:nvPr/>
          </p:nvSpPr>
          <p:spPr>
            <a:xfrm>
              <a:off x="0" y="-9525"/>
              <a:ext cx="1937060" cy="700933"/>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10" name="Group 10"/>
          <p:cNvGrpSpPr/>
          <p:nvPr/>
        </p:nvGrpSpPr>
        <p:grpSpPr>
          <a:xfrm>
            <a:off x="10042435" y="6587781"/>
            <a:ext cx="7354775" cy="2625190"/>
            <a:chOff x="0" y="0"/>
            <a:chExt cx="1937060" cy="691408"/>
          </a:xfrm>
        </p:grpSpPr>
        <p:sp>
          <p:nvSpPr>
            <p:cNvPr id="11" name="Freeform 11"/>
            <p:cNvSpPr/>
            <p:nvPr/>
          </p:nvSpPr>
          <p:spPr>
            <a:xfrm>
              <a:off x="0" y="0"/>
              <a:ext cx="1937060" cy="691408"/>
            </a:xfrm>
            <a:custGeom>
              <a:avLst/>
              <a:gdLst/>
              <a:ahLst/>
              <a:cxnLst/>
              <a:rect l="l" t="t" r="r" b="b"/>
              <a:pathLst>
                <a:path w="1937060" h="691408">
                  <a:moveTo>
                    <a:pt x="0" y="0"/>
                  </a:moveTo>
                  <a:lnTo>
                    <a:pt x="1937060" y="0"/>
                  </a:lnTo>
                  <a:lnTo>
                    <a:pt x="1937060" y="691408"/>
                  </a:lnTo>
                  <a:lnTo>
                    <a:pt x="0" y="691408"/>
                  </a:lnTo>
                  <a:close/>
                </a:path>
              </a:pathLst>
            </a:custGeom>
            <a:solidFill>
              <a:srgbClr val="FFFFFF"/>
            </a:solidFill>
          </p:spPr>
        </p:sp>
        <p:sp>
          <p:nvSpPr>
            <p:cNvPr id="12" name="TextBox 12"/>
            <p:cNvSpPr txBox="1"/>
            <p:nvPr/>
          </p:nvSpPr>
          <p:spPr>
            <a:xfrm>
              <a:off x="0" y="-9525"/>
              <a:ext cx="1937060" cy="700933"/>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16" name="Group 16"/>
          <p:cNvGrpSpPr/>
          <p:nvPr/>
        </p:nvGrpSpPr>
        <p:grpSpPr>
          <a:xfrm>
            <a:off x="4604928" y="9140327"/>
            <a:ext cx="8290993" cy="730137"/>
            <a:chOff x="0" y="0"/>
            <a:chExt cx="2183636" cy="192300"/>
          </a:xfrm>
        </p:grpSpPr>
        <p:sp>
          <p:nvSpPr>
            <p:cNvPr id="17" name="Freeform 17"/>
            <p:cNvSpPr/>
            <p:nvPr/>
          </p:nvSpPr>
          <p:spPr>
            <a:xfrm>
              <a:off x="0" y="0"/>
              <a:ext cx="2183636" cy="192300"/>
            </a:xfrm>
            <a:custGeom>
              <a:avLst/>
              <a:gdLst/>
              <a:ahLst/>
              <a:cxnLst/>
              <a:rect l="l" t="t" r="r" b="b"/>
              <a:pathLst>
                <a:path w="2183636" h="192300">
                  <a:moveTo>
                    <a:pt x="1091818" y="0"/>
                  </a:moveTo>
                  <a:cubicBezTo>
                    <a:pt x="488824" y="0"/>
                    <a:pt x="0" y="43048"/>
                    <a:pt x="0" y="96150"/>
                  </a:cubicBezTo>
                  <a:cubicBezTo>
                    <a:pt x="0" y="149252"/>
                    <a:pt x="488824" y="192300"/>
                    <a:pt x="1091818" y="192300"/>
                  </a:cubicBezTo>
                  <a:cubicBezTo>
                    <a:pt x="1694812" y="192300"/>
                    <a:pt x="2183636" y="149252"/>
                    <a:pt x="2183636" y="96150"/>
                  </a:cubicBezTo>
                  <a:cubicBezTo>
                    <a:pt x="2183636" y="43048"/>
                    <a:pt x="1694812" y="0"/>
                    <a:pt x="1091818" y="0"/>
                  </a:cubicBezTo>
                  <a:close/>
                </a:path>
              </a:pathLst>
            </a:custGeom>
            <a:solidFill>
              <a:srgbClr val="05402F"/>
            </a:solidFill>
          </p:spPr>
        </p:sp>
        <p:sp>
          <p:nvSpPr>
            <p:cNvPr id="18" name="TextBox 18"/>
            <p:cNvSpPr txBox="1"/>
            <p:nvPr/>
          </p:nvSpPr>
          <p:spPr>
            <a:xfrm>
              <a:off x="204716" y="8503"/>
              <a:ext cx="1774204" cy="165768"/>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19" name="Group 19"/>
          <p:cNvGrpSpPr/>
          <p:nvPr/>
        </p:nvGrpSpPr>
        <p:grpSpPr>
          <a:xfrm>
            <a:off x="-2972145" y="9657558"/>
            <a:ext cx="8290993" cy="730137"/>
            <a:chOff x="0" y="0"/>
            <a:chExt cx="2183636" cy="192300"/>
          </a:xfrm>
        </p:grpSpPr>
        <p:sp>
          <p:nvSpPr>
            <p:cNvPr id="20" name="Freeform 20"/>
            <p:cNvSpPr/>
            <p:nvPr/>
          </p:nvSpPr>
          <p:spPr>
            <a:xfrm>
              <a:off x="0" y="0"/>
              <a:ext cx="2183636" cy="192300"/>
            </a:xfrm>
            <a:custGeom>
              <a:avLst/>
              <a:gdLst/>
              <a:ahLst/>
              <a:cxnLst/>
              <a:rect l="l" t="t" r="r" b="b"/>
              <a:pathLst>
                <a:path w="2183636" h="192300">
                  <a:moveTo>
                    <a:pt x="1091818" y="0"/>
                  </a:moveTo>
                  <a:cubicBezTo>
                    <a:pt x="488824" y="0"/>
                    <a:pt x="0" y="43048"/>
                    <a:pt x="0" y="96150"/>
                  </a:cubicBezTo>
                  <a:cubicBezTo>
                    <a:pt x="0" y="149252"/>
                    <a:pt x="488824" y="192300"/>
                    <a:pt x="1091818" y="192300"/>
                  </a:cubicBezTo>
                  <a:cubicBezTo>
                    <a:pt x="1694812" y="192300"/>
                    <a:pt x="2183636" y="149252"/>
                    <a:pt x="2183636" y="96150"/>
                  </a:cubicBezTo>
                  <a:cubicBezTo>
                    <a:pt x="2183636" y="43048"/>
                    <a:pt x="1694812" y="0"/>
                    <a:pt x="1091818" y="0"/>
                  </a:cubicBezTo>
                  <a:close/>
                </a:path>
              </a:pathLst>
            </a:custGeom>
            <a:solidFill>
              <a:srgbClr val="05402F"/>
            </a:solidFill>
          </p:spPr>
        </p:sp>
        <p:sp>
          <p:nvSpPr>
            <p:cNvPr id="21" name="TextBox 21"/>
            <p:cNvSpPr txBox="1"/>
            <p:nvPr/>
          </p:nvSpPr>
          <p:spPr>
            <a:xfrm>
              <a:off x="204716" y="8503"/>
              <a:ext cx="1774204" cy="165768"/>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2" name="TextBox 22"/>
          <p:cNvSpPr txBox="1"/>
          <p:nvPr/>
        </p:nvSpPr>
        <p:spPr>
          <a:xfrm>
            <a:off x="10364265" y="6682094"/>
            <a:ext cx="6711116" cy="2436564"/>
          </a:xfrm>
          <a:prstGeom prst="rect">
            <a:avLst/>
          </a:prstGeom>
        </p:spPr>
        <p:txBody>
          <a:bodyPr lIns="0" tIns="0" rIns="0" bIns="0" rtlCol="0" anchor="t">
            <a:spAutoFit/>
          </a:bodyPr>
          <a:lstStyle/>
          <a:p>
            <a:pPr algn="just">
              <a:lnSpc>
                <a:spcPts val="3820"/>
              </a:lnSpc>
              <a:spcBef>
                <a:spcPct val="0"/>
              </a:spcBef>
            </a:pPr>
            <a:r>
              <a:rPr lang="en-US" sz="3600" b="1">
                <a:latin typeface="Times New Roman" panose="02020603050405020304" pitchFamily="18" charset="0"/>
                <a:cs typeface="Times New Roman" panose="02020603050405020304" pitchFamily="18" charset="0"/>
              </a:rPr>
              <a:t>Câu ghép</a:t>
            </a:r>
            <a:r>
              <a:rPr lang="en-US" sz="3600">
                <a:latin typeface="Times New Roman" panose="02020603050405020304" pitchFamily="18" charset="0"/>
                <a:cs typeface="Times New Roman" panose="02020603050405020304" pitchFamily="18" charset="0"/>
              </a:rPr>
              <a:t>: Câu có hai cụm chủ ngữ - vị ngữ nòng cốt để biểu thị một phán đoán phức hợp, thể hiện một quá trình tư duy và thông báo có tính chất phức hợp.</a:t>
            </a:r>
            <a:endParaRPr lang="en-US" sz="3200">
              <a:solidFill>
                <a:srgbClr val="202124"/>
              </a:solidFill>
              <a:latin typeface="Times New Roman" panose="02020603050405020304" pitchFamily="18" charset="0"/>
              <a:ea typeface="Public Sans"/>
              <a:cs typeface="Times New Roman" panose="02020603050405020304" pitchFamily="18" charset="0"/>
              <a:sym typeface="Public Sans"/>
            </a:endParaRPr>
          </a:p>
        </p:txBody>
      </p:sp>
      <p:sp>
        <p:nvSpPr>
          <p:cNvPr id="23" name="Freeform 23"/>
          <p:cNvSpPr/>
          <p:nvPr/>
        </p:nvSpPr>
        <p:spPr>
          <a:xfrm>
            <a:off x="3480285" y="7385780"/>
            <a:ext cx="6823825" cy="2766751"/>
          </a:xfrm>
          <a:custGeom>
            <a:avLst/>
            <a:gdLst/>
            <a:ahLst/>
            <a:cxnLst/>
            <a:rect l="l" t="t" r="r" b="b"/>
            <a:pathLst>
              <a:path w="6823825" h="2766751">
                <a:moveTo>
                  <a:pt x="0" y="0"/>
                </a:moveTo>
                <a:lnTo>
                  <a:pt x="6823825" y="0"/>
                </a:lnTo>
                <a:lnTo>
                  <a:pt x="6823825" y="2766751"/>
                </a:lnTo>
                <a:lnTo>
                  <a:pt x="0" y="27667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4" name="Freeform 24"/>
          <p:cNvSpPr/>
          <p:nvPr/>
        </p:nvSpPr>
        <p:spPr>
          <a:xfrm flipH="1">
            <a:off x="-2332031" y="6248523"/>
            <a:ext cx="7315200" cy="3883706"/>
          </a:xfrm>
          <a:custGeom>
            <a:avLst/>
            <a:gdLst/>
            <a:ahLst/>
            <a:cxnLst/>
            <a:rect l="l" t="t" r="r" b="b"/>
            <a:pathLst>
              <a:path w="7315200" h="3883706">
                <a:moveTo>
                  <a:pt x="7315200" y="0"/>
                </a:moveTo>
                <a:lnTo>
                  <a:pt x="0" y="0"/>
                </a:lnTo>
                <a:lnTo>
                  <a:pt x="0" y="3883706"/>
                </a:lnTo>
                <a:lnTo>
                  <a:pt x="7315200" y="3883706"/>
                </a:lnTo>
                <a:lnTo>
                  <a:pt x="731520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5" name="Freeform 25"/>
          <p:cNvSpPr/>
          <p:nvPr/>
        </p:nvSpPr>
        <p:spPr>
          <a:xfrm>
            <a:off x="17121847" y="4590415"/>
            <a:ext cx="1895859" cy="6770927"/>
          </a:xfrm>
          <a:custGeom>
            <a:avLst/>
            <a:gdLst/>
            <a:ahLst/>
            <a:cxnLst/>
            <a:rect l="l" t="t" r="r" b="b"/>
            <a:pathLst>
              <a:path w="1895859" h="6770927">
                <a:moveTo>
                  <a:pt x="0" y="0"/>
                </a:moveTo>
                <a:lnTo>
                  <a:pt x="1895859" y="0"/>
                </a:lnTo>
                <a:lnTo>
                  <a:pt x="1895859" y="6770926"/>
                </a:lnTo>
                <a:lnTo>
                  <a:pt x="0" y="677092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6" name="TextBox 26"/>
          <p:cNvSpPr txBox="1"/>
          <p:nvPr/>
        </p:nvSpPr>
        <p:spPr>
          <a:xfrm>
            <a:off x="925519" y="2345463"/>
            <a:ext cx="8939329" cy="1015663"/>
          </a:xfrm>
          <a:prstGeom prst="rect">
            <a:avLst/>
          </a:prstGeom>
        </p:spPr>
        <p:txBody>
          <a:bodyPr lIns="0" tIns="0" rIns="0" bIns="0" rtlCol="0" anchor="t">
            <a:spAutoFit/>
          </a:bodyPr>
          <a:lstStyle/>
          <a:p>
            <a:r>
              <a:rPr lang="en-US" sz="6600" b="1">
                <a:solidFill>
                  <a:schemeClr val="bg1"/>
                </a:solidFill>
                <a:latin typeface="Times New Roman" panose="02020603050405020304" pitchFamily="18" charset="0"/>
                <a:cs typeface="Times New Roman" panose="02020603050405020304" pitchFamily="18" charset="0"/>
              </a:rPr>
              <a:t>I. Tri thức tiếng Việt</a:t>
            </a:r>
            <a:endParaRPr lang="en-GB" sz="6600">
              <a:solidFill>
                <a:schemeClr val="bg1"/>
              </a:solidFill>
              <a:latin typeface="Times New Roman" panose="02020603050405020304" pitchFamily="18" charset="0"/>
              <a:cs typeface="Times New Roman" panose="02020603050405020304" pitchFamily="18" charset="0"/>
            </a:endParaRPr>
          </a:p>
        </p:txBody>
      </p:sp>
      <p:sp>
        <p:nvSpPr>
          <p:cNvPr id="27" name="TextBox 27"/>
          <p:cNvSpPr txBox="1"/>
          <p:nvPr/>
        </p:nvSpPr>
        <p:spPr>
          <a:xfrm rot="108754">
            <a:off x="10265233" y="4514720"/>
            <a:ext cx="6711116" cy="1661993"/>
          </a:xfrm>
          <a:prstGeom prst="rect">
            <a:avLst/>
          </a:prstGeom>
        </p:spPr>
        <p:txBody>
          <a:bodyPr lIns="0" tIns="0" rIns="0" bIns="0" rtlCol="0" anchor="t">
            <a:spAutoFit/>
          </a:bodyPr>
          <a:lstStyle/>
          <a:p>
            <a:pPr algn="just"/>
            <a:r>
              <a:rPr lang="en-US" sz="3600" b="1">
                <a:latin typeface="Times New Roman" panose="02020603050405020304" pitchFamily="18" charset="0"/>
                <a:cs typeface="Times New Roman" panose="02020603050405020304" pitchFamily="18" charset="0"/>
              </a:rPr>
              <a:t>Câu đơn</a:t>
            </a:r>
            <a:r>
              <a:rPr lang="en-US" sz="3600">
                <a:latin typeface="Times New Roman" panose="02020603050405020304" pitchFamily="18" charset="0"/>
                <a:cs typeface="Times New Roman" panose="02020603050405020304" pitchFamily="18" charset="0"/>
              </a:rPr>
              <a:t>: Câu có một cụm chủ ngữ - vị ngữ nòng cốt để biểu thị một phán đoán đơn.</a:t>
            </a:r>
            <a:endParaRPr lang="en-GB" sz="3600">
              <a:latin typeface="Times New Roman" panose="02020603050405020304" pitchFamily="18" charset="0"/>
              <a:cs typeface="Times New Roman" panose="02020603050405020304" pitchFamily="18" charset="0"/>
            </a:endParaRPr>
          </a:p>
        </p:txBody>
      </p:sp>
      <p:sp>
        <p:nvSpPr>
          <p:cNvPr id="28" name="Freeform 28"/>
          <p:cNvSpPr/>
          <p:nvPr/>
        </p:nvSpPr>
        <p:spPr>
          <a:xfrm>
            <a:off x="-1161741" y="883948"/>
            <a:ext cx="2908940" cy="999618"/>
          </a:xfrm>
          <a:custGeom>
            <a:avLst/>
            <a:gdLst/>
            <a:ahLst/>
            <a:cxnLst/>
            <a:rect l="l" t="t" r="r" b="b"/>
            <a:pathLst>
              <a:path w="2908940" h="999618">
                <a:moveTo>
                  <a:pt x="0" y="0"/>
                </a:moveTo>
                <a:lnTo>
                  <a:pt x="2908941" y="0"/>
                </a:lnTo>
                <a:lnTo>
                  <a:pt x="2908941" y="999618"/>
                </a:lnTo>
                <a:lnTo>
                  <a:pt x="0" y="999618"/>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29" name="Freeform 29"/>
          <p:cNvSpPr/>
          <p:nvPr/>
        </p:nvSpPr>
        <p:spPr>
          <a:xfrm>
            <a:off x="5177250" y="5626765"/>
            <a:ext cx="2226919" cy="2121647"/>
          </a:xfrm>
          <a:custGeom>
            <a:avLst/>
            <a:gdLst/>
            <a:ahLst/>
            <a:cxnLst/>
            <a:rect l="l" t="t" r="r" b="b"/>
            <a:pathLst>
              <a:path w="2226919" h="2121647">
                <a:moveTo>
                  <a:pt x="0" y="0"/>
                </a:moveTo>
                <a:lnTo>
                  <a:pt x="2226919" y="0"/>
                </a:lnTo>
                <a:lnTo>
                  <a:pt x="2226919" y="2121646"/>
                </a:lnTo>
                <a:lnTo>
                  <a:pt x="0" y="212164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30" name="Rectangle 29"/>
          <p:cNvSpPr/>
          <p:nvPr/>
        </p:nvSpPr>
        <p:spPr>
          <a:xfrm>
            <a:off x="925519" y="3892135"/>
            <a:ext cx="7970452" cy="972574"/>
          </a:xfrm>
          <a:prstGeom prst="rect">
            <a:avLst/>
          </a:prstGeom>
        </p:spPr>
        <p:txBody>
          <a:bodyPr wrap="none">
            <a:spAutoFit/>
          </a:bodyPr>
          <a:lstStyle/>
          <a:p>
            <a:pPr>
              <a:lnSpc>
                <a:spcPct val="130000"/>
              </a:lnSpc>
              <a:spcAft>
                <a:spcPts val="0"/>
              </a:spcAft>
            </a:pPr>
            <a:r>
              <a:rPr lang="en-US" sz="4400" b="1"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Lựa chọn câu đơn – câu ghép</a:t>
            </a:r>
            <a:endParaRPr lang="en-GB" sz="4400" kern="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1" name="Group 7"/>
          <p:cNvGrpSpPr/>
          <p:nvPr/>
        </p:nvGrpSpPr>
        <p:grpSpPr>
          <a:xfrm rot="21346634">
            <a:off x="10156556" y="318575"/>
            <a:ext cx="7354775" cy="3510402"/>
            <a:chOff x="0" y="0"/>
            <a:chExt cx="1937060" cy="691408"/>
          </a:xfrm>
        </p:grpSpPr>
        <p:sp>
          <p:nvSpPr>
            <p:cNvPr id="32" name="Freeform 8"/>
            <p:cNvSpPr/>
            <p:nvPr/>
          </p:nvSpPr>
          <p:spPr>
            <a:xfrm>
              <a:off x="0" y="0"/>
              <a:ext cx="1937060" cy="691408"/>
            </a:xfrm>
            <a:custGeom>
              <a:avLst/>
              <a:gdLst/>
              <a:ahLst/>
              <a:cxnLst/>
              <a:rect l="l" t="t" r="r" b="b"/>
              <a:pathLst>
                <a:path w="1937060" h="691408">
                  <a:moveTo>
                    <a:pt x="0" y="0"/>
                  </a:moveTo>
                  <a:lnTo>
                    <a:pt x="1937060" y="0"/>
                  </a:lnTo>
                  <a:lnTo>
                    <a:pt x="1937060" y="691408"/>
                  </a:lnTo>
                  <a:lnTo>
                    <a:pt x="0" y="691408"/>
                  </a:lnTo>
                  <a:close/>
                </a:path>
              </a:pathLst>
            </a:custGeom>
            <a:solidFill>
              <a:srgbClr val="FFFFFF"/>
            </a:solidFill>
          </p:spPr>
        </p:sp>
        <p:sp>
          <p:nvSpPr>
            <p:cNvPr id="33" name="TextBox 9"/>
            <p:cNvSpPr txBox="1"/>
            <p:nvPr/>
          </p:nvSpPr>
          <p:spPr>
            <a:xfrm>
              <a:off x="0" y="-9525"/>
              <a:ext cx="1937060" cy="700933"/>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34" name="TextBox 27"/>
          <p:cNvSpPr txBox="1"/>
          <p:nvPr/>
        </p:nvSpPr>
        <p:spPr>
          <a:xfrm rot="21346634">
            <a:off x="10469282" y="344992"/>
            <a:ext cx="6711116" cy="3323987"/>
          </a:xfrm>
          <a:prstGeom prst="rect">
            <a:avLst/>
          </a:prstGeom>
        </p:spPr>
        <p:txBody>
          <a:bodyPr lIns="0" tIns="0" rIns="0" bIns="0" rtlCol="0" anchor="t">
            <a:spAutoFit/>
          </a:bodyPr>
          <a:lstStyle/>
          <a:p>
            <a:pPr algn="just"/>
            <a:r>
              <a:rPr lang="vi-VN" sz="3600">
                <a:latin typeface="Times New Roman" panose="02020603050405020304" pitchFamily="18" charset="0"/>
                <a:cs typeface="Times New Roman" panose="02020603050405020304" pitchFamily="18" charset="0"/>
              </a:rPr>
              <a:t>Trong thực tế giao tiếp, tuỳ vào mục đích khác nhau, người nói/ người viết, có thể lựa chọn sử dụng câu đơn – câu ghép, lựa chọn các kiểu câu ghép và các phương tiện nối các vế của câu ghép.</a:t>
            </a:r>
            <a:endParaRPr lang="en-GB" sz="36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82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par>
                                <p:cTn id="36" presetID="16" presetClass="entr" presetSubtype="21"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30"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2361</Words>
  <Application>Microsoft Office PowerPoint</Application>
  <PresentationFormat>Custom</PresentationFormat>
  <Paragraphs>123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#9Slide07 SVNUT Triumph Press</vt:lpstr>
      <vt:lpstr>Public Sans</vt:lpstr>
      <vt:lpstr>Times New Roman</vt:lpstr>
      <vt:lpstr>Kooperativ</vt:lpstr>
      <vt:lpstr>#9Slide07 VT323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Purple 3D Internet Marketing Instagram Post (Bài thuyết trình)</dc:title>
  <dc:creator>Welcome</dc:creator>
  <cp:lastModifiedBy>Windows User</cp:lastModifiedBy>
  <cp:revision>59</cp:revision>
  <dcterms:created xsi:type="dcterms:W3CDTF">2006-08-16T00:00:00Z</dcterms:created>
  <dcterms:modified xsi:type="dcterms:W3CDTF">2025-01-15T11:18:26Z</dcterms:modified>
  <dc:identifier>DAGRwBnYCew</dc:identifier>
</cp:coreProperties>
</file>