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3" r:id="rId2"/>
    <p:sldId id="256" r:id="rId3"/>
    <p:sldId id="274" r:id="rId4"/>
    <p:sldId id="275" r:id="rId5"/>
    <p:sldId id="276" r:id="rId6"/>
    <p:sldId id="258" r:id="rId7"/>
    <p:sldId id="257" r:id="rId8"/>
    <p:sldId id="259" r:id="rId9"/>
    <p:sldId id="260" r:id="rId10"/>
    <p:sldId id="277" r:id="rId11"/>
    <p:sldId id="278" r:id="rId12"/>
    <p:sldId id="279" r:id="rId13"/>
    <p:sldId id="282" r:id="rId14"/>
    <p:sldId id="280" r:id="rId15"/>
    <p:sldId id="283" r:id="rId16"/>
    <p:sldId id="285" r:id="rId17"/>
    <p:sldId id="291" r:id="rId18"/>
    <p:sldId id="290" r:id="rId19"/>
    <p:sldId id="292" r:id="rId20"/>
    <p:sldId id="262" r:id="rId21"/>
    <p:sldId id="264" r:id="rId22"/>
    <p:sldId id="267" r:id="rId2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9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2000F-BDF9-4C05-A531-86A486250059}" type="datetimeFigureOut">
              <a:rPr lang="en-GB" smtClean="0"/>
              <a:t>15/01/2025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84200-82A1-497F-9147-8DAC3C00AEEC}" type="slidenum">
              <a:rPr lang="en-GB" smtClean="0"/>
              <a:t>‹#›</a:t>
            </a:fld>
            <a:endParaRPr lang="en-GB"/>
          </a:p>
        </p:txBody>
      </p:sp>
    </p:spTree>
    <p:extLst>
      <p:ext uri="{BB962C8B-B14F-4D97-AF65-F5344CB8AC3E}">
        <p14:creationId xmlns:p14="http://schemas.microsoft.com/office/powerpoint/2010/main" val="328174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D384200-82A1-497F-9147-8DAC3C00AEEC}" type="slidenum">
              <a:rPr lang="en-GB" smtClean="0"/>
              <a:t>3</a:t>
            </a:fld>
            <a:endParaRPr lang="en-GB"/>
          </a:p>
        </p:txBody>
      </p:sp>
    </p:spTree>
    <p:extLst>
      <p:ext uri="{BB962C8B-B14F-4D97-AF65-F5344CB8AC3E}">
        <p14:creationId xmlns:p14="http://schemas.microsoft.com/office/powerpoint/2010/main" val="3929194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smtClean="0">
                <a:latin typeface="Times New Roman" panose="02020603050405020304" pitchFamily="18" charset="0"/>
                <a:cs typeface="Times New Roman" panose="02020603050405020304" pitchFamily="18" charset="0"/>
              </a:rPr>
              <a:t>Giáo viên ấn vào các ô vuông chứa chữ cái bên dưới để tìm ra câu trả lời đúng</a:t>
            </a:r>
            <a:endParaRPr lang="en-GB" sz="1200" smtClean="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384200-82A1-497F-9147-8DAC3C00AEEC}" type="slidenum">
              <a:rPr lang="en-GB" smtClean="0"/>
              <a:t>13</a:t>
            </a:fld>
            <a:endParaRPr lang="en-GB"/>
          </a:p>
        </p:txBody>
      </p:sp>
    </p:spTree>
    <p:extLst>
      <p:ext uri="{BB962C8B-B14F-4D97-AF65-F5344CB8AC3E}">
        <p14:creationId xmlns:p14="http://schemas.microsoft.com/office/powerpoint/2010/main" val="2996767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600" smtClean="0">
                <a:latin typeface="Times New Roman" panose="02020603050405020304" pitchFamily="18" charset="0"/>
                <a:cs typeface="Times New Roman" panose="02020603050405020304" pitchFamily="18" charset="0"/>
              </a:rPr>
              <a:t>Giáo viên ấn vào các ô vuông chứa chữ cái bên dưới để tìm ra câu trả lời đúng</a:t>
            </a:r>
            <a:endParaRPr lang="en-GB" sz="160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CD384200-82A1-497F-9147-8DAC3C00AEEC}" type="slidenum">
              <a:rPr lang="en-GB" smtClean="0"/>
              <a:t>14</a:t>
            </a:fld>
            <a:endParaRPr lang="en-GB"/>
          </a:p>
        </p:txBody>
      </p:sp>
    </p:spTree>
    <p:extLst>
      <p:ext uri="{BB962C8B-B14F-4D97-AF65-F5344CB8AC3E}">
        <p14:creationId xmlns:p14="http://schemas.microsoft.com/office/powerpoint/2010/main" val="95544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smtClean="0">
                <a:latin typeface="Times New Roman" panose="02020603050405020304" pitchFamily="18" charset="0"/>
                <a:cs typeface="Times New Roman" panose="02020603050405020304" pitchFamily="18" charset="0"/>
              </a:rPr>
              <a:t>Giáo viên ấn vào các ô vuông chứa chữ cái bên dưới để tìm ra câu trả lời đúng</a:t>
            </a:r>
            <a:endParaRPr lang="en-GB" sz="1200" smtClean="0">
              <a:latin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10"/>
          </p:nvPr>
        </p:nvSpPr>
        <p:spPr/>
        <p:txBody>
          <a:bodyPr/>
          <a:lstStyle/>
          <a:p>
            <a:fld id="{CD384200-82A1-497F-9147-8DAC3C00AEEC}" type="slidenum">
              <a:rPr lang="en-GB" smtClean="0"/>
              <a:t>15</a:t>
            </a:fld>
            <a:endParaRPr lang="en-GB"/>
          </a:p>
        </p:txBody>
      </p:sp>
    </p:spTree>
    <p:extLst>
      <p:ext uri="{BB962C8B-B14F-4D97-AF65-F5344CB8AC3E}">
        <p14:creationId xmlns:p14="http://schemas.microsoft.com/office/powerpoint/2010/main" val="4066435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smtClean="0">
                <a:latin typeface="Times New Roman" panose="02020603050405020304" pitchFamily="18" charset="0"/>
                <a:cs typeface="Times New Roman" panose="02020603050405020304" pitchFamily="18" charset="0"/>
              </a:rPr>
              <a:t>Giáo viên ấn vào các ô vuông chứa chữ cái bên dưới để tìm ra câu trả lời đúng</a:t>
            </a:r>
            <a:endParaRPr lang="en-GB" sz="1200" smtClean="0">
              <a:latin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10"/>
          </p:nvPr>
        </p:nvSpPr>
        <p:spPr/>
        <p:txBody>
          <a:bodyPr/>
          <a:lstStyle/>
          <a:p>
            <a:fld id="{CD384200-82A1-497F-9147-8DAC3C00AEEC}" type="slidenum">
              <a:rPr lang="en-GB" smtClean="0"/>
              <a:t>16</a:t>
            </a:fld>
            <a:endParaRPr lang="en-GB"/>
          </a:p>
        </p:txBody>
      </p:sp>
    </p:spTree>
    <p:extLst>
      <p:ext uri="{BB962C8B-B14F-4D97-AF65-F5344CB8AC3E}">
        <p14:creationId xmlns:p14="http://schemas.microsoft.com/office/powerpoint/2010/main" val="3765282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smtClean="0">
                <a:latin typeface="Times New Roman" panose="02020603050405020304" pitchFamily="18" charset="0"/>
                <a:cs typeface="Times New Roman" panose="02020603050405020304" pitchFamily="18" charset="0"/>
              </a:rPr>
              <a:t>Giáo viên ấn vào các ô vuông chứa chữ cái bên dưới để tìm ra câu trả lời đúng</a:t>
            </a:r>
            <a:endParaRPr lang="en-GB" sz="1200" smtClean="0">
              <a:latin typeface="Times New Roman"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10"/>
          </p:nvPr>
        </p:nvSpPr>
        <p:spPr/>
        <p:txBody>
          <a:bodyPr/>
          <a:lstStyle/>
          <a:p>
            <a:fld id="{CD384200-82A1-497F-9147-8DAC3C00AEEC}" type="slidenum">
              <a:rPr lang="en-GB" smtClean="0"/>
              <a:t>17</a:t>
            </a:fld>
            <a:endParaRPr lang="en-GB"/>
          </a:p>
        </p:txBody>
      </p:sp>
    </p:spTree>
    <p:extLst>
      <p:ext uri="{BB962C8B-B14F-4D97-AF65-F5344CB8AC3E}">
        <p14:creationId xmlns:p14="http://schemas.microsoft.com/office/powerpoint/2010/main" val="3526888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1.png"/><Relationship Id="rId18" Type="http://schemas.openxmlformats.org/officeDocument/2006/relationships/image" Target="../media/image9.svg"/><Relationship Id="rId26" Type="http://schemas.openxmlformats.org/officeDocument/2006/relationships/image" Target="../media/image21.svg"/><Relationship Id="rId3" Type="http://schemas.openxmlformats.org/officeDocument/2006/relationships/image" Target="../media/image26.png"/><Relationship Id="rId21" Type="http://schemas.openxmlformats.org/officeDocument/2006/relationships/image" Target="../media/image17.pn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12.png"/><Relationship Id="rId25" Type="http://schemas.openxmlformats.org/officeDocument/2006/relationships/image" Target="../media/image18.png"/><Relationship Id="rId2" Type="http://schemas.openxmlformats.org/officeDocument/2006/relationships/image" Target="../media/image8.png"/><Relationship Id="rId16" Type="http://schemas.openxmlformats.org/officeDocument/2006/relationships/image" Target="../media/image33.svg"/><Relationship Id="rId20" Type="http://schemas.openxmlformats.org/officeDocument/2006/relationships/image" Target="../media/image17.svg"/><Relationship Id="rId29"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23.svg"/><Relationship Id="rId32" Type="http://schemas.openxmlformats.org/officeDocument/2006/relationships/image" Target="../media/image15.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19.png"/><Relationship Id="rId28" Type="http://schemas.openxmlformats.org/officeDocument/2006/relationships/image" Target="../media/image45.svg"/><Relationship Id="rId10" Type="http://schemas.openxmlformats.org/officeDocument/2006/relationships/image" Target="../media/image37.svg"/><Relationship Id="rId19" Type="http://schemas.openxmlformats.org/officeDocument/2006/relationships/image" Target="../media/image16.png"/><Relationship Id="rId31" Type="http://schemas.openxmlformats.org/officeDocument/2006/relationships/image" Target="../media/image15.png"/><Relationship Id="rId4" Type="http://schemas.openxmlformats.org/officeDocument/2006/relationships/image" Target="../media/image27.svg"/><Relationship Id="rId9" Type="http://schemas.openxmlformats.org/officeDocument/2006/relationships/image" Target="../media/image24.png"/><Relationship Id="rId14" Type="http://schemas.openxmlformats.org/officeDocument/2006/relationships/image" Target="../media/image43.svg"/><Relationship Id="rId22" Type="http://schemas.openxmlformats.org/officeDocument/2006/relationships/image" Target="../media/image19.svg"/><Relationship Id="rId27" Type="http://schemas.openxmlformats.org/officeDocument/2006/relationships/image" Target="../media/image21.png"/><Relationship Id="rId30"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7.sv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37.PNG"/><Relationship Id="rId2" Type="http://schemas.openxmlformats.org/officeDocument/2006/relationships/image" Target="../media/image8.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png"/><Relationship Id="rId24" Type="http://schemas.openxmlformats.org/officeDocument/2006/relationships/image" Target="../media/image23.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9.svg"/><Relationship Id="rId19"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3.svg"/><Relationship Id="rId22"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slide" Target="slide14.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audio" Target="../media/audio1.wav"/><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slide" Target="slide15.xml"/><Relationship Id="rId10" Type="http://schemas.openxmlformats.org/officeDocument/2006/relationships/image" Target="../media/image39.png"/><Relationship Id="rId4" Type="http://schemas.openxmlformats.org/officeDocument/2006/relationships/audio" Target="../media/audio2.wav"/><Relationship Id="rId9" Type="http://schemas.openxmlformats.org/officeDocument/2006/relationships/image" Target="../media/image43.png"/><Relationship Id="rId1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8.png"/><Relationship Id="rId15" Type="http://schemas.openxmlformats.org/officeDocument/2006/relationships/slide" Target="slide14.xml"/><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slide" Target="slide17.xml"/><Relationship Id="rId10" Type="http://schemas.openxmlformats.org/officeDocument/2006/relationships/image" Target="../media/image39.png"/><Relationship Id="rId4" Type="http://schemas.openxmlformats.org/officeDocument/2006/relationships/audio" Target="../media/audio1.wav"/><Relationship Id="rId9" Type="http://schemas.openxmlformats.org/officeDocument/2006/relationships/image" Target="../media/image47.png"/><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8.png"/><Relationship Id="rId1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audio" Target="../media/audio2.wav"/><Relationship Id="rId7" Type="http://schemas.openxmlformats.org/officeDocument/2006/relationships/image" Target="../media/image41.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7.png"/><Relationship Id="rId5" Type="http://schemas.openxmlformats.org/officeDocument/2006/relationships/image" Target="../media/image38.png"/><Relationship Id="rId15" Type="http://schemas.openxmlformats.org/officeDocument/2006/relationships/slide" Target="slide19.xml"/><Relationship Id="rId10" Type="http://schemas.openxmlformats.org/officeDocument/2006/relationships/image" Target="../media/image43.png"/><Relationship Id="rId4" Type="http://schemas.openxmlformats.org/officeDocument/2006/relationships/audio" Target="../media/audio1.wav"/><Relationship Id="rId9" Type="http://schemas.openxmlformats.org/officeDocument/2006/relationships/image" Target="../media/image46.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7.sv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48.PNG"/><Relationship Id="rId2" Type="http://schemas.openxmlformats.org/officeDocument/2006/relationships/image" Target="../media/image8.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png"/><Relationship Id="rId24" Type="http://schemas.openxmlformats.org/officeDocument/2006/relationships/image" Target="../media/image23.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9.svg"/><Relationship Id="rId19"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3.svg"/><Relationship Id="rId22"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7.sv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0.PNG"/><Relationship Id="rId2" Type="http://schemas.openxmlformats.org/officeDocument/2006/relationships/image" Target="../media/image8.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png"/><Relationship Id="rId24" Type="http://schemas.openxmlformats.org/officeDocument/2006/relationships/image" Target="../media/image23.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9.svg"/><Relationship Id="rId19"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3.svg"/><Relationship Id="rId22"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18" Type="http://schemas.openxmlformats.org/officeDocument/2006/relationships/image" Target="../media/image29.svg"/><Relationship Id="rId26" Type="http://schemas.openxmlformats.org/officeDocument/2006/relationships/image" Target="../media/image19.svg"/><Relationship Id="rId3" Type="http://schemas.openxmlformats.org/officeDocument/2006/relationships/slideLayout" Target="../slideLayouts/slideLayout7.xml"/><Relationship Id="rId21" Type="http://schemas.openxmlformats.org/officeDocument/2006/relationships/image" Target="../media/image35.pn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33.png"/><Relationship Id="rId25" Type="http://schemas.openxmlformats.org/officeDocument/2006/relationships/image" Target="../media/image17.png"/><Relationship Id="rId2" Type="http://schemas.openxmlformats.org/officeDocument/2006/relationships/video" Target="../media/media1.mp4"/><Relationship Id="rId16" Type="http://schemas.openxmlformats.org/officeDocument/2006/relationships/image" Target="../media/image54.svg"/><Relationship Id="rId20" Type="http://schemas.openxmlformats.org/officeDocument/2006/relationships/image" Target="../media/image47.svg"/><Relationship Id="rId29" Type="http://schemas.openxmlformats.org/officeDocument/2006/relationships/image" Target="../media/image18.png"/><Relationship Id="rId1" Type="http://schemas.microsoft.com/office/2007/relationships/media" Target="../media/media1.mp4"/><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17.svg"/><Relationship Id="rId5" Type="http://schemas.openxmlformats.org/officeDocument/2006/relationships/image" Target="../media/image22.png"/><Relationship Id="rId15" Type="http://schemas.openxmlformats.org/officeDocument/2006/relationships/image" Target="../media/image36.png"/><Relationship Id="rId23" Type="http://schemas.openxmlformats.org/officeDocument/2006/relationships/image" Target="../media/image16.png"/><Relationship Id="rId28" Type="http://schemas.openxmlformats.org/officeDocument/2006/relationships/image" Target="../media/image23.svg"/><Relationship Id="rId10" Type="http://schemas.openxmlformats.org/officeDocument/2006/relationships/image" Target="../media/image37.svg"/><Relationship Id="rId19" Type="http://schemas.openxmlformats.org/officeDocument/2006/relationships/image" Target="../media/image27.png"/><Relationship Id="rId31"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24.png"/><Relationship Id="rId14" Type="http://schemas.openxmlformats.org/officeDocument/2006/relationships/image" Target="../media/image27.svg"/><Relationship Id="rId22" Type="http://schemas.openxmlformats.org/officeDocument/2006/relationships/image" Target="../media/image41.svg"/><Relationship Id="rId27" Type="http://schemas.openxmlformats.org/officeDocument/2006/relationships/image" Target="../media/image19.png"/><Relationship Id="rId30" Type="http://schemas.openxmlformats.org/officeDocument/2006/relationships/image" Target="../media/image21.svg"/></Relationships>
</file>

<file path=ppt/slides/_rels/slide21.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34.png"/><Relationship Id="rId18" Type="http://schemas.openxmlformats.org/officeDocument/2006/relationships/image" Target="../media/image33.svg"/><Relationship Id="rId26" Type="http://schemas.openxmlformats.org/officeDocument/2006/relationships/image" Target="../media/image19.svg"/><Relationship Id="rId3" Type="http://schemas.openxmlformats.org/officeDocument/2006/relationships/image" Target="../media/image22.png"/><Relationship Id="rId21" Type="http://schemas.openxmlformats.org/officeDocument/2006/relationships/image" Target="../media/image15.png"/><Relationship Id="rId7" Type="http://schemas.openxmlformats.org/officeDocument/2006/relationships/image" Target="../media/image24.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17.png"/><Relationship Id="rId2" Type="http://schemas.openxmlformats.org/officeDocument/2006/relationships/image" Target="../media/image8.png"/><Relationship Id="rId16" Type="http://schemas.openxmlformats.org/officeDocument/2006/relationships/image" Target="../media/image7.svg"/><Relationship Id="rId20" Type="http://schemas.openxmlformats.org/officeDocument/2006/relationships/image" Target="../media/image41.svg"/><Relationship Id="rId29"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6.png"/><Relationship Id="rId24" Type="http://schemas.openxmlformats.org/officeDocument/2006/relationships/image" Target="../media/image17.svg"/><Relationship Id="rId5" Type="http://schemas.openxmlformats.org/officeDocument/2006/relationships/image" Target="../media/image23.png"/><Relationship Id="rId15" Type="http://schemas.openxmlformats.org/officeDocument/2006/relationships/image" Target="../media/image11.png"/><Relationship Id="rId23" Type="http://schemas.openxmlformats.org/officeDocument/2006/relationships/image" Target="../media/image16.png"/><Relationship Id="rId28" Type="http://schemas.openxmlformats.org/officeDocument/2006/relationships/image" Target="../media/image23.svg"/><Relationship Id="rId10" Type="http://schemas.openxmlformats.org/officeDocument/2006/relationships/image" Target="../media/image39.svg"/><Relationship Id="rId19" Type="http://schemas.openxmlformats.org/officeDocument/2006/relationships/image" Target="../media/image35.png"/><Relationship Id="rId4" Type="http://schemas.openxmlformats.org/officeDocument/2006/relationships/image" Target="../media/image25.svg"/><Relationship Id="rId9" Type="http://schemas.openxmlformats.org/officeDocument/2006/relationships/image" Target="../media/image25.png"/><Relationship Id="rId14" Type="http://schemas.openxmlformats.org/officeDocument/2006/relationships/image" Target="../media/image31.svg"/><Relationship Id="rId22" Type="http://schemas.openxmlformats.org/officeDocument/2006/relationships/image" Target="../media/image15.svg"/><Relationship Id="rId27" Type="http://schemas.openxmlformats.org/officeDocument/2006/relationships/image" Target="../media/image19.png"/><Relationship Id="rId30" Type="http://schemas.openxmlformats.org/officeDocument/2006/relationships/image" Target="../media/image21.svg"/></Relationships>
</file>

<file path=ppt/slides/_rels/slide22.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18" Type="http://schemas.openxmlformats.org/officeDocument/2006/relationships/image" Target="../media/image32.png"/><Relationship Id="rId26" Type="http://schemas.openxmlformats.org/officeDocument/2006/relationships/image" Target="../media/image17.png"/><Relationship Id="rId3" Type="http://schemas.openxmlformats.org/officeDocument/2006/relationships/image" Target="../media/image22.png"/><Relationship Id="rId21" Type="http://schemas.openxmlformats.org/officeDocument/2006/relationships/image" Target="../media/image15.svg"/><Relationship Id="rId34" Type="http://schemas.openxmlformats.org/officeDocument/2006/relationships/image" Target="../media/image29.png"/><Relationship Id="rId12" Type="http://schemas.openxmlformats.org/officeDocument/2006/relationships/image" Target="../media/image39.svg"/><Relationship Id="rId17" Type="http://schemas.openxmlformats.org/officeDocument/2006/relationships/image" Target="../media/image43.svg"/><Relationship Id="rId25" Type="http://schemas.openxmlformats.org/officeDocument/2006/relationships/image" Target="../media/image17.svg"/><Relationship Id="rId33" Type="http://schemas.openxmlformats.org/officeDocument/2006/relationships/image" Target="../media/image45.svg"/><Relationship Id="rId2" Type="http://schemas.openxmlformats.org/officeDocument/2006/relationships/image" Target="../media/image8.png"/><Relationship Id="rId16" Type="http://schemas.openxmlformats.org/officeDocument/2006/relationships/image" Target="../media/image31.png"/><Relationship Id="rId20" Type="http://schemas.openxmlformats.org/officeDocument/2006/relationships/image" Target="../media/image15.png"/><Relationship Id="rId29" Type="http://schemas.openxmlformats.org/officeDocument/2006/relationships/image" Target="../media/image23.svg"/><Relationship Id="rId1" Type="http://schemas.openxmlformats.org/officeDocument/2006/relationships/slideLayout" Target="../slideLayouts/slideLayout7.xml"/><Relationship Id="rId11" Type="http://schemas.openxmlformats.org/officeDocument/2006/relationships/image" Target="../media/image25.png"/><Relationship Id="rId6" Type="http://schemas.openxmlformats.org/officeDocument/2006/relationships/image" Target="../media/image27.svg"/><Relationship Id="rId24" Type="http://schemas.openxmlformats.org/officeDocument/2006/relationships/image" Target="../media/image16.png"/><Relationship Id="rId32" Type="http://schemas.openxmlformats.org/officeDocument/2006/relationships/image" Target="../media/image21.png"/><Relationship Id="rId5" Type="http://schemas.openxmlformats.org/officeDocument/2006/relationships/image" Target="../media/image23.png"/><Relationship Id="rId15" Type="http://schemas.openxmlformats.org/officeDocument/2006/relationships/image" Target="../media/image41.svg"/><Relationship Id="rId23" Type="http://schemas.openxmlformats.org/officeDocument/2006/relationships/image" Target="../media/image13.svg"/><Relationship Id="rId28" Type="http://schemas.openxmlformats.org/officeDocument/2006/relationships/image" Target="../media/image19.png"/><Relationship Id="rId10" Type="http://schemas.openxmlformats.org/officeDocument/2006/relationships/image" Target="../media/image37.svg"/><Relationship Id="rId19" Type="http://schemas.openxmlformats.org/officeDocument/2006/relationships/image" Target="../media/image33.svg"/><Relationship Id="rId31" Type="http://schemas.openxmlformats.org/officeDocument/2006/relationships/image" Target="../media/image21.svg"/><Relationship Id="rId4" Type="http://schemas.openxmlformats.org/officeDocument/2006/relationships/image" Target="../media/image25.svg"/><Relationship Id="rId9" Type="http://schemas.openxmlformats.org/officeDocument/2006/relationships/image" Target="../media/image24.png"/><Relationship Id="rId14" Type="http://schemas.openxmlformats.org/officeDocument/2006/relationships/image" Target="../media/image35.png"/><Relationship Id="rId22" Type="http://schemas.openxmlformats.org/officeDocument/2006/relationships/image" Target="../media/image14.png"/><Relationship Id="rId27" Type="http://schemas.openxmlformats.org/officeDocument/2006/relationships/image" Target="../media/image19.svg"/><Relationship Id="rId30" Type="http://schemas.openxmlformats.org/officeDocument/2006/relationships/image" Target="../media/image18.png"/><Relationship Id="rId35" Type="http://schemas.openxmlformats.org/officeDocument/2006/relationships/image" Target="../media/image52.sv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9.svg"/><Relationship Id="rId18" Type="http://schemas.openxmlformats.org/officeDocument/2006/relationships/image" Target="../media/image28.png"/><Relationship Id="rId26" Type="http://schemas.openxmlformats.org/officeDocument/2006/relationships/image" Target="../media/image19.png"/><Relationship Id="rId3" Type="http://schemas.openxmlformats.org/officeDocument/2006/relationships/image" Target="../media/image8.png"/><Relationship Id="rId21" Type="http://schemas.openxmlformats.org/officeDocument/2006/relationships/image" Target="../media/image15.svg"/><Relationship Id="rId7" Type="http://schemas.openxmlformats.org/officeDocument/2006/relationships/image" Target="../media/image25.svg"/><Relationship Id="rId12" Type="http://schemas.openxmlformats.org/officeDocument/2006/relationships/image" Target="../media/image25.png"/><Relationship Id="rId17" Type="http://schemas.openxmlformats.org/officeDocument/2006/relationships/image" Target="../media/image47.svg"/><Relationship Id="rId25" Type="http://schemas.openxmlformats.org/officeDocument/2006/relationships/image" Target="../media/image19.svg"/><Relationship Id="rId33" Type="http://schemas.openxmlformats.org/officeDocument/2006/relationships/image" Target="../media/image13.svg"/><Relationship Id="rId2" Type="http://schemas.openxmlformats.org/officeDocument/2006/relationships/notesSlide" Target="../notesSlides/notesSlide1.xml"/><Relationship Id="rId16" Type="http://schemas.openxmlformats.org/officeDocument/2006/relationships/image" Target="../media/image27.png"/><Relationship Id="rId20" Type="http://schemas.openxmlformats.org/officeDocument/2006/relationships/image" Target="../media/image15.png"/><Relationship Id="rId29"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37.svg"/><Relationship Id="rId24" Type="http://schemas.openxmlformats.org/officeDocument/2006/relationships/image" Target="../media/image17.png"/><Relationship Id="rId32" Type="http://schemas.openxmlformats.org/officeDocument/2006/relationships/image" Target="../media/image14.png"/><Relationship Id="rId5" Type="http://schemas.openxmlformats.org/officeDocument/2006/relationships/image" Target="../media/image45.svg"/><Relationship Id="rId15" Type="http://schemas.openxmlformats.org/officeDocument/2006/relationships/image" Target="../media/image27.svg"/><Relationship Id="rId23" Type="http://schemas.openxmlformats.org/officeDocument/2006/relationships/image" Target="../media/image17.svg"/><Relationship Id="rId28" Type="http://schemas.openxmlformats.org/officeDocument/2006/relationships/image" Target="../media/image18.png"/><Relationship Id="rId10" Type="http://schemas.openxmlformats.org/officeDocument/2006/relationships/image" Target="../media/image24.png"/><Relationship Id="rId19" Type="http://schemas.openxmlformats.org/officeDocument/2006/relationships/image" Target="../media/image49.svg"/><Relationship Id="rId31" Type="http://schemas.openxmlformats.org/officeDocument/2006/relationships/image" Target="../media/image52.svg"/><Relationship Id="rId4" Type="http://schemas.openxmlformats.org/officeDocument/2006/relationships/image" Target="../media/image21.png"/><Relationship Id="rId9" Type="http://schemas.openxmlformats.org/officeDocument/2006/relationships/image" Target="../media/image35.svg"/><Relationship Id="rId14" Type="http://schemas.openxmlformats.org/officeDocument/2006/relationships/image" Target="../media/image26.png"/><Relationship Id="rId22" Type="http://schemas.openxmlformats.org/officeDocument/2006/relationships/image" Target="../media/image16.png"/><Relationship Id="rId27" Type="http://schemas.openxmlformats.org/officeDocument/2006/relationships/image" Target="../media/image23.svg"/><Relationship Id="rId30"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4.png"/><Relationship Id="rId18" Type="http://schemas.openxmlformats.org/officeDocument/2006/relationships/image" Target="../media/image17.svg"/><Relationship Id="rId3" Type="http://schemas.openxmlformats.org/officeDocument/2006/relationships/image" Target="../media/image9.png"/><Relationship Id="rId21" Type="http://schemas.openxmlformats.org/officeDocument/2006/relationships/image" Target="../media/image18.png"/><Relationship Id="rId7" Type="http://schemas.openxmlformats.org/officeDocument/2006/relationships/image" Target="../media/image11.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3.png"/><Relationship Id="rId24" Type="http://schemas.openxmlformats.org/officeDocument/2006/relationships/image" Target="../media/image23.sv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19.png"/><Relationship Id="rId10" Type="http://schemas.openxmlformats.org/officeDocument/2006/relationships/image" Target="../media/image9.svg"/><Relationship Id="rId19" Type="http://schemas.openxmlformats.org/officeDocument/2006/relationships/image" Target="../media/image17.png"/><Relationship Id="rId4" Type="http://schemas.openxmlformats.org/officeDocument/2006/relationships/image" Target="../media/image3.svg"/><Relationship Id="rId9" Type="http://schemas.openxmlformats.org/officeDocument/2006/relationships/image" Target="../media/image12.png"/><Relationship Id="rId14" Type="http://schemas.openxmlformats.org/officeDocument/2006/relationships/image" Target="../media/image13.svg"/><Relationship Id="rId22"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1.png"/><Relationship Id="rId18" Type="http://schemas.openxmlformats.org/officeDocument/2006/relationships/image" Target="../media/image12.png"/><Relationship Id="rId26" Type="http://schemas.openxmlformats.org/officeDocument/2006/relationships/image" Target="../media/image18.png"/><Relationship Id="rId3" Type="http://schemas.openxmlformats.org/officeDocument/2006/relationships/image" Target="../media/image26.png"/><Relationship Id="rId21" Type="http://schemas.openxmlformats.org/officeDocument/2006/relationships/image" Target="../media/image17.sv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33.svg"/><Relationship Id="rId25" Type="http://schemas.openxmlformats.org/officeDocument/2006/relationships/image" Target="../media/image23.svg"/><Relationship Id="rId33" Type="http://schemas.openxmlformats.org/officeDocument/2006/relationships/image" Target="../media/image15.svg"/><Relationship Id="rId2" Type="http://schemas.openxmlformats.org/officeDocument/2006/relationships/image" Target="../media/image8.png"/><Relationship Id="rId16" Type="http://schemas.openxmlformats.org/officeDocument/2006/relationships/image" Target="../media/image32.png"/><Relationship Id="rId20" Type="http://schemas.openxmlformats.org/officeDocument/2006/relationships/image" Target="../media/image16.png"/><Relationship Id="rId29"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19.png"/><Relationship Id="rId32" Type="http://schemas.openxmlformats.org/officeDocument/2006/relationships/image" Target="../media/image15.png"/><Relationship Id="rId5" Type="http://schemas.openxmlformats.org/officeDocument/2006/relationships/image" Target="../media/image22.png"/><Relationship Id="rId15" Type="http://schemas.openxmlformats.org/officeDocument/2006/relationships/hyperlink" Target="https://www.unicef.org/" TargetMode="External"/><Relationship Id="rId23" Type="http://schemas.openxmlformats.org/officeDocument/2006/relationships/image" Target="../media/image19.svg"/><Relationship Id="rId28" Type="http://schemas.openxmlformats.org/officeDocument/2006/relationships/image" Target="../media/image21.png"/><Relationship Id="rId10" Type="http://schemas.openxmlformats.org/officeDocument/2006/relationships/image" Target="../media/image37.svg"/><Relationship Id="rId19" Type="http://schemas.openxmlformats.org/officeDocument/2006/relationships/image" Target="../media/image9.svg"/><Relationship Id="rId31" Type="http://schemas.openxmlformats.org/officeDocument/2006/relationships/image" Target="../media/image52.svg"/><Relationship Id="rId4" Type="http://schemas.openxmlformats.org/officeDocument/2006/relationships/image" Target="../media/image27.svg"/><Relationship Id="rId9" Type="http://schemas.openxmlformats.org/officeDocument/2006/relationships/image" Target="../media/image24.png"/><Relationship Id="rId14" Type="http://schemas.openxmlformats.org/officeDocument/2006/relationships/image" Target="../media/image43.svg"/><Relationship Id="rId22" Type="http://schemas.openxmlformats.org/officeDocument/2006/relationships/image" Target="../media/image17.png"/><Relationship Id="rId27" Type="http://schemas.openxmlformats.org/officeDocument/2006/relationships/image" Target="../media/image21.svg"/><Relationship Id="rId30"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26.png"/><Relationship Id="rId18" Type="http://schemas.openxmlformats.org/officeDocument/2006/relationships/image" Target="../media/image49.svg"/><Relationship Id="rId26" Type="http://schemas.openxmlformats.org/officeDocument/2006/relationships/image" Target="../media/image19.png"/><Relationship Id="rId3" Type="http://schemas.openxmlformats.org/officeDocument/2006/relationships/image" Target="../media/image21.png"/><Relationship Id="rId21"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28.png"/><Relationship Id="rId25" Type="http://schemas.openxmlformats.org/officeDocument/2006/relationships/image" Target="../media/image19.svg"/><Relationship Id="rId33" Type="http://schemas.openxmlformats.org/officeDocument/2006/relationships/image" Target="../media/image13.svg"/><Relationship Id="rId2" Type="http://schemas.openxmlformats.org/officeDocument/2006/relationships/image" Target="../media/image8.png"/><Relationship Id="rId16" Type="http://schemas.openxmlformats.org/officeDocument/2006/relationships/image" Target="../media/image47.svg"/><Relationship Id="rId20" Type="http://schemas.openxmlformats.org/officeDocument/2006/relationships/image" Target="../media/image15.svg"/><Relationship Id="rId29" Type="http://schemas.openxmlformats.org/officeDocument/2006/relationships/image" Target="../media/image21.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17.png"/><Relationship Id="rId32" Type="http://schemas.openxmlformats.org/officeDocument/2006/relationships/image" Target="../media/image14.png"/><Relationship Id="rId5" Type="http://schemas.openxmlformats.org/officeDocument/2006/relationships/image" Target="../media/image22.png"/><Relationship Id="rId15" Type="http://schemas.openxmlformats.org/officeDocument/2006/relationships/image" Target="../media/image27.png"/><Relationship Id="rId23" Type="http://schemas.openxmlformats.org/officeDocument/2006/relationships/image" Target="../media/image17.svg"/><Relationship Id="rId28" Type="http://schemas.openxmlformats.org/officeDocument/2006/relationships/image" Target="../media/image18.png"/><Relationship Id="rId10" Type="http://schemas.openxmlformats.org/officeDocument/2006/relationships/image" Target="../media/image37.svg"/><Relationship Id="rId19" Type="http://schemas.openxmlformats.org/officeDocument/2006/relationships/image" Target="../media/image15.png"/><Relationship Id="rId31" Type="http://schemas.openxmlformats.org/officeDocument/2006/relationships/image" Target="../media/image52.svg"/><Relationship Id="rId4" Type="http://schemas.openxmlformats.org/officeDocument/2006/relationships/image" Target="../media/image45.svg"/><Relationship Id="rId9" Type="http://schemas.openxmlformats.org/officeDocument/2006/relationships/image" Target="../media/image24.png"/><Relationship Id="rId14" Type="http://schemas.openxmlformats.org/officeDocument/2006/relationships/image" Target="../media/image27.svg"/><Relationship Id="rId27" Type="http://schemas.openxmlformats.org/officeDocument/2006/relationships/image" Target="../media/image23.svg"/><Relationship Id="rId30"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3.png"/><Relationship Id="rId18" Type="http://schemas.openxmlformats.org/officeDocument/2006/relationships/image" Target="../media/image39.svg"/><Relationship Id="rId26" Type="http://schemas.openxmlformats.org/officeDocument/2006/relationships/image" Target="../media/image19.svg"/><Relationship Id="rId3" Type="http://schemas.openxmlformats.org/officeDocument/2006/relationships/image" Target="../media/image22.png"/><Relationship Id="rId21"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3.svg"/><Relationship Id="rId17" Type="http://schemas.openxmlformats.org/officeDocument/2006/relationships/image" Target="../media/image25.png"/><Relationship Id="rId25" Type="http://schemas.openxmlformats.org/officeDocument/2006/relationships/image" Target="../media/image17.png"/><Relationship Id="rId2" Type="http://schemas.openxmlformats.org/officeDocument/2006/relationships/image" Target="../media/image8.png"/><Relationship Id="rId16" Type="http://schemas.openxmlformats.org/officeDocument/2006/relationships/image" Target="../media/image37.svg"/><Relationship Id="rId20" Type="http://schemas.openxmlformats.org/officeDocument/2006/relationships/image" Target="../media/image41.svg"/><Relationship Id="rId29"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2.png"/><Relationship Id="rId24" Type="http://schemas.openxmlformats.org/officeDocument/2006/relationships/image" Target="../media/image17.svg"/><Relationship Id="rId5" Type="http://schemas.openxmlformats.org/officeDocument/2006/relationships/image" Target="../media/image26.png"/><Relationship Id="rId15" Type="http://schemas.openxmlformats.org/officeDocument/2006/relationships/image" Target="../media/image24.png"/><Relationship Id="rId23" Type="http://schemas.openxmlformats.org/officeDocument/2006/relationships/image" Target="../media/image16.png"/><Relationship Id="rId28" Type="http://schemas.openxmlformats.org/officeDocument/2006/relationships/image" Target="../media/image23.svg"/><Relationship Id="rId10" Type="http://schemas.openxmlformats.org/officeDocument/2006/relationships/image" Target="../media/image31.svg"/><Relationship Id="rId19" Type="http://schemas.openxmlformats.org/officeDocument/2006/relationships/image" Target="../media/image35.png"/><Relationship Id="rId4" Type="http://schemas.openxmlformats.org/officeDocument/2006/relationships/image" Target="../media/image25.svg"/><Relationship Id="rId9" Type="http://schemas.openxmlformats.org/officeDocument/2006/relationships/image" Target="../media/image34.png"/><Relationship Id="rId14" Type="http://schemas.openxmlformats.org/officeDocument/2006/relationships/image" Target="../media/image35.svg"/><Relationship Id="rId22" Type="http://schemas.openxmlformats.org/officeDocument/2006/relationships/image" Target="../media/image43.svg"/><Relationship Id="rId27" Type="http://schemas.openxmlformats.org/officeDocument/2006/relationships/image" Target="../media/image19.png"/><Relationship Id="rId30"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36.png"/><Relationship Id="rId18" Type="http://schemas.openxmlformats.org/officeDocument/2006/relationships/image" Target="../media/image17.svg"/><Relationship Id="rId26" Type="http://schemas.openxmlformats.org/officeDocument/2006/relationships/image" Target="../media/image9.svg"/><Relationship Id="rId3" Type="http://schemas.openxmlformats.org/officeDocument/2006/relationships/image" Target="../media/image26.png"/><Relationship Id="rId21"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16.png"/><Relationship Id="rId25" Type="http://schemas.openxmlformats.org/officeDocument/2006/relationships/image" Target="../media/image12.png"/><Relationship Id="rId2" Type="http://schemas.openxmlformats.org/officeDocument/2006/relationships/image" Target="../media/image8.png"/><Relationship Id="rId16" Type="http://schemas.openxmlformats.org/officeDocument/2006/relationships/image" Target="../media/image33.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2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18.png"/><Relationship Id="rId28" Type="http://schemas.openxmlformats.org/officeDocument/2006/relationships/image" Target="../media/image29.svg"/><Relationship Id="rId10" Type="http://schemas.openxmlformats.org/officeDocument/2006/relationships/image" Target="../media/image37.svg"/><Relationship Id="rId19" Type="http://schemas.openxmlformats.org/officeDocument/2006/relationships/image" Target="../media/image17.png"/><Relationship Id="rId4" Type="http://schemas.openxmlformats.org/officeDocument/2006/relationships/image" Target="../media/image27.svg"/><Relationship Id="rId9" Type="http://schemas.openxmlformats.org/officeDocument/2006/relationships/image" Target="../media/image24.png"/><Relationship Id="rId14" Type="http://schemas.openxmlformats.org/officeDocument/2006/relationships/image" Target="../media/image54.svg"/><Relationship Id="rId22" Type="http://schemas.openxmlformats.org/officeDocument/2006/relationships/image" Target="../media/image23.svg"/><Relationship Id="rId27"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10.png"/><Relationship Id="rId18" Type="http://schemas.openxmlformats.org/officeDocument/2006/relationships/image" Target="../media/image11.svg"/><Relationship Id="rId26" Type="http://schemas.openxmlformats.org/officeDocument/2006/relationships/image" Target="../media/image23.svg"/><Relationship Id="rId3" Type="http://schemas.openxmlformats.org/officeDocument/2006/relationships/image" Target="../media/image26.png"/><Relationship Id="rId21"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39.svg"/><Relationship Id="rId17" Type="http://schemas.openxmlformats.org/officeDocument/2006/relationships/image" Target="../media/image13.png"/><Relationship Id="rId25" Type="http://schemas.openxmlformats.org/officeDocument/2006/relationships/image" Target="../media/image19.png"/><Relationship Id="rId2" Type="http://schemas.openxmlformats.org/officeDocument/2006/relationships/image" Target="../media/image8.png"/><Relationship Id="rId16" Type="http://schemas.openxmlformats.org/officeDocument/2006/relationships/image" Target="../media/image7.svg"/><Relationship Id="rId20" Type="http://schemas.openxmlformats.org/officeDocument/2006/relationships/image" Target="../media/image49.sv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5.png"/><Relationship Id="rId24" Type="http://schemas.openxmlformats.org/officeDocument/2006/relationships/image" Target="../media/image19.svg"/><Relationship Id="rId5" Type="http://schemas.openxmlformats.org/officeDocument/2006/relationships/image" Target="../media/image22.png"/><Relationship Id="rId15" Type="http://schemas.openxmlformats.org/officeDocument/2006/relationships/image" Target="../media/image11.png"/><Relationship Id="rId23" Type="http://schemas.openxmlformats.org/officeDocument/2006/relationships/image" Target="../media/image17.png"/><Relationship Id="rId28" Type="http://schemas.openxmlformats.org/officeDocument/2006/relationships/image" Target="../media/image21.svg"/><Relationship Id="rId10" Type="http://schemas.openxmlformats.org/officeDocument/2006/relationships/image" Target="../media/image37.svg"/><Relationship Id="rId19" Type="http://schemas.openxmlformats.org/officeDocument/2006/relationships/image" Target="../media/image28.png"/><Relationship Id="rId4" Type="http://schemas.openxmlformats.org/officeDocument/2006/relationships/image" Target="../media/image27.svg"/><Relationship Id="rId9" Type="http://schemas.openxmlformats.org/officeDocument/2006/relationships/image" Target="../media/image24.png"/><Relationship Id="rId14" Type="http://schemas.openxmlformats.org/officeDocument/2006/relationships/image" Target="../media/image5.svg"/><Relationship Id="rId22" Type="http://schemas.openxmlformats.org/officeDocument/2006/relationships/image" Target="../media/image17.svg"/><Relationship Id="rId27"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8C52FF">
                <a:alpha val="100000"/>
              </a:srgbClr>
            </a:gs>
            <a:gs pos="100000">
              <a:srgbClr val="9A1ED4">
                <a:alpha val="100000"/>
              </a:srgbClr>
            </a:gs>
          </a:gsLst>
          <a:lin ang="2700000"/>
        </a:gradFill>
        <a:effectLst/>
      </p:bgPr>
    </p:bg>
    <p:spTree>
      <p:nvGrpSpPr>
        <p:cNvPr id="1" name=""/>
        <p:cNvGrpSpPr/>
        <p:nvPr/>
      </p:nvGrpSpPr>
      <p:grpSpPr>
        <a:xfrm>
          <a:off x="0" y="0"/>
          <a:ext cx="0" cy="0"/>
          <a:chOff x="0" y="0"/>
          <a:chExt cx="0" cy="0"/>
        </a:xfrm>
      </p:grpSpPr>
      <p:sp>
        <p:nvSpPr>
          <p:cNvPr id="2" name="Freeform 2"/>
          <p:cNvSpPr/>
          <p:nvPr/>
        </p:nvSpPr>
        <p:spPr>
          <a:xfrm>
            <a:off x="9234192" y="6957435"/>
            <a:ext cx="4672125" cy="694979"/>
          </a:xfrm>
          <a:custGeom>
            <a:avLst/>
            <a:gdLst/>
            <a:ahLst/>
            <a:cxnLst/>
            <a:rect l="l" t="t" r="r" b="b"/>
            <a:pathLst>
              <a:path w="4672125" h="694979">
                <a:moveTo>
                  <a:pt x="0" y="0"/>
                </a:moveTo>
                <a:lnTo>
                  <a:pt x="4672125" y="0"/>
                </a:lnTo>
                <a:lnTo>
                  <a:pt x="4672125" y="694979"/>
                </a:lnTo>
                <a:lnTo>
                  <a:pt x="0" y="694979"/>
                </a:lnTo>
                <a:lnTo>
                  <a:pt x="0" y="0"/>
                </a:lnTo>
                <a:close/>
              </a:path>
            </a:pathLst>
          </a:custGeom>
          <a:blipFill>
            <a:blip r:embed="rId2">
              <a:alphaModFix amt="35000"/>
            </a:blip>
            <a:stretch>
              <a:fillRect/>
            </a:stretch>
          </a:blipFill>
        </p:spPr>
      </p:sp>
      <p:sp>
        <p:nvSpPr>
          <p:cNvPr id="6" name="Freeform 6"/>
          <p:cNvSpPr/>
          <p:nvPr/>
        </p:nvSpPr>
        <p:spPr>
          <a:xfrm>
            <a:off x="0" y="147753"/>
            <a:ext cx="5937966" cy="5440661"/>
          </a:xfrm>
          <a:custGeom>
            <a:avLst/>
            <a:gdLst/>
            <a:ahLst/>
            <a:cxnLst/>
            <a:rect l="l" t="t" r="r" b="b"/>
            <a:pathLst>
              <a:path w="5937966" h="5440661">
                <a:moveTo>
                  <a:pt x="0" y="0"/>
                </a:moveTo>
                <a:lnTo>
                  <a:pt x="5937966" y="0"/>
                </a:lnTo>
                <a:lnTo>
                  <a:pt x="5937966" y="5440661"/>
                </a:lnTo>
                <a:lnTo>
                  <a:pt x="0" y="5440661"/>
                </a:lnTo>
                <a:lnTo>
                  <a:pt x="0" y="0"/>
                </a:lnTo>
                <a:close/>
              </a:path>
            </a:pathLst>
          </a:custGeom>
          <a:blipFill>
            <a:blip r:embed="rId3"/>
            <a:stretch>
              <a:fillRect/>
            </a:stretch>
          </a:blipFill>
        </p:spPr>
      </p:sp>
      <p:sp>
        <p:nvSpPr>
          <p:cNvPr id="9" name="TextBox 9"/>
          <p:cNvSpPr txBox="1"/>
          <p:nvPr/>
        </p:nvSpPr>
        <p:spPr>
          <a:xfrm>
            <a:off x="8001000" y="371252"/>
            <a:ext cx="9895713" cy="7490512"/>
          </a:xfrm>
          <a:prstGeom prst="rect">
            <a:avLst/>
          </a:prstGeom>
        </p:spPr>
        <p:txBody>
          <a:bodyPr wrap="square" lIns="0" tIns="0" rIns="0" bIns="0" rtlCol="0" anchor="t">
            <a:spAutoFit/>
          </a:bodyPr>
          <a:lstStyle/>
          <a:p>
            <a:pPr algn="ctr">
              <a:lnSpc>
                <a:spcPct val="150000"/>
              </a:lnSpc>
            </a:pPr>
            <a:r>
              <a:rPr lang="vi-VN" sz="6600" b="1" smtClean="0">
                <a:solidFill>
                  <a:srgbClr val="FFFF00"/>
                </a:solidFill>
                <a:latin typeface="#9Slide05 Aphrodite Pro" panose="02000000000000000000" pitchFamily="2" charset="-93"/>
                <a:cs typeface="Times New Roman" panose="02020603050405020304" pitchFamily="18" charset="0"/>
              </a:rPr>
              <a:t>Những điều cần biết để an toàn không gian mạng </a:t>
            </a:r>
          </a:p>
          <a:p>
            <a:pPr algn="ctr">
              <a:lnSpc>
                <a:spcPct val="150000"/>
              </a:lnSpc>
            </a:pPr>
            <a:r>
              <a:rPr lang="en-US" sz="6600" b="1" smtClean="0">
                <a:solidFill>
                  <a:srgbClr val="FFFF00"/>
                </a:solidFill>
                <a:latin typeface="#9Slide05 Aphrodite Pro" panose="02000000000000000000" pitchFamily="2" charset="-93"/>
                <a:cs typeface="Times New Roman" panose="02020603050405020304" pitchFamily="18" charset="0"/>
              </a:rPr>
              <a:t>(</a:t>
            </a:r>
            <a:r>
              <a:rPr lang="vi-VN" sz="6600" b="1" smtClean="0">
                <a:solidFill>
                  <a:srgbClr val="FFFF00"/>
                </a:solidFill>
                <a:latin typeface="#9Slide05 Aphrodite Pro" panose="02000000000000000000" pitchFamily="2" charset="-93"/>
                <a:cs typeface="Times New Roman" panose="02020603050405020304" pitchFamily="18" charset="0"/>
              </a:rPr>
              <a:t>Dành cho trẻ em và người sắp thành niên</a:t>
            </a:r>
            <a:r>
              <a:rPr lang="en-US" sz="6600" b="1" smtClean="0">
                <a:solidFill>
                  <a:srgbClr val="FFFF00"/>
                </a:solidFill>
                <a:latin typeface="#9Slide05 Aphrodite Pro" panose="02000000000000000000" pitchFamily="2" charset="-93"/>
                <a:cs typeface="Times New Roman" panose="02020603050405020304" pitchFamily="18" charset="0"/>
              </a:rPr>
              <a:t>)       </a:t>
            </a:r>
            <a:r>
              <a:rPr lang="en-US" sz="6600" b="1" smtClean="0">
                <a:latin typeface="#9Slide05 Aphrodite Pro" panose="02000000000000000000" pitchFamily="2" charset="-93"/>
                <a:cs typeface="Times New Roman" panose="02020603050405020304" pitchFamily="18" charset="0"/>
              </a:rPr>
              <a:t>                                                                     </a:t>
            </a:r>
            <a:r>
              <a:rPr lang="vi-VN" sz="6600" b="1">
                <a:solidFill>
                  <a:srgbClr val="FFFF00"/>
                </a:solidFill>
                <a:latin typeface="#9Slide05 Aphrodite Pro" panose="02000000000000000000" pitchFamily="2" charset="-93"/>
                <a:cs typeface="Times New Roman" panose="02020603050405020304" pitchFamily="18" charset="0"/>
              </a:rPr>
              <a:t>Unicef</a:t>
            </a:r>
            <a:r>
              <a:rPr lang="en-US" sz="6600" b="1" smtClean="0">
                <a:solidFill>
                  <a:srgbClr val="FFFF00"/>
                </a:solidFill>
                <a:latin typeface="#9Slide05 Aphrodite Pro" panose="02000000000000000000" pitchFamily="2" charset="-93"/>
                <a:cs typeface="Times New Roman" panose="02020603050405020304" pitchFamily="18" charset="0"/>
              </a:rPr>
              <a:t> </a:t>
            </a:r>
            <a:r>
              <a:rPr lang="en-US" sz="6600" b="1">
                <a:solidFill>
                  <a:srgbClr val="FFFF00"/>
                </a:solidFill>
                <a:latin typeface="#9Slide05 Aphrodite Pro" panose="02000000000000000000" pitchFamily="2" charset="-93"/>
                <a:cs typeface="Times New Roman" panose="02020603050405020304" pitchFamily="18" charset="0"/>
              </a:rPr>
              <a:t>Việt Nam</a:t>
            </a:r>
            <a:endParaRPr lang="en-GB" sz="6600">
              <a:solidFill>
                <a:srgbClr val="FFFF00"/>
              </a:solidFill>
              <a:latin typeface="#9Slide05 Aphrodite Pro" panose="02000000000000000000" pitchFamily="2" charset="-93"/>
              <a:cs typeface="Times New Roman" panose="02020603050405020304" pitchFamily="18" charset="0"/>
            </a:endParaRPr>
          </a:p>
        </p:txBody>
      </p:sp>
      <p:sp>
        <p:nvSpPr>
          <p:cNvPr id="10" name="Freeform 10"/>
          <p:cNvSpPr/>
          <p:nvPr/>
        </p:nvSpPr>
        <p:spPr>
          <a:xfrm rot="4083468">
            <a:off x="817085" y="1763191"/>
            <a:ext cx="1721573" cy="1807425"/>
          </a:xfrm>
          <a:custGeom>
            <a:avLst/>
            <a:gdLst/>
            <a:ahLst/>
            <a:cxnLst/>
            <a:rect l="l" t="t" r="r" b="b"/>
            <a:pathLst>
              <a:path w="1721573" h="1807425">
                <a:moveTo>
                  <a:pt x="0" y="0"/>
                </a:moveTo>
                <a:lnTo>
                  <a:pt x="1721573" y="0"/>
                </a:lnTo>
                <a:lnTo>
                  <a:pt x="1721573" y="1807425"/>
                </a:lnTo>
                <a:lnTo>
                  <a:pt x="0" y="1807425"/>
                </a:lnTo>
                <a:lnTo>
                  <a:pt x="0" y="0"/>
                </a:lnTo>
                <a:close/>
              </a:path>
            </a:pathLst>
          </a:custGeom>
          <a:blipFill>
            <a:blip r:embed="rId4"/>
            <a:stretch>
              <a:fillRect/>
            </a:stretch>
          </a:blipFill>
        </p:spPr>
      </p:sp>
      <p:sp>
        <p:nvSpPr>
          <p:cNvPr id="12" name="Freeform 12"/>
          <p:cNvSpPr/>
          <p:nvPr/>
        </p:nvSpPr>
        <p:spPr>
          <a:xfrm rot="890989">
            <a:off x="5749002" y="781913"/>
            <a:ext cx="2228580" cy="2339716"/>
          </a:xfrm>
          <a:custGeom>
            <a:avLst/>
            <a:gdLst/>
            <a:ahLst/>
            <a:cxnLst/>
            <a:rect l="l" t="t" r="r" b="b"/>
            <a:pathLst>
              <a:path w="2228580" h="2339716">
                <a:moveTo>
                  <a:pt x="0" y="0"/>
                </a:moveTo>
                <a:lnTo>
                  <a:pt x="2228580" y="0"/>
                </a:lnTo>
                <a:lnTo>
                  <a:pt x="2228580" y="2339716"/>
                </a:lnTo>
                <a:lnTo>
                  <a:pt x="0" y="2339716"/>
                </a:lnTo>
                <a:lnTo>
                  <a:pt x="0" y="0"/>
                </a:lnTo>
                <a:close/>
              </a:path>
            </a:pathLst>
          </a:custGeom>
          <a:blipFill>
            <a:blip r:embed="rId5"/>
            <a:stretch>
              <a:fillRect/>
            </a:stretch>
          </a:blipFill>
        </p:spPr>
      </p:sp>
      <p:sp>
        <p:nvSpPr>
          <p:cNvPr id="13" name="Freeform 13"/>
          <p:cNvSpPr/>
          <p:nvPr/>
        </p:nvSpPr>
        <p:spPr>
          <a:xfrm rot="2227511">
            <a:off x="3974559" y="9216857"/>
            <a:ext cx="2269278" cy="1539327"/>
          </a:xfrm>
          <a:custGeom>
            <a:avLst/>
            <a:gdLst/>
            <a:ahLst/>
            <a:cxnLst/>
            <a:rect l="l" t="t" r="r" b="b"/>
            <a:pathLst>
              <a:path w="2269278" h="1539327">
                <a:moveTo>
                  <a:pt x="0" y="0"/>
                </a:moveTo>
                <a:lnTo>
                  <a:pt x="2269278" y="0"/>
                </a:lnTo>
                <a:lnTo>
                  <a:pt x="2269278" y="1539327"/>
                </a:lnTo>
                <a:lnTo>
                  <a:pt x="0" y="1539327"/>
                </a:lnTo>
                <a:lnTo>
                  <a:pt x="0" y="0"/>
                </a:lnTo>
                <a:close/>
              </a:path>
            </a:pathLst>
          </a:custGeom>
          <a:blipFill>
            <a:blip r:embed="rId6"/>
            <a:stretch>
              <a:fillRect/>
            </a:stretch>
          </a:blipFill>
        </p:spPr>
      </p:sp>
      <p:sp>
        <p:nvSpPr>
          <p:cNvPr id="15" name="Freeform 15"/>
          <p:cNvSpPr/>
          <p:nvPr/>
        </p:nvSpPr>
        <p:spPr>
          <a:xfrm>
            <a:off x="10464064" y="8196587"/>
            <a:ext cx="5233136" cy="491445"/>
          </a:xfrm>
          <a:custGeom>
            <a:avLst/>
            <a:gdLst/>
            <a:ahLst/>
            <a:cxnLst/>
            <a:rect l="l" t="t" r="r" b="b"/>
            <a:pathLst>
              <a:path w="563268" h="149804">
                <a:moveTo>
                  <a:pt x="74902" y="0"/>
                </a:moveTo>
                <a:lnTo>
                  <a:pt x="488366" y="0"/>
                </a:lnTo>
                <a:cubicBezTo>
                  <a:pt x="508231" y="0"/>
                  <a:pt x="527283" y="7891"/>
                  <a:pt x="541329" y="21938"/>
                </a:cubicBezTo>
                <a:cubicBezTo>
                  <a:pt x="555376" y="35985"/>
                  <a:pt x="563268" y="55037"/>
                  <a:pt x="563268" y="74902"/>
                </a:cubicBezTo>
                <a:lnTo>
                  <a:pt x="563268" y="74902"/>
                </a:lnTo>
                <a:cubicBezTo>
                  <a:pt x="563268" y="116269"/>
                  <a:pt x="529733" y="149804"/>
                  <a:pt x="488366" y="149804"/>
                </a:cubicBezTo>
                <a:lnTo>
                  <a:pt x="74902" y="149804"/>
                </a:lnTo>
                <a:cubicBezTo>
                  <a:pt x="55037" y="149804"/>
                  <a:pt x="35985" y="141912"/>
                  <a:pt x="21938" y="127865"/>
                </a:cubicBezTo>
                <a:cubicBezTo>
                  <a:pt x="7891" y="113819"/>
                  <a:pt x="0" y="94767"/>
                  <a:pt x="0" y="74902"/>
                </a:cubicBezTo>
                <a:lnTo>
                  <a:pt x="0" y="74902"/>
                </a:lnTo>
                <a:cubicBezTo>
                  <a:pt x="0" y="55037"/>
                  <a:pt x="7891" y="35985"/>
                  <a:pt x="21938" y="21938"/>
                </a:cubicBezTo>
                <a:cubicBezTo>
                  <a:pt x="35985" y="7891"/>
                  <a:pt x="55037" y="0"/>
                  <a:pt x="74902" y="0"/>
                </a:cubicBezTo>
                <a:close/>
              </a:path>
            </a:pathLst>
          </a:custGeom>
          <a:gradFill rotWithShape="1">
            <a:gsLst>
              <a:gs pos="0">
                <a:srgbClr val="8C52FF">
                  <a:alpha val="100000"/>
                </a:srgbClr>
              </a:gs>
              <a:gs pos="100000">
                <a:srgbClr val="E25D8A">
                  <a:alpha val="100000"/>
                </a:srgbClr>
              </a:gs>
            </a:gsLst>
            <a:lin ang="2700000"/>
          </a:gradFill>
        </p:spPr>
      </p:sp>
      <p:sp>
        <p:nvSpPr>
          <p:cNvPr id="21" name="Freeform 21"/>
          <p:cNvSpPr/>
          <p:nvPr/>
        </p:nvSpPr>
        <p:spPr>
          <a:xfrm>
            <a:off x="1063007" y="6135871"/>
            <a:ext cx="1036824" cy="1002352"/>
          </a:xfrm>
          <a:custGeom>
            <a:avLst/>
            <a:gdLst/>
            <a:ahLst/>
            <a:cxnLst/>
            <a:rect l="l" t="t" r="r" b="b"/>
            <a:pathLst>
              <a:path w="1036824" h="1002352">
                <a:moveTo>
                  <a:pt x="0" y="0"/>
                </a:moveTo>
                <a:lnTo>
                  <a:pt x="1036824" y="0"/>
                </a:lnTo>
                <a:lnTo>
                  <a:pt x="1036824" y="1002351"/>
                </a:lnTo>
                <a:lnTo>
                  <a:pt x="0" y="1002351"/>
                </a:lnTo>
                <a:lnTo>
                  <a:pt x="0" y="0"/>
                </a:lnTo>
                <a:close/>
              </a:path>
            </a:pathLst>
          </a:custGeom>
          <a:blipFill>
            <a:blip r:embed="rId7"/>
            <a:stretch>
              <a:fillRect/>
            </a:stretch>
          </a:blipFill>
        </p:spPr>
      </p:sp>
      <p:sp>
        <p:nvSpPr>
          <p:cNvPr id="23" name="Freeform 6"/>
          <p:cNvSpPr/>
          <p:nvPr/>
        </p:nvSpPr>
        <p:spPr>
          <a:xfrm>
            <a:off x="3509421" y="4667917"/>
            <a:ext cx="5937966" cy="5440661"/>
          </a:xfrm>
          <a:custGeom>
            <a:avLst/>
            <a:gdLst/>
            <a:ahLst/>
            <a:cxnLst/>
            <a:rect l="l" t="t" r="r" b="b"/>
            <a:pathLst>
              <a:path w="5937966" h="5440661">
                <a:moveTo>
                  <a:pt x="0" y="0"/>
                </a:moveTo>
                <a:lnTo>
                  <a:pt x="5937966" y="0"/>
                </a:lnTo>
                <a:lnTo>
                  <a:pt x="5937966" y="5440661"/>
                </a:lnTo>
                <a:lnTo>
                  <a:pt x="0" y="5440661"/>
                </a:lnTo>
                <a:lnTo>
                  <a:pt x="0" y="0"/>
                </a:lnTo>
                <a:close/>
              </a:path>
            </a:pathLst>
          </a:custGeom>
          <a:blipFill>
            <a:blip r:embed="rId3"/>
            <a:stretch>
              <a:fillRect/>
            </a:stretch>
          </a:blipFill>
        </p:spPr>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8600" y="84524"/>
            <a:ext cx="10176863" cy="7830778"/>
          </a:xfrm>
          <a:prstGeom prst="rect">
            <a:avLst/>
          </a:prstGeom>
        </p:spPr>
      </p:pic>
    </p:spTree>
    <p:extLst>
      <p:ext uri="{BB962C8B-B14F-4D97-AF65-F5344CB8AC3E}">
        <p14:creationId xmlns:p14="http://schemas.microsoft.com/office/powerpoint/2010/main" val="101781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938234" y="2097892"/>
            <a:ext cx="4475195" cy="1008110"/>
            <a:chOff x="198002" y="-242958"/>
            <a:chExt cx="1178652" cy="265510"/>
          </a:xfrm>
        </p:grpSpPr>
        <p:sp>
          <p:nvSpPr>
            <p:cNvPr id="11" name="Freeform 11"/>
            <p:cNvSpPr/>
            <p:nvPr/>
          </p:nvSpPr>
          <p:spPr>
            <a:xfrm>
              <a:off x="218584" y="-207647"/>
              <a:ext cx="1158070" cy="208360"/>
            </a:xfrm>
            <a:custGeom>
              <a:avLst/>
              <a:gdLst/>
              <a:ahLst/>
              <a:cxnLst/>
              <a:rect l="l" t="t" r="r" b="b"/>
              <a:pathLst>
                <a:path w="1158070" h="208360">
                  <a:moveTo>
                    <a:pt x="26411" y="0"/>
                  </a:moveTo>
                  <a:lnTo>
                    <a:pt x="1131660" y="0"/>
                  </a:lnTo>
                  <a:cubicBezTo>
                    <a:pt x="1146246" y="0"/>
                    <a:pt x="1158070" y="11824"/>
                    <a:pt x="1158070" y="26411"/>
                  </a:cubicBezTo>
                  <a:lnTo>
                    <a:pt x="1158070" y="181950"/>
                  </a:lnTo>
                  <a:cubicBezTo>
                    <a:pt x="1158070" y="188954"/>
                    <a:pt x="1155288" y="195672"/>
                    <a:pt x="1150335" y="200625"/>
                  </a:cubicBezTo>
                  <a:cubicBezTo>
                    <a:pt x="1145382" y="205578"/>
                    <a:pt x="1138664" y="208360"/>
                    <a:pt x="1131660" y="208360"/>
                  </a:cubicBezTo>
                  <a:lnTo>
                    <a:pt x="26411" y="208360"/>
                  </a:lnTo>
                  <a:cubicBezTo>
                    <a:pt x="11824" y="208360"/>
                    <a:pt x="0" y="196536"/>
                    <a:pt x="0" y="181950"/>
                  </a:cubicBezTo>
                  <a:lnTo>
                    <a:pt x="0" y="26411"/>
                  </a:lnTo>
                  <a:cubicBezTo>
                    <a:pt x="0" y="11824"/>
                    <a:pt x="11824" y="0"/>
                    <a:pt x="26411" y="0"/>
                  </a:cubicBezTo>
                  <a:close/>
                </a:path>
              </a:pathLst>
            </a:custGeom>
            <a:solidFill>
              <a:srgbClr val="4DACC4"/>
            </a:solidFill>
          </p:spPr>
        </p:sp>
        <p:sp>
          <p:nvSpPr>
            <p:cNvPr id="12" name="TextBox 12"/>
            <p:cNvSpPr txBox="1"/>
            <p:nvPr/>
          </p:nvSpPr>
          <p:spPr>
            <a:xfrm>
              <a:off x="198002" y="-242958"/>
              <a:ext cx="1158070" cy="265510"/>
            </a:xfrm>
            <a:prstGeom prst="rect">
              <a:avLst/>
            </a:prstGeom>
          </p:spPr>
          <p:txBody>
            <a:bodyPr lIns="50800" tIns="50800" rIns="50800" bIns="50800" rtlCol="0" anchor="ctr"/>
            <a:lstStyle/>
            <a:p>
              <a:pPr algn="ctr">
                <a:lnSpc>
                  <a:spcPts val="4480"/>
                </a:lnSpc>
              </a:pPr>
              <a:r>
                <a:rPr lang="en-US" sz="4400" b="1">
                  <a:solidFill>
                    <a:schemeClr val="bg1"/>
                  </a:solidFill>
                  <a:latin typeface="Times New Roman" panose="02020603050405020304" pitchFamily="18" charset="0"/>
                  <a:cs typeface="Times New Roman" panose="02020603050405020304" pitchFamily="18" charset="0"/>
                </a:rPr>
                <a:t>Nghệ thuật</a:t>
              </a:r>
              <a:endParaRPr lang="en-US" sz="4400" b="1">
                <a:solidFill>
                  <a:schemeClr val="bg1"/>
                </a:solidFill>
                <a:latin typeface="Times New Roman" panose="02020603050405020304" pitchFamily="18" charset="0"/>
                <a:ea typeface="Nunito Bold"/>
                <a:cs typeface="Times New Roman" panose="02020603050405020304" pitchFamily="18" charset="0"/>
                <a:sym typeface="Nunito Bold"/>
              </a:endParaRPr>
            </a:p>
          </p:txBody>
        </p:sp>
      </p:grpSp>
      <p:grpSp>
        <p:nvGrpSpPr>
          <p:cNvPr id="16" name="Group 16"/>
          <p:cNvGrpSpPr/>
          <p:nvPr/>
        </p:nvGrpSpPr>
        <p:grpSpPr>
          <a:xfrm>
            <a:off x="10185561" y="1956781"/>
            <a:ext cx="5364290" cy="1008110"/>
            <a:chOff x="0" y="-57150"/>
            <a:chExt cx="1412817" cy="265510"/>
          </a:xfrm>
        </p:grpSpPr>
        <p:sp>
          <p:nvSpPr>
            <p:cNvPr id="17" name="Freeform 17"/>
            <p:cNvSpPr/>
            <p:nvPr/>
          </p:nvSpPr>
          <p:spPr>
            <a:xfrm>
              <a:off x="0" y="0"/>
              <a:ext cx="1412817" cy="208360"/>
            </a:xfrm>
            <a:custGeom>
              <a:avLst/>
              <a:gdLst/>
              <a:ahLst/>
              <a:cxnLst/>
              <a:rect l="l" t="t" r="r" b="b"/>
              <a:pathLst>
                <a:path w="1158070" h="208360">
                  <a:moveTo>
                    <a:pt x="26411" y="0"/>
                  </a:moveTo>
                  <a:lnTo>
                    <a:pt x="1131660" y="0"/>
                  </a:lnTo>
                  <a:cubicBezTo>
                    <a:pt x="1146246" y="0"/>
                    <a:pt x="1158070" y="11824"/>
                    <a:pt x="1158070" y="26411"/>
                  </a:cubicBezTo>
                  <a:lnTo>
                    <a:pt x="1158070" y="181950"/>
                  </a:lnTo>
                  <a:cubicBezTo>
                    <a:pt x="1158070" y="188954"/>
                    <a:pt x="1155288" y="195672"/>
                    <a:pt x="1150335" y="200625"/>
                  </a:cubicBezTo>
                  <a:cubicBezTo>
                    <a:pt x="1145382" y="205578"/>
                    <a:pt x="1138664" y="208360"/>
                    <a:pt x="1131660" y="208360"/>
                  </a:cubicBezTo>
                  <a:lnTo>
                    <a:pt x="26411" y="208360"/>
                  </a:lnTo>
                  <a:cubicBezTo>
                    <a:pt x="11824" y="208360"/>
                    <a:pt x="0" y="196536"/>
                    <a:pt x="0" y="181950"/>
                  </a:cubicBezTo>
                  <a:lnTo>
                    <a:pt x="0" y="26411"/>
                  </a:lnTo>
                  <a:cubicBezTo>
                    <a:pt x="0" y="11824"/>
                    <a:pt x="11824" y="0"/>
                    <a:pt x="26411" y="0"/>
                  </a:cubicBezTo>
                  <a:close/>
                </a:path>
              </a:pathLst>
            </a:custGeom>
            <a:solidFill>
              <a:srgbClr val="4DACC4"/>
            </a:solidFill>
          </p:spPr>
        </p:sp>
        <p:sp>
          <p:nvSpPr>
            <p:cNvPr id="18" name="TextBox 18"/>
            <p:cNvSpPr txBox="1"/>
            <p:nvPr/>
          </p:nvSpPr>
          <p:spPr>
            <a:xfrm>
              <a:off x="0" y="-57150"/>
              <a:ext cx="1412817" cy="265510"/>
            </a:xfrm>
            <a:prstGeom prst="rect">
              <a:avLst/>
            </a:prstGeom>
          </p:spPr>
          <p:txBody>
            <a:bodyPr lIns="50800" tIns="50800" rIns="50800" bIns="50800" rtlCol="0" anchor="ctr"/>
            <a:lstStyle/>
            <a:p>
              <a:pPr algn="ctr"/>
              <a:r>
                <a:rPr lang="en-US" sz="4000" b="1">
                  <a:solidFill>
                    <a:schemeClr val="bg1"/>
                  </a:solidFill>
                  <a:latin typeface="Times New Roman" panose="02020603050405020304" pitchFamily="18" charset="0"/>
                  <a:cs typeface="Times New Roman" panose="02020603050405020304" pitchFamily="18" charset="0"/>
                </a:rPr>
                <a:t>2. Nội dung – Ý nghĩa</a:t>
              </a:r>
              <a:endParaRPr lang="en-GB" sz="4000">
                <a:solidFill>
                  <a:schemeClr val="bg1"/>
                </a:solidFill>
                <a:latin typeface="Times New Roman" panose="02020603050405020304" pitchFamily="18" charset="0"/>
                <a:cs typeface="Times New Roman" panose="02020603050405020304" pitchFamily="18" charset="0"/>
              </a:endParaRPr>
            </a:p>
          </p:txBody>
        </p:sp>
      </p:grpSp>
      <p:sp>
        <p:nvSpPr>
          <p:cNvPr id="19" name="Freeform 19"/>
          <p:cNvSpPr/>
          <p:nvPr/>
        </p:nvSpPr>
        <p:spPr>
          <a:xfrm>
            <a:off x="4928637" y="7507333"/>
            <a:ext cx="2203413" cy="2642775"/>
          </a:xfrm>
          <a:custGeom>
            <a:avLst/>
            <a:gdLst/>
            <a:ahLst/>
            <a:cxnLst/>
            <a:rect l="l" t="t" r="r" b="b"/>
            <a:pathLst>
              <a:path w="2203413" h="2642775">
                <a:moveTo>
                  <a:pt x="0" y="0"/>
                </a:moveTo>
                <a:lnTo>
                  <a:pt x="2203413" y="0"/>
                </a:lnTo>
                <a:lnTo>
                  <a:pt x="2203413" y="2642774"/>
                </a:lnTo>
                <a:lnTo>
                  <a:pt x="0" y="264277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TextBox 20"/>
          <p:cNvSpPr txBox="1"/>
          <p:nvPr/>
        </p:nvSpPr>
        <p:spPr>
          <a:xfrm>
            <a:off x="2122444" y="3398545"/>
            <a:ext cx="7296566" cy="3323987"/>
          </a:xfrm>
          <a:prstGeom prst="rect">
            <a:avLst/>
          </a:prstGeom>
        </p:spPr>
        <p:txBody>
          <a:bodyPr wrap="square" lIns="0" tIns="0" rIns="0" bIns="0" rtlCol="0" anchor="t">
            <a:spAutoFit/>
          </a:bodyPr>
          <a:lstStyle/>
          <a:p>
            <a:pPr algn="just"/>
            <a:r>
              <a:rPr lang="en-US" sz="3600">
                <a:latin typeface="Times New Roman" panose="02020603050405020304" pitchFamily="18" charset="0"/>
                <a:cs typeface="Times New Roman" panose="02020603050405020304" pitchFamily="18" charset="0"/>
              </a:rPr>
              <a:t>- Thông tin chính xác, khoa học.</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Trình tự trình bày rõ ràng qua các đề mục, các phần, các đoạn trong văn bản.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Kết hợp phương tiện ngôn ngữ và phi ngôn ngữ để người đọc dễ dàng theo dõi, nắm bắt thông tin.</a:t>
            </a:r>
            <a:endParaRPr lang="en-GB" sz="3600">
              <a:latin typeface="Times New Roman" panose="02020603050405020304" pitchFamily="18" charset="0"/>
              <a:cs typeface="Times New Roman" panose="02020603050405020304" pitchFamily="18" charset="0"/>
            </a:endParaRPr>
          </a:p>
        </p:txBody>
      </p:sp>
      <p:sp>
        <p:nvSpPr>
          <p:cNvPr id="22" name="TextBox 22"/>
          <p:cNvSpPr txBox="1"/>
          <p:nvPr/>
        </p:nvSpPr>
        <p:spPr>
          <a:xfrm>
            <a:off x="10163776" y="3547462"/>
            <a:ext cx="5833308" cy="2372444"/>
          </a:xfrm>
          <a:prstGeom prst="rect">
            <a:avLst/>
          </a:prstGeom>
        </p:spPr>
        <p:txBody>
          <a:bodyPr wrap="square" lIns="0" tIns="0" rIns="0" bIns="0" rtlCol="0" anchor="t">
            <a:spAutoFit/>
          </a:bodyPr>
          <a:lstStyle/>
          <a:p>
            <a:pPr algn="just">
              <a:lnSpc>
                <a:spcPts val="3720"/>
              </a:lnSpc>
            </a:pPr>
            <a:r>
              <a:rPr lang="en-US" sz="3600">
                <a:latin typeface="Times New Roman" panose="02020603050405020304" pitchFamily="18" charset="0"/>
                <a:cs typeface="Times New Roman" panose="02020603050405020304" pitchFamily="18" charset="0"/>
              </a:rPr>
              <a:t>Văn bản cung cấp thông tin về những nguy cơ và rủi ro tiềm ẩn của không gian mạng và những lưu ý khi sử dụng không gian mạng</a:t>
            </a:r>
            <a:endParaRPr lang="en-US" sz="3200" b="1" spc="60">
              <a:solidFill>
                <a:srgbClr val="4DACC4"/>
              </a:solidFill>
              <a:latin typeface="Times New Roman" panose="02020603050405020304" pitchFamily="18" charset="0"/>
              <a:ea typeface="Nunito Bold"/>
              <a:cs typeface="Times New Roman" panose="02020603050405020304" pitchFamily="18" charset="0"/>
              <a:sym typeface="Nunito Bold"/>
            </a:endParaRPr>
          </a:p>
        </p:txBody>
      </p:sp>
      <p:sp>
        <p:nvSpPr>
          <p:cNvPr id="23" name="TextBox 23"/>
          <p:cNvSpPr txBox="1"/>
          <p:nvPr/>
        </p:nvSpPr>
        <p:spPr>
          <a:xfrm>
            <a:off x="2778365" y="274352"/>
            <a:ext cx="12807470" cy="1354217"/>
          </a:xfrm>
          <a:prstGeom prst="rect">
            <a:avLst/>
          </a:prstGeom>
        </p:spPr>
        <p:txBody>
          <a:bodyPr lIns="0" tIns="0" rIns="0" bIns="0" rtlCol="0" anchor="t">
            <a:spAutoFit/>
          </a:bodyPr>
          <a:lstStyle/>
          <a:p>
            <a:pPr algn="ctr"/>
            <a:r>
              <a:rPr lang="vi-VN" sz="8800" b="1">
                <a:latin typeface="Times New Roman" panose="02020603050405020304" pitchFamily="18" charset="0"/>
                <a:cs typeface="Times New Roman" panose="02020603050405020304" pitchFamily="18" charset="0"/>
              </a:rPr>
              <a:t>III</a:t>
            </a:r>
            <a:r>
              <a:rPr lang="en-US" sz="8800" b="1">
                <a:latin typeface="Times New Roman" panose="02020603050405020304" pitchFamily="18" charset="0"/>
                <a:cs typeface="Times New Roman" panose="02020603050405020304" pitchFamily="18" charset="0"/>
              </a:rPr>
              <a:t>. Tổng kết</a:t>
            </a:r>
            <a:endParaRPr lang="en-GB" sz="8800">
              <a:latin typeface="Times New Roman" panose="02020603050405020304" pitchFamily="18" charset="0"/>
              <a:cs typeface="Times New Roman" panose="02020603050405020304" pitchFamily="18" charset="0"/>
            </a:endParaRPr>
          </a:p>
        </p:txBody>
      </p:sp>
      <p:sp>
        <p:nvSpPr>
          <p:cNvPr id="24" name="Freeform 24"/>
          <p:cNvSpPr/>
          <p:nvPr/>
        </p:nvSpPr>
        <p:spPr>
          <a:xfrm>
            <a:off x="2242708" y="7015075"/>
            <a:ext cx="1255910" cy="3294189"/>
          </a:xfrm>
          <a:custGeom>
            <a:avLst/>
            <a:gdLst/>
            <a:ahLst/>
            <a:cxnLst/>
            <a:rect l="l" t="t" r="r" b="b"/>
            <a:pathLst>
              <a:path w="1255910" h="3294189">
                <a:moveTo>
                  <a:pt x="0" y="0"/>
                </a:moveTo>
                <a:lnTo>
                  <a:pt x="1255909" y="0"/>
                </a:lnTo>
                <a:lnTo>
                  <a:pt x="1255909" y="3294189"/>
                </a:lnTo>
                <a:lnTo>
                  <a:pt x="0" y="329418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25" name="Freeform 25"/>
          <p:cNvSpPr/>
          <p:nvPr/>
        </p:nvSpPr>
        <p:spPr>
          <a:xfrm>
            <a:off x="7521692" y="7087465"/>
            <a:ext cx="3244615" cy="2506465"/>
          </a:xfrm>
          <a:custGeom>
            <a:avLst/>
            <a:gdLst/>
            <a:ahLst/>
            <a:cxnLst/>
            <a:rect l="l" t="t" r="r" b="b"/>
            <a:pathLst>
              <a:path w="3244615" h="2506465">
                <a:moveTo>
                  <a:pt x="0" y="0"/>
                </a:moveTo>
                <a:lnTo>
                  <a:pt x="3244616" y="0"/>
                </a:lnTo>
                <a:lnTo>
                  <a:pt x="3244616" y="2506465"/>
                </a:lnTo>
                <a:lnTo>
                  <a:pt x="0" y="250646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6" name="Freeform 2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7" name="Freeform 2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8" name="Freeform 2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9" name="Freeform 2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0" name="Freeform 3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31" name="Freeform 3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2" name="Freeform 3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3" name="Freeform 3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34" name="Freeform 3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35" name="Freeform 3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6" name="Freeform 3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37" name="Freeform 3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38" name="Freeform 3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9" name="Freeform 3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40" name="Freeform 40"/>
          <p:cNvSpPr/>
          <p:nvPr/>
        </p:nvSpPr>
        <p:spPr>
          <a:xfrm rot="8187861">
            <a:off x="12941851" y="8773434"/>
            <a:ext cx="836070" cy="853133"/>
          </a:xfrm>
          <a:custGeom>
            <a:avLst/>
            <a:gdLst/>
            <a:ahLst/>
            <a:cxnLst/>
            <a:rect l="l" t="t" r="r" b="b"/>
            <a:pathLst>
              <a:path w="836070" h="853133">
                <a:moveTo>
                  <a:pt x="0" y="0"/>
                </a:moveTo>
                <a:lnTo>
                  <a:pt x="836070" y="0"/>
                </a:lnTo>
                <a:lnTo>
                  <a:pt x="836070" y="853133"/>
                </a:lnTo>
                <a:lnTo>
                  <a:pt x="0" y="853133"/>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41" name="Freeform 41"/>
          <p:cNvSpPr/>
          <p:nvPr/>
        </p:nvSpPr>
        <p:spPr>
          <a:xfrm rot="-2839600">
            <a:off x="11682768" y="6320727"/>
            <a:ext cx="3080188" cy="3490298"/>
          </a:xfrm>
          <a:custGeom>
            <a:avLst/>
            <a:gdLst/>
            <a:ahLst/>
            <a:cxnLst/>
            <a:rect l="l" t="t" r="r" b="b"/>
            <a:pathLst>
              <a:path w="3080188" h="3490298">
                <a:moveTo>
                  <a:pt x="0" y="0"/>
                </a:moveTo>
                <a:lnTo>
                  <a:pt x="3080188" y="0"/>
                </a:lnTo>
                <a:lnTo>
                  <a:pt x="3080188" y="3490298"/>
                </a:lnTo>
                <a:lnTo>
                  <a:pt x="0" y="3490298"/>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42" name="Freeform 42"/>
          <p:cNvSpPr/>
          <p:nvPr/>
        </p:nvSpPr>
        <p:spPr>
          <a:xfrm>
            <a:off x="15497859" y="7198667"/>
            <a:ext cx="1378174" cy="2236388"/>
          </a:xfrm>
          <a:custGeom>
            <a:avLst/>
            <a:gdLst/>
            <a:ahLst/>
            <a:cxnLst/>
            <a:rect l="l" t="t" r="r" b="b"/>
            <a:pathLst>
              <a:path w="1378174" h="2236388">
                <a:moveTo>
                  <a:pt x="0" y="0"/>
                </a:moveTo>
                <a:lnTo>
                  <a:pt x="1378174" y="0"/>
                </a:lnTo>
                <a:lnTo>
                  <a:pt x="1378174" y="2236387"/>
                </a:lnTo>
                <a:lnTo>
                  <a:pt x="0" y="2236387"/>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spTree>
    <p:extLst>
      <p:ext uri="{BB962C8B-B14F-4D97-AF65-F5344CB8AC3E}">
        <p14:creationId xmlns:p14="http://schemas.microsoft.com/office/powerpoint/2010/main" val="367432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a:off x="5453461" y="393695"/>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498309" y="7109251"/>
            <a:ext cx="4720879" cy="2454857"/>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627291" y="7109251"/>
            <a:ext cx="3247830" cy="228972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4138" y="7022354"/>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3680309" y="5582594"/>
            <a:ext cx="2145759" cy="3946224"/>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2363582" y="7240312"/>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5826069" y="7209148"/>
            <a:ext cx="1429497" cy="2319670"/>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TextBox 11"/>
          <p:cNvSpPr txBox="1"/>
          <p:nvPr/>
        </p:nvSpPr>
        <p:spPr>
          <a:xfrm>
            <a:off x="4453298" y="2699405"/>
            <a:ext cx="9878963" cy="2954655"/>
          </a:xfrm>
          <a:prstGeom prst="rect">
            <a:avLst/>
          </a:prstGeom>
        </p:spPr>
        <p:txBody>
          <a:bodyPr wrap="square" lIns="0" tIns="0" rIns="0" bIns="0" rtlCol="0" anchor="t">
            <a:spAutoFit/>
          </a:bodyPr>
          <a:lstStyle/>
          <a:p>
            <a:pPr algn="ctr"/>
            <a:r>
              <a:rPr lang="en-US" sz="9600" b="1">
                <a:latin typeface="#9Slide07 SVNMomento" panose="00000500000000000000" pitchFamily="2" charset="0"/>
                <a:cs typeface="Times New Roman" panose="02020603050405020304" pitchFamily="18" charset="0"/>
              </a:rPr>
              <a:t>HOẠT ĐỘNG </a:t>
            </a:r>
            <a:r>
              <a:rPr lang="en-US" sz="9600" b="1" smtClean="0">
                <a:latin typeface="#9Slide07 SVNMomento" panose="00000500000000000000" pitchFamily="2" charset="0"/>
                <a:cs typeface="Times New Roman" panose="02020603050405020304" pitchFamily="18" charset="0"/>
              </a:rPr>
              <a:t>3</a:t>
            </a:r>
            <a:endParaRPr lang="vi-VN" sz="9600" b="1" smtClean="0">
              <a:latin typeface="#9Slide07 SVNMomento" panose="00000500000000000000" pitchFamily="2" charset="0"/>
              <a:cs typeface="Times New Roman" panose="02020603050405020304" pitchFamily="18" charset="0"/>
            </a:endParaRPr>
          </a:p>
          <a:p>
            <a:pPr algn="ctr"/>
            <a:r>
              <a:rPr lang="en-US" sz="9600" b="1" smtClean="0">
                <a:latin typeface="#9Slide07 SVNMomento" panose="00000500000000000000" pitchFamily="2" charset="0"/>
                <a:cs typeface="Times New Roman" panose="02020603050405020304" pitchFamily="18" charset="0"/>
              </a:rPr>
              <a:t> </a:t>
            </a:r>
            <a:r>
              <a:rPr lang="en-US" sz="9600" b="1">
                <a:latin typeface="#9Slide07 SVNMomento" panose="00000500000000000000" pitchFamily="2" charset="0"/>
                <a:cs typeface="Times New Roman" panose="02020603050405020304" pitchFamily="18" charset="0"/>
              </a:rPr>
              <a:t>LUYỆN TẬP</a:t>
            </a:r>
            <a:endParaRPr lang="en-GB" sz="9600">
              <a:latin typeface="#9Slide07 SVNMomento" panose="00000500000000000000" pitchFamily="2" charset="0"/>
              <a:cs typeface="Times New Roman" panose="02020603050405020304" pitchFamily="18" charset="0"/>
            </a:endParaRPr>
          </a:p>
        </p:txBody>
      </p:sp>
      <p:sp>
        <p:nvSpPr>
          <p:cNvPr id="13" name="Freeform 13"/>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rot="-1503479">
            <a:off x="15153496" y="4122548"/>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7" name="Freeform 17"/>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8" name="Freeform 18"/>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Freeform 20"/>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1" name="Freeform 21"/>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2" name="Freeform 22"/>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3" name="Freeform 23"/>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12" name="Picture 1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867368" y="2379496"/>
            <a:ext cx="6858032" cy="3416673"/>
          </a:xfrm>
          <a:prstGeom prst="rect">
            <a:avLst/>
          </a:prstGeom>
        </p:spPr>
      </p:pic>
    </p:spTree>
    <p:extLst>
      <p:ext uri="{BB962C8B-B14F-4D97-AF65-F5344CB8AC3E}">
        <p14:creationId xmlns:p14="http://schemas.microsoft.com/office/powerpoint/2010/main" val="16743726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3" cstate="print"/>
          <a:stretch>
            <a:fillRect/>
          </a:stretch>
        </p:blipFill>
        <p:spPr>
          <a:xfrm>
            <a:off x="5257800" y="5372100"/>
            <a:ext cx="8458200" cy="6286500"/>
          </a:xfrm>
          <a:prstGeom prst="rect">
            <a:avLst/>
          </a:prstGeom>
        </p:spPr>
      </p:pic>
      <p:sp>
        <p:nvSpPr>
          <p:cNvPr id="5" name="Cloud 4"/>
          <p:cNvSpPr/>
          <p:nvPr/>
        </p:nvSpPr>
        <p:spPr>
          <a:xfrm>
            <a:off x="9715500" y="2514600"/>
            <a:ext cx="4800600" cy="37719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600" b="1" dirty="0" err="1">
                <a:solidFill>
                  <a:prstClr val="black"/>
                </a:solidFill>
                <a:latin typeface="Times New Roman" panose="02020603050405020304" pitchFamily="18" charset="0"/>
                <a:cs typeface="Times New Roman" panose="02020603050405020304" pitchFamily="18" charset="0"/>
              </a:rPr>
              <a:t>Đến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giờ</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cá</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rồi</a:t>
            </a:r>
            <a:r>
              <a:rPr lang="en-US" sz="3600" b="1" dirty="0">
                <a:solidFill>
                  <a:prstClr val="black"/>
                </a:solidFill>
                <a:latin typeface="Times New Roman" panose="02020603050405020304" pitchFamily="18" charset="0"/>
                <a:cs typeface="Times New Roman" panose="02020603050405020304" pitchFamily="18" charset="0"/>
              </a:rPr>
              <a:t> . </a:t>
            </a:r>
            <a:r>
              <a:rPr lang="en-US" sz="3600" b="1" dirty="0" err="1">
                <a:solidFill>
                  <a:prstClr val="black"/>
                </a:solidFill>
                <a:latin typeface="Times New Roman" panose="02020603050405020304" pitchFamily="18" charset="0"/>
                <a:cs typeface="Times New Roman" panose="02020603050405020304" pitchFamily="18" charset="0"/>
              </a:rPr>
              <a:t>Các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cháu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giúp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nhé</a:t>
            </a:r>
            <a:r>
              <a:rPr lang="en-US" sz="3600" b="1" dirty="0">
                <a:solidFill>
                  <a:prstClr val="black"/>
                </a:solidFill>
                <a:latin typeface="Times New Roman" panose="02020603050405020304" pitchFamily="18" charset="0"/>
                <a:cs typeface="Times New Roman" panose="02020603050405020304" pitchFamily="18" charset="0"/>
              </a:rPr>
              <a:t> ^^</a:t>
            </a:r>
          </a:p>
        </p:txBody>
      </p:sp>
      <p:sp>
        <p:nvSpPr>
          <p:cNvPr id="6" name="Oval 5"/>
          <p:cNvSpPr/>
          <p:nvPr/>
        </p:nvSpPr>
        <p:spPr>
          <a:xfrm>
            <a:off x="8572500" y="6858000"/>
            <a:ext cx="342900" cy="3429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
        <p:nvSpPr>
          <p:cNvPr id="7" name="Oval 6"/>
          <p:cNvSpPr/>
          <p:nvPr/>
        </p:nvSpPr>
        <p:spPr>
          <a:xfrm>
            <a:off x="9144000" y="6172200"/>
            <a:ext cx="571500" cy="4572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
        <p:nvSpPr>
          <p:cNvPr id="8" name="Oval 7"/>
          <p:cNvSpPr/>
          <p:nvPr/>
        </p:nvSpPr>
        <p:spPr>
          <a:xfrm>
            <a:off x="8229600" y="7429500"/>
            <a:ext cx="3429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
        <p:nvSpPr>
          <p:cNvPr id="10" name="Rectangle 9">
            <a:hlinkClick r:id="rId4" action="ppaction://hlinksldjump"/>
          </p:cNvPr>
          <p:cNvSpPr/>
          <p:nvPr/>
        </p:nvSpPr>
        <p:spPr>
          <a:xfrm>
            <a:off x="10743785" y="4686300"/>
            <a:ext cx="2354747" cy="1384995"/>
          </a:xfrm>
          <a:prstGeom prst="rect">
            <a:avLst/>
          </a:prstGeom>
          <a:noFill/>
        </p:spPr>
        <p:txBody>
          <a:bodyPr wrap="none" lIns="137160" tIns="68580" rIns="137160" bIns="68580">
            <a:spAutoFit/>
          </a:bodyPr>
          <a:lstStyle/>
          <a:p>
            <a:pPr algn="ctr"/>
            <a:r>
              <a:rPr lang="en-US" sz="8100" b="1"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rPr>
              <a:t>PLAY</a:t>
            </a:r>
          </a:p>
        </p:txBody>
      </p:sp>
      <p:sp>
        <p:nvSpPr>
          <p:cNvPr id="2" name="Rectangle 1"/>
          <p:cNvSpPr/>
          <p:nvPr/>
        </p:nvSpPr>
        <p:spPr>
          <a:xfrm>
            <a:off x="8743950" y="208449"/>
            <a:ext cx="9158514" cy="1446550"/>
          </a:xfrm>
          <a:prstGeom prst="rect">
            <a:avLst/>
          </a:prstGeom>
        </p:spPr>
        <p:txBody>
          <a:bodyPr wrap="square">
            <a:spAutoFit/>
          </a:bodyPr>
          <a:lstStyle/>
          <a:p>
            <a:pPr algn="ctr">
              <a:spcAft>
                <a:spcPts val="0"/>
              </a:spcAft>
            </a:pPr>
            <a:r>
              <a:rPr lang="vi-VN" sz="8800" b="1" ker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Trò </a:t>
            </a:r>
            <a:r>
              <a:rPr lang="vi-VN" sz="8800" b="1" kern="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chơi </a:t>
            </a:r>
            <a:r>
              <a:rPr lang="en-US" sz="8800" b="1" i="1" kern="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cs typeface="Times New Roman" panose="02020603050405020304" pitchFamily="18" charset="0"/>
              </a:rPr>
              <a:t>Câu cá</a:t>
            </a:r>
            <a:endParaRPr lang="en-GB" sz="8800" b="1" kern="10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502937" y="832945"/>
            <a:ext cx="8069563" cy="2308324"/>
          </a:xfrm>
          <a:prstGeom prst="rect">
            <a:avLst/>
          </a:prstGeom>
        </p:spPr>
        <p:txBody>
          <a:bodyPr wrap="square">
            <a:spAutoFit/>
          </a:bodyPr>
          <a:lstStyle/>
          <a:p>
            <a:pPr algn="ctr"/>
            <a:r>
              <a:rPr lang="vi-VN" sz="3600" b="1" kern="0">
                <a:latin typeface="Times New Roman" panose="02020603050405020304" pitchFamily="18" charset="0"/>
                <a:ea typeface="Times New Roman" panose="02020603050405020304" pitchFamily="18" charset="0"/>
              </a:rPr>
              <a:t>L</a:t>
            </a:r>
            <a:r>
              <a:rPr lang="vi-VN" sz="3600" b="1" kern="0" smtClean="0">
                <a:latin typeface="Times New Roman" panose="02020603050405020304" pitchFamily="18" charset="0"/>
                <a:ea typeface="Times New Roman" panose="02020603050405020304" pitchFamily="18" charset="0"/>
              </a:rPr>
              <a:t>uật chơi</a:t>
            </a:r>
          </a:p>
          <a:p>
            <a:pPr algn="just"/>
            <a:r>
              <a:rPr lang="vi-VN" sz="3600" kern="0" smtClean="0">
                <a:latin typeface="Times New Roman" panose="02020603050405020304" pitchFamily="18" charset="0"/>
                <a:ea typeface="Times New Roman" panose="02020603050405020304" pitchFamily="18" charset="0"/>
              </a:rPr>
              <a:t> </a:t>
            </a:r>
            <a:r>
              <a:rPr lang="vi-VN" sz="3600" kern="0">
                <a:latin typeface="Times New Roman" panose="02020603050405020304" pitchFamily="18" charset="0"/>
                <a:ea typeface="Times New Roman" panose="02020603050405020304" pitchFamily="18" charset="0"/>
              </a:rPr>
              <a:t>Mỗi câu trả lời đúng em sẽ câu được một con cá. Vậy chúng mình cùng xem bạn nào câu được nhiều cá nhất nhé. </a:t>
            </a:r>
            <a:endParaRPr lang="en-GB" sz="3600"/>
          </a:p>
        </p:txBody>
      </p:sp>
    </p:spTree>
    <p:extLst>
      <p:ext uri="{BB962C8B-B14F-4D97-AF65-F5344CB8AC3E}">
        <p14:creationId xmlns:p14="http://schemas.microsoft.com/office/powerpoint/2010/main" val="189090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stretch>
            <a:fillRect/>
          </a:stretch>
        </p:blipFill>
        <p:spPr>
          <a:xfrm>
            <a:off x="0" y="-1600200"/>
            <a:ext cx="18288000" cy="11887200"/>
          </a:xfrm>
          <a:prstGeom prst="rect">
            <a:avLst/>
          </a:prstGeom>
        </p:spPr>
      </p:pic>
      <p:pic>
        <p:nvPicPr>
          <p:cNvPr id="7" name="Picture 6" descr="e324d9d037662d64fc16b51b9bfbdbac.png"/>
          <p:cNvPicPr>
            <a:picLocks noChangeAspect="1"/>
          </p:cNvPicPr>
          <p:nvPr/>
        </p:nvPicPr>
        <p:blipFill>
          <a:blip r:embed="rId6" cstate="print"/>
          <a:stretch>
            <a:fillRect/>
          </a:stretch>
        </p:blipFill>
        <p:spPr>
          <a:xfrm>
            <a:off x="5715000" y="8001000"/>
            <a:ext cx="2857500" cy="3086100"/>
          </a:xfrm>
          <a:prstGeom prst="rect">
            <a:avLst/>
          </a:prstGeom>
        </p:spPr>
      </p:pic>
      <p:pic>
        <p:nvPicPr>
          <p:cNvPr id="8" name="Picture 7" descr="e324d9d037662d64fc16b51b9bfbdbac.png"/>
          <p:cNvPicPr>
            <a:picLocks noChangeAspect="1"/>
          </p:cNvPicPr>
          <p:nvPr/>
        </p:nvPicPr>
        <p:blipFill>
          <a:blip r:embed="rId7" cstate="print"/>
          <a:stretch>
            <a:fillRect/>
          </a:stretch>
        </p:blipFill>
        <p:spPr>
          <a:xfrm>
            <a:off x="9144000" y="8115300"/>
            <a:ext cx="2857500" cy="2885241"/>
          </a:xfrm>
          <a:prstGeom prst="rect">
            <a:avLst/>
          </a:prstGeom>
        </p:spPr>
      </p:pic>
      <p:pic>
        <p:nvPicPr>
          <p:cNvPr id="9" name="Picture 8" descr="e324d9d037662d64fc16b51b9bfbdbac.png"/>
          <p:cNvPicPr>
            <a:picLocks noChangeAspect="1"/>
          </p:cNvPicPr>
          <p:nvPr/>
        </p:nvPicPr>
        <p:blipFill>
          <a:blip r:embed="rId8" cstate="print"/>
          <a:stretch>
            <a:fillRect/>
          </a:stretch>
        </p:blipFill>
        <p:spPr>
          <a:xfrm>
            <a:off x="12687301" y="8229601"/>
            <a:ext cx="2716826" cy="274320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2286000" y="8115300"/>
            <a:ext cx="2857500" cy="2885241"/>
          </a:xfrm>
          <a:prstGeom prst="rect">
            <a:avLst/>
          </a:prstGeom>
        </p:spPr>
      </p:pic>
      <p:pic>
        <p:nvPicPr>
          <p:cNvPr id="13" name="Picture 12" descr="e86f050d219b5585368f7ef298c00175.png"/>
          <p:cNvPicPr>
            <a:picLocks noChangeAspect="1"/>
          </p:cNvPicPr>
          <p:nvPr/>
        </p:nvPicPr>
        <p:blipFill>
          <a:blip r:embed="rId9" cstate="print"/>
          <a:stretch>
            <a:fillRect/>
          </a:stretch>
        </p:blipFill>
        <p:spPr>
          <a:xfrm>
            <a:off x="12915900" y="7429500"/>
            <a:ext cx="2628900" cy="2628900"/>
          </a:xfrm>
          <a:prstGeom prst="rect">
            <a:avLst/>
          </a:prstGeom>
        </p:spPr>
      </p:pic>
      <p:sp>
        <p:nvSpPr>
          <p:cNvPr id="17" name="Rectangle 16"/>
          <p:cNvSpPr/>
          <p:nvPr/>
        </p:nvSpPr>
        <p:spPr>
          <a:xfrm>
            <a:off x="2286000" y="0"/>
            <a:ext cx="14630400" cy="1828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tx1"/>
                </a:solidFill>
                <a:latin typeface="Times New Roman" panose="02020603050405020304" pitchFamily="18" charset="0"/>
                <a:cs typeface="Times New Roman" panose="02020603050405020304" pitchFamily="18" charset="0"/>
              </a:rPr>
              <a:t>Câu 1: VB </a:t>
            </a:r>
            <a:r>
              <a:rPr lang="vi-VN" sz="4000" b="1" i="1">
                <a:solidFill>
                  <a:schemeClr val="tx1"/>
                </a:solidFill>
                <a:latin typeface="Times New Roman" panose="02020603050405020304" pitchFamily="18" charset="0"/>
                <a:cs typeface="Times New Roman" panose="02020603050405020304" pitchFamily="18" charset="0"/>
              </a:rPr>
              <a:t>Những điều cần biết để an toàn trong không gian mạng (dành cho trẻ em và người sắp thành niên) </a:t>
            </a:r>
            <a:r>
              <a:rPr lang="vi-VN" sz="4000" b="1">
                <a:solidFill>
                  <a:schemeClr val="tx1"/>
                </a:solidFill>
                <a:latin typeface="Times New Roman" panose="02020603050405020304" pitchFamily="18" charset="0"/>
                <a:cs typeface="Times New Roman" panose="02020603050405020304" pitchFamily="18" charset="0"/>
              </a:rPr>
              <a:t>thuộc loại VB nào?</a:t>
            </a:r>
            <a:endParaRPr lang="en-GB" sz="4000">
              <a:solidFill>
                <a:schemeClr val="tx1"/>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13601700" y="8229600"/>
            <a:ext cx="1028700" cy="1015663"/>
          </a:xfrm>
          <a:prstGeom prst="rect">
            <a:avLst/>
          </a:prstGeom>
          <a:noFill/>
        </p:spPr>
        <p:txBody>
          <a:bodyPr wrap="square" rtlCol="0">
            <a:spAutoFit/>
          </a:bodyPr>
          <a:lstStyle/>
          <a:p>
            <a:r>
              <a:rPr lang="en-US" sz="6000" dirty="0">
                <a:solidFill>
                  <a:srgbClr val="FFFF00"/>
                </a:solidFill>
              </a:rPr>
              <a:t> D</a:t>
            </a:r>
          </a:p>
        </p:txBody>
      </p:sp>
      <p:sp>
        <p:nvSpPr>
          <p:cNvPr id="24" name="Rectangle 23"/>
          <p:cNvSpPr/>
          <p:nvPr/>
        </p:nvSpPr>
        <p:spPr>
          <a:xfrm>
            <a:off x="2286000" y="1943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A. VB nghị luận</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286000" y="3086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B. VB thông tin</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0058400" y="2057400"/>
            <a:ext cx="5943600" cy="6858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C. VB truyện</a:t>
            </a:r>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0058400" y="3102429"/>
            <a:ext cx="5943600" cy="6858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a:solidFill>
                  <a:schemeClr val="tx1"/>
                </a:solidFill>
                <a:latin typeface="Times New Roman" panose="02020603050405020304" pitchFamily="18" charset="0"/>
                <a:cs typeface="Times New Roman" panose="02020603050405020304" pitchFamily="18" charset="0"/>
              </a:rPr>
              <a:t>C. VB tản văn</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16" name="Picture 15" descr="4f942a9486ec68153575dc78a42d480b.png"/>
          <p:cNvPicPr>
            <a:picLocks noChangeAspect="1"/>
          </p:cNvPicPr>
          <p:nvPr/>
        </p:nvPicPr>
        <p:blipFill>
          <a:blip r:embed="rId10" cstate="print"/>
          <a:stretch>
            <a:fillRect/>
          </a:stretch>
        </p:blipFill>
        <p:spPr>
          <a:xfrm>
            <a:off x="-2286000" y="3886200"/>
            <a:ext cx="6172200" cy="5600700"/>
          </a:xfrm>
          <a:prstGeom prst="rect">
            <a:avLst/>
          </a:prstGeom>
        </p:spPr>
      </p:pic>
      <p:pic>
        <p:nvPicPr>
          <p:cNvPr id="10" name="Picture 9" descr="e86f050d219b5585368f7ef298c00175.png"/>
          <p:cNvPicPr>
            <a:picLocks noChangeAspect="1"/>
          </p:cNvPicPr>
          <p:nvPr/>
        </p:nvPicPr>
        <p:blipFill>
          <a:blip r:embed="rId11" cstate="print"/>
          <a:stretch>
            <a:fillRect/>
          </a:stretch>
        </p:blipFill>
        <p:spPr>
          <a:xfrm>
            <a:off x="2286000" y="7429500"/>
            <a:ext cx="2971800" cy="2857500"/>
          </a:xfrm>
          <a:prstGeom prst="rect">
            <a:avLst/>
          </a:prstGeom>
        </p:spPr>
      </p:pic>
      <p:sp>
        <p:nvSpPr>
          <p:cNvPr id="32" name="TextBox 31"/>
          <p:cNvSpPr txBox="1"/>
          <p:nvPr/>
        </p:nvSpPr>
        <p:spPr>
          <a:xfrm>
            <a:off x="3086100" y="8343901"/>
            <a:ext cx="1371600" cy="1015663"/>
          </a:xfrm>
          <a:prstGeom prst="rect">
            <a:avLst/>
          </a:prstGeom>
          <a:noFill/>
        </p:spPr>
        <p:txBody>
          <a:bodyPr wrap="square" rtlCol="0">
            <a:spAutoFit/>
          </a:bodyPr>
          <a:lstStyle/>
          <a:p>
            <a:r>
              <a:rPr lang="en-US" sz="6000" dirty="0">
                <a:solidFill>
                  <a:srgbClr val="FFFF00"/>
                </a:solidFill>
              </a:rPr>
              <a:t>A</a:t>
            </a:r>
          </a:p>
        </p:txBody>
      </p:sp>
      <p:pic>
        <p:nvPicPr>
          <p:cNvPr id="31" name="Picture 30" descr="ca.png"/>
          <p:cNvPicPr>
            <a:picLocks noChangeAspect="1"/>
          </p:cNvPicPr>
          <p:nvPr/>
        </p:nvPicPr>
        <p:blipFill>
          <a:blip r:embed="rId12" cstate="print"/>
          <a:stretch>
            <a:fillRect/>
          </a:stretch>
        </p:blipFill>
        <p:spPr>
          <a:xfrm>
            <a:off x="6858000" y="8686801"/>
            <a:ext cx="800100" cy="710507"/>
          </a:xfrm>
          <a:prstGeom prst="rect">
            <a:avLst/>
          </a:prstGeom>
        </p:spPr>
      </p:pic>
      <p:pic>
        <p:nvPicPr>
          <p:cNvPr id="12" name="Picture 11" descr="e86f050d219b5585368f7ef298c00175.png"/>
          <p:cNvPicPr>
            <a:picLocks noChangeAspect="1"/>
          </p:cNvPicPr>
          <p:nvPr/>
        </p:nvPicPr>
        <p:blipFill>
          <a:blip r:embed="rId13" cstate="print"/>
          <a:stretch>
            <a:fillRect/>
          </a:stretch>
        </p:blipFill>
        <p:spPr>
          <a:xfrm>
            <a:off x="9486900" y="7429500"/>
            <a:ext cx="2514600" cy="2628900"/>
          </a:xfrm>
          <a:prstGeom prst="rect">
            <a:avLst/>
          </a:prstGeom>
        </p:spPr>
      </p:pic>
      <p:sp>
        <p:nvSpPr>
          <p:cNvPr id="20" name="TextBox 19"/>
          <p:cNvSpPr txBox="1"/>
          <p:nvPr/>
        </p:nvSpPr>
        <p:spPr>
          <a:xfrm>
            <a:off x="10172700" y="8343900"/>
            <a:ext cx="1028700" cy="1015663"/>
          </a:xfrm>
          <a:prstGeom prst="rect">
            <a:avLst/>
          </a:prstGeom>
          <a:noFill/>
        </p:spPr>
        <p:txBody>
          <a:bodyPr wrap="square" rtlCol="0">
            <a:spAutoFit/>
          </a:bodyPr>
          <a:lstStyle/>
          <a:p>
            <a:r>
              <a:rPr lang="en-US" sz="6000" dirty="0">
                <a:solidFill>
                  <a:srgbClr val="FFFF00"/>
                </a:solidFill>
              </a:rPr>
              <a:t> C</a:t>
            </a:r>
          </a:p>
        </p:txBody>
      </p:sp>
      <p:pic>
        <p:nvPicPr>
          <p:cNvPr id="11" name="Picture 10" descr="e86f050d219b5585368f7ef298c00175.png"/>
          <p:cNvPicPr>
            <a:picLocks noChangeAspect="1"/>
          </p:cNvPicPr>
          <p:nvPr/>
        </p:nvPicPr>
        <p:blipFill>
          <a:blip r:embed="rId14" cstate="print"/>
          <a:stretch>
            <a:fillRect/>
          </a:stretch>
        </p:blipFill>
        <p:spPr>
          <a:xfrm>
            <a:off x="5943600" y="7429500"/>
            <a:ext cx="2628900" cy="2514600"/>
          </a:xfrm>
          <a:prstGeom prst="rect">
            <a:avLst/>
          </a:prstGeom>
        </p:spPr>
      </p:pic>
      <p:sp>
        <p:nvSpPr>
          <p:cNvPr id="19" name="TextBox 18"/>
          <p:cNvSpPr txBox="1"/>
          <p:nvPr/>
        </p:nvSpPr>
        <p:spPr>
          <a:xfrm>
            <a:off x="6515100" y="8229600"/>
            <a:ext cx="1028700" cy="1015663"/>
          </a:xfrm>
          <a:prstGeom prst="rect">
            <a:avLst/>
          </a:prstGeom>
          <a:noFill/>
        </p:spPr>
        <p:txBody>
          <a:bodyPr wrap="square" rtlCol="0">
            <a:spAutoFit/>
          </a:bodyPr>
          <a:lstStyle/>
          <a:p>
            <a:r>
              <a:rPr lang="en-US" sz="6000" dirty="0">
                <a:solidFill>
                  <a:srgbClr val="FFFF00"/>
                </a:solidFill>
              </a:rPr>
              <a:t> B</a:t>
            </a:r>
          </a:p>
        </p:txBody>
      </p:sp>
      <p:sp>
        <p:nvSpPr>
          <p:cNvPr id="22" name="Rectangle 21"/>
          <p:cNvSpPr/>
          <p:nvPr/>
        </p:nvSpPr>
        <p:spPr>
          <a:xfrm>
            <a:off x="2743200" y="8229600"/>
            <a:ext cx="1714500"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3" name="Rectangle 22"/>
          <p:cNvSpPr/>
          <p:nvPr/>
        </p:nvSpPr>
        <p:spPr>
          <a:xfrm>
            <a:off x="13258800" y="8229600"/>
            <a:ext cx="1714500"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5" name="Rectangle 24"/>
          <p:cNvSpPr/>
          <p:nvPr/>
        </p:nvSpPr>
        <p:spPr>
          <a:xfrm>
            <a:off x="9829800" y="8229600"/>
            <a:ext cx="1714500" cy="1143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6" name="Right Arrow 25">
            <a:hlinkClick r:id="rId15" action="ppaction://hlinksldjump"/>
          </p:cNvPr>
          <p:cNvSpPr/>
          <p:nvPr/>
        </p:nvSpPr>
        <p:spPr>
          <a:xfrm>
            <a:off x="15316200" y="9715500"/>
            <a:ext cx="685800" cy="5715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92753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dung .wav"/>
                                        </p:tgtEl>
                                      </p:cMediaNode>
                                    </p:audio>
                                  </p:sub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0" presetClass="path" presetSubtype="0" accel="50000" decel="50000" fill="hold" nodeType="after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41" dur="2000" fill="hold"/>
                                        <p:tgtEl>
                                          <p:spTgt spid="31"/>
                                        </p:tgtEl>
                                        <p:attrNameLst>
                                          <p:attrName>ppt_x</p:attrName>
                                          <p:attrName>ppt_y</p:attrName>
                                        </p:attrNameLst>
                                      </p:cBhvr>
                                    </p:animMotion>
                                  </p:childTnLst>
                                </p:cTn>
                              </p:par>
                            </p:childTnLst>
                          </p:cTn>
                        </p:par>
                        <p:par>
                          <p:cTn id="42" fill="hold">
                            <p:stCondLst>
                              <p:cond delay="3000"/>
                            </p:stCondLst>
                            <p:childTnLst>
                              <p:par>
                                <p:cTn id="43" presetID="47" presetClass="exit" presetSubtype="0" fill="hold" nodeType="afterEffect">
                                  <p:stCondLst>
                                    <p:cond delay="0"/>
                                  </p:stCondLst>
                                  <p:childTnLst>
                                    <p:animEffect transition="out" filter="fade">
                                      <p:cBhvr>
                                        <p:cTn id="44" dur="2000"/>
                                        <p:tgtEl>
                                          <p:spTgt spid="31"/>
                                        </p:tgtEl>
                                      </p:cBhvr>
                                    </p:animEffect>
                                    <p:anim calcmode="lin" valueType="num">
                                      <p:cBhvr>
                                        <p:cTn id="45" dur="2000"/>
                                        <p:tgtEl>
                                          <p:spTgt spid="31"/>
                                        </p:tgtEl>
                                        <p:attrNameLst>
                                          <p:attrName>ppt_x</p:attrName>
                                        </p:attrNameLst>
                                      </p:cBhvr>
                                      <p:tavLst>
                                        <p:tav tm="0">
                                          <p:val>
                                            <p:strVal val="ppt_x"/>
                                          </p:val>
                                        </p:tav>
                                        <p:tav tm="100000">
                                          <p:val>
                                            <p:strVal val="ppt_x"/>
                                          </p:val>
                                        </p:tav>
                                      </p:tavLst>
                                    </p:anim>
                                    <p:anim calcmode="lin" valueType="num">
                                      <p:cBhvr>
                                        <p:cTn id="46" dur="2000"/>
                                        <p:tgtEl>
                                          <p:spTgt spid="31"/>
                                        </p:tgtEl>
                                        <p:attrNameLst>
                                          <p:attrName>ppt_y</p:attrName>
                                        </p:attrNameLst>
                                      </p:cBhvr>
                                      <p:tavLst>
                                        <p:tav tm="0">
                                          <p:val>
                                            <p:strVal val="ppt_y"/>
                                          </p:val>
                                        </p:tav>
                                        <p:tav tm="100000">
                                          <p:val>
                                            <p:strVal val="ppt_y-.1"/>
                                          </p:val>
                                        </p:tav>
                                      </p:tavLst>
                                    </p:anim>
                                    <p:set>
                                      <p:cBhvr>
                                        <p:cTn id="47"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47" presetClass="exit" presetSubtype="0" fill="hold" grpId="0" nodeType="clickEffect">
                                  <p:stCondLst>
                                    <p:cond delay="0"/>
                                  </p:stCondLst>
                                  <p:childTnLst>
                                    <p:animEffect transition="out" filter="fade">
                                      <p:cBhvr>
                                        <p:cTn id="52" dur="1000"/>
                                        <p:tgtEl>
                                          <p:spTgt spid="20"/>
                                        </p:tgtEl>
                                      </p:cBhvr>
                                    </p:animEffect>
                                    <p:anim calcmode="lin" valueType="num">
                                      <p:cBhvr>
                                        <p:cTn id="53" dur="1000"/>
                                        <p:tgtEl>
                                          <p:spTgt spid="20"/>
                                        </p:tgtEl>
                                        <p:attrNameLst>
                                          <p:attrName>ppt_x</p:attrName>
                                        </p:attrNameLst>
                                      </p:cBhvr>
                                      <p:tavLst>
                                        <p:tav tm="0">
                                          <p:val>
                                            <p:strVal val="ppt_x"/>
                                          </p:val>
                                        </p:tav>
                                        <p:tav tm="100000">
                                          <p:val>
                                            <p:strVal val="ppt_x"/>
                                          </p:val>
                                        </p:tav>
                                      </p:tavLst>
                                    </p:anim>
                                    <p:anim calcmode="lin" valueType="num">
                                      <p:cBhvr>
                                        <p:cTn id="54" dur="1000"/>
                                        <p:tgtEl>
                                          <p:spTgt spid="20"/>
                                        </p:tgtEl>
                                        <p:attrNameLst>
                                          <p:attrName>ppt_y</p:attrName>
                                        </p:attrNameLst>
                                      </p:cBhvr>
                                      <p:tavLst>
                                        <p:tav tm="0">
                                          <p:val>
                                            <p:strVal val="ppt_y"/>
                                          </p:val>
                                        </p:tav>
                                        <p:tav tm="100000">
                                          <p:val>
                                            <p:strVal val="ppt_y-.1"/>
                                          </p:val>
                                        </p:tav>
                                      </p:tavLst>
                                    </p:anim>
                                    <p:set>
                                      <p:cBhvr>
                                        <p:cTn id="55" dur="1" fill="hold">
                                          <p:stCondLst>
                                            <p:cond delay="999"/>
                                          </p:stCondLst>
                                        </p:cTn>
                                        <p:tgtEl>
                                          <p:spTgt spid="20"/>
                                        </p:tgtEl>
                                        <p:attrNameLst>
                                          <p:attrName>style.visibility</p:attrName>
                                        </p:attrNameLst>
                                      </p:cBhvr>
                                      <p:to>
                                        <p:strVal val="hidden"/>
                                      </p:to>
                                    </p:set>
                                  </p:childTnLst>
                                </p:cTn>
                              </p:par>
                              <p:par>
                                <p:cTn id="56" presetID="47" presetClass="exit" presetSubtype="0" fill="hold" nodeType="withEffect">
                                  <p:stCondLst>
                                    <p:cond delay="0"/>
                                  </p:stCondLst>
                                  <p:childTnLst>
                                    <p:animEffect transition="out" filter="fade">
                                      <p:cBhvr>
                                        <p:cTn id="57" dur="1000"/>
                                        <p:tgtEl>
                                          <p:spTgt spid="12"/>
                                        </p:tgtEl>
                                      </p:cBhvr>
                                    </p:animEffect>
                                    <p:anim calcmode="lin" valueType="num">
                                      <p:cBhvr>
                                        <p:cTn id="58" dur="1000"/>
                                        <p:tgtEl>
                                          <p:spTgt spid="12"/>
                                        </p:tgtEl>
                                        <p:attrNameLst>
                                          <p:attrName>ppt_x</p:attrName>
                                        </p:attrNameLst>
                                      </p:cBhvr>
                                      <p:tavLst>
                                        <p:tav tm="0">
                                          <p:val>
                                            <p:strVal val="ppt_x"/>
                                          </p:val>
                                        </p:tav>
                                        <p:tav tm="100000">
                                          <p:val>
                                            <p:strVal val="ppt_x"/>
                                          </p:val>
                                        </p:tav>
                                      </p:tavLst>
                                    </p:anim>
                                    <p:anim calcmode="lin" valueType="num">
                                      <p:cBhvr>
                                        <p:cTn id="59" dur="1000"/>
                                        <p:tgtEl>
                                          <p:spTgt spid="12"/>
                                        </p:tgtEl>
                                        <p:attrNameLst>
                                          <p:attrName>ppt_y</p:attrName>
                                        </p:attrNameLst>
                                      </p:cBhvr>
                                      <p:tavLst>
                                        <p:tav tm="0">
                                          <p:val>
                                            <p:strVal val="ppt_y"/>
                                          </p:val>
                                        </p:tav>
                                        <p:tav tm="100000">
                                          <p:val>
                                            <p:strVal val="ppt_y-.1"/>
                                          </p:val>
                                        </p:tav>
                                      </p:tavLst>
                                    </p:anim>
                                    <p:set>
                                      <p:cBhvr>
                                        <p:cTn id="60" dur="1" fill="hold">
                                          <p:stCondLst>
                                            <p:cond delay="999"/>
                                          </p:stCondLst>
                                        </p:cTn>
                                        <p:tgtEl>
                                          <p:spTgt spid="12"/>
                                        </p:tgtEl>
                                        <p:attrNameLst>
                                          <p:attrName>style.visibility</p:attrName>
                                        </p:attrNameLst>
                                      </p:cBhvr>
                                      <p:to>
                                        <p:strVal val="hidden"/>
                                      </p:to>
                                    </p:set>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7" presetClass="exit" presetSubtype="0" fill="hold" grpId="0" nodeType="clickEffect">
                                  <p:stCondLst>
                                    <p:cond delay="0"/>
                                  </p:stCondLst>
                                  <p:childTnLst>
                                    <p:animEffect transition="out" filter="fade">
                                      <p:cBhvr>
                                        <p:cTn id="68" dur="1000"/>
                                        <p:tgtEl>
                                          <p:spTgt spid="21"/>
                                        </p:tgtEl>
                                      </p:cBhvr>
                                    </p:animEffect>
                                    <p:anim calcmode="lin" valueType="num">
                                      <p:cBhvr>
                                        <p:cTn id="69" dur="1000"/>
                                        <p:tgtEl>
                                          <p:spTgt spid="21"/>
                                        </p:tgtEl>
                                        <p:attrNameLst>
                                          <p:attrName>ppt_x</p:attrName>
                                        </p:attrNameLst>
                                      </p:cBhvr>
                                      <p:tavLst>
                                        <p:tav tm="0">
                                          <p:val>
                                            <p:strVal val="ppt_x"/>
                                          </p:val>
                                        </p:tav>
                                        <p:tav tm="100000">
                                          <p:val>
                                            <p:strVal val="ppt_x"/>
                                          </p:val>
                                        </p:tav>
                                      </p:tavLst>
                                    </p:anim>
                                    <p:anim calcmode="lin" valueType="num">
                                      <p:cBhvr>
                                        <p:cTn id="70" dur="1000"/>
                                        <p:tgtEl>
                                          <p:spTgt spid="21"/>
                                        </p:tgtEl>
                                        <p:attrNameLst>
                                          <p:attrName>ppt_y</p:attrName>
                                        </p:attrNameLst>
                                      </p:cBhvr>
                                      <p:tavLst>
                                        <p:tav tm="0">
                                          <p:val>
                                            <p:strVal val="ppt_y"/>
                                          </p:val>
                                        </p:tav>
                                        <p:tav tm="100000">
                                          <p:val>
                                            <p:strVal val="ppt_y-.1"/>
                                          </p:val>
                                        </p:tav>
                                      </p:tavLst>
                                    </p:anim>
                                    <p:set>
                                      <p:cBhvr>
                                        <p:cTn id="71" dur="1" fill="hold">
                                          <p:stCondLst>
                                            <p:cond delay="999"/>
                                          </p:stCondLst>
                                        </p:cTn>
                                        <p:tgtEl>
                                          <p:spTgt spid="21"/>
                                        </p:tgtEl>
                                        <p:attrNameLst>
                                          <p:attrName>style.visibility</p:attrName>
                                        </p:attrNameLst>
                                      </p:cBhvr>
                                      <p:to>
                                        <p:strVal val="hidden"/>
                                      </p:to>
                                    </p:set>
                                  </p:childTnLst>
                                </p:cTn>
                              </p:par>
                              <p:par>
                                <p:cTn id="72" presetID="47" presetClass="exit" presetSubtype="0" fill="hold" nodeType="withEffect">
                                  <p:stCondLst>
                                    <p:cond delay="0"/>
                                  </p:stCondLst>
                                  <p:childTnLst>
                                    <p:animEffect transition="out" filter="fade">
                                      <p:cBhvr>
                                        <p:cTn id="73" dur="1000"/>
                                        <p:tgtEl>
                                          <p:spTgt spid="13"/>
                                        </p:tgtEl>
                                      </p:cBhvr>
                                    </p:animEffect>
                                    <p:anim calcmode="lin" valueType="num">
                                      <p:cBhvr>
                                        <p:cTn id="74" dur="1000"/>
                                        <p:tgtEl>
                                          <p:spTgt spid="13"/>
                                        </p:tgtEl>
                                        <p:attrNameLst>
                                          <p:attrName>ppt_x</p:attrName>
                                        </p:attrNameLst>
                                      </p:cBhvr>
                                      <p:tavLst>
                                        <p:tav tm="0">
                                          <p:val>
                                            <p:strVal val="ppt_x"/>
                                          </p:val>
                                        </p:tav>
                                        <p:tav tm="100000">
                                          <p:val>
                                            <p:strVal val="ppt_x"/>
                                          </p:val>
                                        </p:tav>
                                      </p:tavLst>
                                    </p:anim>
                                    <p:anim calcmode="lin" valueType="num">
                                      <p:cBhvr>
                                        <p:cTn id="75" dur="1000"/>
                                        <p:tgtEl>
                                          <p:spTgt spid="13"/>
                                        </p:tgtEl>
                                        <p:attrNameLst>
                                          <p:attrName>ppt_y</p:attrName>
                                        </p:attrNameLst>
                                      </p:cBhvr>
                                      <p:tavLst>
                                        <p:tav tm="0">
                                          <p:val>
                                            <p:strVal val="ppt_y"/>
                                          </p:val>
                                        </p:tav>
                                        <p:tav tm="100000">
                                          <p:val>
                                            <p:strVal val="ppt_y-.1"/>
                                          </p:val>
                                        </p:tav>
                                      </p:tavLst>
                                    </p:anim>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21" grpId="0"/>
      <p:bldP spid="24" grpId="0" animBg="1"/>
      <p:bldP spid="28" grpId="0" animBg="1"/>
      <p:bldP spid="29" grpId="0" animBg="1"/>
      <p:bldP spid="30" grpId="0" animBg="1"/>
      <p:bldP spid="32" grpId="0"/>
      <p:bldP spid="20" grpId="0"/>
      <p:bldP spid="19" grpId="0"/>
      <p:bldP spid="22" grpId="0" animBg="1"/>
      <p:bldP spid="23"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stretch>
            <a:fillRect/>
          </a:stretch>
        </p:blipFill>
        <p:spPr>
          <a:xfrm>
            <a:off x="0" y="-1600200"/>
            <a:ext cx="18288000" cy="11887200"/>
          </a:xfrm>
          <a:prstGeom prst="rect">
            <a:avLst/>
          </a:prstGeom>
        </p:spPr>
      </p:pic>
      <p:pic>
        <p:nvPicPr>
          <p:cNvPr id="7" name="Picture 6" descr="e324d9d037662d64fc16b51b9bfbdbac.png"/>
          <p:cNvPicPr>
            <a:picLocks noChangeAspect="1"/>
          </p:cNvPicPr>
          <p:nvPr/>
        </p:nvPicPr>
        <p:blipFill>
          <a:blip r:embed="rId6" cstate="print"/>
          <a:stretch>
            <a:fillRect/>
          </a:stretch>
        </p:blipFill>
        <p:spPr>
          <a:xfrm>
            <a:off x="5715000" y="8001000"/>
            <a:ext cx="2857500" cy="3086100"/>
          </a:xfrm>
          <a:prstGeom prst="rect">
            <a:avLst/>
          </a:prstGeom>
        </p:spPr>
      </p:pic>
      <p:pic>
        <p:nvPicPr>
          <p:cNvPr id="8" name="Picture 7" descr="e324d9d037662d64fc16b51b9bfbdbac.png"/>
          <p:cNvPicPr>
            <a:picLocks noChangeAspect="1"/>
          </p:cNvPicPr>
          <p:nvPr/>
        </p:nvPicPr>
        <p:blipFill>
          <a:blip r:embed="rId7" cstate="print"/>
          <a:stretch>
            <a:fillRect/>
          </a:stretch>
        </p:blipFill>
        <p:spPr>
          <a:xfrm>
            <a:off x="9144000" y="8115300"/>
            <a:ext cx="2857500" cy="2885241"/>
          </a:xfrm>
          <a:prstGeom prst="rect">
            <a:avLst/>
          </a:prstGeom>
        </p:spPr>
      </p:pic>
      <p:pic>
        <p:nvPicPr>
          <p:cNvPr id="9" name="Picture 8" descr="e324d9d037662d64fc16b51b9bfbdbac.png"/>
          <p:cNvPicPr>
            <a:picLocks noChangeAspect="1"/>
          </p:cNvPicPr>
          <p:nvPr/>
        </p:nvPicPr>
        <p:blipFill>
          <a:blip r:embed="rId8" cstate="print"/>
          <a:stretch>
            <a:fillRect/>
          </a:stretch>
        </p:blipFill>
        <p:spPr>
          <a:xfrm>
            <a:off x="12687301" y="8229601"/>
            <a:ext cx="2716826" cy="274320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2286000" y="8115300"/>
            <a:ext cx="2857500" cy="288524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9486900" y="7429500"/>
            <a:ext cx="2514600" cy="2514600"/>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12915900" y="7429500"/>
            <a:ext cx="2628900" cy="262890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943600" y="7429500"/>
            <a:ext cx="2628900" cy="2514600"/>
          </a:xfrm>
          <a:prstGeom prst="rect">
            <a:avLst/>
          </a:prstGeom>
        </p:spPr>
      </p:pic>
      <p:sp>
        <p:nvSpPr>
          <p:cNvPr id="17" name="Rectangle 16"/>
          <p:cNvSpPr/>
          <p:nvPr/>
        </p:nvSpPr>
        <p:spPr>
          <a:xfrm>
            <a:off x="2286000" y="-290024"/>
            <a:ext cx="14859000" cy="1828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2: VB đưa đến cho chúng ta những thông tin nào?</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515100" y="8115300"/>
            <a:ext cx="1028700" cy="1015663"/>
          </a:xfrm>
          <a:prstGeom prst="rect">
            <a:avLst/>
          </a:prstGeom>
          <a:noFill/>
        </p:spPr>
        <p:txBody>
          <a:bodyPr wrap="square" rtlCol="0">
            <a:spAutoFit/>
          </a:bodyPr>
          <a:lstStyle/>
          <a:p>
            <a:r>
              <a:rPr lang="en-US" sz="6000" dirty="0">
                <a:solidFill>
                  <a:srgbClr val="FFFF00"/>
                </a:solidFill>
              </a:rPr>
              <a:t> B</a:t>
            </a:r>
          </a:p>
        </p:txBody>
      </p:sp>
      <p:sp>
        <p:nvSpPr>
          <p:cNvPr id="20" name="TextBox 19"/>
          <p:cNvSpPr txBox="1"/>
          <p:nvPr/>
        </p:nvSpPr>
        <p:spPr>
          <a:xfrm>
            <a:off x="10058400" y="8229600"/>
            <a:ext cx="1028700" cy="1015663"/>
          </a:xfrm>
          <a:prstGeom prst="rect">
            <a:avLst/>
          </a:prstGeom>
          <a:noFill/>
        </p:spPr>
        <p:txBody>
          <a:bodyPr wrap="square" rtlCol="0">
            <a:spAutoFit/>
          </a:bodyPr>
          <a:lstStyle/>
          <a:p>
            <a:r>
              <a:rPr lang="en-US" sz="6000" dirty="0">
                <a:solidFill>
                  <a:srgbClr val="FFFF00"/>
                </a:solidFill>
              </a:rPr>
              <a:t> C</a:t>
            </a:r>
          </a:p>
        </p:txBody>
      </p:sp>
      <p:sp>
        <p:nvSpPr>
          <p:cNvPr id="21" name="TextBox 20"/>
          <p:cNvSpPr txBox="1"/>
          <p:nvPr/>
        </p:nvSpPr>
        <p:spPr>
          <a:xfrm>
            <a:off x="13601700" y="8229600"/>
            <a:ext cx="1028700" cy="1015663"/>
          </a:xfrm>
          <a:prstGeom prst="rect">
            <a:avLst/>
          </a:prstGeom>
          <a:noFill/>
        </p:spPr>
        <p:txBody>
          <a:bodyPr wrap="square" rtlCol="0">
            <a:spAutoFit/>
          </a:bodyPr>
          <a:lstStyle/>
          <a:p>
            <a:r>
              <a:rPr lang="en-US" sz="6000" dirty="0">
                <a:solidFill>
                  <a:srgbClr val="FFFF00"/>
                </a:solidFill>
              </a:rPr>
              <a:t> D</a:t>
            </a:r>
          </a:p>
        </p:txBody>
      </p:sp>
      <p:sp>
        <p:nvSpPr>
          <p:cNvPr id="24" name="Rectangle 23"/>
          <p:cNvSpPr/>
          <p:nvPr/>
        </p:nvSpPr>
        <p:spPr>
          <a:xfrm>
            <a:off x="1371600" y="1257299"/>
            <a:ext cx="7467600" cy="1797431"/>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Times New Roman" panose="02020603050405020304" pitchFamily="18" charset="0"/>
                <a:cs typeface="Times New Roman" panose="02020603050405020304" pitchFamily="18" charset="0"/>
              </a:rPr>
              <a:t>A. Những rủi ro và nguy cơ tiềm ẩn của không gian mạng và những lưu ý khi sử dụng không gian mạng</a:t>
            </a:r>
            <a:endParaRPr lang="en-GB" sz="3600">
              <a:solidFill>
                <a:schemeClr val="tx1"/>
              </a:solidFill>
              <a:effectLst/>
              <a:latin typeface="Times New Roman" panose="02020603050405020304" pitchFamily="18" charset="0"/>
              <a:cs typeface="Times New Roman" panose="02020603050405020304" pitchFamily="18" charset="0"/>
            </a:endParaRPr>
          </a:p>
        </p:txBody>
      </p:sp>
      <p:sp>
        <p:nvSpPr>
          <p:cNvPr id="28" name="Rectangle 27"/>
          <p:cNvSpPr/>
          <p:nvPr/>
        </p:nvSpPr>
        <p:spPr>
          <a:xfrm>
            <a:off x="1371600" y="3296687"/>
            <a:ext cx="7467600" cy="1099587"/>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smtClean="0">
                <a:solidFill>
                  <a:schemeClr val="tx1"/>
                </a:solidFill>
                <a:latin typeface="Times New Roman" panose="02020603050405020304" pitchFamily="18" charset="0"/>
                <a:cs typeface="Times New Roman" panose="02020603050405020304" pitchFamily="18" charset="0"/>
              </a:rPr>
              <a:t>B</a:t>
            </a:r>
            <a:r>
              <a:rPr lang="vi-VN" sz="3600">
                <a:solidFill>
                  <a:schemeClr val="tx1"/>
                </a:solidFill>
                <a:latin typeface="Times New Roman" panose="02020603050405020304" pitchFamily="18" charset="0"/>
                <a:cs typeface="Times New Roman" panose="02020603050405020304" pitchFamily="18" charset="0"/>
              </a:rPr>
              <a:t>. Những hiện tượng mạng nổi tiếng và những điều cần lưu ý</a:t>
            </a:r>
            <a:endParaRPr lang="en-GB" sz="3600">
              <a:solidFill>
                <a:schemeClr val="tx1"/>
              </a:solidFill>
              <a:effectLst/>
              <a:latin typeface="Times New Roman" panose="02020603050405020304" pitchFamily="18" charset="0"/>
              <a:cs typeface="Times New Roman" panose="02020603050405020304" pitchFamily="18" charset="0"/>
            </a:endParaRPr>
          </a:p>
        </p:txBody>
      </p:sp>
      <p:sp>
        <p:nvSpPr>
          <p:cNvPr id="29" name="Rectangle 28"/>
          <p:cNvSpPr/>
          <p:nvPr/>
        </p:nvSpPr>
        <p:spPr>
          <a:xfrm>
            <a:off x="9029700" y="1253026"/>
            <a:ext cx="8115300" cy="1718774"/>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chemeClr val="tx1"/>
                </a:solidFill>
                <a:latin typeface="Times New Roman" panose="02020603050405020304" pitchFamily="18" charset="0"/>
                <a:cs typeface="Times New Roman" panose="02020603050405020304" pitchFamily="18" charset="0"/>
              </a:rPr>
              <a:t>C. Những trang mạng xã hội phổ biến hiện nay và cách sử dụng những trang mạng này</a:t>
            </a:r>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107714" y="3289430"/>
            <a:ext cx="8037286" cy="6858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Times New Roman" panose="02020603050405020304" pitchFamily="18" charset="0"/>
                <a:cs typeface="Times New Roman" panose="02020603050405020304" pitchFamily="18" charset="0"/>
              </a:rPr>
              <a:t>D. Tất cả những thông tin trên</a:t>
            </a:r>
            <a:endParaRPr lang="en-GB" sz="3600">
              <a:solidFill>
                <a:schemeClr val="tx1"/>
              </a:solidFill>
              <a:effectLst/>
              <a:latin typeface="Times New Roman" panose="02020603050405020304" pitchFamily="18" charset="0"/>
              <a:cs typeface="Times New Roman" panose="02020603050405020304" pitchFamily="18" charset="0"/>
            </a:endParaRPr>
          </a:p>
        </p:txBody>
      </p:sp>
      <p:pic>
        <p:nvPicPr>
          <p:cNvPr id="16" name="Picture 15" descr="4f942a9486ec68153575dc78a42d480b.png"/>
          <p:cNvPicPr>
            <a:picLocks noChangeAspect="1"/>
          </p:cNvPicPr>
          <p:nvPr/>
        </p:nvPicPr>
        <p:blipFill>
          <a:blip r:embed="rId12" cstate="print"/>
          <a:stretch>
            <a:fillRect/>
          </a:stretch>
        </p:blipFill>
        <p:spPr>
          <a:xfrm>
            <a:off x="-2400300" y="3771900"/>
            <a:ext cx="6172200" cy="5600700"/>
          </a:xfrm>
          <a:prstGeom prst="rect">
            <a:avLst/>
          </a:prstGeom>
        </p:spPr>
      </p:pic>
      <p:pic>
        <p:nvPicPr>
          <p:cNvPr id="31" name="Picture 30" descr="ca.png"/>
          <p:cNvPicPr>
            <a:picLocks noChangeAspect="1"/>
          </p:cNvPicPr>
          <p:nvPr/>
        </p:nvPicPr>
        <p:blipFill>
          <a:blip r:embed="rId13" cstate="print"/>
          <a:stretch>
            <a:fillRect/>
          </a:stretch>
        </p:blipFill>
        <p:spPr>
          <a:xfrm>
            <a:off x="3314700" y="8801101"/>
            <a:ext cx="800100" cy="710507"/>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2286000" y="7319597"/>
            <a:ext cx="2857500" cy="2967404"/>
          </a:xfrm>
          <a:prstGeom prst="rect">
            <a:avLst/>
          </a:prstGeom>
        </p:spPr>
      </p:pic>
      <p:sp>
        <p:nvSpPr>
          <p:cNvPr id="32" name="TextBox 31"/>
          <p:cNvSpPr txBox="1"/>
          <p:nvPr/>
        </p:nvSpPr>
        <p:spPr>
          <a:xfrm>
            <a:off x="2743200" y="8343900"/>
            <a:ext cx="1371600" cy="1015663"/>
          </a:xfrm>
          <a:prstGeom prst="rect">
            <a:avLst/>
          </a:prstGeom>
          <a:noFill/>
        </p:spPr>
        <p:txBody>
          <a:bodyPr wrap="square" rtlCol="0">
            <a:spAutoFit/>
          </a:bodyPr>
          <a:lstStyle/>
          <a:p>
            <a:r>
              <a:rPr lang="en-US" sz="6000" dirty="0">
                <a:solidFill>
                  <a:srgbClr val="FFFF00"/>
                </a:solidFill>
              </a:rPr>
              <a:t>  A</a:t>
            </a:r>
          </a:p>
        </p:txBody>
      </p:sp>
      <p:sp>
        <p:nvSpPr>
          <p:cNvPr id="34" name="Rounded Rectangle 33"/>
          <p:cNvSpPr/>
          <p:nvPr/>
        </p:nvSpPr>
        <p:spPr>
          <a:xfrm>
            <a:off x="6172200" y="82296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5" name="Rounded Rectangle 34"/>
          <p:cNvSpPr/>
          <p:nvPr/>
        </p:nvSpPr>
        <p:spPr>
          <a:xfrm>
            <a:off x="97155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6" name="Rounded Rectangle 35"/>
          <p:cNvSpPr/>
          <p:nvPr/>
        </p:nvSpPr>
        <p:spPr>
          <a:xfrm>
            <a:off x="133731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7" name="Right Arrow 36">
            <a:hlinkClick r:id="rId15" action="ppaction://hlinksldjump"/>
          </p:cNvPr>
          <p:cNvSpPr/>
          <p:nvPr/>
        </p:nvSpPr>
        <p:spPr>
          <a:xfrm>
            <a:off x="15316200" y="9715500"/>
            <a:ext cx="685800" cy="5715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421850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grpId="0"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dung .wav"/>
                                        </p:tgtEl>
                                      </p:cMediaNode>
                                    </p:audio>
                                  </p:subTnLst>
                                </p:cTn>
                              </p:par>
                              <p:par>
                                <p:cTn id="82" presetID="47" presetClass="exit" presetSubtype="0" fill="hold" nodeType="withEffect">
                                  <p:stCondLst>
                                    <p:cond delay="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childTnLst>
                          </p:cTn>
                        </p:par>
                        <p:par>
                          <p:cTn id="87" fill="hold">
                            <p:stCondLst>
                              <p:cond delay="1000"/>
                            </p:stCondLst>
                            <p:childTnLst>
                              <p:par>
                                <p:cTn id="88" presetID="0" presetClass="path" presetSubtype="0" accel="50000" decel="50000" fill="hold" nodeType="after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89" dur="2000" fill="hold"/>
                                        <p:tgtEl>
                                          <p:spTgt spid="31"/>
                                        </p:tgtEl>
                                        <p:attrNameLst>
                                          <p:attrName>ppt_x</p:attrName>
                                          <p:attrName>ppt_y</p:attrName>
                                        </p:attrNameLst>
                                      </p:cBhvr>
                                      <p:rCtr x="23100" y="-14000"/>
                                    </p:animMotion>
                                  </p:childTnLst>
                                </p:cTn>
                              </p:par>
                            </p:childTnLst>
                          </p:cTn>
                        </p:par>
                        <p:par>
                          <p:cTn id="90" fill="hold">
                            <p:stCondLst>
                              <p:cond delay="3000"/>
                            </p:stCondLst>
                            <p:childTnLst>
                              <p:par>
                                <p:cTn id="91" presetID="47" presetClass="exit" presetSubtype="0" fill="hold" nodeType="afterEffect">
                                  <p:stCondLst>
                                    <p:cond delay="0"/>
                                  </p:stCondLst>
                                  <p:childTnLst>
                                    <p:animEffect transition="out" filter="fade">
                                      <p:cBhvr>
                                        <p:cTn id="92" dur="2000"/>
                                        <p:tgtEl>
                                          <p:spTgt spid="31"/>
                                        </p:tgtEl>
                                      </p:cBhvr>
                                    </p:animEffect>
                                    <p:anim calcmode="lin" valueType="num">
                                      <p:cBhvr>
                                        <p:cTn id="93" dur="2000"/>
                                        <p:tgtEl>
                                          <p:spTgt spid="31"/>
                                        </p:tgtEl>
                                        <p:attrNameLst>
                                          <p:attrName>ppt_x</p:attrName>
                                        </p:attrNameLst>
                                      </p:cBhvr>
                                      <p:tavLst>
                                        <p:tav tm="0">
                                          <p:val>
                                            <p:strVal val="ppt_x"/>
                                          </p:val>
                                        </p:tav>
                                        <p:tav tm="100000">
                                          <p:val>
                                            <p:strVal val="ppt_x"/>
                                          </p:val>
                                        </p:tav>
                                      </p:tavLst>
                                    </p:anim>
                                    <p:anim calcmode="lin" valueType="num">
                                      <p:cBhvr>
                                        <p:cTn id="94" dur="2000"/>
                                        <p:tgtEl>
                                          <p:spTgt spid="31"/>
                                        </p:tgtEl>
                                        <p:attrNameLst>
                                          <p:attrName>ppt_y</p:attrName>
                                        </p:attrNameLst>
                                      </p:cBhvr>
                                      <p:tavLst>
                                        <p:tav tm="0">
                                          <p:val>
                                            <p:strVal val="ppt_y"/>
                                          </p:val>
                                        </p:tav>
                                        <p:tav tm="100000">
                                          <p:val>
                                            <p:strVal val="ppt_y-.1"/>
                                          </p:val>
                                        </p:tav>
                                      </p:tavLst>
                                    </p:anim>
                                    <p:set>
                                      <p:cBhvr>
                                        <p:cTn id="9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9" grpId="0"/>
      <p:bldP spid="20" grpId="0"/>
      <p:bldP spid="21" grpId="0"/>
      <p:bldP spid="24" grpId="0" animBg="1"/>
      <p:bldP spid="28" grpId="0" animBg="1"/>
      <p:bldP spid="29" grpId="0" animBg="1"/>
      <p:bldP spid="30" grpId="0" animBg="1"/>
      <p:bldP spid="32" grpId="0"/>
      <p:bldP spid="34" grpId="0" animBg="1"/>
      <p:bldP spid="35"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stretch>
            <a:fillRect/>
          </a:stretch>
        </p:blipFill>
        <p:spPr>
          <a:xfrm>
            <a:off x="0" y="-1600200"/>
            <a:ext cx="18288000" cy="11887200"/>
          </a:xfrm>
          <a:prstGeom prst="rect">
            <a:avLst/>
          </a:prstGeom>
        </p:spPr>
      </p:pic>
      <p:pic>
        <p:nvPicPr>
          <p:cNvPr id="7" name="Picture 6" descr="e324d9d037662d64fc16b51b9bfbdbac.png"/>
          <p:cNvPicPr>
            <a:picLocks noChangeAspect="1"/>
          </p:cNvPicPr>
          <p:nvPr/>
        </p:nvPicPr>
        <p:blipFill>
          <a:blip r:embed="rId6" cstate="print"/>
          <a:stretch>
            <a:fillRect/>
          </a:stretch>
        </p:blipFill>
        <p:spPr>
          <a:xfrm>
            <a:off x="5715000" y="8001000"/>
            <a:ext cx="2857500" cy="3086100"/>
          </a:xfrm>
          <a:prstGeom prst="rect">
            <a:avLst/>
          </a:prstGeom>
        </p:spPr>
      </p:pic>
      <p:pic>
        <p:nvPicPr>
          <p:cNvPr id="8" name="Picture 7" descr="e324d9d037662d64fc16b51b9bfbdbac.png"/>
          <p:cNvPicPr>
            <a:picLocks noChangeAspect="1"/>
          </p:cNvPicPr>
          <p:nvPr/>
        </p:nvPicPr>
        <p:blipFill>
          <a:blip r:embed="rId7" cstate="print"/>
          <a:stretch>
            <a:fillRect/>
          </a:stretch>
        </p:blipFill>
        <p:spPr>
          <a:xfrm>
            <a:off x="9144000" y="8115300"/>
            <a:ext cx="2857500" cy="2885241"/>
          </a:xfrm>
          <a:prstGeom prst="rect">
            <a:avLst/>
          </a:prstGeom>
        </p:spPr>
      </p:pic>
      <p:pic>
        <p:nvPicPr>
          <p:cNvPr id="9" name="Picture 8" descr="e324d9d037662d64fc16b51b9bfbdbac.png"/>
          <p:cNvPicPr>
            <a:picLocks noChangeAspect="1"/>
          </p:cNvPicPr>
          <p:nvPr/>
        </p:nvPicPr>
        <p:blipFill>
          <a:blip r:embed="rId8" cstate="print"/>
          <a:stretch>
            <a:fillRect/>
          </a:stretch>
        </p:blipFill>
        <p:spPr>
          <a:xfrm>
            <a:off x="12687301" y="8229601"/>
            <a:ext cx="2716826" cy="274320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2286000" y="8115300"/>
            <a:ext cx="2857500" cy="2885241"/>
          </a:xfrm>
          <a:prstGeom prst="rect">
            <a:avLst/>
          </a:prstGeom>
        </p:spPr>
      </p:pic>
      <p:pic>
        <p:nvPicPr>
          <p:cNvPr id="11" name="Picture 10" descr="e86f050d219b5585368f7ef298c00175.png"/>
          <p:cNvPicPr>
            <a:picLocks noChangeAspect="1"/>
          </p:cNvPicPr>
          <p:nvPr/>
        </p:nvPicPr>
        <p:blipFill>
          <a:blip r:embed="rId9" cstate="print"/>
          <a:stretch>
            <a:fillRect/>
          </a:stretch>
        </p:blipFill>
        <p:spPr>
          <a:xfrm>
            <a:off x="5943600" y="7429500"/>
            <a:ext cx="2628900" cy="2514600"/>
          </a:xfrm>
          <a:prstGeom prst="rect">
            <a:avLst/>
          </a:prstGeom>
        </p:spPr>
      </p:pic>
      <p:sp>
        <p:nvSpPr>
          <p:cNvPr id="17" name="Rectangle 16"/>
          <p:cNvSpPr/>
          <p:nvPr/>
        </p:nvSpPr>
        <p:spPr>
          <a:xfrm>
            <a:off x="2286000" y="0"/>
            <a:ext cx="13716000" cy="1828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tx1"/>
                </a:solidFill>
                <a:latin typeface="Times New Roman" panose="02020603050405020304" pitchFamily="18" charset="0"/>
                <a:cs typeface="Times New Roman" panose="02020603050405020304" pitchFamily="18" charset="0"/>
              </a:rPr>
              <a:t>Câu 3: </a:t>
            </a:r>
            <a:r>
              <a:rPr lang="en-US" sz="4400" b="1">
                <a:solidFill>
                  <a:schemeClr val="tx1"/>
                </a:solidFill>
                <a:latin typeface="Times New Roman" panose="02020603050405020304" pitchFamily="18" charset="0"/>
                <a:cs typeface="Times New Roman" panose="02020603050405020304" pitchFamily="18" charset="0"/>
              </a:rPr>
              <a:t>Tác giả </a:t>
            </a:r>
            <a:r>
              <a:rPr lang="en-US" sz="4400" b="1" i="1">
                <a:solidFill>
                  <a:schemeClr val="tx1"/>
                </a:solidFill>
                <a:latin typeface="Times New Roman" panose="02020603050405020304" pitchFamily="18" charset="0"/>
                <a:cs typeface="Times New Roman" panose="02020603050405020304" pitchFamily="18" charset="0"/>
              </a:rPr>
              <a:t>không</a:t>
            </a:r>
            <a:r>
              <a:rPr lang="en-US" sz="4400" b="1">
                <a:solidFill>
                  <a:schemeClr val="tx1"/>
                </a:solidFill>
                <a:latin typeface="Times New Roman" panose="02020603050405020304" pitchFamily="18" charset="0"/>
                <a:cs typeface="Times New Roman" panose="02020603050405020304" pitchFamily="18" charset="0"/>
              </a:rPr>
              <a:t> nhắc đến những rủi ro và nguy cơ tiềm ẩn nào của không gian mạng trong VB?</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515100" y="8115300"/>
            <a:ext cx="1028700" cy="1015663"/>
          </a:xfrm>
          <a:prstGeom prst="rect">
            <a:avLst/>
          </a:prstGeom>
          <a:noFill/>
        </p:spPr>
        <p:txBody>
          <a:bodyPr wrap="square" rtlCol="0">
            <a:spAutoFit/>
          </a:bodyPr>
          <a:lstStyle/>
          <a:p>
            <a:r>
              <a:rPr lang="en-US" sz="6000" dirty="0">
                <a:solidFill>
                  <a:srgbClr val="FFFF00"/>
                </a:solidFill>
              </a:rPr>
              <a:t> B</a:t>
            </a:r>
          </a:p>
        </p:txBody>
      </p:sp>
      <p:sp>
        <p:nvSpPr>
          <p:cNvPr id="24" name="Rectangle 23"/>
          <p:cNvSpPr/>
          <p:nvPr/>
        </p:nvSpPr>
        <p:spPr>
          <a:xfrm>
            <a:off x="2286000" y="1943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latin typeface="Times New Roman" panose="02020603050405020304" pitchFamily="18" charset="0"/>
                <a:cs typeface="Times New Roman" panose="02020603050405020304" pitchFamily="18" charset="0"/>
              </a:rPr>
              <a:t>A. Thông tin xấu, độc hại</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286000" y="3086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latin typeface="Times New Roman" panose="02020603050405020304" pitchFamily="18" charset="0"/>
                <a:cs typeface="Times New Roman" panose="02020603050405020304" pitchFamily="18" charset="0"/>
              </a:rPr>
              <a:t>B. Xâm hại đời tư</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9144000" y="2057400"/>
            <a:ext cx="6858000" cy="6858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chemeClr val="tx1"/>
                </a:solidFill>
                <a:latin typeface="Times New Roman" panose="02020603050405020304" pitchFamily="18" charset="0"/>
                <a:cs typeface="Times New Roman" panose="02020603050405020304" pitchFamily="18" charset="0"/>
              </a:rPr>
              <a:t>C. Bắt nạt; xâm hại tình dục</a:t>
            </a:r>
            <a:endParaRPr lang="en-GB" sz="440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144000" y="3086100"/>
            <a:ext cx="6858000" cy="16002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a:solidFill>
                  <a:schemeClr val="tx1"/>
                </a:solidFill>
                <a:latin typeface="Times New Roman" panose="02020603050405020304" pitchFamily="18" charset="0"/>
                <a:cs typeface="Times New Roman" panose="02020603050405020304" pitchFamily="18" charset="0"/>
              </a:rPr>
              <a:t>D. Bị lôi kéo, nghiện các trò chơi đánh bạc, game online</a:t>
            </a:r>
            <a:endParaRPr lang="en-GB" sz="4400">
              <a:solidFill>
                <a:schemeClr val="tx1"/>
              </a:solidFill>
              <a:latin typeface="Times New Roman" panose="02020603050405020304" pitchFamily="18" charset="0"/>
              <a:cs typeface="Times New Roman" panose="02020603050405020304" pitchFamily="18" charset="0"/>
            </a:endParaRPr>
          </a:p>
        </p:txBody>
      </p:sp>
      <p:pic>
        <p:nvPicPr>
          <p:cNvPr id="16" name="Picture 15" descr="4f942a9486ec68153575dc78a42d480b.png"/>
          <p:cNvPicPr>
            <a:picLocks noChangeAspect="1"/>
          </p:cNvPicPr>
          <p:nvPr/>
        </p:nvPicPr>
        <p:blipFill>
          <a:blip r:embed="rId10" cstate="print"/>
          <a:stretch>
            <a:fillRect/>
          </a:stretch>
        </p:blipFill>
        <p:spPr>
          <a:xfrm>
            <a:off x="-2286000" y="3886200"/>
            <a:ext cx="6172200" cy="5600700"/>
          </a:xfrm>
          <a:prstGeom prst="rect">
            <a:avLst/>
          </a:prstGeom>
        </p:spPr>
      </p:pic>
      <p:pic>
        <p:nvPicPr>
          <p:cNvPr id="10" name="Picture 9" descr="e86f050d219b5585368f7ef298c00175.png"/>
          <p:cNvPicPr>
            <a:picLocks noChangeAspect="1"/>
          </p:cNvPicPr>
          <p:nvPr/>
        </p:nvPicPr>
        <p:blipFill>
          <a:blip r:embed="rId11" cstate="print"/>
          <a:stretch>
            <a:fillRect/>
          </a:stretch>
        </p:blipFill>
        <p:spPr>
          <a:xfrm>
            <a:off x="2286000" y="7429500"/>
            <a:ext cx="2971800" cy="2857500"/>
          </a:xfrm>
          <a:prstGeom prst="rect">
            <a:avLst/>
          </a:prstGeom>
        </p:spPr>
      </p:pic>
      <p:sp>
        <p:nvSpPr>
          <p:cNvPr id="32" name="TextBox 31"/>
          <p:cNvSpPr txBox="1"/>
          <p:nvPr/>
        </p:nvSpPr>
        <p:spPr>
          <a:xfrm>
            <a:off x="3086100" y="8343901"/>
            <a:ext cx="1371600" cy="1015663"/>
          </a:xfrm>
          <a:prstGeom prst="rect">
            <a:avLst/>
          </a:prstGeom>
          <a:noFill/>
        </p:spPr>
        <p:txBody>
          <a:bodyPr wrap="square" rtlCol="0">
            <a:spAutoFit/>
          </a:bodyPr>
          <a:lstStyle/>
          <a:p>
            <a:r>
              <a:rPr lang="en-US" sz="6000" dirty="0">
                <a:solidFill>
                  <a:srgbClr val="FFFF00"/>
                </a:solidFill>
              </a:rPr>
              <a:t>A</a:t>
            </a:r>
          </a:p>
        </p:txBody>
      </p:sp>
      <p:pic>
        <p:nvPicPr>
          <p:cNvPr id="31" name="Picture 30" descr="ca.png"/>
          <p:cNvPicPr>
            <a:picLocks noChangeAspect="1"/>
          </p:cNvPicPr>
          <p:nvPr/>
        </p:nvPicPr>
        <p:blipFill>
          <a:blip r:embed="rId12" cstate="print"/>
          <a:stretch>
            <a:fillRect/>
          </a:stretch>
        </p:blipFill>
        <p:spPr>
          <a:xfrm>
            <a:off x="13716000" y="8686801"/>
            <a:ext cx="800100" cy="710507"/>
          </a:xfrm>
          <a:prstGeom prst="rect">
            <a:avLst/>
          </a:prstGeom>
        </p:spPr>
      </p:pic>
      <p:pic>
        <p:nvPicPr>
          <p:cNvPr id="12" name="Picture 11" descr="e86f050d219b5585368f7ef298c00175.png"/>
          <p:cNvPicPr>
            <a:picLocks noChangeAspect="1"/>
          </p:cNvPicPr>
          <p:nvPr/>
        </p:nvPicPr>
        <p:blipFill>
          <a:blip r:embed="rId13" cstate="print"/>
          <a:stretch>
            <a:fillRect/>
          </a:stretch>
        </p:blipFill>
        <p:spPr>
          <a:xfrm>
            <a:off x="9486900" y="7429500"/>
            <a:ext cx="2514600" cy="2628900"/>
          </a:xfrm>
          <a:prstGeom prst="rect">
            <a:avLst/>
          </a:prstGeom>
        </p:spPr>
      </p:pic>
      <p:sp>
        <p:nvSpPr>
          <p:cNvPr id="20" name="TextBox 19"/>
          <p:cNvSpPr txBox="1"/>
          <p:nvPr/>
        </p:nvSpPr>
        <p:spPr>
          <a:xfrm>
            <a:off x="10058400" y="8115300"/>
            <a:ext cx="1028700" cy="1015663"/>
          </a:xfrm>
          <a:prstGeom prst="rect">
            <a:avLst/>
          </a:prstGeom>
          <a:noFill/>
        </p:spPr>
        <p:txBody>
          <a:bodyPr wrap="square" rtlCol="0">
            <a:spAutoFit/>
          </a:bodyPr>
          <a:lstStyle/>
          <a:p>
            <a:r>
              <a:rPr lang="en-US" sz="6000" dirty="0">
                <a:solidFill>
                  <a:srgbClr val="FFFF00"/>
                </a:solidFill>
              </a:rPr>
              <a:t> C</a:t>
            </a:r>
          </a:p>
        </p:txBody>
      </p:sp>
      <p:pic>
        <p:nvPicPr>
          <p:cNvPr id="13" name="Picture 12" descr="e86f050d219b5585368f7ef298c00175.png"/>
          <p:cNvPicPr>
            <a:picLocks noChangeAspect="1"/>
          </p:cNvPicPr>
          <p:nvPr/>
        </p:nvPicPr>
        <p:blipFill>
          <a:blip r:embed="rId14" cstate="print"/>
          <a:stretch>
            <a:fillRect/>
          </a:stretch>
        </p:blipFill>
        <p:spPr>
          <a:xfrm>
            <a:off x="12915900" y="7658100"/>
            <a:ext cx="2628900" cy="2628900"/>
          </a:xfrm>
          <a:prstGeom prst="rect">
            <a:avLst/>
          </a:prstGeom>
        </p:spPr>
      </p:pic>
      <p:sp>
        <p:nvSpPr>
          <p:cNvPr id="21" name="TextBox 20"/>
          <p:cNvSpPr txBox="1"/>
          <p:nvPr/>
        </p:nvSpPr>
        <p:spPr>
          <a:xfrm>
            <a:off x="13487400" y="8458200"/>
            <a:ext cx="1028700" cy="1015663"/>
          </a:xfrm>
          <a:prstGeom prst="rect">
            <a:avLst/>
          </a:prstGeom>
          <a:noFill/>
        </p:spPr>
        <p:txBody>
          <a:bodyPr wrap="square" rtlCol="0">
            <a:spAutoFit/>
          </a:bodyPr>
          <a:lstStyle/>
          <a:p>
            <a:r>
              <a:rPr lang="en-US" sz="6000" dirty="0">
                <a:solidFill>
                  <a:srgbClr val="FFFF00"/>
                </a:solidFill>
              </a:rPr>
              <a:t> D</a:t>
            </a:r>
          </a:p>
        </p:txBody>
      </p:sp>
      <p:sp>
        <p:nvSpPr>
          <p:cNvPr id="22" name="Rectangle 21"/>
          <p:cNvSpPr/>
          <p:nvPr/>
        </p:nvSpPr>
        <p:spPr>
          <a:xfrm>
            <a:off x="2743200" y="8229600"/>
            <a:ext cx="1943100" cy="12573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3" name="Rectangle 22"/>
          <p:cNvSpPr/>
          <p:nvPr/>
        </p:nvSpPr>
        <p:spPr>
          <a:xfrm>
            <a:off x="9601200" y="8115300"/>
            <a:ext cx="1943100" cy="12573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5" name="Rectangle 24"/>
          <p:cNvSpPr/>
          <p:nvPr/>
        </p:nvSpPr>
        <p:spPr>
          <a:xfrm>
            <a:off x="6057900" y="8115300"/>
            <a:ext cx="1943100" cy="12573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700" dirty="0" err="1">
                <a:solidFill>
                  <a:prstClr val="black"/>
                </a:solidFill>
              </a:rPr>
              <a:t>Sai</a:t>
            </a:r>
            <a:r>
              <a:rPr lang="en-US" sz="2700" dirty="0">
                <a:solidFill>
                  <a:prstClr val="black"/>
                </a:solidFill>
              </a:rPr>
              <a:t>  </a:t>
            </a:r>
            <a:r>
              <a:rPr lang="en-US" sz="2700" dirty="0" err="1">
                <a:solidFill>
                  <a:prstClr val="black"/>
                </a:solidFill>
              </a:rPr>
              <a:t>mất</a:t>
            </a:r>
            <a:r>
              <a:rPr lang="en-US" sz="2700" dirty="0">
                <a:solidFill>
                  <a:prstClr val="black"/>
                </a:solidFill>
              </a:rPr>
              <a:t> </a:t>
            </a:r>
            <a:r>
              <a:rPr lang="en-US" sz="2700" dirty="0" err="1">
                <a:solidFill>
                  <a:prstClr val="black"/>
                </a:solidFill>
              </a:rPr>
              <a:t>rồi</a:t>
            </a:r>
            <a:endParaRPr lang="en-US" sz="2700" dirty="0">
              <a:solidFill>
                <a:prstClr val="black"/>
              </a:solidFill>
            </a:endParaRPr>
          </a:p>
        </p:txBody>
      </p:sp>
      <p:sp>
        <p:nvSpPr>
          <p:cNvPr id="26" name="Right Arrow 25">
            <a:hlinkClick r:id="rId15" action="ppaction://hlinksldjump"/>
          </p:cNvPr>
          <p:cNvSpPr/>
          <p:nvPr/>
        </p:nvSpPr>
        <p:spPr>
          <a:xfrm>
            <a:off x="15316200" y="9715500"/>
            <a:ext cx="685800" cy="5715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34935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dung .wav"/>
                                        </p:tgtEl>
                                      </p:cMediaNode>
                                    </p:audio>
                                  </p:sub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0" presetClass="path" presetSubtype="0" accel="50000" decel="50000" fill="hold" nodeType="afterEffect">
                                  <p:stCondLst>
                                    <p:cond delay="0"/>
                                  </p:stCondLst>
                                  <p:childTnLst>
                                    <p:animMotion origin="layout" path="M -8.67362E-19 -4.81481E-6 C 0.02986 -0.02083 0.0599 -0.04144 0.06875 -0.075 C 0.0776 -0.10856 0.06979 -0.17014 0.05313 -0.20208 C 0.03646 -0.23403 0.00573 -0.25579 -0.03125 -0.26667 C -0.06823 -0.27755 -0.1191 -0.26667 -0.16875 -0.26667 C -0.2184 -0.26667 -0.29115 -0.27917 -0.32969 -0.26667 C -0.36823 -0.25417 -0.3842 -0.22292 -0.4 -0.19167 " pathEditMode="relative" ptsTypes="aaaaaaA">
                                      <p:cBhvr>
                                        <p:cTn id="73" dur="2000" fill="hold"/>
                                        <p:tgtEl>
                                          <p:spTgt spid="31"/>
                                        </p:tgtEl>
                                        <p:attrNameLst>
                                          <p:attrName>ppt_x</p:attrName>
                                          <p:attrName>ppt_y</p:attrName>
                                        </p:attrNameLst>
                                      </p:cBhvr>
                                    </p:animMotion>
                                  </p:childTnLst>
                                </p:cTn>
                              </p:par>
                            </p:childTnLst>
                          </p:cTn>
                        </p:par>
                        <p:par>
                          <p:cTn id="74" fill="hold">
                            <p:stCondLst>
                              <p:cond delay="3000"/>
                            </p:stCondLst>
                            <p:childTnLst>
                              <p:par>
                                <p:cTn id="75" presetID="47" presetClass="exit" presetSubtype="0" fill="hold" nodeType="afterEffect">
                                  <p:stCondLst>
                                    <p:cond delay="0"/>
                                  </p:stCondLst>
                                  <p:childTnLst>
                                    <p:animEffect transition="out" filter="fade">
                                      <p:cBhvr>
                                        <p:cTn id="76" dur="2000"/>
                                        <p:tgtEl>
                                          <p:spTgt spid="31"/>
                                        </p:tgtEl>
                                      </p:cBhvr>
                                    </p:animEffect>
                                    <p:anim calcmode="lin" valueType="num">
                                      <p:cBhvr>
                                        <p:cTn id="77" dur="2000"/>
                                        <p:tgtEl>
                                          <p:spTgt spid="31"/>
                                        </p:tgtEl>
                                        <p:attrNameLst>
                                          <p:attrName>ppt_x</p:attrName>
                                        </p:attrNameLst>
                                      </p:cBhvr>
                                      <p:tavLst>
                                        <p:tav tm="0">
                                          <p:val>
                                            <p:strVal val="ppt_x"/>
                                          </p:val>
                                        </p:tav>
                                        <p:tav tm="100000">
                                          <p:val>
                                            <p:strVal val="ppt_x"/>
                                          </p:val>
                                        </p:tav>
                                      </p:tavLst>
                                    </p:anim>
                                    <p:anim calcmode="lin" valueType="num">
                                      <p:cBhvr>
                                        <p:cTn id="78" dur="2000"/>
                                        <p:tgtEl>
                                          <p:spTgt spid="31"/>
                                        </p:tgtEl>
                                        <p:attrNameLst>
                                          <p:attrName>ppt_y</p:attrName>
                                        </p:attrNameLst>
                                      </p:cBhvr>
                                      <p:tavLst>
                                        <p:tav tm="0">
                                          <p:val>
                                            <p:strVal val="ppt_y"/>
                                          </p:val>
                                        </p:tav>
                                        <p:tav tm="100000">
                                          <p:val>
                                            <p:strVal val="ppt_y-.1"/>
                                          </p:val>
                                        </p:tav>
                                      </p:tavLst>
                                    </p:anim>
                                    <p:set>
                                      <p:cBhvr>
                                        <p:cTn id="79"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childTnLst>
        </p:cTn>
      </p:par>
    </p:tnLst>
    <p:bldLst>
      <p:bldP spid="17" grpId="0" animBg="1"/>
      <p:bldP spid="19" grpId="0"/>
      <p:bldP spid="24" grpId="0" animBg="1"/>
      <p:bldP spid="28" grpId="0" animBg="1"/>
      <p:bldP spid="29" grpId="0" animBg="1"/>
      <p:bldP spid="30" grpId="0" animBg="1"/>
      <p:bldP spid="32" grpId="0"/>
      <p:bldP spid="20" grpId="0"/>
      <p:bldP spid="21" grpId="0"/>
      <p:bldP spid="22" grpId="0" animBg="1"/>
      <p:bldP spid="23"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stretch>
            <a:fillRect/>
          </a:stretch>
        </p:blipFill>
        <p:spPr>
          <a:xfrm>
            <a:off x="0" y="-1600200"/>
            <a:ext cx="18288000" cy="11887200"/>
          </a:xfrm>
          <a:prstGeom prst="rect">
            <a:avLst/>
          </a:prstGeom>
        </p:spPr>
      </p:pic>
      <p:pic>
        <p:nvPicPr>
          <p:cNvPr id="7" name="Picture 6" descr="e324d9d037662d64fc16b51b9bfbdbac.png"/>
          <p:cNvPicPr>
            <a:picLocks noChangeAspect="1"/>
          </p:cNvPicPr>
          <p:nvPr/>
        </p:nvPicPr>
        <p:blipFill>
          <a:blip r:embed="rId6" cstate="print"/>
          <a:stretch>
            <a:fillRect/>
          </a:stretch>
        </p:blipFill>
        <p:spPr>
          <a:xfrm>
            <a:off x="5715000" y="8001000"/>
            <a:ext cx="2857500" cy="3086100"/>
          </a:xfrm>
          <a:prstGeom prst="rect">
            <a:avLst/>
          </a:prstGeom>
        </p:spPr>
      </p:pic>
      <p:pic>
        <p:nvPicPr>
          <p:cNvPr id="8" name="Picture 7" descr="e324d9d037662d64fc16b51b9bfbdbac.png"/>
          <p:cNvPicPr>
            <a:picLocks noChangeAspect="1"/>
          </p:cNvPicPr>
          <p:nvPr/>
        </p:nvPicPr>
        <p:blipFill>
          <a:blip r:embed="rId7" cstate="print"/>
          <a:stretch>
            <a:fillRect/>
          </a:stretch>
        </p:blipFill>
        <p:spPr>
          <a:xfrm>
            <a:off x="9144000" y="8115300"/>
            <a:ext cx="2857500" cy="2885241"/>
          </a:xfrm>
          <a:prstGeom prst="rect">
            <a:avLst/>
          </a:prstGeom>
        </p:spPr>
      </p:pic>
      <p:pic>
        <p:nvPicPr>
          <p:cNvPr id="9" name="Picture 8" descr="e324d9d037662d64fc16b51b9bfbdbac.png"/>
          <p:cNvPicPr>
            <a:picLocks noChangeAspect="1"/>
          </p:cNvPicPr>
          <p:nvPr/>
        </p:nvPicPr>
        <p:blipFill>
          <a:blip r:embed="rId8" cstate="print"/>
          <a:stretch>
            <a:fillRect/>
          </a:stretch>
        </p:blipFill>
        <p:spPr>
          <a:xfrm>
            <a:off x="12687301" y="8229601"/>
            <a:ext cx="2716826" cy="274320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2286000" y="8115300"/>
            <a:ext cx="2857500" cy="288524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9486900" y="7429500"/>
            <a:ext cx="2514600" cy="2514600"/>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12915900" y="7429500"/>
            <a:ext cx="2628900" cy="262890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943600" y="7429500"/>
            <a:ext cx="2628900" cy="2514600"/>
          </a:xfrm>
          <a:prstGeom prst="rect">
            <a:avLst/>
          </a:prstGeom>
        </p:spPr>
      </p:pic>
      <p:sp>
        <p:nvSpPr>
          <p:cNvPr id="17" name="Rectangle 16"/>
          <p:cNvSpPr/>
          <p:nvPr/>
        </p:nvSpPr>
        <p:spPr>
          <a:xfrm>
            <a:off x="2286000" y="0"/>
            <a:ext cx="13716000" cy="1828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schemeClr val="tx1"/>
                </a:solidFill>
                <a:latin typeface="Times New Roman" panose="02020603050405020304" pitchFamily="18" charset="0"/>
                <a:cs typeface="Times New Roman" panose="02020603050405020304" pitchFamily="18" charset="0"/>
              </a:rPr>
              <a:t>Câu 4: </a:t>
            </a:r>
            <a:r>
              <a:rPr lang="en-US" sz="4800">
                <a:solidFill>
                  <a:schemeClr val="tx1"/>
                </a:solidFill>
                <a:latin typeface="Times New Roman" panose="02020603050405020304" pitchFamily="18" charset="0"/>
                <a:cs typeface="Times New Roman" panose="02020603050405020304" pitchFamily="18" charset="0"/>
              </a:rPr>
              <a:t>Theo VB, khi các em gặp rắc rồi mà cần tư vấn, hỗ trợ, các em có thể gọi tổng </a:t>
            </a:r>
            <a:r>
              <a:rPr lang="vi-VN" sz="4800" smtClean="0">
                <a:solidFill>
                  <a:schemeClr val="tx1"/>
                </a:solidFill>
                <a:latin typeface="Times New Roman" panose="02020603050405020304" pitchFamily="18" charset="0"/>
                <a:cs typeface="Times New Roman" panose="02020603050405020304" pitchFamily="18" charset="0"/>
              </a:rPr>
              <a:t>đài</a:t>
            </a:r>
            <a:r>
              <a:rPr lang="en-US" sz="4800" smtClean="0">
                <a:solidFill>
                  <a:schemeClr val="tx1"/>
                </a:solidFill>
                <a:latin typeface="Times New Roman" panose="02020603050405020304" pitchFamily="18" charset="0"/>
                <a:cs typeface="Times New Roman" panose="02020603050405020304" pitchFamily="18" charset="0"/>
              </a:rPr>
              <a:t> </a:t>
            </a:r>
            <a:r>
              <a:rPr lang="en-US" sz="4800">
                <a:solidFill>
                  <a:schemeClr val="tx1"/>
                </a:solidFill>
                <a:latin typeface="Times New Roman" panose="02020603050405020304" pitchFamily="18" charset="0"/>
                <a:cs typeface="Times New Roman" panose="02020603050405020304" pitchFamily="18" charset="0"/>
              </a:rPr>
              <a:t>theo số </a:t>
            </a:r>
            <a:r>
              <a:rPr lang="vi-VN" sz="4800" smtClean="0">
                <a:solidFill>
                  <a:schemeClr val="tx1"/>
                </a:solidFill>
                <a:latin typeface="Times New Roman" panose="02020603050405020304" pitchFamily="18" charset="0"/>
                <a:cs typeface="Times New Roman" panose="02020603050405020304" pitchFamily="18" charset="0"/>
              </a:rPr>
              <a:t>nào?</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515100" y="8115300"/>
            <a:ext cx="1028700" cy="1015663"/>
          </a:xfrm>
          <a:prstGeom prst="rect">
            <a:avLst/>
          </a:prstGeom>
          <a:noFill/>
        </p:spPr>
        <p:txBody>
          <a:bodyPr wrap="square" rtlCol="0">
            <a:spAutoFit/>
          </a:bodyPr>
          <a:lstStyle/>
          <a:p>
            <a:r>
              <a:rPr lang="en-US" sz="6000" dirty="0">
                <a:solidFill>
                  <a:srgbClr val="FFFF00"/>
                </a:solidFill>
              </a:rPr>
              <a:t> B</a:t>
            </a:r>
          </a:p>
        </p:txBody>
      </p:sp>
      <p:sp>
        <p:nvSpPr>
          <p:cNvPr id="20" name="TextBox 19"/>
          <p:cNvSpPr txBox="1"/>
          <p:nvPr/>
        </p:nvSpPr>
        <p:spPr>
          <a:xfrm>
            <a:off x="10058400" y="8229600"/>
            <a:ext cx="1028700" cy="1015663"/>
          </a:xfrm>
          <a:prstGeom prst="rect">
            <a:avLst/>
          </a:prstGeom>
          <a:noFill/>
        </p:spPr>
        <p:txBody>
          <a:bodyPr wrap="square" rtlCol="0">
            <a:spAutoFit/>
          </a:bodyPr>
          <a:lstStyle/>
          <a:p>
            <a:r>
              <a:rPr lang="en-US" sz="6000" dirty="0">
                <a:solidFill>
                  <a:srgbClr val="FFFF00"/>
                </a:solidFill>
              </a:rPr>
              <a:t> C</a:t>
            </a:r>
          </a:p>
        </p:txBody>
      </p:sp>
      <p:sp>
        <p:nvSpPr>
          <p:cNvPr id="21" name="TextBox 20"/>
          <p:cNvSpPr txBox="1"/>
          <p:nvPr/>
        </p:nvSpPr>
        <p:spPr>
          <a:xfrm>
            <a:off x="13601700" y="8229600"/>
            <a:ext cx="1028700" cy="1015663"/>
          </a:xfrm>
          <a:prstGeom prst="rect">
            <a:avLst/>
          </a:prstGeom>
          <a:noFill/>
        </p:spPr>
        <p:txBody>
          <a:bodyPr wrap="square" rtlCol="0">
            <a:spAutoFit/>
          </a:bodyPr>
          <a:lstStyle/>
          <a:p>
            <a:r>
              <a:rPr lang="en-US" sz="6000" dirty="0">
                <a:solidFill>
                  <a:srgbClr val="FFFF00"/>
                </a:solidFill>
              </a:rPr>
              <a:t> D</a:t>
            </a:r>
          </a:p>
        </p:txBody>
      </p:sp>
      <p:sp>
        <p:nvSpPr>
          <p:cNvPr id="24" name="Rectangle 23"/>
          <p:cNvSpPr/>
          <p:nvPr/>
        </p:nvSpPr>
        <p:spPr>
          <a:xfrm>
            <a:off x="2286000" y="1943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A. 111 </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8" name="Rectangle 27"/>
          <p:cNvSpPr/>
          <p:nvPr/>
        </p:nvSpPr>
        <p:spPr>
          <a:xfrm>
            <a:off x="2286000" y="3086100"/>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B.112</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8915400" y="1943100"/>
            <a:ext cx="59436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C. 113	</a:t>
            </a:r>
            <a:endParaRPr lang="en-US" sz="4800" b="1" dirty="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8915400" y="3086100"/>
            <a:ext cx="59436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Times New Roman" panose="02020603050405020304" pitchFamily="18" charset="0"/>
                <a:cs typeface="Times New Roman" panose="02020603050405020304" pitchFamily="18" charset="0"/>
              </a:rPr>
              <a:t>D. 114</a:t>
            </a:r>
            <a:endParaRPr lang="en-US" sz="4800" b="1" dirty="0">
              <a:solidFill>
                <a:schemeClr val="tx1"/>
              </a:solidFill>
              <a:latin typeface="Times New Roman" panose="02020603050405020304" pitchFamily="18" charset="0"/>
              <a:cs typeface="Times New Roman" panose="02020603050405020304" pitchFamily="18" charset="0"/>
            </a:endParaRPr>
          </a:p>
        </p:txBody>
      </p:sp>
      <p:pic>
        <p:nvPicPr>
          <p:cNvPr id="16" name="Picture 15" descr="4f942a9486ec68153575dc78a42d480b.png"/>
          <p:cNvPicPr>
            <a:picLocks noChangeAspect="1"/>
          </p:cNvPicPr>
          <p:nvPr/>
        </p:nvPicPr>
        <p:blipFill>
          <a:blip r:embed="rId12" cstate="print"/>
          <a:stretch>
            <a:fillRect/>
          </a:stretch>
        </p:blipFill>
        <p:spPr>
          <a:xfrm>
            <a:off x="-2400300" y="3771900"/>
            <a:ext cx="6172200" cy="5600700"/>
          </a:xfrm>
          <a:prstGeom prst="rect">
            <a:avLst/>
          </a:prstGeom>
        </p:spPr>
      </p:pic>
      <p:pic>
        <p:nvPicPr>
          <p:cNvPr id="31" name="Picture 30" descr="ca.png"/>
          <p:cNvPicPr>
            <a:picLocks noChangeAspect="1"/>
          </p:cNvPicPr>
          <p:nvPr/>
        </p:nvPicPr>
        <p:blipFill>
          <a:blip r:embed="rId13" cstate="print"/>
          <a:stretch>
            <a:fillRect/>
          </a:stretch>
        </p:blipFill>
        <p:spPr>
          <a:xfrm>
            <a:off x="3314700" y="8801101"/>
            <a:ext cx="800100" cy="710507"/>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2286000" y="7319597"/>
            <a:ext cx="2857500" cy="2967404"/>
          </a:xfrm>
          <a:prstGeom prst="rect">
            <a:avLst/>
          </a:prstGeom>
        </p:spPr>
      </p:pic>
      <p:sp>
        <p:nvSpPr>
          <p:cNvPr id="32" name="TextBox 31"/>
          <p:cNvSpPr txBox="1"/>
          <p:nvPr/>
        </p:nvSpPr>
        <p:spPr>
          <a:xfrm>
            <a:off x="2743200" y="8343900"/>
            <a:ext cx="1371600" cy="1015663"/>
          </a:xfrm>
          <a:prstGeom prst="rect">
            <a:avLst/>
          </a:prstGeom>
          <a:noFill/>
        </p:spPr>
        <p:txBody>
          <a:bodyPr wrap="square" rtlCol="0">
            <a:spAutoFit/>
          </a:bodyPr>
          <a:lstStyle/>
          <a:p>
            <a:r>
              <a:rPr lang="en-US" sz="6000" dirty="0">
                <a:solidFill>
                  <a:srgbClr val="FFFF00"/>
                </a:solidFill>
              </a:rPr>
              <a:t>  A</a:t>
            </a:r>
          </a:p>
        </p:txBody>
      </p:sp>
      <p:sp>
        <p:nvSpPr>
          <p:cNvPr id="34" name="Rounded Rectangle 33"/>
          <p:cNvSpPr/>
          <p:nvPr/>
        </p:nvSpPr>
        <p:spPr>
          <a:xfrm>
            <a:off x="6172200" y="82296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5" name="Rounded Rectangle 34"/>
          <p:cNvSpPr/>
          <p:nvPr/>
        </p:nvSpPr>
        <p:spPr>
          <a:xfrm>
            <a:off x="97155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6" name="Rounded Rectangle 35"/>
          <p:cNvSpPr/>
          <p:nvPr/>
        </p:nvSpPr>
        <p:spPr>
          <a:xfrm>
            <a:off x="133731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25" name="Right Arrow 24">
            <a:hlinkClick r:id="rId15" action="ppaction://hlinksldjump"/>
          </p:cNvPr>
          <p:cNvSpPr/>
          <p:nvPr/>
        </p:nvSpPr>
        <p:spPr>
          <a:xfrm>
            <a:off x="15316200" y="9715500"/>
            <a:ext cx="685800" cy="5715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393587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grpId="0"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dung .wav"/>
                                        </p:tgtEl>
                                      </p:cMediaNode>
                                    </p:audio>
                                  </p:subTnLst>
                                </p:cTn>
                              </p:par>
                              <p:par>
                                <p:cTn id="82" presetID="47" presetClass="exit" presetSubtype="0" fill="hold" nodeType="withEffect">
                                  <p:stCondLst>
                                    <p:cond delay="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childTnLst>
                          </p:cTn>
                        </p:par>
                        <p:par>
                          <p:cTn id="87" fill="hold">
                            <p:stCondLst>
                              <p:cond delay="1000"/>
                            </p:stCondLst>
                            <p:childTnLst>
                              <p:par>
                                <p:cTn id="88" presetID="0" presetClass="path" presetSubtype="0" accel="50000" decel="50000" fill="hold" nodeType="after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89" dur="2000" fill="hold"/>
                                        <p:tgtEl>
                                          <p:spTgt spid="31"/>
                                        </p:tgtEl>
                                        <p:attrNameLst>
                                          <p:attrName>ppt_x</p:attrName>
                                          <p:attrName>ppt_y</p:attrName>
                                        </p:attrNameLst>
                                      </p:cBhvr>
                                      <p:rCtr x="23100" y="-14000"/>
                                    </p:animMotion>
                                  </p:childTnLst>
                                </p:cTn>
                              </p:par>
                            </p:childTnLst>
                          </p:cTn>
                        </p:par>
                        <p:par>
                          <p:cTn id="90" fill="hold">
                            <p:stCondLst>
                              <p:cond delay="3000"/>
                            </p:stCondLst>
                            <p:childTnLst>
                              <p:par>
                                <p:cTn id="91" presetID="47" presetClass="exit" presetSubtype="0" fill="hold" nodeType="afterEffect">
                                  <p:stCondLst>
                                    <p:cond delay="0"/>
                                  </p:stCondLst>
                                  <p:childTnLst>
                                    <p:animEffect transition="out" filter="fade">
                                      <p:cBhvr>
                                        <p:cTn id="92" dur="2000"/>
                                        <p:tgtEl>
                                          <p:spTgt spid="31"/>
                                        </p:tgtEl>
                                      </p:cBhvr>
                                    </p:animEffect>
                                    <p:anim calcmode="lin" valueType="num">
                                      <p:cBhvr>
                                        <p:cTn id="93" dur="2000"/>
                                        <p:tgtEl>
                                          <p:spTgt spid="31"/>
                                        </p:tgtEl>
                                        <p:attrNameLst>
                                          <p:attrName>ppt_x</p:attrName>
                                        </p:attrNameLst>
                                      </p:cBhvr>
                                      <p:tavLst>
                                        <p:tav tm="0">
                                          <p:val>
                                            <p:strVal val="ppt_x"/>
                                          </p:val>
                                        </p:tav>
                                        <p:tav tm="100000">
                                          <p:val>
                                            <p:strVal val="ppt_x"/>
                                          </p:val>
                                        </p:tav>
                                      </p:tavLst>
                                    </p:anim>
                                    <p:anim calcmode="lin" valueType="num">
                                      <p:cBhvr>
                                        <p:cTn id="94" dur="2000"/>
                                        <p:tgtEl>
                                          <p:spTgt spid="31"/>
                                        </p:tgtEl>
                                        <p:attrNameLst>
                                          <p:attrName>ppt_y</p:attrName>
                                        </p:attrNameLst>
                                      </p:cBhvr>
                                      <p:tavLst>
                                        <p:tav tm="0">
                                          <p:val>
                                            <p:strVal val="ppt_y"/>
                                          </p:val>
                                        </p:tav>
                                        <p:tav tm="100000">
                                          <p:val>
                                            <p:strVal val="ppt_y-.1"/>
                                          </p:val>
                                        </p:tav>
                                      </p:tavLst>
                                    </p:anim>
                                    <p:set>
                                      <p:cBhvr>
                                        <p:cTn id="9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9" grpId="0"/>
      <p:bldP spid="20" grpId="0"/>
      <p:bldP spid="21" grpId="0"/>
      <p:bldP spid="24" grpId="0" animBg="1"/>
      <p:bldP spid="28" grpId="0" animBg="1"/>
      <p:bldP spid="29" grpId="0" animBg="1"/>
      <p:bldP spid="30" grpId="0" animBg="1"/>
      <p:bldP spid="32" grpId="0"/>
      <p:bldP spid="34"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5" cstate="print"/>
          <a:stretch>
            <a:fillRect/>
          </a:stretch>
        </p:blipFill>
        <p:spPr>
          <a:xfrm>
            <a:off x="0" y="-1600200"/>
            <a:ext cx="18288000" cy="11887200"/>
          </a:xfrm>
          <a:prstGeom prst="rect">
            <a:avLst/>
          </a:prstGeom>
        </p:spPr>
      </p:pic>
      <p:pic>
        <p:nvPicPr>
          <p:cNvPr id="7" name="Picture 6" descr="e324d9d037662d64fc16b51b9bfbdbac.png"/>
          <p:cNvPicPr>
            <a:picLocks noChangeAspect="1"/>
          </p:cNvPicPr>
          <p:nvPr/>
        </p:nvPicPr>
        <p:blipFill>
          <a:blip r:embed="rId6" cstate="print"/>
          <a:stretch>
            <a:fillRect/>
          </a:stretch>
        </p:blipFill>
        <p:spPr>
          <a:xfrm>
            <a:off x="5715000" y="8001000"/>
            <a:ext cx="2857500" cy="3086100"/>
          </a:xfrm>
          <a:prstGeom prst="rect">
            <a:avLst/>
          </a:prstGeom>
        </p:spPr>
      </p:pic>
      <p:pic>
        <p:nvPicPr>
          <p:cNvPr id="8" name="Picture 7" descr="e324d9d037662d64fc16b51b9bfbdbac.png"/>
          <p:cNvPicPr>
            <a:picLocks noChangeAspect="1"/>
          </p:cNvPicPr>
          <p:nvPr/>
        </p:nvPicPr>
        <p:blipFill>
          <a:blip r:embed="rId7" cstate="print"/>
          <a:stretch>
            <a:fillRect/>
          </a:stretch>
        </p:blipFill>
        <p:spPr>
          <a:xfrm>
            <a:off x="9144000" y="8115300"/>
            <a:ext cx="2857500" cy="2885241"/>
          </a:xfrm>
          <a:prstGeom prst="rect">
            <a:avLst/>
          </a:prstGeom>
        </p:spPr>
      </p:pic>
      <p:pic>
        <p:nvPicPr>
          <p:cNvPr id="9" name="Picture 8" descr="e324d9d037662d64fc16b51b9bfbdbac.png"/>
          <p:cNvPicPr>
            <a:picLocks noChangeAspect="1"/>
          </p:cNvPicPr>
          <p:nvPr/>
        </p:nvPicPr>
        <p:blipFill>
          <a:blip r:embed="rId8" cstate="print"/>
          <a:stretch>
            <a:fillRect/>
          </a:stretch>
        </p:blipFill>
        <p:spPr>
          <a:xfrm>
            <a:off x="12687301" y="8229601"/>
            <a:ext cx="2716826" cy="2743202"/>
          </a:xfrm>
          <a:prstGeom prst="rect">
            <a:avLst/>
          </a:prstGeom>
        </p:spPr>
      </p:pic>
      <p:pic>
        <p:nvPicPr>
          <p:cNvPr id="5" name="Picture 4" descr="e324d9d037662d64fc16b51b9bfbdbac.png"/>
          <p:cNvPicPr>
            <a:picLocks noChangeAspect="1"/>
          </p:cNvPicPr>
          <p:nvPr/>
        </p:nvPicPr>
        <p:blipFill>
          <a:blip r:embed="rId7" cstate="print"/>
          <a:stretch>
            <a:fillRect/>
          </a:stretch>
        </p:blipFill>
        <p:spPr>
          <a:xfrm>
            <a:off x="2286000" y="8115300"/>
            <a:ext cx="2857500" cy="2885241"/>
          </a:xfrm>
          <a:prstGeom prst="rect">
            <a:avLst/>
          </a:prstGeom>
        </p:spPr>
      </p:pic>
      <p:pic>
        <p:nvPicPr>
          <p:cNvPr id="12" name="Picture 11" descr="e86f050d219b5585368f7ef298c00175.png"/>
          <p:cNvPicPr>
            <a:picLocks noChangeAspect="1"/>
          </p:cNvPicPr>
          <p:nvPr/>
        </p:nvPicPr>
        <p:blipFill>
          <a:blip r:embed="rId9" cstate="print"/>
          <a:stretch>
            <a:fillRect/>
          </a:stretch>
        </p:blipFill>
        <p:spPr>
          <a:xfrm>
            <a:off x="9486900" y="7429500"/>
            <a:ext cx="2514600" cy="2514600"/>
          </a:xfrm>
          <a:prstGeom prst="rect">
            <a:avLst/>
          </a:prstGeom>
        </p:spPr>
      </p:pic>
      <p:pic>
        <p:nvPicPr>
          <p:cNvPr id="13" name="Picture 12" descr="e86f050d219b5585368f7ef298c00175.png"/>
          <p:cNvPicPr>
            <a:picLocks noChangeAspect="1"/>
          </p:cNvPicPr>
          <p:nvPr/>
        </p:nvPicPr>
        <p:blipFill>
          <a:blip r:embed="rId10" cstate="print"/>
          <a:stretch>
            <a:fillRect/>
          </a:stretch>
        </p:blipFill>
        <p:spPr>
          <a:xfrm>
            <a:off x="12915900" y="7429500"/>
            <a:ext cx="2628900" cy="2628900"/>
          </a:xfrm>
          <a:prstGeom prst="rect">
            <a:avLst/>
          </a:prstGeom>
        </p:spPr>
      </p:pic>
      <p:pic>
        <p:nvPicPr>
          <p:cNvPr id="11" name="Picture 10" descr="e86f050d219b5585368f7ef298c00175.png"/>
          <p:cNvPicPr>
            <a:picLocks noChangeAspect="1"/>
          </p:cNvPicPr>
          <p:nvPr/>
        </p:nvPicPr>
        <p:blipFill>
          <a:blip r:embed="rId11" cstate="print"/>
          <a:stretch>
            <a:fillRect/>
          </a:stretch>
        </p:blipFill>
        <p:spPr>
          <a:xfrm>
            <a:off x="5943600" y="7429500"/>
            <a:ext cx="2628900" cy="2514600"/>
          </a:xfrm>
          <a:prstGeom prst="rect">
            <a:avLst/>
          </a:prstGeom>
        </p:spPr>
      </p:pic>
      <p:sp>
        <p:nvSpPr>
          <p:cNvPr id="17" name="Rectangle 16"/>
          <p:cNvSpPr/>
          <p:nvPr/>
        </p:nvSpPr>
        <p:spPr>
          <a:xfrm>
            <a:off x="2286000" y="0"/>
            <a:ext cx="13716000" cy="18288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solidFill>
                <a:latin typeface="Times New Roman" panose="02020603050405020304" pitchFamily="18" charset="0"/>
                <a:cs typeface="Times New Roman" panose="02020603050405020304" pitchFamily="18" charset="0"/>
              </a:rPr>
              <a:t>Câu </a:t>
            </a:r>
            <a:r>
              <a:rPr lang="en-US" sz="4800" b="1">
                <a:solidFill>
                  <a:schemeClr val="tx1"/>
                </a:solidFill>
                <a:latin typeface="Times New Roman" panose="02020603050405020304" pitchFamily="18" charset="0"/>
                <a:cs typeface="Times New Roman" panose="02020603050405020304" pitchFamily="18" charset="0"/>
              </a:rPr>
              <a:t>5</a:t>
            </a:r>
            <a:r>
              <a:rPr lang="vi-VN" sz="4800" b="1">
                <a:solidFill>
                  <a:schemeClr val="tx1"/>
                </a:solidFill>
                <a:latin typeface="Times New Roman" panose="02020603050405020304" pitchFamily="18" charset="0"/>
                <a:cs typeface="Times New Roman" panose="02020603050405020304" pitchFamily="18" charset="0"/>
              </a:rPr>
              <a:t>: </a:t>
            </a:r>
            <a:r>
              <a:rPr lang="en-US" sz="4800" b="1">
                <a:solidFill>
                  <a:schemeClr val="tx1"/>
                </a:solidFill>
                <a:latin typeface="Times New Roman" panose="02020603050405020304" pitchFamily="18" charset="0"/>
                <a:cs typeface="Times New Roman" panose="02020603050405020304" pitchFamily="18" charset="0"/>
              </a:rPr>
              <a:t>Trong VB, tác giả sử dụng những phương tiện phi ngôn ngữ nào</a:t>
            </a:r>
            <a:r>
              <a:rPr lang="en-US" sz="4800" b="1" smtClean="0">
                <a:solidFill>
                  <a:schemeClr val="tx1"/>
                </a:solidFill>
                <a:latin typeface="Times New Roman" panose="02020603050405020304" pitchFamily="18" charset="0"/>
                <a:cs typeface="Times New Roman" panose="02020603050405020304" pitchFamily="18" charset="0"/>
              </a:rPr>
              <a:t>?</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515100" y="8115300"/>
            <a:ext cx="1028700" cy="1015663"/>
          </a:xfrm>
          <a:prstGeom prst="rect">
            <a:avLst/>
          </a:prstGeom>
          <a:noFill/>
        </p:spPr>
        <p:txBody>
          <a:bodyPr wrap="square" rtlCol="0">
            <a:spAutoFit/>
          </a:bodyPr>
          <a:lstStyle/>
          <a:p>
            <a:r>
              <a:rPr lang="en-US" sz="6000" dirty="0">
                <a:solidFill>
                  <a:srgbClr val="FFFF00"/>
                </a:solidFill>
              </a:rPr>
              <a:t> B</a:t>
            </a:r>
          </a:p>
        </p:txBody>
      </p:sp>
      <p:sp>
        <p:nvSpPr>
          <p:cNvPr id="20" name="TextBox 19"/>
          <p:cNvSpPr txBox="1"/>
          <p:nvPr/>
        </p:nvSpPr>
        <p:spPr>
          <a:xfrm>
            <a:off x="10058400" y="8229600"/>
            <a:ext cx="1028700" cy="1015663"/>
          </a:xfrm>
          <a:prstGeom prst="rect">
            <a:avLst/>
          </a:prstGeom>
          <a:noFill/>
        </p:spPr>
        <p:txBody>
          <a:bodyPr wrap="square" rtlCol="0">
            <a:spAutoFit/>
          </a:bodyPr>
          <a:lstStyle/>
          <a:p>
            <a:r>
              <a:rPr lang="en-US" sz="6000" dirty="0">
                <a:solidFill>
                  <a:srgbClr val="FFFF00"/>
                </a:solidFill>
              </a:rPr>
              <a:t> C</a:t>
            </a:r>
          </a:p>
        </p:txBody>
      </p:sp>
      <p:sp>
        <p:nvSpPr>
          <p:cNvPr id="21" name="TextBox 20"/>
          <p:cNvSpPr txBox="1"/>
          <p:nvPr/>
        </p:nvSpPr>
        <p:spPr>
          <a:xfrm>
            <a:off x="13601700" y="8229600"/>
            <a:ext cx="1028700" cy="1015663"/>
          </a:xfrm>
          <a:prstGeom prst="rect">
            <a:avLst/>
          </a:prstGeom>
          <a:noFill/>
        </p:spPr>
        <p:txBody>
          <a:bodyPr wrap="square" rtlCol="0">
            <a:spAutoFit/>
          </a:bodyPr>
          <a:lstStyle/>
          <a:p>
            <a:r>
              <a:rPr lang="en-US" sz="6000" dirty="0">
                <a:solidFill>
                  <a:srgbClr val="FFFF00"/>
                </a:solidFill>
              </a:rPr>
              <a:t> D</a:t>
            </a:r>
          </a:p>
        </p:txBody>
      </p:sp>
      <p:sp>
        <p:nvSpPr>
          <p:cNvPr id="24" name="Rectangle 23"/>
          <p:cNvSpPr/>
          <p:nvPr/>
        </p:nvSpPr>
        <p:spPr>
          <a:xfrm>
            <a:off x="2286000" y="1912257"/>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A. Sơ đồ, hình ảnh</a:t>
            </a:r>
            <a:endParaRPr lang="en-GB" sz="4800">
              <a:solidFill>
                <a:schemeClr val="tx1"/>
              </a:solidFill>
              <a:effectLst/>
              <a:latin typeface="Times New Roman" panose="02020603050405020304" pitchFamily="18" charset="0"/>
              <a:cs typeface="Times New Roman" panose="02020603050405020304" pitchFamily="18" charset="0"/>
            </a:endParaRPr>
          </a:p>
        </p:txBody>
      </p:sp>
      <p:sp>
        <p:nvSpPr>
          <p:cNvPr id="28" name="Rectangle 27"/>
          <p:cNvSpPr/>
          <p:nvPr/>
        </p:nvSpPr>
        <p:spPr>
          <a:xfrm>
            <a:off x="2286000" y="3055257"/>
            <a:ext cx="6400800" cy="800100"/>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a:solidFill>
                  <a:schemeClr val="tx1"/>
                </a:solidFill>
                <a:latin typeface="Times New Roman" panose="02020603050405020304" pitchFamily="18" charset="0"/>
                <a:cs typeface="Times New Roman" panose="02020603050405020304" pitchFamily="18" charset="0"/>
              </a:rPr>
              <a:t>B. Số liệu</a:t>
            </a:r>
            <a:endParaRPr lang="en-GB" sz="4800">
              <a:solidFill>
                <a:schemeClr val="tx1"/>
              </a:solidFill>
              <a:effectLst/>
              <a:latin typeface="Times New Roman" panose="02020603050405020304" pitchFamily="18" charset="0"/>
              <a:cs typeface="Times New Roman" panose="02020603050405020304" pitchFamily="18" charset="0"/>
            </a:endParaRPr>
          </a:p>
        </p:txBody>
      </p:sp>
      <p:sp>
        <p:nvSpPr>
          <p:cNvPr id="29" name="Rectangle 28"/>
          <p:cNvSpPr/>
          <p:nvPr/>
        </p:nvSpPr>
        <p:spPr>
          <a:xfrm>
            <a:off x="9029699" y="1908627"/>
            <a:ext cx="6712857" cy="803729"/>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a:solidFill>
                  <a:schemeClr val="tx1"/>
                </a:solidFill>
                <a:latin typeface="Times New Roman" panose="02020603050405020304" pitchFamily="18" charset="0"/>
                <a:cs typeface="Times New Roman" panose="02020603050405020304" pitchFamily="18" charset="0"/>
              </a:rPr>
              <a:t>C. Biểu đồ, kí hiệu</a:t>
            </a:r>
            <a:endParaRPr lang="en-GB" sz="4800">
              <a:solidFill>
                <a:schemeClr val="tx1"/>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9036957" y="3053443"/>
            <a:ext cx="6705600" cy="801914"/>
          </a:xfrm>
          <a:prstGeom prst="rect">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a:solidFill>
                  <a:schemeClr val="tx1"/>
                </a:solidFill>
                <a:latin typeface="Times New Roman" panose="02020603050405020304" pitchFamily="18" charset="0"/>
                <a:cs typeface="Times New Roman" panose="02020603050405020304" pitchFamily="18" charset="0"/>
              </a:rPr>
              <a:t>D. Tất cả các đáp án trên</a:t>
            </a:r>
            <a:endParaRPr lang="en-GB" sz="4800">
              <a:solidFill>
                <a:schemeClr val="tx1"/>
              </a:solidFill>
              <a:effectLst/>
              <a:latin typeface="Times New Roman" panose="02020603050405020304" pitchFamily="18" charset="0"/>
              <a:cs typeface="Times New Roman" panose="02020603050405020304" pitchFamily="18" charset="0"/>
            </a:endParaRPr>
          </a:p>
        </p:txBody>
      </p:sp>
      <p:pic>
        <p:nvPicPr>
          <p:cNvPr id="16" name="Picture 15" descr="4f942a9486ec68153575dc78a42d480b.png"/>
          <p:cNvPicPr>
            <a:picLocks noChangeAspect="1"/>
          </p:cNvPicPr>
          <p:nvPr/>
        </p:nvPicPr>
        <p:blipFill>
          <a:blip r:embed="rId12" cstate="print"/>
          <a:stretch>
            <a:fillRect/>
          </a:stretch>
        </p:blipFill>
        <p:spPr>
          <a:xfrm>
            <a:off x="-2400300" y="3771900"/>
            <a:ext cx="6172200" cy="5600700"/>
          </a:xfrm>
          <a:prstGeom prst="rect">
            <a:avLst/>
          </a:prstGeom>
        </p:spPr>
      </p:pic>
      <p:pic>
        <p:nvPicPr>
          <p:cNvPr id="31" name="Picture 30" descr="ca.png"/>
          <p:cNvPicPr>
            <a:picLocks noChangeAspect="1"/>
          </p:cNvPicPr>
          <p:nvPr/>
        </p:nvPicPr>
        <p:blipFill>
          <a:blip r:embed="rId13" cstate="print"/>
          <a:stretch>
            <a:fillRect/>
          </a:stretch>
        </p:blipFill>
        <p:spPr>
          <a:xfrm>
            <a:off x="3314700" y="8801101"/>
            <a:ext cx="800100" cy="710507"/>
          </a:xfrm>
          <a:prstGeom prst="rect">
            <a:avLst/>
          </a:prstGeom>
        </p:spPr>
      </p:pic>
      <p:pic>
        <p:nvPicPr>
          <p:cNvPr id="10" name="Picture 9" descr="e86f050d219b5585368f7ef298c00175.png"/>
          <p:cNvPicPr>
            <a:picLocks noChangeAspect="1"/>
          </p:cNvPicPr>
          <p:nvPr/>
        </p:nvPicPr>
        <p:blipFill>
          <a:blip r:embed="rId14" cstate="print"/>
          <a:stretch>
            <a:fillRect/>
          </a:stretch>
        </p:blipFill>
        <p:spPr>
          <a:xfrm>
            <a:off x="2286000" y="7319597"/>
            <a:ext cx="2857500" cy="2967404"/>
          </a:xfrm>
          <a:prstGeom prst="rect">
            <a:avLst/>
          </a:prstGeom>
        </p:spPr>
      </p:pic>
      <p:sp>
        <p:nvSpPr>
          <p:cNvPr id="32" name="TextBox 31"/>
          <p:cNvSpPr txBox="1"/>
          <p:nvPr/>
        </p:nvSpPr>
        <p:spPr>
          <a:xfrm>
            <a:off x="2743200" y="8343900"/>
            <a:ext cx="1371600" cy="1015663"/>
          </a:xfrm>
          <a:prstGeom prst="rect">
            <a:avLst/>
          </a:prstGeom>
          <a:noFill/>
        </p:spPr>
        <p:txBody>
          <a:bodyPr wrap="square" rtlCol="0">
            <a:spAutoFit/>
          </a:bodyPr>
          <a:lstStyle/>
          <a:p>
            <a:r>
              <a:rPr lang="en-US" sz="6000" dirty="0">
                <a:solidFill>
                  <a:srgbClr val="FFFF00"/>
                </a:solidFill>
              </a:rPr>
              <a:t>  A</a:t>
            </a:r>
          </a:p>
        </p:txBody>
      </p:sp>
      <p:sp>
        <p:nvSpPr>
          <p:cNvPr id="34" name="Rounded Rectangle 33"/>
          <p:cNvSpPr/>
          <p:nvPr/>
        </p:nvSpPr>
        <p:spPr>
          <a:xfrm>
            <a:off x="6172200" y="82296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5" name="Rounded Rectangle 34"/>
          <p:cNvSpPr/>
          <p:nvPr/>
        </p:nvSpPr>
        <p:spPr>
          <a:xfrm>
            <a:off x="97155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36" name="Rounded Rectangle 35"/>
          <p:cNvSpPr/>
          <p:nvPr/>
        </p:nvSpPr>
        <p:spPr>
          <a:xfrm>
            <a:off x="13373100" y="8343900"/>
            <a:ext cx="1828800" cy="1028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700" dirty="0">
                <a:solidFill>
                  <a:prstClr val="black"/>
                </a:solidFill>
                <a:latin typeface="Times New Roman" pitchFamily="18" charset="0"/>
                <a:cs typeface="Times New Roman" pitchFamily="18" charset="0"/>
              </a:rPr>
              <a:t>SAI </a:t>
            </a:r>
            <a:r>
              <a:rPr lang="en-US" sz="2700" dirty="0" err="1">
                <a:solidFill>
                  <a:prstClr val="black"/>
                </a:solidFill>
                <a:latin typeface="Times New Roman" pitchFamily="18" charset="0"/>
                <a:cs typeface="Times New Roman" pitchFamily="18" charset="0"/>
              </a:rPr>
              <a:t>Mất</a:t>
            </a:r>
            <a:r>
              <a:rPr lang="en-US" sz="2700" dirty="0">
                <a:solidFill>
                  <a:prstClr val="black"/>
                </a:solidFill>
                <a:latin typeface="Times New Roman" pitchFamily="18" charset="0"/>
                <a:cs typeface="Times New Roman" pitchFamily="18" charset="0"/>
              </a:rPr>
              <a:t> </a:t>
            </a:r>
            <a:r>
              <a:rPr lang="en-US" sz="2700" dirty="0" err="1">
                <a:solidFill>
                  <a:prstClr val="black"/>
                </a:solidFill>
                <a:latin typeface="Times New Roman" pitchFamily="18" charset="0"/>
                <a:cs typeface="Times New Roman" pitchFamily="18" charset="0"/>
              </a:rPr>
              <a:t>rồi</a:t>
            </a:r>
            <a:endParaRPr lang="en-US" sz="2700" dirty="0">
              <a:solidFill>
                <a:prstClr val="black"/>
              </a:solidFill>
              <a:latin typeface="Times New Roman" pitchFamily="18" charset="0"/>
              <a:cs typeface="Times New Roman" pitchFamily="18" charset="0"/>
            </a:endParaRPr>
          </a:p>
        </p:txBody>
      </p:sp>
      <p:sp>
        <p:nvSpPr>
          <p:cNvPr id="25" name="Right Arrow 24">
            <a:hlinkClick r:id="rId15" action="ppaction://hlinksldjump"/>
          </p:cNvPr>
          <p:cNvSpPr/>
          <p:nvPr/>
        </p:nvSpPr>
        <p:spPr>
          <a:xfrm>
            <a:off x="15316200" y="9715500"/>
            <a:ext cx="685800" cy="5715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482906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1" presetClass="entr" presetSubtype="0" fill="hold" grpId="0" nodeType="afterEffect">
                                  <p:stCondLst>
                                    <p:cond delay="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32"/>
                    </p:tgtEl>
                  </p:cond>
                </p:stCondLst>
                <p:endSync evt="end" delay="0">
                  <p:rtn val="all"/>
                </p:endSync>
                <p:childTnLst>
                  <p:par>
                    <p:cTn id="75" fill="hold">
                      <p:stCondLst>
                        <p:cond delay="0"/>
                      </p:stCondLst>
                      <p:childTnLst>
                        <p:par>
                          <p:cTn id="76" fill="hold">
                            <p:stCondLst>
                              <p:cond delay="0"/>
                            </p:stCondLst>
                            <p:childTnLst>
                              <p:par>
                                <p:cTn id="77" presetID="47" presetClass="exit" presetSubtype="0" fill="hold" grpId="0" nodeType="clickEffect">
                                  <p:stCondLst>
                                    <p:cond delay="0"/>
                                  </p:stCondLst>
                                  <p:childTnLst>
                                    <p:animEffect transition="out" filter="fade">
                                      <p:cBhvr>
                                        <p:cTn id="78" dur="1000"/>
                                        <p:tgtEl>
                                          <p:spTgt spid="32"/>
                                        </p:tgtEl>
                                      </p:cBhvr>
                                    </p:animEffect>
                                    <p:anim calcmode="lin" valueType="num">
                                      <p:cBhvr>
                                        <p:cTn id="79" dur="1000"/>
                                        <p:tgtEl>
                                          <p:spTgt spid="32"/>
                                        </p:tgtEl>
                                        <p:attrNameLst>
                                          <p:attrName>ppt_x</p:attrName>
                                        </p:attrNameLst>
                                      </p:cBhvr>
                                      <p:tavLst>
                                        <p:tav tm="0">
                                          <p:val>
                                            <p:strVal val="ppt_x"/>
                                          </p:val>
                                        </p:tav>
                                        <p:tav tm="100000">
                                          <p:val>
                                            <p:strVal val="ppt_x"/>
                                          </p:val>
                                        </p:tav>
                                      </p:tavLst>
                                    </p:anim>
                                    <p:anim calcmode="lin" valueType="num">
                                      <p:cBhvr>
                                        <p:cTn id="80" dur="1000"/>
                                        <p:tgtEl>
                                          <p:spTgt spid="32"/>
                                        </p:tgtEl>
                                        <p:attrNameLst>
                                          <p:attrName>ppt_y</p:attrName>
                                        </p:attrNameLst>
                                      </p:cBhvr>
                                      <p:tavLst>
                                        <p:tav tm="0">
                                          <p:val>
                                            <p:strVal val="ppt_y"/>
                                          </p:val>
                                        </p:tav>
                                        <p:tav tm="100000">
                                          <p:val>
                                            <p:strVal val="ppt_y-.1"/>
                                          </p:val>
                                        </p:tav>
                                      </p:tavLst>
                                    </p:anim>
                                    <p:set>
                                      <p:cBhvr>
                                        <p:cTn id="81" dur="1" fill="hold">
                                          <p:stCondLst>
                                            <p:cond delay="999"/>
                                          </p:stCondLst>
                                        </p:cTn>
                                        <p:tgtEl>
                                          <p:spTgt spid="32"/>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dung .wav"/>
                                        </p:tgtEl>
                                      </p:cMediaNode>
                                    </p:audio>
                                  </p:subTnLst>
                                </p:cTn>
                              </p:par>
                              <p:par>
                                <p:cTn id="82" presetID="47" presetClass="exit" presetSubtype="0" fill="hold" nodeType="withEffect">
                                  <p:stCondLst>
                                    <p:cond delay="0"/>
                                  </p:stCondLst>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0"/>
                                        <p:tgtEl>
                                          <p:spTgt spid="10"/>
                                        </p:tgtEl>
                                        <p:attrNameLst>
                                          <p:attrName>ppt_y</p:attrName>
                                        </p:attrNameLst>
                                      </p:cBhvr>
                                      <p:tavLst>
                                        <p:tav tm="0">
                                          <p:val>
                                            <p:strVal val="ppt_y"/>
                                          </p:val>
                                        </p:tav>
                                        <p:tav tm="100000">
                                          <p:val>
                                            <p:strVal val="ppt_y-.1"/>
                                          </p:val>
                                        </p:tav>
                                      </p:tavLst>
                                    </p:anim>
                                    <p:set>
                                      <p:cBhvr>
                                        <p:cTn id="86" dur="1" fill="hold">
                                          <p:stCondLst>
                                            <p:cond delay="999"/>
                                          </p:stCondLst>
                                        </p:cTn>
                                        <p:tgtEl>
                                          <p:spTgt spid="10"/>
                                        </p:tgtEl>
                                        <p:attrNameLst>
                                          <p:attrName>style.visibility</p:attrName>
                                        </p:attrNameLst>
                                      </p:cBhvr>
                                      <p:to>
                                        <p:strVal val="hidden"/>
                                      </p:to>
                                    </p:set>
                                  </p:childTnLst>
                                </p:cTn>
                              </p:par>
                            </p:childTnLst>
                          </p:cTn>
                        </p:par>
                        <p:par>
                          <p:cTn id="87" fill="hold">
                            <p:stCondLst>
                              <p:cond delay="1000"/>
                            </p:stCondLst>
                            <p:childTnLst>
                              <p:par>
                                <p:cTn id="88" presetID="0" presetClass="path" presetSubtype="0" accel="50000" decel="50000" fill="hold" nodeType="afterEffect">
                                  <p:stCondLst>
                                    <p:cond delay="0"/>
                                  </p:stCondLst>
                                  <p:childTnLst>
                                    <p:animMotion origin="layout" path="M 3.33333E-6 3.7037E-6 C 0.00312 -0.04653 0.00694 -0.09236 0.05659 -0.11852 C 0.10625 -0.14468 0.23316 -0.14584 0.29809 -0.15787 C 0.36267 -0.16991 0.42708 -0.17269 0.44479 -0.19167 C 0.4625 -0.21065 0.41406 -0.26459 0.4033 -0.27223 C 0.39236 -0.27894 0.38593 -0.25834 0.37968 -0.23658 " pathEditMode="relative" rAng="0" ptsTypes="aaaaaA">
                                      <p:cBhvr>
                                        <p:cTn id="89" dur="2000" fill="hold"/>
                                        <p:tgtEl>
                                          <p:spTgt spid="31"/>
                                        </p:tgtEl>
                                        <p:attrNameLst>
                                          <p:attrName>ppt_x</p:attrName>
                                          <p:attrName>ppt_y</p:attrName>
                                        </p:attrNameLst>
                                      </p:cBhvr>
                                      <p:rCtr x="23100" y="-14000"/>
                                    </p:animMotion>
                                  </p:childTnLst>
                                </p:cTn>
                              </p:par>
                            </p:childTnLst>
                          </p:cTn>
                        </p:par>
                        <p:par>
                          <p:cTn id="90" fill="hold">
                            <p:stCondLst>
                              <p:cond delay="3000"/>
                            </p:stCondLst>
                            <p:childTnLst>
                              <p:par>
                                <p:cTn id="91" presetID="47" presetClass="exit" presetSubtype="0" fill="hold" nodeType="afterEffect">
                                  <p:stCondLst>
                                    <p:cond delay="0"/>
                                  </p:stCondLst>
                                  <p:childTnLst>
                                    <p:animEffect transition="out" filter="fade">
                                      <p:cBhvr>
                                        <p:cTn id="92" dur="2000"/>
                                        <p:tgtEl>
                                          <p:spTgt spid="31"/>
                                        </p:tgtEl>
                                      </p:cBhvr>
                                    </p:animEffect>
                                    <p:anim calcmode="lin" valueType="num">
                                      <p:cBhvr>
                                        <p:cTn id="93" dur="2000"/>
                                        <p:tgtEl>
                                          <p:spTgt spid="31"/>
                                        </p:tgtEl>
                                        <p:attrNameLst>
                                          <p:attrName>ppt_x</p:attrName>
                                        </p:attrNameLst>
                                      </p:cBhvr>
                                      <p:tavLst>
                                        <p:tav tm="0">
                                          <p:val>
                                            <p:strVal val="ppt_x"/>
                                          </p:val>
                                        </p:tav>
                                        <p:tav tm="100000">
                                          <p:val>
                                            <p:strVal val="ppt_x"/>
                                          </p:val>
                                        </p:tav>
                                      </p:tavLst>
                                    </p:anim>
                                    <p:anim calcmode="lin" valueType="num">
                                      <p:cBhvr>
                                        <p:cTn id="94" dur="2000"/>
                                        <p:tgtEl>
                                          <p:spTgt spid="31"/>
                                        </p:tgtEl>
                                        <p:attrNameLst>
                                          <p:attrName>ppt_y</p:attrName>
                                        </p:attrNameLst>
                                      </p:cBhvr>
                                      <p:tavLst>
                                        <p:tav tm="0">
                                          <p:val>
                                            <p:strVal val="ppt_y"/>
                                          </p:val>
                                        </p:tav>
                                        <p:tav tm="100000">
                                          <p:val>
                                            <p:strVal val="ppt_y-.1"/>
                                          </p:val>
                                        </p:tav>
                                      </p:tavLst>
                                    </p:anim>
                                    <p:set>
                                      <p:cBhvr>
                                        <p:cTn id="95"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17" grpId="0" animBg="1"/>
      <p:bldP spid="19" grpId="0"/>
      <p:bldP spid="20" grpId="0"/>
      <p:bldP spid="21" grpId="0"/>
      <p:bldP spid="24" grpId="0" animBg="1"/>
      <p:bldP spid="28" grpId="0" animBg="1"/>
      <p:bldP spid="29" grpId="0" animBg="1"/>
      <p:bldP spid="30" grpId="0" animBg="1"/>
      <p:bldP spid="32" grpId="0"/>
      <p:bldP spid="34" grpId="0" animBg="1"/>
      <p:bldP spid="35" grpId="0" animBg="1"/>
      <p:bldP spid="3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3" cstate="print"/>
          <a:stretch>
            <a:fillRect/>
          </a:stretch>
        </p:blipFill>
        <p:spPr>
          <a:xfrm>
            <a:off x="5257800" y="5372100"/>
            <a:ext cx="8458200" cy="6286500"/>
          </a:xfrm>
          <a:prstGeom prst="rect">
            <a:avLst/>
          </a:prstGeom>
        </p:spPr>
      </p:pic>
      <p:sp>
        <p:nvSpPr>
          <p:cNvPr id="5" name="Cloud 4"/>
          <p:cNvSpPr/>
          <p:nvPr/>
        </p:nvSpPr>
        <p:spPr>
          <a:xfrm>
            <a:off x="9715500" y="2971800"/>
            <a:ext cx="4343400" cy="331470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700" dirty="0" err="1">
                <a:solidFill>
                  <a:prstClr val="black"/>
                </a:solidFill>
                <a:latin typeface="Times New Roman" panose="02020603050405020304" pitchFamily="18" charset="0"/>
                <a:cs typeface="Times New Roman" panose="02020603050405020304" pitchFamily="18" charset="0"/>
              </a:rPr>
              <a:t>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cảm</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ơn</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các</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cháu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giúp</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ông</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câu</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cá</a:t>
            </a:r>
            <a:r>
              <a:rPr lang="en-US" sz="2700" dirty="0">
                <a:solidFill>
                  <a:prstClr val="black"/>
                </a:solidFill>
                <a:latin typeface="Times New Roman" panose="02020603050405020304" pitchFamily="18" charset="0"/>
                <a:cs typeface="Times New Roman" panose="02020603050405020304" pitchFamily="18" charset="0"/>
              </a:rPr>
              <a:t> </a:t>
            </a:r>
            <a:r>
              <a:rPr lang="en-US" sz="2700" dirty="0" err="1">
                <a:solidFill>
                  <a:prstClr val="black"/>
                </a:solidFill>
                <a:latin typeface="Times New Roman" panose="02020603050405020304" pitchFamily="18" charset="0"/>
                <a:cs typeface="Times New Roman" panose="02020603050405020304" pitchFamily="18" charset="0"/>
              </a:rPr>
              <a:t>nha</a:t>
            </a:r>
            <a:r>
              <a:rPr lang="en-US" sz="2700" dirty="0">
                <a:solidFill>
                  <a:prstClr val="black"/>
                </a:solidFill>
                <a:latin typeface="Times New Roman" panose="02020603050405020304" pitchFamily="18" charset="0"/>
                <a:cs typeface="Times New Roman" panose="02020603050405020304" pitchFamily="18" charset="0"/>
              </a:rPr>
              <a:t> ^^</a:t>
            </a:r>
          </a:p>
        </p:txBody>
      </p:sp>
      <p:sp>
        <p:nvSpPr>
          <p:cNvPr id="6" name="Oval 5"/>
          <p:cNvSpPr/>
          <p:nvPr/>
        </p:nvSpPr>
        <p:spPr>
          <a:xfrm>
            <a:off x="8572500" y="6858000"/>
            <a:ext cx="342900" cy="3429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
        <p:nvSpPr>
          <p:cNvPr id="7" name="Oval 6"/>
          <p:cNvSpPr/>
          <p:nvPr/>
        </p:nvSpPr>
        <p:spPr>
          <a:xfrm>
            <a:off x="9144000" y="6172200"/>
            <a:ext cx="571500" cy="4572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
        <p:nvSpPr>
          <p:cNvPr id="8" name="Oval 7"/>
          <p:cNvSpPr/>
          <p:nvPr/>
        </p:nvSpPr>
        <p:spPr>
          <a:xfrm>
            <a:off x="8229600" y="7429500"/>
            <a:ext cx="3429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700">
              <a:solidFill>
                <a:prstClr val="black"/>
              </a:solidFill>
            </a:endParaRPr>
          </a:p>
        </p:txBody>
      </p:sp>
    </p:spTree>
    <p:extLst>
      <p:ext uri="{BB962C8B-B14F-4D97-AF65-F5344CB8AC3E}">
        <p14:creationId xmlns:p14="http://schemas.microsoft.com/office/powerpoint/2010/main" val="8574943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a:off x="5453461" y="393695"/>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498309" y="7109251"/>
            <a:ext cx="4720879" cy="2454857"/>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627291" y="7109251"/>
            <a:ext cx="3247830" cy="228972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4138" y="7022354"/>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3680309" y="5582594"/>
            <a:ext cx="2145759" cy="3946224"/>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2363582" y="7240312"/>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5826069" y="7209148"/>
            <a:ext cx="1429497" cy="2319670"/>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TextBox 11"/>
          <p:cNvSpPr txBox="1"/>
          <p:nvPr/>
        </p:nvSpPr>
        <p:spPr>
          <a:xfrm>
            <a:off x="4539025" y="2324482"/>
            <a:ext cx="9878963" cy="3539430"/>
          </a:xfrm>
          <a:prstGeom prst="rect">
            <a:avLst/>
          </a:prstGeom>
        </p:spPr>
        <p:txBody>
          <a:bodyPr wrap="square" lIns="0" tIns="0" rIns="0" bIns="0" rtlCol="0" anchor="t">
            <a:spAutoFit/>
          </a:bodyPr>
          <a:lstStyle/>
          <a:p>
            <a:pPr algn="ctr"/>
            <a:r>
              <a:rPr lang="vi-VN" sz="11500" b="1">
                <a:latin typeface="iCiel Sanelma" pitchFamily="50" charset="-93"/>
              </a:rPr>
              <a:t>HOẠT ĐỘNG </a:t>
            </a:r>
            <a:r>
              <a:rPr lang="vi-VN" sz="11500" b="1" smtClean="0">
                <a:latin typeface="iCiel Sanelma" pitchFamily="50" charset="-93"/>
              </a:rPr>
              <a:t>4 </a:t>
            </a:r>
          </a:p>
          <a:p>
            <a:pPr algn="ctr"/>
            <a:r>
              <a:rPr lang="vi-VN" sz="11500" b="1" smtClean="0">
                <a:latin typeface="iCiel Sanelma" pitchFamily="50" charset="-93"/>
              </a:rPr>
              <a:t>VẬN </a:t>
            </a:r>
            <a:r>
              <a:rPr lang="vi-VN" sz="11500" b="1">
                <a:latin typeface="iCiel Sanelma" pitchFamily="50" charset="-93"/>
              </a:rPr>
              <a:t>DỤNG</a:t>
            </a:r>
            <a:endParaRPr lang="en-GB" sz="11500">
              <a:latin typeface="iCiel Sanelma" pitchFamily="50" charset="-93"/>
            </a:endParaRPr>
          </a:p>
        </p:txBody>
      </p:sp>
      <p:sp>
        <p:nvSpPr>
          <p:cNvPr id="13" name="Freeform 13"/>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7" name="Freeform 17"/>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8" name="Freeform 18"/>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Freeform 20"/>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1" name="Freeform 21"/>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2" name="Freeform 22"/>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3" name="Freeform 23"/>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12" name="Picture 1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00895" y="2324481"/>
            <a:ext cx="8054987" cy="3756070"/>
          </a:xfrm>
          <a:prstGeom prst="rect">
            <a:avLst/>
          </a:prstGeom>
        </p:spPr>
      </p:pic>
    </p:spTree>
    <p:extLst>
      <p:ext uri="{BB962C8B-B14F-4D97-AF65-F5344CB8AC3E}">
        <p14:creationId xmlns:p14="http://schemas.microsoft.com/office/powerpoint/2010/main" val="985081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a:off x="5453461" y="393695"/>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498309" y="7109251"/>
            <a:ext cx="4720879" cy="2454857"/>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627291" y="7109251"/>
            <a:ext cx="3247830" cy="228972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4138" y="7022354"/>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3680309" y="5582594"/>
            <a:ext cx="2145759" cy="3946224"/>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2363582" y="7240312"/>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5826069" y="7209148"/>
            <a:ext cx="1429497" cy="2319670"/>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TextBox 11"/>
          <p:cNvSpPr txBox="1"/>
          <p:nvPr/>
        </p:nvSpPr>
        <p:spPr>
          <a:xfrm>
            <a:off x="5127448" y="2312261"/>
            <a:ext cx="8033104" cy="4129336"/>
          </a:xfrm>
          <a:prstGeom prst="rect">
            <a:avLst/>
          </a:prstGeom>
        </p:spPr>
        <p:txBody>
          <a:bodyPr lIns="0" tIns="0" rIns="0" bIns="0" rtlCol="0" anchor="t">
            <a:spAutoFit/>
          </a:bodyPr>
          <a:lstStyle/>
          <a:p>
            <a:pPr algn="ctr">
              <a:lnSpc>
                <a:spcPts val="16099"/>
              </a:lnSpc>
            </a:pPr>
            <a:r>
              <a:rPr lang="en-US" sz="9600" b="1">
                <a:latin typeface="#9Slide07 SVNMomento" panose="00000500000000000000" pitchFamily="2" charset="0"/>
              </a:rPr>
              <a:t>HOẠT ĐỘNG </a:t>
            </a:r>
            <a:r>
              <a:rPr lang="en-US" sz="9600" b="1" smtClean="0">
                <a:latin typeface="#9Slide07 SVNMomento" panose="00000500000000000000" pitchFamily="2" charset="0"/>
              </a:rPr>
              <a:t>1</a:t>
            </a:r>
            <a:endParaRPr lang="vi-VN" sz="9600" b="1" smtClean="0">
              <a:latin typeface="#9Slide07 SVNMomento" panose="00000500000000000000" pitchFamily="2" charset="0"/>
            </a:endParaRPr>
          </a:p>
          <a:p>
            <a:pPr algn="ctr">
              <a:lnSpc>
                <a:spcPts val="16099"/>
              </a:lnSpc>
            </a:pPr>
            <a:r>
              <a:rPr lang="en-US" sz="9600" b="1" smtClean="0">
                <a:latin typeface="#9Slide07 SVNMomento" panose="00000500000000000000" pitchFamily="2" charset="0"/>
              </a:rPr>
              <a:t> </a:t>
            </a:r>
            <a:r>
              <a:rPr lang="en-US" sz="9600" b="1">
                <a:latin typeface="#9Slide07 SVNMomento" panose="00000500000000000000" pitchFamily="2" charset="0"/>
              </a:rPr>
              <a:t>KHỞI ĐỘNG</a:t>
            </a:r>
            <a:endParaRPr lang="en-US" sz="11499">
              <a:solidFill>
                <a:srgbClr val="4DACC4"/>
              </a:solidFill>
              <a:latin typeface="#9Slide07 SVNMomento" panose="00000500000000000000" pitchFamily="2" charset="0"/>
              <a:ea typeface="Railey"/>
              <a:cs typeface="Railey"/>
              <a:sym typeface="Railey"/>
            </a:endParaRPr>
          </a:p>
        </p:txBody>
      </p:sp>
      <p:sp>
        <p:nvSpPr>
          <p:cNvPr id="13" name="Freeform 13"/>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7" name="Freeform 17"/>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8" name="Freeform 18"/>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Freeform 20"/>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1" name="Freeform 21"/>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2" name="Freeform 22"/>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3" name="Freeform 23"/>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12" name="Picture 1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24576" y="2404560"/>
            <a:ext cx="7003236" cy="394650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4"/>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4"/>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TextBox 11"/>
          <p:cNvSpPr txBox="1"/>
          <p:nvPr/>
        </p:nvSpPr>
        <p:spPr>
          <a:xfrm>
            <a:off x="3395618" y="421021"/>
            <a:ext cx="12807470" cy="1846659"/>
          </a:xfrm>
          <a:prstGeom prst="rect">
            <a:avLst/>
          </a:prstGeom>
        </p:spPr>
        <p:txBody>
          <a:bodyPr lIns="0" tIns="0" rIns="0" bIns="0" rtlCol="0" anchor="t">
            <a:spAutoFit/>
          </a:bodyPr>
          <a:lstStyle/>
          <a:p>
            <a:pPr algn="just"/>
            <a:r>
              <a:rPr lang="vi-VN" sz="4000">
                <a:latin typeface="Times New Roman" panose="02020603050405020304" pitchFamily="18" charset="0"/>
                <a:cs typeface="Times New Roman" panose="02020603050405020304" pitchFamily="18" charset="0"/>
              </a:rPr>
              <a:t>Qua video trên và những kiến thức hiểu biết của bản thân,</a:t>
            </a:r>
            <a:r>
              <a:rPr lang="vi-VN" sz="4000" b="1">
                <a:latin typeface="Times New Roman" panose="02020603050405020304" pitchFamily="18"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em biết gì về hiện tượng bắt nạt trên mạng? Cần làm gì để bảo vệ bản thân và những người xung quanh trước hiện tượng này.</a:t>
            </a:r>
            <a:endParaRPr lang="en-GB" sz="4000">
              <a:latin typeface="Times New Roman" panose="02020603050405020304" pitchFamily="18" charset="0"/>
              <a:cs typeface="Times New Roman" panose="02020603050405020304" pitchFamily="18" charset="0"/>
            </a:endParaRPr>
          </a:p>
        </p:txBody>
      </p:sp>
      <p:sp>
        <p:nvSpPr>
          <p:cNvPr id="12" name="Freeform 12"/>
          <p:cNvSpPr/>
          <p:nvPr/>
        </p:nvSpPr>
        <p:spPr>
          <a:xfrm>
            <a:off x="2340239" y="6187258"/>
            <a:ext cx="4291992" cy="3444324"/>
          </a:xfrm>
          <a:custGeom>
            <a:avLst/>
            <a:gdLst/>
            <a:ahLst/>
            <a:cxnLst/>
            <a:rect l="l" t="t" r="r" b="b"/>
            <a:pathLst>
              <a:path w="4291992" h="3444324">
                <a:moveTo>
                  <a:pt x="0" y="0"/>
                </a:moveTo>
                <a:lnTo>
                  <a:pt x="4291992" y="0"/>
                </a:lnTo>
                <a:lnTo>
                  <a:pt x="4291992" y="3444324"/>
                </a:lnTo>
                <a:lnTo>
                  <a:pt x="0" y="344432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3" name="Freeform 13"/>
          <p:cNvSpPr/>
          <p:nvPr/>
        </p:nvSpPr>
        <p:spPr>
          <a:xfrm>
            <a:off x="10065843" y="6187258"/>
            <a:ext cx="2921124" cy="3487909"/>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a:off x="12986967" y="6733079"/>
            <a:ext cx="3923523" cy="2898503"/>
          </a:xfrm>
          <a:custGeom>
            <a:avLst/>
            <a:gdLst/>
            <a:ahLst/>
            <a:cxnLst/>
            <a:rect l="l" t="t" r="r" b="b"/>
            <a:pathLst>
              <a:path w="3923523" h="2898503">
                <a:moveTo>
                  <a:pt x="0" y="0"/>
                </a:moveTo>
                <a:lnTo>
                  <a:pt x="3923523" y="0"/>
                </a:lnTo>
                <a:lnTo>
                  <a:pt x="3923523" y="2898503"/>
                </a:lnTo>
                <a:lnTo>
                  <a:pt x="0" y="2898503"/>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a:off x="6922639" y="7165234"/>
            <a:ext cx="2876714" cy="2509933"/>
          </a:xfrm>
          <a:custGeom>
            <a:avLst/>
            <a:gdLst/>
            <a:ahLst/>
            <a:cxnLst/>
            <a:rect l="l" t="t" r="r" b="b"/>
            <a:pathLst>
              <a:path w="2876714" h="2509933">
                <a:moveTo>
                  <a:pt x="0" y="0"/>
                </a:moveTo>
                <a:lnTo>
                  <a:pt x="2876714" y="0"/>
                </a:lnTo>
                <a:lnTo>
                  <a:pt x="2876714" y="2509933"/>
                </a:lnTo>
                <a:lnTo>
                  <a:pt x="0" y="250993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7" name="Freeform 1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8" name="Freeform 1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19" name="Freeform 1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0" name="Freeform 2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1" name="Freeform 2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2" name="Freeform 2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3" name="Freeform 2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4" name="Freeform 2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5" name="Freeform 2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6" name="Freeform 2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7" name="Freeform 2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8" name="Freeform 2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9" name="Freeform 2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pic>
        <p:nvPicPr>
          <p:cNvPr id="30" name="Video Bài 6.2. Phòng chống bắt nạt trên môi trường mạng cho trẻ 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31"/>
          <a:stretch>
            <a:fillRect/>
          </a:stretch>
        </p:blipFill>
        <p:spPr>
          <a:xfrm>
            <a:off x="3796795" y="2830986"/>
            <a:ext cx="11290868" cy="63511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
                                        </p:tgtEl>
                                      </p:cBhvr>
                                    </p:cmd>
                                  </p:childTnLst>
                                </p:cTn>
                              </p:par>
                            </p:childTnLst>
                          </p:cTn>
                        </p:par>
                      </p:childTnLst>
                    </p:cTn>
                  </p:par>
                </p:childTnLst>
              </p:cTn>
              <p:nextCondLst>
                <p:cond evt="onClick" delay="0">
                  <p:tgtEl>
                    <p:spTgt spid="30"/>
                  </p:tgtEl>
                </p:cond>
              </p:nextCondLst>
            </p:seq>
            <p:video>
              <p:cMediaNode vol="80000">
                <p:cTn id="7" fill="hold" display="0">
                  <p:stCondLst>
                    <p:cond delay="indefinite"/>
                  </p:stCondLst>
                </p:cTn>
                <p:tgtEl>
                  <p:spTgt spid="3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1" name="TextBox 11"/>
          <p:cNvSpPr txBox="1"/>
          <p:nvPr/>
        </p:nvSpPr>
        <p:spPr>
          <a:xfrm>
            <a:off x="3689497" y="2852645"/>
            <a:ext cx="12807470" cy="3385542"/>
          </a:xfrm>
          <a:prstGeom prst="rect">
            <a:avLst/>
          </a:prstGeom>
        </p:spPr>
        <p:txBody>
          <a:bodyPr lIns="0" tIns="0" rIns="0" bIns="0" rtlCol="0" anchor="t">
            <a:spAutoFit/>
          </a:bodyPr>
          <a:lstStyle/>
          <a:p>
            <a:pPr algn="ctr"/>
            <a:r>
              <a:rPr lang="vi-VN" sz="4400" b="1">
                <a:latin typeface="Times New Roman" panose="02020603050405020304" pitchFamily="18" charset="0"/>
                <a:cs typeface="Times New Roman" panose="02020603050405020304" pitchFamily="18" charset="0"/>
              </a:rPr>
              <a:t>NHIỆM VỤ VỀ NHÀ</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Vẽ sơ đồ tư duy về các đơn vị kiến thức của bài học.</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Chuẩn bị: đọc, tìm hiểu bài </a:t>
            </a:r>
            <a:r>
              <a:rPr lang="pt-BR" sz="4400" i="1">
                <a:latin typeface="Times New Roman" panose="02020603050405020304" pitchFamily="18" charset="0"/>
                <a:cs typeface="Times New Roman" panose="02020603050405020304" pitchFamily="18" charset="0"/>
              </a:rPr>
              <a:t>Thực hành tiếng Việt: Lựa chọn câu đơn – câu ghép, các kiểu câu ghép và các phương tiện nối các vế câu ghép</a:t>
            </a:r>
            <a:endParaRPr lang="en-GB" sz="4400">
              <a:latin typeface="Times New Roman" panose="02020603050405020304" pitchFamily="18" charset="0"/>
              <a:cs typeface="Times New Roman" panose="02020603050405020304" pitchFamily="18" charset="0"/>
            </a:endParaRPr>
          </a:p>
        </p:txBody>
      </p:sp>
      <p:sp>
        <p:nvSpPr>
          <p:cNvPr id="12" name="Freeform 12"/>
          <p:cNvSpPr/>
          <p:nvPr/>
        </p:nvSpPr>
        <p:spPr>
          <a:xfrm>
            <a:off x="1915801" y="6633564"/>
            <a:ext cx="3540886" cy="2885822"/>
          </a:xfrm>
          <a:custGeom>
            <a:avLst/>
            <a:gdLst/>
            <a:ahLst/>
            <a:cxnLst/>
            <a:rect l="l" t="t" r="r" b="b"/>
            <a:pathLst>
              <a:path w="3540886" h="2885822">
                <a:moveTo>
                  <a:pt x="0" y="0"/>
                </a:moveTo>
                <a:lnTo>
                  <a:pt x="3540885" y="0"/>
                </a:lnTo>
                <a:lnTo>
                  <a:pt x="3540885" y="2885822"/>
                </a:lnTo>
                <a:lnTo>
                  <a:pt x="0" y="288582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7335930" y="6925452"/>
            <a:ext cx="3765067" cy="2654372"/>
          </a:xfrm>
          <a:custGeom>
            <a:avLst/>
            <a:gdLst/>
            <a:ahLst/>
            <a:cxnLst/>
            <a:rect l="l" t="t" r="r" b="b"/>
            <a:pathLst>
              <a:path w="3765067" h="2654372">
                <a:moveTo>
                  <a:pt x="0" y="0"/>
                </a:moveTo>
                <a:lnTo>
                  <a:pt x="3765066" y="0"/>
                </a:lnTo>
                <a:lnTo>
                  <a:pt x="3765066" y="2654372"/>
                </a:lnTo>
                <a:lnTo>
                  <a:pt x="0" y="2654372"/>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a:off x="14768285" y="6537333"/>
            <a:ext cx="1173596" cy="3078283"/>
          </a:xfrm>
          <a:custGeom>
            <a:avLst/>
            <a:gdLst/>
            <a:ahLst/>
            <a:cxnLst/>
            <a:rect l="l" t="t" r="r" b="b"/>
            <a:pathLst>
              <a:path w="1173596" h="3078283">
                <a:moveTo>
                  <a:pt x="0" y="0"/>
                </a:moveTo>
                <a:lnTo>
                  <a:pt x="1173596" y="0"/>
                </a:lnTo>
                <a:lnTo>
                  <a:pt x="1173596" y="3078284"/>
                </a:lnTo>
                <a:lnTo>
                  <a:pt x="0" y="307828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Freeform 15"/>
          <p:cNvSpPr/>
          <p:nvPr/>
        </p:nvSpPr>
        <p:spPr>
          <a:xfrm>
            <a:off x="11424846" y="7165678"/>
            <a:ext cx="2876714" cy="2509933"/>
          </a:xfrm>
          <a:custGeom>
            <a:avLst/>
            <a:gdLst/>
            <a:ahLst/>
            <a:cxnLst/>
            <a:rect l="l" t="t" r="r" b="b"/>
            <a:pathLst>
              <a:path w="2876714" h="2509933">
                <a:moveTo>
                  <a:pt x="0" y="0"/>
                </a:moveTo>
                <a:lnTo>
                  <a:pt x="2876714" y="0"/>
                </a:lnTo>
                <a:lnTo>
                  <a:pt x="2876714" y="2509932"/>
                </a:lnTo>
                <a:lnTo>
                  <a:pt x="0" y="2509932"/>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a:off x="5782295" y="7335439"/>
            <a:ext cx="1378174" cy="2236388"/>
          </a:xfrm>
          <a:custGeom>
            <a:avLst/>
            <a:gdLst/>
            <a:ahLst/>
            <a:cxnLst/>
            <a:rect l="l" t="t" r="r" b="b"/>
            <a:pathLst>
              <a:path w="1378174" h="2236388">
                <a:moveTo>
                  <a:pt x="0" y="0"/>
                </a:moveTo>
                <a:lnTo>
                  <a:pt x="1378174" y="0"/>
                </a:lnTo>
                <a:lnTo>
                  <a:pt x="1378174" y="2236388"/>
                </a:lnTo>
                <a:lnTo>
                  <a:pt x="0" y="223638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7" name="Freeform 17"/>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8" name="Freeform 18"/>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9" name="Freeform 19"/>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0" name="Freeform 20"/>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1" name="Freeform 21"/>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2" name="Freeform 22"/>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3" name="Freeform 23"/>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4" name="Freeform 24"/>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5" name="Freeform 25"/>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6" name="Freeform 26"/>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7" name="Freeform 27"/>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8" name="Freeform 28"/>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9" name="Freeform 29"/>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0" name="Freeform 30"/>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5">
              <a:extLst>
                <a:ext uri="{96DAC541-7B7A-43D3-8B79-37D633B846F1}">
                  <asvg:svgBlip xmlns="" xmlns:asvg="http://schemas.microsoft.com/office/drawing/2016/SVG/main" r:embed="rId8"/>
                </a:ext>
              </a:extLst>
            </a:blip>
            <a:stretch>
              <a:fillRect/>
            </a:stretch>
          </a:blipFill>
        </p:spPr>
      </p:sp>
      <p:sp>
        <p:nvSpPr>
          <p:cNvPr id="7" name="Freeform 7"/>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3">
              <a:extLst>
                <a:ext uri="{96DAC541-7B7A-43D3-8B79-37D633B846F1}">
                  <asvg:svgBlip xmlns="" xmlns:asvg="http://schemas.microsoft.com/office/drawing/2016/SVG/main" r:embed="rId6"/>
                </a:ext>
              </a:extLst>
            </a:blip>
            <a:stretch>
              <a:fillRect/>
            </a:stretch>
          </a:blipFill>
        </p:spPr>
      </p:sp>
      <p:sp>
        <p:nvSpPr>
          <p:cNvPr id="10" name="TextBox 10"/>
          <p:cNvSpPr txBox="1"/>
          <p:nvPr/>
        </p:nvSpPr>
        <p:spPr>
          <a:xfrm>
            <a:off x="2834470" y="3836622"/>
            <a:ext cx="12807470" cy="1752339"/>
          </a:xfrm>
          <a:prstGeom prst="rect">
            <a:avLst/>
          </a:prstGeom>
        </p:spPr>
        <p:txBody>
          <a:bodyPr lIns="0" tIns="0" rIns="0" bIns="0" rtlCol="0" anchor="t">
            <a:spAutoFit/>
          </a:bodyPr>
          <a:lstStyle/>
          <a:p>
            <a:pPr algn="ctr">
              <a:lnSpc>
                <a:spcPts val="12040"/>
              </a:lnSpc>
            </a:pPr>
            <a:r>
              <a:rPr lang="en-US" sz="199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Railey"/>
                <a:cs typeface="Times New Roman" panose="02020603050405020304" pitchFamily="18" charset="0"/>
                <a:sym typeface="Railey"/>
              </a:rPr>
              <a:t>Thank You</a:t>
            </a:r>
          </a:p>
        </p:txBody>
      </p:sp>
      <p:sp>
        <p:nvSpPr>
          <p:cNvPr id="12" name="Freeform 12"/>
          <p:cNvSpPr/>
          <p:nvPr/>
        </p:nvSpPr>
        <p:spPr>
          <a:xfrm>
            <a:off x="13939795" y="7217690"/>
            <a:ext cx="2876714" cy="2509933"/>
          </a:xfrm>
          <a:custGeom>
            <a:avLst/>
            <a:gdLst/>
            <a:ahLst/>
            <a:cxnLst/>
            <a:rect l="l" t="t" r="r" b="b"/>
            <a:pathLst>
              <a:path w="2876714" h="2509933">
                <a:moveTo>
                  <a:pt x="0" y="0"/>
                </a:moveTo>
                <a:lnTo>
                  <a:pt x="2876714" y="0"/>
                </a:lnTo>
                <a:lnTo>
                  <a:pt x="2876714" y="2509933"/>
                </a:lnTo>
                <a:lnTo>
                  <a:pt x="0" y="250993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3" name="Freeform 13"/>
          <p:cNvSpPr/>
          <p:nvPr/>
        </p:nvSpPr>
        <p:spPr>
          <a:xfrm>
            <a:off x="11753155" y="7084848"/>
            <a:ext cx="2203413" cy="2642775"/>
          </a:xfrm>
          <a:custGeom>
            <a:avLst/>
            <a:gdLst/>
            <a:ahLst/>
            <a:cxnLst/>
            <a:rect l="l" t="t" r="r" b="b"/>
            <a:pathLst>
              <a:path w="2203413" h="2642775">
                <a:moveTo>
                  <a:pt x="0" y="0"/>
                </a:moveTo>
                <a:lnTo>
                  <a:pt x="2203413" y="0"/>
                </a:lnTo>
                <a:lnTo>
                  <a:pt x="2203413" y="2642775"/>
                </a:lnTo>
                <a:lnTo>
                  <a:pt x="0" y="2642775"/>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p:cNvSpPr/>
          <p:nvPr/>
        </p:nvSpPr>
        <p:spPr>
          <a:xfrm>
            <a:off x="8139035" y="6433434"/>
            <a:ext cx="1255910" cy="3294189"/>
          </a:xfrm>
          <a:custGeom>
            <a:avLst/>
            <a:gdLst/>
            <a:ahLst/>
            <a:cxnLst/>
            <a:rect l="l" t="t" r="r" b="b"/>
            <a:pathLst>
              <a:path w="1255910" h="3294189">
                <a:moveTo>
                  <a:pt x="0" y="0"/>
                </a:moveTo>
                <a:lnTo>
                  <a:pt x="1255910" y="0"/>
                </a:lnTo>
                <a:lnTo>
                  <a:pt x="1255910" y="3294189"/>
                </a:lnTo>
                <a:lnTo>
                  <a:pt x="0" y="329418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p:cNvSpPr/>
          <p:nvPr/>
        </p:nvSpPr>
        <p:spPr>
          <a:xfrm>
            <a:off x="6447058" y="7354463"/>
            <a:ext cx="1378174" cy="2236388"/>
          </a:xfrm>
          <a:custGeom>
            <a:avLst/>
            <a:gdLst/>
            <a:ahLst/>
            <a:cxnLst/>
            <a:rect l="l" t="t" r="r" b="b"/>
            <a:pathLst>
              <a:path w="1378174" h="2236388">
                <a:moveTo>
                  <a:pt x="0" y="0"/>
                </a:moveTo>
                <a:lnTo>
                  <a:pt x="1378174" y="0"/>
                </a:lnTo>
                <a:lnTo>
                  <a:pt x="1378174" y="2236387"/>
                </a:lnTo>
                <a:lnTo>
                  <a:pt x="0" y="2236387"/>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a:off x="9480409" y="7449728"/>
            <a:ext cx="2149182" cy="2141122"/>
          </a:xfrm>
          <a:custGeom>
            <a:avLst/>
            <a:gdLst/>
            <a:ahLst/>
            <a:cxnLst/>
            <a:rect l="l" t="t" r="r" b="b"/>
            <a:pathLst>
              <a:path w="2149182" h="2141122">
                <a:moveTo>
                  <a:pt x="0" y="0"/>
                </a:moveTo>
                <a:lnTo>
                  <a:pt x="2149182" y="0"/>
                </a:lnTo>
                <a:lnTo>
                  <a:pt x="2149182" y="2141122"/>
                </a:lnTo>
                <a:lnTo>
                  <a:pt x="0" y="2141122"/>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8" name="Freeform 18"/>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9" name="Freeform 19"/>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0" name="Freeform 20"/>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1" name="Freeform 21"/>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2" name="Freeform 22"/>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3" name="Freeform 23"/>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Freeform 24"/>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5" name="Freeform 25"/>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26" name="Freeform 26"/>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7" name="Freeform 27"/>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8" name="Freeform 28"/>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9" name="Freeform 29"/>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30" name="Freeform 30"/>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31" name="Freeform 31"/>
          <p:cNvSpPr/>
          <p:nvPr/>
        </p:nvSpPr>
        <p:spPr>
          <a:xfrm rot="8187861">
            <a:off x="4025582" y="8788087"/>
            <a:ext cx="836070" cy="853133"/>
          </a:xfrm>
          <a:custGeom>
            <a:avLst/>
            <a:gdLst/>
            <a:ahLst/>
            <a:cxnLst/>
            <a:rect l="l" t="t" r="r" b="b"/>
            <a:pathLst>
              <a:path w="836070" h="853133">
                <a:moveTo>
                  <a:pt x="0" y="0"/>
                </a:moveTo>
                <a:lnTo>
                  <a:pt x="836071" y="0"/>
                </a:lnTo>
                <a:lnTo>
                  <a:pt x="836071" y="853133"/>
                </a:lnTo>
                <a:lnTo>
                  <a:pt x="0" y="853133"/>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2" name="Freeform 32"/>
          <p:cNvSpPr/>
          <p:nvPr/>
        </p:nvSpPr>
        <p:spPr>
          <a:xfrm rot="-2839600">
            <a:off x="2766500" y="6335379"/>
            <a:ext cx="3080188" cy="3490298"/>
          </a:xfrm>
          <a:custGeom>
            <a:avLst/>
            <a:gdLst/>
            <a:ahLst/>
            <a:cxnLst/>
            <a:rect l="l" t="t" r="r" b="b"/>
            <a:pathLst>
              <a:path w="3080188" h="3490298">
                <a:moveTo>
                  <a:pt x="0" y="0"/>
                </a:moveTo>
                <a:lnTo>
                  <a:pt x="3080188" y="0"/>
                </a:lnTo>
                <a:lnTo>
                  <a:pt x="3080188" y="3490298"/>
                </a:lnTo>
                <a:lnTo>
                  <a:pt x="0" y="3490298"/>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25108" y="-127741"/>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3"/>
            <a:stretch>
              <a:fillRect/>
            </a:stretch>
          </a:blipFill>
        </p:spPr>
      </p:sp>
      <p:sp>
        <p:nvSpPr>
          <p:cNvPr id="3" name="Freeform 3"/>
          <p:cNvSpPr/>
          <p:nvPr/>
        </p:nvSpPr>
        <p:spPr>
          <a:xfrm flipH="1">
            <a:off x="-4743741" y="-193533"/>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3"/>
            <a:stretch>
              <a:fillRect/>
            </a:stretch>
          </a:blipFill>
        </p:spPr>
      </p:sp>
      <p:sp>
        <p:nvSpPr>
          <p:cNvPr id="4" name="Freeform 4"/>
          <p:cNvSpPr/>
          <p:nvPr/>
        </p:nvSpPr>
        <p:spPr>
          <a:xfrm rot="8187861">
            <a:off x="8725965" y="8714360"/>
            <a:ext cx="836070" cy="853133"/>
          </a:xfrm>
          <a:custGeom>
            <a:avLst/>
            <a:gdLst/>
            <a:ahLst/>
            <a:cxnLst/>
            <a:rect l="l" t="t" r="r" b="b"/>
            <a:pathLst>
              <a:path w="836070" h="853133">
                <a:moveTo>
                  <a:pt x="0" y="0"/>
                </a:moveTo>
                <a:lnTo>
                  <a:pt x="836070" y="0"/>
                </a:lnTo>
                <a:lnTo>
                  <a:pt x="836070" y="853133"/>
                </a:lnTo>
                <a:lnTo>
                  <a:pt x="0" y="85313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Freeform 10"/>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1" name="Freeform 11"/>
          <p:cNvSpPr/>
          <p:nvPr/>
        </p:nvSpPr>
        <p:spPr>
          <a:xfrm>
            <a:off x="2511720" y="6637634"/>
            <a:ext cx="3923523" cy="2898503"/>
          </a:xfrm>
          <a:custGeom>
            <a:avLst/>
            <a:gdLst/>
            <a:ahLst/>
            <a:cxnLst/>
            <a:rect l="l" t="t" r="r" b="b"/>
            <a:pathLst>
              <a:path w="3923523" h="2898503">
                <a:moveTo>
                  <a:pt x="0" y="0"/>
                </a:moveTo>
                <a:lnTo>
                  <a:pt x="3923523" y="0"/>
                </a:lnTo>
                <a:lnTo>
                  <a:pt x="3923523" y="2898503"/>
                </a:lnTo>
                <a:lnTo>
                  <a:pt x="0" y="289850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2" name="Freeform 12"/>
          <p:cNvSpPr/>
          <p:nvPr/>
        </p:nvSpPr>
        <p:spPr>
          <a:xfrm>
            <a:off x="13098692" y="6945492"/>
            <a:ext cx="1308421" cy="2373553"/>
          </a:xfrm>
          <a:custGeom>
            <a:avLst/>
            <a:gdLst/>
            <a:ahLst/>
            <a:cxnLst/>
            <a:rect l="l" t="t" r="r" b="b"/>
            <a:pathLst>
              <a:path w="1308421" h="2373553">
                <a:moveTo>
                  <a:pt x="0" y="0"/>
                </a:moveTo>
                <a:lnTo>
                  <a:pt x="1308421" y="0"/>
                </a:lnTo>
                <a:lnTo>
                  <a:pt x="1308421" y="2373553"/>
                </a:lnTo>
                <a:lnTo>
                  <a:pt x="0" y="237355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Freeform 13"/>
          <p:cNvSpPr/>
          <p:nvPr/>
        </p:nvSpPr>
        <p:spPr>
          <a:xfrm>
            <a:off x="11208741" y="7177406"/>
            <a:ext cx="1378174" cy="2236388"/>
          </a:xfrm>
          <a:custGeom>
            <a:avLst/>
            <a:gdLst/>
            <a:ahLst/>
            <a:cxnLst/>
            <a:rect l="l" t="t" r="r" b="b"/>
            <a:pathLst>
              <a:path w="1378174" h="2236388">
                <a:moveTo>
                  <a:pt x="0" y="0"/>
                </a:moveTo>
                <a:lnTo>
                  <a:pt x="1378174" y="0"/>
                </a:lnTo>
                <a:lnTo>
                  <a:pt x="1378174" y="2236387"/>
                </a:lnTo>
                <a:lnTo>
                  <a:pt x="0" y="2236387"/>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17" name="Freeform 1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8" name="Freeform 1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9" name="Freeform 1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0" name="Freeform 2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1" name="Freeform 2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2" name="Freeform 2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Freeform 2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5" name="Freeform 2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6" name="Freeform 2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7" name="Freeform 2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8" name="Freeform 2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9" name="Freeform 2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0" name="Freeform 30"/>
          <p:cNvSpPr/>
          <p:nvPr/>
        </p:nvSpPr>
        <p:spPr>
          <a:xfrm rot="-2839600">
            <a:off x="7466882" y="6261652"/>
            <a:ext cx="3080188" cy="3490298"/>
          </a:xfrm>
          <a:custGeom>
            <a:avLst/>
            <a:gdLst/>
            <a:ahLst/>
            <a:cxnLst/>
            <a:rect l="l" t="t" r="r" b="b"/>
            <a:pathLst>
              <a:path w="3080188" h="3490298">
                <a:moveTo>
                  <a:pt x="0" y="0"/>
                </a:moveTo>
                <a:lnTo>
                  <a:pt x="3080188" y="0"/>
                </a:lnTo>
                <a:lnTo>
                  <a:pt x="3080188" y="3490298"/>
                </a:lnTo>
                <a:lnTo>
                  <a:pt x="0" y="349029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1" name="Freeform 31"/>
          <p:cNvSpPr/>
          <p:nvPr/>
        </p:nvSpPr>
        <p:spPr>
          <a:xfrm>
            <a:off x="14713425" y="7340873"/>
            <a:ext cx="2025584" cy="2017988"/>
          </a:xfrm>
          <a:custGeom>
            <a:avLst/>
            <a:gdLst/>
            <a:ahLst/>
            <a:cxnLst/>
            <a:rect l="l" t="t" r="r" b="b"/>
            <a:pathLst>
              <a:path w="2025584" h="2017988">
                <a:moveTo>
                  <a:pt x="0" y="0"/>
                </a:moveTo>
                <a:lnTo>
                  <a:pt x="2025584" y="0"/>
                </a:lnTo>
                <a:lnTo>
                  <a:pt x="2025584" y="2017989"/>
                </a:lnTo>
                <a:lnTo>
                  <a:pt x="0" y="201798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3" name="TextBox 33"/>
          <p:cNvSpPr txBox="1"/>
          <p:nvPr/>
        </p:nvSpPr>
        <p:spPr>
          <a:xfrm>
            <a:off x="4192787" y="1747509"/>
            <a:ext cx="11000677" cy="4062651"/>
          </a:xfrm>
          <a:prstGeom prst="rect">
            <a:avLst/>
          </a:prstGeom>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HS treo sản phẩm sơ đồ tư duy với chủ đề “Lợi ích to lớn và những tác hại khó lường của mạng internet đối với học sinh hiện nay” (Nhiệm vụ được giao từ cuối tiết học trước).</a:t>
            </a:r>
            <a:endParaRPr lang="en-GB" sz="4400" b="1">
              <a:latin typeface="Times New Roman" panose="02020603050405020304" pitchFamily="18" charset="0"/>
              <a:cs typeface="Times New Roman" panose="02020603050405020304" pitchFamily="18" charset="0"/>
            </a:endParaRPr>
          </a:p>
          <a:p>
            <a:pPr algn="just"/>
            <a:r>
              <a:rPr lang="en-US" sz="4400" b="1">
                <a:latin typeface="Times New Roman" panose="02020603050405020304" pitchFamily="18" charset="0"/>
                <a:cs typeface="Times New Roman" panose="02020603050405020304" pitchFamily="18" charset="0"/>
              </a:rPr>
              <a:t>Đại diện 1 – 2 nhóm thuyết trình về sản phẩm học tập của nhóm.</a:t>
            </a:r>
            <a:endParaRPr lang="en-GB" sz="4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006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821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a:off x="5453461" y="393695"/>
            <a:ext cx="7381077" cy="4227344"/>
          </a:xfrm>
          <a:custGeom>
            <a:avLst/>
            <a:gdLst/>
            <a:ahLst/>
            <a:cxnLst/>
            <a:rect l="l" t="t" r="r" b="b"/>
            <a:pathLst>
              <a:path w="7381077" h="4227344">
                <a:moveTo>
                  <a:pt x="0" y="0"/>
                </a:moveTo>
                <a:lnTo>
                  <a:pt x="7381078" y="0"/>
                </a:lnTo>
                <a:lnTo>
                  <a:pt x="7381078" y="4227344"/>
                </a:lnTo>
                <a:lnTo>
                  <a:pt x="0" y="422734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7498309" y="7109251"/>
            <a:ext cx="4720879" cy="2454857"/>
          </a:xfrm>
          <a:custGeom>
            <a:avLst/>
            <a:gdLst/>
            <a:ahLst/>
            <a:cxnLst/>
            <a:rect l="l" t="t" r="r" b="b"/>
            <a:pathLst>
              <a:path w="4720879" h="2454857">
                <a:moveTo>
                  <a:pt x="0" y="0"/>
                </a:moveTo>
                <a:lnTo>
                  <a:pt x="4720879" y="0"/>
                </a:lnTo>
                <a:lnTo>
                  <a:pt x="4720879" y="2454857"/>
                </a:lnTo>
                <a:lnTo>
                  <a:pt x="0" y="245485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a:off x="14627291" y="7109251"/>
            <a:ext cx="3247830" cy="2289720"/>
          </a:xfrm>
          <a:custGeom>
            <a:avLst/>
            <a:gdLst/>
            <a:ahLst/>
            <a:cxnLst/>
            <a:rect l="l" t="t" r="r" b="b"/>
            <a:pathLst>
              <a:path w="3247830" h="2289720">
                <a:moveTo>
                  <a:pt x="0" y="0"/>
                </a:moveTo>
                <a:lnTo>
                  <a:pt x="3247829" y="0"/>
                </a:lnTo>
                <a:lnTo>
                  <a:pt x="3247829" y="2289720"/>
                </a:lnTo>
                <a:lnTo>
                  <a:pt x="0" y="228972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564138" y="7022354"/>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a:off x="3680309" y="5582594"/>
            <a:ext cx="2145759" cy="3946224"/>
          </a:xfrm>
          <a:custGeom>
            <a:avLst/>
            <a:gdLst/>
            <a:ahLst/>
            <a:cxnLst/>
            <a:rect l="l" t="t" r="r" b="b"/>
            <a:pathLst>
              <a:path w="2145759" h="3946224">
                <a:moveTo>
                  <a:pt x="0" y="0"/>
                </a:moveTo>
                <a:lnTo>
                  <a:pt x="2145760" y="0"/>
                </a:lnTo>
                <a:lnTo>
                  <a:pt x="2145760" y="3946225"/>
                </a:lnTo>
                <a:lnTo>
                  <a:pt x="0" y="3946225"/>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12363582" y="7240312"/>
            <a:ext cx="2025584" cy="2017988"/>
          </a:xfrm>
          <a:custGeom>
            <a:avLst/>
            <a:gdLst/>
            <a:ahLst/>
            <a:cxnLst/>
            <a:rect l="l" t="t" r="r" b="b"/>
            <a:pathLst>
              <a:path w="2025584" h="2017988">
                <a:moveTo>
                  <a:pt x="0" y="0"/>
                </a:moveTo>
                <a:lnTo>
                  <a:pt x="2025584" y="0"/>
                </a:lnTo>
                <a:lnTo>
                  <a:pt x="2025584" y="2017988"/>
                </a:lnTo>
                <a:lnTo>
                  <a:pt x="0" y="2017988"/>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a:off x="5826069" y="7209148"/>
            <a:ext cx="1429497" cy="2319670"/>
          </a:xfrm>
          <a:custGeom>
            <a:avLst/>
            <a:gdLst/>
            <a:ahLst/>
            <a:cxnLst/>
            <a:rect l="l" t="t" r="r" b="b"/>
            <a:pathLst>
              <a:path w="1429497" h="2319670">
                <a:moveTo>
                  <a:pt x="0" y="0"/>
                </a:moveTo>
                <a:lnTo>
                  <a:pt x="1429497" y="0"/>
                </a:lnTo>
                <a:lnTo>
                  <a:pt x="1429497" y="2319671"/>
                </a:lnTo>
                <a:lnTo>
                  <a:pt x="0" y="23196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TextBox 11"/>
          <p:cNvSpPr txBox="1"/>
          <p:nvPr/>
        </p:nvSpPr>
        <p:spPr>
          <a:xfrm>
            <a:off x="5135678" y="1863991"/>
            <a:ext cx="7776363" cy="4431983"/>
          </a:xfrm>
          <a:prstGeom prst="rect">
            <a:avLst/>
          </a:prstGeom>
        </p:spPr>
        <p:txBody>
          <a:bodyPr wrap="square" lIns="0" tIns="0" rIns="0" bIns="0" rtlCol="0" anchor="t">
            <a:spAutoFit/>
          </a:bodyPr>
          <a:lstStyle/>
          <a:p>
            <a:pPr algn="ctr"/>
            <a:r>
              <a:rPr lang="vi-VN" sz="9600" b="1">
                <a:latin typeface="iCiel Sanelma" pitchFamily="50" charset="-93"/>
              </a:rPr>
              <a:t>HOẠT ĐỘNG </a:t>
            </a:r>
            <a:r>
              <a:rPr lang="vi-VN" sz="9600" b="1" smtClean="0">
                <a:latin typeface="iCiel Sanelma" pitchFamily="50" charset="-93"/>
              </a:rPr>
              <a:t>2</a:t>
            </a:r>
          </a:p>
          <a:p>
            <a:pPr algn="ctr"/>
            <a:r>
              <a:rPr lang="vi-VN" sz="9600" b="1" smtClean="0">
                <a:latin typeface="iCiel Sanelma" pitchFamily="50" charset="-93"/>
              </a:rPr>
              <a:t>HÌNH </a:t>
            </a:r>
            <a:r>
              <a:rPr lang="vi-VN" sz="9600" b="1">
                <a:latin typeface="iCiel Sanelma" pitchFamily="50" charset="-93"/>
              </a:rPr>
              <a:t>THÀNH KIẾN THỨC</a:t>
            </a:r>
            <a:endParaRPr lang="en-GB" sz="9600">
              <a:latin typeface="iCiel Sanelma" pitchFamily="50" charset="-93"/>
            </a:endParaRPr>
          </a:p>
        </p:txBody>
      </p:sp>
      <p:sp>
        <p:nvSpPr>
          <p:cNvPr id="13" name="Freeform 13"/>
          <p:cNvSpPr/>
          <p:nvPr/>
        </p:nvSpPr>
        <p:spPr>
          <a:xfrm rot="2099990">
            <a:off x="11962183" y="1145182"/>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4" name="Freeform 14"/>
          <p:cNvSpPr/>
          <p:nvPr/>
        </p:nvSpPr>
        <p:spPr>
          <a:xfrm rot="-1503479">
            <a:off x="12993626" y="369190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5" name="Freeform 15"/>
          <p:cNvSpPr/>
          <p:nvPr/>
        </p:nvSpPr>
        <p:spPr>
          <a:xfrm rot="-1965373">
            <a:off x="3333046" y="314524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6" name="Freeform 16"/>
          <p:cNvSpPr/>
          <p:nvPr/>
        </p:nvSpPr>
        <p:spPr>
          <a:xfrm rot="2842188">
            <a:off x="4496184" y="2336341"/>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7" name="Freeform 17"/>
          <p:cNvSpPr/>
          <p:nvPr/>
        </p:nvSpPr>
        <p:spPr>
          <a:xfrm rot="683588">
            <a:off x="12997048" y="2358374"/>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8" name="Freeform 18"/>
          <p:cNvSpPr/>
          <p:nvPr/>
        </p:nvSpPr>
        <p:spPr>
          <a:xfrm rot="871761">
            <a:off x="13832270" y="4355137"/>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2099990">
            <a:off x="4323696" y="416250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0" name="Freeform 20"/>
          <p:cNvSpPr/>
          <p:nvPr/>
        </p:nvSpPr>
        <p:spPr>
          <a:xfrm rot="-1503479">
            <a:off x="5390865" y="116891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1" name="Freeform 21"/>
          <p:cNvSpPr/>
          <p:nvPr/>
        </p:nvSpPr>
        <p:spPr>
          <a:xfrm rot="2099990">
            <a:off x="14440783" y="322532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2" name="Freeform 22"/>
          <p:cNvSpPr/>
          <p:nvPr/>
        </p:nvSpPr>
        <p:spPr>
          <a:xfrm rot="-1503479">
            <a:off x="14137521" y="1121454"/>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3" name="Freeform 23"/>
          <p:cNvSpPr/>
          <p:nvPr/>
        </p:nvSpPr>
        <p:spPr>
          <a:xfrm rot="1855390">
            <a:off x="3243125" y="1192639"/>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rot="-1503479">
            <a:off x="2629513" y="409135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12" name="Picture 1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419864" y="1642451"/>
            <a:ext cx="7305536" cy="4658369"/>
          </a:xfrm>
          <a:prstGeom prst="rect">
            <a:avLst/>
          </a:prstGeom>
        </p:spPr>
      </p:pic>
    </p:spTree>
    <p:extLst>
      <p:ext uri="{BB962C8B-B14F-4D97-AF65-F5344CB8AC3E}">
        <p14:creationId xmlns:p14="http://schemas.microsoft.com/office/powerpoint/2010/main" val="16622916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grpSp>
        <p:nvGrpSpPr>
          <p:cNvPr id="10" name="Group 10"/>
          <p:cNvGrpSpPr/>
          <p:nvPr/>
        </p:nvGrpSpPr>
        <p:grpSpPr>
          <a:xfrm>
            <a:off x="2186445" y="2284064"/>
            <a:ext cx="4397047" cy="1527428"/>
            <a:chOff x="0" y="0"/>
            <a:chExt cx="1158070" cy="208360"/>
          </a:xfrm>
        </p:grpSpPr>
        <p:sp>
          <p:nvSpPr>
            <p:cNvPr id="11" name="Freeform 11"/>
            <p:cNvSpPr/>
            <p:nvPr/>
          </p:nvSpPr>
          <p:spPr>
            <a:xfrm>
              <a:off x="0" y="0"/>
              <a:ext cx="1158070" cy="208360"/>
            </a:xfrm>
            <a:custGeom>
              <a:avLst/>
              <a:gdLst/>
              <a:ahLst/>
              <a:cxnLst/>
              <a:rect l="l" t="t" r="r" b="b"/>
              <a:pathLst>
                <a:path w="1158070" h="208360">
                  <a:moveTo>
                    <a:pt x="26411" y="0"/>
                  </a:moveTo>
                  <a:lnTo>
                    <a:pt x="1131660" y="0"/>
                  </a:lnTo>
                  <a:cubicBezTo>
                    <a:pt x="1146246" y="0"/>
                    <a:pt x="1158070" y="11824"/>
                    <a:pt x="1158070" y="26411"/>
                  </a:cubicBezTo>
                  <a:lnTo>
                    <a:pt x="1158070" y="181950"/>
                  </a:lnTo>
                  <a:cubicBezTo>
                    <a:pt x="1158070" y="188954"/>
                    <a:pt x="1155288" y="195672"/>
                    <a:pt x="1150335" y="200625"/>
                  </a:cubicBezTo>
                  <a:cubicBezTo>
                    <a:pt x="1145382" y="205578"/>
                    <a:pt x="1138664" y="208360"/>
                    <a:pt x="1131660" y="208360"/>
                  </a:cubicBezTo>
                  <a:lnTo>
                    <a:pt x="26411" y="208360"/>
                  </a:lnTo>
                  <a:cubicBezTo>
                    <a:pt x="11824" y="208360"/>
                    <a:pt x="0" y="196536"/>
                    <a:pt x="0" y="181950"/>
                  </a:cubicBezTo>
                  <a:lnTo>
                    <a:pt x="0" y="26411"/>
                  </a:lnTo>
                  <a:cubicBezTo>
                    <a:pt x="0" y="11824"/>
                    <a:pt x="11824" y="0"/>
                    <a:pt x="26411" y="0"/>
                  </a:cubicBezTo>
                  <a:close/>
                </a:path>
              </a:pathLst>
            </a:custGeom>
            <a:solidFill>
              <a:srgbClr val="4DACC4"/>
            </a:solidFill>
          </p:spPr>
        </p:sp>
        <p:sp>
          <p:nvSpPr>
            <p:cNvPr id="12" name="TextBox 12"/>
            <p:cNvSpPr txBox="1"/>
            <p:nvPr/>
          </p:nvSpPr>
          <p:spPr>
            <a:xfrm>
              <a:off x="0" y="-57150"/>
              <a:ext cx="1158070" cy="265510"/>
            </a:xfrm>
            <a:prstGeom prst="rect">
              <a:avLst/>
            </a:prstGeom>
          </p:spPr>
          <p:txBody>
            <a:bodyPr lIns="50800" tIns="50800" rIns="50800" bIns="50800" rtlCol="0" anchor="ctr"/>
            <a:lstStyle/>
            <a:p>
              <a:pPr algn="ctr"/>
              <a:endParaRPr lang="vi-VN" sz="4000" b="1" i="1" smtClean="0">
                <a:solidFill>
                  <a:schemeClr val="bg1"/>
                </a:solidFill>
                <a:latin typeface="Times New Roman" panose="02020603050405020304" pitchFamily="18" charset="0"/>
                <a:cs typeface="Times New Roman" panose="02020603050405020304" pitchFamily="18" charset="0"/>
              </a:endParaRPr>
            </a:p>
            <a:p>
              <a:pPr algn="ctr"/>
              <a:r>
                <a:rPr lang="en-US" sz="4000" b="1" i="1" smtClean="0">
                  <a:solidFill>
                    <a:schemeClr val="bg1"/>
                  </a:solidFill>
                  <a:latin typeface="Times New Roman" panose="02020603050405020304" pitchFamily="18" charset="0"/>
                  <a:cs typeface="Times New Roman" panose="02020603050405020304" pitchFamily="18" charset="0"/>
                </a:rPr>
                <a:t>1</a:t>
              </a:r>
              <a:r>
                <a:rPr lang="en-US" sz="4000" b="1" i="1">
                  <a:solidFill>
                    <a:schemeClr val="bg1"/>
                  </a:solidFill>
                  <a:latin typeface="Times New Roman" panose="02020603050405020304" pitchFamily="18" charset="0"/>
                  <a:cs typeface="Times New Roman" panose="02020603050405020304" pitchFamily="18" charset="0"/>
                </a:rPr>
                <a:t>. Xuất xứ và thời gian ra đời</a:t>
              </a:r>
              <a:endParaRPr lang="en-GB" sz="4000">
                <a:solidFill>
                  <a:schemeClr val="bg1"/>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a:off x="11704507" y="2239716"/>
            <a:ext cx="4397047" cy="1571776"/>
            <a:chOff x="0" y="-205605"/>
            <a:chExt cx="1158070" cy="413965"/>
          </a:xfrm>
        </p:grpSpPr>
        <p:sp>
          <p:nvSpPr>
            <p:cNvPr id="14" name="Freeform 14"/>
            <p:cNvSpPr/>
            <p:nvPr/>
          </p:nvSpPr>
          <p:spPr>
            <a:xfrm>
              <a:off x="0" y="-193925"/>
              <a:ext cx="1158070" cy="402285"/>
            </a:xfrm>
            <a:custGeom>
              <a:avLst/>
              <a:gdLst/>
              <a:ahLst/>
              <a:cxnLst/>
              <a:rect l="l" t="t" r="r" b="b"/>
              <a:pathLst>
                <a:path w="1158070" h="208360">
                  <a:moveTo>
                    <a:pt x="26411" y="0"/>
                  </a:moveTo>
                  <a:lnTo>
                    <a:pt x="1131660" y="0"/>
                  </a:lnTo>
                  <a:cubicBezTo>
                    <a:pt x="1146246" y="0"/>
                    <a:pt x="1158070" y="11824"/>
                    <a:pt x="1158070" y="26411"/>
                  </a:cubicBezTo>
                  <a:lnTo>
                    <a:pt x="1158070" y="181950"/>
                  </a:lnTo>
                  <a:cubicBezTo>
                    <a:pt x="1158070" y="188954"/>
                    <a:pt x="1155288" y="195672"/>
                    <a:pt x="1150335" y="200625"/>
                  </a:cubicBezTo>
                  <a:cubicBezTo>
                    <a:pt x="1145382" y="205578"/>
                    <a:pt x="1138664" y="208360"/>
                    <a:pt x="1131660" y="208360"/>
                  </a:cubicBezTo>
                  <a:lnTo>
                    <a:pt x="26411" y="208360"/>
                  </a:lnTo>
                  <a:cubicBezTo>
                    <a:pt x="11824" y="208360"/>
                    <a:pt x="0" y="196536"/>
                    <a:pt x="0" y="181950"/>
                  </a:cubicBezTo>
                  <a:lnTo>
                    <a:pt x="0" y="26411"/>
                  </a:lnTo>
                  <a:cubicBezTo>
                    <a:pt x="0" y="11824"/>
                    <a:pt x="11824" y="0"/>
                    <a:pt x="26411" y="0"/>
                  </a:cubicBezTo>
                  <a:close/>
                </a:path>
              </a:pathLst>
            </a:custGeom>
            <a:solidFill>
              <a:srgbClr val="4DACC4"/>
            </a:solidFill>
          </p:spPr>
        </p:sp>
        <p:sp>
          <p:nvSpPr>
            <p:cNvPr id="15" name="TextBox 15"/>
            <p:cNvSpPr txBox="1"/>
            <p:nvPr/>
          </p:nvSpPr>
          <p:spPr>
            <a:xfrm>
              <a:off x="0" y="-205605"/>
              <a:ext cx="1158070" cy="413965"/>
            </a:xfrm>
            <a:prstGeom prst="rect">
              <a:avLst/>
            </a:prstGeom>
          </p:spPr>
          <p:txBody>
            <a:bodyPr lIns="50800" tIns="50800" rIns="50800" bIns="50800" rtlCol="0" anchor="ctr"/>
            <a:lstStyle/>
            <a:p>
              <a:pPr algn="ctr">
                <a:lnSpc>
                  <a:spcPts val="4480"/>
                </a:lnSpc>
              </a:pPr>
              <a:r>
                <a:rPr lang="en-US" sz="4000" b="1" i="1">
                  <a:solidFill>
                    <a:schemeClr val="bg1"/>
                  </a:solidFill>
                  <a:latin typeface="Times New Roman" panose="02020603050405020304" pitchFamily="18" charset="0"/>
                  <a:cs typeface="Times New Roman" panose="02020603050405020304" pitchFamily="18" charset="0"/>
                </a:rPr>
                <a:t>c. Thể loại, phương thức biểu đạt</a:t>
              </a:r>
              <a:endParaRPr lang="en-US" sz="4000" b="1">
                <a:solidFill>
                  <a:schemeClr val="bg1"/>
                </a:solidFill>
                <a:latin typeface="Times New Roman" panose="02020603050405020304" pitchFamily="18" charset="0"/>
                <a:ea typeface="Nunito Bold"/>
                <a:cs typeface="Times New Roman" panose="02020603050405020304" pitchFamily="18" charset="0"/>
                <a:sym typeface="Nunito Bold"/>
              </a:endParaRPr>
            </a:p>
          </p:txBody>
        </p:sp>
      </p:grpSp>
      <p:grpSp>
        <p:nvGrpSpPr>
          <p:cNvPr id="16" name="Group 16"/>
          <p:cNvGrpSpPr/>
          <p:nvPr/>
        </p:nvGrpSpPr>
        <p:grpSpPr>
          <a:xfrm>
            <a:off x="6945476" y="2284064"/>
            <a:ext cx="4397047" cy="1527428"/>
            <a:chOff x="0" y="0"/>
            <a:chExt cx="1158070" cy="208360"/>
          </a:xfrm>
        </p:grpSpPr>
        <p:sp>
          <p:nvSpPr>
            <p:cNvPr id="17" name="Freeform 17"/>
            <p:cNvSpPr/>
            <p:nvPr/>
          </p:nvSpPr>
          <p:spPr>
            <a:xfrm>
              <a:off x="0" y="0"/>
              <a:ext cx="1158070" cy="208360"/>
            </a:xfrm>
            <a:custGeom>
              <a:avLst/>
              <a:gdLst/>
              <a:ahLst/>
              <a:cxnLst/>
              <a:rect l="l" t="t" r="r" b="b"/>
              <a:pathLst>
                <a:path w="1158070" h="208360">
                  <a:moveTo>
                    <a:pt x="26411" y="0"/>
                  </a:moveTo>
                  <a:lnTo>
                    <a:pt x="1131660" y="0"/>
                  </a:lnTo>
                  <a:cubicBezTo>
                    <a:pt x="1146246" y="0"/>
                    <a:pt x="1158070" y="11824"/>
                    <a:pt x="1158070" y="26411"/>
                  </a:cubicBezTo>
                  <a:lnTo>
                    <a:pt x="1158070" y="181950"/>
                  </a:lnTo>
                  <a:cubicBezTo>
                    <a:pt x="1158070" y="188954"/>
                    <a:pt x="1155288" y="195672"/>
                    <a:pt x="1150335" y="200625"/>
                  </a:cubicBezTo>
                  <a:cubicBezTo>
                    <a:pt x="1145382" y="205578"/>
                    <a:pt x="1138664" y="208360"/>
                    <a:pt x="1131660" y="208360"/>
                  </a:cubicBezTo>
                  <a:lnTo>
                    <a:pt x="26411" y="208360"/>
                  </a:lnTo>
                  <a:cubicBezTo>
                    <a:pt x="11824" y="208360"/>
                    <a:pt x="0" y="196536"/>
                    <a:pt x="0" y="181950"/>
                  </a:cubicBezTo>
                  <a:lnTo>
                    <a:pt x="0" y="26411"/>
                  </a:lnTo>
                  <a:cubicBezTo>
                    <a:pt x="0" y="11824"/>
                    <a:pt x="11824" y="0"/>
                    <a:pt x="26411" y="0"/>
                  </a:cubicBezTo>
                  <a:close/>
                </a:path>
              </a:pathLst>
            </a:custGeom>
            <a:solidFill>
              <a:srgbClr val="4DACC4"/>
            </a:solidFill>
          </p:spPr>
        </p:sp>
        <p:sp>
          <p:nvSpPr>
            <p:cNvPr id="18" name="TextBox 18"/>
            <p:cNvSpPr txBox="1"/>
            <p:nvPr/>
          </p:nvSpPr>
          <p:spPr>
            <a:xfrm>
              <a:off x="0" y="-57150"/>
              <a:ext cx="1158070" cy="265510"/>
            </a:xfrm>
            <a:prstGeom prst="rect">
              <a:avLst/>
            </a:prstGeom>
          </p:spPr>
          <p:txBody>
            <a:bodyPr lIns="50800" tIns="50800" rIns="50800" bIns="50800" rtlCol="0" anchor="ctr"/>
            <a:lstStyle/>
            <a:p>
              <a:pPr algn="ctr">
                <a:lnSpc>
                  <a:spcPts val="4480"/>
                </a:lnSpc>
              </a:pPr>
              <a:endParaRPr lang="vi-VN" sz="5400" b="1" i="1" smtClean="0">
                <a:solidFill>
                  <a:schemeClr val="bg1"/>
                </a:solidFill>
                <a:latin typeface="Times New Roman" panose="02020603050405020304" pitchFamily="18" charset="0"/>
                <a:cs typeface="Times New Roman" panose="02020603050405020304" pitchFamily="18" charset="0"/>
              </a:endParaRPr>
            </a:p>
            <a:p>
              <a:pPr algn="ctr">
                <a:lnSpc>
                  <a:spcPts val="4480"/>
                </a:lnSpc>
              </a:pPr>
              <a:r>
                <a:rPr lang="en-US" sz="5400" b="1" i="1" smtClean="0">
                  <a:solidFill>
                    <a:schemeClr val="bg1"/>
                  </a:solidFill>
                  <a:latin typeface="Times New Roman" panose="02020603050405020304" pitchFamily="18" charset="0"/>
                  <a:cs typeface="Times New Roman" panose="02020603050405020304" pitchFamily="18" charset="0"/>
                </a:rPr>
                <a:t>2</a:t>
              </a:r>
              <a:r>
                <a:rPr lang="en-US" sz="5400" b="1" i="1">
                  <a:solidFill>
                    <a:schemeClr val="bg1"/>
                  </a:solidFill>
                  <a:latin typeface="Times New Roman" panose="02020603050405020304" pitchFamily="18" charset="0"/>
                  <a:cs typeface="Times New Roman" panose="02020603050405020304" pitchFamily="18" charset="0"/>
                </a:rPr>
                <a:t>.  Đề tài</a:t>
              </a:r>
              <a:endParaRPr lang="en-US" sz="5400" b="1">
                <a:solidFill>
                  <a:schemeClr val="bg1"/>
                </a:solidFill>
                <a:latin typeface="Times New Roman" panose="02020603050405020304" pitchFamily="18" charset="0"/>
                <a:ea typeface="Nunito Bold"/>
                <a:cs typeface="Times New Roman" panose="02020603050405020304" pitchFamily="18" charset="0"/>
                <a:sym typeface="Nunito Bold"/>
              </a:endParaRPr>
            </a:p>
          </p:txBody>
        </p:sp>
      </p:grpSp>
      <p:sp>
        <p:nvSpPr>
          <p:cNvPr id="19" name="Freeform 19"/>
          <p:cNvSpPr/>
          <p:nvPr/>
        </p:nvSpPr>
        <p:spPr>
          <a:xfrm>
            <a:off x="5318279" y="7154409"/>
            <a:ext cx="2203413" cy="2642775"/>
          </a:xfrm>
          <a:custGeom>
            <a:avLst/>
            <a:gdLst/>
            <a:ahLst/>
            <a:cxnLst/>
            <a:rect l="l" t="t" r="r" b="b"/>
            <a:pathLst>
              <a:path w="2203413" h="2642775">
                <a:moveTo>
                  <a:pt x="0" y="0"/>
                </a:moveTo>
                <a:lnTo>
                  <a:pt x="2203413" y="0"/>
                </a:lnTo>
                <a:lnTo>
                  <a:pt x="2203413" y="2642774"/>
                </a:lnTo>
                <a:lnTo>
                  <a:pt x="0" y="264277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0" name="TextBox 20"/>
          <p:cNvSpPr txBox="1"/>
          <p:nvPr/>
        </p:nvSpPr>
        <p:spPr>
          <a:xfrm>
            <a:off x="2196690" y="4012865"/>
            <a:ext cx="4397047" cy="2372444"/>
          </a:xfrm>
          <a:prstGeom prst="rect">
            <a:avLst/>
          </a:prstGeom>
        </p:spPr>
        <p:txBody>
          <a:bodyPr lIns="0" tIns="0" rIns="0" bIns="0" rtlCol="0" anchor="t">
            <a:spAutoFit/>
          </a:bodyPr>
          <a:lstStyle/>
          <a:p>
            <a:pPr algn="ctr">
              <a:lnSpc>
                <a:spcPts val="3720"/>
              </a:lnSpc>
            </a:pPr>
            <a:r>
              <a:rPr lang="en-US" sz="3600">
                <a:latin typeface="Times New Roman" panose="02020603050405020304" pitchFamily="18" charset="0"/>
                <a:cs typeface="Times New Roman" panose="02020603050405020304" pitchFamily="18" charset="0"/>
              </a:rPr>
              <a:t>Theo </a:t>
            </a:r>
            <a:r>
              <a:rPr lang="en-US" sz="3600" i="1">
                <a:latin typeface="Times New Roman" panose="02020603050405020304" pitchFamily="18" charset="0"/>
                <a:cs typeface="Times New Roman" panose="02020603050405020304" pitchFamily="18" charset="0"/>
              </a:rPr>
              <a:t>Những điều cần biết đẻ an toàn trong không gian mạng, </a:t>
            </a:r>
            <a:r>
              <a:rPr lang="en-US" sz="3600" i="1" u="sng">
                <a:latin typeface="Times New Roman" panose="02020603050405020304" pitchFamily="18" charset="0"/>
                <a:cs typeface="Times New Roman" panose="02020603050405020304" pitchFamily="18" charset="0"/>
                <a:hlinkClick r:id="rId15"/>
              </a:rPr>
              <a:t>https://www.unicef.org</a:t>
            </a:r>
            <a:r>
              <a:rPr lang="en-US" sz="3600" i="1">
                <a:latin typeface="Times New Roman" panose="02020603050405020304" pitchFamily="18" charset="0"/>
                <a:cs typeface="Times New Roman" panose="02020603050405020304" pitchFamily="18" charset="0"/>
              </a:rPr>
              <a:t>, ngày 20/9/2020)</a:t>
            </a:r>
            <a:endParaRPr lang="en-US" sz="3200" b="1" spc="60">
              <a:solidFill>
                <a:srgbClr val="4DACC4"/>
              </a:solidFill>
              <a:latin typeface="Times New Roman" panose="02020603050405020304" pitchFamily="18" charset="0"/>
              <a:ea typeface="Nunito Bold"/>
              <a:cs typeface="Times New Roman" panose="02020603050405020304" pitchFamily="18" charset="0"/>
              <a:sym typeface="Nunito Bold"/>
            </a:endParaRPr>
          </a:p>
        </p:txBody>
      </p:sp>
      <p:sp>
        <p:nvSpPr>
          <p:cNvPr id="21" name="TextBox 21"/>
          <p:cNvSpPr txBox="1"/>
          <p:nvPr/>
        </p:nvSpPr>
        <p:spPr>
          <a:xfrm>
            <a:off x="11803710" y="4241848"/>
            <a:ext cx="4542920" cy="1661993"/>
          </a:xfrm>
          <a:prstGeom prst="rect">
            <a:avLst/>
          </a:prstGeom>
        </p:spPr>
        <p:txBody>
          <a:bodyPr wrap="square" lIns="0" tIns="0" rIns="0" bIns="0" rtlCol="0" anchor="t">
            <a:spAutoFit/>
          </a:bodyPr>
          <a:lstStyle/>
          <a:p>
            <a:pPr algn="just"/>
            <a:r>
              <a:rPr lang="en-US" sz="3600" b="1" i="1">
                <a:latin typeface="Times New Roman" panose="02020603050405020304" pitchFamily="18" charset="0"/>
                <a:cs typeface="Times New Roman" panose="02020603050405020304" pitchFamily="18" charset="0"/>
              </a:rPr>
              <a:t>- Thể loại: </a:t>
            </a:r>
            <a:r>
              <a:rPr lang="en-US" sz="3600">
                <a:latin typeface="Times New Roman" panose="02020603050405020304" pitchFamily="18" charset="0"/>
                <a:cs typeface="Times New Roman" panose="02020603050405020304" pitchFamily="18" charset="0"/>
              </a:rPr>
              <a:t>VB thông tin</a:t>
            </a:r>
            <a:endParaRPr lang="en-GB" sz="3600">
              <a:latin typeface="Times New Roman" panose="02020603050405020304" pitchFamily="18" charset="0"/>
              <a:cs typeface="Times New Roman" panose="02020603050405020304" pitchFamily="18" charset="0"/>
            </a:endParaRPr>
          </a:p>
          <a:p>
            <a:pPr algn="just"/>
            <a:r>
              <a:rPr lang="en-US" sz="3600">
                <a:latin typeface="Times New Roman" panose="02020603050405020304" pitchFamily="18" charset="0"/>
                <a:cs typeface="Times New Roman" panose="02020603050405020304" pitchFamily="18" charset="0"/>
              </a:rPr>
              <a:t>- </a:t>
            </a:r>
            <a:r>
              <a:rPr lang="en-US" sz="3600" b="1" i="1">
                <a:latin typeface="Times New Roman" panose="02020603050405020304" pitchFamily="18" charset="0"/>
                <a:cs typeface="Times New Roman" panose="02020603050405020304" pitchFamily="18" charset="0"/>
              </a:rPr>
              <a:t>Phương thức biểu đạt</a:t>
            </a:r>
            <a:r>
              <a:rPr lang="vi-VN" sz="3600" b="1" i="1">
                <a:latin typeface="Times New Roman" panose="02020603050405020304" pitchFamily="18" charset="0"/>
                <a:cs typeface="Times New Roman" panose="02020603050405020304" pitchFamily="18" charset="0"/>
              </a:rPr>
              <a:t> chính</a:t>
            </a:r>
            <a:r>
              <a:rPr lang="en-US" sz="3600" b="1" i="1">
                <a:latin typeface="Times New Roman" panose="02020603050405020304" pitchFamily="18" charset="0"/>
                <a:cs typeface="Times New Roman" panose="02020603050405020304" pitchFamily="18" charset="0"/>
              </a:rPr>
              <a:t>:</a:t>
            </a:r>
            <a:r>
              <a:rPr lang="en-US" sz="3600" i="1">
                <a:latin typeface="Times New Roman" panose="02020603050405020304" pitchFamily="18" charset="0"/>
                <a:cs typeface="Times New Roman" panose="02020603050405020304" pitchFamily="18" charset="0"/>
              </a:rPr>
              <a:t> </a:t>
            </a:r>
            <a:r>
              <a:rPr lang="en-US" sz="3600">
                <a:latin typeface="Times New Roman" panose="02020603050405020304" pitchFamily="18" charset="0"/>
                <a:cs typeface="Times New Roman" panose="02020603050405020304" pitchFamily="18" charset="0"/>
              </a:rPr>
              <a:t>Thuyết minh</a:t>
            </a:r>
            <a:endParaRPr lang="en-GB" sz="3600">
              <a:latin typeface="Times New Roman" panose="02020603050405020304" pitchFamily="18" charset="0"/>
              <a:cs typeface="Times New Roman" panose="02020603050405020304" pitchFamily="18" charset="0"/>
            </a:endParaRPr>
          </a:p>
        </p:txBody>
      </p:sp>
      <p:sp>
        <p:nvSpPr>
          <p:cNvPr id="22" name="TextBox 22"/>
          <p:cNvSpPr txBox="1"/>
          <p:nvPr/>
        </p:nvSpPr>
        <p:spPr>
          <a:xfrm>
            <a:off x="6962152" y="4583100"/>
            <a:ext cx="4397047" cy="948978"/>
          </a:xfrm>
          <a:prstGeom prst="rect">
            <a:avLst/>
          </a:prstGeom>
        </p:spPr>
        <p:txBody>
          <a:bodyPr lIns="0" tIns="0" rIns="0" bIns="0" rtlCol="0" anchor="t">
            <a:spAutoFit/>
          </a:bodyPr>
          <a:lstStyle/>
          <a:p>
            <a:pPr algn="ctr">
              <a:lnSpc>
                <a:spcPts val="3720"/>
              </a:lnSpc>
            </a:pPr>
            <a:r>
              <a:rPr lang="en-US" sz="4000">
                <a:latin typeface="Times New Roman" panose="02020603050405020304" pitchFamily="18" charset="0"/>
                <a:cs typeface="Times New Roman" panose="02020603050405020304" pitchFamily="18" charset="0"/>
              </a:rPr>
              <a:t>An toàn trong không gian mạng</a:t>
            </a:r>
            <a:endParaRPr lang="en-US" sz="3600" spc="60">
              <a:solidFill>
                <a:srgbClr val="4DACC4"/>
              </a:solidFill>
              <a:latin typeface="Times New Roman" panose="02020603050405020304" pitchFamily="18" charset="0"/>
              <a:ea typeface="Nunito Bold"/>
              <a:cs typeface="Times New Roman" panose="02020603050405020304" pitchFamily="18" charset="0"/>
              <a:sym typeface="Nunito Bold"/>
            </a:endParaRPr>
          </a:p>
        </p:txBody>
      </p:sp>
      <p:sp>
        <p:nvSpPr>
          <p:cNvPr id="23" name="TextBox 23"/>
          <p:cNvSpPr txBox="1"/>
          <p:nvPr/>
        </p:nvSpPr>
        <p:spPr>
          <a:xfrm>
            <a:off x="4867507" y="408187"/>
            <a:ext cx="12807470" cy="923330"/>
          </a:xfrm>
          <a:prstGeom prst="rect">
            <a:avLst/>
          </a:prstGeom>
        </p:spPr>
        <p:txBody>
          <a:bodyPr lIns="0" tIns="0" rIns="0" bIns="0" rtlCol="0" anchor="t">
            <a:spAutoFit/>
          </a:bodyPr>
          <a:lstStyle/>
          <a:p>
            <a:r>
              <a:rPr lang="en-US" sz="6000" b="1">
                <a:latin typeface="Times New Roman" panose="02020603050405020304" pitchFamily="18" charset="0"/>
                <a:cs typeface="Times New Roman" panose="02020603050405020304" pitchFamily="18" charset="0"/>
              </a:rPr>
              <a:t>I. Trải nghiệm cùng văn bản</a:t>
            </a:r>
            <a:endParaRPr lang="en-GB" sz="6000">
              <a:latin typeface="Times New Roman" panose="02020603050405020304" pitchFamily="18" charset="0"/>
              <a:cs typeface="Times New Roman" panose="02020603050405020304" pitchFamily="18" charset="0"/>
            </a:endParaRPr>
          </a:p>
        </p:txBody>
      </p:sp>
      <p:sp>
        <p:nvSpPr>
          <p:cNvPr id="24" name="Freeform 24"/>
          <p:cNvSpPr/>
          <p:nvPr/>
        </p:nvSpPr>
        <p:spPr>
          <a:xfrm>
            <a:off x="3307868" y="6418781"/>
            <a:ext cx="1255910" cy="3294189"/>
          </a:xfrm>
          <a:custGeom>
            <a:avLst/>
            <a:gdLst/>
            <a:ahLst/>
            <a:cxnLst/>
            <a:rect l="l" t="t" r="r" b="b"/>
            <a:pathLst>
              <a:path w="1255910" h="3294189">
                <a:moveTo>
                  <a:pt x="0" y="0"/>
                </a:moveTo>
                <a:lnTo>
                  <a:pt x="1255909" y="0"/>
                </a:lnTo>
                <a:lnTo>
                  <a:pt x="1255909" y="3294189"/>
                </a:lnTo>
                <a:lnTo>
                  <a:pt x="0" y="3294189"/>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25" name="Freeform 25"/>
          <p:cNvSpPr/>
          <p:nvPr/>
        </p:nvSpPr>
        <p:spPr>
          <a:xfrm>
            <a:off x="7521692" y="7087465"/>
            <a:ext cx="3244615" cy="2506465"/>
          </a:xfrm>
          <a:custGeom>
            <a:avLst/>
            <a:gdLst/>
            <a:ahLst/>
            <a:cxnLst/>
            <a:rect l="l" t="t" r="r" b="b"/>
            <a:pathLst>
              <a:path w="3244615" h="2506465">
                <a:moveTo>
                  <a:pt x="0" y="0"/>
                </a:moveTo>
                <a:lnTo>
                  <a:pt x="3244616" y="0"/>
                </a:lnTo>
                <a:lnTo>
                  <a:pt x="3244616" y="2506465"/>
                </a:lnTo>
                <a:lnTo>
                  <a:pt x="0" y="2506465"/>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6" name="Freeform 2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7" name="Freeform 2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8" name="Freeform 2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9" name="Freeform 2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0" name="Freeform 3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1" name="Freeform 3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2" name="Freeform 3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4" name="Freeform 3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5" name="Freeform 3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6" name="Freeform 3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7" name="Freeform 3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8" name="Freeform 3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9" name="Freeform 3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40" name="Freeform 40"/>
          <p:cNvSpPr/>
          <p:nvPr/>
        </p:nvSpPr>
        <p:spPr>
          <a:xfrm rot="8187861">
            <a:off x="12941851" y="8773434"/>
            <a:ext cx="836070" cy="853133"/>
          </a:xfrm>
          <a:custGeom>
            <a:avLst/>
            <a:gdLst/>
            <a:ahLst/>
            <a:cxnLst/>
            <a:rect l="l" t="t" r="r" b="b"/>
            <a:pathLst>
              <a:path w="836070" h="853133">
                <a:moveTo>
                  <a:pt x="0" y="0"/>
                </a:moveTo>
                <a:lnTo>
                  <a:pt x="836070" y="0"/>
                </a:lnTo>
                <a:lnTo>
                  <a:pt x="836070" y="853133"/>
                </a:lnTo>
                <a:lnTo>
                  <a:pt x="0" y="853133"/>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1" name="Freeform 41"/>
          <p:cNvSpPr/>
          <p:nvPr/>
        </p:nvSpPr>
        <p:spPr>
          <a:xfrm rot="-2839600">
            <a:off x="11682768" y="6320727"/>
            <a:ext cx="3080188" cy="3490298"/>
          </a:xfrm>
          <a:custGeom>
            <a:avLst/>
            <a:gdLst/>
            <a:ahLst/>
            <a:cxnLst/>
            <a:rect l="l" t="t" r="r" b="b"/>
            <a:pathLst>
              <a:path w="3080188" h="3490298">
                <a:moveTo>
                  <a:pt x="0" y="0"/>
                </a:moveTo>
                <a:lnTo>
                  <a:pt x="3080188" y="0"/>
                </a:lnTo>
                <a:lnTo>
                  <a:pt x="3080188" y="3490298"/>
                </a:lnTo>
                <a:lnTo>
                  <a:pt x="0" y="349029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42" name="Freeform 42"/>
          <p:cNvSpPr/>
          <p:nvPr/>
        </p:nvSpPr>
        <p:spPr>
          <a:xfrm>
            <a:off x="15497859" y="7198667"/>
            <a:ext cx="1378174" cy="2236388"/>
          </a:xfrm>
          <a:custGeom>
            <a:avLst/>
            <a:gdLst/>
            <a:ahLst/>
            <a:cxnLst/>
            <a:rect l="l" t="t" r="r" b="b"/>
            <a:pathLst>
              <a:path w="1378174" h="2236388">
                <a:moveTo>
                  <a:pt x="0" y="0"/>
                </a:moveTo>
                <a:lnTo>
                  <a:pt x="1378174" y="0"/>
                </a:lnTo>
                <a:lnTo>
                  <a:pt x="1378174" y="2236387"/>
                </a:lnTo>
                <a:lnTo>
                  <a:pt x="0" y="2236387"/>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Tree>
    <p:extLst>
      <p:ext uri="{BB962C8B-B14F-4D97-AF65-F5344CB8AC3E}">
        <p14:creationId xmlns:p14="http://schemas.microsoft.com/office/powerpoint/2010/main" val="391204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8187861">
            <a:off x="8725965" y="8714360"/>
            <a:ext cx="836070" cy="853133"/>
          </a:xfrm>
          <a:custGeom>
            <a:avLst/>
            <a:gdLst/>
            <a:ahLst/>
            <a:cxnLst/>
            <a:rect l="l" t="t" r="r" b="b"/>
            <a:pathLst>
              <a:path w="836070" h="853133">
                <a:moveTo>
                  <a:pt x="0" y="0"/>
                </a:moveTo>
                <a:lnTo>
                  <a:pt x="836070" y="0"/>
                </a:lnTo>
                <a:lnTo>
                  <a:pt x="836070" y="853133"/>
                </a:lnTo>
                <a:lnTo>
                  <a:pt x="0" y="8531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2511720" y="6637634"/>
            <a:ext cx="3923523" cy="2898503"/>
          </a:xfrm>
          <a:custGeom>
            <a:avLst/>
            <a:gdLst/>
            <a:ahLst/>
            <a:cxnLst/>
            <a:rect l="l" t="t" r="r" b="b"/>
            <a:pathLst>
              <a:path w="3923523" h="2898503">
                <a:moveTo>
                  <a:pt x="0" y="0"/>
                </a:moveTo>
                <a:lnTo>
                  <a:pt x="3923523" y="0"/>
                </a:lnTo>
                <a:lnTo>
                  <a:pt x="3923523" y="2898503"/>
                </a:lnTo>
                <a:lnTo>
                  <a:pt x="0" y="289850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3098692" y="6945492"/>
            <a:ext cx="1308421" cy="2373553"/>
          </a:xfrm>
          <a:custGeom>
            <a:avLst/>
            <a:gdLst/>
            <a:ahLst/>
            <a:cxnLst/>
            <a:rect l="l" t="t" r="r" b="b"/>
            <a:pathLst>
              <a:path w="1308421" h="2373553">
                <a:moveTo>
                  <a:pt x="0" y="0"/>
                </a:moveTo>
                <a:lnTo>
                  <a:pt x="1308421" y="0"/>
                </a:lnTo>
                <a:lnTo>
                  <a:pt x="1308421" y="2373553"/>
                </a:lnTo>
                <a:lnTo>
                  <a:pt x="0" y="237355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Freeform 13"/>
          <p:cNvSpPr/>
          <p:nvPr/>
        </p:nvSpPr>
        <p:spPr>
          <a:xfrm>
            <a:off x="11208741" y="7177406"/>
            <a:ext cx="1378174" cy="2236388"/>
          </a:xfrm>
          <a:custGeom>
            <a:avLst/>
            <a:gdLst/>
            <a:ahLst/>
            <a:cxnLst/>
            <a:rect l="l" t="t" r="r" b="b"/>
            <a:pathLst>
              <a:path w="1378174" h="2236388">
                <a:moveTo>
                  <a:pt x="0" y="0"/>
                </a:moveTo>
                <a:lnTo>
                  <a:pt x="1378174" y="0"/>
                </a:lnTo>
                <a:lnTo>
                  <a:pt x="1378174" y="2236387"/>
                </a:lnTo>
                <a:lnTo>
                  <a:pt x="0" y="2236387"/>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3"/>
                </a:ext>
              </a:extLst>
            </a:blip>
            <a:stretch>
              <a:fillRect/>
            </a:stretch>
          </a:blipFill>
        </p:spPr>
      </p:sp>
      <p:sp>
        <p:nvSpPr>
          <p:cNvPr id="17" name="Freeform 1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8" name="Freeform 1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19" name="Freeform 1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3"/>
                </a:ext>
              </a:extLst>
            </a:blip>
            <a:stretch>
              <a:fillRect/>
            </a:stretch>
          </a:blipFill>
        </p:spPr>
      </p:sp>
      <p:sp>
        <p:nvSpPr>
          <p:cNvPr id="20" name="Freeform 2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1" name="Freeform 2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2" name="Freeform 2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4" name="Freeform 2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25" name="Freeform 2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3"/>
                </a:ext>
              </a:extLst>
            </a:blip>
            <a:stretch>
              <a:fillRect/>
            </a:stretch>
          </a:blipFill>
        </p:spPr>
      </p:sp>
      <p:sp>
        <p:nvSpPr>
          <p:cNvPr id="26" name="Freeform 2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7" name="Freeform 2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28" name="Freeform 2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29" name="Freeform 2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30" name="Freeform 30"/>
          <p:cNvSpPr/>
          <p:nvPr/>
        </p:nvSpPr>
        <p:spPr>
          <a:xfrm rot="-2839600">
            <a:off x="7466882" y="6261652"/>
            <a:ext cx="3080188" cy="3490298"/>
          </a:xfrm>
          <a:custGeom>
            <a:avLst/>
            <a:gdLst/>
            <a:ahLst/>
            <a:cxnLst/>
            <a:rect l="l" t="t" r="r" b="b"/>
            <a:pathLst>
              <a:path w="3080188" h="3490298">
                <a:moveTo>
                  <a:pt x="0" y="0"/>
                </a:moveTo>
                <a:lnTo>
                  <a:pt x="3080188" y="0"/>
                </a:lnTo>
                <a:lnTo>
                  <a:pt x="3080188" y="3490298"/>
                </a:lnTo>
                <a:lnTo>
                  <a:pt x="0" y="349029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1" name="Freeform 31"/>
          <p:cNvSpPr/>
          <p:nvPr/>
        </p:nvSpPr>
        <p:spPr>
          <a:xfrm>
            <a:off x="14713425" y="7340873"/>
            <a:ext cx="2025584" cy="2017988"/>
          </a:xfrm>
          <a:custGeom>
            <a:avLst/>
            <a:gdLst/>
            <a:ahLst/>
            <a:cxnLst/>
            <a:rect l="l" t="t" r="r" b="b"/>
            <a:pathLst>
              <a:path w="2025584" h="2017988">
                <a:moveTo>
                  <a:pt x="0" y="0"/>
                </a:moveTo>
                <a:lnTo>
                  <a:pt x="2025584" y="0"/>
                </a:lnTo>
                <a:lnTo>
                  <a:pt x="2025584" y="2017989"/>
                </a:lnTo>
                <a:lnTo>
                  <a:pt x="0" y="2017989"/>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32" name="TextBox 32"/>
          <p:cNvSpPr txBox="1"/>
          <p:nvPr/>
        </p:nvSpPr>
        <p:spPr>
          <a:xfrm>
            <a:off x="5059885" y="2892676"/>
            <a:ext cx="7287033" cy="2954655"/>
          </a:xfrm>
          <a:prstGeom prst="rect">
            <a:avLst/>
          </a:prstGeom>
        </p:spPr>
        <p:txBody>
          <a:bodyPr lIns="0" tIns="0" rIns="0" bIns="0" rtlCol="0" anchor="t">
            <a:spAutoFit/>
          </a:bodyPr>
          <a:lstStyle/>
          <a:p>
            <a:pPr algn="ctr"/>
            <a:r>
              <a:rPr lang="vi-VN"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II. Suy ngẫm và phản hồi</a:t>
            </a:r>
            <a:endParaRPr lang="en-GB" sz="9600" b="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4456258" y="434005"/>
            <a:ext cx="9729121" cy="2215991"/>
          </a:xfrm>
          <a:prstGeom prst="rect">
            <a:avLst/>
          </a:prstGeom>
        </p:spPr>
        <p:txBody>
          <a:bodyPr wrap="square" lIns="0" tIns="0" rIns="0" bIns="0" rtlCol="0" anchor="t">
            <a:spAutoFit/>
          </a:bodyPr>
          <a:lstStyle/>
          <a:p>
            <a:pPr algn="ctr"/>
            <a:r>
              <a:rPr lang="vi-VN" sz="4800" b="1">
                <a:latin typeface="Times New Roman" panose="02020603050405020304" pitchFamily="18" charset="0"/>
                <a:cs typeface="Times New Roman" panose="02020603050405020304" pitchFamily="18" charset="0"/>
              </a:rPr>
              <a:t>1. Những rủi ro và nguy cơ tiềm ẩn của không gian mạng và những lưu ý khi sử dụng không gian mạng</a:t>
            </a:r>
            <a:endParaRPr lang="en-GB" sz="4800">
              <a:latin typeface="Times New Roman" panose="02020603050405020304" pitchFamily="18" charset="0"/>
              <a:cs typeface="Times New Roman" panose="02020603050405020304" pitchFamily="18" charset="0"/>
            </a:endParaRPr>
          </a:p>
        </p:txBody>
      </p:sp>
      <p:sp>
        <p:nvSpPr>
          <p:cNvPr id="6" name="Freeform 6"/>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a:off x="11185753" y="6220690"/>
            <a:ext cx="2921124" cy="3487909"/>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7373557" y="6822778"/>
            <a:ext cx="3540886" cy="2885822"/>
          </a:xfrm>
          <a:custGeom>
            <a:avLst/>
            <a:gdLst/>
            <a:ahLst/>
            <a:cxnLst/>
            <a:rect l="l" t="t" r="r" b="b"/>
            <a:pathLst>
              <a:path w="3540886" h="2885822">
                <a:moveTo>
                  <a:pt x="0" y="0"/>
                </a:moveTo>
                <a:lnTo>
                  <a:pt x="3540886" y="0"/>
                </a:lnTo>
                <a:lnTo>
                  <a:pt x="3540886" y="2885821"/>
                </a:lnTo>
                <a:lnTo>
                  <a:pt x="0" y="288582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5850948" y="6414410"/>
            <a:ext cx="1255910" cy="3294189"/>
          </a:xfrm>
          <a:custGeom>
            <a:avLst/>
            <a:gdLst/>
            <a:ahLst/>
            <a:cxnLst/>
            <a:rect l="l" t="t" r="r" b="b"/>
            <a:pathLst>
              <a:path w="1255910" h="3294189">
                <a:moveTo>
                  <a:pt x="0" y="0"/>
                </a:moveTo>
                <a:lnTo>
                  <a:pt x="1255909" y="0"/>
                </a:lnTo>
                <a:lnTo>
                  <a:pt x="1255909" y="3294189"/>
                </a:lnTo>
                <a:lnTo>
                  <a:pt x="0" y="3294189"/>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Freeform 1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6" name="Freeform 16"/>
          <p:cNvSpPr/>
          <p:nvPr/>
        </p:nvSpPr>
        <p:spPr>
          <a:xfrm>
            <a:off x="2605241" y="7198667"/>
            <a:ext cx="2876714" cy="2509933"/>
          </a:xfrm>
          <a:custGeom>
            <a:avLst/>
            <a:gdLst/>
            <a:ahLst/>
            <a:cxnLst/>
            <a:rect l="l" t="t" r="r" b="b"/>
            <a:pathLst>
              <a:path w="2876714" h="2509933">
                <a:moveTo>
                  <a:pt x="0" y="0"/>
                </a:moveTo>
                <a:lnTo>
                  <a:pt x="2876714" y="0"/>
                </a:lnTo>
                <a:lnTo>
                  <a:pt x="2876714" y="2509932"/>
                </a:lnTo>
                <a:lnTo>
                  <a:pt x="0" y="2509932"/>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7" name="Freeform 17"/>
          <p:cNvSpPr/>
          <p:nvPr/>
        </p:nvSpPr>
        <p:spPr>
          <a:xfrm>
            <a:off x="14373577" y="7065825"/>
            <a:ext cx="2203413" cy="2642775"/>
          </a:xfrm>
          <a:custGeom>
            <a:avLst/>
            <a:gdLst/>
            <a:ahLst/>
            <a:cxnLst/>
            <a:rect l="l" t="t" r="r" b="b"/>
            <a:pathLst>
              <a:path w="2203413" h="2642775">
                <a:moveTo>
                  <a:pt x="0" y="0"/>
                </a:moveTo>
                <a:lnTo>
                  <a:pt x="2203414" y="0"/>
                </a:lnTo>
                <a:lnTo>
                  <a:pt x="2203414" y="2642774"/>
                </a:lnTo>
                <a:lnTo>
                  <a:pt x="0" y="2642774"/>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8" name="Freeform 18"/>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0" name="Freeform 20"/>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1" name="Freeform 21"/>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2" name="Freeform 22"/>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3" name="Freeform 23"/>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4" name="Freeform 24"/>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5" name="Freeform 25"/>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6" name="Freeform 26"/>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27" name="Freeform 27"/>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8" name="Freeform 28"/>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9" name="Freeform 29"/>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30" name="Freeform 30"/>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1" name="Freeform 31"/>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2" name="Rounded Rectangle 31"/>
          <p:cNvSpPr/>
          <p:nvPr/>
        </p:nvSpPr>
        <p:spPr>
          <a:xfrm>
            <a:off x="3911081" y="2920787"/>
            <a:ext cx="10195796" cy="32833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lnSpc>
                <a:spcPct val="130000"/>
              </a:lnSpc>
              <a:spcAft>
                <a:spcPts val="0"/>
              </a:spcAft>
            </a:pPr>
            <a:r>
              <a:rPr lang="vi-VN" sz="4000" b="1"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a:t>
            </a:r>
            <a:r>
              <a:rPr lang="vi-VN" sz="4000" b="1" kern="1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1</a:t>
            </a:r>
          </a:p>
          <a:p>
            <a:pPr indent="182880">
              <a:lnSpc>
                <a:spcPct val="130000"/>
              </a:lnSpc>
              <a:spcAft>
                <a:spcPts val="0"/>
              </a:spcAft>
            </a:pPr>
            <a:r>
              <a:rPr lang="vi-VN" sz="4000" kern="1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Những </a:t>
            </a:r>
            <a:r>
              <a:rPr lang="vi-VN" sz="40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rủi ro và nguy cơ tiềm ẩn trên không gian mạng:</a:t>
            </a:r>
            <a:r>
              <a:rPr lang="vi-VN" sz="4000" b="1"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40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Thông tin xấu, độc hại; bắt nạt trên mạng; xâm phạm đời tư; xâm hại tình dục.</a:t>
            </a:r>
            <a:endParaRPr lang="en-GB" sz="3200"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down)">
                                      <p:cBhvr>
                                        <p:cTn id="1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4" name="Freeform 4"/>
          <p:cNvSpPr/>
          <p:nvPr/>
        </p:nvSpPr>
        <p:spPr>
          <a:xfrm flipH="1">
            <a:off x="6124265" y="3501069"/>
            <a:ext cx="6039470" cy="3321708"/>
          </a:xfrm>
          <a:custGeom>
            <a:avLst/>
            <a:gdLst/>
            <a:ahLst/>
            <a:cxnLst/>
            <a:rect l="l" t="t" r="r" b="b"/>
            <a:pathLst>
              <a:path w="6039470" h="3321708">
                <a:moveTo>
                  <a:pt x="6039470" y="0"/>
                </a:moveTo>
                <a:lnTo>
                  <a:pt x="0" y="0"/>
                </a:lnTo>
                <a:lnTo>
                  <a:pt x="0" y="3321709"/>
                </a:lnTo>
                <a:lnTo>
                  <a:pt x="6039470" y="3321709"/>
                </a:lnTo>
                <a:lnTo>
                  <a:pt x="603947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6215198" y="6150969"/>
            <a:ext cx="4291992" cy="3444324"/>
          </a:xfrm>
          <a:custGeom>
            <a:avLst/>
            <a:gdLst/>
            <a:ahLst/>
            <a:cxnLst/>
            <a:rect l="l" t="t" r="r" b="b"/>
            <a:pathLst>
              <a:path w="4291992" h="3444324">
                <a:moveTo>
                  <a:pt x="0" y="0"/>
                </a:moveTo>
                <a:lnTo>
                  <a:pt x="4291992" y="0"/>
                </a:lnTo>
                <a:lnTo>
                  <a:pt x="4291992" y="3444323"/>
                </a:lnTo>
                <a:lnTo>
                  <a:pt x="0" y="344432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a:off x="11061154" y="6700038"/>
            <a:ext cx="1173596" cy="3078283"/>
          </a:xfrm>
          <a:custGeom>
            <a:avLst/>
            <a:gdLst/>
            <a:ahLst/>
            <a:cxnLst/>
            <a:rect l="l" t="t" r="r" b="b"/>
            <a:pathLst>
              <a:path w="1173596" h="3078283">
                <a:moveTo>
                  <a:pt x="0" y="0"/>
                </a:moveTo>
                <a:lnTo>
                  <a:pt x="1173596" y="0"/>
                </a:lnTo>
                <a:lnTo>
                  <a:pt x="1173596" y="3078283"/>
                </a:lnTo>
                <a:lnTo>
                  <a:pt x="0" y="307828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Freeform 15"/>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7" name="Freeform 17"/>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8" name="Freeform 18"/>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9" name="Freeform 19"/>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1" name="Freeform 21"/>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2" name="Freeform 22"/>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3" name="Freeform 23"/>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24" name="Freeform 24"/>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5" name="Freeform 25"/>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26" name="Freeform 26"/>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7" name="Freeform 27"/>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8" name="Freeform 28"/>
          <p:cNvSpPr/>
          <p:nvPr/>
        </p:nvSpPr>
        <p:spPr>
          <a:xfrm>
            <a:off x="12658195" y="6981147"/>
            <a:ext cx="3244615" cy="2506465"/>
          </a:xfrm>
          <a:custGeom>
            <a:avLst/>
            <a:gdLst/>
            <a:ahLst/>
            <a:cxnLst/>
            <a:rect l="l" t="t" r="r" b="b"/>
            <a:pathLst>
              <a:path w="3244615" h="2506465">
                <a:moveTo>
                  <a:pt x="0" y="0"/>
                </a:moveTo>
                <a:lnTo>
                  <a:pt x="3244615" y="0"/>
                </a:lnTo>
                <a:lnTo>
                  <a:pt x="3244615" y="2506465"/>
                </a:lnTo>
                <a:lnTo>
                  <a:pt x="0" y="2506465"/>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9" name="Freeform 29"/>
          <p:cNvSpPr/>
          <p:nvPr/>
        </p:nvSpPr>
        <p:spPr>
          <a:xfrm>
            <a:off x="3071966" y="6287164"/>
            <a:ext cx="2921124" cy="3487909"/>
          </a:xfrm>
          <a:custGeom>
            <a:avLst/>
            <a:gdLst/>
            <a:ahLst/>
            <a:cxnLst/>
            <a:rect l="l" t="t" r="r" b="b"/>
            <a:pathLst>
              <a:path w="2921124" h="3487909">
                <a:moveTo>
                  <a:pt x="0" y="0"/>
                </a:moveTo>
                <a:lnTo>
                  <a:pt x="2921124" y="0"/>
                </a:lnTo>
                <a:lnTo>
                  <a:pt x="2921124" y="3487909"/>
                </a:lnTo>
                <a:lnTo>
                  <a:pt x="0" y="3487909"/>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30" name="Rounded Rectangle 29"/>
          <p:cNvSpPr/>
          <p:nvPr/>
        </p:nvSpPr>
        <p:spPr>
          <a:xfrm>
            <a:off x="1991989" y="190500"/>
            <a:ext cx="14335121" cy="580625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2880" algn="ctr">
              <a:spcAft>
                <a:spcPts val="0"/>
              </a:spcAft>
            </a:pPr>
            <a:r>
              <a:rPr lang="vi-VN" sz="3600" b="1"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Câu </a:t>
            </a:r>
            <a:r>
              <a:rPr lang="vi-VN" sz="3600" b="1" kern="1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2</a:t>
            </a:r>
          </a:p>
          <a:p>
            <a:pPr indent="182880">
              <a:spcAft>
                <a:spcPts val="0"/>
              </a:spcAft>
            </a:pPr>
            <a:r>
              <a:rPr lang="vi-VN" sz="3600" kern="1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vi-VN"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Không làm quen, trò chuyện với người lạ; không chia sẻ thông tin cá nhân lên mạng, nhất là những hình ảnh nhạy cảm, tâm trạng riêng tư. </a:t>
            </a:r>
            <a:endParaRPr lang="en-GB"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spcAft>
                <a:spcPts val="0"/>
              </a:spcAft>
            </a:pPr>
            <a:r>
              <a:rPr lang="vi-VN"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Không sử dụng các trang mạng, phần mềm,… mà các em nghi ngờ là xấu, không chia sẻ định vị khi sử dụng các ứng dụng trên mạng. </a:t>
            </a:r>
            <a:endParaRPr lang="en-GB"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spcAft>
                <a:spcPts val="0"/>
              </a:spcAft>
            </a:pPr>
            <a:r>
              <a:rPr lang="vi-VN"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Thông báo với bố mẹ, thầy cô, những người tin tưởng,… khi gặp rắc rối để được tư vấn, giúp đỡ. </a:t>
            </a:r>
            <a:endParaRPr lang="en-GB"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indent="182880">
              <a:spcAft>
                <a:spcPts val="0"/>
              </a:spcAft>
            </a:pPr>
            <a:r>
              <a:rPr lang="vi-VN"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 Kiềm chế, cân nhắc, suy nghĩ kĩ trước khi chia sẻ, bình luận,… khi tham gia </a:t>
            </a:r>
            <a:r>
              <a:rPr lang="vi-VN" sz="3600" kern="10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mạng xã </a:t>
            </a:r>
            <a:r>
              <a:rPr lang="vi-VN" sz="3600" kern="100">
                <a:solidFill>
                  <a:schemeClr val="tx1"/>
                </a:solidFill>
                <a:latin typeface="Times New Roman" panose="02020603050405020304" pitchFamily="18" charset="0"/>
                <a:ea typeface="Calibri" panose="020F0502020204030204" pitchFamily="34" charset="0"/>
                <a:cs typeface="Times New Roman" panose="02020603050405020304" pitchFamily="18" charset="0"/>
              </a:rPr>
              <a:t>hội. </a:t>
            </a:r>
            <a:endParaRPr lang="en-GB" sz="3600" kern="1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CFE"/>
        </a:solidFill>
        <a:effectLst/>
      </p:bgPr>
    </p:bg>
    <p:spTree>
      <p:nvGrpSpPr>
        <p:cNvPr id="1" name=""/>
        <p:cNvGrpSpPr/>
        <p:nvPr/>
      </p:nvGrpSpPr>
      <p:grpSpPr>
        <a:xfrm>
          <a:off x="0" y="0"/>
          <a:ext cx="0" cy="0"/>
          <a:chOff x="0" y="0"/>
          <a:chExt cx="0" cy="0"/>
        </a:xfrm>
      </p:grpSpPr>
      <p:sp>
        <p:nvSpPr>
          <p:cNvPr id="2" name="Freeform 2"/>
          <p:cNvSpPr/>
          <p:nvPr/>
        </p:nvSpPr>
        <p:spPr>
          <a:xfrm>
            <a:off x="9105900" y="-96967"/>
            <a:ext cx="13915109" cy="10383967"/>
          </a:xfrm>
          <a:custGeom>
            <a:avLst/>
            <a:gdLst/>
            <a:ahLst/>
            <a:cxnLst/>
            <a:rect l="l" t="t" r="r" b="b"/>
            <a:pathLst>
              <a:path w="13915109" h="10383967">
                <a:moveTo>
                  <a:pt x="0" y="0"/>
                </a:moveTo>
                <a:lnTo>
                  <a:pt x="13915109" y="0"/>
                </a:lnTo>
                <a:lnTo>
                  <a:pt x="13915109" y="10383967"/>
                </a:lnTo>
                <a:lnTo>
                  <a:pt x="0" y="10383967"/>
                </a:lnTo>
                <a:lnTo>
                  <a:pt x="0" y="0"/>
                </a:lnTo>
                <a:close/>
              </a:path>
            </a:pathLst>
          </a:custGeom>
          <a:blipFill>
            <a:blip r:embed="rId2"/>
            <a:stretch>
              <a:fillRect/>
            </a:stretch>
          </a:blipFill>
        </p:spPr>
      </p:sp>
      <p:sp>
        <p:nvSpPr>
          <p:cNvPr id="3" name="Freeform 3"/>
          <p:cNvSpPr/>
          <p:nvPr/>
        </p:nvSpPr>
        <p:spPr>
          <a:xfrm flipH="1">
            <a:off x="-4733009" y="-96967"/>
            <a:ext cx="13915109" cy="10383967"/>
          </a:xfrm>
          <a:custGeom>
            <a:avLst/>
            <a:gdLst/>
            <a:ahLst/>
            <a:cxnLst/>
            <a:rect l="l" t="t" r="r" b="b"/>
            <a:pathLst>
              <a:path w="13915109" h="10383967">
                <a:moveTo>
                  <a:pt x="13915109" y="0"/>
                </a:moveTo>
                <a:lnTo>
                  <a:pt x="0" y="0"/>
                </a:lnTo>
                <a:lnTo>
                  <a:pt x="0" y="10383967"/>
                </a:lnTo>
                <a:lnTo>
                  <a:pt x="13915109" y="10383967"/>
                </a:lnTo>
                <a:lnTo>
                  <a:pt x="13915109" y="0"/>
                </a:lnTo>
                <a:close/>
              </a:path>
            </a:pathLst>
          </a:custGeom>
          <a:blipFill>
            <a:blip r:embed="rId2"/>
            <a:stretch>
              <a:fillRect/>
            </a:stretch>
          </a:blipFill>
        </p:spPr>
      </p:sp>
      <p:sp>
        <p:nvSpPr>
          <p:cNvPr id="5" name="Freeform 5"/>
          <p:cNvSpPr/>
          <p:nvPr/>
        </p:nvSpPr>
        <p:spPr>
          <a:xfrm>
            <a:off x="-2398858" y="-1370018"/>
            <a:ext cx="6855116" cy="3770314"/>
          </a:xfrm>
          <a:custGeom>
            <a:avLst/>
            <a:gdLst/>
            <a:ahLst/>
            <a:cxnLst/>
            <a:rect l="l" t="t" r="r" b="b"/>
            <a:pathLst>
              <a:path w="6855116" h="3770314">
                <a:moveTo>
                  <a:pt x="0" y="0"/>
                </a:moveTo>
                <a:lnTo>
                  <a:pt x="6855116" y="0"/>
                </a:lnTo>
                <a:lnTo>
                  <a:pt x="6855116" y="3770314"/>
                </a:lnTo>
                <a:lnTo>
                  <a:pt x="0" y="37703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6" name="Freeform 6"/>
          <p:cNvSpPr/>
          <p:nvPr/>
        </p:nvSpPr>
        <p:spPr>
          <a:xfrm rot="-7343918">
            <a:off x="16308303" y="1737370"/>
            <a:ext cx="4599241" cy="3018252"/>
          </a:xfrm>
          <a:custGeom>
            <a:avLst/>
            <a:gdLst/>
            <a:ahLst/>
            <a:cxnLst/>
            <a:rect l="l" t="t" r="r" b="b"/>
            <a:pathLst>
              <a:path w="4599241" h="3018252">
                <a:moveTo>
                  <a:pt x="0" y="0"/>
                </a:moveTo>
                <a:lnTo>
                  <a:pt x="4599240" y="0"/>
                </a:lnTo>
                <a:lnTo>
                  <a:pt x="4599240" y="3018251"/>
                </a:lnTo>
                <a:lnTo>
                  <a:pt x="0" y="301825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Freeform 7"/>
          <p:cNvSpPr/>
          <p:nvPr/>
        </p:nvSpPr>
        <p:spPr>
          <a:xfrm rot="-6203807">
            <a:off x="16228951" y="3815872"/>
            <a:ext cx="4092136" cy="4361772"/>
          </a:xfrm>
          <a:custGeom>
            <a:avLst/>
            <a:gdLst/>
            <a:ahLst/>
            <a:cxnLst/>
            <a:rect l="l" t="t" r="r" b="b"/>
            <a:pathLst>
              <a:path w="4092136" h="4361772">
                <a:moveTo>
                  <a:pt x="0" y="0"/>
                </a:moveTo>
                <a:lnTo>
                  <a:pt x="4092135" y="0"/>
                </a:lnTo>
                <a:lnTo>
                  <a:pt x="4092135" y="4361772"/>
                </a:lnTo>
                <a:lnTo>
                  <a:pt x="0" y="43617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rot="-6698606">
            <a:off x="-2625279" y="4992310"/>
            <a:ext cx="4433447" cy="4725573"/>
          </a:xfrm>
          <a:custGeom>
            <a:avLst/>
            <a:gdLst/>
            <a:ahLst/>
            <a:cxnLst/>
            <a:rect l="l" t="t" r="r" b="b"/>
            <a:pathLst>
              <a:path w="4433447" h="4725573">
                <a:moveTo>
                  <a:pt x="0" y="0"/>
                </a:moveTo>
                <a:lnTo>
                  <a:pt x="4433447" y="0"/>
                </a:lnTo>
                <a:lnTo>
                  <a:pt x="4433447" y="4725573"/>
                </a:lnTo>
                <a:lnTo>
                  <a:pt x="0" y="472557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rot="7433049">
            <a:off x="-2295671" y="4451340"/>
            <a:ext cx="4363373" cy="2863464"/>
          </a:xfrm>
          <a:custGeom>
            <a:avLst/>
            <a:gdLst/>
            <a:ahLst/>
            <a:cxnLst/>
            <a:rect l="l" t="t" r="r" b="b"/>
            <a:pathLst>
              <a:path w="4363373" h="2863464">
                <a:moveTo>
                  <a:pt x="0" y="0"/>
                </a:moveTo>
                <a:lnTo>
                  <a:pt x="4363373" y="0"/>
                </a:lnTo>
                <a:lnTo>
                  <a:pt x="4363373" y="2863463"/>
                </a:lnTo>
                <a:lnTo>
                  <a:pt x="0" y="28634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a:off x="6507764" y="6773929"/>
            <a:ext cx="5073972" cy="2638465"/>
          </a:xfrm>
          <a:custGeom>
            <a:avLst/>
            <a:gdLst/>
            <a:ahLst/>
            <a:cxnLst/>
            <a:rect l="l" t="t" r="r" b="b"/>
            <a:pathLst>
              <a:path w="5073972" h="2638465">
                <a:moveTo>
                  <a:pt x="0" y="0"/>
                </a:moveTo>
                <a:lnTo>
                  <a:pt x="5073972" y="0"/>
                </a:lnTo>
                <a:lnTo>
                  <a:pt x="5073972" y="2638465"/>
                </a:lnTo>
                <a:lnTo>
                  <a:pt x="0" y="2638465"/>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a:off x="2612120" y="6863015"/>
            <a:ext cx="3616141" cy="2549379"/>
          </a:xfrm>
          <a:custGeom>
            <a:avLst/>
            <a:gdLst/>
            <a:ahLst/>
            <a:cxnLst/>
            <a:rect l="l" t="t" r="r" b="b"/>
            <a:pathLst>
              <a:path w="3616141" h="2549379">
                <a:moveTo>
                  <a:pt x="0" y="0"/>
                </a:moveTo>
                <a:lnTo>
                  <a:pt x="3616141" y="0"/>
                </a:lnTo>
                <a:lnTo>
                  <a:pt x="3616141" y="2549379"/>
                </a:lnTo>
                <a:lnTo>
                  <a:pt x="0" y="25493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1666790" y="6088037"/>
            <a:ext cx="2145759" cy="3946224"/>
          </a:xfrm>
          <a:custGeom>
            <a:avLst/>
            <a:gdLst/>
            <a:ahLst/>
            <a:cxnLst/>
            <a:rect l="l" t="t" r="r" b="b"/>
            <a:pathLst>
              <a:path w="2145759" h="3946224">
                <a:moveTo>
                  <a:pt x="0" y="0"/>
                </a:moveTo>
                <a:lnTo>
                  <a:pt x="2145760" y="0"/>
                </a:lnTo>
                <a:lnTo>
                  <a:pt x="2145760" y="3946224"/>
                </a:lnTo>
                <a:lnTo>
                  <a:pt x="0" y="3946224"/>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TextBox 13"/>
          <p:cNvSpPr txBox="1"/>
          <p:nvPr/>
        </p:nvSpPr>
        <p:spPr>
          <a:xfrm>
            <a:off x="4456258" y="312535"/>
            <a:ext cx="10177688" cy="1661993"/>
          </a:xfrm>
          <a:prstGeom prst="rect">
            <a:avLst/>
          </a:prstGeom>
        </p:spPr>
        <p:txBody>
          <a:bodyPr wrap="square" lIns="0" tIns="0" rIns="0" bIns="0" rtlCol="0" anchor="t">
            <a:spAutoFit/>
          </a:bodyPr>
          <a:lstStyle/>
          <a:p>
            <a:pPr algn="ctr"/>
            <a:r>
              <a:rPr lang="vi-VN" sz="5400" b="1">
                <a:latin typeface="Times New Roman" panose="02020603050405020304" pitchFamily="18" charset="0"/>
                <a:cs typeface="Times New Roman" panose="02020603050405020304" pitchFamily="18" charset="0"/>
              </a:rPr>
              <a:t>2. Phương tiện phi ngôn ngữ được sử dụng trong văn bản</a:t>
            </a:r>
            <a:endParaRPr lang="en-GB" sz="5400">
              <a:latin typeface="Times New Roman" panose="02020603050405020304" pitchFamily="18" charset="0"/>
              <a:cs typeface="Times New Roman" panose="02020603050405020304" pitchFamily="18" charset="0"/>
            </a:endParaRPr>
          </a:p>
        </p:txBody>
      </p:sp>
      <p:sp>
        <p:nvSpPr>
          <p:cNvPr id="14" name="TextBox 14"/>
          <p:cNvSpPr txBox="1"/>
          <p:nvPr/>
        </p:nvSpPr>
        <p:spPr>
          <a:xfrm>
            <a:off x="2871947" y="2586807"/>
            <a:ext cx="12807470" cy="555473"/>
          </a:xfrm>
          <a:prstGeom prst="rect">
            <a:avLst/>
          </a:prstGeom>
        </p:spPr>
        <p:txBody>
          <a:bodyPr lIns="0" tIns="0" rIns="0" bIns="0" rtlCol="0" anchor="t">
            <a:spAutoFit/>
          </a:bodyPr>
          <a:lstStyle/>
          <a:p>
            <a:pPr algn="ctr">
              <a:lnSpc>
                <a:spcPts val="3900"/>
              </a:lnSpc>
            </a:pPr>
            <a:r>
              <a:rPr lang="vi-VN" sz="5400" b="1">
                <a:latin typeface="Times New Roman" panose="02020603050405020304" pitchFamily="18" charset="0"/>
                <a:cs typeface="Times New Roman" panose="02020603050405020304" pitchFamily="18" charset="0"/>
              </a:rPr>
              <a:t>Câu 3</a:t>
            </a:r>
            <a:endParaRPr lang="en-US" sz="5400" b="1" spc="60">
              <a:solidFill>
                <a:srgbClr val="4DACC4"/>
              </a:solidFill>
              <a:latin typeface="Times New Roman" panose="02020603050405020304" pitchFamily="18" charset="0"/>
              <a:ea typeface="Nunito Bold"/>
              <a:cs typeface="Times New Roman" panose="02020603050405020304" pitchFamily="18" charset="0"/>
              <a:sym typeface="Nunito Bold"/>
            </a:endParaRPr>
          </a:p>
        </p:txBody>
      </p:sp>
      <p:sp>
        <p:nvSpPr>
          <p:cNvPr id="15" name="Freeform 15"/>
          <p:cNvSpPr/>
          <p:nvPr/>
        </p:nvSpPr>
        <p:spPr>
          <a:xfrm>
            <a:off x="14422821" y="6863015"/>
            <a:ext cx="1357530" cy="2462639"/>
          </a:xfrm>
          <a:custGeom>
            <a:avLst/>
            <a:gdLst/>
            <a:ahLst/>
            <a:cxnLst/>
            <a:rect l="l" t="t" r="r" b="b"/>
            <a:pathLst>
              <a:path w="1357530" h="2462639">
                <a:moveTo>
                  <a:pt x="0" y="0"/>
                </a:moveTo>
                <a:lnTo>
                  <a:pt x="1357530" y="0"/>
                </a:lnTo>
                <a:lnTo>
                  <a:pt x="1357530" y="2462639"/>
                </a:lnTo>
                <a:lnTo>
                  <a:pt x="0" y="2462639"/>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2099990">
            <a:off x="544745" y="324071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7" name="Freeform 17"/>
          <p:cNvSpPr/>
          <p:nvPr/>
        </p:nvSpPr>
        <p:spPr>
          <a:xfrm rot="-1503479">
            <a:off x="1417349" y="4495609"/>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8" name="Freeform 18"/>
          <p:cNvSpPr/>
          <p:nvPr/>
        </p:nvSpPr>
        <p:spPr>
          <a:xfrm rot="-2289442">
            <a:off x="1427234" y="6358489"/>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9" name="Freeform 19"/>
          <p:cNvSpPr/>
          <p:nvPr/>
        </p:nvSpPr>
        <p:spPr>
          <a:xfrm rot="1956101">
            <a:off x="348603" y="674509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0" name="Freeform 20"/>
          <p:cNvSpPr/>
          <p:nvPr/>
        </p:nvSpPr>
        <p:spPr>
          <a:xfrm rot="2485546">
            <a:off x="547502" y="5222276"/>
            <a:ext cx="514010" cy="342050"/>
          </a:xfrm>
          <a:custGeom>
            <a:avLst/>
            <a:gdLst/>
            <a:ahLst/>
            <a:cxnLst/>
            <a:rect l="l" t="t" r="r" b="b"/>
            <a:pathLst>
              <a:path w="514010" h="342050">
                <a:moveTo>
                  <a:pt x="0" y="0"/>
                </a:moveTo>
                <a:lnTo>
                  <a:pt x="514011" y="0"/>
                </a:lnTo>
                <a:lnTo>
                  <a:pt x="514011" y="342050"/>
                </a:lnTo>
                <a:lnTo>
                  <a:pt x="0" y="342050"/>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1" name="Freeform 21"/>
          <p:cNvSpPr/>
          <p:nvPr/>
        </p:nvSpPr>
        <p:spPr>
          <a:xfrm rot="-2289442">
            <a:off x="17501198" y="2456498"/>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2" name="Freeform 22"/>
          <p:cNvSpPr/>
          <p:nvPr/>
        </p:nvSpPr>
        <p:spPr>
          <a:xfrm rot="1737646">
            <a:off x="16427668" y="238712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3" name="Freeform 23"/>
          <p:cNvSpPr/>
          <p:nvPr/>
        </p:nvSpPr>
        <p:spPr>
          <a:xfrm rot="-1503479">
            <a:off x="16619028" y="85767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4" name="Freeform 24"/>
          <p:cNvSpPr/>
          <p:nvPr/>
        </p:nvSpPr>
        <p:spPr>
          <a:xfrm rot="-1618813">
            <a:off x="16620402" y="3777893"/>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25" name="Freeform 25"/>
          <p:cNvSpPr/>
          <p:nvPr/>
        </p:nvSpPr>
        <p:spPr>
          <a:xfrm rot="2099990">
            <a:off x="16428611" y="6113240"/>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26" name="Freeform 26"/>
          <p:cNvSpPr/>
          <p:nvPr/>
        </p:nvSpPr>
        <p:spPr>
          <a:xfrm rot="-2010675">
            <a:off x="17344812" y="5295145"/>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7" name="Freeform 27"/>
          <p:cNvSpPr/>
          <p:nvPr/>
        </p:nvSpPr>
        <p:spPr>
          <a:xfrm rot="-1503479">
            <a:off x="962512" y="7793620"/>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28" name="Freeform 28"/>
          <p:cNvSpPr/>
          <p:nvPr/>
        </p:nvSpPr>
        <p:spPr>
          <a:xfrm rot="-2192837">
            <a:off x="17310046" y="6945016"/>
            <a:ext cx="514010" cy="342050"/>
          </a:xfrm>
          <a:custGeom>
            <a:avLst/>
            <a:gdLst/>
            <a:ahLst/>
            <a:cxnLst/>
            <a:rect l="l" t="t" r="r" b="b"/>
            <a:pathLst>
              <a:path w="514010" h="342050">
                <a:moveTo>
                  <a:pt x="0" y="0"/>
                </a:moveTo>
                <a:lnTo>
                  <a:pt x="514010" y="0"/>
                </a:lnTo>
                <a:lnTo>
                  <a:pt x="514010" y="342051"/>
                </a:lnTo>
                <a:lnTo>
                  <a:pt x="0" y="3420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29" name="Freeform 29"/>
          <p:cNvSpPr/>
          <p:nvPr/>
        </p:nvSpPr>
        <p:spPr>
          <a:xfrm rot="2842188">
            <a:off x="654761" y="2229271"/>
            <a:ext cx="514010" cy="342050"/>
          </a:xfrm>
          <a:custGeom>
            <a:avLst/>
            <a:gdLst/>
            <a:ahLst/>
            <a:cxnLst/>
            <a:rect l="l" t="t" r="r" b="b"/>
            <a:pathLst>
              <a:path w="514010" h="342050">
                <a:moveTo>
                  <a:pt x="0" y="0"/>
                </a:moveTo>
                <a:lnTo>
                  <a:pt x="514010" y="0"/>
                </a:lnTo>
                <a:lnTo>
                  <a:pt x="514010" y="342050"/>
                </a:lnTo>
                <a:lnTo>
                  <a:pt x="0" y="342050"/>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30" name="Rectangle 29"/>
          <p:cNvSpPr/>
          <p:nvPr/>
        </p:nvSpPr>
        <p:spPr>
          <a:xfrm>
            <a:off x="2949599" y="3660624"/>
            <a:ext cx="5058771" cy="2308324"/>
          </a:xfrm>
          <a:prstGeom prst="rect">
            <a:avLst/>
          </a:prstGeom>
        </p:spPr>
        <p:txBody>
          <a:bodyPr wrap="square">
            <a:spAutoFit/>
          </a:bodyPr>
          <a:lstStyle/>
          <a:p>
            <a:pPr algn="just"/>
            <a:r>
              <a:rPr lang="vi-VN" sz="3600" b="1" i="1">
                <a:latin typeface="Times New Roman" panose="02020603050405020304" pitchFamily="18" charset="0"/>
                <a:ea typeface="Calibri" panose="020F0502020204030204" pitchFamily="34" charset="0"/>
              </a:rPr>
              <a:t>Các phương tiện phi ngôn ngữ được sử dụng bao gồm</a:t>
            </a:r>
            <a:r>
              <a:rPr lang="vi-VN" sz="3600">
                <a:latin typeface="Times New Roman" panose="02020603050405020304" pitchFamily="18" charset="0"/>
                <a:ea typeface="Calibri" panose="020F0502020204030204" pitchFamily="34" charset="0"/>
              </a:rPr>
              <a:t>: </a:t>
            </a:r>
            <a:r>
              <a:rPr lang="vi-VN" sz="3600" i="1">
                <a:latin typeface="Times New Roman" panose="02020603050405020304" pitchFamily="18" charset="0"/>
                <a:ea typeface="Calibri" panose="020F0502020204030204" pitchFamily="34" charset="0"/>
              </a:rPr>
              <a:t>sơ đồ, hình ảnh, từ ngữ in đậm</a:t>
            </a:r>
            <a:r>
              <a:rPr lang="vi-VN" sz="3600">
                <a:latin typeface="Times New Roman" panose="02020603050405020304" pitchFamily="18" charset="0"/>
                <a:ea typeface="Calibri" panose="020F0502020204030204" pitchFamily="34" charset="0"/>
              </a:rPr>
              <a:t>. </a:t>
            </a:r>
            <a:endParaRPr lang="en-GB" sz="3600"/>
          </a:p>
        </p:txBody>
      </p:sp>
      <p:sp>
        <p:nvSpPr>
          <p:cNvPr id="31" name="Rectangle 30"/>
          <p:cNvSpPr/>
          <p:nvPr/>
        </p:nvSpPr>
        <p:spPr>
          <a:xfrm>
            <a:off x="8886476" y="3660624"/>
            <a:ext cx="6277324" cy="2308324"/>
          </a:xfrm>
          <a:prstGeom prst="rect">
            <a:avLst/>
          </a:prstGeom>
        </p:spPr>
        <p:txBody>
          <a:bodyPr wrap="square">
            <a:spAutoFit/>
          </a:bodyPr>
          <a:lstStyle/>
          <a:p>
            <a:pPr algn="just"/>
            <a:r>
              <a:rPr lang="vi-VN" sz="3600" b="1" i="1">
                <a:latin typeface="Times New Roman" panose="02020603050405020304" pitchFamily="18" charset="0"/>
                <a:ea typeface="Calibri" panose="020F0502020204030204" pitchFamily="34" charset="0"/>
              </a:rPr>
              <a:t>Vai trò</a:t>
            </a:r>
            <a:r>
              <a:rPr lang="vi-VN" sz="3600">
                <a:latin typeface="Times New Roman" panose="02020603050405020304" pitchFamily="18" charset="0"/>
                <a:ea typeface="Calibri" panose="020F0502020204030204" pitchFamily="34" charset="0"/>
              </a:rPr>
              <a:t>: Làm rõ các thông tin cơ bản của VB; nhấn mạnh những từ khoá quan trọng; làm cho VB thêm sinh động, hấp dẫn. </a:t>
            </a:r>
            <a:endParaRPr lang="en-GB"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barn(inVertical)">
                                      <p:cBhvr>
                                        <p:cTn id="14" dur="500"/>
                                        <p:tgtEl>
                                          <p:spTgt spid="1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TotalTime>
  <Words>1147</Words>
  <Application>Microsoft Office PowerPoint</Application>
  <PresentationFormat>Custom</PresentationFormat>
  <Paragraphs>124</Paragraphs>
  <Slides>22</Slides>
  <Notes>6</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Cream and Brown Organic Scrapbook Exploring the Vintage World Presentation</dc:title>
  <dc:creator>Welcome</dc:creator>
  <cp:lastModifiedBy>Windows User</cp:lastModifiedBy>
  <cp:revision>61</cp:revision>
  <dcterms:created xsi:type="dcterms:W3CDTF">2006-08-16T00:00:00Z</dcterms:created>
  <dcterms:modified xsi:type="dcterms:W3CDTF">2025-01-15T11:18:08Z</dcterms:modified>
  <dc:identifier>DAF_ZAsTCwM</dc:identifier>
</cp:coreProperties>
</file>