
<file path=[Content_Types].xml><?xml version="1.0" encoding="utf-8"?>
<Types xmlns="http://schemas.openxmlformats.org/package/2006/content-types">
  <Default Extension="png" ContentType="image/png"/>
  <Default Extension="MP3" ContentType="audio/unknown"/>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67" r:id="rId3"/>
    <p:sldId id="266" r:id="rId4"/>
    <p:sldId id="269" r:id="rId5"/>
    <p:sldId id="268" r:id="rId6"/>
    <p:sldId id="273" r:id="rId7"/>
    <p:sldId id="270" r:id="rId8"/>
    <p:sldId id="272" r:id="rId9"/>
    <p:sldId id="271" r:id="rId10"/>
    <p:sldId id="274" r:id="rId11"/>
    <p:sldId id="257" r:id="rId12"/>
    <p:sldId id="275" r:id="rId13"/>
    <p:sldId id="276" r:id="rId14"/>
    <p:sldId id="277" r:id="rId15"/>
    <p:sldId id="279" r:id="rId16"/>
    <p:sldId id="280" r:id="rId17"/>
    <p:sldId id="278" r:id="rId18"/>
    <p:sldId id="281" r:id="rId19"/>
    <p:sldId id="282" r:id="rId20"/>
    <p:sldId id="284" r:id="rId21"/>
    <p:sldId id="283" r:id="rId22"/>
    <p:sldId id="285" r:id="rId23"/>
    <p:sldId id="289" r:id="rId24"/>
    <p:sldId id="288" r:id="rId25"/>
    <p:sldId id="286" r:id="rId26"/>
    <p:sldId id="290" r:id="rId27"/>
    <p:sldId id="287" r:id="rId28"/>
    <p:sldId id="258" r:id="rId29"/>
    <p:sldId id="291" r:id="rId30"/>
    <p:sldId id="292" r:id="rId31"/>
    <p:sldId id="293" r:id="rId32"/>
    <p:sldId id="294" r:id="rId33"/>
    <p:sldId id="295" r:id="rId34"/>
    <p:sldId id="296" r:id="rId35"/>
    <p:sldId id="298" r:id="rId36"/>
    <p:sldId id="297" r:id="rId37"/>
    <p:sldId id="299" r:id="rId38"/>
    <p:sldId id="300" r:id="rId39"/>
    <p:sldId id="301" r:id="rId40"/>
    <p:sldId id="303" r:id="rId41"/>
    <p:sldId id="304" r:id="rId42"/>
    <p:sldId id="305" r:id="rId43"/>
    <p:sldId id="306" r:id="rId44"/>
    <p:sldId id="307" r:id="rId45"/>
    <p:sldId id="308" r:id="rId46"/>
    <p:sldId id="309" r:id="rId47"/>
    <p:sldId id="262" r:id="rId48"/>
    <p:sldId id="261" r:id="rId49"/>
    <p:sldId id="264" r:id="rId50"/>
    <p:sldId id="310" r:id="rId51"/>
    <p:sldId id="260" r:id="rId52"/>
    <p:sldId id="265" r:id="rId53"/>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0" d="100"/>
          <a:sy n="50" d="100"/>
        </p:scale>
        <p:origin x="-298"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15/01/2025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15/01/2025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15/01/2025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39"/>
            <a:ext cx="15544800" cy="2205038"/>
          </a:xfrm>
        </p:spPr>
        <p:txBody>
          <a:bodyPr/>
          <a:lstStyle/>
          <a:p>
            <a:r>
              <a:rPr lang="en-US" smtClean="0"/>
              <a:t>Click to edit Master title style</a:t>
            </a:r>
            <a:endParaRPr lang="en-US"/>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914400" indent="0" algn="ctr">
              <a:buNone/>
              <a:defRPr>
                <a:solidFill>
                  <a:schemeClr val="tx1">
                    <a:tint val="75000"/>
                  </a:schemeClr>
                </a:solidFill>
              </a:defRPr>
            </a:lvl2pPr>
            <a:lvl3pPr marL="1828800" indent="0" algn="ctr">
              <a:buNone/>
              <a:defRPr>
                <a:solidFill>
                  <a:schemeClr val="tx1">
                    <a:tint val="75000"/>
                  </a:schemeClr>
                </a:solidFill>
              </a:defRPr>
            </a:lvl3pPr>
            <a:lvl4pPr marL="2743200" indent="0" algn="ctr">
              <a:buNone/>
              <a:defRPr>
                <a:solidFill>
                  <a:schemeClr val="tx1">
                    <a:tint val="75000"/>
                  </a:schemeClr>
                </a:solidFill>
              </a:defRPr>
            </a:lvl4pPr>
            <a:lvl5pPr marL="3657600" indent="0" algn="ctr">
              <a:buNone/>
              <a:defRPr>
                <a:solidFill>
                  <a:schemeClr val="tx1">
                    <a:tint val="75000"/>
                  </a:schemeClr>
                </a:solidFill>
              </a:defRPr>
            </a:lvl5pPr>
            <a:lvl6pPr marL="4572000" indent="0" algn="ctr">
              <a:buNone/>
              <a:defRPr>
                <a:solidFill>
                  <a:schemeClr val="tx1">
                    <a:tint val="75000"/>
                  </a:schemeClr>
                </a:solidFill>
              </a:defRPr>
            </a:lvl6pPr>
            <a:lvl7pPr marL="5486400" indent="0" algn="ctr">
              <a:buNone/>
              <a:defRPr>
                <a:solidFill>
                  <a:schemeClr val="tx1">
                    <a:tint val="75000"/>
                  </a:schemeClr>
                </a:solidFill>
              </a:defRPr>
            </a:lvl7pPr>
            <a:lvl8pPr marL="6400800" indent="0" algn="ctr">
              <a:buNone/>
              <a:defRPr>
                <a:solidFill>
                  <a:schemeClr val="tx1">
                    <a:tint val="75000"/>
                  </a:schemeClr>
                </a:solidFill>
              </a:defRPr>
            </a:lvl8pPr>
            <a:lvl9pPr marL="73152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AF6199F-9AE4-45D4-B2DC-EE9C8D19449C}" type="datetimeFigureOut">
              <a:rPr lang="en-US" smtClean="0">
                <a:solidFill>
                  <a:prstClr val="black">
                    <a:tint val="75000"/>
                  </a:prstClr>
                </a:solidFill>
              </a:rPr>
              <a:pPr/>
              <a:t>15/01/2025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996DD1F-5C14-4F73-98CB-D9283BC8DB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33031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AF6199F-9AE4-45D4-B2DC-EE9C8D19449C}" type="datetimeFigureOut">
              <a:rPr lang="en-US" smtClean="0">
                <a:solidFill>
                  <a:prstClr val="black">
                    <a:tint val="75000"/>
                  </a:prstClr>
                </a:solidFill>
              </a:rPr>
              <a:pPr/>
              <a:t>15/01/2025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996DD1F-5C14-4F73-98CB-D9283BC8DB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224911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626" y="6610352"/>
            <a:ext cx="15544800" cy="2043112"/>
          </a:xfrm>
        </p:spPr>
        <p:txBody>
          <a:bodyPr anchor="t"/>
          <a:lstStyle>
            <a:lvl1pPr algn="l">
              <a:defRPr sz="8000" b="1" cap="all"/>
            </a:lvl1pPr>
          </a:lstStyle>
          <a:p>
            <a:r>
              <a:rPr lang="en-US" smtClean="0"/>
              <a:t>Click to edit Master title style</a:t>
            </a:r>
            <a:endParaRPr lang="en-US"/>
          </a:p>
        </p:txBody>
      </p:sp>
      <p:sp>
        <p:nvSpPr>
          <p:cNvPr id="3" name="Text Placeholder 2"/>
          <p:cNvSpPr>
            <a:spLocks noGrp="1"/>
          </p:cNvSpPr>
          <p:nvPr>
            <p:ph type="body" idx="1"/>
          </p:nvPr>
        </p:nvSpPr>
        <p:spPr>
          <a:xfrm>
            <a:off x="1444626" y="4360070"/>
            <a:ext cx="15544800" cy="2250280"/>
          </a:xfrm>
        </p:spPr>
        <p:txBody>
          <a:bodyPr anchor="b"/>
          <a:lstStyle>
            <a:lvl1pPr marL="0" indent="0">
              <a:buNone/>
              <a:defRPr sz="4000">
                <a:solidFill>
                  <a:schemeClr val="tx1">
                    <a:tint val="75000"/>
                  </a:schemeClr>
                </a:solidFill>
              </a:defRPr>
            </a:lvl1pPr>
            <a:lvl2pPr marL="914400" indent="0">
              <a:buNone/>
              <a:defRPr sz="3600">
                <a:solidFill>
                  <a:schemeClr val="tx1">
                    <a:tint val="75000"/>
                  </a:schemeClr>
                </a:solidFill>
              </a:defRPr>
            </a:lvl2pPr>
            <a:lvl3pPr marL="1828800" indent="0">
              <a:buNone/>
              <a:defRPr sz="3200">
                <a:solidFill>
                  <a:schemeClr val="tx1">
                    <a:tint val="75000"/>
                  </a:schemeClr>
                </a:solidFill>
              </a:defRPr>
            </a:lvl3pPr>
            <a:lvl4pPr marL="2743200" indent="0">
              <a:buNone/>
              <a:defRPr sz="2800">
                <a:solidFill>
                  <a:schemeClr val="tx1">
                    <a:tint val="75000"/>
                  </a:schemeClr>
                </a:solidFill>
              </a:defRPr>
            </a:lvl4pPr>
            <a:lvl5pPr marL="3657600" indent="0">
              <a:buNone/>
              <a:defRPr sz="2800">
                <a:solidFill>
                  <a:schemeClr val="tx1">
                    <a:tint val="75000"/>
                  </a:schemeClr>
                </a:solidFill>
              </a:defRPr>
            </a:lvl5pPr>
            <a:lvl6pPr marL="4572000" indent="0">
              <a:buNone/>
              <a:defRPr sz="2800">
                <a:solidFill>
                  <a:schemeClr val="tx1">
                    <a:tint val="75000"/>
                  </a:schemeClr>
                </a:solidFill>
              </a:defRPr>
            </a:lvl6pPr>
            <a:lvl7pPr marL="5486400" indent="0">
              <a:buNone/>
              <a:defRPr sz="2800">
                <a:solidFill>
                  <a:schemeClr val="tx1">
                    <a:tint val="75000"/>
                  </a:schemeClr>
                </a:solidFill>
              </a:defRPr>
            </a:lvl7pPr>
            <a:lvl8pPr marL="6400800" indent="0">
              <a:buNone/>
              <a:defRPr sz="2800">
                <a:solidFill>
                  <a:schemeClr val="tx1">
                    <a:tint val="75000"/>
                  </a:schemeClr>
                </a:solidFill>
              </a:defRPr>
            </a:lvl8pPr>
            <a:lvl9pPr marL="7315200" indent="0">
              <a:buNone/>
              <a:defRPr sz="28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AF6199F-9AE4-45D4-B2DC-EE9C8D19449C}" type="datetimeFigureOut">
              <a:rPr lang="en-US" smtClean="0">
                <a:solidFill>
                  <a:prstClr val="black">
                    <a:tint val="75000"/>
                  </a:prstClr>
                </a:solidFill>
              </a:rPr>
              <a:pPr/>
              <a:t>15/01/2025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996DD1F-5C14-4F73-98CB-D9283BC8DB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54869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1800226"/>
            <a:ext cx="8077200" cy="5091112"/>
          </a:xfrm>
        </p:spPr>
        <p:txBody>
          <a:bodyPr/>
          <a:lstStyle>
            <a:lvl1pPr>
              <a:defRPr sz="5600"/>
            </a:lvl1pPr>
            <a:lvl2pPr>
              <a:defRPr sz="4800"/>
            </a:lvl2pPr>
            <a:lvl3pPr>
              <a:defRPr sz="4000"/>
            </a:lvl3pPr>
            <a:lvl4pPr>
              <a:defRPr sz="3600"/>
            </a:lvl4pPr>
            <a:lvl5pPr>
              <a:defRPr sz="3600"/>
            </a:lvl5pPr>
            <a:lvl6pPr>
              <a:defRPr sz="3600"/>
            </a:lvl6pPr>
            <a:lvl7pPr>
              <a:defRPr sz="3600"/>
            </a:lvl7pPr>
            <a:lvl8pPr>
              <a:defRPr sz="3600"/>
            </a:lvl8pPr>
            <a:lvl9pPr>
              <a:defRPr sz="3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9296400" y="1800226"/>
            <a:ext cx="8077200" cy="5091112"/>
          </a:xfrm>
        </p:spPr>
        <p:txBody>
          <a:bodyPr/>
          <a:lstStyle>
            <a:lvl1pPr>
              <a:defRPr sz="5600"/>
            </a:lvl1pPr>
            <a:lvl2pPr>
              <a:defRPr sz="4800"/>
            </a:lvl2pPr>
            <a:lvl3pPr>
              <a:defRPr sz="4000"/>
            </a:lvl3pPr>
            <a:lvl4pPr>
              <a:defRPr sz="3600"/>
            </a:lvl4pPr>
            <a:lvl5pPr>
              <a:defRPr sz="3600"/>
            </a:lvl5pPr>
            <a:lvl6pPr>
              <a:defRPr sz="3600"/>
            </a:lvl6pPr>
            <a:lvl7pPr>
              <a:defRPr sz="3600"/>
            </a:lvl7pPr>
            <a:lvl8pPr>
              <a:defRPr sz="3600"/>
            </a:lvl8pPr>
            <a:lvl9pPr>
              <a:defRPr sz="3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AF6199F-9AE4-45D4-B2DC-EE9C8D19449C}" type="datetimeFigureOut">
              <a:rPr lang="en-US" smtClean="0">
                <a:solidFill>
                  <a:prstClr val="black">
                    <a:tint val="75000"/>
                  </a:prstClr>
                </a:solidFill>
              </a:rPr>
              <a:pPr/>
              <a:t>15/01/2025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996DD1F-5C14-4F73-98CB-D9283BC8DB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84144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411958"/>
            <a:ext cx="16459200" cy="17145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914400" y="2302670"/>
            <a:ext cx="8080376" cy="95964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smtClean="0"/>
              <a:t>Click to edit Master text styles</a:t>
            </a:r>
          </a:p>
        </p:txBody>
      </p:sp>
      <p:sp>
        <p:nvSpPr>
          <p:cNvPr id="4" name="Content Placeholder 3"/>
          <p:cNvSpPr>
            <a:spLocks noGrp="1"/>
          </p:cNvSpPr>
          <p:nvPr>
            <p:ph sz="half" idx="2"/>
          </p:nvPr>
        </p:nvSpPr>
        <p:spPr>
          <a:xfrm>
            <a:off x="914400" y="3262312"/>
            <a:ext cx="8080376" cy="5926932"/>
          </a:xfrm>
        </p:spPr>
        <p:txBody>
          <a:bodyPr/>
          <a:lstStyle>
            <a:lvl1pPr>
              <a:defRPr sz="4800"/>
            </a:lvl1pPr>
            <a:lvl2pPr>
              <a:defRPr sz="4000"/>
            </a:lvl2pPr>
            <a:lvl3pPr>
              <a:defRPr sz="3600"/>
            </a:lvl3pPr>
            <a:lvl4pPr>
              <a:defRPr sz="3200"/>
            </a:lvl4pPr>
            <a:lvl5pPr>
              <a:defRPr sz="3200"/>
            </a:lvl5pPr>
            <a:lvl6pPr>
              <a:defRPr sz="3200"/>
            </a:lvl6pPr>
            <a:lvl7pPr>
              <a:defRPr sz="3200"/>
            </a:lvl7pPr>
            <a:lvl8pPr>
              <a:defRPr sz="3200"/>
            </a:lvl8pPr>
            <a:lvl9pPr>
              <a:defRPr sz="3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9290053" y="2302670"/>
            <a:ext cx="8083550" cy="95964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smtClean="0"/>
              <a:t>Click to edit Master text styles</a:t>
            </a:r>
          </a:p>
        </p:txBody>
      </p:sp>
      <p:sp>
        <p:nvSpPr>
          <p:cNvPr id="6" name="Content Placeholder 5"/>
          <p:cNvSpPr>
            <a:spLocks noGrp="1"/>
          </p:cNvSpPr>
          <p:nvPr>
            <p:ph sz="quarter" idx="4"/>
          </p:nvPr>
        </p:nvSpPr>
        <p:spPr>
          <a:xfrm>
            <a:off x="9290053" y="3262312"/>
            <a:ext cx="8083550" cy="5926932"/>
          </a:xfrm>
        </p:spPr>
        <p:txBody>
          <a:bodyPr/>
          <a:lstStyle>
            <a:lvl1pPr>
              <a:defRPr sz="4800"/>
            </a:lvl1pPr>
            <a:lvl2pPr>
              <a:defRPr sz="4000"/>
            </a:lvl2pPr>
            <a:lvl3pPr>
              <a:defRPr sz="3600"/>
            </a:lvl3pPr>
            <a:lvl4pPr>
              <a:defRPr sz="3200"/>
            </a:lvl4pPr>
            <a:lvl5pPr>
              <a:defRPr sz="3200"/>
            </a:lvl5pPr>
            <a:lvl6pPr>
              <a:defRPr sz="3200"/>
            </a:lvl6pPr>
            <a:lvl7pPr>
              <a:defRPr sz="3200"/>
            </a:lvl7pPr>
            <a:lvl8pPr>
              <a:defRPr sz="3200"/>
            </a:lvl8pPr>
            <a:lvl9pPr>
              <a:defRPr sz="3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AF6199F-9AE4-45D4-B2DC-EE9C8D19449C}" type="datetimeFigureOut">
              <a:rPr lang="en-US" smtClean="0">
                <a:solidFill>
                  <a:prstClr val="black">
                    <a:tint val="75000"/>
                  </a:prstClr>
                </a:solidFill>
              </a:rPr>
              <a:pPr/>
              <a:t>15/01/2025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996DD1F-5C14-4F73-98CB-D9283BC8DB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071620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AF6199F-9AE4-45D4-B2DC-EE9C8D19449C}" type="datetimeFigureOut">
              <a:rPr lang="en-US" smtClean="0">
                <a:solidFill>
                  <a:prstClr val="black">
                    <a:tint val="75000"/>
                  </a:prstClr>
                </a:solidFill>
              </a:rPr>
              <a:pPr/>
              <a:t>15/01/2025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996DD1F-5C14-4F73-98CB-D9283BC8DB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594289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F6199F-9AE4-45D4-B2DC-EE9C8D19449C}" type="datetimeFigureOut">
              <a:rPr lang="en-US" smtClean="0">
                <a:solidFill>
                  <a:prstClr val="black">
                    <a:tint val="75000"/>
                  </a:prstClr>
                </a:solidFill>
              </a:rPr>
              <a:pPr/>
              <a:t>15/01/2025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996DD1F-5C14-4F73-98CB-D9283BC8DB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882126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3" y="409574"/>
            <a:ext cx="6016626" cy="1743076"/>
          </a:xfrm>
        </p:spPr>
        <p:txBody>
          <a:bodyPr anchor="b"/>
          <a:lstStyle>
            <a:lvl1pPr algn="l">
              <a:defRPr sz="4000" b="1"/>
            </a:lvl1pPr>
          </a:lstStyle>
          <a:p>
            <a:r>
              <a:rPr lang="en-US" smtClean="0"/>
              <a:t>Click to edit Master title style</a:t>
            </a:r>
            <a:endParaRPr lang="en-US"/>
          </a:p>
        </p:txBody>
      </p:sp>
      <p:sp>
        <p:nvSpPr>
          <p:cNvPr id="3" name="Content Placeholder 2"/>
          <p:cNvSpPr>
            <a:spLocks noGrp="1"/>
          </p:cNvSpPr>
          <p:nvPr>
            <p:ph idx="1"/>
          </p:nvPr>
        </p:nvSpPr>
        <p:spPr>
          <a:xfrm>
            <a:off x="7150100" y="409577"/>
            <a:ext cx="10223500" cy="8779670"/>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914403" y="2152653"/>
            <a:ext cx="6016626" cy="7036594"/>
          </a:xfrm>
        </p:spPr>
        <p:txBody>
          <a:bodyPr/>
          <a:lstStyle>
            <a:lvl1pPr marL="0" indent="0">
              <a:buNone/>
              <a:defRPr sz="2800"/>
            </a:lvl1pPr>
            <a:lvl2pPr marL="914400" indent="0">
              <a:buNone/>
              <a:defRPr sz="2400"/>
            </a:lvl2pPr>
            <a:lvl3pPr marL="1828800" indent="0">
              <a:buNone/>
              <a:defRPr sz="2000"/>
            </a:lvl3pPr>
            <a:lvl4pPr marL="2743200" indent="0">
              <a:buNone/>
              <a:defRPr sz="1800"/>
            </a:lvl4pPr>
            <a:lvl5pPr marL="3657600" indent="0">
              <a:buNone/>
              <a:defRPr sz="1800"/>
            </a:lvl5pPr>
            <a:lvl6pPr marL="4572000" indent="0">
              <a:buNone/>
              <a:defRPr sz="1800"/>
            </a:lvl6pPr>
            <a:lvl7pPr marL="5486400" indent="0">
              <a:buNone/>
              <a:defRPr sz="1800"/>
            </a:lvl7pPr>
            <a:lvl8pPr marL="6400800" indent="0">
              <a:buNone/>
              <a:defRPr sz="1800"/>
            </a:lvl8pPr>
            <a:lvl9pPr marL="7315200" indent="0">
              <a:buNone/>
              <a:defRPr sz="18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AF6199F-9AE4-45D4-B2DC-EE9C8D19449C}" type="datetimeFigureOut">
              <a:rPr lang="en-US" smtClean="0">
                <a:solidFill>
                  <a:prstClr val="black">
                    <a:tint val="75000"/>
                  </a:prstClr>
                </a:solidFill>
              </a:rPr>
              <a:pPr/>
              <a:t>15/01/2025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996DD1F-5C14-4F73-98CB-D9283BC8DB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81240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15/01/2025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84576" y="7200900"/>
            <a:ext cx="10972800" cy="850108"/>
          </a:xfrm>
        </p:spPr>
        <p:txBody>
          <a:bodyPr anchor="b"/>
          <a:lstStyle>
            <a:lvl1pPr algn="l">
              <a:defRPr sz="4000" b="1"/>
            </a:lvl1pPr>
          </a:lstStyle>
          <a:p>
            <a:r>
              <a:rPr lang="en-US" smtClean="0"/>
              <a:t>Click to edit Master title style</a:t>
            </a:r>
            <a:endParaRPr lang="en-US"/>
          </a:p>
        </p:txBody>
      </p:sp>
      <p:sp>
        <p:nvSpPr>
          <p:cNvPr id="3" name="Picture Placeholder 2"/>
          <p:cNvSpPr>
            <a:spLocks noGrp="1"/>
          </p:cNvSpPr>
          <p:nvPr>
            <p:ph type="pic" idx="1"/>
          </p:nvPr>
        </p:nvSpPr>
        <p:spPr>
          <a:xfrm>
            <a:off x="3584576" y="919162"/>
            <a:ext cx="10972800" cy="6172200"/>
          </a:xfrm>
        </p:spPr>
        <p:txBody>
          <a:bodyPr/>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endParaRPr lang="en-US"/>
          </a:p>
        </p:txBody>
      </p:sp>
      <p:sp>
        <p:nvSpPr>
          <p:cNvPr id="4" name="Text Placeholder 3"/>
          <p:cNvSpPr>
            <a:spLocks noGrp="1"/>
          </p:cNvSpPr>
          <p:nvPr>
            <p:ph type="body" sz="half" idx="2"/>
          </p:nvPr>
        </p:nvSpPr>
        <p:spPr>
          <a:xfrm>
            <a:off x="3584576" y="8051007"/>
            <a:ext cx="10972800" cy="1207294"/>
          </a:xfrm>
        </p:spPr>
        <p:txBody>
          <a:bodyPr/>
          <a:lstStyle>
            <a:lvl1pPr marL="0" indent="0">
              <a:buNone/>
              <a:defRPr sz="2800"/>
            </a:lvl1pPr>
            <a:lvl2pPr marL="914400" indent="0">
              <a:buNone/>
              <a:defRPr sz="2400"/>
            </a:lvl2pPr>
            <a:lvl3pPr marL="1828800" indent="0">
              <a:buNone/>
              <a:defRPr sz="2000"/>
            </a:lvl3pPr>
            <a:lvl4pPr marL="2743200" indent="0">
              <a:buNone/>
              <a:defRPr sz="1800"/>
            </a:lvl4pPr>
            <a:lvl5pPr marL="3657600" indent="0">
              <a:buNone/>
              <a:defRPr sz="1800"/>
            </a:lvl5pPr>
            <a:lvl6pPr marL="4572000" indent="0">
              <a:buNone/>
              <a:defRPr sz="1800"/>
            </a:lvl6pPr>
            <a:lvl7pPr marL="5486400" indent="0">
              <a:buNone/>
              <a:defRPr sz="1800"/>
            </a:lvl7pPr>
            <a:lvl8pPr marL="6400800" indent="0">
              <a:buNone/>
              <a:defRPr sz="1800"/>
            </a:lvl8pPr>
            <a:lvl9pPr marL="7315200" indent="0">
              <a:buNone/>
              <a:defRPr sz="18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AF6199F-9AE4-45D4-B2DC-EE9C8D19449C}" type="datetimeFigureOut">
              <a:rPr lang="en-US" smtClean="0">
                <a:solidFill>
                  <a:prstClr val="black">
                    <a:tint val="75000"/>
                  </a:prstClr>
                </a:solidFill>
              </a:rPr>
              <a:pPr/>
              <a:t>15/01/2025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996DD1F-5C14-4F73-98CB-D9283BC8DB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440519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AF6199F-9AE4-45D4-B2DC-EE9C8D19449C}" type="datetimeFigureOut">
              <a:rPr lang="en-US" smtClean="0">
                <a:solidFill>
                  <a:prstClr val="black">
                    <a:tint val="75000"/>
                  </a:prstClr>
                </a:solidFill>
              </a:rPr>
              <a:pPr/>
              <a:t>15/01/2025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996DD1F-5C14-4F73-98CB-D9283BC8DB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47311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258800" y="309562"/>
            <a:ext cx="4114800" cy="6581776"/>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4400" y="309562"/>
            <a:ext cx="12039600" cy="6581776"/>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AF6199F-9AE4-45D4-B2DC-EE9C8D19449C}" type="datetimeFigureOut">
              <a:rPr lang="en-US" smtClean="0">
                <a:solidFill>
                  <a:prstClr val="black">
                    <a:tint val="75000"/>
                  </a:prstClr>
                </a:solidFill>
              </a:rPr>
              <a:pPr/>
              <a:t>15/01/2025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996DD1F-5C14-4F73-98CB-D9283BC8DB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83362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15/01/2025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15/01/2025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15/01/2025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15/01/2025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15/01/2025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15/01/2025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15/01/2025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15/01/2025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411958"/>
            <a:ext cx="16459200" cy="17145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914400" y="2400302"/>
            <a:ext cx="16459200" cy="6788944"/>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914400" y="9534526"/>
            <a:ext cx="4267200" cy="547688"/>
          </a:xfrm>
          <a:prstGeom prst="rect">
            <a:avLst/>
          </a:prstGeom>
        </p:spPr>
        <p:txBody>
          <a:bodyPr vert="horz" lIns="91440" tIns="45720" rIns="91440" bIns="45720" rtlCol="0" anchor="ctr"/>
          <a:lstStyle>
            <a:lvl1pPr algn="l">
              <a:defRPr sz="2400">
                <a:solidFill>
                  <a:schemeClr val="tx1">
                    <a:tint val="75000"/>
                  </a:schemeClr>
                </a:solidFill>
              </a:defRPr>
            </a:lvl1pPr>
          </a:lstStyle>
          <a:p>
            <a:fld id="{CAF6199F-9AE4-45D4-B2DC-EE9C8D19449C}" type="datetimeFigureOut">
              <a:rPr lang="en-US" smtClean="0">
                <a:solidFill>
                  <a:prstClr val="black">
                    <a:tint val="75000"/>
                  </a:prstClr>
                </a:solidFill>
              </a:rPr>
              <a:pPr/>
              <a:t>15/01/2025</a:t>
            </a:fld>
            <a:endParaRPr lang="en-US">
              <a:solidFill>
                <a:prstClr val="black">
                  <a:tint val="75000"/>
                </a:prstClr>
              </a:solidFill>
            </a:endParaRPr>
          </a:p>
        </p:txBody>
      </p:sp>
      <p:sp>
        <p:nvSpPr>
          <p:cNvPr id="5" name="Footer Placeholder 4"/>
          <p:cNvSpPr>
            <a:spLocks noGrp="1"/>
          </p:cNvSpPr>
          <p:nvPr>
            <p:ph type="ftr" sz="quarter" idx="3"/>
          </p:nvPr>
        </p:nvSpPr>
        <p:spPr>
          <a:xfrm>
            <a:off x="6248400" y="9534526"/>
            <a:ext cx="5791200" cy="547688"/>
          </a:xfrm>
          <a:prstGeom prst="rect">
            <a:avLst/>
          </a:prstGeom>
        </p:spPr>
        <p:txBody>
          <a:bodyPr vert="horz" lIns="91440" tIns="45720" rIns="91440" bIns="45720" rtlCol="0" anchor="ctr"/>
          <a:lstStyle>
            <a:lvl1pPr algn="ctr">
              <a:defRPr sz="24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13106400" y="9534526"/>
            <a:ext cx="4267200" cy="547688"/>
          </a:xfrm>
          <a:prstGeom prst="rect">
            <a:avLst/>
          </a:prstGeom>
        </p:spPr>
        <p:txBody>
          <a:bodyPr vert="horz" lIns="91440" tIns="45720" rIns="91440" bIns="45720" rtlCol="0" anchor="ctr"/>
          <a:lstStyle>
            <a:lvl1pPr algn="r">
              <a:defRPr sz="2400">
                <a:solidFill>
                  <a:schemeClr val="tx1">
                    <a:tint val="75000"/>
                  </a:schemeClr>
                </a:solidFill>
              </a:defRPr>
            </a:lvl1pPr>
          </a:lstStyle>
          <a:p>
            <a:fld id="{B996DD1F-5C14-4F73-98CB-D9283BC8DB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99191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1828800" rtl="0" eaLnBrk="1" latinLnBrk="0" hangingPunct="1">
        <a:spcBef>
          <a:spcPct val="0"/>
        </a:spcBef>
        <a:buNone/>
        <a:defRPr sz="8800" kern="1200">
          <a:solidFill>
            <a:schemeClr val="tx1"/>
          </a:solidFill>
          <a:latin typeface="+mj-lt"/>
          <a:ea typeface="+mj-ea"/>
          <a:cs typeface="+mj-cs"/>
        </a:defRPr>
      </a:lvl1pPr>
    </p:titleStyle>
    <p:bodyStyle>
      <a:lvl1pPr marL="685800" indent="-685800" algn="l" defTabSz="1828800" rtl="0" eaLnBrk="1" latinLnBrk="0" hangingPunct="1">
        <a:spcBef>
          <a:spcPct val="20000"/>
        </a:spcBef>
        <a:buFont typeface="Arial" panose="020B0604020202020204" pitchFamily="34" charset="0"/>
        <a:buChar char="•"/>
        <a:defRPr sz="6400" kern="1200">
          <a:solidFill>
            <a:schemeClr val="tx1"/>
          </a:solidFill>
          <a:latin typeface="+mn-lt"/>
          <a:ea typeface="+mn-ea"/>
          <a:cs typeface="+mn-cs"/>
        </a:defRPr>
      </a:lvl1pPr>
      <a:lvl2pPr marL="1485900" indent="-571500" algn="l" defTabSz="1828800" rtl="0" eaLnBrk="1" latinLnBrk="0" hangingPunct="1">
        <a:spcBef>
          <a:spcPct val="20000"/>
        </a:spcBef>
        <a:buFont typeface="Arial" panose="020B0604020202020204" pitchFamily="34" charset="0"/>
        <a:buChar char="–"/>
        <a:defRPr sz="5600" kern="1200">
          <a:solidFill>
            <a:schemeClr val="tx1"/>
          </a:solidFill>
          <a:latin typeface="+mn-lt"/>
          <a:ea typeface="+mn-ea"/>
          <a:cs typeface="+mn-cs"/>
        </a:defRPr>
      </a:lvl2pPr>
      <a:lvl3pPr marL="2286000" indent="-457200" algn="l" defTabSz="1828800" rtl="0" eaLnBrk="1" latinLnBrk="0" hangingPunct="1">
        <a:spcBef>
          <a:spcPct val="20000"/>
        </a:spcBef>
        <a:buFont typeface="Arial" panose="020B0604020202020204" pitchFamily="34" charset="0"/>
        <a:buChar char="•"/>
        <a:defRPr sz="4800" kern="1200">
          <a:solidFill>
            <a:schemeClr val="tx1"/>
          </a:solidFill>
          <a:latin typeface="+mn-lt"/>
          <a:ea typeface="+mn-ea"/>
          <a:cs typeface="+mn-cs"/>
        </a:defRPr>
      </a:lvl3pPr>
      <a:lvl4pPr marL="3200400" indent="-457200" algn="l" defTabSz="1828800" rtl="0" eaLnBrk="1" latinLnBrk="0" hangingPunct="1">
        <a:spcBef>
          <a:spcPct val="20000"/>
        </a:spcBef>
        <a:buFont typeface="Arial" panose="020B0604020202020204" pitchFamily="34" charset="0"/>
        <a:buChar char="–"/>
        <a:defRPr sz="4000" kern="1200">
          <a:solidFill>
            <a:schemeClr val="tx1"/>
          </a:solidFill>
          <a:latin typeface="+mn-lt"/>
          <a:ea typeface="+mn-ea"/>
          <a:cs typeface="+mn-cs"/>
        </a:defRPr>
      </a:lvl4pPr>
      <a:lvl5pPr marL="4114800" indent="-457200" algn="l" defTabSz="1828800" rtl="0" eaLnBrk="1" latinLnBrk="0" hangingPunct="1">
        <a:spcBef>
          <a:spcPct val="20000"/>
        </a:spcBef>
        <a:buFont typeface="Arial" panose="020B0604020202020204" pitchFamily="34" charset="0"/>
        <a:buChar char="»"/>
        <a:defRPr sz="4000" kern="1200">
          <a:solidFill>
            <a:schemeClr val="tx1"/>
          </a:solidFill>
          <a:latin typeface="+mn-lt"/>
          <a:ea typeface="+mn-ea"/>
          <a:cs typeface="+mn-cs"/>
        </a:defRPr>
      </a:lvl5pPr>
      <a:lvl6pPr marL="5029200" indent="-457200" algn="l" defTabSz="1828800" rtl="0" eaLnBrk="1" latinLnBrk="0" hangingPunct="1">
        <a:spcBef>
          <a:spcPct val="20000"/>
        </a:spcBef>
        <a:buFont typeface="Arial" panose="020B0604020202020204" pitchFamily="34" charset="0"/>
        <a:buChar char="•"/>
        <a:defRPr sz="4000" kern="1200">
          <a:solidFill>
            <a:schemeClr val="tx1"/>
          </a:solidFill>
          <a:latin typeface="+mn-lt"/>
          <a:ea typeface="+mn-ea"/>
          <a:cs typeface="+mn-cs"/>
        </a:defRPr>
      </a:lvl6pPr>
      <a:lvl7pPr marL="5943600" indent="-457200" algn="l" defTabSz="1828800" rtl="0" eaLnBrk="1" latinLnBrk="0" hangingPunct="1">
        <a:spcBef>
          <a:spcPct val="20000"/>
        </a:spcBef>
        <a:buFont typeface="Arial" panose="020B0604020202020204" pitchFamily="34" charset="0"/>
        <a:buChar char="•"/>
        <a:defRPr sz="4000" kern="1200">
          <a:solidFill>
            <a:schemeClr val="tx1"/>
          </a:solidFill>
          <a:latin typeface="+mn-lt"/>
          <a:ea typeface="+mn-ea"/>
          <a:cs typeface="+mn-cs"/>
        </a:defRPr>
      </a:lvl7pPr>
      <a:lvl8pPr marL="6858000" indent="-457200" algn="l" defTabSz="1828800" rtl="0" eaLnBrk="1" latinLnBrk="0" hangingPunct="1">
        <a:spcBef>
          <a:spcPct val="20000"/>
        </a:spcBef>
        <a:buFont typeface="Arial" panose="020B0604020202020204" pitchFamily="34" charset="0"/>
        <a:buChar char="•"/>
        <a:defRPr sz="4000" kern="1200">
          <a:solidFill>
            <a:schemeClr val="tx1"/>
          </a:solidFill>
          <a:latin typeface="+mn-lt"/>
          <a:ea typeface="+mn-ea"/>
          <a:cs typeface="+mn-cs"/>
        </a:defRPr>
      </a:lvl8pPr>
      <a:lvl9pPr marL="7772400" indent="-457200" algn="l" defTabSz="1828800" rtl="0" eaLnBrk="1" latinLnBrk="0" hangingPunct="1">
        <a:spcBef>
          <a:spcPct val="20000"/>
        </a:spcBef>
        <a:buFont typeface="Arial" panose="020B0604020202020204" pitchFamily="34" charset="0"/>
        <a:buChar char="•"/>
        <a:defRPr sz="40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png"/><Relationship Id="rId7" Type="http://schemas.openxmlformats.org/officeDocument/2006/relationships/image" Target="NULL"/><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7.PNG"/><Relationship Id="rId4" Type="http://schemas.openxmlformats.org/officeDocument/2006/relationships/image" Target="NULL"/><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8.svg"/><Relationship Id="rId11" Type="http://schemas.openxmlformats.org/officeDocument/2006/relationships/image" Target="../media/image16.png"/><Relationship Id="rId5" Type="http://schemas.openxmlformats.org/officeDocument/2006/relationships/image" Target="../media/image13.png"/><Relationship Id="rId10" Type="http://schemas.openxmlformats.org/officeDocument/2006/relationships/image" Target="../media/image28.png"/><Relationship Id="rId4" Type="http://schemas.openxmlformats.org/officeDocument/2006/relationships/image" Target="../media/image6.svg"/><Relationship Id="rId9" Type="http://schemas.openxmlformats.org/officeDocument/2006/relationships/image" Target="../media/image15.png"/><Relationship Id="rId14" Type="http://schemas.openxmlformats.org/officeDocument/2006/relationships/image" Target="../media/image17.svg"/></Relationships>
</file>

<file path=ppt/slides/_rels/slide11.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13.png"/><Relationship Id="rId10" Type="http://schemas.openxmlformats.org/officeDocument/2006/relationships/image" Target="../media/image28.png"/><Relationship Id="rId4" Type="http://schemas.openxmlformats.org/officeDocument/2006/relationships/image" Target="../media/image6.svg"/><Relationship Id="rId9" Type="http://schemas.openxmlformats.org/officeDocument/2006/relationships/image" Target="../media/image15.png"/></Relationships>
</file>

<file path=ppt/slides/_rels/slide12.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13.png"/><Relationship Id="rId4" Type="http://schemas.openxmlformats.org/officeDocument/2006/relationships/image" Target="../media/image6.svg"/><Relationship Id="rId9" Type="http://schemas.openxmlformats.org/officeDocument/2006/relationships/image" Target="../media/image15.png"/></Relationships>
</file>

<file path=ppt/slides/_rels/slide13.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8.svg"/><Relationship Id="rId11" Type="http://schemas.openxmlformats.org/officeDocument/2006/relationships/image" Target="../media/image12.svg"/><Relationship Id="rId5" Type="http://schemas.openxmlformats.org/officeDocument/2006/relationships/image" Target="../media/image13.png"/><Relationship Id="rId10" Type="http://schemas.openxmlformats.org/officeDocument/2006/relationships/image" Target="../media/image24.png"/><Relationship Id="rId4" Type="http://schemas.openxmlformats.org/officeDocument/2006/relationships/image" Target="../media/image6.svg"/><Relationship Id="rId9" Type="http://schemas.openxmlformats.org/officeDocument/2006/relationships/image" Target="../media/image15.png"/></Relationships>
</file>

<file path=ppt/slides/_rels/slide14.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2.svg"/><Relationship Id="rId3" Type="http://schemas.openxmlformats.org/officeDocument/2006/relationships/image" Target="../media/image23.png"/><Relationship Id="rId7" Type="http://schemas.openxmlformats.org/officeDocument/2006/relationships/image" Target="../media/image6.svg"/><Relationship Id="rId12" Type="http://schemas.openxmlformats.org/officeDocument/2006/relationships/image" Target="../media/image24.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10.svg"/><Relationship Id="rId5" Type="http://schemas.openxmlformats.org/officeDocument/2006/relationships/image" Target="../media/image15.png"/><Relationship Id="rId10" Type="http://schemas.openxmlformats.org/officeDocument/2006/relationships/image" Target="../media/image14.png"/><Relationship Id="rId4" Type="http://schemas.openxmlformats.org/officeDocument/2006/relationships/image" Target="../media/image3.svg"/><Relationship Id="rId9" Type="http://schemas.openxmlformats.org/officeDocument/2006/relationships/image" Target="../media/image8.svg"/></Relationships>
</file>

<file path=ppt/slides/_rels/slide15.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20.svg"/><Relationship Id="rId3" Type="http://schemas.openxmlformats.org/officeDocument/2006/relationships/image" Target="../media/image12.png"/><Relationship Id="rId7" Type="http://schemas.openxmlformats.org/officeDocument/2006/relationships/image" Target="../media/image14.png"/><Relationship Id="rId12" Type="http://schemas.openxmlformats.org/officeDocument/2006/relationships/image" Target="../media/image26.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8.svg"/><Relationship Id="rId11" Type="http://schemas.openxmlformats.org/officeDocument/2006/relationships/image" Target="../media/image28.png"/><Relationship Id="rId5" Type="http://schemas.openxmlformats.org/officeDocument/2006/relationships/image" Target="../media/image13.png"/><Relationship Id="rId10" Type="http://schemas.openxmlformats.org/officeDocument/2006/relationships/image" Target="../media/image27.jpeg"/><Relationship Id="rId4" Type="http://schemas.openxmlformats.org/officeDocument/2006/relationships/image" Target="../media/image6.svg"/><Relationship Id="rId9" Type="http://schemas.openxmlformats.org/officeDocument/2006/relationships/image" Target="../media/image15.png"/></Relationships>
</file>

<file path=ppt/slides/_rels/slide16.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20.svg"/><Relationship Id="rId3" Type="http://schemas.openxmlformats.org/officeDocument/2006/relationships/image" Target="../media/image12.png"/><Relationship Id="rId7" Type="http://schemas.openxmlformats.org/officeDocument/2006/relationships/image" Target="../media/image14.png"/><Relationship Id="rId12" Type="http://schemas.openxmlformats.org/officeDocument/2006/relationships/image" Target="../media/image26.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8.svg"/><Relationship Id="rId11" Type="http://schemas.openxmlformats.org/officeDocument/2006/relationships/image" Target="../media/image26.svg"/><Relationship Id="rId5" Type="http://schemas.openxmlformats.org/officeDocument/2006/relationships/image" Target="../media/image13.png"/><Relationship Id="rId15" Type="http://schemas.openxmlformats.org/officeDocument/2006/relationships/image" Target="../media/image12.svg"/><Relationship Id="rId10" Type="http://schemas.openxmlformats.org/officeDocument/2006/relationships/image" Target="../media/image25.png"/><Relationship Id="rId4" Type="http://schemas.openxmlformats.org/officeDocument/2006/relationships/image" Target="../media/image6.svg"/><Relationship Id="rId9" Type="http://schemas.openxmlformats.org/officeDocument/2006/relationships/image" Target="../media/image15.png"/><Relationship Id="rId14" Type="http://schemas.openxmlformats.org/officeDocument/2006/relationships/image" Target="../media/image24.png"/></Relationships>
</file>

<file path=ppt/slides/_rels/slide17.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8.svg"/><Relationship Id="rId11" Type="http://schemas.openxmlformats.org/officeDocument/2006/relationships/image" Target="../media/image12.svg"/><Relationship Id="rId5" Type="http://schemas.openxmlformats.org/officeDocument/2006/relationships/image" Target="../media/image13.png"/><Relationship Id="rId10" Type="http://schemas.openxmlformats.org/officeDocument/2006/relationships/image" Target="../media/image24.png"/><Relationship Id="rId4" Type="http://schemas.openxmlformats.org/officeDocument/2006/relationships/image" Target="../media/image6.svg"/><Relationship Id="rId9" Type="http://schemas.openxmlformats.org/officeDocument/2006/relationships/image" Target="../media/image15.png"/></Relationships>
</file>

<file path=ppt/slides/_rels/slide18.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8.svg"/><Relationship Id="rId11" Type="http://schemas.openxmlformats.org/officeDocument/2006/relationships/image" Target="../media/image3.svg"/><Relationship Id="rId5" Type="http://schemas.openxmlformats.org/officeDocument/2006/relationships/image" Target="../media/image13.png"/><Relationship Id="rId10" Type="http://schemas.openxmlformats.org/officeDocument/2006/relationships/image" Target="../media/image23.png"/><Relationship Id="rId4" Type="http://schemas.openxmlformats.org/officeDocument/2006/relationships/image" Target="../media/image6.svg"/><Relationship Id="rId9" Type="http://schemas.openxmlformats.org/officeDocument/2006/relationships/image" Target="../media/image15.png"/></Relationships>
</file>

<file path=ppt/slides/_rels/slide19.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2.svg"/><Relationship Id="rId3" Type="http://schemas.openxmlformats.org/officeDocument/2006/relationships/image" Target="../media/image23.png"/><Relationship Id="rId7" Type="http://schemas.openxmlformats.org/officeDocument/2006/relationships/image" Target="../media/image6.svg"/><Relationship Id="rId12" Type="http://schemas.openxmlformats.org/officeDocument/2006/relationships/image" Target="../media/image24.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10.svg"/><Relationship Id="rId5" Type="http://schemas.openxmlformats.org/officeDocument/2006/relationships/image" Target="../media/image15.png"/><Relationship Id="rId10" Type="http://schemas.openxmlformats.org/officeDocument/2006/relationships/image" Target="../media/image14.png"/><Relationship Id="rId4" Type="http://schemas.openxmlformats.org/officeDocument/2006/relationships/image" Target="../media/image3.svg"/><Relationship Id="rId9" Type="http://schemas.openxmlformats.org/officeDocument/2006/relationships/image" Target="../media/image8.svg"/></Relationships>
</file>

<file path=ppt/slides/_rels/slide2.xml.rels><?xml version="1.0" encoding="UTF-8" standalone="yes"?>
<Relationships xmlns="http://schemas.openxmlformats.org/package/2006/relationships"><Relationship Id="rId3" Type="http://schemas.openxmlformats.org/officeDocument/2006/relationships/image" Target="NULL"/><Relationship Id="rId7" Type="http://schemas.openxmlformats.org/officeDocument/2006/relationships/image" Target="NULL"/><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NUL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8.svg"/><Relationship Id="rId11" Type="http://schemas.openxmlformats.org/officeDocument/2006/relationships/image" Target="../media/image12.svg"/><Relationship Id="rId5" Type="http://schemas.openxmlformats.org/officeDocument/2006/relationships/image" Target="../media/image13.png"/><Relationship Id="rId10" Type="http://schemas.openxmlformats.org/officeDocument/2006/relationships/image" Target="../media/image24.png"/><Relationship Id="rId4" Type="http://schemas.openxmlformats.org/officeDocument/2006/relationships/image" Target="../media/image6.svg"/><Relationship Id="rId9" Type="http://schemas.openxmlformats.org/officeDocument/2006/relationships/image" Target="../media/image15.png"/></Relationships>
</file>

<file path=ppt/slides/_rels/slide21.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2.svg"/><Relationship Id="rId3" Type="http://schemas.openxmlformats.org/officeDocument/2006/relationships/image" Target="../media/image23.png"/><Relationship Id="rId7" Type="http://schemas.openxmlformats.org/officeDocument/2006/relationships/image" Target="../media/image6.svg"/><Relationship Id="rId12" Type="http://schemas.openxmlformats.org/officeDocument/2006/relationships/image" Target="../media/image24.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10.svg"/><Relationship Id="rId5" Type="http://schemas.openxmlformats.org/officeDocument/2006/relationships/image" Target="../media/image15.png"/><Relationship Id="rId10" Type="http://schemas.openxmlformats.org/officeDocument/2006/relationships/image" Target="../media/image14.png"/><Relationship Id="rId4" Type="http://schemas.openxmlformats.org/officeDocument/2006/relationships/image" Target="../media/image3.svg"/><Relationship Id="rId9" Type="http://schemas.openxmlformats.org/officeDocument/2006/relationships/image" Target="../media/image8.svg"/></Relationships>
</file>

<file path=ppt/slides/_rels/slide22.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2.svg"/><Relationship Id="rId3" Type="http://schemas.openxmlformats.org/officeDocument/2006/relationships/image" Target="../media/image23.png"/><Relationship Id="rId7" Type="http://schemas.openxmlformats.org/officeDocument/2006/relationships/image" Target="../media/image6.svg"/><Relationship Id="rId12" Type="http://schemas.openxmlformats.org/officeDocument/2006/relationships/image" Target="../media/image24.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10.svg"/><Relationship Id="rId5" Type="http://schemas.openxmlformats.org/officeDocument/2006/relationships/image" Target="../media/image15.png"/><Relationship Id="rId10" Type="http://schemas.openxmlformats.org/officeDocument/2006/relationships/image" Target="../media/image14.png"/><Relationship Id="rId4" Type="http://schemas.openxmlformats.org/officeDocument/2006/relationships/image" Target="../media/image3.svg"/><Relationship Id="rId9" Type="http://schemas.openxmlformats.org/officeDocument/2006/relationships/image" Target="../media/image8.svg"/></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3.png"/><Relationship Id="rId7"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8.svg"/><Relationship Id="rId4" Type="http://schemas.openxmlformats.org/officeDocument/2006/relationships/image" Target="../media/image6.svg"/></Relationships>
</file>

<file path=ppt/slides/_rels/slide2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3.png"/><Relationship Id="rId7"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8.svg"/><Relationship Id="rId4" Type="http://schemas.openxmlformats.org/officeDocument/2006/relationships/image" Target="../media/image6.svg"/></Relationships>
</file>

<file path=ppt/slides/_rels/slide29.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20.svg"/><Relationship Id="rId3" Type="http://schemas.openxmlformats.org/officeDocument/2006/relationships/image" Target="../media/image12.png"/><Relationship Id="rId7" Type="http://schemas.openxmlformats.org/officeDocument/2006/relationships/image" Target="../media/image14.png"/><Relationship Id="rId12" Type="http://schemas.openxmlformats.org/officeDocument/2006/relationships/image" Target="../media/image26.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8.svg"/><Relationship Id="rId11" Type="http://schemas.openxmlformats.org/officeDocument/2006/relationships/image" Target="../media/image26.svg"/><Relationship Id="rId5" Type="http://schemas.openxmlformats.org/officeDocument/2006/relationships/image" Target="../media/image13.png"/><Relationship Id="rId15" Type="http://schemas.openxmlformats.org/officeDocument/2006/relationships/image" Target="../media/image12.svg"/><Relationship Id="rId10" Type="http://schemas.openxmlformats.org/officeDocument/2006/relationships/image" Target="../media/image25.png"/><Relationship Id="rId4" Type="http://schemas.openxmlformats.org/officeDocument/2006/relationships/image" Target="../media/image6.svg"/><Relationship Id="rId9" Type="http://schemas.openxmlformats.org/officeDocument/2006/relationships/image" Target="../media/image15.png"/><Relationship Id="rId14" Type="http://schemas.openxmlformats.org/officeDocument/2006/relationships/image" Target="../media/image24.png"/></Relationships>
</file>

<file path=ppt/slides/_rels/slide3.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slideLayout" Target="../slideLayouts/slideLayout7.xml"/><Relationship Id="rId7" Type="http://schemas.openxmlformats.org/officeDocument/2006/relationships/image" Target="../media/image13.png"/><Relationship Id="rId12" Type="http://schemas.openxmlformats.org/officeDocument/2006/relationships/image" Target="../media/image1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svg"/><Relationship Id="rId11" Type="http://schemas.openxmlformats.org/officeDocument/2006/relationships/image" Target="../media/image15.png"/><Relationship Id="rId5" Type="http://schemas.openxmlformats.org/officeDocument/2006/relationships/image" Target="../media/image12.png"/><Relationship Id="rId15" Type="http://schemas.openxmlformats.org/officeDocument/2006/relationships/image" Target="../media/image17.png"/><Relationship Id="rId10" Type="http://schemas.openxmlformats.org/officeDocument/2006/relationships/image" Target="../media/image10.svg"/><Relationship Id="rId4" Type="http://schemas.openxmlformats.org/officeDocument/2006/relationships/image" Target="../media/image11.png"/><Relationship Id="rId9" Type="http://schemas.openxmlformats.org/officeDocument/2006/relationships/image" Target="../media/image14.png"/><Relationship Id="rId14" Type="http://schemas.openxmlformats.org/officeDocument/2006/relationships/image" Target="../media/image17.svg"/></Relationships>
</file>

<file path=ppt/slides/_rels/slide30.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11" Type="http://schemas.openxmlformats.org/officeDocument/2006/relationships/image" Target="../media/image3.svg"/><Relationship Id="rId5" Type="http://schemas.openxmlformats.org/officeDocument/2006/relationships/image" Target="../media/image14.png"/><Relationship Id="rId10" Type="http://schemas.openxmlformats.org/officeDocument/2006/relationships/image" Target="../media/image23.png"/><Relationship Id="rId4" Type="http://schemas.openxmlformats.org/officeDocument/2006/relationships/image" Target="../media/image6.svg"/><Relationship Id="rId9" Type="http://schemas.openxmlformats.org/officeDocument/2006/relationships/image" Target="../media/image15.png"/></Relationships>
</file>

<file path=ppt/slides/_rels/slide31.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13.png"/><Relationship Id="rId4" Type="http://schemas.openxmlformats.org/officeDocument/2006/relationships/image" Target="../media/image6.svg"/><Relationship Id="rId9" Type="http://schemas.openxmlformats.org/officeDocument/2006/relationships/image" Target="../media/image15.png"/></Relationships>
</file>

<file path=ppt/slides/_rels/slide32.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2.svg"/><Relationship Id="rId3" Type="http://schemas.openxmlformats.org/officeDocument/2006/relationships/image" Target="../media/image23.png"/><Relationship Id="rId7" Type="http://schemas.openxmlformats.org/officeDocument/2006/relationships/image" Target="../media/image6.svg"/><Relationship Id="rId12" Type="http://schemas.openxmlformats.org/officeDocument/2006/relationships/image" Target="../media/image24.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10.svg"/><Relationship Id="rId5" Type="http://schemas.openxmlformats.org/officeDocument/2006/relationships/image" Target="../media/image15.png"/><Relationship Id="rId10" Type="http://schemas.openxmlformats.org/officeDocument/2006/relationships/image" Target="../media/image14.png"/><Relationship Id="rId4" Type="http://schemas.openxmlformats.org/officeDocument/2006/relationships/image" Target="../media/image3.svg"/><Relationship Id="rId9" Type="http://schemas.openxmlformats.org/officeDocument/2006/relationships/image" Target="../media/image8.svg"/></Relationships>
</file>

<file path=ppt/slides/_rels/slide33.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20.svg"/><Relationship Id="rId3" Type="http://schemas.openxmlformats.org/officeDocument/2006/relationships/image" Target="../media/image12.png"/><Relationship Id="rId7" Type="http://schemas.openxmlformats.org/officeDocument/2006/relationships/image" Target="../media/image14.png"/><Relationship Id="rId12" Type="http://schemas.openxmlformats.org/officeDocument/2006/relationships/image" Target="../media/image26.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8.svg"/><Relationship Id="rId11" Type="http://schemas.openxmlformats.org/officeDocument/2006/relationships/image" Target="../media/image28.png"/><Relationship Id="rId5" Type="http://schemas.openxmlformats.org/officeDocument/2006/relationships/image" Target="../media/image13.png"/><Relationship Id="rId10" Type="http://schemas.openxmlformats.org/officeDocument/2006/relationships/image" Target="../media/image27.jpeg"/><Relationship Id="rId4" Type="http://schemas.openxmlformats.org/officeDocument/2006/relationships/image" Target="../media/image6.svg"/><Relationship Id="rId9" Type="http://schemas.openxmlformats.org/officeDocument/2006/relationships/image" Target="../media/image15.png"/></Relationships>
</file>

<file path=ppt/slides/_rels/slide34.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20.svg"/><Relationship Id="rId3" Type="http://schemas.openxmlformats.org/officeDocument/2006/relationships/image" Target="../media/image12.png"/><Relationship Id="rId7" Type="http://schemas.openxmlformats.org/officeDocument/2006/relationships/image" Target="../media/image14.png"/><Relationship Id="rId12" Type="http://schemas.openxmlformats.org/officeDocument/2006/relationships/image" Target="../media/image26.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8.svg"/><Relationship Id="rId11" Type="http://schemas.openxmlformats.org/officeDocument/2006/relationships/image" Target="../media/image28.png"/><Relationship Id="rId5" Type="http://schemas.openxmlformats.org/officeDocument/2006/relationships/image" Target="../media/image13.png"/><Relationship Id="rId10" Type="http://schemas.openxmlformats.org/officeDocument/2006/relationships/image" Target="../media/image27.jpeg"/><Relationship Id="rId4" Type="http://schemas.openxmlformats.org/officeDocument/2006/relationships/image" Target="../media/image6.svg"/><Relationship Id="rId9" Type="http://schemas.openxmlformats.org/officeDocument/2006/relationships/image" Target="../media/image15.png"/></Relationships>
</file>

<file path=ppt/slides/_rels/slide35.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20.svg"/><Relationship Id="rId3" Type="http://schemas.openxmlformats.org/officeDocument/2006/relationships/image" Target="../media/image12.png"/><Relationship Id="rId7" Type="http://schemas.openxmlformats.org/officeDocument/2006/relationships/image" Target="../media/image14.png"/><Relationship Id="rId12" Type="http://schemas.openxmlformats.org/officeDocument/2006/relationships/image" Target="../media/image26.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8.svg"/><Relationship Id="rId11" Type="http://schemas.openxmlformats.org/officeDocument/2006/relationships/image" Target="../media/image28.png"/><Relationship Id="rId5" Type="http://schemas.openxmlformats.org/officeDocument/2006/relationships/image" Target="../media/image13.png"/><Relationship Id="rId10" Type="http://schemas.openxmlformats.org/officeDocument/2006/relationships/image" Target="../media/image27.jpeg"/><Relationship Id="rId4" Type="http://schemas.openxmlformats.org/officeDocument/2006/relationships/image" Target="../media/image6.svg"/><Relationship Id="rId9" Type="http://schemas.openxmlformats.org/officeDocument/2006/relationships/image" Target="../media/image15.png"/></Relationships>
</file>

<file path=ppt/slides/_rels/slide36.xml.rels><?xml version="1.0" encoding="UTF-8" standalone="yes"?>
<Relationships xmlns="http://schemas.openxmlformats.org/package/2006/relationships"><Relationship Id="rId3" Type="http://schemas.openxmlformats.org/officeDocument/2006/relationships/image" Target="NULL"/><Relationship Id="rId7" Type="http://schemas.openxmlformats.org/officeDocument/2006/relationships/image" Target="NULL"/><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NULL"/><Relationship Id="rId4" Type="http://schemas.openxmlformats.org/officeDocument/2006/relationships/image" Target="../media/image9.png"/></Relationships>
</file>

<file path=ppt/slides/_rels/slide37.xml.rels><?xml version="1.0" encoding="UTF-8" standalone="yes"?>
<Relationships xmlns="http://schemas.openxmlformats.org/package/2006/relationships"><Relationship Id="rId8" Type="http://schemas.openxmlformats.org/officeDocument/2006/relationships/image" Target="../media/image31.png"/><Relationship Id="rId13" Type="http://schemas.microsoft.com/office/2007/relationships/hdphoto" Target="../media/hdphoto5.wdp"/><Relationship Id="rId18" Type="http://schemas.openxmlformats.org/officeDocument/2006/relationships/image" Target="../media/image36.png"/><Relationship Id="rId26" Type="http://schemas.openxmlformats.org/officeDocument/2006/relationships/image" Target="../media/image40.png"/><Relationship Id="rId3" Type="http://schemas.openxmlformats.org/officeDocument/2006/relationships/slideLayout" Target="../slideLayouts/slideLayout12.xml"/><Relationship Id="rId21" Type="http://schemas.microsoft.com/office/2007/relationships/hdphoto" Target="../media/hdphoto9.wdp"/><Relationship Id="rId7" Type="http://schemas.microsoft.com/office/2007/relationships/hdphoto" Target="../media/hdphoto2.wdp"/><Relationship Id="rId12" Type="http://schemas.openxmlformats.org/officeDocument/2006/relationships/image" Target="../media/image33.png"/><Relationship Id="rId17" Type="http://schemas.microsoft.com/office/2007/relationships/hdphoto" Target="../media/hdphoto7.wdp"/><Relationship Id="rId25" Type="http://schemas.microsoft.com/office/2007/relationships/hdphoto" Target="../media/hdphoto11.wdp"/><Relationship Id="rId2" Type="http://schemas.openxmlformats.org/officeDocument/2006/relationships/audio" Target="../media/media2.MP3"/><Relationship Id="rId16" Type="http://schemas.openxmlformats.org/officeDocument/2006/relationships/image" Target="../media/image35.png"/><Relationship Id="rId20" Type="http://schemas.openxmlformats.org/officeDocument/2006/relationships/image" Target="../media/image37.png"/><Relationship Id="rId29" Type="http://schemas.microsoft.com/office/2007/relationships/hdphoto" Target="../media/hdphoto13.wdp"/><Relationship Id="rId1" Type="http://schemas.microsoft.com/office/2007/relationships/media" Target="../media/media2.MP3"/><Relationship Id="rId6" Type="http://schemas.openxmlformats.org/officeDocument/2006/relationships/image" Target="../media/image30.png"/><Relationship Id="rId11" Type="http://schemas.microsoft.com/office/2007/relationships/hdphoto" Target="../media/hdphoto4.wdp"/><Relationship Id="rId24" Type="http://schemas.openxmlformats.org/officeDocument/2006/relationships/image" Target="../media/image39.png"/><Relationship Id="rId5" Type="http://schemas.microsoft.com/office/2007/relationships/hdphoto" Target="../media/hdphoto1.wdp"/><Relationship Id="rId15" Type="http://schemas.microsoft.com/office/2007/relationships/hdphoto" Target="../media/hdphoto6.wdp"/><Relationship Id="rId23" Type="http://schemas.microsoft.com/office/2007/relationships/hdphoto" Target="../media/hdphoto10.wdp"/><Relationship Id="rId28" Type="http://schemas.openxmlformats.org/officeDocument/2006/relationships/image" Target="../media/image41.png"/><Relationship Id="rId10" Type="http://schemas.openxmlformats.org/officeDocument/2006/relationships/image" Target="../media/image32.png"/><Relationship Id="rId19" Type="http://schemas.microsoft.com/office/2007/relationships/hdphoto" Target="../media/hdphoto8.wdp"/><Relationship Id="rId31" Type="http://schemas.openxmlformats.org/officeDocument/2006/relationships/image" Target="../media/image43.png"/><Relationship Id="rId4" Type="http://schemas.openxmlformats.org/officeDocument/2006/relationships/image" Target="../media/image29.jpeg"/><Relationship Id="rId9" Type="http://schemas.microsoft.com/office/2007/relationships/hdphoto" Target="../media/hdphoto3.wdp"/><Relationship Id="rId14" Type="http://schemas.openxmlformats.org/officeDocument/2006/relationships/image" Target="../media/image34.png"/><Relationship Id="rId22" Type="http://schemas.openxmlformats.org/officeDocument/2006/relationships/image" Target="../media/image38.png"/><Relationship Id="rId27" Type="http://schemas.microsoft.com/office/2007/relationships/hdphoto" Target="../media/hdphoto12.wdp"/><Relationship Id="rId30" Type="http://schemas.openxmlformats.org/officeDocument/2006/relationships/image" Target="../media/image42.png"/></Relationships>
</file>

<file path=ppt/slides/_rels/slide3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12.xml"/><Relationship Id="rId5" Type="http://schemas.openxmlformats.org/officeDocument/2006/relationships/image" Target="../media/image46.png"/><Relationship Id="rId4" Type="http://schemas.microsoft.com/office/2007/relationships/hdphoto" Target="../media/hdphoto14.wdp"/></Relationships>
</file>

<file path=ppt/slides/_rels/slide3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12.xml"/><Relationship Id="rId6" Type="http://schemas.openxmlformats.org/officeDocument/2006/relationships/image" Target="../media/image46.png"/><Relationship Id="rId5" Type="http://schemas.openxmlformats.org/officeDocument/2006/relationships/slide" Target="slide39.xml"/><Relationship Id="rId4" Type="http://schemas.microsoft.com/office/2007/relationships/hdphoto" Target="../media/hdphoto14.wdp"/></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9.png"/><Relationship Id="rId7" Type="http://schemas.openxmlformats.org/officeDocument/2006/relationships/image" Target="../media/image6.sv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3.svg"/><Relationship Id="rId9" Type="http://schemas.openxmlformats.org/officeDocument/2006/relationships/image" Target="../media/image8.svg"/></Relationships>
</file>

<file path=ppt/slides/_rels/slide4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12.xml"/><Relationship Id="rId6" Type="http://schemas.openxmlformats.org/officeDocument/2006/relationships/image" Target="../media/image46.png"/><Relationship Id="rId5" Type="http://schemas.openxmlformats.org/officeDocument/2006/relationships/slide" Target="slide39.xml"/><Relationship Id="rId4" Type="http://schemas.microsoft.com/office/2007/relationships/hdphoto" Target="../media/hdphoto14.wdp"/></Relationships>
</file>

<file path=ppt/slides/_rels/slide4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12.xml"/><Relationship Id="rId6" Type="http://schemas.openxmlformats.org/officeDocument/2006/relationships/image" Target="../media/image46.png"/><Relationship Id="rId5" Type="http://schemas.openxmlformats.org/officeDocument/2006/relationships/slide" Target="slide39.xml"/><Relationship Id="rId4" Type="http://schemas.microsoft.com/office/2007/relationships/hdphoto" Target="../media/hdphoto14.wdp"/></Relationships>
</file>

<file path=ppt/slides/_rels/slide4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12.xml"/><Relationship Id="rId6" Type="http://schemas.openxmlformats.org/officeDocument/2006/relationships/image" Target="../media/image46.png"/><Relationship Id="rId5" Type="http://schemas.openxmlformats.org/officeDocument/2006/relationships/slide" Target="slide39.xml"/><Relationship Id="rId4" Type="http://schemas.microsoft.com/office/2007/relationships/hdphoto" Target="../media/hdphoto14.wdp"/></Relationships>
</file>

<file path=ppt/slides/_rels/slide4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12.xml"/><Relationship Id="rId6" Type="http://schemas.openxmlformats.org/officeDocument/2006/relationships/image" Target="../media/image46.png"/><Relationship Id="rId5" Type="http://schemas.openxmlformats.org/officeDocument/2006/relationships/slide" Target="slide39.xml"/><Relationship Id="rId4" Type="http://schemas.microsoft.com/office/2007/relationships/hdphoto" Target="../media/hdphoto14.wdp"/></Relationships>
</file>

<file path=ppt/slides/_rels/slide4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12.xml"/><Relationship Id="rId6" Type="http://schemas.openxmlformats.org/officeDocument/2006/relationships/image" Target="../media/image46.png"/><Relationship Id="rId5" Type="http://schemas.openxmlformats.org/officeDocument/2006/relationships/slide" Target="slide39.xml"/><Relationship Id="rId4" Type="http://schemas.microsoft.com/office/2007/relationships/hdphoto" Target="../media/hdphoto14.wdp"/></Relationships>
</file>

<file path=ppt/slides/_rels/slide45.xml.rels><?xml version="1.0" encoding="UTF-8" standalone="yes"?>
<Relationships xmlns="http://schemas.openxmlformats.org/package/2006/relationships"><Relationship Id="rId3" Type="http://schemas.openxmlformats.org/officeDocument/2006/relationships/image" Target="NULL"/><Relationship Id="rId7" Type="http://schemas.openxmlformats.org/officeDocument/2006/relationships/image" Target="NULL"/><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NULL"/><Relationship Id="rId4" Type="http://schemas.openxmlformats.org/officeDocument/2006/relationships/image" Target="../media/image9.png"/></Relationships>
</file>

<file path=ppt/slides/_rels/slide46.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13.png"/><Relationship Id="rId4" Type="http://schemas.openxmlformats.org/officeDocument/2006/relationships/image" Target="../media/image6.svg"/><Relationship Id="rId9" Type="http://schemas.openxmlformats.org/officeDocument/2006/relationships/image" Target="../media/image15.png"/></Relationships>
</file>

<file path=ppt/slides/_rels/slide47.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8.svg"/><Relationship Id="rId11" Type="http://schemas.openxmlformats.org/officeDocument/2006/relationships/image" Target="../media/image12.svg"/><Relationship Id="rId5" Type="http://schemas.openxmlformats.org/officeDocument/2006/relationships/image" Target="../media/image13.png"/><Relationship Id="rId10" Type="http://schemas.openxmlformats.org/officeDocument/2006/relationships/image" Target="../media/image24.png"/><Relationship Id="rId4" Type="http://schemas.openxmlformats.org/officeDocument/2006/relationships/image" Target="../media/image6.svg"/><Relationship Id="rId9" Type="http://schemas.openxmlformats.org/officeDocument/2006/relationships/image" Target="../media/image15.png"/></Relationships>
</file>

<file path=ppt/slides/_rels/slide48.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20.svg"/><Relationship Id="rId3" Type="http://schemas.openxmlformats.org/officeDocument/2006/relationships/image" Target="../media/image12.png"/><Relationship Id="rId7" Type="http://schemas.openxmlformats.org/officeDocument/2006/relationships/image" Target="../media/image14.png"/><Relationship Id="rId12" Type="http://schemas.openxmlformats.org/officeDocument/2006/relationships/image" Target="../media/image26.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8.svg"/><Relationship Id="rId11" Type="http://schemas.openxmlformats.org/officeDocument/2006/relationships/image" Target="../media/image26.svg"/><Relationship Id="rId5" Type="http://schemas.openxmlformats.org/officeDocument/2006/relationships/image" Target="../media/image13.png"/><Relationship Id="rId15" Type="http://schemas.openxmlformats.org/officeDocument/2006/relationships/image" Target="../media/image12.svg"/><Relationship Id="rId10" Type="http://schemas.openxmlformats.org/officeDocument/2006/relationships/image" Target="../media/image25.png"/><Relationship Id="rId4" Type="http://schemas.openxmlformats.org/officeDocument/2006/relationships/image" Target="../media/image6.svg"/><Relationship Id="rId9" Type="http://schemas.openxmlformats.org/officeDocument/2006/relationships/image" Target="../media/image15.png"/><Relationship Id="rId14" Type="http://schemas.openxmlformats.org/officeDocument/2006/relationships/image" Target="../media/image24.png"/></Relationships>
</file>

<file path=ppt/slides/_rels/slide4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3.png"/><Relationship Id="rId7"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8.svg"/><Relationship Id="rId4" Type="http://schemas.openxmlformats.org/officeDocument/2006/relationships/image" Target="../media/image6.sv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2.svg"/><Relationship Id="rId3" Type="http://schemas.openxmlformats.org/officeDocument/2006/relationships/image" Target="../media/image23.png"/><Relationship Id="rId7" Type="http://schemas.openxmlformats.org/officeDocument/2006/relationships/image" Target="../media/image6.svg"/><Relationship Id="rId12" Type="http://schemas.openxmlformats.org/officeDocument/2006/relationships/image" Target="../media/image24.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10.svg"/><Relationship Id="rId5" Type="http://schemas.openxmlformats.org/officeDocument/2006/relationships/image" Target="../media/image15.png"/><Relationship Id="rId10" Type="http://schemas.openxmlformats.org/officeDocument/2006/relationships/image" Target="../media/image14.png"/><Relationship Id="rId4" Type="http://schemas.openxmlformats.org/officeDocument/2006/relationships/image" Target="../media/image3.svg"/><Relationship Id="rId9" Type="http://schemas.openxmlformats.org/officeDocument/2006/relationships/image" Target="../media/image8.svg"/></Relationships>
</file>

<file path=ppt/slides/_rels/slide50.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20.svg"/><Relationship Id="rId3" Type="http://schemas.openxmlformats.org/officeDocument/2006/relationships/image" Target="../media/image12.png"/><Relationship Id="rId7" Type="http://schemas.openxmlformats.org/officeDocument/2006/relationships/image" Target="../media/image14.png"/><Relationship Id="rId12" Type="http://schemas.openxmlformats.org/officeDocument/2006/relationships/image" Target="../media/image26.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8.svg"/><Relationship Id="rId11" Type="http://schemas.openxmlformats.org/officeDocument/2006/relationships/image" Target="../media/image28.png"/><Relationship Id="rId5" Type="http://schemas.openxmlformats.org/officeDocument/2006/relationships/image" Target="../media/image13.png"/><Relationship Id="rId10" Type="http://schemas.openxmlformats.org/officeDocument/2006/relationships/image" Target="../media/image27.jpeg"/><Relationship Id="rId4" Type="http://schemas.openxmlformats.org/officeDocument/2006/relationships/image" Target="../media/image6.svg"/><Relationship Id="rId9" Type="http://schemas.openxmlformats.org/officeDocument/2006/relationships/image" Target="../media/image15.png"/></Relationships>
</file>

<file path=ppt/slides/_rels/slide51.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2.svg"/><Relationship Id="rId3" Type="http://schemas.openxmlformats.org/officeDocument/2006/relationships/image" Target="../media/image23.png"/><Relationship Id="rId7" Type="http://schemas.openxmlformats.org/officeDocument/2006/relationships/image" Target="../media/image6.svg"/><Relationship Id="rId12" Type="http://schemas.openxmlformats.org/officeDocument/2006/relationships/image" Target="../media/image24.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10.svg"/><Relationship Id="rId5" Type="http://schemas.openxmlformats.org/officeDocument/2006/relationships/image" Target="../media/image15.png"/><Relationship Id="rId10" Type="http://schemas.openxmlformats.org/officeDocument/2006/relationships/image" Target="../media/image14.png"/><Relationship Id="rId4" Type="http://schemas.openxmlformats.org/officeDocument/2006/relationships/image" Target="../media/image3.svg"/><Relationship Id="rId9" Type="http://schemas.openxmlformats.org/officeDocument/2006/relationships/image" Target="../media/image8.svg"/></Relationships>
</file>

<file path=ppt/slides/_rels/slide6.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20.svg"/><Relationship Id="rId3" Type="http://schemas.openxmlformats.org/officeDocument/2006/relationships/image" Target="../media/image12.png"/><Relationship Id="rId7" Type="http://schemas.openxmlformats.org/officeDocument/2006/relationships/image" Target="../media/image14.png"/><Relationship Id="rId12" Type="http://schemas.openxmlformats.org/officeDocument/2006/relationships/image" Target="../media/image26.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8.svg"/><Relationship Id="rId11" Type="http://schemas.openxmlformats.org/officeDocument/2006/relationships/image" Target="../media/image26.svg"/><Relationship Id="rId5" Type="http://schemas.openxmlformats.org/officeDocument/2006/relationships/image" Target="../media/image13.png"/><Relationship Id="rId15" Type="http://schemas.openxmlformats.org/officeDocument/2006/relationships/image" Target="../media/image12.svg"/><Relationship Id="rId10" Type="http://schemas.openxmlformats.org/officeDocument/2006/relationships/image" Target="../media/image25.png"/><Relationship Id="rId4" Type="http://schemas.openxmlformats.org/officeDocument/2006/relationships/image" Target="../media/image6.svg"/><Relationship Id="rId9" Type="http://schemas.openxmlformats.org/officeDocument/2006/relationships/image" Target="../media/image15.png"/><Relationship Id="rId14" Type="http://schemas.openxmlformats.org/officeDocument/2006/relationships/image" Target="../media/image24.png"/></Relationships>
</file>

<file path=ppt/slides/_rels/slide7.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20.svg"/><Relationship Id="rId3" Type="http://schemas.openxmlformats.org/officeDocument/2006/relationships/image" Target="../media/image12.png"/><Relationship Id="rId7" Type="http://schemas.openxmlformats.org/officeDocument/2006/relationships/image" Target="../media/image14.png"/><Relationship Id="rId12" Type="http://schemas.openxmlformats.org/officeDocument/2006/relationships/image" Target="../media/image26.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8.svg"/><Relationship Id="rId11" Type="http://schemas.openxmlformats.org/officeDocument/2006/relationships/image" Target="../media/image26.svg"/><Relationship Id="rId5" Type="http://schemas.openxmlformats.org/officeDocument/2006/relationships/image" Target="../media/image13.png"/><Relationship Id="rId15" Type="http://schemas.openxmlformats.org/officeDocument/2006/relationships/image" Target="../media/image12.svg"/><Relationship Id="rId10" Type="http://schemas.openxmlformats.org/officeDocument/2006/relationships/image" Target="../media/image25.png"/><Relationship Id="rId4" Type="http://schemas.openxmlformats.org/officeDocument/2006/relationships/image" Target="../media/image6.svg"/><Relationship Id="rId9" Type="http://schemas.openxmlformats.org/officeDocument/2006/relationships/image" Target="../media/image15.png"/><Relationship Id="rId14" Type="http://schemas.openxmlformats.org/officeDocument/2006/relationships/image" Target="../media/image24.png"/></Relationships>
</file>

<file path=ppt/slides/_rels/slide8.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20.svg"/><Relationship Id="rId3" Type="http://schemas.openxmlformats.org/officeDocument/2006/relationships/image" Target="../media/image12.png"/><Relationship Id="rId7" Type="http://schemas.openxmlformats.org/officeDocument/2006/relationships/image" Target="../media/image14.png"/><Relationship Id="rId12" Type="http://schemas.openxmlformats.org/officeDocument/2006/relationships/image" Target="../media/image26.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8.svg"/><Relationship Id="rId11" Type="http://schemas.openxmlformats.org/officeDocument/2006/relationships/image" Target="../media/image26.svg"/><Relationship Id="rId5" Type="http://schemas.openxmlformats.org/officeDocument/2006/relationships/image" Target="../media/image13.png"/><Relationship Id="rId15" Type="http://schemas.openxmlformats.org/officeDocument/2006/relationships/image" Target="../media/image12.svg"/><Relationship Id="rId10" Type="http://schemas.openxmlformats.org/officeDocument/2006/relationships/image" Target="../media/image25.png"/><Relationship Id="rId4" Type="http://schemas.openxmlformats.org/officeDocument/2006/relationships/image" Target="../media/image6.svg"/><Relationship Id="rId9" Type="http://schemas.openxmlformats.org/officeDocument/2006/relationships/image" Target="../media/image15.png"/><Relationship Id="rId14" Type="http://schemas.openxmlformats.org/officeDocument/2006/relationships/image" Target="../media/image24.png"/></Relationships>
</file>

<file path=ppt/slides/_rels/slide9.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20.svg"/><Relationship Id="rId3" Type="http://schemas.openxmlformats.org/officeDocument/2006/relationships/image" Target="../media/image12.png"/><Relationship Id="rId7" Type="http://schemas.openxmlformats.org/officeDocument/2006/relationships/image" Target="../media/image14.png"/><Relationship Id="rId12" Type="http://schemas.openxmlformats.org/officeDocument/2006/relationships/image" Target="../media/image26.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8.svg"/><Relationship Id="rId11" Type="http://schemas.openxmlformats.org/officeDocument/2006/relationships/image" Target="../media/image28.png"/><Relationship Id="rId5" Type="http://schemas.openxmlformats.org/officeDocument/2006/relationships/image" Target="../media/image13.png"/><Relationship Id="rId10" Type="http://schemas.openxmlformats.org/officeDocument/2006/relationships/image" Target="../media/image27.jpeg"/><Relationship Id="rId4" Type="http://schemas.openxmlformats.org/officeDocument/2006/relationships/image" Target="../media/image6.svg"/><Relationship Id="rId9"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sp>
        <p:nvSpPr>
          <p:cNvPr id="3" name="Freeform 3"/>
          <p:cNvSpPr/>
          <p:nvPr/>
        </p:nvSpPr>
        <p:spPr>
          <a:xfrm>
            <a:off x="3784207" y="1381986"/>
            <a:ext cx="10894904" cy="5066130"/>
          </a:xfrm>
          <a:custGeom>
            <a:avLst/>
            <a:gdLst/>
            <a:ahLst/>
            <a:cxnLst/>
            <a:rect l="l" t="t" r="r" b="b"/>
            <a:pathLst>
              <a:path w="10894904" h="5066130">
                <a:moveTo>
                  <a:pt x="0" y="0"/>
                </a:moveTo>
                <a:lnTo>
                  <a:pt x="10894904" y="0"/>
                </a:lnTo>
                <a:lnTo>
                  <a:pt x="10894904" y="5066130"/>
                </a:lnTo>
                <a:lnTo>
                  <a:pt x="0" y="5066130"/>
                </a:lnTo>
                <a:lnTo>
                  <a:pt x="0" y="0"/>
                </a:lnTo>
                <a:close/>
              </a:path>
            </a:pathLst>
          </a:custGeom>
          <a:blipFill>
            <a:blip r:embed="rId3">
              <a:alphaModFix amt="71000"/>
              <a:extLst>
                <a:ext uri="{96DAC541-7B7A-43D3-8B79-37D633B846F1}">
                  <asvg:svgBlip xmlns="" xmlns:asvg="http://schemas.microsoft.com/office/drawing/2016/SVG/main" r:embed="rId4"/>
                </a:ext>
              </a:extLst>
            </a:blip>
            <a:stretch>
              <a:fillRect/>
            </a:stretch>
          </a:blipFill>
        </p:spPr>
      </p:sp>
      <p:sp>
        <p:nvSpPr>
          <p:cNvPr id="4" name="Freeform 4"/>
          <p:cNvSpPr/>
          <p:nvPr/>
        </p:nvSpPr>
        <p:spPr>
          <a:xfrm>
            <a:off x="-311404" y="2593319"/>
            <a:ext cx="2271461" cy="1266340"/>
          </a:xfrm>
          <a:custGeom>
            <a:avLst/>
            <a:gdLst/>
            <a:ahLst/>
            <a:cxnLst/>
            <a:rect l="l" t="t" r="r" b="b"/>
            <a:pathLst>
              <a:path w="2271461" h="1266340">
                <a:moveTo>
                  <a:pt x="0" y="0"/>
                </a:moveTo>
                <a:lnTo>
                  <a:pt x="2271461" y="0"/>
                </a:lnTo>
                <a:lnTo>
                  <a:pt x="2271461" y="1266340"/>
                </a:lnTo>
                <a:lnTo>
                  <a:pt x="0" y="1266340"/>
                </a:lnTo>
                <a:lnTo>
                  <a:pt x="0" y="0"/>
                </a:lnTo>
                <a:close/>
              </a:path>
            </a:pathLst>
          </a:custGeom>
          <a:blipFill>
            <a:blip r:embed="rId5"/>
            <a:stretch>
              <a:fillRect/>
            </a:stretch>
          </a:blipFill>
        </p:spPr>
      </p:sp>
      <p:sp>
        <p:nvSpPr>
          <p:cNvPr id="5" name="Freeform 5"/>
          <p:cNvSpPr/>
          <p:nvPr/>
        </p:nvSpPr>
        <p:spPr>
          <a:xfrm>
            <a:off x="5105400" y="955545"/>
            <a:ext cx="8458200" cy="5673119"/>
          </a:xfrm>
          <a:custGeom>
            <a:avLst/>
            <a:gdLst/>
            <a:ahLst/>
            <a:cxnLst/>
            <a:rect l="l" t="t" r="r" b="b"/>
            <a:pathLst>
              <a:path w="6255662" h="4541887">
                <a:moveTo>
                  <a:pt x="0" y="0"/>
                </a:moveTo>
                <a:lnTo>
                  <a:pt x="6255662" y="0"/>
                </a:lnTo>
                <a:lnTo>
                  <a:pt x="6255662" y="4541887"/>
                </a:lnTo>
                <a:lnTo>
                  <a:pt x="0" y="4541887"/>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6" name="Freeform 6"/>
          <p:cNvSpPr/>
          <p:nvPr/>
        </p:nvSpPr>
        <p:spPr>
          <a:xfrm>
            <a:off x="7620000" y="351478"/>
            <a:ext cx="4654472" cy="5229040"/>
          </a:xfrm>
          <a:custGeom>
            <a:avLst/>
            <a:gdLst/>
            <a:ahLst/>
            <a:cxnLst/>
            <a:rect l="l" t="t" r="r" b="b"/>
            <a:pathLst>
              <a:path w="4327639" h="4821882">
                <a:moveTo>
                  <a:pt x="0" y="0"/>
                </a:moveTo>
                <a:lnTo>
                  <a:pt x="4327639" y="0"/>
                </a:lnTo>
                <a:lnTo>
                  <a:pt x="4327639" y="4821882"/>
                </a:lnTo>
                <a:lnTo>
                  <a:pt x="0" y="4821882"/>
                </a:lnTo>
                <a:lnTo>
                  <a:pt x="0" y="0"/>
                </a:lnTo>
                <a:close/>
              </a:path>
            </a:pathLst>
          </a:custGeom>
          <a:blipFill>
            <a:blip r:embed="rId8"/>
            <a:stretch>
              <a:fillRect/>
            </a:stretch>
          </a:blipFill>
        </p:spPr>
      </p:sp>
      <p:sp>
        <p:nvSpPr>
          <p:cNvPr id="7" name="Freeform 7"/>
          <p:cNvSpPr/>
          <p:nvPr/>
        </p:nvSpPr>
        <p:spPr>
          <a:xfrm>
            <a:off x="15595037" y="3351435"/>
            <a:ext cx="2271461" cy="1266340"/>
          </a:xfrm>
          <a:custGeom>
            <a:avLst/>
            <a:gdLst/>
            <a:ahLst/>
            <a:cxnLst/>
            <a:rect l="l" t="t" r="r" b="b"/>
            <a:pathLst>
              <a:path w="2271461" h="1266340">
                <a:moveTo>
                  <a:pt x="0" y="0"/>
                </a:moveTo>
                <a:lnTo>
                  <a:pt x="2271462" y="0"/>
                </a:lnTo>
                <a:lnTo>
                  <a:pt x="2271462" y="1266339"/>
                </a:lnTo>
                <a:lnTo>
                  <a:pt x="0" y="1266339"/>
                </a:lnTo>
                <a:lnTo>
                  <a:pt x="0" y="0"/>
                </a:lnTo>
                <a:close/>
              </a:path>
            </a:pathLst>
          </a:custGeom>
          <a:blipFill>
            <a:blip r:embed="rId5"/>
            <a:stretch>
              <a:fillRect/>
            </a:stretch>
          </a:blipFill>
        </p:spPr>
      </p:sp>
      <p:sp>
        <p:nvSpPr>
          <p:cNvPr id="8" name="Freeform 8"/>
          <p:cNvSpPr/>
          <p:nvPr/>
        </p:nvSpPr>
        <p:spPr>
          <a:xfrm>
            <a:off x="16454377" y="1306987"/>
            <a:ext cx="2271461" cy="1266340"/>
          </a:xfrm>
          <a:custGeom>
            <a:avLst/>
            <a:gdLst/>
            <a:ahLst/>
            <a:cxnLst/>
            <a:rect l="l" t="t" r="r" b="b"/>
            <a:pathLst>
              <a:path w="2271461" h="1266340">
                <a:moveTo>
                  <a:pt x="0" y="0"/>
                </a:moveTo>
                <a:lnTo>
                  <a:pt x="2271462" y="0"/>
                </a:lnTo>
                <a:lnTo>
                  <a:pt x="2271462" y="1266340"/>
                </a:lnTo>
                <a:lnTo>
                  <a:pt x="0" y="1266340"/>
                </a:lnTo>
                <a:lnTo>
                  <a:pt x="0" y="0"/>
                </a:lnTo>
                <a:close/>
              </a:path>
            </a:pathLst>
          </a:custGeom>
          <a:blipFill>
            <a:blip r:embed="rId5"/>
            <a:stretch>
              <a:fillRect/>
            </a:stretch>
          </a:blipFill>
        </p:spPr>
      </p:sp>
      <p:sp>
        <p:nvSpPr>
          <p:cNvPr id="9" name="Freeform 9"/>
          <p:cNvSpPr/>
          <p:nvPr/>
        </p:nvSpPr>
        <p:spPr>
          <a:xfrm>
            <a:off x="-634608" y="-63657"/>
            <a:ext cx="2271461" cy="1266340"/>
          </a:xfrm>
          <a:custGeom>
            <a:avLst/>
            <a:gdLst/>
            <a:ahLst/>
            <a:cxnLst/>
            <a:rect l="l" t="t" r="r" b="b"/>
            <a:pathLst>
              <a:path w="2271461" h="1266340">
                <a:moveTo>
                  <a:pt x="0" y="0"/>
                </a:moveTo>
                <a:lnTo>
                  <a:pt x="2271461" y="0"/>
                </a:lnTo>
                <a:lnTo>
                  <a:pt x="2271461" y="1266340"/>
                </a:lnTo>
                <a:lnTo>
                  <a:pt x="0" y="1266340"/>
                </a:lnTo>
                <a:lnTo>
                  <a:pt x="0" y="0"/>
                </a:lnTo>
                <a:close/>
              </a:path>
            </a:pathLst>
          </a:custGeom>
          <a:blipFill>
            <a:blip r:embed="rId5"/>
            <a:stretch>
              <a:fillRect/>
            </a:stretch>
          </a:blipFill>
        </p:spPr>
      </p:sp>
      <p:sp>
        <p:nvSpPr>
          <p:cNvPr id="10" name="Freeform 10"/>
          <p:cNvSpPr/>
          <p:nvPr/>
        </p:nvSpPr>
        <p:spPr>
          <a:xfrm>
            <a:off x="10472743" y="4744430"/>
            <a:ext cx="4619797" cy="4947574"/>
          </a:xfrm>
          <a:custGeom>
            <a:avLst/>
            <a:gdLst/>
            <a:ahLst/>
            <a:cxnLst/>
            <a:rect l="l" t="t" r="r" b="b"/>
            <a:pathLst>
              <a:path w="4619797" h="4947574">
                <a:moveTo>
                  <a:pt x="0" y="0"/>
                </a:moveTo>
                <a:lnTo>
                  <a:pt x="4619798" y="0"/>
                </a:lnTo>
                <a:lnTo>
                  <a:pt x="4619798" y="4947574"/>
                </a:lnTo>
                <a:lnTo>
                  <a:pt x="0" y="4947574"/>
                </a:lnTo>
                <a:lnTo>
                  <a:pt x="0" y="0"/>
                </a:lnTo>
                <a:close/>
              </a:path>
            </a:pathLst>
          </a:custGeom>
          <a:blipFill>
            <a:blip r:embed="rId9"/>
            <a:stretch>
              <a:fillRect/>
            </a:stretch>
          </a:blipFill>
        </p:spPr>
      </p:sp>
      <p:sp>
        <p:nvSpPr>
          <p:cNvPr id="11" name="TextBox 11"/>
          <p:cNvSpPr txBox="1"/>
          <p:nvPr/>
        </p:nvSpPr>
        <p:spPr>
          <a:xfrm>
            <a:off x="1636853" y="6812744"/>
            <a:ext cx="15255511" cy="2215991"/>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lIns="0" tIns="0" rIns="0" bIns="0" rtlCol="0" anchor="t">
            <a:spAutoFit/>
          </a:bodyPr>
          <a:lstStyle/>
          <a:p>
            <a:r>
              <a:rPr lang="vi-VN" sz="7200" b="1">
                <a:solidFill>
                  <a:srgbClr val="00B050"/>
                </a:solidFill>
                <a:latin typeface="iCiel Baliho Script" pitchFamily="50" charset="-93"/>
              </a:rPr>
              <a:t>ĐẤU TRANH CHO MỘT THẾ GIỚI HOÀ BÌNH</a:t>
            </a:r>
            <a:endParaRPr lang="en-GB" sz="7200">
              <a:solidFill>
                <a:srgbClr val="00B050"/>
              </a:solidFill>
              <a:latin typeface="iCiel Baliho Script" pitchFamily="50" charset="-93"/>
            </a:endParaRPr>
          </a:p>
          <a:p>
            <a:r>
              <a:rPr lang="vi-VN" sz="7200" b="1">
                <a:latin typeface="iCiel Baliho Script" pitchFamily="50" charset="-93"/>
              </a:rPr>
              <a:t>                 </a:t>
            </a:r>
            <a:r>
              <a:rPr lang="vi-VN" sz="4400" b="1">
                <a:latin typeface="iCiel Baliho Script" pitchFamily="50" charset="-93"/>
              </a:rPr>
              <a:t> </a:t>
            </a:r>
            <a:r>
              <a:rPr lang="vi-VN" sz="4400" b="1" smtClean="0">
                <a:solidFill>
                  <a:srgbClr val="00B050"/>
                </a:solidFill>
                <a:latin typeface="iCiel Baliho Script" pitchFamily="50" charset="-93"/>
              </a:rPr>
              <a:t>- </a:t>
            </a:r>
            <a:r>
              <a:rPr lang="vi-VN" sz="4400" b="1">
                <a:solidFill>
                  <a:srgbClr val="00B050"/>
                </a:solidFill>
                <a:latin typeface="iCiel Baliho Script" pitchFamily="50" charset="-93"/>
              </a:rPr>
              <a:t>G.G. Mác-két (G.G.Marquez) -  </a:t>
            </a:r>
            <a:r>
              <a:rPr lang="vi-VN" sz="7200">
                <a:solidFill>
                  <a:srgbClr val="00B050"/>
                </a:solidFill>
                <a:latin typeface="iCiel Baliho Script" pitchFamily="50" charset="-93"/>
              </a:rPr>
              <a:t>  </a:t>
            </a:r>
            <a:r>
              <a:rPr lang="vi-VN" sz="4000">
                <a:solidFill>
                  <a:srgbClr val="00B050"/>
                </a:solidFill>
              </a:rPr>
              <a:t>  </a:t>
            </a:r>
            <a:r>
              <a:rPr lang="vi-VN" sz="4000"/>
              <a:t>        </a:t>
            </a:r>
            <a:endParaRPr lang="en-GB" sz="4000"/>
          </a:p>
        </p:txBody>
      </p:sp>
      <p:pic>
        <p:nvPicPr>
          <p:cNvPr id="12" name="Picture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56910" y="6683369"/>
            <a:ext cx="16149498" cy="2745711"/>
          </a:xfrm>
          <a:prstGeom prst="rect">
            <a:avLst/>
          </a:prstGeom>
        </p:spPr>
      </p:pic>
    </p:spTree>
    <p:extLst>
      <p:ext uri="{BB962C8B-B14F-4D97-AF65-F5344CB8AC3E}">
        <p14:creationId xmlns:p14="http://schemas.microsoft.com/office/powerpoint/2010/main" val="49974434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3C9"/>
        </a:solidFill>
        <a:effectLst/>
      </p:bgPr>
    </p:bg>
    <p:spTree>
      <p:nvGrpSpPr>
        <p:cNvPr id="1" name=""/>
        <p:cNvGrpSpPr/>
        <p:nvPr/>
      </p:nvGrpSpPr>
      <p:grpSpPr>
        <a:xfrm>
          <a:off x="0" y="0"/>
          <a:ext cx="0" cy="0"/>
          <a:chOff x="0" y="0"/>
          <a:chExt cx="0" cy="0"/>
        </a:xfrm>
      </p:grpSpPr>
      <p:sp>
        <p:nvSpPr>
          <p:cNvPr id="2" name="Freeform 2"/>
          <p:cNvSpPr/>
          <p:nvPr/>
        </p:nvSpPr>
        <p:spPr>
          <a:xfrm>
            <a:off x="-2554098" y="7955973"/>
            <a:ext cx="15175832" cy="8229600"/>
          </a:xfrm>
          <a:custGeom>
            <a:avLst/>
            <a:gdLst/>
            <a:ahLst/>
            <a:cxnLst/>
            <a:rect l="l" t="t" r="r" b="b"/>
            <a:pathLst>
              <a:path w="15175832" h="8229600">
                <a:moveTo>
                  <a:pt x="0" y="0"/>
                </a:moveTo>
                <a:lnTo>
                  <a:pt x="15175832" y="0"/>
                </a:lnTo>
                <a:lnTo>
                  <a:pt x="15175832" y="8229600"/>
                </a:lnTo>
                <a:lnTo>
                  <a:pt x="0" y="8229600"/>
                </a:lnTo>
                <a:lnTo>
                  <a:pt x="0" y="0"/>
                </a:lnTo>
                <a:close/>
              </a:path>
            </a:pathLst>
          </a:custGeom>
          <a:blipFill>
            <a:blip r:embed="rId2"/>
            <a:stretch>
              <a:fillRect/>
            </a:stretch>
          </a:blipFill>
        </p:spPr>
      </p:sp>
      <p:sp>
        <p:nvSpPr>
          <p:cNvPr id="3" name="Freeform 3"/>
          <p:cNvSpPr/>
          <p:nvPr/>
        </p:nvSpPr>
        <p:spPr>
          <a:xfrm>
            <a:off x="6049575" y="7955973"/>
            <a:ext cx="15175832" cy="8229600"/>
          </a:xfrm>
          <a:custGeom>
            <a:avLst/>
            <a:gdLst/>
            <a:ahLst/>
            <a:cxnLst/>
            <a:rect l="l" t="t" r="r" b="b"/>
            <a:pathLst>
              <a:path w="15175832" h="8229600">
                <a:moveTo>
                  <a:pt x="0" y="0"/>
                </a:moveTo>
                <a:lnTo>
                  <a:pt x="15175832" y="0"/>
                </a:lnTo>
                <a:lnTo>
                  <a:pt x="15175832" y="8229600"/>
                </a:lnTo>
                <a:lnTo>
                  <a:pt x="0" y="8229600"/>
                </a:lnTo>
                <a:lnTo>
                  <a:pt x="0" y="0"/>
                </a:lnTo>
                <a:close/>
              </a:path>
            </a:pathLst>
          </a:custGeom>
          <a:blipFill>
            <a:blip r:embed="rId2"/>
            <a:stretch>
              <a:fillRect/>
            </a:stretch>
          </a:blipFill>
        </p:spPr>
      </p:sp>
      <p:sp>
        <p:nvSpPr>
          <p:cNvPr id="4" name="Freeform 4"/>
          <p:cNvSpPr/>
          <p:nvPr/>
        </p:nvSpPr>
        <p:spPr>
          <a:xfrm>
            <a:off x="-1275193" y="1366843"/>
            <a:ext cx="5183620" cy="2106793"/>
          </a:xfrm>
          <a:custGeom>
            <a:avLst/>
            <a:gdLst/>
            <a:ahLst/>
            <a:cxnLst/>
            <a:rect l="l" t="t" r="r" b="b"/>
            <a:pathLst>
              <a:path w="5183620" h="2106793">
                <a:moveTo>
                  <a:pt x="0" y="0"/>
                </a:moveTo>
                <a:lnTo>
                  <a:pt x="5183620" y="0"/>
                </a:lnTo>
                <a:lnTo>
                  <a:pt x="5183620" y="2106793"/>
                </a:lnTo>
                <a:lnTo>
                  <a:pt x="0" y="2106793"/>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5" name="Freeform 5"/>
          <p:cNvSpPr/>
          <p:nvPr/>
        </p:nvSpPr>
        <p:spPr>
          <a:xfrm>
            <a:off x="15167915" y="-323395"/>
            <a:ext cx="4182770" cy="4114800"/>
          </a:xfrm>
          <a:custGeom>
            <a:avLst/>
            <a:gdLst/>
            <a:ahLst/>
            <a:cxnLst/>
            <a:rect l="l" t="t" r="r" b="b"/>
            <a:pathLst>
              <a:path w="4182770" h="4114800">
                <a:moveTo>
                  <a:pt x="0" y="0"/>
                </a:moveTo>
                <a:lnTo>
                  <a:pt x="4182770" y="0"/>
                </a:lnTo>
                <a:lnTo>
                  <a:pt x="4182770" y="4114800"/>
                </a:lnTo>
                <a:lnTo>
                  <a:pt x="0" y="411480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6" name="Freeform 6"/>
          <p:cNvSpPr/>
          <p:nvPr/>
        </p:nvSpPr>
        <p:spPr>
          <a:xfrm>
            <a:off x="14167065" y="2011096"/>
            <a:ext cx="5183620" cy="2106793"/>
          </a:xfrm>
          <a:custGeom>
            <a:avLst/>
            <a:gdLst/>
            <a:ahLst/>
            <a:cxnLst/>
            <a:rect l="l" t="t" r="r" b="b"/>
            <a:pathLst>
              <a:path w="5183620" h="2106793">
                <a:moveTo>
                  <a:pt x="0" y="0"/>
                </a:moveTo>
                <a:lnTo>
                  <a:pt x="5183620" y="0"/>
                </a:lnTo>
                <a:lnTo>
                  <a:pt x="5183620" y="2106793"/>
                </a:lnTo>
                <a:lnTo>
                  <a:pt x="0" y="2106793"/>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7" name="Freeform 7"/>
          <p:cNvSpPr/>
          <p:nvPr/>
        </p:nvSpPr>
        <p:spPr>
          <a:xfrm>
            <a:off x="1220612" y="1070290"/>
            <a:ext cx="2897169" cy="1327430"/>
          </a:xfrm>
          <a:custGeom>
            <a:avLst/>
            <a:gdLst/>
            <a:ahLst/>
            <a:cxnLst/>
            <a:rect l="l" t="t" r="r" b="b"/>
            <a:pathLst>
              <a:path w="2897169" h="1327430">
                <a:moveTo>
                  <a:pt x="0" y="0"/>
                </a:moveTo>
                <a:lnTo>
                  <a:pt x="2897169" y="0"/>
                </a:lnTo>
                <a:lnTo>
                  <a:pt x="2897169" y="1327430"/>
                </a:lnTo>
                <a:lnTo>
                  <a:pt x="0" y="1327430"/>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grpSp>
        <p:nvGrpSpPr>
          <p:cNvPr id="8" name="Group 8"/>
          <p:cNvGrpSpPr/>
          <p:nvPr/>
        </p:nvGrpSpPr>
        <p:grpSpPr>
          <a:xfrm>
            <a:off x="4423442" y="184903"/>
            <a:ext cx="9149836" cy="1524508"/>
            <a:chOff x="0" y="0"/>
            <a:chExt cx="2409833" cy="401517"/>
          </a:xfrm>
        </p:grpSpPr>
        <p:sp>
          <p:nvSpPr>
            <p:cNvPr id="9" name="Freeform 9"/>
            <p:cNvSpPr/>
            <p:nvPr/>
          </p:nvSpPr>
          <p:spPr>
            <a:xfrm>
              <a:off x="0" y="0"/>
              <a:ext cx="2409833" cy="401517"/>
            </a:xfrm>
            <a:custGeom>
              <a:avLst/>
              <a:gdLst/>
              <a:ahLst/>
              <a:cxnLst/>
              <a:rect l="l" t="t" r="r" b="b"/>
              <a:pathLst>
                <a:path w="2409833" h="401517">
                  <a:moveTo>
                    <a:pt x="43152" y="0"/>
                  </a:moveTo>
                  <a:lnTo>
                    <a:pt x="2366681" y="0"/>
                  </a:lnTo>
                  <a:cubicBezTo>
                    <a:pt x="2378126" y="0"/>
                    <a:pt x="2389102" y="4546"/>
                    <a:pt x="2397194" y="12639"/>
                  </a:cubicBezTo>
                  <a:cubicBezTo>
                    <a:pt x="2405287" y="20732"/>
                    <a:pt x="2409833" y="31708"/>
                    <a:pt x="2409833" y="43152"/>
                  </a:cubicBezTo>
                  <a:lnTo>
                    <a:pt x="2409833" y="358364"/>
                  </a:lnTo>
                  <a:cubicBezTo>
                    <a:pt x="2409833" y="382197"/>
                    <a:pt x="2390513" y="401517"/>
                    <a:pt x="2366681" y="401517"/>
                  </a:cubicBezTo>
                  <a:lnTo>
                    <a:pt x="43152" y="401517"/>
                  </a:lnTo>
                  <a:cubicBezTo>
                    <a:pt x="19320" y="401517"/>
                    <a:pt x="0" y="382197"/>
                    <a:pt x="0" y="358364"/>
                  </a:cubicBezTo>
                  <a:lnTo>
                    <a:pt x="0" y="43152"/>
                  </a:lnTo>
                  <a:cubicBezTo>
                    <a:pt x="0" y="19320"/>
                    <a:pt x="19320" y="0"/>
                    <a:pt x="43152" y="0"/>
                  </a:cubicBezTo>
                  <a:close/>
                </a:path>
              </a:pathLst>
            </a:custGeom>
            <a:solidFill>
              <a:srgbClr val="FFC656"/>
            </a:solidFill>
          </p:spPr>
        </p:sp>
        <p:sp>
          <p:nvSpPr>
            <p:cNvPr id="10" name="TextBox 10"/>
            <p:cNvSpPr txBox="1"/>
            <p:nvPr/>
          </p:nvSpPr>
          <p:spPr>
            <a:xfrm>
              <a:off x="0" y="-38100"/>
              <a:ext cx="2409833" cy="439617"/>
            </a:xfrm>
            <a:prstGeom prst="rect">
              <a:avLst/>
            </a:prstGeom>
          </p:spPr>
          <p:txBody>
            <a:bodyPr lIns="50800" tIns="50800" rIns="50800" bIns="50800" rtlCol="0" anchor="ctr"/>
            <a:lstStyle/>
            <a:p>
              <a:pPr algn="ctr">
                <a:lnSpc>
                  <a:spcPts val="2659"/>
                </a:lnSpc>
                <a:spcBef>
                  <a:spcPct val="0"/>
                </a:spcBef>
              </a:pPr>
              <a:endParaRPr/>
            </a:p>
          </p:txBody>
        </p:sp>
      </p:grpSp>
      <p:sp>
        <p:nvSpPr>
          <p:cNvPr id="11" name="Freeform 11"/>
          <p:cNvSpPr/>
          <p:nvPr/>
        </p:nvSpPr>
        <p:spPr>
          <a:xfrm>
            <a:off x="-3502377" y="6405347"/>
            <a:ext cx="6171574" cy="4358674"/>
          </a:xfrm>
          <a:custGeom>
            <a:avLst/>
            <a:gdLst/>
            <a:ahLst/>
            <a:cxnLst/>
            <a:rect l="l" t="t" r="r" b="b"/>
            <a:pathLst>
              <a:path w="6171574" h="4358674">
                <a:moveTo>
                  <a:pt x="0" y="0"/>
                </a:moveTo>
                <a:lnTo>
                  <a:pt x="6171574" y="0"/>
                </a:lnTo>
                <a:lnTo>
                  <a:pt x="6171574" y="4358673"/>
                </a:lnTo>
                <a:lnTo>
                  <a:pt x="0" y="4358673"/>
                </a:lnTo>
                <a:lnTo>
                  <a:pt x="0" y="0"/>
                </a:lnTo>
                <a:close/>
              </a:path>
            </a:pathLst>
          </a:custGeom>
          <a:blipFill>
            <a:blip r:embed="rId9"/>
            <a:stretch>
              <a:fillRect/>
            </a:stretch>
          </a:blipFill>
        </p:spPr>
      </p:sp>
      <p:sp>
        <p:nvSpPr>
          <p:cNvPr id="12" name="Freeform 12"/>
          <p:cNvSpPr/>
          <p:nvPr/>
        </p:nvSpPr>
        <p:spPr>
          <a:xfrm>
            <a:off x="15941626" y="6755690"/>
            <a:ext cx="6171574" cy="4358674"/>
          </a:xfrm>
          <a:custGeom>
            <a:avLst/>
            <a:gdLst/>
            <a:ahLst/>
            <a:cxnLst/>
            <a:rect l="l" t="t" r="r" b="b"/>
            <a:pathLst>
              <a:path w="6171574" h="4358674">
                <a:moveTo>
                  <a:pt x="0" y="0"/>
                </a:moveTo>
                <a:lnTo>
                  <a:pt x="6171573" y="0"/>
                </a:lnTo>
                <a:lnTo>
                  <a:pt x="6171573" y="4358674"/>
                </a:lnTo>
                <a:lnTo>
                  <a:pt x="0" y="4358674"/>
                </a:lnTo>
                <a:lnTo>
                  <a:pt x="0" y="0"/>
                </a:lnTo>
                <a:close/>
              </a:path>
            </a:pathLst>
          </a:custGeom>
          <a:blipFill>
            <a:blip r:embed="rId9"/>
            <a:stretch>
              <a:fillRect/>
            </a:stretch>
          </a:blipFill>
        </p:spPr>
      </p:sp>
      <p:sp>
        <p:nvSpPr>
          <p:cNvPr id="15" name="Freeform 15"/>
          <p:cNvSpPr/>
          <p:nvPr/>
        </p:nvSpPr>
        <p:spPr>
          <a:xfrm rot="21431153">
            <a:off x="216130" y="3706925"/>
            <a:ext cx="4788006" cy="3936601"/>
          </a:xfrm>
          <a:custGeom>
            <a:avLst/>
            <a:gdLst/>
            <a:ahLst/>
            <a:cxnLst/>
            <a:rect l="l" t="t" r="r" b="b"/>
            <a:pathLst>
              <a:path w="3136392" h="2258568">
                <a:moveTo>
                  <a:pt x="3136392" y="2258568"/>
                </a:moveTo>
                <a:lnTo>
                  <a:pt x="0" y="2258568"/>
                </a:lnTo>
                <a:lnTo>
                  <a:pt x="0" y="0"/>
                </a:lnTo>
                <a:lnTo>
                  <a:pt x="3136392" y="0"/>
                </a:lnTo>
                <a:lnTo>
                  <a:pt x="3136392" y="2258568"/>
                </a:lnTo>
                <a:close/>
              </a:path>
            </a:pathLst>
          </a:custGeom>
          <a:blipFill>
            <a:blip r:embed="rId10"/>
            <a:stretch>
              <a:fillRect l="-8" r="-8"/>
            </a:stretch>
          </a:blipFill>
        </p:spPr>
      </p:sp>
      <p:sp>
        <p:nvSpPr>
          <p:cNvPr id="18" name="Freeform 18"/>
          <p:cNvSpPr/>
          <p:nvPr/>
        </p:nvSpPr>
        <p:spPr>
          <a:xfrm rot="164400">
            <a:off x="5427852" y="3703579"/>
            <a:ext cx="6157608" cy="4433519"/>
          </a:xfrm>
          <a:custGeom>
            <a:avLst/>
            <a:gdLst/>
            <a:ahLst/>
            <a:cxnLst/>
            <a:rect l="l" t="t" r="r" b="b"/>
            <a:pathLst>
              <a:path w="3136392" h="2258568">
                <a:moveTo>
                  <a:pt x="3136392" y="2258568"/>
                </a:moveTo>
                <a:lnTo>
                  <a:pt x="0" y="2258568"/>
                </a:lnTo>
                <a:lnTo>
                  <a:pt x="0" y="0"/>
                </a:lnTo>
                <a:lnTo>
                  <a:pt x="3136392" y="0"/>
                </a:lnTo>
                <a:lnTo>
                  <a:pt x="3136392" y="2258568"/>
                </a:lnTo>
                <a:close/>
              </a:path>
            </a:pathLst>
          </a:custGeom>
          <a:blipFill>
            <a:blip r:embed="rId10"/>
            <a:stretch>
              <a:fillRect l="-8" r="-8"/>
            </a:stretch>
          </a:blipFill>
        </p:spPr>
      </p:sp>
      <p:sp>
        <p:nvSpPr>
          <p:cNvPr id="21" name="Freeform 21"/>
          <p:cNvSpPr/>
          <p:nvPr/>
        </p:nvSpPr>
        <p:spPr>
          <a:xfrm rot="164400">
            <a:off x="11835576" y="3943246"/>
            <a:ext cx="5442657" cy="4226609"/>
          </a:xfrm>
          <a:custGeom>
            <a:avLst/>
            <a:gdLst/>
            <a:ahLst/>
            <a:cxnLst/>
            <a:rect l="l" t="t" r="r" b="b"/>
            <a:pathLst>
              <a:path w="3136392" h="2258568">
                <a:moveTo>
                  <a:pt x="3136392" y="2258568"/>
                </a:moveTo>
                <a:lnTo>
                  <a:pt x="0" y="2258568"/>
                </a:lnTo>
                <a:lnTo>
                  <a:pt x="0" y="0"/>
                </a:lnTo>
                <a:lnTo>
                  <a:pt x="3136392" y="0"/>
                </a:lnTo>
                <a:lnTo>
                  <a:pt x="3136392" y="2258568"/>
                </a:lnTo>
                <a:close/>
              </a:path>
            </a:pathLst>
          </a:custGeom>
          <a:blipFill>
            <a:blip r:embed="rId10"/>
            <a:stretch>
              <a:fillRect l="-8" r="-8"/>
            </a:stretch>
          </a:blipFill>
        </p:spPr>
      </p:sp>
      <p:sp>
        <p:nvSpPr>
          <p:cNvPr id="22" name="Freeform 22"/>
          <p:cNvSpPr/>
          <p:nvPr/>
        </p:nvSpPr>
        <p:spPr>
          <a:xfrm>
            <a:off x="3990755" y="3063024"/>
            <a:ext cx="734324" cy="734324"/>
          </a:xfrm>
          <a:custGeom>
            <a:avLst/>
            <a:gdLst/>
            <a:ahLst/>
            <a:cxnLst/>
            <a:rect l="l" t="t" r="r" b="b"/>
            <a:pathLst>
              <a:path w="734324" h="734324">
                <a:moveTo>
                  <a:pt x="0" y="0"/>
                </a:moveTo>
                <a:lnTo>
                  <a:pt x="734324" y="0"/>
                </a:lnTo>
                <a:lnTo>
                  <a:pt x="734324" y="734323"/>
                </a:lnTo>
                <a:lnTo>
                  <a:pt x="0" y="734323"/>
                </a:lnTo>
                <a:lnTo>
                  <a:pt x="0" y="0"/>
                </a:lnTo>
                <a:close/>
              </a:path>
            </a:pathLst>
          </a:custGeom>
          <a:blipFill>
            <a:blip r:embed="rId11">
              <a:extLst>
                <a:ext uri="{96DAC541-7B7A-43D3-8B79-37D633B846F1}">
                  <asvg:svgBlip xmlns="" xmlns:asvg="http://schemas.microsoft.com/office/drawing/2016/SVG/main" r:embed="rId14"/>
                </a:ext>
              </a:extLst>
            </a:blip>
            <a:stretch>
              <a:fillRect/>
            </a:stretch>
          </a:blipFill>
        </p:spPr>
      </p:sp>
      <p:sp>
        <p:nvSpPr>
          <p:cNvPr id="23" name="TextBox 23"/>
          <p:cNvSpPr txBox="1"/>
          <p:nvPr/>
        </p:nvSpPr>
        <p:spPr>
          <a:xfrm>
            <a:off x="4621360" y="260386"/>
            <a:ext cx="8951918" cy="1477328"/>
          </a:xfrm>
          <a:prstGeom prst="rect">
            <a:avLst/>
          </a:prstGeom>
        </p:spPr>
        <p:txBody>
          <a:bodyPr wrap="square" lIns="0" tIns="0" rIns="0" bIns="0" rtlCol="0" anchor="t">
            <a:spAutoFit/>
          </a:bodyPr>
          <a:lstStyle/>
          <a:p>
            <a:pPr algn="ctr"/>
            <a:r>
              <a:rPr lang="vi-VN" sz="4800" b="1">
                <a:latin typeface="+mj-lt"/>
              </a:rPr>
              <a:t>b. Quá trình phát triển từ ý tưởng thành thông điệp</a:t>
            </a:r>
            <a:endParaRPr lang="en-US" sz="6000">
              <a:solidFill>
                <a:srgbClr val="557034"/>
              </a:solidFill>
              <a:latin typeface="+mj-lt"/>
              <a:ea typeface="เอฟซี เดซี่"/>
              <a:cs typeface="เอฟซี เดซี่"/>
              <a:sym typeface="เอฟซี เดซี่"/>
            </a:endParaRPr>
          </a:p>
        </p:txBody>
      </p:sp>
      <p:sp>
        <p:nvSpPr>
          <p:cNvPr id="24" name="TextBox 24"/>
          <p:cNvSpPr txBox="1"/>
          <p:nvPr/>
        </p:nvSpPr>
        <p:spPr>
          <a:xfrm rot="-216081">
            <a:off x="714174" y="4164158"/>
            <a:ext cx="3834135" cy="2872581"/>
          </a:xfrm>
          <a:prstGeom prst="rect">
            <a:avLst/>
          </a:prstGeom>
        </p:spPr>
        <p:txBody>
          <a:bodyPr wrap="square" lIns="0" tIns="0" rIns="0" bIns="0" rtlCol="0" anchor="t">
            <a:spAutoFit/>
          </a:bodyPr>
          <a:lstStyle/>
          <a:p>
            <a:pPr algn="just">
              <a:lnSpc>
                <a:spcPts val="5638"/>
              </a:lnSpc>
            </a:pPr>
            <a:r>
              <a:rPr lang="en-US" sz="5400">
                <a:latin typeface="Times New Roman" panose="02020603050405020304" pitchFamily="18" charset="0"/>
                <a:cs typeface="Times New Roman" panose="02020603050405020304" pitchFamily="18" charset="0"/>
              </a:rPr>
              <a:t>Hình thành ý tưởng (suy nghĩ, dự định, mục </a:t>
            </a:r>
            <a:endParaRPr lang="en-US" sz="4800">
              <a:solidFill>
                <a:srgbClr val="000000"/>
              </a:solidFill>
              <a:latin typeface="Times New Roman" panose="02020603050405020304" pitchFamily="18" charset="0"/>
              <a:ea typeface="Dreaming Outloud Sans"/>
              <a:cs typeface="Times New Roman" panose="02020603050405020304" pitchFamily="18" charset="0"/>
              <a:sym typeface="Dreaming Outloud Sans"/>
            </a:endParaRPr>
          </a:p>
        </p:txBody>
      </p:sp>
      <p:sp>
        <p:nvSpPr>
          <p:cNvPr id="25" name="TextBox 25"/>
          <p:cNvSpPr txBox="1"/>
          <p:nvPr/>
        </p:nvSpPr>
        <p:spPr>
          <a:xfrm rot="197716">
            <a:off x="12231888" y="4635076"/>
            <a:ext cx="4409804" cy="2954655"/>
          </a:xfrm>
          <a:prstGeom prst="rect">
            <a:avLst/>
          </a:prstGeom>
        </p:spPr>
        <p:txBody>
          <a:bodyPr wrap="square" lIns="0" tIns="0" rIns="0" bIns="0" rtlCol="0" anchor="t">
            <a:spAutoFit/>
          </a:bodyPr>
          <a:lstStyle/>
          <a:p>
            <a:pPr algn="just"/>
            <a:r>
              <a:rPr lang="en-US" sz="4800">
                <a:latin typeface="Times New Roman" panose="02020603050405020304" pitchFamily="18" charset="0"/>
                <a:cs typeface="Times New Roman" panose="02020603050405020304" pitchFamily="18" charset="0"/>
              </a:rPr>
              <a:t>Tiếp nhận, hiểu thông điệp, nâng cao nhận thức và cách ứng xử</a:t>
            </a:r>
            <a:endParaRPr lang="en-GB" sz="4800">
              <a:latin typeface="Times New Roman" panose="02020603050405020304" pitchFamily="18" charset="0"/>
              <a:cs typeface="Times New Roman" panose="02020603050405020304" pitchFamily="18" charset="0"/>
            </a:endParaRPr>
          </a:p>
        </p:txBody>
      </p:sp>
      <p:sp>
        <p:nvSpPr>
          <p:cNvPr id="26" name="TextBox 26"/>
          <p:cNvSpPr txBox="1"/>
          <p:nvPr/>
        </p:nvSpPr>
        <p:spPr>
          <a:xfrm rot="114364">
            <a:off x="5988613" y="4407097"/>
            <a:ext cx="4907329" cy="2954655"/>
          </a:xfrm>
          <a:prstGeom prst="rect">
            <a:avLst/>
          </a:prstGeom>
        </p:spPr>
        <p:txBody>
          <a:bodyPr wrap="square" lIns="0" tIns="0" rIns="0" bIns="0" rtlCol="0" anchor="t">
            <a:spAutoFit/>
          </a:bodyPr>
          <a:lstStyle/>
          <a:p>
            <a:pPr algn="just"/>
            <a:r>
              <a:rPr lang="en-US" sz="4800">
                <a:latin typeface="Times New Roman" panose="02020603050405020304" pitchFamily="18" charset="0"/>
                <a:cs typeface="Times New Roman" panose="02020603050405020304" pitchFamily="18" charset="0"/>
              </a:rPr>
              <a:t>Ý tưởng phát triển thành thông điệp (bài học, tư tưởng,…) trong VB</a:t>
            </a:r>
            <a:endParaRPr lang="en-GB" sz="4800">
              <a:latin typeface="Times New Roman" panose="02020603050405020304" pitchFamily="18" charset="0"/>
              <a:cs typeface="Times New Roman" panose="02020603050405020304" pitchFamily="18" charset="0"/>
            </a:endParaRPr>
          </a:p>
        </p:txBody>
      </p:sp>
      <p:sp>
        <p:nvSpPr>
          <p:cNvPr id="27" name="Freeform 27"/>
          <p:cNvSpPr/>
          <p:nvPr/>
        </p:nvSpPr>
        <p:spPr>
          <a:xfrm>
            <a:off x="8776838" y="3106474"/>
            <a:ext cx="734324" cy="734324"/>
          </a:xfrm>
          <a:custGeom>
            <a:avLst/>
            <a:gdLst/>
            <a:ahLst/>
            <a:cxnLst/>
            <a:rect l="l" t="t" r="r" b="b"/>
            <a:pathLst>
              <a:path w="734324" h="734324">
                <a:moveTo>
                  <a:pt x="0" y="0"/>
                </a:moveTo>
                <a:lnTo>
                  <a:pt x="734324" y="0"/>
                </a:lnTo>
                <a:lnTo>
                  <a:pt x="734324" y="734324"/>
                </a:lnTo>
                <a:lnTo>
                  <a:pt x="0" y="734324"/>
                </a:lnTo>
                <a:lnTo>
                  <a:pt x="0" y="0"/>
                </a:lnTo>
                <a:close/>
              </a:path>
            </a:pathLst>
          </a:custGeom>
          <a:blipFill>
            <a:blip r:embed="rId11">
              <a:extLst>
                <a:ext uri="{96DAC541-7B7A-43D3-8B79-37D633B846F1}">
                  <asvg:svgBlip xmlns="" xmlns:asvg="http://schemas.microsoft.com/office/drawing/2016/SVG/main" r:embed="rId14"/>
                </a:ext>
              </a:extLst>
            </a:blip>
            <a:stretch>
              <a:fillRect/>
            </a:stretch>
          </a:blipFill>
        </p:spPr>
      </p:sp>
      <p:sp>
        <p:nvSpPr>
          <p:cNvPr id="28" name="Freeform 28"/>
          <p:cNvSpPr/>
          <p:nvPr/>
        </p:nvSpPr>
        <p:spPr>
          <a:xfrm>
            <a:off x="13756694" y="3224601"/>
            <a:ext cx="734324" cy="734324"/>
          </a:xfrm>
          <a:custGeom>
            <a:avLst/>
            <a:gdLst/>
            <a:ahLst/>
            <a:cxnLst/>
            <a:rect l="l" t="t" r="r" b="b"/>
            <a:pathLst>
              <a:path w="734324" h="734324">
                <a:moveTo>
                  <a:pt x="0" y="0"/>
                </a:moveTo>
                <a:lnTo>
                  <a:pt x="734323" y="0"/>
                </a:lnTo>
                <a:lnTo>
                  <a:pt x="734323" y="734323"/>
                </a:lnTo>
                <a:lnTo>
                  <a:pt x="0" y="734323"/>
                </a:lnTo>
                <a:lnTo>
                  <a:pt x="0" y="0"/>
                </a:lnTo>
                <a:close/>
              </a:path>
            </a:pathLst>
          </a:custGeom>
          <a:blipFill>
            <a:blip r:embed="rId11">
              <a:extLst>
                <a:ext uri="{96DAC541-7B7A-43D3-8B79-37D633B846F1}">
                  <asvg:svgBlip xmlns="" xmlns:asvg="http://schemas.microsoft.com/office/drawing/2016/SVG/main" r:embed="rId14"/>
                </a:ext>
              </a:extLst>
            </a:blip>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barn(inVertical)">
                                      <p:cBhvr>
                                        <p:cTn id="19" dur="500"/>
                                        <p:tgtEl>
                                          <p:spTgt spid="24"/>
                                        </p:tgtEl>
                                      </p:cBhvr>
                                    </p:animEffect>
                                  </p:childTnLst>
                                </p:cTn>
                              </p:par>
                              <p:par>
                                <p:cTn id="20" presetID="16" presetClass="entr" presetSubtype="21"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par>
                                <p:cTn id="23" presetID="16" presetClass="entr" presetSubtype="21"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barn(inVertical)">
                                      <p:cBhvr>
                                        <p:cTn id="25" dur="500"/>
                                        <p:tgtEl>
                                          <p:spTgt spid="22"/>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barn(inVertical)">
                                      <p:cBhvr>
                                        <p:cTn id="30" dur="500"/>
                                        <p:tgtEl>
                                          <p:spTgt spid="27"/>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barn(inVertical)">
                                      <p:cBhvr>
                                        <p:cTn id="33" dur="500"/>
                                        <p:tgtEl>
                                          <p:spTgt spid="26"/>
                                        </p:tgtEl>
                                      </p:cBhvr>
                                    </p:animEffect>
                                  </p:childTnLst>
                                </p:cTn>
                              </p:par>
                              <p:par>
                                <p:cTn id="34" presetID="16" presetClass="entr" presetSubtype="21" fill="hold"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barn(inVertical)">
                                      <p:cBhvr>
                                        <p:cTn id="36" dur="500"/>
                                        <p:tgtEl>
                                          <p:spTgt spid="18"/>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barn(inVertical)">
                                      <p:cBhvr>
                                        <p:cTn id="41" dur="500"/>
                                        <p:tgtEl>
                                          <p:spTgt spid="25"/>
                                        </p:tgtEl>
                                      </p:cBhvr>
                                    </p:animEffect>
                                  </p:childTnLst>
                                </p:cTn>
                              </p:par>
                              <p:par>
                                <p:cTn id="42" presetID="16" presetClass="entr" presetSubtype="21" fill="hold" nodeType="with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barn(inVertical)">
                                      <p:cBhvr>
                                        <p:cTn id="44" dur="500"/>
                                        <p:tgtEl>
                                          <p:spTgt spid="21"/>
                                        </p:tgtEl>
                                      </p:cBhvr>
                                    </p:animEffect>
                                  </p:childTnLst>
                                </p:cTn>
                              </p:par>
                              <p:par>
                                <p:cTn id="45" presetID="16" presetClass="entr" presetSubtype="21" fill="hold" nodeType="with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barn(inVertical)">
                                      <p:cBhvr>
                                        <p:cTn id="4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2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3C9"/>
        </a:solidFill>
        <a:effectLst/>
      </p:bgPr>
    </p:bg>
    <p:spTree>
      <p:nvGrpSpPr>
        <p:cNvPr id="1" name=""/>
        <p:cNvGrpSpPr/>
        <p:nvPr/>
      </p:nvGrpSpPr>
      <p:grpSpPr>
        <a:xfrm>
          <a:off x="0" y="0"/>
          <a:ext cx="0" cy="0"/>
          <a:chOff x="0" y="0"/>
          <a:chExt cx="0" cy="0"/>
        </a:xfrm>
      </p:grpSpPr>
      <p:sp>
        <p:nvSpPr>
          <p:cNvPr id="2" name="Freeform 2"/>
          <p:cNvSpPr/>
          <p:nvPr/>
        </p:nvSpPr>
        <p:spPr>
          <a:xfrm>
            <a:off x="-2554098" y="7955973"/>
            <a:ext cx="15175832" cy="8229600"/>
          </a:xfrm>
          <a:custGeom>
            <a:avLst/>
            <a:gdLst/>
            <a:ahLst/>
            <a:cxnLst/>
            <a:rect l="l" t="t" r="r" b="b"/>
            <a:pathLst>
              <a:path w="15175832" h="8229600">
                <a:moveTo>
                  <a:pt x="0" y="0"/>
                </a:moveTo>
                <a:lnTo>
                  <a:pt x="15175832" y="0"/>
                </a:lnTo>
                <a:lnTo>
                  <a:pt x="15175832" y="8229600"/>
                </a:lnTo>
                <a:lnTo>
                  <a:pt x="0" y="8229600"/>
                </a:lnTo>
                <a:lnTo>
                  <a:pt x="0" y="0"/>
                </a:lnTo>
                <a:close/>
              </a:path>
            </a:pathLst>
          </a:custGeom>
          <a:blipFill>
            <a:blip r:embed="rId2"/>
            <a:stretch>
              <a:fillRect/>
            </a:stretch>
          </a:blipFill>
        </p:spPr>
      </p:sp>
      <p:sp>
        <p:nvSpPr>
          <p:cNvPr id="3" name="Freeform 3"/>
          <p:cNvSpPr/>
          <p:nvPr/>
        </p:nvSpPr>
        <p:spPr>
          <a:xfrm>
            <a:off x="6049575" y="7955973"/>
            <a:ext cx="15175832" cy="8229600"/>
          </a:xfrm>
          <a:custGeom>
            <a:avLst/>
            <a:gdLst/>
            <a:ahLst/>
            <a:cxnLst/>
            <a:rect l="l" t="t" r="r" b="b"/>
            <a:pathLst>
              <a:path w="15175832" h="8229600">
                <a:moveTo>
                  <a:pt x="0" y="0"/>
                </a:moveTo>
                <a:lnTo>
                  <a:pt x="15175832" y="0"/>
                </a:lnTo>
                <a:lnTo>
                  <a:pt x="15175832" y="8229600"/>
                </a:lnTo>
                <a:lnTo>
                  <a:pt x="0" y="8229600"/>
                </a:lnTo>
                <a:lnTo>
                  <a:pt x="0" y="0"/>
                </a:lnTo>
                <a:close/>
              </a:path>
            </a:pathLst>
          </a:custGeom>
          <a:blipFill>
            <a:blip r:embed="rId2"/>
            <a:stretch>
              <a:fillRect/>
            </a:stretch>
          </a:blipFill>
        </p:spPr>
      </p:sp>
      <p:sp>
        <p:nvSpPr>
          <p:cNvPr id="4" name="Freeform 4"/>
          <p:cNvSpPr/>
          <p:nvPr/>
        </p:nvSpPr>
        <p:spPr>
          <a:xfrm>
            <a:off x="-1563110" y="1734005"/>
            <a:ext cx="5183620" cy="2106793"/>
          </a:xfrm>
          <a:custGeom>
            <a:avLst/>
            <a:gdLst/>
            <a:ahLst/>
            <a:cxnLst/>
            <a:rect l="l" t="t" r="r" b="b"/>
            <a:pathLst>
              <a:path w="5183620" h="2106793">
                <a:moveTo>
                  <a:pt x="0" y="0"/>
                </a:moveTo>
                <a:lnTo>
                  <a:pt x="5183620" y="0"/>
                </a:lnTo>
                <a:lnTo>
                  <a:pt x="5183620" y="2106793"/>
                </a:lnTo>
                <a:lnTo>
                  <a:pt x="0" y="2106793"/>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5" name="Freeform 5"/>
          <p:cNvSpPr/>
          <p:nvPr/>
        </p:nvSpPr>
        <p:spPr>
          <a:xfrm>
            <a:off x="15167915" y="-323395"/>
            <a:ext cx="4182770" cy="4114800"/>
          </a:xfrm>
          <a:custGeom>
            <a:avLst/>
            <a:gdLst/>
            <a:ahLst/>
            <a:cxnLst/>
            <a:rect l="l" t="t" r="r" b="b"/>
            <a:pathLst>
              <a:path w="4182770" h="4114800">
                <a:moveTo>
                  <a:pt x="0" y="0"/>
                </a:moveTo>
                <a:lnTo>
                  <a:pt x="4182770" y="0"/>
                </a:lnTo>
                <a:lnTo>
                  <a:pt x="4182770" y="4114800"/>
                </a:lnTo>
                <a:lnTo>
                  <a:pt x="0" y="411480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6" name="Freeform 6"/>
          <p:cNvSpPr/>
          <p:nvPr/>
        </p:nvSpPr>
        <p:spPr>
          <a:xfrm>
            <a:off x="14167065" y="2011096"/>
            <a:ext cx="5183620" cy="2106793"/>
          </a:xfrm>
          <a:custGeom>
            <a:avLst/>
            <a:gdLst/>
            <a:ahLst/>
            <a:cxnLst/>
            <a:rect l="l" t="t" r="r" b="b"/>
            <a:pathLst>
              <a:path w="5183620" h="2106793">
                <a:moveTo>
                  <a:pt x="0" y="0"/>
                </a:moveTo>
                <a:lnTo>
                  <a:pt x="5183620" y="0"/>
                </a:lnTo>
                <a:lnTo>
                  <a:pt x="5183620" y="2106793"/>
                </a:lnTo>
                <a:lnTo>
                  <a:pt x="0" y="2106793"/>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7" name="Freeform 7"/>
          <p:cNvSpPr/>
          <p:nvPr/>
        </p:nvSpPr>
        <p:spPr>
          <a:xfrm>
            <a:off x="1220612" y="1070290"/>
            <a:ext cx="2897169" cy="1327430"/>
          </a:xfrm>
          <a:custGeom>
            <a:avLst/>
            <a:gdLst/>
            <a:ahLst/>
            <a:cxnLst/>
            <a:rect l="l" t="t" r="r" b="b"/>
            <a:pathLst>
              <a:path w="2897169" h="1327430">
                <a:moveTo>
                  <a:pt x="0" y="0"/>
                </a:moveTo>
                <a:lnTo>
                  <a:pt x="2897169" y="0"/>
                </a:lnTo>
                <a:lnTo>
                  <a:pt x="2897169" y="1327430"/>
                </a:lnTo>
                <a:lnTo>
                  <a:pt x="0" y="1327430"/>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grpSp>
        <p:nvGrpSpPr>
          <p:cNvPr id="8" name="Group 8"/>
          <p:cNvGrpSpPr/>
          <p:nvPr/>
        </p:nvGrpSpPr>
        <p:grpSpPr>
          <a:xfrm>
            <a:off x="4487655" y="1349557"/>
            <a:ext cx="9149836" cy="1524508"/>
            <a:chOff x="0" y="0"/>
            <a:chExt cx="2409833" cy="401517"/>
          </a:xfrm>
        </p:grpSpPr>
        <p:sp>
          <p:nvSpPr>
            <p:cNvPr id="9" name="Freeform 9"/>
            <p:cNvSpPr/>
            <p:nvPr/>
          </p:nvSpPr>
          <p:spPr>
            <a:xfrm>
              <a:off x="0" y="0"/>
              <a:ext cx="2409833" cy="401517"/>
            </a:xfrm>
            <a:custGeom>
              <a:avLst/>
              <a:gdLst/>
              <a:ahLst/>
              <a:cxnLst/>
              <a:rect l="l" t="t" r="r" b="b"/>
              <a:pathLst>
                <a:path w="2409833" h="401517">
                  <a:moveTo>
                    <a:pt x="43152" y="0"/>
                  </a:moveTo>
                  <a:lnTo>
                    <a:pt x="2366681" y="0"/>
                  </a:lnTo>
                  <a:cubicBezTo>
                    <a:pt x="2378126" y="0"/>
                    <a:pt x="2389102" y="4546"/>
                    <a:pt x="2397194" y="12639"/>
                  </a:cubicBezTo>
                  <a:cubicBezTo>
                    <a:pt x="2405287" y="20732"/>
                    <a:pt x="2409833" y="31708"/>
                    <a:pt x="2409833" y="43152"/>
                  </a:cubicBezTo>
                  <a:lnTo>
                    <a:pt x="2409833" y="358364"/>
                  </a:lnTo>
                  <a:cubicBezTo>
                    <a:pt x="2409833" y="382197"/>
                    <a:pt x="2390513" y="401517"/>
                    <a:pt x="2366681" y="401517"/>
                  </a:cubicBezTo>
                  <a:lnTo>
                    <a:pt x="43152" y="401517"/>
                  </a:lnTo>
                  <a:cubicBezTo>
                    <a:pt x="19320" y="401517"/>
                    <a:pt x="0" y="382197"/>
                    <a:pt x="0" y="358364"/>
                  </a:cubicBezTo>
                  <a:lnTo>
                    <a:pt x="0" y="43152"/>
                  </a:lnTo>
                  <a:cubicBezTo>
                    <a:pt x="0" y="19320"/>
                    <a:pt x="19320" y="0"/>
                    <a:pt x="43152" y="0"/>
                  </a:cubicBezTo>
                  <a:close/>
                </a:path>
              </a:pathLst>
            </a:custGeom>
            <a:solidFill>
              <a:srgbClr val="FFC656"/>
            </a:solidFill>
          </p:spPr>
        </p:sp>
        <p:sp>
          <p:nvSpPr>
            <p:cNvPr id="10" name="TextBox 10"/>
            <p:cNvSpPr txBox="1"/>
            <p:nvPr/>
          </p:nvSpPr>
          <p:spPr>
            <a:xfrm>
              <a:off x="0" y="-38100"/>
              <a:ext cx="2409833" cy="439617"/>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11" name="Freeform 11"/>
          <p:cNvSpPr/>
          <p:nvPr/>
        </p:nvSpPr>
        <p:spPr>
          <a:xfrm>
            <a:off x="-3502377" y="6755690"/>
            <a:ext cx="6171574" cy="4358674"/>
          </a:xfrm>
          <a:custGeom>
            <a:avLst/>
            <a:gdLst/>
            <a:ahLst/>
            <a:cxnLst/>
            <a:rect l="l" t="t" r="r" b="b"/>
            <a:pathLst>
              <a:path w="6171574" h="4358674">
                <a:moveTo>
                  <a:pt x="0" y="0"/>
                </a:moveTo>
                <a:lnTo>
                  <a:pt x="6171574" y="0"/>
                </a:lnTo>
                <a:lnTo>
                  <a:pt x="6171574" y="4358674"/>
                </a:lnTo>
                <a:lnTo>
                  <a:pt x="0" y="4358674"/>
                </a:lnTo>
                <a:lnTo>
                  <a:pt x="0" y="0"/>
                </a:lnTo>
                <a:close/>
              </a:path>
            </a:pathLst>
          </a:custGeom>
          <a:blipFill>
            <a:blip r:embed="rId9"/>
            <a:stretch>
              <a:fillRect/>
            </a:stretch>
          </a:blipFill>
        </p:spPr>
      </p:sp>
      <p:sp>
        <p:nvSpPr>
          <p:cNvPr id="12" name="Freeform 12"/>
          <p:cNvSpPr/>
          <p:nvPr/>
        </p:nvSpPr>
        <p:spPr>
          <a:xfrm>
            <a:off x="15941626" y="6755690"/>
            <a:ext cx="6171574" cy="4358674"/>
          </a:xfrm>
          <a:custGeom>
            <a:avLst/>
            <a:gdLst/>
            <a:ahLst/>
            <a:cxnLst/>
            <a:rect l="l" t="t" r="r" b="b"/>
            <a:pathLst>
              <a:path w="6171574" h="4358674">
                <a:moveTo>
                  <a:pt x="0" y="0"/>
                </a:moveTo>
                <a:lnTo>
                  <a:pt x="6171573" y="0"/>
                </a:lnTo>
                <a:lnTo>
                  <a:pt x="6171573" y="4358674"/>
                </a:lnTo>
                <a:lnTo>
                  <a:pt x="0" y="4358674"/>
                </a:lnTo>
                <a:lnTo>
                  <a:pt x="0" y="0"/>
                </a:lnTo>
                <a:close/>
              </a:path>
            </a:pathLst>
          </a:custGeom>
          <a:blipFill>
            <a:blip r:embed="rId9"/>
            <a:stretch>
              <a:fillRect/>
            </a:stretch>
          </a:blipFill>
        </p:spPr>
      </p:sp>
      <p:sp>
        <p:nvSpPr>
          <p:cNvPr id="15" name="Freeform 15"/>
          <p:cNvSpPr/>
          <p:nvPr/>
        </p:nvSpPr>
        <p:spPr>
          <a:xfrm>
            <a:off x="533400" y="3804231"/>
            <a:ext cx="5400906" cy="3790461"/>
          </a:xfrm>
          <a:custGeom>
            <a:avLst/>
            <a:gdLst/>
            <a:ahLst/>
            <a:cxnLst/>
            <a:rect l="l" t="t" r="r" b="b"/>
            <a:pathLst>
              <a:path w="3136392" h="2258568">
                <a:moveTo>
                  <a:pt x="3136392" y="2258568"/>
                </a:moveTo>
                <a:lnTo>
                  <a:pt x="0" y="2258568"/>
                </a:lnTo>
                <a:lnTo>
                  <a:pt x="0" y="0"/>
                </a:lnTo>
                <a:lnTo>
                  <a:pt x="3136392" y="0"/>
                </a:lnTo>
                <a:lnTo>
                  <a:pt x="3136392" y="2258568"/>
                </a:lnTo>
                <a:close/>
              </a:path>
            </a:pathLst>
          </a:custGeom>
          <a:blipFill>
            <a:blip r:embed="rId10"/>
            <a:stretch>
              <a:fillRect l="-8" r="-8"/>
            </a:stretch>
          </a:blipFill>
        </p:spPr>
      </p:sp>
      <p:sp>
        <p:nvSpPr>
          <p:cNvPr id="18" name="Freeform 18"/>
          <p:cNvSpPr/>
          <p:nvPr/>
        </p:nvSpPr>
        <p:spPr>
          <a:xfrm>
            <a:off x="6508800" y="3803853"/>
            <a:ext cx="4949290" cy="3950106"/>
          </a:xfrm>
          <a:custGeom>
            <a:avLst/>
            <a:gdLst/>
            <a:ahLst/>
            <a:cxnLst/>
            <a:rect l="l" t="t" r="r" b="b"/>
            <a:pathLst>
              <a:path w="3136392" h="2258568">
                <a:moveTo>
                  <a:pt x="3136392" y="2258568"/>
                </a:moveTo>
                <a:lnTo>
                  <a:pt x="0" y="2258568"/>
                </a:lnTo>
                <a:lnTo>
                  <a:pt x="0" y="0"/>
                </a:lnTo>
                <a:lnTo>
                  <a:pt x="3136392" y="0"/>
                </a:lnTo>
                <a:lnTo>
                  <a:pt x="3136392" y="2258568"/>
                </a:lnTo>
                <a:close/>
              </a:path>
            </a:pathLst>
          </a:custGeom>
          <a:blipFill>
            <a:blip r:embed="rId10"/>
            <a:stretch>
              <a:fillRect l="-8" r="-8"/>
            </a:stretch>
          </a:blipFill>
        </p:spPr>
      </p:sp>
      <p:sp>
        <p:nvSpPr>
          <p:cNvPr id="21" name="Freeform 21"/>
          <p:cNvSpPr/>
          <p:nvPr/>
        </p:nvSpPr>
        <p:spPr>
          <a:xfrm>
            <a:off x="11692420" y="3872333"/>
            <a:ext cx="6062180" cy="4083639"/>
          </a:xfrm>
          <a:custGeom>
            <a:avLst/>
            <a:gdLst/>
            <a:ahLst/>
            <a:cxnLst/>
            <a:rect l="l" t="t" r="r" b="b"/>
            <a:pathLst>
              <a:path w="3136392" h="2258568">
                <a:moveTo>
                  <a:pt x="3136392" y="2258568"/>
                </a:moveTo>
                <a:lnTo>
                  <a:pt x="0" y="2258568"/>
                </a:lnTo>
                <a:lnTo>
                  <a:pt x="0" y="0"/>
                </a:lnTo>
                <a:lnTo>
                  <a:pt x="3136392" y="0"/>
                </a:lnTo>
                <a:lnTo>
                  <a:pt x="3136392" y="2258568"/>
                </a:lnTo>
                <a:close/>
              </a:path>
            </a:pathLst>
          </a:custGeom>
          <a:blipFill>
            <a:blip r:embed="rId10"/>
            <a:stretch>
              <a:fillRect l="-8" r="-8"/>
            </a:stretch>
          </a:blipFill>
        </p:spPr>
      </p:sp>
      <p:sp>
        <p:nvSpPr>
          <p:cNvPr id="22" name="TextBox 22"/>
          <p:cNvSpPr txBox="1"/>
          <p:nvPr/>
        </p:nvSpPr>
        <p:spPr>
          <a:xfrm>
            <a:off x="5637360" y="1657350"/>
            <a:ext cx="7513705" cy="1014701"/>
          </a:xfrm>
          <a:prstGeom prst="rect">
            <a:avLst/>
          </a:prstGeom>
        </p:spPr>
        <p:txBody>
          <a:bodyPr lIns="0" tIns="0" rIns="0" bIns="0" rtlCol="0" anchor="t">
            <a:spAutoFit/>
          </a:bodyPr>
          <a:lstStyle/>
          <a:p>
            <a:pPr algn="ctr">
              <a:lnSpc>
                <a:spcPts val="7668"/>
              </a:lnSpc>
            </a:pPr>
            <a:r>
              <a:rPr lang="en-US" sz="8000" b="1" smtClean="0">
                <a:latin typeface="Times New Roman" panose="02020603050405020304" pitchFamily="18" charset="0"/>
                <a:cs typeface="Times New Roman" panose="02020603050405020304" pitchFamily="18" charset="0"/>
              </a:rPr>
              <a:t>Ví </a:t>
            </a:r>
            <a:r>
              <a:rPr lang="en-US" sz="8000" b="1">
                <a:latin typeface="Times New Roman" panose="02020603050405020304" pitchFamily="18" charset="0"/>
                <a:cs typeface="Times New Roman" panose="02020603050405020304" pitchFamily="18" charset="0"/>
              </a:rPr>
              <a:t>dụ minh hoạ</a:t>
            </a:r>
            <a:endParaRPr lang="en-US" sz="9600">
              <a:solidFill>
                <a:srgbClr val="557034"/>
              </a:solidFill>
              <a:latin typeface="Times New Roman" panose="02020603050405020304" pitchFamily="18" charset="0"/>
              <a:ea typeface="เอฟซี เดซี่"/>
              <a:cs typeface="Times New Roman" panose="02020603050405020304" pitchFamily="18" charset="0"/>
              <a:sym typeface="เอฟซี เดซี่"/>
            </a:endParaRPr>
          </a:p>
        </p:txBody>
      </p:sp>
      <p:sp>
        <p:nvSpPr>
          <p:cNvPr id="23" name="Rectangle 22"/>
          <p:cNvSpPr/>
          <p:nvPr/>
        </p:nvSpPr>
        <p:spPr>
          <a:xfrm>
            <a:off x="846341" y="4360371"/>
            <a:ext cx="4775023" cy="2668679"/>
          </a:xfrm>
          <a:prstGeom prst="rect">
            <a:avLst/>
          </a:prstGeom>
        </p:spPr>
        <p:txBody>
          <a:bodyPr wrap="square">
            <a:spAutoFit/>
          </a:bodyPr>
          <a:lstStyle/>
          <a:p>
            <a:pPr algn="ctr">
              <a:lnSpc>
                <a:spcPct val="107000"/>
              </a:lnSpc>
              <a:spcAft>
                <a:spcPts val="800"/>
              </a:spcAft>
            </a:pPr>
            <a:r>
              <a:rPr lang="en-US" sz="3600" b="1" kern="100">
                <a:latin typeface="Times New Roman" panose="02020603050405020304" pitchFamily="18" charset="0"/>
                <a:ea typeface="Calibri" panose="020F0502020204030204" pitchFamily="34" charset="0"/>
                <a:cs typeface="Times New Roman" panose="02020603050405020304" pitchFamily="18" charset="0"/>
              </a:rPr>
              <a:t>Ý TƯỞNG CỦA </a:t>
            </a:r>
            <a:endParaRPr lang="vi-VN" sz="3600" b="1" kern="100" smtClean="0">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800"/>
              </a:spcAft>
            </a:pPr>
            <a:r>
              <a:rPr lang="en-US" sz="3600" b="1" kern="100" smtClean="0">
                <a:latin typeface="Times New Roman" panose="02020603050405020304" pitchFamily="18" charset="0"/>
                <a:ea typeface="Calibri" panose="020F0502020204030204" pitchFamily="34" charset="0"/>
                <a:cs typeface="Times New Roman" panose="02020603050405020304" pitchFamily="18" charset="0"/>
              </a:rPr>
              <a:t>TÁC GIẢ</a:t>
            </a:r>
            <a:endParaRPr lang="en-GB" sz="3600" kern="1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3600" kern="100">
                <a:latin typeface="Times New Roman" panose="02020603050405020304" pitchFamily="18" charset="0"/>
                <a:ea typeface="Calibri" panose="020F0502020204030204" pitchFamily="34" charset="0"/>
                <a:cs typeface="Times New Roman" panose="02020603050405020304" pitchFamily="18" charset="0"/>
              </a:rPr>
              <a:t>Mối quan hệ giữa người da đỏ với thiên nhiên</a:t>
            </a:r>
            <a:endParaRPr lang="en-GB" sz="3600" kern="1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4" name="Rectangle 23"/>
          <p:cNvSpPr/>
          <p:nvPr/>
        </p:nvSpPr>
        <p:spPr>
          <a:xfrm>
            <a:off x="6871581" y="4231312"/>
            <a:ext cx="4101220" cy="3158878"/>
          </a:xfrm>
          <a:prstGeom prst="rect">
            <a:avLst/>
          </a:prstGeom>
        </p:spPr>
        <p:txBody>
          <a:bodyPr wrap="square">
            <a:spAutoFit/>
          </a:bodyPr>
          <a:lstStyle/>
          <a:p>
            <a:pPr algn="ctr">
              <a:lnSpc>
                <a:spcPct val="107000"/>
              </a:lnSpc>
              <a:spcAft>
                <a:spcPts val="800"/>
              </a:spcAft>
            </a:pPr>
            <a:r>
              <a:rPr lang="en-US" sz="3600" b="1" kern="100">
                <a:latin typeface="Times New Roman" panose="02020603050405020304" pitchFamily="18" charset="0"/>
                <a:ea typeface="Calibri" panose="020F0502020204030204" pitchFamily="34" charset="0"/>
                <a:cs typeface="Times New Roman" panose="02020603050405020304" pitchFamily="18" charset="0"/>
              </a:rPr>
              <a:t>THÔNG ĐIỆP TRONG </a:t>
            </a:r>
            <a:r>
              <a:rPr lang="en-US" sz="3600" b="1" kern="100" smtClean="0">
                <a:latin typeface="Times New Roman" panose="02020603050405020304" pitchFamily="18" charset="0"/>
                <a:ea typeface="Calibri" panose="020F0502020204030204" pitchFamily="34" charset="0"/>
                <a:cs typeface="Times New Roman" panose="02020603050405020304" pitchFamily="18" charset="0"/>
              </a:rPr>
              <a:t>VB</a:t>
            </a:r>
            <a:endParaRPr lang="en-GB" sz="3600" kern="1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3600" kern="100">
                <a:latin typeface="Times New Roman" panose="02020603050405020304" pitchFamily="18" charset="0"/>
                <a:ea typeface="Calibri" panose="020F0502020204030204" pitchFamily="34" charset="0"/>
                <a:cs typeface="Times New Roman" panose="02020603050405020304" pitchFamily="18" charset="0"/>
              </a:rPr>
              <a:t>Bài học về thái độ sống tôn trọng và hài hoà với tự nhiên</a:t>
            </a:r>
            <a:endParaRPr lang="en-GB" sz="3600" kern="1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5" name="Rectangle 24"/>
          <p:cNvSpPr/>
          <p:nvPr/>
        </p:nvSpPr>
        <p:spPr>
          <a:xfrm>
            <a:off x="12307674" y="4422988"/>
            <a:ext cx="4640746" cy="3158878"/>
          </a:xfrm>
          <a:prstGeom prst="rect">
            <a:avLst/>
          </a:prstGeom>
        </p:spPr>
        <p:txBody>
          <a:bodyPr wrap="square">
            <a:spAutoFit/>
          </a:bodyPr>
          <a:lstStyle/>
          <a:p>
            <a:pPr algn="ctr">
              <a:lnSpc>
                <a:spcPct val="107000"/>
              </a:lnSpc>
              <a:spcAft>
                <a:spcPts val="800"/>
              </a:spcAft>
            </a:pPr>
            <a:r>
              <a:rPr lang="en-US" sz="3600" b="1" kern="100">
                <a:latin typeface="Times New Roman" panose="02020603050405020304" pitchFamily="18" charset="0"/>
                <a:ea typeface="Calibri" panose="020F0502020204030204" pitchFamily="34" charset="0"/>
                <a:cs typeface="Times New Roman" panose="02020603050405020304" pitchFamily="18" charset="0"/>
              </a:rPr>
              <a:t>TÁC ĐỘNG ĐẾN NGƯỜI </a:t>
            </a:r>
            <a:r>
              <a:rPr lang="en-US" sz="3600" b="1" kern="100" smtClean="0">
                <a:latin typeface="Times New Roman" panose="02020603050405020304" pitchFamily="18" charset="0"/>
                <a:ea typeface="Calibri" panose="020F0502020204030204" pitchFamily="34" charset="0"/>
                <a:cs typeface="Times New Roman" panose="02020603050405020304" pitchFamily="18" charset="0"/>
              </a:rPr>
              <a:t>ĐỌC</a:t>
            </a:r>
            <a:endParaRPr lang="en-GB" sz="3600" kern="1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3600" kern="100">
                <a:latin typeface="Times New Roman" panose="02020603050405020304" pitchFamily="18" charset="0"/>
                <a:ea typeface="Calibri" panose="020F0502020204030204" pitchFamily="34" charset="0"/>
                <a:cs typeface="Times New Roman" panose="02020603050405020304" pitchFamily="18" charset="0"/>
              </a:rPr>
              <a:t>Nâng cao nhận thức và có hành xử phù hợp với tự nhiên</a:t>
            </a:r>
            <a:endParaRPr lang="en-GB" sz="3600" kern="10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63357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1000"/>
                                        <p:tgtEl>
                                          <p:spTgt spid="23"/>
                                        </p:tgtEl>
                                      </p:cBhvr>
                                    </p:animEffect>
                                    <p:anim calcmode="lin" valueType="num">
                                      <p:cBhvr>
                                        <p:cTn id="20" dur="1000" fill="hold"/>
                                        <p:tgtEl>
                                          <p:spTgt spid="23"/>
                                        </p:tgtEl>
                                        <p:attrNameLst>
                                          <p:attrName>ppt_x</p:attrName>
                                        </p:attrNameLst>
                                      </p:cBhvr>
                                      <p:tavLst>
                                        <p:tav tm="0">
                                          <p:val>
                                            <p:strVal val="#ppt_x"/>
                                          </p:val>
                                        </p:tav>
                                        <p:tav tm="100000">
                                          <p:val>
                                            <p:strVal val="#ppt_x"/>
                                          </p:val>
                                        </p:tav>
                                      </p:tavLst>
                                    </p:anim>
                                    <p:anim calcmode="lin" valueType="num">
                                      <p:cBhvr>
                                        <p:cTn id="21" dur="1000" fill="hold"/>
                                        <p:tgtEl>
                                          <p:spTgt spid="23"/>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1000"/>
                                        <p:tgtEl>
                                          <p:spTgt spid="15"/>
                                        </p:tgtEl>
                                      </p:cBhvr>
                                    </p:animEffect>
                                    <p:anim calcmode="lin" valueType="num">
                                      <p:cBhvr>
                                        <p:cTn id="25" dur="1000" fill="hold"/>
                                        <p:tgtEl>
                                          <p:spTgt spid="15"/>
                                        </p:tgtEl>
                                        <p:attrNameLst>
                                          <p:attrName>ppt_x</p:attrName>
                                        </p:attrNameLst>
                                      </p:cBhvr>
                                      <p:tavLst>
                                        <p:tav tm="0">
                                          <p:val>
                                            <p:strVal val="#ppt_x"/>
                                          </p:val>
                                        </p:tav>
                                        <p:tav tm="100000">
                                          <p:val>
                                            <p:strVal val="#ppt_x"/>
                                          </p:val>
                                        </p:tav>
                                      </p:tavLst>
                                    </p:anim>
                                    <p:anim calcmode="lin" valueType="num">
                                      <p:cBhvr>
                                        <p:cTn id="2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barn(inVertical)">
                                      <p:cBhvr>
                                        <p:cTn id="31" dur="500"/>
                                        <p:tgtEl>
                                          <p:spTgt spid="18"/>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barn(inVertical)">
                                      <p:cBhvr>
                                        <p:cTn id="34" dur="500"/>
                                        <p:tgtEl>
                                          <p:spTgt spid="24"/>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barn(inVertical)">
                                      <p:cBhvr>
                                        <p:cTn id="39" dur="500"/>
                                        <p:tgtEl>
                                          <p:spTgt spid="25"/>
                                        </p:tgtEl>
                                      </p:cBhvr>
                                    </p:animEffect>
                                  </p:childTnLst>
                                </p:cTn>
                              </p:par>
                              <p:par>
                                <p:cTn id="40" presetID="16" presetClass="entr" presetSubtype="21" fill="hold" nodeType="with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barn(inVertical)">
                                      <p:cBhvr>
                                        <p:cTn id="4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3C9"/>
        </a:solidFill>
        <a:effectLst/>
      </p:bgPr>
    </p:bg>
    <p:spTree>
      <p:nvGrpSpPr>
        <p:cNvPr id="1" name=""/>
        <p:cNvGrpSpPr/>
        <p:nvPr/>
      </p:nvGrpSpPr>
      <p:grpSpPr>
        <a:xfrm>
          <a:off x="0" y="0"/>
          <a:ext cx="0" cy="0"/>
          <a:chOff x="0" y="0"/>
          <a:chExt cx="0" cy="0"/>
        </a:xfrm>
      </p:grpSpPr>
      <p:sp>
        <p:nvSpPr>
          <p:cNvPr id="2" name="Freeform 2"/>
          <p:cNvSpPr/>
          <p:nvPr/>
        </p:nvSpPr>
        <p:spPr>
          <a:xfrm>
            <a:off x="-2554098" y="7955973"/>
            <a:ext cx="15175832" cy="8229600"/>
          </a:xfrm>
          <a:custGeom>
            <a:avLst/>
            <a:gdLst/>
            <a:ahLst/>
            <a:cxnLst/>
            <a:rect l="l" t="t" r="r" b="b"/>
            <a:pathLst>
              <a:path w="15175832" h="8229600">
                <a:moveTo>
                  <a:pt x="0" y="0"/>
                </a:moveTo>
                <a:lnTo>
                  <a:pt x="15175832" y="0"/>
                </a:lnTo>
                <a:lnTo>
                  <a:pt x="15175832" y="8229600"/>
                </a:lnTo>
                <a:lnTo>
                  <a:pt x="0" y="8229600"/>
                </a:lnTo>
                <a:lnTo>
                  <a:pt x="0" y="0"/>
                </a:lnTo>
                <a:close/>
              </a:path>
            </a:pathLst>
          </a:custGeom>
          <a:blipFill>
            <a:blip r:embed="rId2"/>
            <a:stretch>
              <a:fillRect/>
            </a:stretch>
          </a:blipFill>
        </p:spPr>
      </p:sp>
      <p:sp>
        <p:nvSpPr>
          <p:cNvPr id="3" name="Freeform 3"/>
          <p:cNvSpPr/>
          <p:nvPr/>
        </p:nvSpPr>
        <p:spPr>
          <a:xfrm>
            <a:off x="6049575" y="7955973"/>
            <a:ext cx="15175832" cy="8229600"/>
          </a:xfrm>
          <a:custGeom>
            <a:avLst/>
            <a:gdLst/>
            <a:ahLst/>
            <a:cxnLst/>
            <a:rect l="l" t="t" r="r" b="b"/>
            <a:pathLst>
              <a:path w="15175832" h="8229600">
                <a:moveTo>
                  <a:pt x="0" y="0"/>
                </a:moveTo>
                <a:lnTo>
                  <a:pt x="15175832" y="0"/>
                </a:lnTo>
                <a:lnTo>
                  <a:pt x="15175832" y="8229600"/>
                </a:lnTo>
                <a:lnTo>
                  <a:pt x="0" y="8229600"/>
                </a:lnTo>
                <a:lnTo>
                  <a:pt x="0" y="0"/>
                </a:lnTo>
                <a:close/>
              </a:path>
            </a:pathLst>
          </a:custGeom>
          <a:blipFill>
            <a:blip r:embed="rId2"/>
            <a:stretch>
              <a:fillRect/>
            </a:stretch>
          </a:blipFill>
        </p:spPr>
      </p:sp>
      <p:sp>
        <p:nvSpPr>
          <p:cNvPr id="4" name="Freeform 4"/>
          <p:cNvSpPr/>
          <p:nvPr/>
        </p:nvSpPr>
        <p:spPr>
          <a:xfrm>
            <a:off x="-1563110" y="1734005"/>
            <a:ext cx="5183620" cy="2106793"/>
          </a:xfrm>
          <a:custGeom>
            <a:avLst/>
            <a:gdLst/>
            <a:ahLst/>
            <a:cxnLst/>
            <a:rect l="l" t="t" r="r" b="b"/>
            <a:pathLst>
              <a:path w="5183620" h="2106793">
                <a:moveTo>
                  <a:pt x="0" y="0"/>
                </a:moveTo>
                <a:lnTo>
                  <a:pt x="5183620" y="0"/>
                </a:lnTo>
                <a:lnTo>
                  <a:pt x="5183620" y="2106793"/>
                </a:lnTo>
                <a:lnTo>
                  <a:pt x="0" y="2106793"/>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5" name="Freeform 5"/>
          <p:cNvSpPr/>
          <p:nvPr/>
        </p:nvSpPr>
        <p:spPr>
          <a:xfrm>
            <a:off x="15167915" y="-323395"/>
            <a:ext cx="4182770" cy="4114800"/>
          </a:xfrm>
          <a:custGeom>
            <a:avLst/>
            <a:gdLst/>
            <a:ahLst/>
            <a:cxnLst/>
            <a:rect l="l" t="t" r="r" b="b"/>
            <a:pathLst>
              <a:path w="4182770" h="4114800">
                <a:moveTo>
                  <a:pt x="0" y="0"/>
                </a:moveTo>
                <a:lnTo>
                  <a:pt x="4182770" y="0"/>
                </a:lnTo>
                <a:lnTo>
                  <a:pt x="4182770" y="4114800"/>
                </a:lnTo>
                <a:lnTo>
                  <a:pt x="0" y="411480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6" name="Freeform 6"/>
          <p:cNvSpPr/>
          <p:nvPr/>
        </p:nvSpPr>
        <p:spPr>
          <a:xfrm>
            <a:off x="14167065" y="690228"/>
            <a:ext cx="5183620" cy="2106793"/>
          </a:xfrm>
          <a:custGeom>
            <a:avLst/>
            <a:gdLst/>
            <a:ahLst/>
            <a:cxnLst/>
            <a:rect l="l" t="t" r="r" b="b"/>
            <a:pathLst>
              <a:path w="5183620" h="2106793">
                <a:moveTo>
                  <a:pt x="0" y="0"/>
                </a:moveTo>
                <a:lnTo>
                  <a:pt x="5183620" y="0"/>
                </a:lnTo>
                <a:lnTo>
                  <a:pt x="5183620" y="2106793"/>
                </a:lnTo>
                <a:lnTo>
                  <a:pt x="0" y="2106793"/>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7" name="Freeform 7"/>
          <p:cNvSpPr/>
          <p:nvPr/>
        </p:nvSpPr>
        <p:spPr>
          <a:xfrm>
            <a:off x="1220612" y="1070290"/>
            <a:ext cx="2897169" cy="1327430"/>
          </a:xfrm>
          <a:custGeom>
            <a:avLst/>
            <a:gdLst/>
            <a:ahLst/>
            <a:cxnLst/>
            <a:rect l="l" t="t" r="r" b="b"/>
            <a:pathLst>
              <a:path w="2897169" h="1327430">
                <a:moveTo>
                  <a:pt x="0" y="0"/>
                </a:moveTo>
                <a:lnTo>
                  <a:pt x="2897169" y="0"/>
                </a:lnTo>
                <a:lnTo>
                  <a:pt x="2897169" y="1327430"/>
                </a:lnTo>
                <a:lnTo>
                  <a:pt x="0" y="1327430"/>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grpSp>
        <p:nvGrpSpPr>
          <p:cNvPr id="8" name="Group 8"/>
          <p:cNvGrpSpPr/>
          <p:nvPr/>
        </p:nvGrpSpPr>
        <p:grpSpPr>
          <a:xfrm>
            <a:off x="4487655" y="428233"/>
            <a:ext cx="9149836" cy="1524508"/>
            <a:chOff x="0" y="0"/>
            <a:chExt cx="2409833" cy="401517"/>
          </a:xfrm>
        </p:grpSpPr>
        <p:sp>
          <p:nvSpPr>
            <p:cNvPr id="9" name="Freeform 9"/>
            <p:cNvSpPr/>
            <p:nvPr/>
          </p:nvSpPr>
          <p:spPr>
            <a:xfrm>
              <a:off x="0" y="0"/>
              <a:ext cx="2409833" cy="401517"/>
            </a:xfrm>
            <a:custGeom>
              <a:avLst/>
              <a:gdLst/>
              <a:ahLst/>
              <a:cxnLst/>
              <a:rect l="l" t="t" r="r" b="b"/>
              <a:pathLst>
                <a:path w="2409833" h="401517">
                  <a:moveTo>
                    <a:pt x="43152" y="0"/>
                  </a:moveTo>
                  <a:lnTo>
                    <a:pt x="2366681" y="0"/>
                  </a:lnTo>
                  <a:cubicBezTo>
                    <a:pt x="2378126" y="0"/>
                    <a:pt x="2389102" y="4546"/>
                    <a:pt x="2397194" y="12639"/>
                  </a:cubicBezTo>
                  <a:cubicBezTo>
                    <a:pt x="2405287" y="20732"/>
                    <a:pt x="2409833" y="31708"/>
                    <a:pt x="2409833" y="43152"/>
                  </a:cubicBezTo>
                  <a:lnTo>
                    <a:pt x="2409833" y="358364"/>
                  </a:lnTo>
                  <a:cubicBezTo>
                    <a:pt x="2409833" y="382197"/>
                    <a:pt x="2390513" y="401517"/>
                    <a:pt x="2366681" y="401517"/>
                  </a:cubicBezTo>
                  <a:lnTo>
                    <a:pt x="43152" y="401517"/>
                  </a:lnTo>
                  <a:cubicBezTo>
                    <a:pt x="19320" y="401517"/>
                    <a:pt x="0" y="382197"/>
                    <a:pt x="0" y="358364"/>
                  </a:cubicBezTo>
                  <a:lnTo>
                    <a:pt x="0" y="43152"/>
                  </a:lnTo>
                  <a:cubicBezTo>
                    <a:pt x="0" y="19320"/>
                    <a:pt x="19320" y="0"/>
                    <a:pt x="43152" y="0"/>
                  </a:cubicBezTo>
                  <a:close/>
                </a:path>
              </a:pathLst>
            </a:custGeom>
            <a:solidFill>
              <a:srgbClr val="FFC656"/>
            </a:solidFill>
          </p:spPr>
        </p:sp>
        <p:sp>
          <p:nvSpPr>
            <p:cNvPr id="10" name="TextBox 10"/>
            <p:cNvSpPr txBox="1"/>
            <p:nvPr/>
          </p:nvSpPr>
          <p:spPr>
            <a:xfrm>
              <a:off x="0" y="-38100"/>
              <a:ext cx="2409833" cy="439617"/>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11" name="Freeform 11"/>
          <p:cNvSpPr/>
          <p:nvPr/>
        </p:nvSpPr>
        <p:spPr>
          <a:xfrm>
            <a:off x="-3502377" y="6755690"/>
            <a:ext cx="6171574" cy="4358674"/>
          </a:xfrm>
          <a:custGeom>
            <a:avLst/>
            <a:gdLst/>
            <a:ahLst/>
            <a:cxnLst/>
            <a:rect l="l" t="t" r="r" b="b"/>
            <a:pathLst>
              <a:path w="6171574" h="4358674">
                <a:moveTo>
                  <a:pt x="0" y="0"/>
                </a:moveTo>
                <a:lnTo>
                  <a:pt x="6171574" y="0"/>
                </a:lnTo>
                <a:lnTo>
                  <a:pt x="6171574" y="4358674"/>
                </a:lnTo>
                <a:lnTo>
                  <a:pt x="0" y="4358674"/>
                </a:lnTo>
                <a:lnTo>
                  <a:pt x="0" y="0"/>
                </a:lnTo>
                <a:close/>
              </a:path>
            </a:pathLst>
          </a:custGeom>
          <a:blipFill>
            <a:blip r:embed="rId9"/>
            <a:stretch>
              <a:fillRect/>
            </a:stretch>
          </a:blipFill>
        </p:spPr>
      </p:sp>
      <p:sp>
        <p:nvSpPr>
          <p:cNvPr id="12" name="Freeform 12"/>
          <p:cNvSpPr/>
          <p:nvPr/>
        </p:nvSpPr>
        <p:spPr>
          <a:xfrm>
            <a:off x="15941626" y="6755690"/>
            <a:ext cx="6171574" cy="4358674"/>
          </a:xfrm>
          <a:custGeom>
            <a:avLst/>
            <a:gdLst/>
            <a:ahLst/>
            <a:cxnLst/>
            <a:rect l="l" t="t" r="r" b="b"/>
            <a:pathLst>
              <a:path w="6171574" h="4358674">
                <a:moveTo>
                  <a:pt x="0" y="0"/>
                </a:moveTo>
                <a:lnTo>
                  <a:pt x="6171573" y="0"/>
                </a:lnTo>
                <a:lnTo>
                  <a:pt x="6171573" y="4358674"/>
                </a:lnTo>
                <a:lnTo>
                  <a:pt x="0" y="4358674"/>
                </a:lnTo>
                <a:lnTo>
                  <a:pt x="0" y="0"/>
                </a:lnTo>
                <a:close/>
              </a:path>
            </a:pathLst>
          </a:custGeom>
          <a:blipFill>
            <a:blip r:embed="rId9"/>
            <a:stretch>
              <a:fillRect/>
            </a:stretch>
          </a:blipFill>
        </p:spPr>
      </p:sp>
      <p:sp>
        <p:nvSpPr>
          <p:cNvPr id="13" name="TextBox 13"/>
          <p:cNvSpPr txBox="1"/>
          <p:nvPr/>
        </p:nvSpPr>
        <p:spPr>
          <a:xfrm>
            <a:off x="5324019" y="516752"/>
            <a:ext cx="7636808" cy="1354217"/>
          </a:xfrm>
          <a:prstGeom prst="rect">
            <a:avLst/>
          </a:prstGeom>
        </p:spPr>
        <p:txBody>
          <a:bodyPr wrap="square" lIns="0" tIns="0" rIns="0" bIns="0" rtlCol="0" anchor="t">
            <a:spAutoFit/>
          </a:bodyPr>
          <a:lstStyle/>
          <a:p>
            <a:pPr algn="ctr"/>
            <a:r>
              <a:rPr lang="en-US" sz="4400" b="1">
                <a:latin typeface="Times New Roman" panose="02020603050405020304" pitchFamily="18" charset="0"/>
                <a:cs typeface="Times New Roman" panose="02020603050405020304" pitchFamily="18" charset="0"/>
              </a:rPr>
              <a:t>2. Bối cảnh lịch sử, văn hoá, xã hội trong việc đọc hiểu văn bản</a:t>
            </a:r>
            <a:endParaRPr lang="en-GB" sz="4400">
              <a:latin typeface="Times New Roman" panose="02020603050405020304" pitchFamily="18" charset="0"/>
              <a:cs typeface="Times New Roman" panose="02020603050405020304" pitchFamily="18" charset="0"/>
            </a:endParaRPr>
          </a:p>
        </p:txBody>
      </p:sp>
      <p:grpSp>
        <p:nvGrpSpPr>
          <p:cNvPr id="17" name="Group 8"/>
          <p:cNvGrpSpPr/>
          <p:nvPr/>
        </p:nvGrpSpPr>
        <p:grpSpPr>
          <a:xfrm>
            <a:off x="12989558" y="2956820"/>
            <a:ext cx="4612642" cy="5691880"/>
            <a:chOff x="0" y="0"/>
            <a:chExt cx="2409833" cy="401517"/>
          </a:xfrm>
        </p:grpSpPr>
        <p:sp>
          <p:nvSpPr>
            <p:cNvPr id="18" name="Freeform 9"/>
            <p:cNvSpPr/>
            <p:nvPr/>
          </p:nvSpPr>
          <p:spPr>
            <a:xfrm>
              <a:off x="0" y="0"/>
              <a:ext cx="2409833" cy="401517"/>
            </a:xfrm>
            <a:custGeom>
              <a:avLst/>
              <a:gdLst/>
              <a:ahLst/>
              <a:cxnLst/>
              <a:rect l="l" t="t" r="r" b="b"/>
              <a:pathLst>
                <a:path w="2409833" h="401517">
                  <a:moveTo>
                    <a:pt x="43152" y="0"/>
                  </a:moveTo>
                  <a:lnTo>
                    <a:pt x="2366681" y="0"/>
                  </a:lnTo>
                  <a:cubicBezTo>
                    <a:pt x="2378126" y="0"/>
                    <a:pt x="2389102" y="4546"/>
                    <a:pt x="2397194" y="12639"/>
                  </a:cubicBezTo>
                  <a:cubicBezTo>
                    <a:pt x="2405287" y="20732"/>
                    <a:pt x="2409833" y="31708"/>
                    <a:pt x="2409833" y="43152"/>
                  </a:cubicBezTo>
                  <a:lnTo>
                    <a:pt x="2409833" y="358364"/>
                  </a:lnTo>
                  <a:cubicBezTo>
                    <a:pt x="2409833" y="382197"/>
                    <a:pt x="2390513" y="401517"/>
                    <a:pt x="2366681" y="401517"/>
                  </a:cubicBezTo>
                  <a:lnTo>
                    <a:pt x="43152" y="401517"/>
                  </a:lnTo>
                  <a:cubicBezTo>
                    <a:pt x="19320" y="401517"/>
                    <a:pt x="0" y="382197"/>
                    <a:pt x="0" y="358364"/>
                  </a:cubicBezTo>
                  <a:lnTo>
                    <a:pt x="0" y="43152"/>
                  </a:lnTo>
                  <a:cubicBezTo>
                    <a:pt x="0" y="19320"/>
                    <a:pt x="19320" y="0"/>
                    <a:pt x="43152" y="0"/>
                  </a:cubicBezTo>
                  <a:close/>
                </a:path>
              </a:pathLst>
            </a:custGeom>
            <a:solidFill>
              <a:srgbClr val="FFC656"/>
            </a:solidFill>
          </p:spPr>
        </p:sp>
        <p:sp>
          <p:nvSpPr>
            <p:cNvPr id="19" name="TextBox 10"/>
            <p:cNvSpPr txBox="1"/>
            <p:nvPr/>
          </p:nvSpPr>
          <p:spPr>
            <a:xfrm>
              <a:off x="0" y="-38100"/>
              <a:ext cx="2409833" cy="439617"/>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grpSp>
        <p:nvGrpSpPr>
          <p:cNvPr id="20" name="Group 8"/>
          <p:cNvGrpSpPr/>
          <p:nvPr/>
        </p:nvGrpSpPr>
        <p:grpSpPr>
          <a:xfrm>
            <a:off x="6049574" y="5731750"/>
            <a:ext cx="6408177" cy="2688349"/>
            <a:chOff x="0" y="0"/>
            <a:chExt cx="2409833" cy="401517"/>
          </a:xfrm>
        </p:grpSpPr>
        <p:sp>
          <p:nvSpPr>
            <p:cNvPr id="21" name="Freeform 9"/>
            <p:cNvSpPr/>
            <p:nvPr/>
          </p:nvSpPr>
          <p:spPr>
            <a:xfrm>
              <a:off x="0" y="0"/>
              <a:ext cx="2409833" cy="401517"/>
            </a:xfrm>
            <a:custGeom>
              <a:avLst/>
              <a:gdLst/>
              <a:ahLst/>
              <a:cxnLst/>
              <a:rect l="l" t="t" r="r" b="b"/>
              <a:pathLst>
                <a:path w="2409833" h="401517">
                  <a:moveTo>
                    <a:pt x="43152" y="0"/>
                  </a:moveTo>
                  <a:lnTo>
                    <a:pt x="2366681" y="0"/>
                  </a:lnTo>
                  <a:cubicBezTo>
                    <a:pt x="2378126" y="0"/>
                    <a:pt x="2389102" y="4546"/>
                    <a:pt x="2397194" y="12639"/>
                  </a:cubicBezTo>
                  <a:cubicBezTo>
                    <a:pt x="2405287" y="20732"/>
                    <a:pt x="2409833" y="31708"/>
                    <a:pt x="2409833" y="43152"/>
                  </a:cubicBezTo>
                  <a:lnTo>
                    <a:pt x="2409833" y="358364"/>
                  </a:lnTo>
                  <a:cubicBezTo>
                    <a:pt x="2409833" y="382197"/>
                    <a:pt x="2390513" y="401517"/>
                    <a:pt x="2366681" y="401517"/>
                  </a:cubicBezTo>
                  <a:lnTo>
                    <a:pt x="43152" y="401517"/>
                  </a:lnTo>
                  <a:cubicBezTo>
                    <a:pt x="19320" y="401517"/>
                    <a:pt x="0" y="382197"/>
                    <a:pt x="0" y="358364"/>
                  </a:cubicBezTo>
                  <a:lnTo>
                    <a:pt x="0" y="43152"/>
                  </a:lnTo>
                  <a:cubicBezTo>
                    <a:pt x="0" y="19320"/>
                    <a:pt x="19320" y="0"/>
                    <a:pt x="43152" y="0"/>
                  </a:cubicBezTo>
                  <a:close/>
                </a:path>
              </a:pathLst>
            </a:custGeom>
            <a:solidFill>
              <a:srgbClr val="FFC656"/>
            </a:solidFill>
          </p:spPr>
        </p:sp>
        <p:sp>
          <p:nvSpPr>
            <p:cNvPr id="22" name="TextBox 10"/>
            <p:cNvSpPr txBox="1"/>
            <p:nvPr/>
          </p:nvSpPr>
          <p:spPr>
            <a:xfrm>
              <a:off x="0" y="-38100"/>
              <a:ext cx="2409833" cy="439617"/>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grpSp>
        <p:nvGrpSpPr>
          <p:cNvPr id="23" name="Group 8"/>
          <p:cNvGrpSpPr/>
          <p:nvPr/>
        </p:nvGrpSpPr>
        <p:grpSpPr>
          <a:xfrm>
            <a:off x="6049574" y="3029150"/>
            <a:ext cx="6447225" cy="2480345"/>
            <a:chOff x="0" y="0"/>
            <a:chExt cx="2409833" cy="401517"/>
          </a:xfrm>
        </p:grpSpPr>
        <p:sp>
          <p:nvSpPr>
            <p:cNvPr id="24" name="Freeform 9"/>
            <p:cNvSpPr/>
            <p:nvPr/>
          </p:nvSpPr>
          <p:spPr>
            <a:xfrm>
              <a:off x="0" y="0"/>
              <a:ext cx="2409833" cy="401517"/>
            </a:xfrm>
            <a:custGeom>
              <a:avLst/>
              <a:gdLst/>
              <a:ahLst/>
              <a:cxnLst/>
              <a:rect l="l" t="t" r="r" b="b"/>
              <a:pathLst>
                <a:path w="2409833" h="401517">
                  <a:moveTo>
                    <a:pt x="43152" y="0"/>
                  </a:moveTo>
                  <a:lnTo>
                    <a:pt x="2366681" y="0"/>
                  </a:lnTo>
                  <a:cubicBezTo>
                    <a:pt x="2378126" y="0"/>
                    <a:pt x="2389102" y="4546"/>
                    <a:pt x="2397194" y="12639"/>
                  </a:cubicBezTo>
                  <a:cubicBezTo>
                    <a:pt x="2405287" y="20732"/>
                    <a:pt x="2409833" y="31708"/>
                    <a:pt x="2409833" y="43152"/>
                  </a:cubicBezTo>
                  <a:lnTo>
                    <a:pt x="2409833" y="358364"/>
                  </a:lnTo>
                  <a:cubicBezTo>
                    <a:pt x="2409833" y="382197"/>
                    <a:pt x="2390513" y="401517"/>
                    <a:pt x="2366681" y="401517"/>
                  </a:cubicBezTo>
                  <a:lnTo>
                    <a:pt x="43152" y="401517"/>
                  </a:lnTo>
                  <a:cubicBezTo>
                    <a:pt x="19320" y="401517"/>
                    <a:pt x="0" y="382197"/>
                    <a:pt x="0" y="358364"/>
                  </a:cubicBezTo>
                  <a:lnTo>
                    <a:pt x="0" y="43152"/>
                  </a:lnTo>
                  <a:cubicBezTo>
                    <a:pt x="0" y="19320"/>
                    <a:pt x="19320" y="0"/>
                    <a:pt x="43152" y="0"/>
                  </a:cubicBezTo>
                  <a:close/>
                </a:path>
              </a:pathLst>
            </a:custGeom>
            <a:solidFill>
              <a:srgbClr val="FFC656"/>
            </a:solidFill>
          </p:spPr>
        </p:sp>
        <p:sp>
          <p:nvSpPr>
            <p:cNvPr id="25" name="TextBox 10"/>
            <p:cNvSpPr txBox="1"/>
            <p:nvPr/>
          </p:nvSpPr>
          <p:spPr>
            <a:xfrm>
              <a:off x="0" y="-38100"/>
              <a:ext cx="2409833" cy="439617"/>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grpSp>
        <p:nvGrpSpPr>
          <p:cNvPr id="26" name="Group 8"/>
          <p:cNvGrpSpPr/>
          <p:nvPr/>
        </p:nvGrpSpPr>
        <p:grpSpPr>
          <a:xfrm>
            <a:off x="1024922" y="2937250"/>
            <a:ext cx="4741824" cy="5711450"/>
            <a:chOff x="0" y="0"/>
            <a:chExt cx="2409833" cy="401517"/>
          </a:xfrm>
        </p:grpSpPr>
        <p:sp>
          <p:nvSpPr>
            <p:cNvPr id="27" name="Freeform 9"/>
            <p:cNvSpPr/>
            <p:nvPr/>
          </p:nvSpPr>
          <p:spPr>
            <a:xfrm>
              <a:off x="0" y="0"/>
              <a:ext cx="2409833" cy="401517"/>
            </a:xfrm>
            <a:custGeom>
              <a:avLst/>
              <a:gdLst/>
              <a:ahLst/>
              <a:cxnLst/>
              <a:rect l="l" t="t" r="r" b="b"/>
              <a:pathLst>
                <a:path w="2409833" h="401517">
                  <a:moveTo>
                    <a:pt x="43152" y="0"/>
                  </a:moveTo>
                  <a:lnTo>
                    <a:pt x="2366681" y="0"/>
                  </a:lnTo>
                  <a:cubicBezTo>
                    <a:pt x="2378126" y="0"/>
                    <a:pt x="2389102" y="4546"/>
                    <a:pt x="2397194" y="12639"/>
                  </a:cubicBezTo>
                  <a:cubicBezTo>
                    <a:pt x="2405287" y="20732"/>
                    <a:pt x="2409833" y="31708"/>
                    <a:pt x="2409833" y="43152"/>
                  </a:cubicBezTo>
                  <a:lnTo>
                    <a:pt x="2409833" y="358364"/>
                  </a:lnTo>
                  <a:cubicBezTo>
                    <a:pt x="2409833" y="382197"/>
                    <a:pt x="2390513" y="401517"/>
                    <a:pt x="2366681" y="401517"/>
                  </a:cubicBezTo>
                  <a:lnTo>
                    <a:pt x="43152" y="401517"/>
                  </a:lnTo>
                  <a:cubicBezTo>
                    <a:pt x="19320" y="401517"/>
                    <a:pt x="0" y="382197"/>
                    <a:pt x="0" y="358364"/>
                  </a:cubicBezTo>
                  <a:lnTo>
                    <a:pt x="0" y="43152"/>
                  </a:lnTo>
                  <a:cubicBezTo>
                    <a:pt x="0" y="19320"/>
                    <a:pt x="19320" y="0"/>
                    <a:pt x="43152" y="0"/>
                  </a:cubicBezTo>
                  <a:close/>
                </a:path>
              </a:pathLst>
            </a:custGeom>
            <a:solidFill>
              <a:srgbClr val="FFC656"/>
            </a:solidFill>
          </p:spPr>
        </p:sp>
        <p:sp>
          <p:nvSpPr>
            <p:cNvPr id="28" name="TextBox 10"/>
            <p:cNvSpPr txBox="1"/>
            <p:nvPr/>
          </p:nvSpPr>
          <p:spPr>
            <a:xfrm>
              <a:off x="0" y="-38100"/>
              <a:ext cx="2409833" cy="439617"/>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29" name="Rectangle 28"/>
          <p:cNvSpPr/>
          <p:nvPr/>
        </p:nvSpPr>
        <p:spPr>
          <a:xfrm>
            <a:off x="1325169" y="3322086"/>
            <a:ext cx="4296096" cy="4189288"/>
          </a:xfrm>
          <a:prstGeom prst="rect">
            <a:avLst/>
          </a:prstGeom>
        </p:spPr>
        <p:txBody>
          <a:bodyPr wrap="square">
            <a:spAutoFit/>
          </a:bodyPr>
          <a:lstStyle/>
          <a:p>
            <a:pPr algn="ctr">
              <a:lnSpc>
                <a:spcPct val="107000"/>
              </a:lnSpc>
              <a:spcAft>
                <a:spcPts val="800"/>
              </a:spcAft>
            </a:pPr>
            <a:r>
              <a:rPr lang="en-US" sz="3600" b="1" kern="100">
                <a:latin typeface="Times New Roman" panose="02020603050405020304" pitchFamily="18" charset="0"/>
                <a:ea typeface="Calibri" panose="020F0502020204030204" pitchFamily="34" charset="0"/>
                <a:cs typeface="Times New Roman" panose="02020603050405020304" pitchFamily="18" charset="0"/>
              </a:rPr>
              <a:t>Bối cảnh,</a:t>
            </a:r>
            <a:br>
              <a:rPr lang="en-US" sz="3600" b="1" kern="100">
                <a:latin typeface="Times New Roman" panose="02020603050405020304" pitchFamily="18" charset="0"/>
                <a:ea typeface="Calibri" panose="020F0502020204030204" pitchFamily="34" charset="0"/>
                <a:cs typeface="Times New Roman" panose="02020603050405020304" pitchFamily="18" charset="0"/>
              </a:rPr>
            </a:br>
            <a:r>
              <a:rPr lang="en-US" sz="3600" b="1" kern="100">
                <a:latin typeface="Times New Roman" panose="02020603050405020304" pitchFamily="18" charset="0"/>
                <a:ea typeface="Calibri" panose="020F0502020204030204" pitchFamily="34" charset="0"/>
                <a:cs typeface="Times New Roman" panose="02020603050405020304" pitchFamily="18" charset="0"/>
              </a:rPr>
              <a:t>lịch sử,</a:t>
            </a:r>
            <a:br>
              <a:rPr lang="en-US" sz="3600" b="1" kern="100">
                <a:latin typeface="Times New Roman" panose="02020603050405020304" pitchFamily="18" charset="0"/>
                <a:ea typeface="Calibri" panose="020F0502020204030204" pitchFamily="34" charset="0"/>
                <a:cs typeface="Times New Roman" panose="02020603050405020304" pitchFamily="18" charset="0"/>
              </a:rPr>
            </a:br>
            <a:r>
              <a:rPr lang="en-US" sz="3600" b="1" kern="100">
                <a:latin typeface="Times New Roman" panose="02020603050405020304" pitchFamily="18" charset="0"/>
                <a:ea typeface="Calibri" panose="020F0502020204030204" pitchFamily="34" charset="0"/>
                <a:cs typeface="Times New Roman" panose="02020603050405020304" pitchFamily="18" charset="0"/>
              </a:rPr>
              <a:t>văn hoá, xã hội là:</a:t>
            </a:r>
            <a:endParaRPr lang="en-GB" sz="3600" kern="100">
              <a:latin typeface="Times New Roman" panose="02020603050405020304" pitchFamily="18" charset="0"/>
              <a:ea typeface="Calibri" panose="020F0502020204030204" pitchFamily="34" charset="0"/>
              <a:cs typeface="Times New Roman" panose="02020603050405020304" pitchFamily="18" charset="0"/>
            </a:endParaRPr>
          </a:p>
          <a:p>
            <a:pPr algn="ctr"/>
            <a:r>
              <a:rPr lang="en-US" sz="3600">
                <a:latin typeface="Times New Roman" panose="02020603050405020304" pitchFamily="18" charset="0"/>
                <a:ea typeface="Calibri" panose="020F0502020204030204" pitchFamily="34" charset="0"/>
                <a:cs typeface="Times New Roman" panose="02020603050405020304" pitchFamily="18" charset="0"/>
              </a:rPr>
              <a:t>Hoàn cảnh,</a:t>
            </a:r>
            <a:br>
              <a:rPr lang="en-US" sz="3600">
                <a:latin typeface="Times New Roman" panose="02020603050405020304" pitchFamily="18" charset="0"/>
                <a:ea typeface="Calibri" panose="020F0502020204030204" pitchFamily="34" charset="0"/>
                <a:cs typeface="Times New Roman" panose="02020603050405020304" pitchFamily="18" charset="0"/>
              </a:rPr>
            </a:br>
            <a:r>
              <a:rPr lang="en-US" sz="3600">
                <a:latin typeface="Times New Roman" panose="02020603050405020304" pitchFamily="18" charset="0"/>
                <a:ea typeface="Calibri" panose="020F0502020204030204" pitchFamily="34" charset="0"/>
                <a:cs typeface="Times New Roman" panose="02020603050405020304" pitchFamily="18" charset="0"/>
              </a:rPr>
              <a:t>điều kiện</a:t>
            </a:r>
            <a:br>
              <a:rPr lang="en-US" sz="3600">
                <a:latin typeface="Times New Roman" panose="02020603050405020304" pitchFamily="18" charset="0"/>
                <a:ea typeface="Calibri" panose="020F0502020204030204" pitchFamily="34" charset="0"/>
                <a:cs typeface="Times New Roman" panose="02020603050405020304" pitchFamily="18" charset="0"/>
              </a:rPr>
            </a:br>
            <a:r>
              <a:rPr lang="en-US" sz="3600">
                <a:latin typeface="Times New Roman" panose="02020603050405020304" pitchFamily="18" charset="0"/>
                <a:ea typeface="Calibri" panose="020F0502020204030204" pitchFamily="34" charset="0"/>
                <a:cs typeface="Times New Roman" panose="02020603050405020304" pitchFamily="18" charset="0"/>
              </a:rPr>
              <a:t>lịch sử,</a:t>
            </a:r>
            <a:br>
              <a:rPr lang="en-US" sz="3600">
                <a:latin typeface="Times New Roman" panose="02020603050405020304" pitchFamily="18" charset="0"/>
                <a:ea typeface="Calibri" panose="020F0502020204030204" pitchFamily="34" charset="0"/>
                <a:cs typeface="Times New Roman" panose="02020603050405020304" pitchFamily="18" charset="0"/>
              </a:rPr>
            </a:br>
            <a:r>
              <a:rPr lang="en-US" sz="3600">
                <a:latin typeface="Times New Roman" panose="02020603050405020304" pitchFamily="18" charset="0"/>
                <a:ea typeface="Calibri" panose="020F0502020204030204" pitchFamily="34" charset="0"/>
                <a:cs typeface="Times New Roman" panose="02020603050405020304" pitchFamily="18" charset="0"/>
              </a:rPr>
              <a:t>văn hoá, xã </a:t>
            </a:r>
            <a:endParaRPr lang="en-GB" sz="3600">
              <a:latin typeface="Times New Roman" panose="02020603050405020304" pitchFamily="18" charset="0"/>
              <a:cs typeface="Times New Roman" panose="02020603050405020304" pitchFamily="18" charset="0"/>
            </a:endParaRPr>
          </a:p>
        </p:txBody>
      </p:sp>
      <p:sp>
        <p:nvSpPr>
          <p:cNvPr id="30" name="Rectangle 29"/>
          <p:cNvSpPr/>
          <p:nvPr/>
        </p:nvSpPr>
        <p:spPr>
          <a:xfrm>
            <a:off x="6465059" y="3282551"/>
            <a:ext cx="5593831" cy="1973297"/>
          </a:xfrm>
          <a:prstGeom prst="rect">
            <a:avLst/>
          </a:prstGeom>
        </p:spPr>
        <p:txBody>
          <a:bodyPr wrap="square">
            <a:spAutoFit/>
          </a:bodyPr>
          <a:lstStyle/>
          <a:p>
            <a:pPr algn="ctr">
              <a:lnSpc>
                <a:spcPct val="107000"/>
              </a:lnSpc>
              <a:spcAft>
                <a:spcPts val="800"/>
              </a:spcAft>
            </a:pPr>
            <a:r>
              <a:rPr lang="en-US" sz="3600" b="1" kern="100">
                <a:latin typeface="Times New Roman" panose="02020603050405020304" pitchFamily="18" charset="0"/>
                <a:ea typeface="Calibri" panose="020F0502020204030204" pitchFamily="34" charset="0"/>
                <a:cs typeface="Times New Roman" panose="02020603050405020304" pitchFamily="18" charset="0"/>
              </a:rPr>
              <a:t>Loại </a:t>
            </a:r>
            <a:r>
              <a:rPr lang="en-US" sz="3600" b="1" kern="100" smtClean="0">
                <a:latin typeface="Times New Roman" panose="02020603050405020304" pitchFamily="18" charset="0"/>
                <a:ea typeface="Calibri" panose="020F0502020204030204" pitchFamily="34" charset="0"/>
                <a:cs typeface="Times New Roman" panose="02020603050405020304" pitchFamily="18" charset="0"/>
              </a:rPr>
              <a:t>1</a:t>
            </a:r>
            <a:endParaRPr lang="en-GB" sz="3600" kern="100">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800"/>
              </a:spcAft>
            </a:pPr>
            <a:r>
              <a:rPr lang="en-US" sz="3600" kern="100">
                <a:latin typeface="Times New Roman" panose="02020603050405020304" pitchFamily="18" charset="0"/>
                <a:ea typeface="Calibri" panose="020F0502020204030204" pitchFamily="34" charset="0"/>
                <a:cs typeface="Times New Roman" panose="02020603050405020304" pitchFamily="18" charset="0"/>
              </a:rPr>
              <a:t>Bối cảnh lịch sử, văn hoá, xã hội tại thời điểm VB ra đời</a:t>
            </a:r>
            <a:endParaRPr lang="en-GB" sz="3600" kern="1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1" name="Rectangle 30"/>
          <p:cNvSpPr/>
          <p:nvPr/>
        </p:nvSpPr>
        <p:spPr>
          <a:xfrm>
            <a:off x="13122139" y="3303849"/>
            <a:ext cx="4406073" cy="4897238"/>
          </a:xfrm>
          <a:prstGeom prst="rect">
            <a:avLst/>
          </a:prstGeom>
        </p:spPr>
        <p:txBody>
          <a:bodyPr wrap="square">
            <a:spAutoFit/>
          </a:bodyPr>
          <a:lstStyle/>
          <a:p>
            <a:pPr algn="ctr">
              <a:lnSpc>
                <a:spcPct val="107000"/>
              </a:lnSpc>
              <a:spcAft>
                <a:spcPts val="800"/>
              </a:spcAft>
            </a:pPr>
            <a:r>
              <a:rPr lang="en-US" sz="3600" b="1" kern="100">
                <a:latin typeface="Times New Roman" panose="02020603050405020304" pitchFamily="18" charset="0"/>
                <a:ea typeface="Calibri" panose="020F0502020204030204" pitchFamily="34" charset="0"/>
                <a:cs typeface="Times New Roman" panose="02020603050405020304" pitchFamily="18" charset="0"/>
              </a:rPr>
              <a:t>Tác dụng trong việc đọc hiểu </a:t>
            </a:r>
            <a:r>
              <a:rPr lang="en-US" sz="3600" b="1" kern="100" smtClean="0">
                <a:latin typeface="Times New Roman" panose="02020603050405020304" pitchFamily="18" charset="0"/>
                <a:ea typeface="Calibri" panose="020F0502020204030204" pitchFamily="34" charset="0"/>
                <a:cs typeface="Times New Roman" panose="02020603050405020304" pitchFamily="18" charset="0"/>
              </a:rPr>
              <a:t>VB</a:t>
            </a:r>
            <a:endParaRPr lang="vi-VN" sz="3600" b="1" kern="100" smtClean="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3600" kern="100" smtClean="0">
                <a:latin typeface="Times New Roman" panose="02020603050405020304" pitchFamily="18" charset="0"/>
                <a:ea typeface="Calibri" panose="020F0502020204030204" pitchFamily="34" charset="0"/>
                <a:cs typeface="Times New Roman" panose="02020603050405020304" pitchFamily="18" charset="0"/>
              </a:rPr>
              <a:t> </a:t>
            </a:r>
            <a:r>
              <a:rPr lang="en-US" sz="3600" kern="100">
                <a:latin typeface="Times New Roman" panose="02020603050405020304" pitchFamily="18" charset="0"/>
                <a:ea typeface="Calibri" panose="020F0502020204030204" pitchFamily="34" charset="0"/>
                <a:cs typeface="Times New Roman" panose="02020603050405020304" pitchFamily="18" charset="0"/>
              </a:rPr>
              <a:t>Hiểu thêm về mục đích viết và nội dung của VB, tác động đến cách hiểu, cách suy nghĩ, cảm xúc của người đọc</a:t>
            </a:r>
            <a:endParaRPr lang="en-GB" sz="3600" kern="1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2" name="Rectangle 31"/>
          <p:cNvSpPr/>
          <p:nvPr/>
        </p:nvSpPr>
        <p:spPr>
          <a:xfrm>
            <a:off x="5930729" y="5951103"/>
            <a:ext cx="6645865" cy="1973297"/>
          </a:xfrm>
          <a:prstGeom prst="rect">
            <a:avLst/>
          </a:prstGeom>
        </p:spPr>
        <p:txBody>
          <a:bodyPr wrap="square">
            <a:spAutoFit/>
          </a:bodyPr>
          <a:lstStyle/>
          <a:p>
            <a:pPr algn="ctr">
              <a:lnSpc>
                <a:spcPct val="107000"/>
              </a:lnSpc>
              <a:spcAft>
                <a:spcPts val="800"/>
              </a:spcAft>
            </a:pPr>
            <a:r>
              <a:rPr lang="en-US" sz="3600" b="1" kern="100">
                <a:latin typeface="Times New Roman" panose="02020603050405020304" pitchFamily="18" charset="0"/>
                <a:ea typeface="Calibri" panose="020F0502020204030204" pitchFamily="34" charset="0"/>
                <a:cs typeface="Times New Roman" panose="02020603050405020304" pitchFamily="18" charset="0"/>
              </a:rPr>
              <a:t>Loại </a:t>
            </a:r>
            <a:r>
              <a:rPr lang="en-US" sz="3600" b="1" kern="100" smtClean="0">
                <a:latin typeface="Times New Roman" panose="02020603050405020304" pitchFamily="18" charset="0"/>
                <a:ea typeface="Calibri" panose="020F0502020204030204" pitchFamily="34" charset="0"/>
                <a:cs typeface="Times New Roman" panose="02020603050405020304" pitchFamily="18" charset="0"/>
              </a:rPr>
              <a:t>2</a:t>
            </a:r>
            <a:endParaRPr lang="en-GB" sz="3600" kern="100">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800"/>
              </a:spcAft>
            </a:pPr>
            <a:r>
              <a:rPr lang="en-US" sz="3600" kern="100">
                <a:latin typeface="Times New Roman" panose="02020603050405020304" pitchFamily="18" charset="0"/>
                <a:ea typeface="Calibri" panose="020F0502020204030204" pitchFamily="34" charset="0"/>
                <a:cs typeface="Times New Roman" panose="02020603050405020304" pitchFamily="18" charset="0"/>
              </a:rPr>
              <a:t>Bối cảnh lịch sử, văn hoá, xã hội tại thời điểm đọc VB</a:t>
            </a:r>
            <a:endParaRPr lang="en-GB" sz="3600" kern="10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27973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fade">
                                      <p:cBhvr>
                                        <p:cTn id="19" dur="1000"/>
                                        <p:tgtEl>
                                          <p:spTgt spid="29"/>
                                        </p:tgtEl>
                                      </p:cBhvr>
                                    </p:animEffect>
                                    <p:anim calcmode="lin" valueType="num">
                                      <p:cBhvr>
                                        <p:cTn id="20" dur="1000" fill="hold"/>
                                        <p:tgtEl>
                                          <p:spTgt spid="29"/>
                                        </p:tgtEl>
                                        <p:attrNameLst>
                                          <p:attrName>ppt_x</p:attrName>
                                        </p:attrNameLst>
                                      </p:cBhvr>
                                      <p:tavLst>
                                        <p:tav tm="0">
                                          <p:val>
                                            <p:strVal val="#ppt_x"/>
                                          </p:val>
                                        </p:tav>
                                        <p:tav tm="100000">
                                          <p:val>
                                            <p:strVal val="#ppt_x"/>
                                          </p:val>
                                        </p:tav>
                                      </p:tavLst>
                                    </p:anim>
                                    <p:anim calcmode="lin" valueType="num">
                                      <p:cBhvr>
                                        <p:cTn id="21" dur="1000" fill="hold"/>
                                        <p:tgtEl>
                                          <p:spTgt spid="29"/>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1000"/>
                                        <p:tgtEl>
                                          <p:spTgt spid="26"/>
                                        </p:tgtEl>
                                      </p:cBhvr>
                                    </p:animEffect>
                                    <p:anim calcmode="lin" valueType="num">
                                      <p:cBhvr>
                                        <p:cTn id="25" dur="1000" fill="hold"/>
                                        <p:tgtEl>
                                          <p:spTgt spid="26"/>
                                        </p:tgtEl>
                                        <p:attrNameLst>
                                          <p:attrName>ppt_x</p:attrName>
                                        </p:attrNameLst>
                                      </p:cBhvr>
                                      <p:tavLst>
                                        <p:tav tm="0">
                                          <p:val>
                                            <p:strVal val="#ppt_x"/>
                                          </p:val>
                                        </p:tav>
                                        <p:tav tm="100000">
                                          <p:val>
                                            <p:strVal val="#ppt_x"/>
                                          </p:val>
                                        </p:tav>
                                      </p:tavLst>
                                    </p:anim>
                                    <p:anim calcmode="lin" valueType="num">
                                      <p:cBhvr>
                                        <p:cTn id="26"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barn(inVertical)">
                                      <p:cBhvr>
                                        <p:cTn id="31" dur="500"/>
                                        <p:tgtEl>
                                          <p:spTgt spid="30"/>
                                        </p:tgtEl>
                                      </p:cBhvr>
                                    </p:animEffect>
                                  </p:childTnLst>
                                </p:cTn>
                              </p:par>
                              <p:par>
                                <p:cTn id="32" presetID="16" presetClass="entr" presetSubtype="21"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barn(inVertical)">
                                      <p:cBhvr>
                                        <p:cTn id="34" dur="500"/>
                                        <p:tgtEl>
                                          <p:spTgt spid="23"/>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32"/>
                                        </p:tgtEl>
                                        <p:attrNameLst>
                                          <p:attrName>style.visibility</p:attrName>
                                        </p:attrNameLst>
                                      </p:cBhvr>
                                      <p:to>
                                        <p:strVal val="visible"/>
                                      </p:to>
                                    </p:set>
                                    <p:animEffect transition="in" filter="barn(inVertical)">
                                      <p:cBhvr>
                                        <p:cTn id="39" dur="500"/>
                                        <p:tgtEl>
                                          <p:spTgt spid="32"/>
                                        </p:tgtEl>
                                      </p:cBhvr>
                                    </p:animEffect>
                                  </p:childTnLst>
                                </p:cTn>
                              </p:par>
                              <p:par>
                                <p:cTn id="40" presetID="16" presetClass="entr" presetSubtype="21" fill="hold"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barn(inVertical)">
                                      <p:cBhvr>
                                        <p:cTn id="42" dur="500"/>
                                        <p:tgtEl>
                                          <p:spTgt spid="20"/>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barn(inVertical)">
                                      <p:cBhvr>
                                        <p:cTn id="47" dur="500"/>
                                        <p:tgtEl>
                                          <p:spTgt spid="31"/>
                                        </p:tgtEl>
                                      </p:cBhvr>
                                    </p:animEffect>
                                  </p:childTnLst>
                                </p:cTn>
                              </p:par>
                              <p:par>
                                <p:cTn id="48" presetID="16" presetClass="entr" presetSubtype="21" fill="hold" nodeType="with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barn(inVertical)">
                                      <p:cBhvr>
                                        <p:cTn id="5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9" grpId="0"/>
      <p:bldP spid="30" grpId="0"/>
      <p:bldP spid="31" grpId="0"/>
      <p:bldP spid="3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3C9"/>
        </a:solidFill>
        <a:effectLst/>
      </p:bgPr>
    </p:bg>
    <p:spTree>
      <p:nvGrpSpPr>
        <p:cNvPr id="1" name=""/>
        <p:cNvGrpSpPr/>
        <p:nvPr/>
      </p:nvGrpSpPr>
      <p:grpSpPr>
        <a:xfrm>
          <a:off x="0" y="0"/>
          <a:ext cx="0" cy="0"/>
          <a:chOff x="0" y="0"/>
          <a:chExt cx="0" cy="0"/>
        </a:xfrm>
      </p:grpSpPr>
      <p:sp>
        <p:nvSpPr>
          <p:cNvPr id="2" name="Freeform 2"/>
          <p:cNvSpPr/>
          <p:nvPr/>
        </p:nvSpPr>
        <p:spPr>
          <a:xfrm>
            <a:off x="-2255679" y="9019981"/>
            <a:ext cx="15175832" cy="8229600"/>
          </a:xfrm>
          <a:custGeom>
            <a:avLst/>
            <a:gdLst/>
            <a:ahLst/>
            <a:cxnLst/>
            <a:rect l="l" t="t" r="r" b="b"/>
            <a:pathLst>
              <a:path w="15175832" h="8229600">
                <a:moveTo>
                  <a:pt x="0" y="0"/>
                </a:moveTo>
                <a:lnTo>
                  <a:pt x="15175832" y="0"/>
                </a:lnTo>
                <a:lnTo>
                  <a:pt x="15175832" y="8229600"/>
                </a:lnTo>
                <a:lnTo>
                  <a:pt x="0" y="8229600"/>
                </a:lnTo>
                <a:lnTo>
                  <a:pt x="0" y="0"/>
                </a:lnTo>
                <a:close/>
              </a:path>
            </a:pathLst>
          </a:custGeom>
          <a:blipFill>
            <a:blip r:embed="rId2"/>
            <a:stretch>
              <a:fillRect/>
            </a:stretch>
          </a:blipFill>
        </p:spPr>
      </p:sp>
      <p:sp>
        <p:nvSpPr>
          <p:cNvPr id="3" name="Freeform 3"/>
          <p:cNvSpPr/>
          <p:nvPr/>
        </p:nvSpPr>
        <p:spPr>
          <a:xfrm>
            <a:off x="6400800" y="8724900"/>
            <a:ext cx="15175832" cy="8229600"/>
          </a:xfrm>
          <a:custGeom>
            <a:avLst/>
            <a:gdLst/>
            <a:ahLst/>
            <a:cxnLst/>
            <a:rect l="l" t="t" r="r" b="b"/>
            <a:pathLst>
              <a:path w="15175832" h="8229600">
                <a:moveTo>
                  <a:pt x="0" y="0"/>
                </a:moveTo>
                <a:lnTo>
                  <a:pt x="15175832" y="0"/>
                </a:lnTo>
                <a:lnTo>
                  <a:pt x="15175832" y="8229600"/>
                </a:lnTo>
                <a:lnTo>
                  <a:pt x="0" y="8229600"/>
                </a:lnTo>
                <a:lnTo>
                  <a:pt x="0" y="0"/>
                </a:lnTo>
                <a:close/>
              </a:path>
            </a:pathLst>
          </a:custGeom>
          <a:blipFill>
            <a:blip r:embed="rId2"/>
            <a:stretch>
              <a:fillRect/>
            </a:stretch>
          </a:blipFill>
        </p:spPr>
      </p:sp>
      <p:sp>
        <p:nvSpPr>
          <p:cNvPr id="4" name="Freeform 4"/>
          <p:cNvSpPr/>
          <p:nvPr/>
        </p:nvSpPr>
        <p:spPr>
          <a:xfrm>
            <a:off x="-1563110" y="1734005"/>
            <a:ext cx="5183620" cy="2106793"/>
          </a:xfrm>
          <a:custGeom>
            <a:avLst/>
            <a:gdLst/>
            <a:ahLst/>
            <a:cxnLst/>
            <a:rect l="l" t="t" r="r" b="b"/>
            <a:pathLst>
              <a:path w="5183620" h="2106793">
                <a:moveTo>
                  <a:pt x="0" y="0"/>
                </a:moveTo>
                <a:lnTo>
                  <a:pt x="5183620" y="0"/>
                </a:lnTo>
                <a:lnTo>
                  <a:pt x="5183620" y="2106793"/>
                </a:lnTo>
                <a:lnTo>
                  <a:pt x="0" y="2106793"/>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5" name="Freeform 5"/>
          <p:cNvSpPr/>
          <p:nvPr/>
        </p:nvSpPr>
        <p:spPr>
          <a:xfrm>
            <a:off x="15203398" y="-1219220"/>
            <a:ext cx="4182770" cy="4114800"/>
          </a:xfrm>
          <a:custGeom>
            <a:avLst/>
            <a:gdLst/>
            <a:ahLst/>
            <a:cxnLst/>
            <a:rect l="l" t="t" r="r" b="b"/>
            <a:pathLst>
              <a:path w="4182770" h="4114800">
                <a:moveTo>
                  <a:pt x="0" y="0"/>
                </a:moveTo>
                <a:lnTo>
                  <a:pt x="4182770" y="0"/>
                </a:lnTo>
                <a:lnTo>
                  <a:pt x="4182770" y="4114800"/>
                </a:lnTo>
                <a:lnTo>
                  <a:pt x="0" y="411480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6" name="Freeform 6"/>
          <p:cNvSpPr/>
          <p:nvPr/>
        </p:nvSpPr>
        <p:spPr>
          <a:xfrm>
            <a:off x="15033113" y="550648"/>
            <a:ext cx="5183620" cy="2106793"/>
          </a:xfrm>
          <a:custGeom>
            <a:avLst/>
            <a:gdLst/>
            <a:ahLst/>
            <a:cxnLst/>
            <a:rect l="l" t="t" r="r" b="b"/>
            <a:pathLst>
              <a:path w="5183620" h="2106793">
                <a:moveTo>
                  <a:pt x="0" y="0"/>
                </a:moveTo>
                <a:lnTo>
                  <a:pt x="5183620" y="0"/>
                </a:lnTo>
                <a:lnTo>
                  <a:pt x="5183620" y="2106793"/>
                </a:lnTo>
                <a:lnTo>
                  <a:pt x="0" y="2106793"/>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7" name="Freeform 7"/>
          <p:cNvSpPr/>
          <p:nvPr/>
        </p:nvSpPr>
        <p:spPr>
          <a:xfrm>
            <a:off x="1220612" y="1070290"/>
            <a:ext cx="2897169" cy="1327430"/>
          </a:xfrm>
          <a:custGeom>
            <a:avLst/>
            <a:gdLst/>
            <a:ahLst/>
            <a:cxnLst/>
            <a:rect l="l" t="t" r="r" b="b"/>
            <a:pathLst>
              <a:path w="2897169" h="1327430">
                <a:moveTo>
                  <a:pt x="0" y="0"/>
                </a:moveTo>
                <a:lnTo>
                  <a:pt x="2897169" y="0"/>
                </a:lnTo>
                <a:lnTo>
                  <a:pt x="2897169" y="1327430"/>
                </a:lnTo>
                <a:lnTo>
                  <a:pt x="0" y="1327430"/>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grpSp>
        <p:nvGrpSpPr>
          <p:cNvPr id="8" name="Group 8"/>
          <p:cNvGrpSpPr/>
          <p:nvPr/>
        </p:nvGrpSpPr>
        <p:grpSpPr>
          <a:xfrm>
            <a:off x="4487655" y="193882"/>
            <a:ext cx="9149836" cy="1524508"/>
            <a:chOff x="0" y="0"/>
            <a:chExt cx="2409833" cy="401517"/>
          </a:xfrm>
        </p:grpSpPr>
        <p:sp>
          <p:nvSpPr>
            <p:cNvPr id="9" name="Freeform 9"/>
            <p:cNvSpPr/>
            <p:nvPr/>
          </p:nvSpPr>
          <p:spPr>
            <a:xfrm>
              <a:off x="0" y="0"/>
              <a:ext cx="2409833" cy="401517"/>
            </a:xfrm>
            <a:custGeom>
              <a:avLst/>
              <a:gdLst/>
              <a:ahLst/>
              <a:cxnLst/>
              <a:rect l="l" t="t" r="r" b="b"/>
              <a:pathLst>
                <a:path w="2409833" h="401517">
                  <a:moveTo>
                    <a:pt x="43152" y="0"/>
                  </a:moveTo>
                  <a:lnTo>
                    <a:pt x="2366681" y="0"/>
                  </a:lnTo>
                  <a:cubicBezTo>
                    <a:pt x="2378126" y="0"/>
                    <a:pt x="2389102" y="4546"/>
                    <a:pt x="2397194" y="12639"/>
                  </a:cubicBezTo>
                  <a:cubicBezTo>
                    <a:pt x="2405287" y="20732"/>
                    <a:pt x="2409833" y="31708"/>
                    <a:pt x="2409833" y="43152"/>
                  </a:cubicBezTo>
                  <a:lnTo>
                    <a:pt x="2409833" y="358364"/>
                  </a:lnTo>
                  <a:cubicBezTo>
                    <a:pt x="2409833" y="382197"/>
                    <a:pt x="2390513" y="401517"/>
                    <a:pt x="2366681" y="401517"/>
                  </a:cubicBezTo>
                  <a:lnTo>
                    <a:pt x="43152" y="401517"/>
                  </a:lnTo>
                  <a:cubicBezTo>
                    <a:pt x="19320" y="401517"/>
                    <a:pt x="0" y="382197"/>
                    <a:pt x="0" y="358364"/>
                  </a:cubicBezTo>
                  <a:lnTo>
                    <a:pt x="0" y="43152"/>
                  </a:lnTo>
                  <a:cubicBezTo>
                    <a:pt x="0" y="19320"/>
                    <a:pt x="19320" y="0"/>
                    <a:pt x="43152" y="0"/>
                  </a:cubicBezTo>
                  <a:close/>
                </a:path>
              </a:pathLst>
            </a:custGeom>
            <a:solidFill>
              <a:srgbClr val="FFC656"/>
            </a:solidFill>
          </p:spPr>
        </p:sp>
        <p:sp>
          <p:nvSpPr>
            <p:cNvPr id="10" name="TextBox 10"/>
            <p:cNvSpPr txBox="1"/>
            <p:nvPr/>
          </p:nvSpPr>
          <p:spPr>
            <a:xfrm>
              <a:off x="0" y="-38100"/>
              <a:ext cx="2409833" cy="439617"/>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11" name="Freeform 11"/>
          <p:cNvSpPr/>
          <p:nvPr/>
        </p:nvSpPr>
        <p:spPr>
          <a:xfrm>
            <a:off x="-3502377" y="6755690"/>
            <a:ext cx="6171574" cy="4358674"/>
          </a:xfrm>
          <a:custGeom>
            <a:avLst/>
            <a:gdLst/>
            <a:ahLst/>
            <a:cxnLst/>
            <a:rect l="l" t="t" r="r" b="b"/>
            <a:pathLst>
              <a:path w="6171574" h="4358674">
                <a:moveTo>
                  <a:pt x="0" y="0"/>
                </a:moveTo>
                <a:lnTo>
                  <a:pt x="6171574" y="0"/>
                </a:lnTo>
                <a:lnTo>
                  <a:pt x="6171574" y="4358674"/>
                </a:lnTo>
                <a:lnTo>
                  <a:pt x="0" y="4358674"/>
                </a:lnTo>
                <a:lnTo>
                  <a:pt x="0" y="0"/>
                </a:lnTo>
                <a:close/>
              </a:path>
            </a:pathLst>
          </a:custGeom>
          <a:blipFill>
            <a:blip r:embed="rId9"/>
            <a:stretch>
              <a:fillRect/>
            </a:stretch>
          </a:blipFill>
        </p:spPr>
      </p:sp>
      <p:sp>
        <p:nvSpPr>
          <p:cNvPr id="12" name="Freeform 12"/>
          <p:cNvSpPr/>
          <p:nvPr/>
        </p:nvSpPr>
        <p:spPr>
          <a:xfrm>
            <a:off x="15941626" y="6755690"/>
            <a:ext cx="6171574" cy="4358674"/>
          </a:xfrm>
          <a:custGeom>
            <a:avLst/>
            <a:gdLst/>
            <a:ahLst/>
            <a:cxnLst/>
            <a:rect l="l" t="t" r="r" b="b"/>
            <a:pathLst>
              <a:path w="6171574" h="4358674">
                <a:moveTo>
                  <a:pt x="0" y="0"/>
                </a:moveTo>
                <a:lnTo>
                  <a:pt x="6171573" y="0"/>
                </a:lnTo>
                <a:lnTo>
                  <a:pt x="6171573" y="4358674"/>
                </a:lnTo>
                <a:lnTo>
                  <a:pt x="0" y="4358674"/>
                </a:lnTo>
                <a:lnTo>
                  <a:pt x="0" y="0"/>
                </a:lnTo>
                <a:close/>
              </a:path>
            </a:pathLst>
          </a:custGeom>
          <a:blipFill>
            <a:blip r:embed="rId9"/>
            <a:stretch>
              <a:fillRect/>
            </a:stretch>
          </a:blipFill>
        </p:spPr>
      </p:sp>
      <p:sp>
        <p:nvSpPr>
          <p:cNvPr id="15" name="Freeform 15"/>
          <p:cNvSpPr/>
          <p:nvPr/>
        </p:nvSpPr>
        <p:spPr>
          <a:xfrm>
            <a:off x="1028700" y="4928874"/>
            <a:ext cx="1100761" cy="1146205"/>
          </a:xfrm>
          <a:custGeom>
            <a:avLst/>
            <a:gdLst/>
            <a:ahLst/>
            <a:cxnLst/>
            <a:rect l="l" t="t" r="r" b="b"/>
            <a:pathLst>
              <a:path w="1100761" h="1146205">
                <a:moveTo>
                  <a:pt x="0" y="0"/>
                </a:moveTo>
                <a:lnTo>
                  <a:pt x="1100761" y="0"/>
                </a:lnTo>
                <a:lnTo>
                  <a:pt x="1100761" y="1146205"/>
                </a:lnTo>
                <a:lnTo>
                  <a:pt x="0" y="1146205"/>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6" name="Freeform 16"/>
          <p:cNvSpPr/>
          <p:nvPr/>
        </p:nvSpPr>
        <p:spPr>
          <a:xfrm flipH="1">
            <a:off x="16308661" y="4928874"/>
            <a:ext cx="1100761" cy="1146205"/>
          </a:xfrm>
          <a:custGeom>
            <a:avLst/>
            <a:gdLst/>
            <a:ahLst/>
            <a:cxnLst/>
            <a:rect l="l" t="t" r="r" b="b"/>
            <a:pathLst>
              <a:path w="1100761" h="1146205">
                <a:moveTo>
                  <a:pt x="1100761" y="0"/>
                </a:moveTo>
                <a:lnTo>
                  <a:pt x="0" y="0"/>
                </a:lnTo>
                <a:lnTo>
                  <a:pt x="0" y="1146205"/>
                </a:lnTo>
                <a:lnTo>
                  <a:pt x="1100761" y="1146205"/>
                </a:lnTo>
                <a:lnTo>
                  <a:pt x="1100761"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7" name="Rectangle 16"/>
          <p:cNvSpPr/>
          <p:nvPr/>
        </p:nvSpPr>
        <p:spPr>
          <a:xfrm>
            <a:off x="5980151" y="313015"/>
            <a:ext cx="6314549" cy="1200329"/>
          </a:xfrm>
          <a:prstGeom prst="rect">
            <a:avLst/>
          </a:prstGeom>
        </p:spPr>
        <p:txBody>
          <a:bodyPr wrap="none">
            <a:spAutoFit/>
          </a:bodyPr>
          <a:lstStyle/>
          <a:p>
            <a:r>
              <a:rPr lang="en-US" sz="7200" b="1" kern="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ea typeface="Times New Roman" panose="02020603050405020304" pitchFamily="18" charset="0"/>
              </a:rPr>
              <a:t>Ví dụ minh hoạ</a:t>
            </a:r>
            <a:endParaRPr lang="en-GB" sz="7200" b="1">
              <a:ln w="6600">
                <a:solidFill>
                  <a:schemeClr val="accent2"/>
                </a:solidFill>
                <a:prstDash val="solid"/>
              </a:ln>
              <a:solidFill>
                <a:srgbClr val="FFFFFF"/>
              </a:solidFill>
              <a:effectLst>
                <a:outerShdw dist="38100" dir="2700000" algn="tl" rotWithShape="0">
                  <a:schemeClr val="accent2"/>
                </a:outerShdw>
              </a:effectLst>
            </a:endParaRPr>
          </a:p>
        </p:txBody>
      </p:sp>
      <p:graphicFrame>
        <p:nvGraphicFramePr>
          <p:cNvPr id="18" name="Table 17"/>
          <p:cNvGraphicFramePr>
            <a:graphicFrameLocks noGrp="1"/>
          </p:cNvGraphicFramePr>
          <p:nvPr>
            <p:extLst>
              <p:ext uri="{D42A27DB-BD31-4B8C-83A1-F6EECF244321}">
                <p14:modId xmlns:p14="http://schemas.microsoft.com/office/powerpoint/2010/main" val="326782302"/>
              </p:ext>
            </p:extLst>
          </p:nvPr>
        </p:nvGraphicFramePr>
        <p:xfrm>
          <a:off x="3386535" y="2112679"/>
          <a:ext cx="12512626" cy="7132320"/>
        </p:xfrm>
        <a:graphic>
          <a:graphicData uri="http://schemas.openxmlformats.org/drawingml/2006/table">
            <a:tbl>
              <a:tblPr firstRow="1" firstCol="1" bandRow="1"/>
              <a:tblGrid>
                <a:gridCol w="6595665"/>
                <a:gridCol w="5916961"/>
              </a:tblGrid>
              <a:tr h="0">
                <a:tc gridSpan="2">
                  <a:txBody>
                    <a:bodyPr/>
                    <a:lstStyle/>
                    <a:p>
                      <a:pPr algn="ctr">
                        <a:lnSpc>
                          <a:spcPct val="130000"/>
                        </a:lnSpc>
                        <a:spcAft>
                          <a:spcPts val="0"/>
                        </a:spcAft>
                      </a:pPr>
                      <a:r>
                        <a:rPr lang="en-US" sz="4000" b="1" kern="0">
                          <a:effectLst/>
                          <a:latin typeface="Times New Roman" panose="02020603050405020304" pitchFamily="18" charset="0"/>
                          <a:ea typeface="Times New Roman" panose="02020603050405020304" pitchFamily="18" charset="0"/>
                          <a:cs typeface="Times New Roman" panose="02020603050405020304" pitchFamily="18" charset="0"/>
                        </a:rPr>
                        <a:t>Văn bản </a:t>
                      </a:r>
                      <a:r>
                        <a:rPr lang="en-US" sz="4000" b="1" i="1" kern="0">
                          <a:effectLst/>
                          <a:latin typeface="Times New Roman" panose="02020603050405020304" pitchFamily="18" charset="0"/>
                          <a:ea typeface="Times New Roman" panose="02020603050405020304" pitchFamily="18" charset="0"/>
                          <a:cs typeface="Times New Roman" panose="02020603050405020304" pitchFamily="18" charset="0"/>
                        </a:rPr>
                        <a:t>Bức thư của thủ lĩnh da đỏ</a:t>
                      </a:r>
                      <a:endParaRPr lang="en-GB"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r>
              <a:tr h="0">
                <a:tc>
                  <a:txBody>
                    <a:bodyPr/>
                    <a:lstStyle/>
                    <a:p>
                      <a:pPr>
                        <a:lnSpc>
                          <a:spcPct val="130000"/>
                        </a:lnSpc>
                        <a:spcAft>
                          <a:spcPts val="0"/>
                        </a:spcAft>
                      </a:pPr>
                      <a:r>
                        <a:rPr lang="en-US" sz="4000" i="1" kern="0">
                          <a:effectLst/>
                          <a:latin typeface="Times New Roman" panose="02020603050405020304" pitchFamily="18" charset="0"/>
                          <a:ea typeface="Calibri" panose="020F0502020204030204" pitchFamily="34" charset="0"/>
                          <a:cs typeface="Times New Roman" panose="02020603050405020304" pitchFamily="18" charset="0"/>
                        </a:rPr>
                        <a:t>Bối cảnh lịch sử, văn hoá, xã hội tại thời điểm VB ra:</a:t>
                      </a:r>
                      <a:r>
                        <a:rPr lang="en-US" sz="4000" kern="0">
                          <a:effectLst/>
                          <a:latin typeface="Times New Roman" panose="02020603050405020304" pitchFamily="18" charset="0"/>
                          <a:ea typeface="Calibri" panose="020F0502020204030204" pitchFamily="34" charset="0"/>
                          <a:cs typeface="Times New Roman" panose="02020603050405020304" pitchFamily="18" charset="0"/>
                        </a:rPr>
                        <a:t> Truyền thống sống hoà hợp tự nhiên của người da đỏ =&gt; người đọc sẽ hiểu được quan điểm bảo vệ thiên nhiên và tình cảm yêu quý, gắn bó máu thịt với thiên nhiên của tác giả.</a:t>
                      </a:r>
                      <a:endParaRPr lang="en-GB"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0"/>
                        </a:spcAft>
                      </a:pPr>
                      <a:r>
                        <a:rPr lang="en-US" sz="4000" i="1" kern="0">
                          <a:effectLst/>
                          <a:latin typeface="Times New Roman" panose="02020603050405020304" pitchFamily="18" charset="0"/>
                          <a:ea typeface="Calibri" panose="020F0502020204030204" pitchFamily="34" charset="0"/>
                          <a:cs typeface="Times New Roman" panose="02020603050405020304" pitchFamily="18" charset="0"/>
                        </a:rPr>
                        <a:t>Bối cảnh lịch sử, văn hoá, xã hội tại thời điểm đọc VB: </a:t>
                      </a:r>
                      <a:r>
                        <a:rPr lang="en-US" sz="4000" kern="0">
                          <a:effectLst/>
                          <a:latin typeface="Times New Roman" panose="02020603050405020304" pitchFamily="18" charset="0"/>
                          <a:ea typeface="Calibri" panose="020F0502020204030204" pitchFamily="34" charset="0"/>
                          <a:cs typeface="Times New Roman" panose="02020603050405020304" pitchFamily="18" charset="0"/>
                        </a:rPr>
                        <a:t>Môi trường bị tàn phá =&gt; người đọc càng hiểu rõ hơn sự cấp bách của việc bảo vệ môi trường sống và sống hài hoà với thiên nhiên.</a:t>
                      </a:r>
                      <a:endParaRPr lang="en-GB" sz="4000" kern="1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0"/>
                        </a:spcAft>
                      </a:pPr>
                      <a:r>
                        <a:rPr lang="en-US" sz="4000" b="1" kern="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329959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barn(inVertical)">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3C9"/>
        </a:solidFill>
        <a:effectLst/>
      </p:bgPr>
    </p:bg>
    <p:spTree>
      <p:nvGrpSpPr>
        <p:cNvPr id="1" name=""/>
        <p:cNvGrpSpPr/>
        <p:nvPr/>
      </p:nvGrpSpPr>
      <p:grpSpPr>
        <a:xfrm>
          <a:off x="0" y="0"/>
          <a:ext cx="0" cy="0"/>
          <a:chOff x="0" y="0"/>
          <a:chExt cx="0" cy="0"/>
        </a:xfrm>
      </p:grpSpPr>
      <p:sp>
        <p:nvSpPr>
          <p:cNvPr id="2" name="Freeform 2"/>
          <p:cNvSpPr/>
          <p:nvPr/>
        </p:nvSpPr>
        <p:spPr>
          <a:xfrm>
            <a:off x="-2554098" y="7955973"/>
            <a:ext cx="15175832" cy="8229600"/>
          </a:xfrm>
          <a:custGeom>
            <a:avLst/>
            <a:gdLst/>
            <a:ahLst/>
            <a:cxnLst/>
            <a:rect l="l" t="t" r="r" b="b"/>
            <a:pathLst>
              <a:path w="15175832" h="8229600">
                <a:moveTo>
                  <a:pt x="0" y="0"/>
                </a:moveTo>
                <a:lnTo>
                  <a:pt x="15175832" y="0"/>
                </a:lnTo>
                <a:lnTo>
                  <a:pt x="15175832" y="8229600"/>
                </a:lnTo>
                <a:lnTo>
                  <a:pt x="0" y="8229600"/>
                </a:lnTo>
                <a:lnTo>
                  <a:pt x="0" y="0"/>
                </a:lnTo>
                <a:close/>
              </a:path>
            </a:pathLst>
          </a:custGeom>
          <a:blipFill>
            <a:blip r:embed="rId2"/>
            <a:stretch>
              <a:fillRect/>
            </a:stretch>
          </a:blipFill>
        </p:spPr>
      </p:sp>
      <p:sp>
        <p:nvSpPr>
          <p:cNvPr id="3" name="Freeform 3"/>
          <p:cNvSpPr/>
          <p:nvPr/>
        </p:nvSpPr>
        <p:spPr>
          <a:xfrm>
            <a:off x="6049575" y="7955973"/>
            <a:ext cx="15175832" cy="8229600"/>
          </a:xfrm>
          <a:custGeom>
            <a:avLst/>
            <a:gdLst/>
            <a:ahLst/>
            <a:cxnLst/>
            <a:rect l="l" t="t" r="r" b="b"/>
            <a:pathLst>
              <a:path w="15175832" h="8229600">
                <a:moveTo>
                  <a:pt x="0" y="0"/>
                </a:moveTo>
                <a:lnTo>
                  <a:pt x="15175832" y="0"/>
                </a:lnTo>
                <a:lnTo>
                  <a:pt x="15175832" y="8229600"/>
                </a:lnTo>
                <a:lnTo>
                  <a:pt x="0" y="8229600"/>
                </a:lnTo>
                <a:lnTo>
                  <a:pt x="0" y="0"/>
                </a:lnTo>
                <a:close/>
              </a:path>
            </a:pathLst>
          </a:custGeom>
          <a:blipFill>
            <a:blip r:embed="rId2"/>
            <a:stretch>
              <a:fillRect/>
            </a:stretch>
          </a:blipFill>
        </p:spPr>
      </p:sp>
      <p:sp>
        <p:nvSpPr>
          <p:cNvPr id="4" name="Freeform 4"/>
          <p:cNvSpPr/>
          <p:nvPr/>
        </p:nvSpPr>
        <p:spPr>
          <a:xfrm>
            <a:off x="5148632" y="1166174"/>
            <a:ext cx="9264844" cy="6717262"/>
          </a:xfrm>
          <a:custGeom>
            <a:avLst/>
            <a:gdLst/>
            <a:ahLst/>
            <a:cxnLst/>
            <a:rect l="l" t="t" r="r" b="b"/>
            <a:pathLst>
              <a:path w="8014087" h="6717262">
                <a:moveTo>
                  <a:pt x="0" y="0"/>
                </a:moveTo>
                <a:lnTo>
                  <a:pt x="8014088" y="0"/>
                </a:lnTo>
                <a:lnTo>
                  <a:pt x="8014088" y="6717262"/>
                </a:lnTo>
                <a:lnTo>
                  <a:pt x="0" y="6717262"/>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5" name="Freeform 5"/>
          <p:cNvSpPr/>
          <p:nvPr/>
        </p:nvSpPr>
        <p:spPr>
          <a:xfrm>
            <a:off x="469011" y="5603191"/>
            <a:ext cx="5750444" cy="4061251"/>
          </a:xfrm>
          <a:custGeom>
            <a:avLst/>
            <a:gdLst/>
            <a:ahLst/>
            <a:cxnLst/>
            <a:rect l="l" t="t" r="r" b="b"/>
            <a:pathLst>
              <a:path w="5750444" h="4061251">
                <a:moveTo>
                  <a:pt x="0" y="0"/>
                </a:moveTo>
                <a:lnTo>
                  <a:pt x="5750444" y="0"/>
                </a:lnTo>
                <a:lnTo>
                  <a:pt x="5750444" y="4061251"/>
                </a:lnTo>
                <a:lnTo>
                  <a:pt x="0" y="4061251"/>
                </a:lnTo>
                <a:lnTo>
                  <a:pt x="0" y="0"/>
                </a:lnTo>
                <a:close/>
              </a:path>
            </a:pathLst>
          </a:custGeom>
          <a:blipFill>
            <a:blip r:embed="rId5"/>
            <a:stretch>
              <a:fillRect/>
            </a:stretch>
          </a:blipFill>
        </p:spPr>
      </p:sp>
      <p:sp>
        <p:nvSpPr>
          <p:cNvPr id="6" name="Freeform 6"/>
          <p:cNvSpPr/>
          <p:nvPr/>
        </p:nvSpPr>
        <p:spPr>
          <a:xfrm>
            <a:off x="12379999" y="5491916"/>
            <a:ext cx="5908001" cy="4172526"/>
          </a:xfrm>
          <a:custGeom>
            <a:avLst/>
            <a:gdLst/>
            <a:ahLst/>
            <a:cxnLst/>
            <a:rect l="l" t="t" r="r" b="b"/>
            <a:pathLst>
              <a:path w="5908001" h="4172526">
                <a:moveTo>
                  <a:pt x="0" y="0"/>
                </a:moveTo>
                <a:lnTo>
                  <a:pt x="5908001" y="0"/>
                </a:lnTo>
                <a:lnTo>
                  <a:pt x="5908001" y="4172526"/>
                </a:lnTo>
                <a:lnTo>
                  <a:pt x="0" y="4172526"/>
                </a:lnTo>
                <a:lnTo>
                  <a:pt x="0" y="0"/>
                </a:lnTo>
                <a:close/>
              </a:path>
            </a:pathLst>
          </a:custGeom>
          <a:blipFill>
            <a:blip r:embed="rId5"/>
            <a:stretch>
              <a:fillRect/>
            </a:stretch>
          </a:blipFill>
        </p:spPr>
      </p:sp>
      <p:sp>
        <p:nvSpPr>
          <p:cNvPr id="7" name="Freeform 7"/>
          <p:cNvSpPr/>
          <p:nvPr/>
        </p:nvSpPr>
        <p:spPr>
          <a:xfrm>
            <a:off x="-1563110" y="1734005"/>
            <a:ext cx="5183620" cy="2106793"/>
          </a:xfrm>
          <a:custGeom>
            <a:avLst/>
            <a:gdLst/>
            <a:ahLst/>
            <a:cxnLst/>
            <a:rect l="l" t="t" r="r" b="b"/>
            <a:pathLst>
              <a:path w="5183620" h="2106793">
                <a:moveTo>
                  <a:pt x="0" y="0"/>
                </a:moveTo>
                <a:lnTo>
                  <a:pt x="5183620" y="0"/>
                </a:lnTo>
                <a:lnTo>
                  <a:pt x="5183620" y="2106793"/>
                </a:lnTo>
                <a:lnTo>
                  <a:pt x="0" y="2106793"/>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8" name="Freeform 8"/>
          <p:cNvSpPr/>
          <p:nvPr/>
        </p:nvSpPr>
        <p:spPr>
          <a:xfrm>
            <a:off x="15167915" y="-323395"/>
            <a:ext cx="4182770" cy="4114800"/>
          </a:xfrm>
          <a:custGeom>
            <a:avLst/>
            <a:gdLst/>
            <a:ahLst/>
            <a:cxnLst/>
            <a:rect l="l" t="t" r="r" b="b"/>
            <a:pathLst>
              <a:path w="4182770" h="4114800">
                <a:moveTo>
                  <a:pt x="0" y="0"/>
                </a:moveTo>
                <a:lnTo>
                  <a:pt x="4182770" y="0"/>
                </a:lnTo>
                <a:lnTo>
                  <a:pt x="4182770" y="4114800"/>
                </a:lnTo>
                <a:lnTo>
                  <a:pt x="0" y="4114800"/>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9" name="Freeform 9"/>
          <p:cNvSpPr/>
          <p:nvPr/>
        </p:nvSpPr>
        <p:spPr>
          <a:xfrm>
            <a:off x="14167065" y="2011096"/>
            <a:ext cx="5183620" cy="2106793"/>
          </a:xfrm>
          <a:custGeom>
            <a:avLst/>
            <a:gdLst/>
            <a:ahLst/>
            <a:cxnLst/>
            <a:rect l="l" t="t" r="r" b="b"/>
            <a:pathLst>
              <a:path w="5183620" h="2106793">
                <a:moveTo>
                  <a:pt x="0" y="0"/>
                </a:moveTo>
                <a:lnTo>
                  <a:pt x="5183620" y="0"/>
                </a:lnTo>
                <a:lnTo>
                  <a:pt x="5183620" y="2106793"/>
                </a:lnTo>
                <a:lnTo>
                  <a:pt x="0" y="2106793"/>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13" name="Freeform 13"/>
          <p:cNvSpPr/>
          <p:nvPr/>
        </p:nvSpPr>
        <p:spPr>
          <a:xfrm>
            <a:off x="1220612" y="1070290"/>
            <a:ext cx="2897169" cy="1327430"/>
          </a:xfrm>
          <a:custGeom>
            <a:avLst/>
            <a:gdLst/>
            <a:ahLst/>
            <a:cxnLst/>
            <a:rect l="l" t="t" r="r" b="b"/>
            <a:pathLst>
              <a:path w="2897169" h="1327430">
                <a:moveTo>
                  <a:pt x="0" y="0"/>
                </a:moveTo>
                <a:lnTo>
                  <a:pt x="2897169" y="0"/>
                </a:lnTo>
                <a:lnTo>
                  <a:pt x="2897169" y="1327430"/>
                </a:lnTo>
                <a:lnTo>
                  <a:pt x="0" y="1327430"/>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4" name="Freeform 14"/>
          <p:cNvSpPr/>
          <p:nvPr/>
        </p:nvSpPr>
        <p:spPr>
          <a:xfrm>
            <a:off x="3714268" y="4117889"/>
            <a:ext cx="1319550" cy="1374027"/>
          </a:xfrm>
          <a:custGeom>
            <a:avLst/>
            <a:gdLst/>
            <a:ahLst/>
            <a:cxnLst/>
            <a:rect l="l" t="t" r="r" b="b"/>
            <a:pathLst>
              <a:path w="1319550" h="1374027">
                <a:moveTo>
                  <a:pt x="0" y="0"/>
                </a:moveTo>
                <a:lnTo>
                  <a:pt x="1319550" y="0"/>
                </a:lnTo>
                <a:lnTo>
                  <a:pt x="1319550" y="1374027"/>
                </a:lnTo>
                <a:lnTo>
                  <a:pt x="0" y="1374027"/>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15" name="TextBox 15"/>
          <p:cNvSpPr txBox="1"/>
          <p:nvPr/>
        </p:nvSpPr>
        <p:spPr>
          <a:xfrm>
            <a:off x="5634227" y="2182838"/>
            <a:ext cx="8005573" cy="4431983"/>
          </a:xfrm>
          <a:prstGeom prst="rect">
            <a:avLst/>
          </a:prstGeom>
        </p:spPr>
        <p:txBody>
          <a:bodyPr wrap="square" lIns="0" tIns="0" rIns="0" bIns="0" rtlCol="0" anchor="t">
            <a:spAutoFit/>
          </a:bodyPr>
          <a:lstStyle/>
          <a:p>
            <a:pPr algn="ctr"/>
            <a:r>
              <a:rPr lang="en-US" sz="7200" b="1">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II. Trải nghiệm cùng văn bản </a:t>
            </a:r>
            <a:r>
              <a:rPr lang="en-US" sz="7200" b="1" i="1">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“Đấu tranh cho một thế giới hoà bình”</a:t>
            </a:r>
            <a:endParaRPr lang="en-GB" sz="7200" b="1">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77140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3C9"/>
        </a:solidFill>
        <a:effectLst/>
      </p:bgPr>
    </p:bg>
    <p:spTree>
      <p:nvGrpSpPr>
        <p:cNvPr id="1" name=""/>
        <p:cNvGrpSpPr/>
        <p:nvPr/>
      </p:nvGrpSpPr>
      <p:grpSpPr>
        <a:xfrm>
          <a:off x="0" y="0"/>
          <a:ext cx="0" cy="0"/>
          <a:chOff x="0" y="0"/>
          <a:chExt cx="0" cy="0"/>
        </a:xfrm>
      </p:grpSpPr>
      <p:sp>
        <p:nvSpPr>
          <p:cNvPr id="2" name="Freeform 2"/>
          <p:cNvSpPr/>
          <p:nvPr/>
        </p:nvSpPr>
        <p:spPr>
          <a:xfrm>
            <a:off x="-2554098" y="7955973"/>
            <a:ext cx="15175832" cy="8229600"/>
          </a:xfrm>
          <a:custGeom>
            <a:avLst/>
            <a:gdLst/>
            <a:ahLst/>
            <a:cxnLst/>
            <a:rect l="l" t="t" r="r" b="b"/>
            <a:pathLst>
              <a:path w="15175832" h="8229600">
                <a:moveTo>
                  <a:pt x="0" y="0"/>
                </a:moveTo>
                <a:lnTo>
                  <a:pt x="15175832" y="0"/>
                </a:lnTo>
                <a:lnTo>
                  <a:pt x="15175832" y="8229600"/>
                </a:lnTo>
                <a:lnTo>
                  <a:pt x="0" y="8229600"/>
                </a:lnTo>
                <a:lnTo>
                  <a:pt x="0" y="0"/>
                </a:lnTo>
                <a:close/>
              </a:path>
            </a:pathLst>
          </a:custGeom>
          <a:blipFill>
            <a:blip r:embed="rId2"/>
            <a:stretch>
              <a:fillRect/>
            </a:stretch>
          </a:blipFill>
        </p:spPr>
      </p:sp>
      <p:sp>
        <p:nvSpPr>
          <p:cNvPr id="3" name="Freeform 3"/>
          <p:cNvSpPr/>
          <p:nvPr/>
        </p:nvSpPr>
        <p:spPr>
          <a:xfrm>
            <a:off x="6049575" y="7955973"/>
            <a:ext cx="15175832" cy="8229600"/>
          </a:xfrm>
          <a:custGeom>
            <a:avLst/>
            <a:gdLst/>
            <a:ahLst/>
            <a:cxnLst/>
            <a:rect l="l" t="t" r="r" b="b"/>
            <a:pathLst>
              <a:path w="15175832" h="8229600">
                <a:moveTo>
                  <a:pt x="0" y="0"/>
                </a:moveTo>
                <a:lnTo>
                  <a:pt x="15175832" y="0"/>
                </a:lnTo>
                <a:lnTo>
                  <a:pt x="15175832" y="8229600"/>
                </a:lnTo>
                <a:lnTo>
                  <a:pt x="0" y="8229600"/>
                </a:lnTo>
                <a:lnTo>
                  <a:pt x="0" y="0"/>
                </a:lnTo>
                <a:close/>
              </a:path>
            </a:pathLst>
          </a:custGeom>
          <a:blipFill>
            <a:blip r:embed="rId2"/>
            <a:stretch>
              <a:fillRect/>
            </a:stretch>
          </a:blipFill>
        </p:spPr>
      </p:sp>
      <p:sp>
        <p:nvSpPr>
          <p:cNvPr id="4" name="Freeform 4"/>
          <p:cNvSpPr/>
          <p:nvPr/>
        </p:nvSpPr>
        <p:spPr>
          <a:xfrm>
            <a:off x="-1563110" y="1734005"/>
            <a:ext cx="5183620" cy="2106793"/>
          </a:xfrm>
          <a:custGeom>
            <a:avLst/>
            <a:gdLst/>
            <a:ahLst/>
            <a:cxnLst/>
            <a:rect l="l" t="t" r="r" b="b"/>
            <a:pathLst>
              <a:path w="5183620" h="2106793">
                <a:moveTo>
                  <a:pt x="0" y="0"/>
                </a:moveTo>
                <a:lnTo>
                  <a:pt x="5183620" y="0"/>
                </a:lnTo>
                <a:lnTo>
                  <a:pt x="5183620" y="2106793"/>
                </a:lnTo>
                <a:lnTo>
                  <a:pt x="0" y="2106793"/>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5" name="Freeform 5"/>
          <p:cNvSpPr/>
          <p:nvPr/>
        </p:nvSpPr>
        <p:spPr>
          <a:xfrm>
            <a:off x="15167915" y="-323395"/>
            <a:ext cx="4182770" cy="4114800"/>
          </a:xfrm>
          <a:custGeom>
            <a:avLst/>
            <a:gdLst/>
            <a:ahLst/>
            <a:cxnLst/>
            <a:rect l="l" t="t" r="r" b="b"/>
            <a:pathLst>
              <a:path w="4182770" h="4114800">
                <a:moveTo>
                  <a:pt x="0" y="0"/>
                </a:moveTo>
                <a:lnTo>
                  <a:pt x="4182770" y="0"/>
                </a:lnTo>
                <a:lnTo>
                  <a:pt x="4182770" y="4114800"/>
                </a:lnTo>
                <a:lnTo>
                  <a:pt x="0" y="411480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6" name="Freeform 6"/>
          <p:cNvSpPr/>
          <p:nvPr/>
        </p:nvSpPr>
        <p:spPr>
          <a:xfrm>
            <a:off x="14167065" y="2011096"/>
            <a:ext cx="5183620" cy="2106793"/>
          </a:xfrm>
          <a:custGeom>
            <a:avLst/>
            <a:gdLst/>
            <a:ahLst/>
            <a:cxnLst/>
            <a:rect l="l" t="t" r="r" b="b"/>
            <a:pathLst>
              <a:path w="5183620" h="2106793">
                <a:moveTo>
                  <a:pt x="0" y="0"/>
                </a:moveTo>
                <a:lnTo>
                  <a:pt x="5183620" y="0"/>
                </a:lnTo>
                <a:lnTo>
                  <a:pt x="5183620" y="2106793"/>
                </a:lnTo>
                <a:lnTo>
                  <a:pt x="0" y="2106793"/>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7" name="Freeform 7"/>
          <p:cNvSpPr/>
          <p:nvPr/>
        </p:nvSpPr>
        <p:spPr>
          <a:xfrm>
            <a:off x="1220612" y="1070290"/>
            <a:ext cx="2897169" cy="1327430"/>
          </a:xfrm>
          <a:custGeom>
            <a:avLst/>
            <a:gdLst/>
            <a:ahLst/>
            <a:cxnLst/>
            <a:rect l="l" t="t" r="r" b="b"/>
            <a:pathLst>
              <a:path w="2897169" h="1327430">
                <a:moveTo>
                  <a:pt x="0" y="0"/>
                </a:moveTo>
                <a:lnTo>
                  <a:pt x="2897169" y="0"/>
                </a:lnTo>
                <a:lnTo>
                  <a:pt x="2897169" y="1327430"/>
                </a:lnTo>
                <a:lnTo>
                  <a:pt x="0" y="1327430"/>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11" name="Freeform 11"/>
          <p:cNvSpPr/>
          <p:nvPr/>
        </p:nvSpPr>
        <p:spPr>
          <a:xfrm>
            <a:off x="-3085787" y="6755690"/>
            <a:ext cx="6171574" cy="4358674"/>
          </a:xfrm>
          <a:custGeom>
            <a:avLst/>
            <a:gdLst/>
            <a:ahLst/>
            <a:cxnLst/>
            <a:rect l="l" t="t" r="r" b="b"/>
            <a:pathLst>
              <a:path w="6171574" h="4358674">
                <a:moveTo>
                  <a:pt x="0" y="0"/>
                </a:moveTo>
                <a:lnTo>
                  <a:pt x="6171574" y="0"/>
                </a:lnTo>
                <a:lnTo>
                  <a:pt x="6171574" y="4358674"/>
                </a:lnTo>
                <a:lnTo>
                  <a:pt x="0" y="4358674"/>
                </a:lnTo>
                <a:lnTo>
                  <a:pt x="0" y="0"/>
                </a:lnTo>
                <a:close/>
              </a:path>
            </a:pathLst>
          </a:custGeom>
          <a:blipFill>
            <a:blip r:embed="rId9"/>
            <a:stretch>
              <a:fillRect/>
            </a:stretch>
          </a:blipFill>
        </p:spPr>
      </p:sp>
      <p:sp>
        <p:nvSpPr>
          <p:cNvPr id="12" name="Freeform 12"/>
          <p:cNvSpPr/>
          <p:nvPr/>
        </p:nvSpPr>
        <p:spPr>
          <a:xfrm>
            <a:off x="15941626" y="6755690"/>
            <a:ext cx="6171574" cy="4358674"/>
          </a:xfrm>
          <a:custGeom>
            <a:avLst/>
            <a:gdLst/>
            <a:ahLst/>
            <a:cxnLst/>
            <a:rect l="l" t="t" r="r" b="b"/>
            <a:pathLst>
              <a:path w="6171574" h="4358674">
                <a:moveTo>
                  <a:pt x="0" y="0"/>
                </a:moveTo>
                <a:lnTo>
                  <a:pt x="6171573" y="0"/>
                </a:lnTo>
                <a:lnTo>
                  <a:pt x="6171573" y="4358674"/>
                </a:lnTo>
                <a:lnTo>
                  <a:pt x="0" y="4358674"/>
                </a:lnTo>
                <a:lnTo>
                  <a:pt x="0" y="0"/>
                </a:lnTo>
                <a:close/>
              </a:path>
            </a:pathLst>
          </a:custGeom>
          <a:blipFill>
            <a:blip r:embed="rId9"/>
            <a:stretch>
              <a:fillRect/>
            </a:stretch>
          </a:blipFill>
        </p:spPr>
      </p:sp>
      <p:grpSp>
        <p:nvGrpSpPr>
          <p:cNvPr id="13" name="Group 13"/>
          <p:cNvGrpSpPr>
            <a:grpSpLocks noChangeAspect="1"/>
          </p:cNvGrpSpPr>
          <p:nvPr/>
        </p:nvGrpSpPr>
        <p:grpSpPr>
          <a:xfrm rot="-168847">
            <a:off x="2647911" y="4348225"/>
            <a:ext cx="4771814" cy="3436263"/>
            <a:chOff x="0" y="0"/>
            <a:chExt cx="3136392" cy="2258568"/>
          </a:xfrm>
        </p:grpSpPr>
        <p:sp>
          <p:nvSpPr>
            <p:cNvPr id="14" name="Freeform 14"/>
            <p:cNvSpPr/>
            <p:nvPr/>
          </p:nvSpPr>
          <p:spPr>
            <a:xfrm>
              <a:off x="114300" y="125984"/>
              <a:ext cx="2882900" cy="1993900"/>
            </a:xfrm>
            <a:custGeom>
              <a:avLst/>
              <a:gdLst/>
              <a:ahLst/>
              <a:cxnLst/>
              <a:rect l="l" t="t" r="r" b="b"/>
              <a:pathLst>
                <a:path w="2882900" h="1993900">
                  <a:moveTo>
                    <a:pt x="2882900" y="1993900"/>
                  </a:moveTo>
                  <a:lnTo>
                    <a:pt x="0" y="1993900"/>
                  </a:lnTo>
                  <a:lnTo>
                    <a:pt x="0" y="0"/>
                  </a:lnTo>
                  <a:lnTo>
                    <a:pt x="2882900" y="0"/>
                  </a:lnTo>
                  <a:lnTo>
                    <a:pt x="2882900" y="1993900"/>
                  </a:lnTo>
                  <a:close/>
                </a:path>
              </a:pathLst>
            </a:custGeom>
            <a:blipFill>
              <a:blip r:embed="rId10"/>
              <a:stretch>
                <a:fillRect l="-1807" r="-1807"/>
              </a:stretch>
            </a:blipFill>
          </p:spPr>
        </p:sp>
        <p:sp>
          <p:nvSpPr>
            <p:cNvPr id="15" name="Freeform 15"/>
            <p:cNvSpPr/>
            <p:nvPr/>
          </p:nvSpPr>
          <p:spPr>
            <a:xfrm>
              <a:off x="0" y="-1016"/>
              <a:ext cx="3136392" cy="2258568"/>
            </a:xfrm>
            <a:custGeom>
              <a:avLst/>
              <a:gdLst/>
              <a:ahLst/>
              <a:cxnLst/>
              <a:rect l="l" t="t" r="r" b="b"/>
              <a:pathLst>
                <a:path w="3136392" h="2258568">
                  <a:moveTo>
                    <a:pt x="3136392" y="2258568"/>
                  </a:moveTo>
                  <a:lnTo>
                    <a:pt x="0" y="2258568"/>
                  </a:lnTo>
                  <a:lnTo>
                    <a:pt x="0" y="0"/>
                  </a:lnTo>
                  <a:lnTo>
                    <a:pt x="3136392" y="0"/>
                  </a:lnTo>
                  <a:lnTo>
                    <a:pt x="3136392" y="2258568"/>
                  </a:lnTo>
                  <a:close/>
                </a:path>
              </a:pathLst>
            </a:custGeom>
            <a:blipFill>
              <a:blip r:embed="rId11"/>
              <a:stretch>
                <a:fillRect l="-8" r="-8"/>
              </a:stretch>
            </a:blipFill>
          </p:spPr>
        </p:sp>
      </p:grpSp>
      <p:sp>
        <p:nvSpPr>
          <p:cNvPr id="16" name="Freeform 16"/>
          <p:cNvSpPr/>
          <p:nvPr/>
        </p:nvSpPr>
        <p:spPr>
          <a:xfrm rot="-1349716">
            <a:off x="4026418" y="4233158"/>
            <a:ext cx="2014801" cy="527512"/>
          </a:xfrm>
          <a:custGeom>
            <a:avLst/>
            <a:gdLst/>
            <a:ahLst/>
            <a:cxnLst/>
            <a:rect l="l" t="t" r="r" b="b"/>
            <a:pathLst>
              <a:path w="2014801" h="527512">
                <a:moveTo>
                  <a:pt x="0" y="0"/>
                </a:moveTo>
                <a:lnTo>
                  <a:pt x="2014801" y="0"/>
                </a:lnTo>
                <a:lnTo>
                  <a:pt x="2014801" y="527512"/>
                </a:lnTo>
                <a:lnTo>
                  <a:pt x="0" y="527512"/>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17" name="TextBox 17"/>
          <p:cNvSpPr txBox="1"/>
          <p:nvPr/>
        </p:nvSpPr>
        <p:spPr>
          <a:xfrm>
            <a:off x="6081721" y="549475"/>
            <a:ext cx="9436017" cy="2954655"/>
          </a:xfrm>
          <a:prstGeom prst="rect">
            <a:avLst/>
          </a:prstGeom>
        </p:spPr>
        <p:txBody>
          <a:bodyPr wrap="square" lIns="0" tIns="0" rIns="0" bIns="0" rtlCol="0" anchor="t">
            <a:spAutoFit/>
          </a:bodyPr>
          <a:lstStyle/>
          <a:p>
            <a:pPr algn="ctr"/>
            <a:r>
              <a:rPr lang="en-US" sz="9600" b="1">
                <a:latin typeface="Times New Roman" panose="02020603050405020304" pitchFamily="18" charset="0"/>
                <a:cs typeface="Times New Roman" panose="02020603050405020304" pitchFamily="18" charset="0"/>
              </a:rPr>
              <a:t> 1. Đọc văn bản, giải thích từ khó</a:t>
            </a:r>
            <a:endParaRPr lang="en-US" sz="11981">
              <a:solidFill>
                <a:srgbClr val="557034"/>
              </a:solidFill>
              <a:latin typeface="Times New Roman" panose="02020603050405020304" pitchFamily="18" charset="0"/>
              <a:ea typeface="เอฟซี เดซี่"/>
              <a:cs typeface="Times New Roman" panose="02020603050405020304" pitchFamily="18" charset="0"/>
              <a:sym typeface="เอฟซี เดซี่"/>
            </a:endParaRPr>
          </a:p>
        </p:txBody>
      </p:sp>
      <p:sp>
        <p:nvSpPr>
          <p:cNvPr id="18" name="TextBox 18"/>
          <p:cNvSpPr txBox="1"/>
          <p:nvPr/>
        </p:nvSpPr>
        <p:spPr>
          <a:xfrm>
            <a:off x="8518205" y="4350198"/>
            <a:ext cx="8691680" cy="1231106"/>
          </a:xfrm>
          <a:prstGeom prst="rect">
            <a:avLst/>
          </a:prstGeom>
        </p:spPr>
        <p:txBody>
          <a:bodyPr lIns="0" tIns="0" rIns="0" bIns="0" rtlCol="0" anchor="t">
            <a:spAutoFit/>
          </a:bodyPr>
          <a:lstStyle/>
          <a:p>
            <a:r>
              <a:rPr lang="en-US" sz="8000" b="1">
                <a:latin typeface="Times New Roman" panose="02020603050405020304" pitchFamily="18" charset="0"/>
                <a:cs typeface="Times New Roman" panose="02020603050405020304" pitchFamily="18" charset="0"/>
              </a:rPr>
              <a:t>2</a:t>
            </a:r>
            <a:r>
              <a:rPr lang="vi-VN" sz="8000" b="1">
                <a:latin typeface="Times New Roman" panose="02020603050405020304" pitchFamily="18" charset="0"/>
                <a:cs typeface="Times New Roman" panose="02020603050405020304" pitchFamily="18" charset="0"/>
              </a:rPr>
              <a:t>. Văn bản</a:t>
            </a:r>
            <a:endParaRPr lang="en-GB" sz="80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39811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barn(inVertical)">
                                      <p:cBhvr>
                                        <p:cTn id="1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3C9"/>
        </a:solidFill>
        <a:effectLst/>
      </p:bgPr>
    </p:bg>
    <p:spTree>
      <p:nvGrpSpPr>
        <p:cNvPr id="1" name=""/>
        <p:cNvGrpSpPr/>
        <p:nvPr/>
      </p:nvGrpSpPr>
      <p:grpSpPr>
        <a:xfrm>
          <a:off x="0" y="0"/>
          <a:ext cx="0" cy="0"/>
          <a:chOff x="0" y="0"/>
          <a:chExt cx="0" cy="0"/>
        </a:xfrm>
      </p:grpSpPr>
      <p:sp>
        <p:nvSpPr>
          <p:cNvPr id="2" name="Freeform 2"/>
          <p:cNvSpPr/>
          <p:nvPr/>
        </p:nvSpPr>
        <p:spPr>
          <a:xfrm>
            <a:off x="-2554098" y="7955973"/>
            <a:ext cx="15175832" cy="8229600"/>
          </a:xfrm>
          <a:custGeom>
            <a:avLst/>
            <a:gdLst/>
            <a:ahLst/>
            <a:cxnLst/>
            <a:rect l="l" t="t" r="r" b="b"/>
            <a:pathLst>
              <a:path w="15175832" h="8229600">
                <a:moveTo>
                  <a:pt x="0" y="0"/>
                </a:moveTo>
                <a:lnTo>
                  <a:pt x="15175832" y="0"/>
                </a:lnTo>
                <a:lnTo>
                  <a:pt x="15175832" y="8229600"/>
                </a:lnTo>
                <a:lnTo>
                  <a:pt x="0" y="8229600"/>
                </a:lnTo>
                <a:lnTo>
                  <a:pt x="0" y="0"/>
                </a:lnTo>
                <a:close/>
              </a:path>
            </a:pathLst>
          </a:custGeom>
          <a:blipFill>
            <a:blip r:embed="rId2"/>
            <a:stretch>
              <a:fillRect/>
            </a:stretch>
          </a:blipFill>
        </p:spPr>
      </p:sp>
      <p:sp>
        <p:nvSpPr>
          <p:cNvPr id="3" name="Freeform 3"/>
          <p:cNvSpPr/>
          <p:nvPr/>
        </p:nvSpPr>
        <p:spPr>
          <a:xfrm>
            <a:off x="6049575" y="7955973"/>
            <a:ext cx="15175832" cy="8229600"/>
          </a:xfrm>
          <a:custGeom>
            <a:avLst/>
            <a:gdLst/>
            <a:ahLst/>
            <a:cxnLst/>
            <a:rect l="l" t="t" r="r" b="b"/>
            <a:pathLst>
              <a:path w="15175832" h="8229600">
                <a:moveTo>
                  <a:pt x="0" y="0"/>
                </a:moveTo>
                <a:lnTo>
                  <a:pt x="15175832" y="0"/>
                </a:lnTo>
                <a:lnTo>
                  <a:pt x="15175832" y="8229600"/>
                </a:lnTo>
                <a:lnTo>
                  <a:pt x="0" y="8229600"/>
                </a:lnTo>
                <a:lnTo>
                  <a:pt x="0" y="0"/>
                </a:lnTo>
                <a:close/>
              </a:path>
            </a:pathLst>
          </a:custGeom>
          <a:blipFill>
            <a:blip r:embed="rId2"/>
            <a:stretch>
              <a:fillRect/>
            </a:stretch>
          </a:blipFill>
        </p:spPr>
      </p:sp>
      <p:sp>
        <p:nvSpPr>
          <p:cNvPr id="4" name="Freeform 4"/>
          <p:cNvSpPr/>
          <p:nvPr/>
        </p:nvSpPr>
        <p:spPr>
          <a:xfrm>
            <a:off x="-1563110" y="1734005"/>
            <a:ext cx="5183620" cy="2106793"/>
          </a:xfrm>
          <a:custGeom>
            <a:avLst/>
            <a:gdLst/>
            <a:ahLst/>
            <a:cxnLst/>
            <a:rect l="l" t="t" r="r" b="b"/>
            <a:pathLst>
              <a:path w="5183620" h="2106793">
                <a:moveTo>
                  <a:pt x="0" y="0"/>
                </a:moveTo>
                <a:lnTo>
                  <a:pt x="5183620" y="0"/>
                </a:lnTo>
                <a:lnTo>
                  <a:pt x="5183620" y="2106793"/>
                </a:lnTo>
                <a:lnTo>
                  <a:pt x="0" y="2106793"/>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5" name="Freeform 5"/>
          <p:cNvSpPr/>
          <p:nvPr/>
        </p:nvSpPr>
        <p:spPr>
          <a:xfrm>
            <a:off x="15167915" y="-323395"/>
            <a:ext cx="4182770" cy="4114800"/>
          </a:xfrm>
          <a:custGeom>
            <a:avLst/>
            <a:gdLst/>
            <a:ahLst/>
            <a:cxnLst/>
            <a:rect l="l" t="t" r="r" b="b"/>
            <a:pathLst>
              <a:path w="4182770" h="4114800">
                <a:moveTo>
                  <a:pt x="0" y="0"/>
                </a:moveTo>
                <a:lnTo>
                  <a:pt x="4182770" y="0"/>
                </a:lnTo>
                <a:lnTo>
                  <a:pt x="4182770" y="4114800"/>
                </a:lnTo>
                <a:lnTo>
                  <a:pt x="0" y="411480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6" name="Freeform 6"/>
          <p:cNvSpPr/>
          <p:nvPr/>
        </p:nvSpPr>
        <p:spPr>
          <a:xfrm>
            <a:off x="14167065" y="2011096"/>
            <a:ext cx="5183620" cy="2106793"/>
          </a:xfrm>
          <a:custGeom>
            <a:avLst/>
            <a:gdLst/>
            <a:ahLst/>
            <a:cxnLst/>
            <a:rect l="l" t="t" r="r" b="b"/>
            <a:pathLst>
              <a:path w="5183620" h="2106793">
                <a:moveTo>
                  <a:pt x="0" y="0"/>
                </a:moveTo>
                <a:lnTo>
                  <a:pt x="5183620" y="0"/>
                </a:lnTo>
                <a:lnTo>
                  <a:pt x="5183620" y="2106793"/>
                </a:lnTo>
                <a:lnTo>
                  <a:pt x="0" y="2106793"/>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7" name="Freeform 7"/>
          <p:cNvSpPr/>
          <p:nvPr/>
        </p:nvSpPr>
        <p:spPr>
          <a:xfrm>
            <a:off x="337721" y="321163"/>
            <a:ext cx="2897169" cy="1327430"/>
          </a:xfrm>
          <a:custGeom>
            <a:avLst/>
            <a:gdLst/>
            <a:ahLst/>
            <a:cxnLst/>
            <a:rect l="l" t="t" r="r" b="b"/>
            <a:pathLst>
              <a:path w="2897169" h="1327430">
                <a:moveTo>
                  <a:pt x="0" y="0"/>
                </a:moveTo>
                <a:lnTo>
                  <a:pt x="2897169" y="0"/>
                </a:lnTo>
                <a:lnTo>
                  <a:pt x="2897169" y="1327430"/>
                </a:lnTo>
                <a:lnTo>
                  <a:pt x="0" y="1327430"/>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11" name="Freeform 11"/>
          <p:cNvSpPr/>
          <p:nvPr/>
        </p:nvSpPr>
        <p:spPr>
          <a:xfrm>
            <a:off x="-3085787" y="6332056"/>
            <a:ext cx="6171574" cy="4358674"/>
          </a:xfrm>
          <a:custGeom>
            <a:avLst/>
            <a:gdLst/>
            <a:ahLst/>
            <a:cxnLst/>
            <a:rect l="l" t="t" r="r" b="b"/>
            <a:pathLst>
              <a:path w="6171574" h="4358674">
                <a:moveTo>
                  <a:pt x="0" y="0"/>
                </a:moveTo>
                <a:lnTo>
                  <a:pt x="6171574" y="0"/>
                </a:lnTo>
                <a:lnTo>
                  <a:pt x="6171574" y="4358674"/>
                </a:lnTo>
                <a:lnTo>
                  <a:pt x="0" y="4358674"/>
                </a:lnTo>
                <a:lnTo>
                  <a:pt x="0" y="0"/>
                </a:lnTo>
                <a:close/>
              </a:path>
            </a:pathLst>
          </a:custGeom>
          <a:blipFill>
            <a:blip r:embed="rId9"/>
            <a:stretch>
              <a:fillRect/>
            </a:stretch>
          </a:blipFill>
        </p:spPr>
      </p:sp>
      <p:sp>
        <p:nvSpPr>
          <p:cNvPr id="12" name="Freeform 12"/>
          <p:cNvSpPr/>
          <p:nvPr/>
        </p:nvSpPr>
        <p:spPr>
          <a:xfrm>
            <a:off x="15941626" y="6755690"/>
            <a:ext cx="6171574" cy="4358674"/>
          </a:xfrm>
          <a:custGeom>
            <a:avLst/>
            <a:gdLst/>
            <a:ahLst/>
            <a:cxnLst/>
            <a:rect l="l" t="t" r="r" b="b"/>
            <a:pathLst>
              <a:path w="6171574" h="4358674">
                <a:moveTo>
                  <a:pt x="0" y="0"/>
                </a:moveTo>
                <a:lnTo>
                  <a:pt x="6171573" y="0"/>
                </a:lnTo>
                <a:lnTo>
                  <a:pt x="6171573" y="4358674"/>
                </a:lnTo>
                <a:lnTo>
                  <a:pt x="0" y="4358674"/>
                </a:lnTo>
                <a:lnTo>
                  <a:pt x="0" y="0"/>
                </a:lnTo>
                <a:close/>
              </a:path>
            </a:pathLst>
          </a:custGeom>
          <a:blipFill>
            <a:blip r:embed="rId9"/>
            <a:stretch>
              <a:fillRect/>
            </a:stretch>
          </a:blipFill>
        </p:spPr>
      </p:sp>
      <p:sp>
        <p:nvSpPr>
          <p:cNvPr id="13" name="Freeform 13"/>
          <p:cNvSpPr/>
          <p:nvPr/>
        </p:nvSpPr>
        <p:spPr>
          <a:xfrm>
            <a:off x="2566175" y="419101"/>
            <a:ext cx="12685211" cy="9023546"/>
          </a:xfrm>
          <a:custGeom>
            <a:avLst/>
            <a:gdLst/>
            <a:ahLst/>
            <a:cxnLst/>
            <a:rect l="l" t="t" r="r" b="b"/>
            <a:pathLst>
              <a:path w="11044369" h="4982516">
                <a:moveTo>
                  <a:pt x="0" y="0"/>
                </a:moveTo>
                <a:lnTo>
                  <a:pt x="11044370" y="0"/>
                </a:lnTo>
                <a:lnTo>
                  <a:pt x="11044370" y="4982516"/>
                </a:lnTo>
                <a:lnTo>
                  <a:pt x="0" y="4982516"/>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4" name="Freeform 14"/>
          <p:cNvSpPr/>
          <p:nvPr/>
        </p:nvSpPr>
        <p:spPr>
          <a:xfrm rot="-1349716">
            <a:off x="1502712" y="319143"/>
            <a:ext cx="2904833" cy="760538"/>
          </a:xfrm>
          <a:custGeom>
            <a:avLst/>
            <a:gdLst/>
            <a:ahLst/>
            <a:cxnLst/>
            <a:rect l="l" t="t" r="r" b="b"/>
            <a:pathLst>
              <a:path w="2904833" h="760538">
                <a:moveTo>
                  <a:pt x="0" y="0"/>
                </a:moveTo>
                <a:lnTo>
                  <a:pt x="2904833" y="0"/>
                </a:lnTo>
                <a:lnTo>
                  <a:pt x="2904833" y="760538"/>
                </a:lnTo>
                <a:lnTo>
                  <a:pt x="0" y="760538"/>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16" name="Freeform 16"/>
          <p:cNvSpPr/>
          <p:nvPr/>
        </p:nvSpPr>
        <p:spPr>
          <a:xfrm>
            <a:off x="794189" y="3917486"/>
            <a:ext cx="992116" cy="1033074"/>
          </a:xfrm>
          <a:custGeom>
            <a:avLst/>
            <a:gdLst/>
            <a:ahLst/>
            <a:cxnLst/>
            <a:rect l="l" t="t" r="r" b="b"/>
            <a:pathLst>
              <a:path w="992116" h="1033074">
                <a:moveTo>
                  <a:pt x="0" y="0"/>
                </a:moveTo>
                <a:lnTo>
                  <a:pt x="992116" y="0"/>
                </a:lnTo>
                <a:lnTo>
                  <a:pt x="992116" y="1033074"/>
                </a:lnTo>
                <a:lnTo>
                  <a:pt x="0" y="1033074"/>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graphicFrame>
        <p:nvGraphicFramePr>
          <p:cNvPr id="8" name="Table 7"/>
          <p:cNvGraphicFramePr>
            <a:graphicFrameLocks noGrp="1"/>
          </p:cNvGraphicFramePr>
          <p:nvPr>
            <p:extLst>
              <p:ext uri="{D42A27DB-BD31-4B8C-83A1-F6EECF244321}">
                <p14:modId xmlns:p14="http://schemas.microsoft.com/office/powerpoint/2010/main" val="5108930"/>
              </p:ext>
            </p:extLst>
          </p:nvPr>
        </p:nvGraphicFramePr>
        <p:xfrm>
          <a:off x="3085787" y="912072"/>
          <a:ext cx="11764401" cy="7845552"/>
        </p:xfrm>
        <a:graphic>
          <a:graphicData uri="http://schemas.openxmlformats.org/drawingml/2006/table">
            <a:tbl>
              <a:tblPr firstRow="1" firstCol="1" bandRow="1"/>
              <a:tblGrid>
                <a:gridCol w="6261019"/>
                <a:gridCol w="5503382"/>
              </a:tblGrid>
              <a:tr h="0">
                <a:tc gridSpan="2">
                  <a:txBody>
                    <a:bodyPr/>
                    <a:lstStyle/>
                    <a:p>
                      <a:pPr algn="ctr">
                        <a:lnSpc>
                          <a:spcPct val="130000"/>
                        </a:lnSpc>
                        <a:spcAft>
                          <a:spcPts val="0"/>
                        </a:spcAft>
                      </a:pPr>
                      <a:r>
                        <a:rPr lang="en-US" sz="3600" b="1" ker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PHIẾU HT </a:t>
                      </a:r>
                      <a:r>
                        <a:rPr lang="vi-VN" sz="3600" b="1" ker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0</a:t>
                      </a:r>
                      <a:r>
                        <a:rPr lang="en-US" sz="3600" b="1" ker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4: Tìm hiểu khái quát tác giả và văn bản</a:t>
                      </a:r>
                      <a:endParaRPr lang="en-GB" sz="3600" kern="10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30000"/>
                        </a:lnSpc>
                        <a:spcAft>
                          <a:spcPts val="0"/>
                        </a:spcAft>
                      </a:pPr>
                      <a:r>
                        <a:rPr lang="en-US" sz="3600" b="1" kern="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Đọc văn bản </a:t>
                      </a:r>
                      <a:r>
                        <a:rPr lang="en-US" sz="3600" b="1" i="1" kern="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Đấu tranh cho một thế giới hoà bình</a:t>
                      </a:r>
                      <a:endParaRPr lang="en-GB" sz="3600" kern="10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30000"/>
                        </a:lnSpc>
                        <a:spcAft>
                          <a:spcPts val="0"/>
                        </a:spcAft>
                      </a:pPr>
                      <a:r>
                        <a:rPr lang="en-US" sz="3600" b="1" kern="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và trả lời các câu hỏi sau:</a:t>
                      </a:r>
                      <a:endParaRPr lang="en-GB" sz="3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73025" marR="7302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GB"/>
                    </a:p>
                  </a:txBody>
                  <a:tcPr/>
                </a:tc>
              </a:tr>
              <a:tr h="0">
                <a:tc>
                  <a:txBody>
                    <a:bodyPr/>
                    <a:lstStyle/>
                    <a:p>
                      <a:pPr algn="ctr">
                        <a:lnSpc>
                          <a:spcPct val="130000"/>
                        </a:lnSpc>
                        <a:spcAft>
                          <a:spcPts val="0"/>
                        </a:spcAft>
                      </a:pPr>
                      <a:r>
                        <a:rPr lang="en-US" sz="3600" b="1" kern="0">
                          <a:solidFill>
                            <a:srgbClr val="003366"/>
                          </a:solidFill>
                          <a:effectLst/>
                          <a:latin typeface="Times New Roman" panose="02020603050405020304" pitchFamily="18" charset="0"/>
                          <a:ea typeface="Times New Roman" panose="02020603050405020304" pitchFamily="18" charset="0"/>
                          <a:cs typeface="Times New Roman" panose="02020603050405020304" pitchFamily="18" charset="0"/>
                        </a:rPr>
                        <a:t>Câu hỏi tìm ý</a:t>
                      </a:r>
                      <a:endParaRPr lang="en-GB" sz="3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73025" marR="7302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30000"/>
                        </a:lnSpc>
                        <a:spcAft>
                          <a:spcPts val="0"/>
                        </a:spcAft>
                      </a:pPr>
                      <a:r>
                        <a:rPr lang="en-US" sz="3600" b="1" kern="0">
                          <a:solidFill>
                            <a:srgbClr val="003366"/>
                          </a:solidFill>
                          <a:effectLst/>
                          <a:latin typeface="Times New Roman" panose="02020603050405020304" pitchFamily="18" charset="0"/>
                          <a:ea typeface="Times New Roman" panose="02020603050405020304" pitchFamily="18" charset="0"/>
                          <a:cs typeface="Times New Roman" panose="02020603050405020304" pitchFamily="18" charset="0"/>
                        </a:rPr>
                        <a:t>Trả lời</a:t>
                      </a:r>
                      <a:endParaRPr lang="en-GB" sz="3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73025" marR="7302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just">
                        <a:lnSpc>
                          <a:spcPct val="130000"/>
                        </a:lnSpc>
                        <a:spcAft>
                          <a:spcPts val="0"/>
                        </a:spcAft>
                      </a:pPr>
                      <a:r>
                        <a:rPr lang="en-US" sz="36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6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 biết gì về </a:t>
                      </a:r>
                      <a:r>
                        <a:rPr lang="en-US" sz="36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nhà văn G.G. Mác-két</a:t>
                      </a:r>
                      <a:endParaRPr lang="en-GB" sz="3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73025" marR="7302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30000"/>
                        </a:lnSpc>
                        <a:spcAft>
                          <a:spcPts val="0"/>
                        </a:spcAft>
                      </a:pPr>
                      <a:r>
                        <a:rPr lang="en-US" sz="3600" kern="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3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73025" marR="730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just">
                        <a:lnSpc>
                          <a:spcPct val="130000"/>
                        </a:lnSpc>
                        <a:spcAft>
                          <a:spcPts val="0"/>
                        </a:spcAft>
                      </a:pPr>
                      <a:r>
                        <a:rPr lang="en-US" sz="36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Nêu xuất </a:t>
                      </a:r>
                      <a:r>
                        <a:rPr lang="vi-VN" sz="36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xứ, </a:t>
                      </a:r>
                      <a:r>
                        <a:rPr lang="en-US" sz="36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hoàn cảnh ra đời </a:t>
                      </a:r>
                      <a:r>
                        <a:rPr lang="vi-VN" sz="36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 VB?</a:t>
                      </a:r>
                      <a:endParaRPr lang="en-GB" sz="3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73025" marR="7302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30000"/>
                        </a:lnSpc>
                        <a:spcAft>
                          <a:spcPts val="0"/>
                        </a:spcAft>
                      </a:pPr>
                      <a:r>
                        <a:rPr lang="en-US" sz="3600" kern="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3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73025" marR="730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nSpc>
                          <a:spcPct val="130000"/>
                        </a:lnSpc>
                        <a:spcAft>
                          <a:spcPts val="0"/>
                        </a:spcAft>
                      </a:pPr>
                      <a:r>
                        <a:rPr lang="en-US" sz="36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Xác định thể loại, phương thức biểu đạt chính của văn bản.</a:t>
                      </a:r>
                      <a:endParaRPr lang="en-GB" sz="3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73025" marR="7302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30000"/>
                        </a:lnSpc>
                        <a:spcAft>
                          <a:spcPts val="0"/>
                        </a:spcAft>
                      </a:pPr>
                      <a:r>
                        <a:rPr lang="en-US" sz="3600" kern="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3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73025" marR="730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fontAlgn="base">
                        <a:lnSpc>
                          <a:spcPct val="130000"/>
                        </a:lnSpc>
                        <a:spcAft>
                          <a:spcPts val="0"/>
                        </a:spcAft>
                      </a:pPr>
                      <a:r>
                        <a:rPr lang="en-US" sz="36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-Nêu bố cục của văn bản. </a:t>
                      </a:r>
                      <a:endParaRPr lang="en-GB" sz="3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73025" marR="7302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30000"/>
                        </a:lnSpc>
                        <a:spcAft>
                          <a:spcPts val="0"/>
                        </a:spcAft>
                      </a:pPr>
                      <a:r>
                        <a:rPr lang="en-US" sz="3600" kern="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3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73025" marR="7302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223597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par>
                                <p:cTn id="11" presetID="16" presetClass="entr" presetSubtype="21"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par>
                                <p:cTn id="14" presetID="16" presetClass="entr" presetSubtype="21"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3C9"/>
        </a:solidFill>
        <a:effectLst/>
      </p:bgPr>
    </p:bg>
    <p:spTree>
      <p:nvGrpSpPr>
        <p:cNvPr id="1" name=""/>
        <p:cNvGrpSpPr/>
        <p:nvPr/>
      </p:nvGrpSpPr>
      <p:grpSpPr>
        <a:xfrm>
          <a:off x="0" y="0"/>
          <a:ext cx="0" cy="0"/>
          <a:chOff x="0" y="0"/>
          <a:chExt cx="0" cy="0"/>
        </a:xfrm>
      </p:grpSpPr>
      <p:sp>
        <p:nvSpPr>
          <p:cNvPr id="2" name="Freeform 2"/>
          <p:cNvSpPr/>
          <p:nvPr/>
        </p:nvSpPr>
        <p:spPr>
          <a:xfrm>
            <a:off x="-2554098" y="7955973"/>
            <a:ext cx="15175832" cy="8229600"/>
          </a:xfrm>
          <a:custGeom>
            <a:avLst/>
            <a:gdLst/>
            <a:ahLst/>
            <a:cxnLst/>
            <a:rect l="l" t="t" r="r" b="b"/>
            <a:pathLst>
              <a:path w="15175832" h="8229600">
                <a:moveTo>
                  <a:pt x="0" y="0"/>
                </a:moveTo>
                <a:lnTo>
                  <a:pt x="15175832" y="0"/>
                </a:lnTo>
                <a:lnTo>
                  <a:pt x="15175832" y="8229600"/>
                </a:lnTo>
                <a:lnTo>
                  <a:pt x="0" y="8229600"/>
                </a:lnTo>
                <a:lnTo>
                  <a:pt x="0" y="0"/>
                </a:lnTo>
                <a:close/>
              </a:path>
            </a:pathLst>
          </a:custGeom>
          <a:blipFill>
            <a:blip r:embed="rId2"/>
            <a:stretch>
              <a:fillRect/>
            </a:stretch>
          </a:blipFill>
        </p:spPr>
      </p:sp>
      <p:sp>
        <p:nvSpPr>
          <p:cNvPr id="3" name="Freeform 3"/>
          <p:cNvSpPr/>
          <p:nvPr/>
        </p:nvSpPr>
        <p:spPr>
          <a:xfrm>
            <a:off x="6049575" y="7955973"/>
            <a:ext cx="15175832" cy="8229600"/>
          </a:xfrm>
          <a:custGeom>
            <a:avLst/>
            <a:gdLst/>
            <a:ahLst/>
            <a:cxnLst/>
            <a:rect l="l" t="t" r="r" b="b"/>
            <a:pathLst>
              <a:path w="15175832" h="8229600">
                <a:moveTo>
                  <a:pt x="0" y="0"/>
                </a:moveTo>
                <a:lnTo>
                  <a:pt x="15175832" y="0"/>
                </a:lnTo>
                <a:lnTo>
                  <a:pt x="15175832" y="8229600"/>
                </a:lnTo>
                <a:lnTo>
                  <a:pt x="0" y="8229600"/>
                </a:lnTo>
                <a:lnTo>
                  <a:pt x="0" y="0"/>
                </a:lnTo>
                <a:close/>
              </a:path>
            </a:pathLst>
          </a:custGeom>
          <a:blipFill>
            <a:blip r:embed="rId2"/>
            <a:stretch>
              <a:fillRect/>
            </a:stretch>
          </a:blipFill>
        </p:spPr>
      </p:sp>
      <p:sp>
        <p:nvSpPr>
          <p:cNvPr id="4" name="Freeform 4"/>
          <p:cNvSpPr/>
          <p:nvPr/>
        </p:nvSpPr>
        <p:spPr>
          <a:xfrm>
            <a:off x="-1641127" y="643096"/>
            <a:ext cx="5183620" cy="2106793"/>
          </a:xfrm>
          <a:custGeom>
            <a:avLst/>
            <a:gdLst/>
            <a:ahLst/>
            <a:cxnLst/>
            <a:rect l="l" t="t" r="r" b="b"/>
            <a:pathLst>
              <a:path w="5183620" h="2106793">
                <a:moveTo>
                  <a:pt x="0" y="0"/>
                </a:moveTo>
                <a:lnTo>
                  <a:pt x="5183620" y="0"/>
                </a:lnTo>
                <a:lnTo>
                  <a:pt x="5183620" y="2106793"/>
                </a:lnTo>
                <a:lnTo>
                  <a:pt x="0" y="2106793"/>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5" name="Freeform 5"/>
          <p:cNvSpPr/>
          <p:nvPr/>
        </p:nvSpPr>
        <p:spPr>
          <a:xfrm>
            <a:off x="15167915" y="-323395"/>
            <a:ext cx="4182770" cy="4114800"/>
          </a:xfrm>
          <a:custGeom>
            <a:avLst/>
            <a:gdLst/>
            <a:ahLst/>
            <a:cxnLst/>
            <a:rect l="l" t="t" r="r" b="b"/>
            <a:pathLst>
              <a:path w="4182770" h="4114800">
                <a:moveTo>
                  <a:pt x="0" y="0"/>
                </a:moveTo>
                <a:lnTo>
                  <a:pt x="4182770" y="0"/>
                </a:lnTo>
                <a:lnTo>
                  <a:pt x="4182770" y="4114800"/>
                </a:lnTo>
                <a:lnTo>
                  <a:pt x="0" y="411480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6" name="Freeform 6"/>
          <p:cNvSpPr/>
          <p:nvPr/>
        </p:nvSpPr>
        <p:spPr>
          <a:xfrm>
            <a:off x="14534553" y="698011"/>
            <a:ext cx="5183620" cy="2106793"/>
          </a:xfrm>
          <a:custGeom>
            <a:avLst/>
            <a:gdLst/>
            <a:ahLst/>
            <a:cxnLst/>
            <a:rect l="l" t="t" r="r" b="b"/>
            <a:pathLst>
              <a:path w="5183620" h="2106793">
                <a:moveTo>
                  <a:pt x="0" y="0"/>
                </a:moveTo>
                <a:lnTo>
                  <a:pt x="5183620" y="0"/>
                </a:lnTo>
                <a:lnTo>
                  <a:pt x="5183620" y="2106793"/>
                </a:lnTo>
                <a:lnTo>
                  <a:pt x="0" y="2106793"/>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7" name="Freeform 7"/>
          <p:cNvSpPr/>
          <p:nvPr/>
        </p:nvSpPr>
        <p:spPr>
          <a:xfrm>
            <a:off x="645324" y="82461"/>
            <a:ext cx="2897169" cy="1327430"/>
          </a:xfrm>
          <a:custGeom>
            <a:avLst/>
            <a:gdLst/>
            <a:ahLst/>
            <a:cxnLst/>
            <a:rect l="l" t="t" r="r" b="b"/>
            <a:pathLst>
              <a:path w="2897169" h="1327430">
                <a:moveTo>
                  <a:pt x="0" y="0"/>
                </a:moveTo>
                <a:lnTo>
                  <a:pt x="2897169" y="0"/>
                </a:lnTo>
                <a:lnTo>
                  <a:pt x="2897169" y="1327430"/>
                </a:lnTo>
                <a:lnTo>
                  <a:pt x="0" y="1327430"/>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grpSp>
        <p:nvGrpSpPr>
          <p:cNvPr id="8" name="Group 8"/>
          <p:cNvGrpSpPr/>
          <p:nvPr/>
        </p:nvGrpSpPr>
        <p:grpSpPr>
          <a:xfrm>
            <a:off x="5033818" y="571923"/>
            <a:ext cx="9149836" cy="1524508"/>
            <a:chOff x="0" y="0"/>
            <a:chExt cx="2409833" cy="401517"/>
          </a:xfrm>
        </p:grpSpPr>
        <p:sp>
          <p:nvSpPr>
            <p:cNvPr id="9" name="Freeform 9"/>
            <p:cNvSpPr/>
            <p:nvPr/>
          </p:nvSpPr>
          <p:spPr>
            <a:xfrm>
              <a:off x="0" y="0"/>
              <a:ext cx="2409833" cy="401517"/>
            </a:xfrm>
            <a:custGeom>
              <a:avLst/>
              <a:gdLst/>
              <a:ahLst/>
              <a:cxnLst/>
              <a:rect l="l" t="t" r="r" b="b"/>
              <a:pathLst>
                <a:path w="2409833" h="401517">
                  <a:moveTo>
                    <a:pt x="43152" y="0"/>
                  </a:moveTo>
                  <a:lnTo>
                    <a:pt x="2366681" y="0"/>
                  </a:lnTo>
                  <a:cubicBezTo>
                    <a:pt x="2378126" y="0"/>
                    <a:pt x="2389102" y="4546"/>
                    <a:pt x="2397194" y="12639"/>
                  </a:cubicBezTo>
                  <a:cubicBezTo>
                    <a:pt x="2405287" y="20732"/>
                    <a:pt x="2409833" y="31708"/>
                    <a:pt x="2409833" y="43152"/>
                  </a:cubicBezTo>
                  <a:lnTo>
                    <a:pt x="2409833" y="358364"/>
                  </a:lnTo>
                  <a:cubicBezTo>
                    <a:pt x="2409833" y="382197"/>
                    <a:pt x="2390513" y="401517"/>
                    <a:pt x="2366681" y="401517"/>
                  </a:cubicBezTo>
                  <a:lnTo>
                    <a:pt x="43152" y="401517"/>
                  </a:lnTo>
                  <a:cubicBezTo>
                    <a:pt x="19320" y="401517"/>
                    <a:pt x="0" y="382197"/>
                    <a:pt x="0" y="358364"/>
                  </a:cubicBezTo>
                  <a:lnTo>
                    <a:pt x="0" y="43152"/>
                  </a:lnTo>
                  <a:cubicBezTo>
                    <a:pt x="0" y="19320"/>
                    <a:pt x="19320" y="0"/>
                    <a:pt x="43152" y="0"/>
                  </a:cubicBezTo>
                  <a:close/>
                </a:path>
              </a:pathLst>
            </a:custGeom>
            <a:solidFill>
              <a:srgbClr val="FFC656"/>
            </a:solidFill>
          </p:spPr>
        </p:sp>
        <p:sp>
          <p:nvSpPr>
            <p:cNvPr id="10" name="TextBox 10"/>
            <p:cNvSpPr txBox="1"/>
            <p:nvPr/>
          </p:nvSpPr>
          <p:spPr>
            <a:xfrm>
              <a:off x="0" y="-38100"/>
              <a:ext cx="2409833" cy="439617"/>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11" name="Freeform 11"/>
          <p:cNvSpPr/>
          <p:nvPr/>
        </p:nvSpPr>
        <p:spPr>
          <a:xfrm>
            <a:off x="-3502377" y="6755690"/>
            <a:ext cx="6171574" cy="4358674"/>
          </a:xfrm>
          <a:custGeom>
            <a:avLst/>
            <a:gdLst/>
            <a:ahLst/>
            <a:cxnLst/>
            <a:rect l="l" t="t" r="r" b="b"/>
            <a:pathLst>
              <a:path w="6171574" h="4358674">
                <a:moveTo>
                  <a:pt x="0" y="0"/>
                </a:moveTo>
                <a:lnTo>
                  <a:pt x="6171574" y="0"/>
                </a:lnTo>
                <a:lnTo>
                  <a:pt x="6171574" y="4358674"/>
                </a:lnTo>
                <a:lnTo>
                  <a:pt x="0" y="4358674"/>
                </a:lnTo>
                <a:lnTo>
                  <a:pt x="0" y="0"/>
                </a:lnTo>
                <a:close/>
              </a:path>
            </a:pathLst>
          </a:custGeom>
          <a:blipFill>
            <a:blip r:embed="rId9"/>
            <a:stretch>
              <a:fillRect/>
            </a:stretch>
          </a:blipFill>
        </p:spPr>
      </p:sp>
      <p:sp>
        <p:nvSpPr>
          <p:cNvPr id="12" name="Freeform 12"/>
          <p:cNvSpPr/>
          <p:nvPr/>
        </p:nvSpPr>
        <p:spPr>
          <a:xfrm>
            <a:off x="15941626" y="6755690"/>
            <a:ext cx="6171574" cy="4358674"/>
          </a:xfrm>
          <a:custGeom>
            <a:avLst/>
            <a:gdLst/>
            <a:ahLst/>
            <a:cxnLst/>
            <a:rect l="l" t="t" r="r" b="b"/>
            <a:pathLst>
              <a:path w="6171574" h="4358674">
                <a:moveTo>
                  <a:pt x="0" y="0"/>
                </a:moveTo>
                <a:lnTo>
                  <a:pt x="6171573" y="0"/>
                </a:lnTo>
                <a:lnTo>
                  <a:pt x="6171573" y="4358674"/>
                </a:lnTo>
                <a:lnTo>
                  <a:pt x="0" y="4358674"/>
                </a:lnTo>
                <a:lnTo>
                  <a:pt x="0" y="0"/>
                </a:lnTo>
                <a:close/>
              </a:path>
            </a:pathLst>
          </a:custGeom>
          <a:blipFill>
            <a:blip r:embed="rId9"/>
            <a:stretch>
              <a:fillRect/>
            </a:stretch>
          </a:blipFill>
        </p:spPr>
      </p:sp>
      <p:sp>
        <p:nvSpPr>
          <p:cNvPr id="13" name="TextBox 13"/>
          <p:cNvSpPr txBox="1"/>
          <p:nvPr/>
        </p:nvSpPr>
        <p:spPr>
          <a:xfrm>
            <a:off x="4666330" y="745656"/>
            <a:ext cx="9500735" cy="987450"/>
          </a:xfrm>
          <a:prstGeom prst="rect">
            <a:avLst/>
          </a:prstGeom>
        </p:spPr>
        <p:txBody>
          <a:bodyPr wrap="square" lIns="0" tIns="0" rIns="0" bIns="0" rtlCol="0" anchor="t">
            <a:spAutoFit/>
          </a:bodyPr>
          <a:lstStyle/>
          <a:p>
            <a:pPr algn="ctr">
              <a:lnSpc>
                <a:spcPts val="7668"/>
              </a:lnSpc>
            </a:pPr>
            <a:r>
              <a:rPr lang="en-US" sz="6600" i="1"/>
              <a:t> </a:t>
            </a:r>
            <a:r>
              <a:rPr lang="vi-VN" sz="6600" b="1" i="1" spc="50">
                <a:ln w="9525" cmpd="sng">
                  <a:solidFill>
                    <a:schemeClr val="accent1"/>
                  </a:solidFill>
                  <a:prstDash val="solid"/>
                </a:ln>
                <a:solidFill>
                  <a:srgbClr val="70AD47">
                    <a:tint val="1000"/>
                  </a:srgbClr>
                </a:solidFill>
                <a:effectLst>
                  <a:glow rad="38100">
                    <a:schemeClr val="accent1">
                      <a:alpha val="40000"/>
                    </a:schemeClr>
                  </a:glow>
                </a:effectLst>
                <a:latin typeface="Times New Roman" panose="02020603050405020304" pitchFamily="18" charset="0"/>
                <a:cs typeface="Times New Roman" panose="02020603050405020304" pitchFamily="18" charset="0"/>
              </a:rPr>
              <a:t>a. Hoàn cảnh sáng tác</a:t>
            </a:r>
            <a:endParaRPr lang="en-US" sz="8000">
              <a:solidFill>
                <a:srgbClr val="557034"/>
              </a:solidFill>
              <a:latin typeface="Times New Roman" panose="02020603050405020304" pitchFamily="18" charset="0"/>
              <a:ea typeface="เอฟซี เดซี่"/>
              <a:cs typeface="Times New Roman" panose="02020603050405020304" pitchFamily="18" charset="0"/>
              <a:sym typeface="เอฟซี เดซี่"/>
            </a:endParaRPr>
          </a:p>
        </p:txBody>
      </p:sp>
      <p:sp>
        <p:nvSpPr>
          <p:cNvPr id="14" name="TextBox 14"/>
          <p:cNvSpPr txBox="1"/>
          <p:nvPr/>
        </p:nvSpPr>
        <p:spPr>
          <a:xfrm>
            <a:off x="2129461" y="2351549"/>
            <a:ext cx="13643939" cy="5539978"/>
          </a:xfrm>
          <a:prstGeom prst="rect">
            <a:avLst/>
          </a:prstGeom>
        </p:spPr>
        <p:txBody>
          <a:bodyPr wrap="square" lIns="0" tIns="0" rIns="0" bIns="0" rtlCol="0" anchor="t">
            <a:spAutoFit/>
          </a:bodyPr>
          <a:lstStyle/>
          <a:p>
            <a:pPr algn="just">
              <a:lnSpc>
                <a:spcPct val="150000"/>
              </a:lnSpc>
            </a:pPr>
            <a:r>
              <a:rPr lang="en-US" sz="4000">
                <a:latin typeface="Times New Roman" panose="02020603050405020304" pitchFamily="18" charset="0"/>
                <a:cs typeface="Times New Roman" panose="02020603050405020304" pitchFamily="18" charset="0"/>
              </a:rPr>
              <a:t>Tháng 8/1986, nguyên thủ sáu nước Ấn Độ, Mê-hi-cô, Thuỵ Điển, Ác-hen-ti-na, Hy Lạp, Tan-da-ni-a họp lần thứ hai tại Mê-hi-cô, đã ra một bản tuyên bố kêu gọi chấm dứt chạy đua vũ trang, thủ tiêu vũ khí hạt nhân để đảm bảo an ninh và hoà bình thế giới. Nhà văn Mác-két được mời tham dự cuộc gặp gỡ này. Văn bản được trích từ tham luận của ông.</a:t>
            </a:r>
            <a:endParaRPr lang="en-GB" sz="4000">
              <a:latin typeface="Times New Roman" panose="02020603050405020304" pitchFamily="18" charset="0"/>
              <a:cs typeface="Times New Roman" panose="02020603050405020304" pitchFamily="18" charset="0"/>
            </a:endParaRPr>
          </a:p>
        </p:txBody>
      </p:sp>
      <p:sp>
        <p:nvSpPr>
          <p:cNvPr id="15" name="Freeform 15"/>
          <p:cNvSpPr/>
          <p:nvPr/>
        </p:nvSpPr>
        <p:spPr>
          <a:xfrm>
            <a:off x="400302" y="5085936"/>
            <a:ext cx="1100761" cy="1146205"/>
          </a:xfrm>
          <a:custGeom>
            <a:avLst/>
            <a:gdLst/>
            <a:ahLst/>
            <a:cxnLst/>
            <a:rect l="l" t="t" r="r" b="b"/>
            <a:pathLst>
              <a:path w="1100761" h="1146205">
                <a:moveTo>
                  <a:pt x="0" y="0"/>
                </a:moveTo>
                <a:lnTo>
                  <a:pt x="1100761" y="0"/>
                </a:lnTo>
                <a:lnTo>
                  <a:pt x="1100761" y="1146205"/>
                </a:lnTo>
                <a:lnTo>
                  <a:pt x="0" y="1146205"/>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6" name="Freeform 16"/>
          <p:cNvSpPr/>
          <p:nvPr/>
        </p:nvSpPr>
        <p:spPr>
          <a:xfrm flipH="1">
            <a:off x="16308661" y="4928874"/>
            <a:ext cx="1100761" cy="1146205"/>
          </a:xfrm>
          <a:custGeom>
            <a:avLst/>
            <a:gdLst/>
            <a:ahLst/>
            <a:cxnLst/>
            <a:rect l="l" t="t" r="r" b="b"/>
            <a:pathLst>
              <a:path w="1100761" h="1146205">
                <a:moveTo>
                  <a:pt x="1100761" y="0"/>
                </a:moveTo>
                <a:lnTo>
                  <a:pt x="0" y="0"/>
                </a:lnTo>
                <a:lnTo>
                  <a:pt x="0" y="1146205"/>
                </a:lnTo>
                <a:lnTo>
                  <a:pt x="1100761" y="1146205"/>
                </a:lnTo>
                <a:lnTo>
                  <a:pt x="1100761" y="0"/>
                </a:lnTo>
                <a:close/>
              </a:path>
            </a:pathLst>
          </a:custGeom>
          <a:blipFill>
            <a:blip r:embed="rId10">
              <a:extLst>
                <a:ext uri="{96DAC541-7B7A-43D3-8B79-37D633B846F1}">
                  <asvg:svgBlip xmlns="" xmlns:asvg="http://schemas.microsoft.com/office/drawing/2016/SVG/main" r:embed="rId11"/>
                </a:ext>
              </a:extLst>
            </a:blip>
            <a:stretch>
              <a:fillRect/>
            </a:stretch>
          </a:blipFill>
        </p:spPr>
      </p:sp>
    </p:spTree>
    <p:extLst>
      <p:ext uri="{BB962C8B-B14F-4D97-AF65-F5344CB8AC3E}">
        <p14:creationId xmlns:p14="http://schemas.microsoft.com/office/powerpoint/2010/main" val="3087318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3C9"/>
        </a:solidFill>
        <a:effectLst/>
      </p:bgPr>
    </p:bg>
    <p:spTree>
      <p:nvGrpSpPr>
        <p:cNvPr id="1" name=""/>
        <p:cNvGrpSpPr/>
        <p:nvPr/>
      </p:nvGrpSpPr>
      <p:grpSpPr>
        <a:xfrm>
          <a:off x="0" y="0"/>
          <a:ext cx="0" cy="0"/>
          <a:chOff x="0" y="0"/>
          <a:chExt cx="0" cy="0"/>
        </a:xfrm>
      </p:grpSpPr>
      <p:sp>
        <p:nvSpPr>
          <p:cNvPr id="2" name="Freeform 2"/>
          <p:cNvSpPr/>
          <p:nvPr/>
        </p:nvSpPr>
        <p:spPr>
          <a:xfrm>
            <a:off x="-2554098" y="7955973"/>
            <a:ext cx="15175832" cy="8229600"/>
          </a:xfrm>
          <a:custGeom>
            <a:avLst/>
            <a:gdLst/>
            <a:ahLst/>
            <a:cxnLst/>
            <a:rect l="l" t="t" r="r" b="b"/>
            <a:pathLst>
              <a:path w="15175832" h="8229600">
                <a:moveTo>
                  <a:pt x="0" y="0"/>
                </a:moveTo>
                <a:lnTo>
                  <a:pt x="15175832" y="0"/>
                </a:lnTo>
                <a:lnTo>
                  <a:pt x="15175832" y="8229600"/>
                </a:lnTo>
                <a:lnTo>
                  <a:pt x="0" y="8229600"/>
                </a:lnTo>
                <a:lnTo>
                  <a:pt x="0" y="0"/>
                </a:lnTo>
                <a:close/>
              </a:path>
            </a:pathLst>
          </a:custGeom>
          <a:blipFill>
            <a:blip r:embed="rId2"/>
            <a:stretch>
              <a:fillRect/>
            </a:stretch>
          </a:blipFill>
        </p:spPr>
      </p:sp>
      <p:sp>
        <p:nvSpPr>
          <p:cNvPr id="3" name="Freeform 3"/>
          <p:cNvSpPr/>
          <p:nvPr/>
        </p:nvSpPr>
        <p:spPr>
          <a:xfrm>
            <a:off x="6049575" y="7955973"/>
            <a:ext cx="15175832" cy="8229600"/>
          </a:xfrm>
          <a:custGeom>
            <a:avLst/>
            <a:gdLst/>
            <a:ahLst/>
            <a:cxnLst/>
            <a:rect l="l" t="t" r="r" b="b"/>
            <a:pathLst>
              <a:path w="15175832" h="8229600">
                <a:moveTo>
                  <a:pt x="0" y="0"/>
                </a:moveTo>
                <a:lnTo>
                  <a:pt x="15175832" y="0"/>
                </a:lnTo>
                <a:lnTo>
                  <a:pt x="15175832" y="8229600"/>
                </a:lnTo>
                <a:lnTo>
                  <a:pt x="0" y="8229600"/>
                </a:lnTo>
                <a:lnTo>
                  <a:pt x="0" y="0"/>
                </a:lnTo>
                <a:close/>
              </a:path>
            </a:pathLst>
          </a:custGeom>
          <a:blipFill>
            <a:blip r:embed="rId2"/>
            <a:stretch>
              <a:fillRect/>
            </a:stretch>
          </a:blipFill>
        </p:spPr>
      </p:sp>
      <p:sp>
        <p:nvSpPr>
          <p:cNvPr id="4" name="Freeform 4"/>
          <p:cNvSpPr/>
          <p:nvPr/>
        </p:nvSpPr>
        <p:spPr>
          <a:xfrm>
            <a:off x="-1563110" y="1734005"/>
            <a:ext cx="5183620" cy="2106793"/>
          </a:xfrm>
          <a:custGeom>
            <a:avLst/>
            <a:gdLst/>
            <a:ahLst/>
            <a:cxnLst/>
            <a:rect l="l" t="t" r="r" b="b"/>
            <a:pathLst>
              <a:path w="5183620" h="2106793">
                <a:moveTo>
                  <a:pt x="0" y="0"/>
                </a:moveTo>
                <a:lnTo>
                  <a:pt x="5183620" y="0"/>
                </a:lnTo>
                <a:lnTo>
                  <a:pt x="5183620" y="2106793"/>
                </a:lnTo>
                <a:lnTo>
                  <a:pt x="0" y="2106793"/>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5" name="Freeform 5"/>
          <p:cNvSpPr/>
          <p:nvPr/>
        </p:nvSpPr>
        <p:spPr>
          <a:xfrm>
            <a:off x="15167915" y="-323395"/>
            <a:ext cx="4182770" cy="4114800"/>
          </a:xfrm>
          <a:custGeom>
            <a:avLst/>
            <a:gdLst/>
            <a:ahLst/>
            <a:cxnLst/>
            <a:rect l="l" t="t" r="r" b="b"/>
            <a:pathLst>
              <a:path w="4182770" h="4114800">
                <a:moveTo>
                  <a:pt x="0" y="0"/>
                </a:moveTo>
                <a:lnTo>
                  <a:pt x="4182770" y="0"/>
                </a:lnTo>
                <a:lnTo>
                  <a:pt x="4182770" y="4114800"/>
                </a:lnTo>
                <a:lnTo>
                  <a:pt x="0" y="411480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6" name="Freeform 6"/>
          <p:cNvSpPr/>
          <p:nvPr/>
        </p:nvSpPr>
        <p:spPr>
          <a:xfrm>
            <a:off x="14167065" y="2011096"/>
            <a:ext cx="5183620" cy="2106793"/>
          </a:xfrm>
          <a:custGeom>
            <a:avLst/>
            <a:gdLst/>
            <a:ahLst/>
            <a:cxnLst/>
            <a:rect l="l" t="t" r="r" b="b"/>
            <a:pathLst>
              <a:path w="5183620" h="2106793">
                <a:moveTo>
                  <a:pt x="0" y="0"/>
                </a:moveTo>
                <a:lnTo>
                  <a:pt x="5183620" y="0"/>
                </a:lnTo>
                <a:lnTo>
                  <a:pt x="5183620" y="2106793"/>
                </a:lnTo>
                <a:lnTo>
                  <a:pt x="0" y="2106793"/>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7" name="Freeform 7"/>
          <p:cNvSpPr/>
          <p:nvPr/>
        </p:nvSpPr>
        <p:spPr>
          <a:xfrm>
            <a:off x="1220612" y="1070290"/>
            <a:ext cx="2897169" cy="1327430"/>
          </a:xfrm>
          <a:custGeom>
            <a:avLst/>
            <a:gdLst/>
            <a:ahLst/>
            <a:cxnLst/>
            <a:rect l="l" t="t" r="r" b="b"/>
            <a:pathLst>
              <a:path w="2897169" h="1327430">
                <a:moveTo>
                  <a:pt x="0" y="0"/>
                </a:moveTo>
                <a:lnTo>
                  <a:pt x="2897169" y="0"/>
                </a:lnTo>
                <a:lnTo>
                  <a:pt x="2897169" y="1327430"/>
                </a:lnTo>
                <a:lnTo>
                  <a:pt x="0" y="1327430"/>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11" name="Freeform 11"/>
          <p:cNvSpPr/>
          <p:nvPr/>
        </p:nvSpPr>
        <p:spPr>
          <a:xfrm>
            <a:off x="-3502377" y="5776636"/>
            <a:ext cx="6171574" cy="4358674"/>
          </a:xfrm>
          <a:custGeom>
            <a:avLst/>
            <a:gdLst/>
            <a:ahLst/>
            <a:cxnLst/>
            <a:rect l="l" t="t" r="r" b="b"/>
            <a:pathLst>
              <a:path w="6171574" h="4358674">
                <a:moveTo>
                  <a:pt x="0" y="0"/>
                </a:moveTo>
                <a:lnTo>
                  <a:pt x="6171574" y="0"/>
                </a:lnTo>
                <a:lnTo>
                  <a:pt x="6171574" y="4358674"/>
                </a:lnTo>
                <a:lnTo>
                  <a:pt x="0" y="4358674"/>
                </a:lnTo>
                <a:lnTo>
                  <a:pt x="0" y="0"/>
                </a:lnTo>
                <a:close/>
              </a:path>
            </a:pathLst>
          </a:custGeom>
          <a:blipFill>
            <a:blip r:embed="rId9"/>
            <a:stretch>
              <a:fillRect/>
            </a:stretch>
          </a:blipFill>
        </p:spPr>
      </p:sp>
      <p:sp>
        <p:nvSpPr>
          <p:cNvPr id="12" name="Freeform 12"/>
          <p:cNvSpPr/>
          <p:nvPr/>
        </p:nvSpPr>
        <p:spPr>
          <a:xfrm>
            <a:off x="15941626" y="6755690"/>
            <a:ext cx="6171574" cy="4358674"/>
          </a:xfrm>
          <a:custGeom>
            <a:avLst/>
            <a:gdLst/>
            <a:ahLst/>
            <a:cxnLst/>
            <a:rect l="l" t="t" r="r" b="b"/>
            <a:pathLst>
              <a:path w="6171574" h="4358674">
                <a:moveTo>
                  <a:pt x="0" y="0"/>
                </a:moveTo>
                <a:lnTo>
                  <a:pt x="6171573" y="0"/>
                </a:lnTo>
                <a:lnTo>
                  <a:pt x="6171573" y="4358674"/>
                </a:lnTo>
                <a:lnTo>
                  <a:pt x="0" y="4358674"/>
                </a:lnTo>
                <a:lnTo>
                  <a:pt x="0" y="0"/>
                </a:lnTo>
                <a:close/>
              </a:path>
            </a:pathLst>
          </a:custGeom>
          <a:blipFill>
            <a:blip r:embed="rId9"/>
            <a:stretch>
              <a:fillRect/>
            </a:stretch>
          </a:blipFill>
        </p:spPr>
      </p:sp>
      <p:sp>
        <p:nvSpPr>
          <p:cNvPr id="14" name="Freeform 14"/>
          <p:cNvSpPr/>
          <p:nvPr/>
        </p:nvSpPr>
        <p:spPr>
          <a:xfrm>
            <a:off x="4473013" y="5194533"/>
            <a:ext cx="5512709" cy="4620652"/>
          </a:xfrm>
          <a:custGeom>
            <a:avLst/>
            <a:gdLst/>
            <a:ahLst/>
            <a:cxnLst/>
            <a:rect l="l" t="t" r="r" b="b"/>
            <a:pathLst>
              <a:path w="5512709" h="4620652">
                <a:moveTo>
                  <a:pt x="0" y="0"/>
                </a:moveTo>
                <a:lnTo>
                  <a:pt x="5512709" y="0"/>
                </a:lnTo>
                <a:lnTo>
                  <a:pt x="5512709" y="4620652"/>
                </a:lnTo>
                <a:lnTo>
                  <a:pt x="0" y="4620652"/>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5" name="Freeform 15"/>
          <p:cNvSpPr/>
          <p:nvPr/>
        </p:nvSpPr>
        <p:spPr>
          <a:xfrm>
            <a:off x="11441941" y="3986900"/>
            <a:ext cx="5512709" cy="4620652"/>
          </a:xfrm>
          <a:custGeom>
            <a:avLst/>
            <a:gdLst/>
            <a:ahLst/>
            <a:cxnLst/>
            <a:rect l="l" t="t" r="r" b="b"/>
            <a:pathLst>
              <a:path w="5512709" h="4620652">
                <a:moveTo>
                  <a:pt x="0" y="0"/>
                </a:moveTo>
                <a:lnTo>
                  <a:pt x="5512709" y="0"/>
                </a:lnTo>
                <a:lnTo>
                  <a:pt x="5512709" y="4620652"/>
                </a:lnTo>
                <a:lnTo>
                  <a:pt x="0" y="4620652"/>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6" name="TextBox 16"/>
          <p:cNvSpPr txBox="1"/>
          <p:nvPr/>
        </p:nvSpPr>
        <p:spPr>
          <a:xfrm>
            <a:off x="4516933" y="6581050"/>
            <a:ext cx="5113386" cy="2492990"/>
          </a:xfrm>
          <a:prstGeom prst="rect">
            <a:avLst/>
          </a:prstGeom>
        </p:spPr>
        <p:txBody>
          <a:bodyPr wrap="square" lIns="0" tIns="0" rIns="0" bIns="0" rtlCol="0" anchor="t">
            <a:spAutoFit/>
          </a:bodyPr>
          <a:lstStyle/>
          <a:p>
            <a:pPr algn="ctr"/>
            <a:r>
              <a:rPr lang="en-US" sz="5400">
                <a:latin typeface="Times New Roman" panose="02020603050405020304" pitchFamily="18" charset="0"/>
                <a:cs typeface="Times New Roman" panose="02020603050405020304" pitchFamily="18" charset="0"/>
              </a:rPr>
              <a:t> </a:t>
            </a:r>
            <a:r>
              <a:rPr lang="vi-VN" sz="5400" b="1">
                <a:latin typeface="Times New Roman" panose="02020603050405020304" pitchFamily="18" charset="0"/>
                <a:cs typeface="Times New Roman" panose="02020603050405020304" pitchFamily="18" charset="0"/>
              </a:rPr>
              <a:t>c.</a:t>
            </a:r>
            <a:r>
              <a:rPr lang="vi-VN" sz="5400">
                <a:latin typeface="Times New Roman" panose="02020603050405020304" pitchFamily="18" charset="0"/>
                <a:cs typeface="Times New Roman" panose="02020603050405020304" pitchFamily="18" charset="0"/>
              </a:rPr>
              <a:t> </a:t>
            </a:r>
            <a:r>
              <a:rPr lang="en-US" sz="5400" b="1" i="1">
                <a:latin typeface="Times New Roman" panose="02020603050405020304" pitchFamily="18" charset="0"/>
                <a:cs typeface="Times New Roman" panose="02020603050405020304" pitchFamily="18" charset="0"/>
              </a:rPr>
              <a:t>Phương thức biểu đạt </a:t>
            </a:r>
            <a:r>
              <a:rPr lang="en-US" sz="5400" b="1" i="1" smtClean="0">
                <a:latin typeface="Times New Roman" panose="02020603050405020304" pitchFamily="18" charset="0"/>
                <a:cs typeface="Times New Roman" panose="02020603050405020304" pitchFamily="18" charset="0"/>
              </a:rPr>
              <a:t>chính</a:t>
            </a:r>
            <a:endParaRPr lang="vi-VN" sz="5400" i="1">
              <a:latin typeface="Times New Roman" panose="02020603050405020304" pitchFamily="18" charset="0"/>
              <a:cs typeface="Times New Roman" panose="02020603050405020304" pitchFamily="18" charset="0"/>
            </a:endParaRPr>
          </a:p>
          <a:p>
            <a:pPr algn="ctr"/>
            <a:r>
              <a:rPr lang="en-US" sz="5400" i="1" smtClean="0">
                <a:latin typeface="Times New Roman" panose="02020603050405020304" pitchFamily="18" charset="0"/>
                <a:cs typeface="Times New Roman" panose="02020603050405020304" pitchFamily="18" charset="0"/>
              </a:rPr>
              <a:t> </a:t>
            </a:r>
            <a:r>
              <a:rPr lang="vi-VN" sz="5400">
                <a:latin typeface="Times New Roman" panose="02020603050405020304" pitchFamily="18" charset="0"/>
                <a:cs typeface="Times New Roman" panose="02020603050405020304" pitchFamily="18" charset="0"/>
              </a:rPr>
              <a:t>Nghị luận</a:t>
            </a:r>
            <a:endParaRPr lang="en-US" sz="5400">
              <a:solidFill>
                <a:srgbClr val="000000"/>
              </a:solidFill>
              <a:latin typeface="Times New Roman" panose="02020603050405020304" pitchFamily="18" charset="0"/>
              <a:ea typeface="Dreaming Outloud Sans"/>
              <a:cs typeface="Times New Roman" panose="02020603050405020304" pitchFamily="18" charset="0"/>
              <a:sym typeface="Dreaming Outloud Sans"/>
            </a:endParaRPr>
          </a:p>
        </p:txBody>
      </p:sp>
      <p:sp>
        <p:nvSpPr>
          <p:cNvPr id="17" name="TextBox 17"/>
          <p:cNvSpPr txBox="1"/>
          <p:nvPr/>
        </p:nvSpPr>
        <p:spPr>
          <a:xfrm>
            <a:off x="11563320" y="4904088"/>
            <a:ext cx="4972080" cy="3323987"/>
          </a:xfrm>
          <a:prstGeom prst="rect">
            <a:avLst/>
          </a:prstGeom>
        </p:spPr>
        <p:txBody>
          <a:bodyPr wrap="square" lIns="0" tIns="0" rIns="0" bIns="0" rtlCol="0" anchor="t">
            <a:spAutoFit/>
          </a:bodyPr>
          <a:lstStyle/>
          <a:p>
            <a:pPr algn="ctr"/>
            <a:r>
              <a:rPr lang="vi-VN" sz="5400" b="1">
                <a:latin typeface="Times New Roman" panose="02020603050405020304" pitchFamily="18" charset="0"/>
                <a:cs typeface="Times New Roman" panose="02020603050405020304" pitchFamily="18" charset="0"/>
              </a:rPr>
              <a:t>d.</a:t>
            </a:r>
            <a:r>
              <a:rPr lang="vi-VN" sz="5400" b="1" i="1">
                <a:latin typeface="Times New Roman" panose="02020603050405020304" pitchFamily="18" charset="0"/>
                <a:cs typeface="Times New Roman" panose="02020603050405020304" pitchFamily="18" charset="0"/>
              </a:rPr>
              <a:t> Bố </a:t>
            </a:r>
            <a:r>
              <a:rPr lang="vi-VN" sz="5400" b="1" i="1" smtClean="0">
                <a:latin typeface="Times New Roman" panose="02020603050405020304" pitchFamily="18" charset="0"/>
                <a:cs typeface="Times New Roman" panose="02020603050405020304" pitchFamily="18" charset="0"/>
              </a:rPr>
              <a:t>cục</a:t>
            </a:r>
            <a:endParaRPr lang="vi-VN" sz="5400">
              <a:latin typeface="Times New Roman" panose="02020603050405020304" pitchFamily="18" charset="0"/>
              <a:cs typeface="Times New Roman" panose="02020603050405020304" pitchFamily="18" charset="0"/>
            </a:endParaRPr>
          </a:p>
          <a:p>
            <a:pPr algn="ctr"/>
            <a:r>
              <a:rPr lang="vi-VN" sz="5400" smtClean="0">
                <a:latin typeface="Times New Roman" panose="02020603050405020304" pitchFamily="18" charset="0"/>
                <a:cs typeface="Times New Roman" panose="02020603050405020304" pitchFamily="18" charset="0"/>
              </a:rPr>
              <a:t> </a:t>
            </a:r>
            <a:r>
              <a:rPr lang="vi-VN" sz="5400">
                <a:latin typeface="Times New Roman" panose="02020603050405020304" pitchFamily="18" charset="0"/>
                <a:cs typeface="Times New Roman" panose="02020603050405020304" pitchFamily="18" charset="0"/>
              </a:rPr>
              <a:t>4 phần (theo đánh số thứ tự trong sgk)</a:t>
            </a:r>
            <a:endParaRPr lang="en-US" sz="5400">
              <a:solidFill>
                <a:srgbClr val="000000"/>
              </a:solidFill>
              <a:latin typeface="Times New Roman" panose="02020603050405020304" pitchFamily="18" charset="0"/>
              <a:ea typeface="Dreaming Outloud Sans"/>
              <a:cs typeface="Times New Roman" panose="02020603050405020304" pitchFamily="18" charset="0"/>
              <a:sym typeface="Dreaming Outloud Sans"/>
            </a:endParaRPr>
          </a:p>
        </p:txBody>
      </p:sp>
      <p:sp>
        <p:nvSpPr>
          <p:cNvPr id="20" name="Freeform 14"/>
          <p:cNvSpPr/>
          <p:nvPr/>
        </p:nvSpPr>
        <p:spPr>
          <a:xfrm>
            <a:off x="536866" y="170334"/>
            <a:ext cx="6549734" cy="4620652"/>
          </a:xfrm>
          <a:custGeom>
            <a:avLst/>
            <a:gdLst/>
            <a:ahLst/>
            <a:cxnLst/>
            <a:rect l="l" t="t" r="r" b="b"/>
            <a:pathLst>
              <a:path w="5512709" h="4620652">
                <a:moveTo>
                  <a:pt x="0" y="0"/>
                </a:moveTo>
                <a:lnTo>
                  <a:pt x="5512709" y="0"/>
                </a:lnTo>
                <a:lnTo>
                  <a:pt x="5512709" y="4620652"/>
                </a:lnTo>
                <a:lnTo>
                  <a:pt x="0" y="4620652"/>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21" name="TextBox 16"/>
          <p:cNvSpPr txBox="1"/>
          <p:nvPr/>
        </p:nvSpPr>
        <p:spPr>
          <a:xfrm>
            <a:off x="536866" y="1253275"/>
            <a:ext cx="6178884" cy="2492990"/>
          </a:xfrm>
          <a:prstGeom prst="rect">
            <a:avLst/>
          </a:prstGeom>
        </p:spPr>
        <p:txBody>
          <a:bodyPr wrap="square" lIns="0" tIns="0" rIns="0" bIns="0" rtlCol="0" anchor="t">
            <a:spAutoFit/>
          </a:bodyPr>
          <a:lstStyle/>
          <a:p>
            <a:pPr algn="ctr"/>
            <a:r>
              <a:rPr lang="en-US" sz="5400" b="1">
                <a:latin typeface="Times New Roman" panose="02020603050405020304" pitchFamily="18" charset="0"/>
                <a:cs typeface="Times New Roman" panose="02020603050405020304" pitchFamily="18" charset="0"/>
              </a:rPr>
              <a:t> </a:t>
            </a:r>
            <a:r>
              <a:rPr lang="vi-VN" sz="5400" b="1">
                <a:latin typeface="Times New Roman" panose="02020603050405020304" pitchFamily="18" charset="0"/>
                <a:cs typeface="Times New Roman" panose="02020603050405020304" pitchFamily="18" charset="0"/>
              </a:rPr>
              <a:t>b. </a:t>
            </a:r>
            <a:r>
              <a:rPr lang="en-US" sz="5400" b="1" i="1">
                <a:latin typeface="Times New Roman" panose="02020603050405020304" pitchFamily="18" charset="0"/>
                <a:cs typeface="Times New Roman" panose="02020603050405020304" pitchFamily="18" charset="0"/>
              </a:rPr>
              <a:t>Thể </a:t>
            </a:r>
            <a:r>
              <a:rPr lang="en-US" sz="5400" b="1" i="1" smtClean="0">
                <a:latin typeface="Times New Roman" panose="02020603050405020304" pitchFamily="18" charset="0"/>
                <a:cs typeface="Times New Roman" panose="02020603050405020304" pitchFamily="18" charset="0"/>
              </a:rPr>
              <a:t>loại</a:t>
            </a:r>
            <a:r>
              <a:rPr lang="en-US" sz="5400" smtClean="0">
                <a:latin typeface="Times New Roman" panose="02020603050405020304" pitchFamily="18" charset="0"/>
                <a:cs typeface="Times New Roman" panose="02020603050405020304" pitchFamily="18" charset="0"/>
              </a:rPr>
              <a:t> </a:t>
            </a:r>
            <a:endParaRPr lang="vi-VN" sz="5400" smtClean="0">
              <a:latin typeface="Times New Roman" panose="02020603050405020304" pitchFamily="18" charset="0"/>
              <a:cs typeface="Times New Roman" panose="02020603050405020304" pitchFamily="18" charset="0"/>
            </a:endParaRPr>
          </a:p>
          <a:p>
            <a:pPr algn="ctr"/>
            <a:r>
              <a:rPr lang="en-US" sz="5400" smtClean="0">
                <a:latin typeface="Times New Roman" panose="02020603050405020304" pitchFamily="18" charset="0"/>
                <a:cs typeface="Times New Roman" panose="02020603050405020304" pitchFamily="18" charset="0"/>
              </a:rPr>
              <a:t>Văn </a:t>
            </a:r>
            <a:r>
              <a:rPr lang="en-US" sz="5400">
                <a:latin typeface="Times New Roman" panose="02020603050405020304" pitchFamily="18" charset="0"/>
                <a:cs typeface="Times New Roman" panose="02020603050405020304" pitchFamily="18" charset="0"/>
              </a:rPr>
              <a:t>bản </a:t>
            </a:r>
            <a:r>
              <a:rPr lang="vi-VN" sz="5400">
                <a:latin typeface="Times New Roman" panose="02020603050405020304" pitchFamily="18" charset="0"/>
                <a:cs typeface="Times New Roman" panose="02020603050405020304" pitchFamily="18" charset="0"/>
              </a:rPr>
              <a:t>nghị luận về một vấn đề đời sống</a:t>
            </a:r>
            <a:endParaRPr lang="en-US" sz="5400">
              <a:solidFill>
                <a:srgbClr val="000000"/>
              </a:solidFill>
              <a:latin typeface="Times New Roman" panose="02020603050405020304" pitchFamily="18" charset="0"/>
              <a:ea typeface="Dreaming Outloud Sans"/>
              <a:cs typeface="Times New Roman" panose="02020603050405020304" pitchFamily="18" charset="0"/>
              <a:sym typeface="Dreaming Outloud Sans"/>
            </a:endParaRPr>
          </a:p>
        </p:txBody>
      </p:sp>
    </p:spTree>
    <p:extLst>
      <p:ext uri="{BB962C8B-B14F-4D97-AF65-F5344CB8AC3E}">
        <p14:creationId xmlns:p14="http://schemas.microsoft.com/office/powerpoint/2010/main" val="3729560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arn(inVertical)">
                                      <p:cBhvr>
                                        <p:cTn id="19" dur="500"/>
                                        <p:tgtEl>
                                          <p:spTgt spid="16"/>
                                        </p:tgtEl>
                                      </p:cBhvr>
                                    </p:animEffect>
                                  </p:childTnLst>
                                </p:cTn>
                              </p:par>
                              <p:par>
                                <p:cTn id="20" presetID="16" presetClass="entr" presetSubtype="21"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arn(inVertical)">
                                      <p:cBhvr>
                                        <p:cTn id="27" dur="500"/>
                                        <p:tgtEl>
                                          <p:spTgt spid="17"/>
                                        </p:tgtEl>
                                      </p:cBhvr>
                                    </p:animEffect>
                                  </p:childTnLst>
                                </p:cTn>
                              </p:par>
                              <p:par>
                                <p:cTn id="28" presetID="16" presetClass="entr" presetSubtype="21" fill="hold"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barn(inVertical)">
                                      <p:cBhvr>
                                        <p:cTn id="3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21"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3C9"/>
        </a:solidFill>
        <a:effectLst/>
      </p:bgPr>
    </p:bg>
    <p:spTree>
      <p:nvGrpSpPr>
        <p:cNvPr id="1" name=""/>
        <p:cNvGrpSpPr/>
        <p:nvPr/>
      </p:nvGrpSpPr>
      <p:grpSpPr>
        <a:xfrm>
          <a:off x="0" y="0"/>
          <a:ext cx="0" cy="0"/>
          <a:chOff x="0" y="0"/>
          <a:chExt cx="0" cy="0"/>
        </a:xfrm>
      </p:grpSpPr>
      <p:sp>
        <p:nvSpPr>
          <p:cNvPr id="2" name="Freeform 2"/>
          <p:cNvSpPr/>
          <p:nvPr/>
        </p:nvSpPr>
        <p:spPr>
          <a:xfrm>
            <a:off x="-2554098" y="7955973"/>
            <a:ext cx="15175832" cy="8229600"/>
          </a:xfrm>
          <a:custGeom>
            <a:avLst/>
            <a:gdLst/>
            <a:ahLst/>
            <a:cxnLst/>
            <a:rect l="l" t="t" r="r" b="b"/>
            <a:pathLst>
              <a:path w="15175832" h="8229600">
                <a:moveTo>
                  <a:pt x="0" y="0"/>
                </a:moveTo>
                <a:lnTo>
                  <a:pt x="15175832" y="0"/>
                </a:lnTo>
                <a:lnTo>
                  <a:pt x="15175832" y="8229600"/>
                </a:lnTo>
                <a:lnTo>
                  <a:pt x="0" y="8229600"/>
                </a:lnTo>
                <a:lnTo>
                  <a:pt x="0" y="0"/>
                </a:lnTo>
                <a:close/>
              </a:path>
            </a:pathLst>
          </a:custGeom>
          <a:blipFill>
            <a:blip r:embed="rId2"/>
            <a:stretch>
              <a:fillRect/>
            </a:stretch>
          </a:blipFill>
        </p:spPr>
      </p:sp>
      <p:sp>
        <p:nvSpPr>
          <p:cNvPr id="3" name="Freeform 3"/>
          <p:cNvSpPr/>
          <p:nvPr/>
        </p:nvSpPr>
        <p:spPr>
          <a:xfrm>
            <a:off x="6049575" y="7955973"/>
            <a:ext cx="15175832" cy="8229600"/>
          </a:xfrm>
          <a:custGeom>
            <a:avLst/>
            <a:gdLst/>
            <a:ahLst/>
            <a:cxnLst/>
            <a:rect l="l" t="t" r="r" b="b"/>
            <a:pathLst>
              <a:path w="15175832" h="8229600">
                <a:moveTo>
                  <a:pt x="0" y="0"/>
                </a:moveTo>
                <a:lnTo>
                  <a:pt x="15175832" y="0"/>
                </a:lnTo>
                <a:lnTo>
                  <a:pt x="15175832" y="8229600"/>
                </a:lnTo>
                <a:lnTo>
                  <a:pt x="0" y="8229600"/>
                </a:lnTo>
                <a:lnTo>
                  <a:pt x="0" y="0"/>
                </a:lnTo>
                <a:close/>
              </a:path>
            </a:pathLst>
          </a:custGeom>
          <a:blipFill>
            <a:blip r:embed="rId2"/>
            <a:stretch>
              <a:fillRect/>
            </a:stretch>
          </a:blipFill>
        </p:spPr>
      </p:sp>
      <p:sp>
        <p:nvSpPr>
          <p:cNvPr id="4" name="Freeform 4"/>
          <p:cNvSpPr/>
          <p:nvPr/>
        </p:nvSpPr>
        <p:spPr>
          <a:xfrm>
            <a:off x="5136956" y="1050106"/>
            <a:ext cx="8014087" cy="6717262"/>
          </a:xfrm>
          <a:custGeom>
            <a:avLst/>
            <a:gdLst/>
            <a:ahLst/>
            <a:cxnLst/>
            <a:rect l="l" t="t" r="r" b="b"/>
            <a:pathLst>
              <a:path w="8014087" h="6717262">
                <a:moveTo>
                  <a:pt x="0" y="0"/>
                </a:moveTo>
                <a:lnTo>
                  <a:pt x="8014088" y="0"/>
                </a:lnTo>
                <a:lnTo>
                  <a:pt x="8014088" y="6717262"/>
                </a:lnTo>
                <a:lnTo>
                  <a:pt x="0" y="6717262"/>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5" name="Freeform 5"/>
          <p:cNvSpPr/>
          <p:nvPr/>
        </p:nvSpPr>
        <p:spPr>
          <a:xfrm>
            <a:off x="469011" y="5603191"/>
            <a:ext cx="5750444" cy="4061251"/>
          </a:xfrm>
          <a:custGeom>
            <a:avLst/>
            <a:gdLst/>
            <a:ahLst/>
            <a:cxnLst/>
            <a:rect l="l" t="t" r="r" b="b"/>
            <a:pathLst>
              <a:path w="5750444" h="4061251">
                <a:moveTo>
                  <a:pt x="0" y="0"/>
                </a:moveTo>
                <a:lnTo>
                  <a:pt x="5750444" y="0"/>
                </a:lnTo>
                <a:lnTo>
                  <a:pt x="5750444" y="4061251"/>
                </a:lnTo>
                <a:lnTo>
                  <a:pt x="0" y="4061251"/>
                </a:lnTo>
                <a:lnTo>
                  <a:pt x="0" y="0"/>
                </a:lnTo>
                <a:close/>
              </a:path>
            </a:pathLst>
          </a:custGeom>
          <a:blipFill>
            <a:blip r:embed="rId5"/>
            <a:stretch>
              <a:fillRect/>
            </a:stretch>
          </a:blipFill>
        </p:spPr>
      </p:sp>
      <p:sp>
        <p:nvSpPr>
          <p:cNvPr id="6" name="Freeform 6"/>
          <p:cNvSpPr/>
          <p:nvPr/>
        </p:nvSpPr>
        <p:spPr>
          <a:xfrm>
            <a:off x="12379999" y="5491916"/>
            <a:ext cx="5908001" cy="4172526"/>
          </a:xfrm>
          <a:custGeom>
            <a:avLst/>
            <a:gdLst/>
            <a:ahLst/>
            <a:cxnLst/>
            <a:rect l="l" t="t" r="r" b="b"/>
            <a:pathLst>
              <a:path w="5908001" h="4172526">
                <a:moveTo>
                  <a:pt x="0" y="0"/>
                </a:moveTo>
                <a:lnTo>
                  <a:pt x="5908001" y="0"/>
                </a:lnTo>
                <a:lnTo>
                  <a:pt x="5908001" y="4172526"/>
                </a:lnTo>
                <a:lnTo>
                  <a:pt x="0" y="4172526"/>
                </a:lnTo>
                <a:lnTo>
                  <a:pt x="0" y="0"/>
                </a:lnTo>
                <a:close/>
              </a:path>
            </a:pathLst>
          </a:custGeom>
          <a:blipFill>
            <a:blip r:embed="rId5"/>
            <a:stretch>
              <a:fillRect/>
            </a:stretch>
          </a:blipFill>
        </p:spPr>
      </p:sp>
      <p:sp>
        <p:nvSpPr>
          <p:cNvPr id="7" name="Freeform 7"/>
          <p:cNvSpPr/>
          <p:nvPr/>
        </p:nvSpPr>
        <p:spPr>
          <a:xfrm>
            <a:off x="-1563110" y="1734005"/>
            <a:ext cx="5183620" cy="2106793"/>
          </a:xfrm>
          <a:custGeom>
            <a:avLst/>
            <a:gdLst/>
            <a:ahLst/>
            <a:cxnLst/>
            <a:rect l="l" t="t" r="r" b="b"/>
            <a:pathLst>
              <a:path w="5183620" h="2106793">
                <a:moveTo>
                  <a:pt x="0" y="0"/>
                </a:moveTo>
                <a:lnTo>
                  <a:pt x="5183620" y="0"/>
                </a:lnTo>
                <a:lnTo>
                  <a:pt x="5183620" y="2106793"/>
                </a:lnTo>
                <a:lnTo>
                  <a:pt x="0" y="2106793"/>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8" name="Freeform 8"/>
          <p:cNvSpPr/>
          <p:nvPr/>
        </p:nvSpPr>
        <p:spPr>
          <a:xfrm>
            <a:off x="15167915" y="-323395"/>
            <a:ext cx="4182770" cy="4114800"/>
          </a:xfrm>
          <a:custGeom>
            <a:avLst/>
            <a:gdLst/>
            <a:ahLst/>
            <a:cxnLst/>
            <a:rect l="l" t="t" r="r" b="b"/>
            <a:pathLst>
              <a:path w="4182770" h="4114800">
                <a:moveTo>
                  <a:pt x="0" y="0"/>
                </a:moveTo>
                <a:lnTo>
                  <a:pt x="4182770" y="0"/>
                </a:lnTo>
                <a:lnTo>
                  <a:pt x="4182770" y="4114800"/>
                </a:lnTo>
                <a:lnTo>
                  <a:pt x="0" y="4114800"/>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9" name="Freeform 9"/>
          <p:cNvSpPr/>
          <p:nvPr/>
        </p:nvSpPr>
        <p:spPr>
          <a:xfrm>
            <a:off x="14167065" y="2011096"/>
            <a:ext cx="5183620" cy="2106793"/>
          </a:xfrm>
          <a:custGeom>
            <a:avLst/>
            <a:gdLst/>
            <a:ahLst/>
            <a:cxnLst/>
            <a:rect l="l" t="t" r="r" b="b"/>
            <a:pathLst>
              <a:path w="5183620" h="2106793">
                <a:moveTo>
                  <a:pt x="0" y="0"/>
                </a:moveTo>
                <a:lnTo>
                  <a:pt x="5183620" y="0"/>
                </a:lnTo>
                <a:lnTo>
                  <a:pt x="5183620" y="2106793"/>
                </a:lnTo>
                <a:lnTo>
                  <a:pt x="0" y="2106793"/>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13" name="Freeform 13"/>
          <p:cNvSpPr/>
          <p:nvPr/>
        </p:nvSpPr>
        <p:spPr>
          <a:xfrm>
            <a:off x="1220612" y="1070290"/>
            <a:ext cx="2897169" cy="1327430"/>
          </a:xfrm>
          <a:custGeom>
            <a:avLst/>
            <a:gdLst/>
            <a:ahLst/>
            <a:cxnLst/>
            <a:rect l="l" t="t" r="r" b="b"/>
            <a:pathLst>
              <a:path w="2897169" h="1327430">
                <a:moveTo>
                  <a:pt x="0" y="0"/>
                </a:moveTo>
                <a:lnTo>
                  <a:pt x="2897169" y="0"/>
                </a:lnTo>
                <a:lnTo>
                  <a:pt x="2897169" y="1327430"/>
                </a:lnTo>
                <a:lnTo>
                  <a:pt x="0" y="1327430"/>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4" name="Freeform 14"/>
          <p:cNvSpPr/>
          <p:nvPr/>
        </p:nvSpPr>
        <p:spPr>
          <a:xfrm>
            <a:off x="3714268" y="4117889"/>
            <a:ext cx="1319550" cy="1374027"/>
          </a:xfrm>
          <a:custGeom>
            <a:avLst/>
            <a:gdLst/>
            <a:ahLst/>
            <a:cxnLst/>
            <a:rect l="l" t="t" r="r" b="b"/>
            <a:pathLst>
              <a:path w="1319550" h="1374027">
                <a:moveTo>
                  <a:pt x="0" y="0"/>
                </a:moveTo>
                <a:lnTo>
                  <a:pt x="1319550" y="0"/>
                </a:lnTo>
                <a:lnTo>
                  <a:pt x="1319550" y="1374027"/>
                </a:lnTo>
                <a:lnTo>
                  <a:pt x="0" y="1374027"/>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15" name="TextBox 15"/>
          <p:cNvSpPr txBox="1"/>
          <p:nvPr/>
        </p:nvSpPr>
        <p:spPr>
          <a:xfrm>
            <a:off x="5253268" y="2397720"/>
            <a:ext cx="7499818" cy="3819315"/>
          </a:xfrm>
          <a:prstGeom prst="rect">
            <a:avLst/>
          </a:prstGeom>
        </p:spPr>
        <p:txBody>
          <a:bodyPr wrap="square" lIns="0" tIns="0" rIns="0" bIns="0" rtlCol="0" anchor="t">
            <a:spAutoFit/>
          </a:bodyPr>
          <a:lstStyle/>
          <a:p>
            <a:pPr algn="ctr">
              <a:lnSpc>
                <a:spcPct val="150000"/>
              </a:lnSpc>
            </a:pPr>
            <a:r>
              <a:rPr lang="vi-VN" sz="8800"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III. Suy ngẫm và phản hồi</a:t>
            </a:r>
            <a:endParaRPr lang="en-GB" sz="8800"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323543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9ECDC7"/>
        </a:solidFill>
        <a:effectLst/>
      </p:bgPr>
    </p:bg>
    <p:spTree>
      <p:nvGrpSpPr>
        <p:cNvPr id="1" name=""/>
        <p:cNvGrpSpPr/>
        <p:nvPr/>
      </p:nvGrpSpPr>
      <p:grpSpPr>
        <a:xfrm>
          <a:off x="0" y="0"/>
          <a:ext cx="0" cy="0"/>
          <a:chOff x="0" y="0"/>
          <a:chExt cx="0" cy="0"/>
        </a:xfrm>
      </p:grpSpPr>
      <p:sp>
        <p:nvSpPr>
          <p:cNvPr id="2" name="Freeform 2"/>
          <p:cNvSpPr/>
          <p:nvPr/>
        </p:nvSpPr>
        <p:spPr>
          <a:xfrm>
            <a:off x="-3093184" y="-2144955"/>
            <a:ext cx="9163086" cy="9163086"/>
          </a:xfrm>
          <a:custGeom>
            <a:avLst/>
            <a:gdLst/>
            <a:ahLst/>
            <a:cxnLst/>
            <a:rect l="l" t="t" r="r" b="b"/>
            <a:pathLst>
              <a:path w="9163086" h="9163086">
                <a:moveTo>
                  <a:pt x="0" y="0"/>
                </a:moveTo>
                <a:lnTo>
                  <a:pt x="9163086" y="0"/>
                </a:lnTo>
                <a:lnTo>
                  <a:pt x="9163086" y="9163086"/>
                </a:lnTo>
                <a:lnTo>
                  <a:pt x="0" y="9163086"/>
                </a:lnTo>
                <a:lnTo>
                  <a:pt x="0" y="0"/>
                </a:lnTo>
                <a:close/>
              </a:path>
            </a:pathLst>
          </a:custGeom>
          <a:blipFill>
            <a:blip r:embed="rId2">
              <a:alphaModFix amt="44999"/>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12947615" y="-339589"/>
            <a:ext cx="12625099" cy="12625099"/>
          </a:xfrm>
          <a:custGeom>
            <a:avLst/>
            <a:gdLst/>
            <a:ahLst/>
            <a:cxnLst/>
            <a:rect l="l" t="t" r="r" b="b"/>
            <a:pathLst>
              <a:path w="12625099" h="12625099">
                <a:moveTo>
                  <a:pt x="0" y="0"/>
                </a:moveTo>
                <a:lnTo>
                  <a:pt x="12625099" y="0"/>
                </a:lnTo>
                <a:lnTo>
                  <a:pt x="12625099" y="12625099"/>
                </a:lnTo>
                <a:lnTo>
                  <a:pt x="0" y="12625099"/>
                </a:lnTo>
                <a:lnTo>
                  <a:pt x="0" y="0"/>
                </a:lnTo>
                <a:close/>
              </a:path>
            </a:pathLst>
          </a:custGeom>
          <a:blipFill>
            <a:blip r:embed="rId2">
              <a:alphaModFix amt="44999"/>
              <a:extLst>
                <a:ext uri="{96DAC541-7B7A-43D3-8B79-37D633B846F1}">
                  <asvg:svgBlip xmlns="" xmlns:asvg="http://schemas.microsoft.com/office/drawing/2016/SVG/main" r:embed="rId3"/>
                </a:ext>
              </a:extLst>
            </a:blip>
            <a:stretch>
              <a:fillRect/>
            </a:stretch>
          </a:blipFill>
        </p:spPr>
      </p:sp>
      <p:sp>
        <p:nvSpPr>
          <p:cNvPr id="4" name="Freeform 4"/>
          <p:cNvSpPr/>
          <p:nvPr/>
        </p:nvSpPr>
        <p:spPr>
          <a:xfrm>
            <a:off x="3352800" y="3848100"/>
            <a:ext cx="10825637" cy="6438900"/>
          </a:xfrm>
          <a:custGeom>
            <a:avLst/>
            <a:gdLst/>
            <a:ahLst/>
            <a:cxnLst/>
            <a:rect l="l" t="t" r="r" b="b"/>
            <a:pathLst>
              <a:path w="10287000" h="5825014">
                <a:moveTo>
                  <a:pt x="0" y="0"/>
                </a:moveTo>
                <a:lnTo>
                  <a:pt x="10287000" y="0"/>
                </a:lnTo>
                <a:lnTo>
                  <a:pt x="10287000" y="5825014"/>
                </a:lnTo>
                <a:lnTo>
                  <a:pt x="0" y="5825014"/>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5" name="Freeform 5"/>
          <p:cNvSpPr/>
          <p:nvPr/>
        </p:nvSpPr>
        <p:spPr>
          <a:xfrm>
            <a:off x="1369727" y="258260"/>
            <a:ext cx="2927332" cy="2224773"/>
          </a:xfrm>
          <a:custGeom>
            <a:avLst/>
            <a:gdLst/>
            <a:ahLst/>
            <a:cxnLst/>
            <a:rect l="l" t="t" r="r" b="b"/>
            <a:pathLst>
              <a:path w="2927332" h="2224773">
                <a:moveTo>
                  <a:pt x="0" y="0"/>
                </a:moveTo>
                <a:lnTo>
                  <a:pt x="2927332" y="0"/>
                </a:lnTo>
                <a:lnTo>
                  <a:pt x="2927332" y="2224772"/>
                </a:lnTo>
                <a:lnTo>
                  <a:pt x="0" y="2224772"/>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6" name="Freeform 6"/>
          <p:cNvSpPr/>
          <p:nvPr/>
        </p:nvSpPr>
        <p:spPr>
          <a:xfrm flipH="1">
            <a:off x="16180015" y="4764502"/>
            <a:ext cx="2443153" cy="1856797"/>
          </a:xfrm>
          <a:custGeom>
            <a:avLst/>
            <a:gdLst/>
            <a:ahLst/>
            <a:cxnLst/>
            <a:rect l="l" t="t" r="r" b="b"/>
            <a:pathLst>
              <a:path w="2443153" h="1856797">
                <a:moveTo>
                  <a:pt x="2443153" y="0"/>
                </a:moveTo>
                <a:lnTo>
                  <a:pt x="0" y="0"/>
                </a:lnTo>
                <a:lnTo>
                  <a:pt x="0" y="1856796"/>
                </a:lnTo>
                <a:lnTo>
                  <a:pt x="2443153" y="1856796"/>
                </a:lnTo>
                <a:lnTo>
                  <a:pt x="2443153"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10" name="TextBox 10"/>
          <p:cNvSpPr txBox="1"/>
          <p:nvPr/>
        </p:nvSpPr>
        <p:spPr>
          <a:xfrm>
            <a:off x="1974450" y="529975"/>
            <a:ext cx="15021149" cy="2708434"/>
          </a:xfrm>
          <a:prstGeom prst="rect">
            <a:avLst/>
          </a:prstGeom>
          <a:ln>
            <a:noFill/>
          </a:ln>
          <a:effectLst>
            <a:outerShdw blurRad="149987" dist="250190" dir="8460000" algn="ctr">
              <a:srgbClr val="000000">
                <a:alpha val="28000"/>
              </a:srgbClr>
            </a:outerShdw>
          </a:effectLst>
          <a:scene3d>
            <a:camera prst="isometricOffAxis1Right"/>
            <a:lightRig rig="contrasting" dir="t">
              <a:rot lat="0" lon="0" rev="1500000"/>
            </a:lightRig>
          </a:scene3d>
          <a:sp3d prstMaterial="metal">
            <a:bevelT w="88900" h="88900"/>
          </a:sp3d>
        </p:spPr>
        <p:txBody>
          <a:bodyPr wrap="square" lIns="0" tIns="0" rIns="0" bIns="0" rtlCol="0" anchor="t">
            <a:spAutoFit/>
          </a:bodyPr>
          <a:lstStyle/>
          <a:p>
            <a:pPr algn="ctr">
              <a:spcBef>
                <a:spcPct val="0"/>
              </a:spcBef>
            </a:pPr>
            <a:r>
              <a:rPr lang="vi-VN" sz="8800" b="1">
                <a:solidFill>
                  <a:srgbClr val="0070C0"/>
                </a:solidFill>
                <a:latin typeface="+mj-lt"/>
              </a:rPr>
              <a:t>HOẠT ĐỘNG </a:t>
            </a:r>
            <a:r>
              <a:rPr lang="vi-VN" sz="8800" b="1" smtClean="0">
                <a:solidFill>
                  <a:srgbClr val="0070C0"/>
                </a:solidFill>
                <a:latin typeface="+mj-lt"/>
              </a:rPr>
              <a:t>1</a:t>
            </a:r>
          </a:p>
          <a:p>
            <a:pPr algn="ctr">
              <a:spcBef>
                <a:spcPct val="0"/>
              </a:spcBef>
            </a:pPr>
            <a:r>
              <a:rPr lang="vi-VN" sz="8800" b="1" smtClean="0">
                <a:solidFill>
                  <a:srgbClr val="0070C0"/>
                </a:solidFill>
                <a:latin typeface="+mj-lt"/>
              </a:rPr>
              <a:t> </a:t>
            </a:r>
            <a:r>
              <a:rPr lang="vi-VN" sz="8800" b="1">
                <a:solidFill>
                  <a:srgbClr val="0070C0"/>
                </a:solidFill>
                <a:latin typeface="+mj-lt"/>
              </a:rPr>
              <a:t>KHỞI </a:t>
            </a:r>
            <a:r>
              <a:rPr lang="vi-VN" sz="8800" b="1" smtClean="0">
                <a:solidFill>
                  <a:srgbClr val="0070C0"/>
                </a:solidFill>
                <a:latin typeface="+mj-lt"/>
              </a:rPr>
              <a:t>ĐỘNG</a:t>
            </a:r>
            <a:endParaRPr lang="en-GB" sz="8800">
              <a:solidFill>
                <a:srgbClr val="0070C0"/>
              </a:solidFill>
              <a:latin typeface="+mj-lt"/>
            </a:endParaRPr>
          </a:p>
        </p:txBody>
      </p:sp>
    </p:spTree>
    <p:extLst>
      <p:ext uri="{BB962C8B-B14F-4D97-AF65-F5344CB8AC3E}">
        <p14:creationId xmlns:p14="http://schemas.microsoft.com/office/powerpoint/2010/main" val="17577494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3C9"/>
        </a:solidFill>
        <a:effectLst/>
      </p:bgPr>
    </p:bg>
    <p:spTree>
      <p:nvGrpSpPr>
        <p:cNvPr id="1" name=""/>
        <p:cNvGrpSpPr/>
        <p:nvPr/>
      </p:nvGrpSpPr>
      <p:grpSpPr>
        <a:xfrm>
          <a:off x="0" y="0"/>
          <a:ext cx="0" cy="0"/>
          <a:chOff x="0" y="0"/>
          <a:chExt cx="0" cy="0"/>
        </a:xfrm>
      </p:grpSpPr>
      <p:sp>
        <p:nvSpPr>
          <p:cNvPr id="2" name="Freeform 2"/>
          <p:cNvSpPr/>
          <p:nvPr/>
        </p:nvSpPr>
        <p:spPr>
          <a:xfrm>
            <a:off x="-2554098" y="7955973"/>
            <a:ext cx="15175832" cy="8229600"/>
          </a:xfrm>
          <a:custGeom>
            <a:avLst/>
            <a:gdLst/>
            <a:ahLst/>
            <a:cxnLst/>
            <a:rect l="l" t="t" r="r" b="b"/>
            <a:pathLst>
              <a:path w="15175832" h="8229600">
                <a:moveTo>
                  <a:pt x="0" y="0"/>
                </a:moveTo>
                <a:lnTo>
                  <a:pt x="15175832" y="0"/>
                </a:lnTo>
                <a:lnTo>
                  <a:pt x="15175832" y="8229600"/>
                </a:lnTo>
                <a:lnTo>
                  <a:pt x="0" y="8229600"/>
                </a:lnTo>
                <a:lnTo>
                  <a:pt x="0" y="0"/>
                </a:lnTo>
                <a:close/>
              </a:path>
            </a:pathLst>
          </a:custGeom>
          <a:blipFill>
            <a:blip r:embed="rId2"/>
            <a:stretch>
              <a:fillRect/>
            </a:stretch>
          </a:blipFill>
        </p:spPr>
      </p:sp>
      <p:sp>
        <p:nvSpPr>
          <p:cNvPr id="3" name="Freeform 3"/>
          <p:cNvSpPr/>
          <p:nvPr/>
        </p:nvSpPr>
        <p:spPr>
          <a:xfrm>
            <a:off x="6049575" y="7955973"/>
            <a:ext cx="15175832" cy="8229600"/>
          </a:xfrm>
          <a:custGeom>
            <a:avLst/>
            <a:gdLst/>
            <a:ahLst/>
            <a:cxnLst/>
            <a:rect l="l" t="t" r="r" b="b"/>
            <a:pathLst>
              <a:path w="15175832" h="8229600">
                <a:moveTo>
                  <a:pt x="0" y="0"/>
                </a:moveTo>
                <a:lnTo>
                  <a:pt x="15175832" y="0"/>
                </a:lnTo>
                <a:lnTo>
                  <a:pt x="15175832" y="8229600"/>
                </a:lnTo>
                <a:lnTo>
                  <a:pt x="0" y="8229600"/>
                </a:lnTo>
                <a:lnTo>
                  <a:pt x="0" y="0"/>
                </a:lnTo>
                <a:close/>
              </a:path>
            </a:pathLst>
          </a:custGeom>
          <a:blipFill>
            <a:blip r:embed="rId2"/>
            <a:stretch>
              <a:fillRect/>
            </a:stretch>
          </a:blipFill>
        </p:spPr>
      </p:sp>
      <p:sp>
        <p:nvSpPr>
          <p:cNvPr id="4" name="Freeform 4"/>
          <p:cNvSpPr/>
          <p:nvPr/>
        </p:nvSpPr>
        <p:spPr>
          <a:xfrm>
            <a:off x="-1217473" y="-339644"/>
            <a:ext cx="5183620" cy="2106793"/>
          </a:xfrm>
          <a:custGeom>
            <a:avLst/>
            <a:gdLst/>
            <a:ahLst/>
            <a:cxnLst/>
            <a:rect l="l" t="t" r="r" b="b"/>
            <a:pathLst>
              <a:path w="5183620" h="2106793">
                <a:moveTo>
                  <a:pt x="0" y="0"/>
                </a:moveTo>
                <a:lnTo>
                  <a:pt x="5183620" y="0"/>
                </a:lnTo>
                <a:lnTo>
                  <a:pt x="5183620" y="2106793"/>
                </a:lnTo>
                <a:lnTo>
                  <a:pt x="0" y="2106793"/>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5" name="Freeform 5"/>
          <p:cNvSpPr/>
          <p:nvPr/>
        </p:nvSpPr>
        <p:spPr>
          <a:xfrm>
            <a:off x="15167915" y="-323395"/>
            <a:ext cx="4182770" cy="4114800"/>
          </a:xfrm>
          <a:custGeom>
            <a:avLst/>
            <a:gdLst/>
            <a:ahLst/>
            <a:cxnLst/>
            <a:rect l="l" t="t" r="r" b="b"/>
            <a:pathLst>
              <a:path w="4182770" h="4114800">
                <a:moveTo>
                  <a:pt x="0" y="0"/>
                </a:moveTo>
                <a:lnTo>
                  <a:pt x="4182770" y="0"/>
                </a:lnTo>
                <a:lnTo>
                  <a:pt x="4182770" y="4114800"/>
                </a:lnTo>
                <a:lnTo>
                  <a:pt x="0" y="411480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6" name="Freeform 6"/>
          <p:cNvSpPr/>
          <p:nvPr/>
        </p:nvSpPr>
        <p:spPr>
          <a:xfrm>
            <a:off x="14081662" y="1443817"/>
            <a:ext cx="5183620" cy="2106793"/>
          </a:xfrm>
          <a:custGeom>
            <a:avLst/>
            <a:gdLst/>
            <a:ahLst/>
            <a:cxnLst/>
            <a:rect l="l" t="t" r="r" b="b"/>
            <a:pathLst>
              <a:path w="5183620" h="2106793">
                <a:moveTo>
                  <a:pt x="0" y="0"/>
                </a:moveTo>
                <a:lnTo>
                  <a:pt x="5183620" y="0"/>
                </a:lnTo>
                <a:lnTo>
                  <a:pt x="5183620" y="2106793"/>
                </a:lnTo>
                <a:lnTo>
                  <a:pt x="0" y="2106793"/>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7" name="Freeform 7"/>
          <p:cNvSpPr/>
          <p:nvPr/>
        </p:nvSpPr>
        <p:spPr>
          <a:xfrm>
            <a:off x="1753339" y="367625"/>
            <a:ext cx="2897169" cy="1327430"/>
          </a:xfrm>
          <a:custGeom>
            <a:avLst/>
            <a:gdLst/>
            <a:ahLst/>
            <a:cxnLst/>
            <a:rect l="l" t="t" r="r" b="b"/>
            <a:pathLst>
              <a:path w="2897169" h="1327430">
                <a:moveTo>
                  <a:pt x="0" y="0"/>
                </a:moveTo>
                <a:lnTo>
                  <a:pt x="2897169" y="0"/>
                </a:lnTo>
                <a:lnTo>
                  <a:pt x="2897169" y="1327430"/>
                </a:lnTo>
                <a:lnTo>
                  <a:pt x="0" y="1327430"/>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grpSp>
        <p:nvGrpSpPr>
          <p:cNvPr id="8" name="Group 8"/>
          <p:cNvGrpSpPr/>
          <p:nvPr/>
        </p:nvGrpSpPr>
        <p:grpSpPr>
          <a:xfrm>
            <a:off x="4487655" y="209497"/>
            <a:ext cx="9149836" cy="2800403"/>
            <a:chOff x="0" y="0"/>
            <a:chExt cx="2409833" cy="401517"/>
          </a:xfrm>
        </p:grpSpPr>
        <p:sp>
          <p:nvSpPr>
            <p:cNvPr id="9" name="Freeform 9"/>
            <p:cNvSpPr/>
            <p:nvPr/>
          </p:nvSpPr>
          <p:spPr>
            <a:xfrm>
              <a:off x="0" y="0"/>
              <a:ext cx="2409833" cy="401517"/>
            </a:xfrm>
            <a:custGeom>
              <a:avLst/>
              <a:gdLst/>
              <a:ahLst/>
              <a:cxnLst/>
              <a:rect l="l" t="t" r="r" b="b"/>
              <a:pathLst>
                <a:path w="2409833" h="401517">
                  <a:moveTo>
                    <a:pt x="43152" y="0"/>
                  </a:moveTo>
                  <a:lnTo>
                    <a:pt x="2366681" y="0"/>
                  </a:lnTo>
                  <a:cubicBezTo>
                    <a:pt x="2378126" y="0"/>
                    <a:pt x="2389102" y="4546"/>
                    <a:pt x="2397194" y="12639"/>
                  </a:cubicBezTo>
                  <a:cubicBezTo>
                    <a:pt x="2405287" y="20732"/>
                    <a:pt x="2409833" y="31708"/>
                    <a:pt x="2409833" y="43152"/>
                  </a:cubicBezTo>
                  <a:lnTo>
                    <a:pt x="2409833" y="358364"/>
                  </a:lnTo>
                  <a:cubicBezTo>
                    <a:pt x="2409833" y="382197"/>
                    <a:pt x="2390513" y="401517"/>
                    <a:pt x="2366681" y="401517"/>
                  </a:cubicBezTo>
                  <a:lnTo>
                    <a:pt x="43152" y="401517"/>
                  </a:lnTo>
                  <a:cubicBezTo>
                    <a:pt x="19320" y="401517"/>
                    <a:pt x="0" y="382197"/>
                    <a:pt x="0" y="358364"/>
                  </a:cubicBezTo>
                  <a:lnTo>
                    <a:pt x="0" y="43152"/>
                  </a:lnTo>
                  <a:cubicBezTo>
                    <a:pt x="0" y="19320"/>
                    <a:pt x="19320" y="0"/>
                    <a:pt x="43152" y="0"/>
                  </a:cubicBezTo>
                  <a:close/>
                </a:path>
              </a:pathLst>
            </a:custGeom>
            <a:solidFill>
              <a:srgbClr val="FFC656"/>
            </a:solidFill>
          </p:spPr>
        </p:sp>
        <p:sp>
          <p:nvSpPr>
            <p:cNvPr id="10" name="TextBox 10"/>
            <p:cNvSpPr txBox="1"/>
            <p:nvPr/>
          </p:nvSpPr>
          <p:spPr>
            <a:xfrm>
              <a:off x="0" y="-38100"/>
              <a:ext cx="2409833" cy="439617"/>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11" name="Freeform 11"/>
          <p:cNvSpPr/>
          <p:nvPr/>
        </p:nvSpPr>
        <p:spPr>
          <a:xfrm>
            <a:off x="-3502377" y="6755690"/>
            <a:ext cx="6171574" cy="4358674"/>
          </a:xfrm>
          <a:custGeom>
            <a:avLst/>
            <a:gdLst/>
            <a:ahLst/>
            <a:cxnLst/>
            <a:rect l="l" t="t" r="r" b="b"/>
            <a:pathLst>
              <a:path w="6171574" h="4358674">
                <a:moveTo>
                  <a:pt x="0" y="0"/>
                </a:moveTo>
                <a:lnTo>
                  <a:pt x="6171574" y="0"/>
                </a:lnTo>
                <a:lnTo>
                  <a:pt x="6171574" y="4358674"/>
                </a:lnTo>
                <a:lnTo>
                  <a:pt x="0" y="4358674"/>
                </a:lnTo>
                <a:lnTo>
                  <a:pt x="0" y="0"/>
                </a:lnTo>
                <a:close/>
              </a:path>
            </a:pathLst>
          </a:custGeom>
          <a:blipFill>
            <a:blip r:embed="rId9"/>
            <a:stretch>
              <a:fillRect/>
            </a:stretch>
          </a:blipFill>
        </p:spPr>
      </p:sp>
      <p:sp>
        <p:nvSpPr>
          <p:cNvPr id="12" name="Freeform 12"/>
          <p:cNvSpPr/>
          <p:nvPr/>
        </p:nvSpPr>
        <p:spPr>
          <a:xfrm>
            <a:off x="15941626" y="6755690"/>
            <a:ext cx="6171574" cy="4358674"/>
          </a:xfrm>
          <a:custGeom>
            <a:avLst/>
            <a:gdLst/>
            <a:ahLst/>
            <a:cxnLst/>
            <a:rect l="l" t="t" r="r" b="b"/>
            <a:pathLst>
              <a:path w="6171574" h="4358674">
                <a:moveTo>
                  <a:pt x="0" y="0"/>
                </a:moveTo>
                <a:lnTo>
                  <a:pt x="6171573" y="0"/>
                </a:lnTo>
                <a:lnTo>
                  <a:pt x="6171573" y="4358674"/>
                </a:lnTo>
                <a:lnTo>
                  <a:pt x="0" y="4358674"/>
                </a:lnTo>
                <a:lnTo>
                  <a:pt x="0" y="0"/>
                </a:lnTo>
                <a:close/>
              </a:path>
            </a:pathLst>
          </a:custGeom>
          <a:blipFill>
            <a:blip r:embed="rId9"/>
            <a:stretch>
              <a:fillRect/>
            </a:stretch>
          </a:blipFill>
        </p:spPr>
      </p:sp>
      <p:sp>
        <p:nvSpPr>
          <p:cNvPr id="15" name="Freeform 15"/>
          <p:cNvSpPr/>
          <p:nvPr/>
        </p:nvSpPr>
        <p:spPr>
          <a:xfrm>
            <a:off x="402770" y="458237"/>
            <a:ext cx="1100761" cy="1146205"/>
          </a:xfrm>
          <a:custGeom>
            <a:avLst/>
            <a:gdLst/>
            <a:ahLst/>
            <a:cxnLst/>
            <a:rect l="l" t="t" r="r" b="b"/>
            <a:pathLst>
              <a:path w="1100761" h="1146205">
                <a:moveTo>
                  <a:pt x="0" y="0"/>
                </a:moveTo>
                <a:lnTo>
                  <a:pt x="1100761" y="0"/>
                </a:lnTo>
                <a:lnTo>
                  <a:pt x="1100761" y="1146205"/>
                </a:lnTo>
                <a:lnTo>
                  <a:pt x="0" y="1146205"/>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6" name="Freeform 16"/>
          <p:cNvSpPr/>
          <p:nvPr/>
        </p:nvSpPr>
        <p:spPr>
          <a:xfrm flipH="1">
            <a:off x="17002957" y="5416608"/>
            <a:ext cx="1100761" cy="1146205"/>
          </a:xfrm>
          <a:custGeom>
            <a:avLst/>
            <a:gdLst/>
            <a:ahLst/>
            <a:cxnLst/>
            <a:rect l="l" t="t" r="r" b="b"/>
            <a:pathLst>
              <a:path w="1100761" h="1146205">
                <a:moveTo>
                  <a:pt x="1100761" y="0"/>
                </a:moveTo>
                <a:lnTo>
                  <a:pt x="0" y="0"/>
                </a:lnTo>
                <a:lnTo>
                  <a:pt x="0" y="1146205"/>
                </a:lnTo>
                <a:lnTo>
                  <a:pt x="1100761" y="1146205"/>
                </a:lnTo>
                <a:lnTo>
                  <a:pt x="1100761"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7" name="Rectangle 16"/>
          <p:cNvSpPr/>
          <p:nvPr/>
        </p:nvSpPr>
        <p:spPr>
          <a:xfrm>
            <a:off x="4547667" y="403227"/>
            <a:ext cx="8854186" cy="2425087"/>
          </a:xfrm>
          <a:prstGeom prst="rect">
            <a:avLst/>
          </a:prstGeom>
        </p:spPr>
        <p:txBody>
          <a:bodyPr wrap="square">
            <a:spAutoFit/>
          </a:bodyPr>
          <a:lstStyle/>
          <a:p>
            <a:pPr algn="ctr">
              <a:lnSpc>
                <a:spcPct val="130000"/>
              </a:lnSpc>
              <a:spcAft>
                <a:spcPts val="0"/>
              </a:spcAft>
            </a:pPr>
            <a:r>
              <a:rPr lang="vi-VN" sz="4000" b="1" ker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PHIẾU HỌC TẬP 0</a:t>
            </a:r>
            <a:r>
              <a:rPr lang="en-US" sz="4000" b="1" kern="0" smtClea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5</a:t>
            </a:r>
            <a:endParaRPr lang="vi-VN" sz="4000" b="1" ker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30000"/>
              </a:lnSpc>
              <a:spcAft>
                <a:spcPts val="0"/>
              </a:spcAft>
            </a:pPr>
            <a:r>
              <a:rPr lang="vi-VN" sz="4000" b="1" kern="0" smtClea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4000" b="1" ker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HỆ THỐNG LUẬN Đ</a:t>
            </a:r>
            <a:r>
              <a:rPr lang="en-US" sz="4000" b="1" ker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Ề</a:t>
            </a:r>
            <a:r>
              <a:rPr lang="vi-VN" sz="4000" b="1" ker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ker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LUẬN ĐIỂM, </a:t>
            </a:r>
            <a:r>
              <a:rPr lang="vi-VN" sz="4000" b="1" ker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LÍ LẼ VÀ BẰNG CHỨNG CỦA VB</a:t>
            </a:r>
            <a:endParaRPr lang="en-GB" sz="4000" kern="10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18" name="Table 17"/>
          <p:cNvGraphicFramePr>
            <a:graphicFrameLocks noGrp="1"/>
          </p:cNvGraphicFramePr>
          <p:nvPr>
            <p:extLst>
              <p:ext uri="{D42A27DB-BD31-4B8C-83A1-F6EECF244321}">
                <p14:modId xmlns:p14="http://schemas.microsoft.com/office/powerpoint/2010/main" val="1211303174"/>
              </p:ext>
            </p:extLst>
          </p:nvPr>
        </p:nvGraphicFramePr>
        <p:xfrm>
          <a:off x="7103472" y="3414404"/>
          <a:ext cx="9677400" cy="4279392"/>
        </p:xfrm>
        <a:graphic>
          <a:graphicData uri="http://schemas.openxmlformats.org/drawingml/2006/table">
            <a:tbl>
              <a:tblPr firstRow="1" firstCol="1" bandRow="1"/>
              <a:tblGrid>
                <a:gridCol w="1819206"/>
                <a:gridCol w="3057594"/>
                <a:gridCol w="4800600"/>
              </a:tblGrid>
              <a:tr h="196781">
                <a:tc rowSpan="5">
                  <a:txBody>
                    <a:bodyPr/>
                    <a:lstStyle/>
                    <a:p>
                      <a:pPr algn="ctr">
                        <a:lnSpc>
                          <a:spcPct val="130000"/>
                        </a:lnSpc>
                        <a:spcAft>
                          <a:spcPts val="0"/>
                        </a:spcAft>
                      </a:pPr>
                      <a:r>
                        <a:rPr lang="en-US" sz="3600" b="1" kern="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3600" kern="10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30000"/>
                        </a:lnSpc>
                        <a:spcAft>
                          <a:spcPts val="0"/>
                        </a:spcAft>
                      </a:pPr>
                      <a:r>
                        <a:rPr lang="en-US" sz="3600" b="1" kern="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3600" kern="10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30000"/>
                        </a:lnSpc>
                        <a:spcAft>
                          <a:spcPts val="0"/>
                        </a:spcAft>
                      </a:pPr>
                      <a:r>
                        <a:rPr lang="en-US" sz="3600" b="1" kern="0" smtClean="0">
                          <a:effectLst/>
                          <a:latin typeface="Times New Roman" panose="02020603050405020304" pitchFamily="18" charset="0"/>
                          <a:ea typeface="Times New Roman" panose="02020603050405020304" pitchFamily="18" charset="0"/>
                          <a:cs typeface="Times New Roman" panose="02020603050405020304" pitchFamily="18" charset="0"/>
                        </a:rPr>
                        <a:t>Luận đề</a:t>
                      </a:r>
                      <a:endParaRPr lang="en-GB" sz="3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52397" marR="523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3600" b="1" kern="0">
                          <a:effectLst/>
                          <a:latin typeface="Times New Roman" panose="02020603050405020304" pitchFamily="18" charset="0"/>
                          <a:ea typeface="Times New Roman" panose="02020603050405020304" pitchFamily="18" charset="0"/>
                          <a:cs typeface="Times New Roman" panose="02020603050405020304" pitchFamily="18" charset="0"/>
                        </a:rPr>
                        <a:t>Luận điểm</a:t>
                      </a:r>
                      <a:endParaRPr lang="en-GB" sz="3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52397" marR="523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3600" b="1" kern="0">
                          <a:effectLst/>
                          <a:latin typeface="Times New Roman" panose="02020603050405020304" pitchFamily="18" charset="0"/>
                          <a:ea typeface="Times New Roman" panose="02020603050405020304" pitchFamily="18" charset="0"/>
                          <a:cs typeface="Times New Roman" panose="02020603050405020304" pitchFamily="18" charset="0"/>
                        </a:rPr>
                        <a:t>Lí lẽ và bằng chứng</a:t>
                      </a:r>
                      <a:endParaRPr lang="en-GB" sz="3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52397" marR="523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10617">
                <a:tc vMerge="1">
                  <a:txBody>
                    <a:bodyPr/>
                    <a:lstStyle/>
                    <a:p>
                      <a:endParaRPr lang="en-GB"/>
                    </a:p>
                  </a:txBody>
                  <a:tcPr/>
                </a:tc>
                <a:tc>
                  <a:txBody>
                    <a:bodyPr/>
                    <a:lstStyle/>
                    <a:p>
                      <a:pPr>
                        <a:lnSpc>
                          <a:spcPct val="130000"/>
                        </a:lnSpc>
                        <a:spcAft>
                          <a:spcPts val="0"/>
                        </a:spcAft>
                      </a:pPr>
                      <a:r>
                        <a:rPr lang="vi-VN" sz="3600" b="0" kern="0">
                          <a:effectLst/>
                          <a:latin typeface="Times New Roman" panose="02020603050405020304" pitchFamily="18" charset="0"/>
                          <a:ea typeface="Times New Roman" panose="02020603050405020304" pitchFamily="18" charset="0"/>
                          <a:cs typeface="Times New Roman" panose="02020603050405020304" pitchFamily="18" charset="0"/>
                        </a:rPr>
                        <a:t>Luận điểm 1: </a:t>
                      </a:r>
                      <a:endParaRPr lang="en-GB" sz="3600" b="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52397" marR="523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0"/>
                        </a:spcAft>
                      </a:pPr>
                      <a:r>
                        <a:rPr lang="vi-VN" sz="3600" b="0" kern="0">
                          <a:effectLst/>
                          <a:latin typeface="Times New Roman" panose="02020603050405020304" pitchFamily="18" charset="0"/>
                          <a:ea typeface="Times New Roman" panose="02020603050405020304" pitchFamily="18" charset="0"/>
                          <a:cs typeface="Times New Roman" panose="02020603050405020304" pitchFamily="18" charset="0"/>
                        </a:rPr>
                        <a:t>- Lí lẽ</a:t>
                      </a:r>
                      <a:r>
                        <a:rPr lang="vi-VN" sz="3600" b="0" kern="0" smtClean="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3600" b="0" kern="10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30000"/>
                        </a:lnSpc>
                        <a:spcAft>
                          <a:spcPts val="0"/>
                        </a:spcAft>
                      </a:pPr>
                      <a:r>
                        <a:rPr lang="vi-VN" sz="3600" b="0" kern="0">
                          <a:effectLst/>
                          <a:latin typeface="Times New Roman" panose="02020603050405020304" pitchFamily="18" charset="0"/>
                          <a:ea typeface="Times New Roman" panose="02020603050405020304" pitchFamily="18" charset="0"/>
                          <a:cs typeface="Times New Roman" panose="02020603050405020304" pitchFamily="18" charset="0"/>
                        </a:rPr>
                        <a:t>- Bằng </a:t>
                      </a:r>
                      <a:r>
                        <a:rPr lang="vi-VN" sz="3600" b="0" kern="0" smtClean="0">
                          <a:effectLst/>
                          <a:latin typeface="Times New Roman" panose="02020603050405020304" pitchFamily="18" charset="0"/>
                          <a:ea typeface="Times New Roman" panose="02020603050405020304" pitchFamily="18" charset="0"/>
                          <a:cs typeface="Times New Roman" panose="02020603050405020304" pitchFamily="18" charset="0"/>
                        </a:rPr>
                        <a:t>chứng:................</a:t>
                      </a:r>
                      <a:endParaRPr lang="en-GB" sz="3600" b="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52397" marR="523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04800">
                <a:tc vMerge="1">
                  <a:txBody>
                    <a:bodyPr/>
                    <a:lstStyle/>
                    <a:p>
                      <a:endParaRPr lang="en-GB"/>
                    </a:p>
                  </a:txBody>
                  <a:tcPr/>
                </a:tc>
                <a:tc>
                  <a:txBody>
                    <a:bodyPr/>
                    <a:lstStyle/>
                    <a:p>
                      <a:pPr>
                        <a:lnSpc>
                          <a:spcPct val="130000"/>
                        </a:lnSpc>
                        <a:spcAft>
                          <a:spcPts val="0"/>
                        </a:spcAft>
                      </a:pPr>
                      <a:r>
                        <a:rPr lang="vi-VN" sz="3600" b="0" kern="0">
                          <a:effectLst/>
                          <a:latin typeface="Times New Roman" panose="02020603050405020304" pitchFamily="18" charset="0"/>
                          <a:ea typeface="Times New Roman" panose="02020603050405020304" pitchFamily="18" charset="0"/>
                          <a:cs typeface="Times New Roman" panose="02020603050405020304" pitchFamily="18" charset="0"/>
                        </a:rPr>
                        <a:t>Luận điểm 2: </a:t>
                      </a:r>
                      <a:endParaRPr lang="en-GB" sz="3600" b="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52397" marR="523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3600" b="0" kern="0" smtClean="0">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3600" b="0" kern="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3600" b="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52397" marR="523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71831">
                <a:tc vMerge="1">
                  <a:txBody>
                    <a:bodyPr/>
                    <a:lstStyle/>
                    <a:p>
                      <a:endParaRPr lang="en-GB"/>
                    </a:p>
                  </a:txBody>
                  <a:tcPr/>
                </a:tc>
                <a:tc>
                  <a:txBody>
                    <a:bodyPr/>
                    <a:lstStyle/>
                    <a:p>
                      <a:pPr>
                        <a:lnSpc>
                          <a:spcPct val="130000"/>
                        </a:lnSpc>
                        <a:spcAft>
                          <a:spcPts val="0"/>
                        </a:spcAft>
                      </a:pPr>
                      <a:r>
                        <a:rPr lang="vi-VN" sz="3600" b="0" kern="0">
                          <a:effectLst/>
                          <a:latin typeface="Times New Roman" panose="02020603050405020304" pitchFamily="18" charset="0"/>
                          <a:ea typeface="Times New Roman" panose="02020603050405020304" pitchFamily="18" charset="0"/>
                          <a:cs typeface="Times New Roman" panose="02020603050405020304" pitchFamily="18" charset="0"/>
                        </a:rPr>
                        <a:t>Luận điểm 3: </a:t>
                      </a:r>
                      <a:endParaRPr lang="en-GB" sz="3600" b="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52397" marR="523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3600" b="0" kern="0" smtClean="0">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3600" b="0" kern="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3600" b="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52397" marR="523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32778">
                <a:tc vMerge="1">
                  <a:txBody>
                    <a:bodyPr/>
                    <a:lstStyle/>
                    <a:p>
                      <a:endParaRPr lang="en-GB"/>
                    </a:p>
                  </a:txBody>
                  <a:tcPr/>
                </a:tc>
                <a:tc>
                  <a:txBody>
                    <a:bodyPr/>
                    <a:lstStyle/>
                    <a:p>
                      <a:pPr>
                        <a:lnSpc>
                          <a:spcPct val="130000"/>
                        </a:lnSpc>
                        <a:spcAft>
                          <a:spcPts val="0"/>
                        </a:spcAft>
                      </a:pPr>
                      <a:r>
                        <a:rPr lang="en-US" sz="3600" b="0" kern="0">
                          <a:effectLst/>
                          <a:latin typeface="Times New Roman" panose="02020603050405020304" pitchFamily="18" charset="0"/>
                          <a:ea typeface="Times New Roman" panose="02020603050405020304" pitchFamily="18" charset="0"/>
                          <a:cs typeface="Times New Roman" panose="02020603050405020304" pitchFamily="18" charset="0"/>
                        </a:rPr>
                        <a:t>Luận điểm 4</a:t>
                      </a:r>
                      <a:r>
                        <a:rPr lang="en-US" sz="3600" b="0" kern="0" smtClean="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3600" b="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52397" marR="523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3600" b="0" kern="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3600" b="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52397" marR="523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19" name="Rectangle 18"/>
          <p:cNvSpPr/>
          <p:nvPr/>
        </p:nvSpPr>
        <p:spPr>
          <a:xfrm>
            <a:off x="761806" y="3045502"/>
            <a:ext cx="5973375" cy="4413516"/>
          </a:xfrm>
          <a:prstGeom prst="rect">
            <a:avLst/>
          </a:prstGeom>
        </p:spPr>
        <p:txBody>
          <a:bodyPr wrap="square">
            <a:spAutoFit/>
          </a:bodyPr>
          <a:lstStyle/>
          <a:p>
            <a:pPr algn="just">
              <a:lnSpc>
                <a:spcPct val="130000"/>
              </a:lnSpc>
              <a:spcAft>
                <a:spcPts val="0"/>
              </a:spcAft>
            </a:pPr>
            <a:r>
              <a:rPr lang="en-US" sz="3600" u="sng" kern="0">
                <a:latin typeface="Times New Roman" panose="02020603050405020304" pitchFamily="18" charset="0"/>
                <a:ea typeface="Calibri" panose="020F0502020204030204" pitchFamily="34" charset="0"/>
                <a:cs typeface="Times New Roman" panose="02020603050405020304" pitchFamily="18" charset="0"/>
              </a:rPr>
              <a:t>Nhóm 1, 2:</a:t>
            </a:r>
            <a:r>
              <a:rPr lang="en-US" sz="3600" kern="0">
                <a:latin typeface="Times New Roman" panose="02020603050405020304" pitchFamily="18" charset="0"/>
                <a:ea typeface="Calibri" panose="020F0502020204030204" pitchFamily="34" charset="0"/>
                <a:cs typeface="Times New Roman" panose="02020603050405020304" pitchFamily="18" charset="0"/>
              </a:rPr>
              <a:t> </a:t>
            </a:r>
            <a:r>
              <a:rPr lang="vi-VN" sz="3600" kern="0">
                <a:latin typeface="Times New Roman" panose="02020603050405020304" pitchFamily="18" charset="0"/>
                <a:ea typeface="Calibri" panose="020F0502020204030204" pitchFamily="34" charset="0"/>
                <a:cs typeface="Times New Roman" panose="02020603050405020304" pitchFamily="18" charset="0"/>
              </a:rPr>
              <a:t>Tìm lí lẽ, bằng chứng cho LĐ 1</a:t>
            </a:r>
            <a:endParaRPr lang="en-GB" sz="3600" kern="1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0"/>
              </a:spcAft>
            </a:pPr>
            <a:r>
              <a:rPr lang="en-US" sz="3600" u="sng" kern="0">
                <a:latin typeface="Times New Roman" panose="02020603050405020304" pitchFamily="18" charset="0"/>
                <a:ea typeface="Calibri" panose="020F0502020204030204" pitchFamily="34" charset="0"/>
                <a:cs typeface="Times New Roman" panose="02020603050405020304" pitchFamily="18" charset="0"/>
              </a:rPr>
              <a:t>Nhóm </a:t>
            </a:r>
            <a:r>
              <a:rPr lang="vi-VN" sz="3600" u="sng" kern="0">
                <a:latin typeface="Times New Roman" panose="02020603050405020304" pitchFamily="18" charset="0"/>
                <a:ea typeface="Calibri" panose="020F0502020204030204" pitchFamily="34" charset="0"/>
                <a:cs typeface="Times New Roman" panose="02020603050405020304" pitchFamily="18" charset="0"/>
              </a:rPr>
              <a:t>3</a:t>
            </a:r>
            <a:r>
              <a:rPr lang="en-US" sz="3600" u="sng" kern="0">
                <a:latin typeface="Times New Roman" panose="02020603050405020304" pitchFamily="18" charset="0"/>
                <a:ea typeface="Calibri" panose="020F0502020204030204" pitchFamily="34" charset="0"/>
                <a:cs typeface="Times New Roman" panose="02020603050405020304" pitchFamily="18" charset="0"/>
              </a:rPr>
              <a:t>, 4</a:t>
            </a:r>
            <a:r>
              <a:rPr lang="en-US" sz="3600" kern="0">
                <a:latin typeface="Times New Roman" panose="02020603050405020304" pitchFamily="18" charset="0"/>
                <a:ea typeface="Calibri" panose="020F0502020204030204" pitchFamily="34" charset="0"/>
                <a:cs typeface="Times New Roman" panose="02020603050405020304" pitchFamily="18" charset="0"/>
              </a:rPr>
              <a:t>: </a:t>
            </a:r>
            <a:r>
              <a:rPr lang="vi-VN" sz="3600" kern="0">
                <a:latin typeface="Times New Roman" panose="02020603050405020304" pitchFamily="18" charset="0"/>
                <a:ea typeface="Calibri" panose="020F0502020204030204" pitchFamily="34" charset="0"/>
                <a:cs typeface="Times New Roman" panose="02020603050405020304" pitchFamily="18" charset="0"/>
              </a:rPr>
              <a:t>Tìm lí lẽ, bằng chứng cho LĐ 2</a:t>
            </a:r>
            <a:endParaRPr lang="en-GB" sz="3600" kern="1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0"/>
              </a:spcAft>
            </a:pPr>
            <a:r>
              <a:rPr lang="vi-VN" sz="3600" u="sng" kern="0">
                <a:latin typeface="Times New Roman" panose="02020603050405020304" pitchFamily="18" charset="0"/>
                <a:ea typeface="Calibri" panose="020F0502020204030204" pitchFamily="34" charset="0"/>
                <a:cs typeface="Times New Roman" panose="02020603050405020304" pitchFamily="18" charset="0"/>
              </a:rPr>
              <a:t>Nhóm 5, 6</a:t>
            </a:r>
            <a:r>
              <a:rPr lang="vi-VN" sz="3600" kern="0">
                <a:latin typeface="Times New Roman" panose="02020603050405020304" pitchFamily="18" charset="0"/>
                <a:ea typeface="Calibri" panose="020F0502020204030204" pitchFamily="34" charset="0"/>
                <a:cs typeface="Times New Roman" panose="02020603050405020304" pitchFamily="18" charset="0"/>
              </a:rPr>
              <a:t>: Tìm lí lẽ, bằng chứng cho LĐ 3, 4</a:t>
            </a:r>
            <a:endParaRPr lang="en-GB" sz="3600" kern="10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87640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1000"/>
                                        <p:tgtEl>
                                          <p:spTgt spid="19"/>
                                        </p:tgtEl>
                                      </p:cBhvr>
                                    </p:animEffect>
                                    <p:anim calcmode="lin" valueType="num">
                                      <p:cBhvr>
                                        <p:cTn id="20" dur="1000" fill="hold"/>
                                        <p:tgtEl>
                                          <p:spTgt spid="19"/>
                                        </p:tgtEl>
                                        <p:attrNameLst>
                                          <p:attrName>ppt_x</p:attrName>
                                        </p:attrNameLst>
                                      </p:cBhvr>
                                      <p:tavLst>
                                        <p:tav tm="0">
                                          <p:val>
                                            <p:strVal val="#ppt_x"/>
                                          </p:val>
                                        </p:tav>
                                        <p:tav tm="100000">
                                          <p:val>
                                            <p:strVal val="#ppt_x"/>
                                          </p:val>
                                        </p:tav>
                                      </p:tavLst>
                                    </p:anim>
                                    <p:anim calcmode="lin" valueType="num">
                                      <p:cBhvr>
                                        <p:cTn id="2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barn(inVertical)">
                                      <p:cBhvr>
                                        <p:cTn id="2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3C9"/>
        </a:solidFill>
        <a:effectLst/>
      </p:bgPr>
    </p:bg>
    <p:spTree>
      <p:nvGrpSpPr>
        <p:cNvPr id="1" name=""/>
        <p:cNvGrpSpPr/>
        <p:nvPr/>
      </p:nvGrpSpPr>
      <p:grpSpPr>
        <a:xfrm>
          <a:off x="0" y="0"/>
          <a:ext cx="0" cy="0"/>
          <a:chOff x="0" y="0"/>
          <a:chExt cx="0" cy="0"/>
        </a:xfrm>
      </p:grpSpPr>
      <p:sp>
        <p:nvSpPr>
          <p:cNvPr id="2" name="Freeform 2"/>
          <p:cNvSpPr/>
          <p:nvPr/>
        </p:nvSpPr>
        <p:spPr>
          <a:xfrm>
            <a:off x="-2554098" y="7955973"/>
            <a:ext cx="15175832" cy="8229600"/>
          </a:xfrm>
          <a:custGeom>
            <a:avLst/>
            <a:gdLst/>
            <a:ahLst/>
            <a:cxnLst/>
            <a:rect l="l" t="t" r="r" b="b"/>
            <a:pathLst>
              <a:path w="15175832" h="8229600">
                <a:moveTo>
                  <a:pt x="0" y="0"/>
                </a:moveTo>
                <a:lnTo>
                  <a:pt x="15175832" y="0"/>
                </a:lnTo>
                <a:lnTo>
                  <a:pt x="15175832" y="8229600"/>
                </a:lnTo>
                <a:lnTo>
                  <a:pt x="0" y="8229600"/>
                </a:lnTo>
                <a:lnTo>
                  <a:pt x="0" y="0"/>
                </a:lnTo>
                <a:close/>
              </a:path>
            </a:pathLst>
          </a:custGeom>
          <a:blipFill>
            <a:blip r:embed="rId2"/>
            <a:stretch>
              <a:fillRect/>
            </a:stretch>
          </a:blipFill>
        </p:spPr>
      </p:sp>
      <p:sp>
        <p:nvSpPr>
          <p:cNvPr id="3" name="Freeform 3"/>
          <p:cNvSpPr/>
          <p:nvPr/>
        </p:nvSpPr>
        <p:spPr>
          <a:xfrm>
            <a:off x="6049575" y="7955973"/>
            <a:ext cx="15175832" cy="8229600"/>
          </a:xfrm>
          <a:custGeom>
            <a:avLst/>
            <a:gdLst/>
            <a:ahLst/>
            <a:cxnLst/>
            <a:rect l="l" t="t" r="r" b="b"/>
            <a:pathLst>
              <a:path w="15175832" h="8229600">
                <a:moveTo>
                  <a:pt x="0" y="0"/>
                </a:moveTo>
                <a:lnTo>
                  <a:pt x="15175832" y="0"/>
                </a:lnTo>
                <a:lnTo>
                  <a:pt x="15175832" y="8229600"/>
                </a:lnTo>
                <a:lnTo>
                  <a:pt x="0" y="8229600"/>
                </a:lnTo>
                <a:lnTo>
                  <a:pt x="0" y="0"/>
                </a:lnTo>
                <a:close/>
              </a:path>
            </a:pathLst>
          </a:custGeom>
          <a:blipFill>
            <a:blip r:embed="rId2"/>
            <a:stretch>
              <a:fillRect/>
            </a:stretch>
          </a:blipFill>
        </p:spPr>
      </p:sp>
      <p:sp>
        <p:nvSpPr>
          <p:cNvPr id="4" name="Freeform 4"/>
          <p:cNvSpPr/>
          <p:nvPr/>
        </p:nvSpPr>
        <p:spPr>
          <a:xfrm>
            <a:off x="3620510" y="647700"/>
            <a:ext cx="10546555" cy="7119668"/>
          </a:xfrm>
          <a:custGeom>
            <a:avLst/>
            <a:gdLst/>
            <a:ahLst/>
            <a:cxnLst/>
            <a:rect l="l" t="t" r="r" b="b"/>
            <a:pathLst>
              <a:path w="8014087" h="6717262">
                <a:moveTo>
                  <a:pt x="0" y="0"/>
                </a:moveTo>
                <a:lnTo>
                  <a:pt x="8014088" y="0"/>
                </a:lnTo>
                <a:lnTo>
                  <a:pt x="8014088" y="6717262"/>
                </a:lnTo>
                <a:lnTo>
                  <a:pt x="0" y="6717262"/>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5" name="Freeform 5"/>
          <p:cNvSpPr/>
          <p:nvPr/>
        </p:nvSpPr>
        <p:spPr>
          <a:xfrm>
            <a:off x="-1059415" y="5775408"/>
            <a:ext cx="5750444" cy="4061251"/>
          </a:xfrm>
          <a:custGeom>
            <a:avLst/>
            <a:gdLst/>
            <a:ahLst/>
            <a:cxnLst/>
            <a:rect l="l" t="t" r="r" b="b"/>
            <a:pathLst>
              <a:path w="5750444" h="4061251">
                <a:moveTo>
                  <a:pt x="0" y="0"/>
                </a:moveTo>
                <a:lnTo>
                  <a:pt x="5750444" y="0"/>
                </a:lnTo>
                <a:lnTo>
                  <a:pt x="5750444" y="4061251"/>
                </a:lnTo>
                <a:lnTo>
                  <a:pt x="0" y="4061251"/>
                </a:lnTo>
                <a:lnTo>
                  <a:pt x="0" y="0"/>
                </a:lnTo>
                <a:close/>
              </a:path>
            </a:pathLst>
          </a:custGeom>
          <a:blipFill>
            <a:blip r:embed="rId5"/>
            <a:stretch>
              <a:fillRect/>
            </a:stretch>
          </a:blipFill>
        </p:spPr>
      </p:sp>
      <p:sp>
        <p:nvSpPr>
          <p:cNvPr id="6" name="Freeform 6"/>
          <p:cNvSpPr/>
          <p:nvPr/>
        </p:nvSpPr>
        <p:spPr>
          <a:xfrm>
            <a:off x="13442684" y="5775408"/>
            <a:ext cx="5908001" cy="4172526"/>
          </a:xfrm>
          <a:custGeom>
            <a:avLst/>
            <a:gdLst/>
            <a:ahLst/>
            <a:cxnLst/>
            <a:rect l="l" t="t" r="r" b="b"/>
            <a:pathLst>
              <a:path w="5908001" h="4172526">
                <a:moveTo>
                  <a:pt x="0" y="0"/>
                </a:moveTo>
                <a:lnTo>
                  <a:pt x="5908001" y="0"/>
                </a:lnTo>
                <a:lnTo>
                  <a:pt x="5908001" y="4172526"/>
                </a:lnTo>
                <a:lnTo>
                  <a:pt x="0" y="4172526"/>
                </a:lnTo>
                <a:lnTo>
                  <a:pt x="0" y="0"/>
                </a:lnTo>
                <a:close/>
              </a:path>
            </a:pathLst>
          </a:custGeom>
          <a:blipFill>
            <a:blip r:embed="rId5"/>
            <a:stretch>
              <a:fillRect/>
            </a:stretch>
          </a:blipFill>
        </p:spPr>
      </p:sp>
      <p:sp>
        <p:nvSpPr>
          <p:cNvPr id="7" name="Freeform 7"/>
          <p:cNvSpPr/>
          <p:nvPr/>
        </p:nvSpPr>
        <p:spPr>
          <a:xfrm>
            <a:off x="-1563110" y="1734005"/>
            <a:ext cx="5183620" cy="2106793"/>
          </a:xfrm>
          <a:custGeom>
            <a:avLst/>
            <a:gdLst/>
            <a:ahLst/>
            <a:cxnLst/>
            <a:rect l="l" t="t" r="r" b="b"/>
            <a:pathLst>
              <a:path w="5183620" h="2106793">
                <a:moveTo>
                  <a:pt x="0" y="0"/>
                </a:moveTo>
                <a:lnTo>
                  <a:pt x="5183620" y="0"/>
                </a:lnTo>
                <a:lnTo>
                  <a:pt x="5183620" y="2106793"/>
                </a:lnTo>
                <a:lnTo>
                  <a:pt x="0" y="2106793"/>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8" name="Freeform 8"/>
          <p:cNvSpPr/>
          <p:nvPr/>
        </p:nvSpPr>
        <p:spPr>
          <a:xfrm>
            <a:off x="15167915" y="-323395"/>
            <a:ext cx="4182770" cy="4114800"/>
          </a:xfrm>
          <a:custGeom>
            <a:avLst/>
            <a:gdLst/>
            <a:ahLst/>
            <a:cxnLst/>
            <a:rect l="l" t="t" r="r" b="b"/>
            <a:pathLst>
              <a:path w="4182770" h="4114800">
                <a:moveTo>
                  <a:pt x="0" y="0"/>
                </a:moveTo>
                <a:lnTo>
                  <a:pt x="4182770" y="0"/>
                </a:lnTo>
                <a:lnTo>
                  <a:pt x="4182770" y="4114800"/>
                </a:lnTo>
                <a:lnTo>
                  <a:pt x="0" y="4114800"/>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9" name="Freeform 9"/>
          <p:cNvSpPr/>
          <p:nvPr/>
        </p:nvSpPr>
        <p:spPr>
          <a:xfrm>
            <a:off x="14167065" y="2011096"/>
            <a:ext cx="5183620" cy="2106793"/>
          </a:xfrm>
          <a:custGeom>
            <a:avLst/>
            <a:gdLst/>
            <a:ahLst/>
            <a:cxnLst/>
            <a:rect l="l" t="t" r="r" b="b"/>
            <a:pathLst>
              <a:path w="5183620" h="2106793">
                <a:moveTo>
                  <a:pt x="0" y="0"/>
                </a:moveTo>
                <a:lnTo>
                  <a:pt x="5183620" y="0"/>
                </a:lnTo>
                <a:lnTo>
                  <a:pt x="5183620" y="2106793"/>
                </a:lnTo>
                <a:lnTo>
                  <a:pt x="0" y="2106793"/>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13" name="Freeform 13"/>
          <p:cNvSpPr/>
          <p:nvPr/>
        </p:nvSpPr>
        <p:spPr>
          <a:xfrm>
            <a:off x="1220612" y="1070290"/>
            <a:ext cx="2897169" cy="1327430"/>
          </a:xfrm>
          <a:custGeom>
            <a:avLst/>
            <a:gdLst/>
            <a:ahLst/>
            <a:cxnLst/>
            <a:rect l="l" t="t" r="r" b="b"/>
            <a:pathLst>
              <a:path w="2897169" h="1327430">
                <a:moveTo>
                  <a:pt x="0" y="0"/>
                </a:moveTo>
                <a:lnTo>
                  <a:pt x="2897169" y="0"/>
                </a:lnTo>
                <a:lnTo>
                  <a:pt x="2897169" y="1327430"/>
                </a:lnTo>
                <a:lnTo>
                  <a:pt x="0" y="1327430"/>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4" name="Freeform 14"/>
          <p:cNvSpPr/>
          <p:nvPr/>
        </p:nvSpPr>
        <p:spPr>
          <a:xfrm>
            <a:off x="368925" y="3187452"/>
            <a:ext cx="1319550" cy="1374027"/>
          </a:xfrm>
          <a:custGeom>
            <a:avLst/>
            <a:gdLst/>
            <a:ahLst/>
            <a:cxnLst/>
            <a:rect l="l" t="t" r="r" b="b"/>
            <a:pathLst>
              <a:path w="1319550" h="1374027">
                <a:moveTo>
                  <a:pt x="0" y="0"/>
                </a:moveTo>
                <a:lnTo>
                  <a:pt x="1319550" y="0"/>
                </a:lnTo>
                <a:lnTo>
                  <a:pt x="1319550" y="1374027"/>
                </a:lnTo>
                <a:lnTo>
                  <a:pt x="0" y="1374027"/>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15" name="TextBox 15"/>
          <p:cNvSpPr txBox="1"/>
          <p:nvPr/>
        </p:nvSpPr>
        <p:spPr>
          <a:xfrm>
            <a:off x="4115545" y="2424570"/>
            <a:ext cx="9556484" cy="1661993"/>
          </a:xfrm>
          <a:prstGeom prst="rect">
            <a:avLst/>
          </a:prstGeom>
        </p:spPr>
        <p:txBody>
          <a:bodyPr wrap="square" lIns="0" tIns="0" rIns="0" bIns="0" rtlCol="0" anchor="t">
            <a:spAutoFit/>
          </a:bodyPr>
          <a:lstStyle/>
          <a:p>
            <a:pPr algn="just"/>
            <a:r>
              <a:rPr lang="vi-VN" sz="5400" b="1">
                <a:latin typeface="Times New Roman" panose="02020603050405020304" pitchFamily="18" charset="0"/>
                <a:cs typeface="Times New Roman" panose="02020603050405020304" pitchFamily="18" charset="0"/>
              </a:rPr>
              <a:t>1.  Hệ thống luận đề, luận điểm, lí lẽ, bằng chứng của VB</a:t>
            </a:r>
            <a:endParaRPr lang="en-GB" sz="5400">
              <a:latin typeface="Times New Roman" panose="02020603050405020304" pitchFamily="18" charset="0"/>
              <a:cs typeface="Times New Roman" panose="02020603050405020304" pitchFamily="18" charset="0"/>
            </a:endParaRPr>
          </a:p>
        </p:txBody>
      </p:sp>
      <p:sp>
        <p:nvSpPr>
          <p:cNvPr id="10" name="Rectangle 9"/>
          <p:cNvSpPr/>
          <p:nvPr/>
        </p:nvSpPr>
        <p:spPr>
          <a:xfrm>
            <a:off x="3841264" y="4639376"/>
            <a:ext cx="10105046" cy="1754326"/>
          </a:xfrm>
          <a:prstGeom prst="rect">
            <a:avLst/>
          </a:prstGeom>
        </p:spPr>
        <p:txBody>
          <a:bodyPr wrap="square">
            <a:spAutoFit/>
          </a:bodyPr>
          <a:lstStyle/>
          <a:p>
            <a:pPr algn="just"/>
            <a:r>
              <a:rPr lang="vi-VN" sz="5400" ker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5400" b="1" ker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 Mối liên hệ giữa luận đề, luận điểm, lí lẽ, bằng chứng của VB</a:t>
            </a:r>
            <a:endParaRPr lang="en-GB" sz="5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93346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3C9"/>
        </a:solidFill>
        <a:effectLst/>
      </p:bgPr>
    </p:bg>
    <p:spTree>
      <p:nvGrpSpPr>
        <p:cNvPr id="1" name=""/>
        <p:cNvGrpSpPr/>
        <p:nvPr/>
      </p:nvGrpSpPr>
      <p:grpSpPr>
        <a:xfrm>
          <a:off x="0" y="0"/>
          <a:ext cx="0" cy="0"/>
          <a:chOff x="0" y="0"/>
          <a:chExt cx="0" cy="0"/>
        </a:xfrm>
      </p:grpSpPr>
      <p:sp>
        <p:nvSpPr>
          <p:cNvPr id="2" name="Freeform 2"/>
          <p:cNvSpPr/>
          <p:nvPr/>
        </p:nvSpPr>
        <p:spPr>
          <a:xfrm>
            <a:off x="-2554098" y="7955973"/>
            <a:ext cx="15175832" cy="8229600"/>
          </a:xfrm>
          <a:custGeom>
            <a:avLst/>
            <a:gdLst/>
            <a:ahLst/>
            <a:cxnLst/>
            <a:rect l="l" t="t" r="r" b="b"/>
            <a:pathLst>
              <a:path w="15175832" h="8229600">
                <a:moveTo>
                  <a:pt x="0" y="0"/>
                </a:moveTo>
                <a:lnTo>
                  <a:pt x="15175832" y="0"/>
                </a:lnTo>
                <a:lnTo>
                  <a:pt x="15175832" y="8229600"/>
                </a:lnTo>
                <a:lnTo>
                  <a:pt x="0" y="8229600"/>
                </a:lnTo>
                <a:lnTo>
                  <a:pt x="0" y="0"/>
                </a:lnTo>
                <a:close/>
              </a:path>
            </a:pathLst>
          </a:custGeom>
          <a:blipFill>
            <a:blip r:embed="rId2"/>
            <a:stretch>
              <a:fillRect/>
            </a:stretch>
          </a:blipFill>
        </p:spPr>
      </p:sp>
      <p:sp>
        <p:nvSpPr>
          <p:cNvPr id="3" name="Freeform 3"/>
          <p:cNvSpPr/>
          <p:nvPr/>
        </p:nvSpPr>
        <p:spPr>
          <a:xfrm>
            <a:off x="6049575" y="7955973"/>
            <a:ext cx="15175832" cy="8229600"/>
          </a:xfrm>
          <a:custGeom>
            <a:avLst/>
            <a:gdLst/>
            <a:ahLst/>
            <a:cxnLst/>
            <a:rect l="l" t="t" r="r" b="b"/>
            <a:pathLst>
              <a:path w="15175832" h="8229600">
                <a:moveTo>
                  <a:pt x="0" y="0"/>
                </a:moveTo>
                <a:lnTo>
                  <a:pt x="15175832" y="0"/>
                </a:lnTo>
                <a:lnTo>
                  <a:pt x="15175832" y="8229600"/>
                </a:lnTo>
                <a:lnTo>
                  <a:pt x="0" y="8229600"/>
                </a:lnTo>
                <a:lnTo>
                  <a:pt x="0" y="0"/>
                </a:lnTo>
                <a:close/>
              </a:path>
            </a:pathLst>
          </a:custGeom>
          <a:blipFill>
            <a:blip r:embed="rId2"/>
            <a:stretch>
              <a:fillRect/>
            </a:stretch>
          </a:blipFill>
        </p:spPr>
      </p:sp>
      <p:sp>
        <p:nvSpPr>
          <p:cNvPr id="4" name="Freeform 4"/>
          <p:cNvSpPr/>
          <p:nvPr/>
        </p:nvSpPr>
        <p:spPr>
          <a:xfrm>
            <a:off x="5136956" y="1050106"/>
            <a:ext cx="8014087" cy="6717262"/>
          </a:xfrm>
          <a:custGeom>
            <a:avLst/>
            <a:gdLst/>
            <a:ahLst/>
            <a:cxnLst/>
            <a:rect l="l" t="t" r="r" b="b"/>
            <a:pathLst>
              <a:path w="8014087" h="6717262">
                <a:moveTo>
                  <a:pt x="0" y="0"/>
                </a:moveTo>
                <a:lnTo>
                  <a:pt x="8014088" y="0"/>
                </a:lnTo>
                <a:lnTo>
                  <a:pt x="8014088" y="6717262"/>
                </a:lnTo>
                <a:lnTo>
                  <a:pt x="0" y="6717262"/>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5" name="Freeform 5"/>
          <p:cNvSpPr/>
          <p:nvPr/>
        </p:nvSpPr>
        <p:spPr>
          <a:xfrm>
            <a:off x="469011" y="5603191"/>
            <a:ext cx="5750444" cy="4061251"/>
          </a:xfrm>
          <a:custGeom>
            <a:avLst/>
            <a:gdLst/>
            <a:ahLst/>
            <a:cxnLst/>
            <a:rect l="l" t="t" r="r" b="b"/>
            <a:pathLst>
              <a:path w="5750444" h="4061251">
                <a:moveTo>
                  <a:pt x="0" y="0"/>
                </a:moveTo>
                <a:lnTo>
                  <a:pt x="5750444" y="0"/>
                </a:lnTo>
                <a:lnTo>
                  <a:pt x="5750444" y="4061251"/>
                </a:lnTo>
                <a:lnTo>
                  <a:pt x="0" y="4061251"/>
                </a:lnTo>
                <a:lnTo>
                  <a:pt x="0" y="0"/>
                </a:lnTo>
                <a:close/>
              </a:path>
            </a:pathLst>
          </a:custGeom>
          <a:blipFill>
            <a:blip r:embed="rId5"/>
            <a:stretch>
              <a:fillRect/>
            </a:stretch>
          </a:blipFill>
        </p:spPr>
      </p:sp>
      <p:sp>
        <p:nvSpPr>
          <p:cNvPr id="6" name="Freeform 6"/>
          <p:cNvSpPr/>
          <p:nvPr/>
        </p:nvSpPr>
        <p:spPr>
          <a:xfrm>
            <a:off x="12379999" y="5491916"/>
            <a:ext cx="5908001" cy="4172526"/>
          </a:xfrm>
          <a:custGeom>
            <a:avLst/>
            <a:gdLst/>
            <a:ahLst/>
            <a:cxnLst/>
            <a:rect l="l" t="t" r="r" b="b"/>
            <a:pathLst>
              <a:path w="5908001" h="4172526">
                <a:moveTo>
                  <a:pt x="0" y="0"/>
                </a:moveTo>
                <a:lnTo>
                  <a:pt x="5908001" y="0"/>
                </a:lnTo>
                <a:lnTo>
                  <a:pt x="5908001" y="4172526"/>
                </a:lnTo>
                <a:lnTo>
                  <a:pt x="0" y="4172526"/>
                </a:lnTo>
                <a:lnTo>
                  <a:pt x="0" y="0"/>
                </a:lnTo>
                <a:close/>
              </a:path>
            </a:pathLst>
          </a:custGeom>
          <a:blipFill>
            <a:blip r:embed="rId5"/>
            <a:stretch>
              <a:fillRect/>
            </a:stretch>
          </a:blipFill>
        </p:spPr>
      </p:sp>
      <p:sp>
        <p:nvSpPr>
          <p:cNvPr id="7" name="Freeform 7"/>
          <p:cNvSpPr/>
          <p:nvPr/>
        </p:nvSpPr>
        <p:spPr>
          <a:xfrm>
            <a:off x="-1563110" y="1734005"/>
            <a:ext cx="5183620" cy="2106793"/>
          </a:xfrm>
          <a:custGeom>
            <a:avLst/>
            <a:gdLst/>
            <a:ahLst/>
            <a:cxnLst/>
            <a:rect l="l" t="t" r="r" b="b"/>
            <a:pathLst>
              <a:path w="5183620" h="2106793">
                <a:moveTo>
                  <a:pt x="0" y="0"/>
                </a:moveTo>
                <a:lnTo>
                  <a:pt x="5183620" y="0"/>
                </a:lnTo>
                <a:lnTo>
                  <a:pt x="5183620" y="2106793"/>
                </a:lnTo>
                <a:lnTo>
                  <a:pt x="0" y="2106793"/>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8" name="Freeform 8"/>
          <p:cNvSpPr/>
          <p:nvPr/>
        </p:nvSpPr>
        <p:spPr>
          <a:xfrm>
            <a:off x="15167915" y="-323395"/>
            <a:ext cx="4182770" cy="4114800"/>
          </a:xfrm>
          <a:custGeom>
            <a:avLst/>
            <a:gdLst/>
            <a:ahLst/>
            <a:cxnLst/>
            <a:rect l="l" t="t" r="r" b="b"/>
            <a:pathLst>
              <a:path w="4182770" h="4114800">
                <a:moveTo>
                  <a:pt x="0" y="0"/>
                </a:moveTo>
                <a:lnTo>
                  <a:pt x="4182770" y="0"/>
                </a:lnTo>
                <a:lnTo>
                  <a:pt x="4182770" y="4114800"/>
                </a:lnTo>
                <a:lnTo>
                  <a:pt x="0" y="4114800"/>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9" name="Freeform 9"/>
          <p:cNvSpPr/>
          <p:nvPr/>
        </p:nvSpPr>
        <p:spPr>
          <a:xfrm>
            <a:off x="14167065" y="2011096"/>
            <a:ext cx="5183620" cy="2106793"/>
          </a:xfrm>
          <a:custGeom>
            <a:avLst/>
            <a:gdLst/>
            <a:ahLst/>
            <a:cxnLst/>
            <a:rect l="l" t="t" r="r" b="b"/>
            <a:pathLst>
              <a:path w="5183620" h="2106793">
                <a:moveTo>
                  <a:pt x="0" y="0"/>
                </a:moveTo>
                <a:lnTo>
                  <a:pt x="5183620" y="0"/>
                </a:lnTo>
                <a:lnTo>
                  <a:pt x="5183620" y="2106793"/>
                </a:lnTo>
                <a:lnTo>
                  <a:pt x="0" y="2106793"/>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13" name="Freeform 13"/>
          <p:cNvSpPr/>
          <p:nvPr/>
        </p:nvSpPr>
        <p:spPr>
          <a:xfrm>
            <a:off x="1220612" y="1070290"/>
            <a:ext cx="2897169" cy="1327430"/>
          </a:xfrm>
          <a:custGeom>
            <a:avLst/>
            <a:gdLst/>
            <a:ahLst/>
            <a:cxnLst/>
            <a:rect l="l" t="t" r="r" b="b"/>
            <a:pathLst>
              <a:path w="2897169" h="1327430">
                <a:moveTo>
                  <a:pt x="0" y="0"/>
                </a:moveTo>
                <a:lnTo>
                  <a:pt x="2897169" y="0"/>
                </a:lnTo>
                <a:lnTo>
                  <a:pt x="2897169" y="1327430"/>
                </a:lnTo>
                <a:lnTo>
                  <a:pt x="0" y="1327430"/>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4" name="Freeform 14"/>
          <p:cNvSpPr/>
          <p:nvPr/>
        </p:nvSpPr>
        <p:spPr>
          <a:xfrm>
            <a:off x="3714268" y="4117889"/>
            <a:ext cx="1319550" cy="1374027"/>
          </a:xfrm>
          <a:custGeom>
            <a:avLst/>
            <a:gdLst/>
            <a:ahLst/>
            <a:cxnLst/>
            <a:rect l="l" t="t" r="r" b="b"/>
            <a:pathLst>
              <a:path w="1319550" h="1374027">
                <a:moveTo>
                  <a:pt x="0" y="0"/>
                </a:moveTo>
                <a:lnTo>
                  <a:pt x="1319550" y="0"/>
                </a:lnTo>
                <a:lnTo>
                  <a:pt x="1319550" y="1374027"/>
                </a:lnTo>
                <a:lnTo>
                  <a:pt x="0" y="1374027"/>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15" name="TextBox 15"/>
          <p:cNvSpPr txBox="1"/>
          <p:nvPr/>
        </p:nvSpPr>
        <p:spPr>
          <a:xfrm>
            <a:off x="5408032" y="2273463"/>
            <a:ext cx="7190290" cy="4801314"/>
          </a:xfrm>
          <a:prstGeom prst="rect">
            <a:avLst/>
          </a:prstGeom>
        </p:spPr>
        <p:txBody>
          <a:bodyPr wrap="square" lIns="0" tIns="0" rIns="0" bIns="0" rtlCol="0" anchor="t">
            <a:spAutoFit/>
          </a:bodyPr>
          <a:lstStyle/>
          <a:p>
            <a:pPr algn="ctr">
              <a:lnSpc>
                <a:spcPct val="130000"/>
              </a:lnSpc>
              <a:spcAft>
                <a:spcPts val="0"/>
              </a:spcAft>
            </a:pPr>
            <a:r>
              <a:rPr lang="vi-VN" sz="6000" b="1" i="1" kern="0">
                <a:latin typeface="Times New Roman" panose="02020603050405020304" pitchFamily="18" charset="0"/>
                <a:ea typeface="Times New Roman" panose="02020603050405020304" pitchFamily="18" charset="0"/>
                <a:cs typeface="Times New Roman" panose="02020603050405020304" pitchFamily="18" charset="0"/>
              </a:rPr>
              <a:t>Luận </a:t>
            </a:r>
            <a:r>
              <a:rPr lang="vi-VN" sz="6000" b="1" i="1" kern="0" smtClean="0">
                <a:latin typeface="Times New Roman" panose="02020603050405020304" pitchFamily="18" charset="0"/>
                <a:ea typeface="Times New Roman" panose="02020603050405020304" pitchFamily="18" charset="0"/>
                <a:cs typeface="Times New Roman" panose="02020603050405020304" pitchFamily="18" charset="0"/>
              </a:rPr>
              <a:t>đề</a:t>
            </a:r>
          </a:p>
          <a:p>
            <a:pPr algn="ctr">
              <a:lnSpc>
                <a:spcPct val="130000"/>
              </a:lnSpc>
              <a:spcAft>
                <a:spcPts val="0"/>
              </a:spcAft>
            </a:pPr>
            <a:r>
              <a:rPr lang="vi-VN" sz="6000" b="1" kern="0" smtClean="0">
                <a:latin typeface="Times New Roman" panose="02020603050405020304" pitchFamily="18" charset="0"/>
                <a:ea typeface="Times New Roman" panose="02020603050405020304" pitchFamily="18" charset="0"/>
                <a:cs typeface="Times New Roman" panose="02020603050405020304" pitchFamily="18" charset="0"/>
              </a:rPr>
              <a:t> </a:t>
            </a:r>
            <a:r>
              <a:rPr lang="vi-VN" sz="6000" b="1" kern="0">
                <a:latin typeface="Times New Roman" panose="02020603050405020304" pitchFamily="18" charset="0"/>
                <a:ea typeface="Times New Roman" panose="02020603050405020304" pitchFamily="18" charset="0"/>
                <a:cs typeface="Times New Roman" panose="02020603050405020304" pitchFamily="18" charset="0"/>
              </a:rPr>
              <a:t>Vấn đề chạy đua vũ khí hạt nhân trên toàn cầu</a:t>
            </a:r>
            <a:endParaRPr lang="en-GB" sz="6000" kern="10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82422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3C9"/>
        </a:solidFill>
        <a:effectLst/>
      </p:bgPr>
    </p:bg>
    <p:spTree>
      <p:nvGrpSpPr>
        <p:cNvPr id="1" name=""/>
        <p:cNvGrpSpPr/>
        <p:nvPr/>
      </p:nvGrpSpPr>
      <p:grpSpPr>
        <a:xfrm>
          <a:off x="0" y="0"/>
          <a:ext cx="0" cy="0"/>
          <a:chOff x="0" y="0"/>
          <a:chExt cx="0" cy="0"/>
        </a:xfrm>
      </p:grpSpPr>
      <p:sp>
        <p:nvSpPr>
          <p:cNvPr id="2" name="Freeform 2"/>
          <p:cNvSpPr/>
          <p:nvPr/>
        </p:nvSpPr>
        <p:spPr>
          <a:xfrm>
            <a:off x="-2971800" y="9156256"/>
            <a:ext cx="15175832" cy="8229600"/>
          </a:xfrm>
          <a:custGeom>
            <a:avLst/>
            <a:gdLst/>
            <a:ahLst/>
            <a:cxnLst/>
            <a:rect l="l" t="t" r="r" b="b"/>
            <a:pathLst>
              <a:path w="15175832" h="8229600">
                <a:moveTo>
                  <a:pt x="0" y="0"/>
                </a:moveTo>
                <a:lnTo>
                  <a:pt x="15175832" y="0"/>
                </a:lnTo>
                <a:lnTo>
                  <a:pt x="15175832" y="8229600"/>
                </a:lnTo>
                <a:lnTo>
                  <a:pt x="0" y="8229600"/>
                </a:lnTo>
                <a:lnTo>
                  <a:pt x="0" y="0"/>
                </a:lnTo>
                <a:close/>
              </a:path>
            </a:pathLst>
          </a:custGeom>
          <a:blipFill>
            <a:blip r:embed="rId2"/>
            <a:stretch>
              <a:fillRect/>
            </a:stretch>
          </a:blipFill>
        </p:spPr>
      </p:sp>
      <p:sp>
        <p:nvSpPr>
          <p:cNvPr id="3" name="Freeform 3"/>
          <p:cNvSpPr/>
          <p:nvPr/>
        </p:nvSpPr>
        <p:spPr>
          <a:xfrm>
            <a:off x="8915400" y="9156256"/>
            <a:ext cx="15175832" cy="8229600"/>
          </a:xfrm>
          <a:custGeom>
            <a:avLst/>
            <a:gdLst/>
            <a:ahLst/>
            <a:cxnLst/>
            <a:rect l="l" t="t" r="r" b="b"/>
            <a:pathLst>
              <a:path w="15175832" h="8229600">
                <a:moveTo>
                  <a:pt x="0" y="0"/>
                </a:moveTo>
                <a:lnTo>
                  <a:pt x="15175832" y="0"/>
                </a:lnTo>
                <a:lnTo>
                  <a:pt x="15175832" y="8229600"/>
                </a:lnTo>
                <a:lnTo>
                  <a:pt x="0" y="8229600"/>
                </a:lnTo>
                <a:lnTo>
                  <a:pt x="0" y="0"/>
                </a:lnTo>
                <a:close/>
              </a:path>
            </a:pathLst>
          </a:custGeom>
          <a:blipFill>
            <a:blip r:embed="rId2"/>
            <a:stretch>
              <a:fillRect/>
            </a:stretch>
          </a:blipFill>
        </p:spPr>
      </p:sp>
      <p:sp>
        <p:nvSpPr>
          <p:cNvPr id="11" name="Freeform 11"/>
          <p:cNvSpPr/>
          <p:nvPr/>
        </p:nvSpPr>
        <p:spPr>
          <a:xfrm>
            <a:off x="-3505200" y="7429500"/>
            <a:ext cx="6171574" cy="4358674"/>
          </a:xfrm>
          <a:custGeom>
            <a:avLst/>
            <a:gdLst/>
            <a:ahLst/>
            <a:cxnLst/>
            <a:rect l="l" t="t" r="r" b="b"/>
            <a:pathLst>
              <a:path w="6171574" h="4358674">
                <a:moveTo>
                  <a:pt x="0" y="0"/>
                </a:moveTo>
                <a:lnTo>
                  <a:pt x="6171574" y="0"/>
                </a:lnTo>
                <a:lnTo>
                  <a:pt x="6171574" y="4358674"/>
                </a:lnTo>
                <a:lnTo>
                  <a:pt x="0" y="4358674"/>
                </a:lnTo>
                <a:lnTo>
                  <a:pt x="0" y="0"/>
                </a:lnTo>
                <a:close/>
              </a:path>
            </a:pathLst>
          </a:custGeom>
          <a:blipFill>
            <a:blip r:embed="rId3"/>
            <a:stretch>
              <a:fillRect/>
            </a:stretch>
          </a:blipFill>
        </p:spPr>
      </p:sp>
      <p:sp>
        <p:nvSpPr>
          <p:cNvPr id="12" name="Freeform 12"/>
          <p:cNvSpPr/>
          <p:nvPr/>
        </p:nvSpPr>
        <p:spPr>
          <a:xfrm>
            <a:off x="16002000" y="7429500"/>
            <a:ext cx="6171574" cy="4358674"/>
          </a:xfrm>
          <a:custGeom>
            <a:avLst/>
            <a:gdLst/>
            <a:ahLst/>
            <a:cxnLst/>
            <a:rect l="l" t="t" r="r" b="b"/>
            <a:pathLst>
              <a:path w="6171574" h="4358674">
                <a:moveTo>
                  <a:pt x="0" y="0"/>
                </a:moveTo>
                <a:lnTo>
                  <a:pt x="6171573" y="0"/>
                </a:lnTo>
                <a:lnTo>
                  <a:pt x="6171573" y="4358674"/>
                </a:lnTo>
                <a:lnTo>
                  <a:pt x="0" y="4358674"/>
                </a:lnTo>
                <a:lnTo>
                  <a:pt x="0" y="0"/>
                </a:lnTo>
                <a:close/>
              </a:path>
            </a:pathLst>
          </a:custGeom>
          <a:blipFill>
            <a:blip r:embed="rId3"/>
            <a:stretch>
              <a:fillRect/>
            </a:stretch>
          </a:blipFill>
        </p:spPr>
      </p:sp>
      <p:graphicFrame>
        <p:nvGraphicFramePr>
          <p:cNvPr id="5" name="Table 4"/>
          <p:cNvGraphicFramePr>
            <a:graphicFrameLocks noGrp="1"/>
          </p:cNvGraphicFramePr>
          <p:nvPr>
            <p:extLst>
              <p:ext uri="{D42A27DB-BD31-4B8C-83A1-F6EECF244321}">
                <p14:modId xmlns:p14="http://schemas.microsoft.com/office/powerpoint/2010/main" val="3861209431"/>
              </p:ext>
            </p:extLst>
          </p:nvPr>
        </p:nvGraphicFramePr>
        <p:xfrm>
          <a:off x="1187116" y="479187"/>
          <a:ext cx="16186484" cy="8558784"/>
        </p:xfrm>
        <a:graphic>
          <a:graphicData uri="http://schemas.openxmlformats.org/drawingml/2006/table">
            <a:tbl>
              <a:tblPr firstRow="1" firstCol="1" bandRow="1"/>
              <a:tblGrid>
                <a:gridCol w="4751256"/>
                <a:gridCol w="11435228"/>
              </a:tblGrid>
              <a:tr h="226298">
                <a:tc>
                  <a:txBody>
                    <a:bodyPr/>
                    <a:lstStyle/>
                    <a:p>
                      <a:pPr algn="ctr">
                        <a:lnSpc>
                          <a:spcPct val="130000"/>
                        </a:lnSpc>
                        <a:spcAft>
                          <a:spcPts val="0"/>
                        </a:spcAft>
                      </a:pPr>
                      <a:r>
                        <a:rPr lang="vi-VN" sz="3600" b="1" kern="0">
                          <a:effectLst/>
                          <a:latin typeface="Times New Roman" panose="02020603050405020304" pitchFamily="18" charset="0"/>
                          <a:ea typeface="Times New Roman" panose="02020603050405020304" pitchFamily="18" charset="0"/>
                          <a:cs typeface="Times New Roman" panose="02020603050405020304" pitchFamily="18" charset="0"/>
                        </a:rPr>
                        <a:t>Luận điểm</a:t>
                      </a:r>
                      <a:endParaRPr lang="en-GB" sz="3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0257" marR="602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3600" b="1" kern="0">
                          <a:effectLst/>
                          <a:latin typeface="Times New Roman" panose="02020603050405020304" pitchFamily="18" charset="0"/>
                          <a:ea typeface="Times New Roman" panose="02020603050405020304" pitchFamily="18" charset="0"/>
                          <a:cs typeface="Times New Roman" panose="02020603050405020304" pitchFamily="18" charset="0"/>
                        </a:rPr>
                        <a:t>Lí lẽ và bằng chứng</a:t>
                      </a:r>
                      <a:endParaRPr lang="en-GB" sz="3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0257" marR="602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99664">
                <a:tc>
                  <a:txBody>
                    <a:bodyPr/>
                    <a:lstStyle/>
                    <a:p>
                      <a:pPr algn="ctr">
                        <a:lnSpc>
                          <a:spcPct val="130000"/>
                        </a:lnSpc>
                        <a:spcAft>
                          <a:spcPts val="0"/>
                        </a:spcAft>
                      </a:pPr>
                      <a:endParaRPr lang="vi-VN" sz="3600" b="1" kern="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30000"/>
                        </a:lnSpc>
                        <a:spcAft>
                          <a:spcPts val="0"/>
                        </a:spcAft>
                      </a:pPr>
                      <a:endParaRPr lang="vi-VN" sz="3600" b="1" kern="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30000"/>
                        </a:lnSpc>
                        <a:spcAft>
                          <a:spcPts val="0"/>
                        </a:spcAft>
                      </a:pPr>
                      <a:endParaRPr lang="vi-VN" sz="3600" b="1" kern="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30000"/>
                        </a:lnSpc>
                        <a:spcAft>
                          <a:spcPts val="0"/>
                        </a:spcAft>
                      </a:pPr>
                      <a:r>
                        <a:rPr lang="vi-VN" sz="3600" b="1" kern="0" smtClean="0">
                          <a:effectLst/>
                          <a:latin typeface="Times New Roman" panose="02020603050405020304" pitchFamily="18" charset="0"/>
                          <a:ea typeface="Times New Roman" panose="02020603050405020304" pitchFamily="18" charset="0"/>
                          <a:cs typeface="Times New Roman" panose="02020603050405020304" pitchFamily="18" charset="0"/>
                        </a:rPr>
                        <a:t>Luận </a:t>
                      </a:r>
                      <a:r>
                        <a:rPr lang="vi-VN" sz="3600" b="1" kern="0">
                          <a:effectLst/>
                          <a:latin typeface="Times New Roman" panose="02020603050405020304" pitchFamily="18" charset="0"/>
                          <a:ea typeface="Times New Roman" panose="02020603050405020304" pitchFamily="18" charset="0"/>
                          <a:cs typeface="Times New Roman" panose="02020603050405020304" pitchFamily="18" charset="0"/>
                        </a:rPr>
                        <a:t>điểm </a:t>
                      </a:r>
                      <a:r>
                        <a:rPr lang="vi-VN" sz="3600" b="1" kern="0" smtClean="0">
                          <a:effectLst/>
                          <a:latin typeface="Times New Roman" panose="02020603050405020304" pitchFamily="18" charset="0"/>
                          <a:ea typeface="Times New Roman" panose="02020603050405020304" pitchFamily="18" charset="0"/>
                          <a:cs typeface="Times New Roman" panose="02020603050405020304" pitchFamily="18" charset="0"/>
                        </a:rPr>
                        <a:t>1</a:t>
                      </a:r>
                    </a:p>
                    <a:p>
                      <a:pPr algn="ctr">
                        <a:lnSpc>
                          <a:spcPct val="130000"/>
                        </a:lnSpc>
                        <a:spcAft>
                          <a:spcPts val="0"/>
                        </a:spcAft>
                      </a:pPr>
                      <a:r>
                        <a:rPr lang="vi-VN" sz="3600" b="1" kern="0" smtClean="0">
                          <a:effectLst/>
                          <a:latin typeface="Times New Roman" panose="02020603050405020304" pitchFamily="18" charset="0"/>
                          <a:ea typeface="Times New Roman" panose="02020603050405020304" pitchFamily="18" charset="0"/>
                          <a:cs typeface="Times New Roman" panose="02020603050405020304" pitchFamily="18" charset="0"/>
                        </a:rPr>
                        <a:t>Thực </a:t>
                      </a:r>
                      <a:r>
                        <a:rPr lang="vi-VN" sz="3600" b="1" kern="0">
                          <a:effectLst/>
                          <a:latin typeface="Times New Roman" panose="02020603050405020304" pitchFamily="18" charset="0"/>
                          <a:ea typeface="Times New Roman" panose="02020603050405020304" pitchFamily="18" charset="0"/>
                          <a:cs typeface="Times New Roman" panose="02020603050405020304" pitchFamily="18" charset="0"/>
                        </a:rPr>
                        <a:t>trạng và các nguy cơ của việc chạy đua vũ trang trong bối cảnh thế giới hiện đại</a:t>
                      </a:r>
                      <a:endParaRPr lang="en-GB" sz="3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0257" marR="602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0000"/>
                        </a:lnSpc>
                        <a:spcAft>
                          <a:spcPts val="0"/>
                        </a:spcAft>
                      </a:pPr>
                      <a:r>
                        <a:rPr lang="vi-VN" sz="3600" b="1" kern="0">
                          <a:effectLst/>
                          <a:latin typeface="Times New Roman" panose="02020603050405020304" pitchFamily="18" charset="0"/>
                          <a:ea typeface="Times New Roman" panose="02020603050405020304" pitchFamily="18" charset="0"/>
                          <a:cs typeface="Times New Roman" panose="02020603050405020304" pitchFamily="18" charset="0"/>
                        </a:rPr>
                        <a:t>- Lí lẽ: </a:t>
                      </a:r>
                      <a:r>
                        <a:rPr lang="vi-VN" sz="3600" kern="0">
                          <a:effectLst/>
                          <a:latin typeface="Times New Roman" panose="02020603050405020304" pitchFamily="18" charset="0"/>
                          <a:ea typeface="Times New Roman" panose="02020603050405020304" pitchFamily="18" charset="0"/>
                          <a:cs typeface="Times New Roman" panose="02020603050405020304" pitchFamily="18" charset="0"/>
                        </a:rPr>
                        <a:t>Ngành công nghiệp hạt nhân có những tiến bộ ghê gớm và kho vũ khí hạt nhân</a:t>
                      </a:r>
                      <a:r>
                        <a:rPr lang="vi-VN" sz="3600" b="1" kern="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600" kern="0">
                          <a:effectLst/>
                          <a:latin typeface="Times New Roman" panose="02020603050405020304" pitchFamily="18" charset="0"/>
                          <a:ea typeface="Times New Roman" panose="02020603050405020304" pitchFamily="18" charset="0"/>
                          <a:cs typeface="Times New Roman" panose="02020603050405020304" pitchFamily="18" charset="0"/>
                        </a:rPr>
                        <a:t>đang được tàng trữ có khả năng huỷ diệt cả trái đất và các hành tinh khác trong hệ mặt trời.</a:t>
                      </a:r>
                      <a:endParaRPr lang="en-GB" sz="3600" kern="1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0"/>
                        </a:spcAft>
                      </a:pPr>
                      <a:r>
                        <a:rPr lang="vi-VN" sz="3600" b="1" kern="0">
                          <a:effectLst/>
                          <a:latin typeface="Times New Roman" panose="02020603050405020304" pitchFamily="18" charset="0"/>
                          <a:ea typeface="Times New Roman" panose="02020603050405020304" pitchFamily="18" charset="0"/>
                          <a:cs typeface="Times New Roman" panose="02020603050405020304" pitchFamily="18" charset="0"/>
                        </a:rPr>
                        <a:t>- Bằng chứng: </a:t>
                      </a:r>
                      <a:endParaRPr lang="en-GB" sz="3600" kern="1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0"/>
                        </a:spcAft>
                      </a:pPr>
                      <a:r>
                        <a:rPr lang="vi-VN" sz="3600" kern="0">
                          <a:effectLst/>
                          <a:latin typeface="Times New Roman" panose="02020603050405020304" pitchFamily="18" charset="0"/>
                          <a:ea typeface="Times New Roman" panose="02020603050405020304" pitchFamily="18" charset="0"/>
                          <a:cs typeface="Times New Roman" panose="02020603050405020304" pitchFamily="18" charset="0"/>
                        </a:rPr>
                        <a:t>+ Đưa ra con số cụ thể: “50 000 đầu đạt hạt nhân…, mỗi người ngồi trên 4 tấn thuốc nổ.</a:t>
                      </a:r>
                      <a:endParaRPr lang="en-GB" sz="3600" kern="1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0"/>
                        </a:spcAft>
                      </a:pPr>
                      <a:r>
                        <a:rPr lang="vi-VN" sz="3600" kern="0">
                          <a:effectLst/>
                          <a:latin typeface="Times New Roman" panose="02020603050405020304" pitchFamily="18" charset="0"/>
                          <a:ea typeface="Times New Roman" panose="02020603050405020304" pitchFamily="18" charset="0"/>
                          <a:cs typeface="Times New Roman" panose="02020603050405020304" pitchFamily="18" charset="0"/>
                        </a:rPr>
                        <a:t>+ Nguy cơ huỷ diệt của những đầu đạn hạt nhân nói trên: “Tất cả chỗ đó sẽ nổ tung lên…sự sống trên Trái Đất”.</a:t>
                      </a:r>
                      <a:endParaRPr lang="en-GB" sz="3600" kern="1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0"/>
                        </a:spcAft>
                      </a:pPr>
                      <a:r>
                        <a:rPr lang="vi-VN" sz="3600" kern="0">
                          <a:effectLst/>
                          <a:latin typeface="Times New Roman" panose="02020603050405020304" pitchFamily="18" charset="0"/>
                          <a:ea typeface="Times New Roman" panose="02020603050405020304" pitchFamily="18" charset="0"/>
                          <a:cs typeface="Times New Roman" panose="02020603050405020304" pitchFamily="18" charset="0"/>
                        </a:rPr>
                        <a:t>+ Về lí thuyết có thể tiêu diệt tất cả các hành tinh xoay quanh Mặt Trời, cộng thêm bốn hành tinh nữa, và phá huỷ thế cân bằng của hệ Mặt Trời.</a:t>
                      </a:r>
                      <a:endParaRPr lang="en-GB" sz="3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0257" marR="602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214919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3C9"/>
        </a:solidFill>
        <a:effectLst/>
      </p:bgPr>
    </p:bg>
    <p:spTree>
      <p:nvGrpSpPr>
        <p:cNvPr id="1" name=""/>
        <p:cNvGrpSpPr/>
        <p:nvPr/>
      </p:nvGrpSpPr>
      <p:grpSpPr>
        <a:xfrm>
          <a:off x="0" y="0"/>
          <a:ext cx="0" cy="0"/>
          <a:chOff x="0" y="0"/>
          <a:chExt cx="0" cy="0"/>
        </a:xfrm>
      </p:grpSpPr>
      <p:sp>
        <p:nvSpPr>
          <p:cNvPr id="2" name="Freeform 2"/>
          <p:cNvSpPr/>
          <p:nvPr/>
        </p:nvSpPr>
        <p:spPr>
          <a:xfrm>
            <a:off x="-2971800" y="9156256"/>
            <a:ext cx="15175832" cy="8229600"/>
          </a:xfrm>
          <a:custGeom>
            <a:avLst/>
            <a:gdLst/>
            <a:ahLst/>
            <a:cxnLst/>
            <a:rect l="l" t="t" r="r" b="b"/>
            <a:pathLst>
              <a:path w="15175832" h="8229600">
                <a:moveTo>
                  <a:pt x="0" y="0"/>
                </a:moveTo>
                <a:lnTo>
                  <a:pt x="15175832" y="0"/>
                </a:lnTo>
                <a:lnTo>
                  <a:pt x="15175832" y="8229600"/>
                </a:lnTo>
                <a:lnTo>
                  <a:pt x="0" y="8229600"/>
                </a:lnTo>
                <a:lnTo>
                  <a:pt x="0" y="0"/>
                </a:lnTo>
                <a:close/>
              </a:path>
            </a:pathLst>
          </a:custGeom>
          <a:blipFill>
            <a:blip r:embed="rId2"/>
            <a:stretch>
              <a:fillRect/>
            </a:stretch>
          </a:blipFill>
        </p:spPr>
      </p:sp>
      <p:sp>
        <p:nvSpPr>
          <p:cNvPr id="3" name="Freeform 3"/>
          <p:cNvSpPr/>
          <p:nvPr/>
        </p:nvSpPr>
        <p:spPr>
          <a:xfrm>
            <a:off x="8915400" y="9156256"/>
            <a:ext cx="15175832" cy="8229600"/>
          </a:xfrm>
          <a:custGeom>
            <a:avLst/>
            <a:gdLst/>
            <a:ahLst/>
            <a:cxnLst/>
            <a:rect l="l" t="t" r="r" b="b"/>
            <a:pathLst>
              <a:path w="15175832" h="8229600">
                <a:moveTo>
                  <a:pt x="0" y="0"/>
                </a:moveTo>
                <a:lnTo>
                  <a:pt x="15175832" y="0"/>
                </a:lnTo>
                <a:lnTo>
                  <a:pt x="15175832" y="8229600"/>
                </a:lnTo>
                <a:lnTo>
                  <a:pt x="0" y="8229600"/>
                </a:lnTo>
                <a:lnTo>
                  <a:pt x="0" y="0"/>
                </a:lnTo>
                <a:close/>
              </a:path>
            </a:pathLst>
          </a:custGeom>
          <a:blipFill>
            <a:blip r:embed="rId2"/>
            <a:stretch>
              <a:fillRect/>
            </a:stretch>
          </a:blipFill>
        </p:spPr>
      </p:sp>
      <p:sp>
        <p:nvSpPr>
          <p:cNvPr id="11" name="Freeform 11"/>
          <p:cNvSpPr/>
          <p:nvPr/>
        </p:nvSpPr>
        <p:spPr>
          <a:xfrm>
            <a:off x="-3505200" y="7429500"/>
            <a:ext cx="6171574" cy="4358674"/>
          </a:xfrm>
          <a:custGeom>
            <a:avLst/>
            <a:gdLst/>
            <a:ahLst/>
            <a:cxnLst/>
            <a:rect l="l" t="t" r="r" b="b"/>
            <a:pathLst>
              <a:path w="6171574" h="4358674">
                <a:moveTo>
                  <a:pt x="0" y="0"/>
                </a:moveTo>
                <a:lnTo>
                  <a:pt x="6171574" y="0"/>
                </a:lnTo>
                <a:lnTo>
                  <a:pt x="6171574" y="4358674"/>
                </a:lnTo>
                <a:lnTo>
                  <a:pt x="0" y="4358674"/>
                </a:lnTo>
                <a:lnTo>
                  <a:pt x="0" y="0"/>
                </a:lnTo>
                <a:close/>
              </a:path>
            </a:pathLst>
          </a:custGeom>
          <a:blipFill>
            <a:blip r:embed="rId3"/>
            <a:stretch>
              <a:fillRect/>
            </a:stretch>
          </a:blipFill>
        </p:spPr>
      </p:sp>
      <p:sp>
        <p:nvSpPr>
          <p:cNvPr id="12" name="Freeform 12"/>
          <p:cNvSpPr/>
          <p:nvPr/>
        </p:nvSpPr>
        <p:spPr>
          <a:xfrm>
            <a:off x="16002000" y="7429500"/>
            <a:ext cx="6171574" cy="4358674"/>
          </a:xfrm>
          <a:custGeom>
            <a:avLst/>
            <a:gdLst/>
            <a:ahLst/>
            <a:cxnLst/>
            <a:rect l="l" t="t" r="r" b="b"/>
            <a:pathLst>
              <a:path w="6171574" h="4358674">
                <a:moveTo>
                  <a:pt x="0" y="0"/>
                </a:moveTo>
                <a:lnTo>
                  <a:pt x="6171573" y="0"/>
                </a:lnTo>
                <a:lnTo>
                  <a:pt x="6171573" y="4358674"/>
                </a:lnTo>
                <a:lnTo>
                  <a:pt x="0" y="4358674"/>
                </a:lnTo>
                <a:lnTo>
                  <a:pt x="0" y="0"/>
                </a:lnTo>
                <a:close/>
              </a:path>
            </a:pathLst>
          </a:custGeom>
          <a:blipFill>
            <a:blip r:embed="rId3"/>
            <a:stretch>
              <a:fillRect/>
            </a:stretch>
          </a:blipFill>
        </p:spPr>
      </p:sp>
      <p:graphicFrame>
        <p:nvGraphicFramePr>
          <p:cNvPr id="18" name="Table 17"/>
          <p:cNvGraphicFramePr>
            <a:graphicFrameLocks noGrp="1"/>
          </p:cNvGraphicFramePr>
          <p:nvPr>
            <p:extLst>
              <p:ext uri="{D42A27DB-BD31-4B8C-83A1-F6EECF244321}">
                <p14:modId xmlns:p14="http://schemas.microsoft.com/office/powerpoint/2010/main" val="4253726827"/>
              </p:ext>
            </p:extLst>
          </p:nvPr>
        </p:nvGraphicFramePr>
        <p:xfrm>
          <a:off x="304800" y="2171700"/>
          <a:ext cx="17602200" cy="5705856"/>
        </p:xfrm>
        <a:graphic>
          <a:graphicData uri="http://schemas.openxmlformats.org/drawingml/2006/table">
            <a:tbl>
              <a:tblPr firstRow="1" firstCol="1" bandRow="1"/>
              <a:tblGrid>
                <a:gridCol w="6400800"/>
                <a:gridCol w="11201400"/>
              </a:tblGrid>
              <a:tr h="0">
                <a:tc>
                  <a:txBody>
                    <a:bodyPr/>
                    <a:lstStyle/>
                    <a:p>
                      <a:pPr algn="ctr">
                        <a:lnSpc>
                          <a:spcPct val="130000"/>
                        </a:lnSpc>
                        <a:spcAft>
                          <a:spcPts val="0"/>
                        </a:spcAft>
                      </a:pPr>
                      <a:r>
                        <a:rPr lang="vi-VN" sz="4800" b="1" kern="0">
                          <a:effectLst/>
                          <a:latin typeface="Times New Roman" panose="02020603050405020304" pitchFamily="18" charset="0"/>
                          <a:ea typeface="Times New Roman" panose="02020603050405020304" pitchFamily="18" charset="0"/>
                          <a:cs typeface="Times New Roman" panose="02020603050405020304" pitchFamily="18" charset="0"/>
                        </a:rPr>
                        <a:t>Luận điểm </a:t>
                      </a:r>
                      <a:r>
                        <a:rPr lang="vi-VN" sz="4800" b="1" kern="0" smtClean="0">
                          <a:effectLst/>
                          <a:latin typeface="Times New Roman" panose="02020603050405020304" pitchFamily="18" charset="0"/>
                          <a:ea typeface="Times New Roman" panose="02020603050405020304" pitchFamily="18" charset="0"/>
                          <a:cs typeface="Times New Roman" panose="02020603050405020304" pitchFamily="18" charset="0"/>
                        </a:rPr>
                        <a:t>2</a:t>
                      </a:r>
                    </a:p>
                    <a:p>
                      <a:pPr algn="ctr">
                        <a:lnSpc>
                          <a:spcPct val="130000"/>
                        </a:lnSpc>
                        <a:spcAft>
                          <a:spcPts val="0"/>
                        </a:spcAft>
                      </a:pPr>
                      <a:r>
                        <a:rPr lang="vi-VN" sz="4800" b="1" kern="0" smtClean="0">
                          <a:effectLst/>
                          <a:latin typeface="Times New Roman" panose="02020603050405020304" pitchFamily="18" charset="0"/>
                          <a:ea typeface="Times New Roman" panose="02020603050405020304" pitchFamily="18" charset="0"/>
                          <a:cs typeface="Times New Roman" panose="02020603050405020304" pitchFamily="18" charset="0"/>
                        </a:rPr>
                        <a:t>Việc </a:t>
                      </a:r>
                      <a:r>
                        <a:rPr lang="vi-VN" sz="4800" b="1" kern="0">
                          <a:effectLst/>
                          <a:latin typeface="Times New Roman" panose="02020603050405020304" pitchFamily="18" charset="0"/>
                          <a:ea typeface="Times New Roman" panose="02020603050405020304" pitchFamily="18" charset="0"/>
                          <a:cs typeface="Times New Roman" panose="02020603050405020304" pitchFamily="18" charset="0"/>
                        </a:rPr>
                        <a:t>chạy đua vũ trang làm cho nhân loại mất đi cơ hội được sống tốt đẹp hơn</a:t>
                      </a:r>
                      <a:endParaRPr lang="en-GB" sz="48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0000"/>
                        </a:lnSpc>
                        <a:spcAft>
                          <a:spcPts val="0"/>
                        </a:spcAft>
                      </a:pPr>
                      <a:r>
                        <a:rPr lang="vi-VN" sz="4800" b="1" kern="0">
                          <a:effectLst/>
                          <a:latin typeface="Times New Roman" panose="02020603050405020304" pitchFamily="18" charset="0"/>
                          <a:ea typeface="Times New Roman" panose="02020603050405020304" pitchFamily="18" charset="0"/>
                          <a:cs typeface="Times New Roman" panose="02020603050405020304" pitchFamily="18" charset="0"/>
                        </a:rPr>
                        <a:t>- Lí lẽ: </a:t>
                      </a:r>
                      <a:r>
                        <a:rPr lang="vi-VN" sz="4800" kern="0">
                          <a:effectLst/>
                          <a:latin typeface="Times New Roman" panose="02020603050405020304" pitchFamily="18" charset="0"/>
                          <a:ea typeface="Times New Roman" panose="02020603050405020304" pitchFamily="18" charset="0"/>
                          <a:cs typeface="Times New Roman" panose="02020603050405020304" pitchFamily="18" charset="0"/>
                        </a:rPr>
                        <a:t>Bảo tồn sự sống trên Trái Đất ít tốn kém so với “dịch hạch” hạt nhân.</a:t>
                      </a:r>
                      <a:endParaRPr lang="en-GB" sz="4800" kern="1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0"/>
                        </a:spcAft>
                      </a:pPr>
                      <a:r>
                        <a:rPr lang="vi-VN" sz="4800" b="1" kern="0">
                          <a:effectLst/>
                          <a:latin typeface="Times New Roman" panose="02020603050405020304" pitchFamily="18" charset="0"/>
                          <a:ea typeface="Times New Roman" panose="02020603050405020304" pitchFamily="18" charset="0"/>
                          <a:cs typeface="Times New Roman" panose="02020603050405020304" pitchFamily="18" charset="0"/>
                        </a:rPr>
                        <a:t>- Bằng chứng</a:t>
                      </a:r>
                      <a:r>
                        <a:rPr lang="vi-VN" sz="4800" kern="0">
                          <a:effectLst/>
                          <a:latin typeface="Times New Roman" panose="02020603050405020304" pitchFamily="18" charset="0"/>
                          <a:ea typeface="Times New Roman" panose="02020603050405020304" pitchFamily="18" charset="0"/>
                          <a:cs typeface="Times New Roman" panose="02020603050405020304" pitchFamily="18" charset="0"/>
                        </a:rPr>
                        <a:t>: So sánh các nguồn kinh phí các hoạt động trong lĩnh vực cứu trẻ em, y tế, tiếp tế thực phẩm, giáo dục,…với kinh phí của việc chạy đua vũ trang.</a:t>
                      </a:r>
                      <a:endParaRPr lang="en-GB" sz="48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528168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3C9"/>
        </a:solidFill>
        <a:effectLst/>
      </p:bgPr>
    </p:bg>
    <p:spTree>
      <p:nvGrpSpPr>
        <p:cNvPr id="1" name=""/>
        <p:cNvGrpSpPr/>
        <p:nvPr/>
      </p:nvGrpSpPr>
      <p:grpSpPr>
        <a:xfrm>
          <a:off x="0" y="0"/>
          <a:ext cx="0" cy="0"/>
          <a:chOff x="0" y="0"/>
          <a:chExt cx="0" cy="0"/>
        </a:xfrm>
      </p:grpSpPr>
      <p:sp>
        <p:nvSpPr>
          <p:cNvPr id="2" name="Freeform 2"/>
          <p:cNvSpPr/>
          <p:nvPr/>
        </p:nvSpPr>
        <p:spPr>
          <a:xfrm>
            <a:off x="-2971800" y="9156256"/>
            <a:ext cx="15175832" cy="8229600"/>
          </a:xfrm>
          <a:custGeom>
            <a:avLst/>
            <a:gdLst/>
            <a:ahLst/>
            <a:cxnLst/>
            <a:rect l="l" t="t" r="r" b="b"/>
            <a:pathLst>
              <a:path w="15175832" h="8229600">
                <a:moveTo>
                  <a:pt x="0" y="0"/>
                </a:moveTo>
                <a:lnTo>
                  <a:pt x="15175832" y="0"/>
                </a:lnTo>
                <a:lnTo>
                  <a:pt x="15175832" y="8229600"/>
                </a:lnTo>
                <a:lnTo>
                  <a:pt x="0" y="8229600"/>
                </a:lnTo>
                <a:lnTo>
                  <a:pt x="0" y="0"/>
                </a:lnTo>
                <a:close/>
              </a:path>
            </a:pathLst>
          </a:custGeom>
          <a:blipFill>
            <a:blip r:embed="rId2"/>
            <a:stretch>
              <a:fillRect/>
            </a:stretch>
          </a:blipFill>
        </p:spPr>
      </p:sp>
      <p:sp>
        <p:nvSpPr>
          <p:cNvPr id="3" name="Freeform 3"/>
          <p:cNvSpPr/>
          <p:nvPr/>
        </p:nvSpPr>
        <p:spPr>
          <a:xfrm>
            <a:off x="8915400" y="9156256"/>
            <a:ext cx="15175832" cy="8229600"/>
          </a:xfrm>
          <a:custGeom>
            <a:avLst/>
            <a:gdLst/>
            <a:ahLst/>
            <a:cxnLst/>
            <a:rect l="l" t="t" r="r" b="b"/>
            <a:pathLst>
              <a:path w="15175832" h="8229600">
                <a:moveTo>
                  <a:pt x="0" y="0"/>
                </a:moveTo>
                <a:lnTo>
                  <a:pt x="15175832" y="0"/>
                </a:lnTo>
                <a:lnTo>
                  <a:pt x="15175832" y="8229600"/>
                </a:lnTo>
                <a:lnTo>
                  <a:pt x="0" y="8229600"/>
                </a:lnTo>
                <a:lnTo>
                  <a:pt x="0" y="0"/>
                </a:lnTo>
                <a:close/>
              </a:path>
            </a:pathLst>
          </a:custGeom>
          <a:blipFill>
            <a:blip r:embed="rId2"/>
            <a:stretch>
              <a:fillRect/>
            </a:stretch>
          </a:blipFill>
        </p:spPr>
      </p:sp>
      <p:sp>
        <p:nvSpPr>
          <p:cNvPr id="11" name="Freeform 11"/>
          <p:cNvSpPr/>
          <p:nvPr/>
        </p:nvSpPr>
        <p:spPr>
          <a:xfrm>
            <a:off x="-3505200" y="7429500"/>
            <a:ext cx="6171574" cy="4358674"/>
          </a:xfrm>
          <a:custGeom>
            <a:avLst/>
            <a:gdLst/>
            <a:ahLst/>
            <a:cxnLst/>
            <a:rect l="l" t="t" r="r" b="b"/>
            <a:pathLst>
              <a:path w="6171574" h="4358674">
                <a:moveTo>
                  <a:pt x="0" y="0"/>
                </a:moveTo>
                <a:lnTo>
                  <a:pt x="6171574" y="0"/>
                </a:lnTo>
                <a:lnTo>
                  <a:pt x="6171574" y="4358674"/>
                </a:lnTo>
                <a:lnTo>
                  <a:pt x="0" y="4358674"/>
                </a:lnTo>
                <a:lnTo>
                  <a:pt x="0" y="0"/>
                </a:lnTo>
                <a:close/>
              </a:path>
            </a:pathLst>
          </a:custGeom>
          <a:blipFill>
            <a:blip r:embed="rId3"/>
            <a:stretch>
              <a:fillRect/>
            </a:stretch>
          </a:blipFill>
        </p:spPr>
      </p:sp>
      <p:sp>
        <p:nvSpPr>
          <p:cNvPr id="12" name="Freeform 12"/>
          <p:cNvSpPr/>
          <p:nvPr/>
        </p:nvSpPr>
        <p:spPr>
          <a:xfrm>
            <a:off x="16002000" y="7429500"/>
            <a:ext cx="6171574" cy="4358674"/>
          </a:xfrm>
          <a:custGeom>
            <a:avLst/>
            <a:gdLst/>
            <a:ahLst/>
            <a:cxnLst/>
            <a:rect l="l" t="t" r="r" b="b"/>
            <a:pathLst>
              <a:path w="6171574" h="4358674">
                <a:moveTo>
                  <a:pt x="0" y="0"/>
                </a:moveTo>
                <a:lnTo>
                  <a:pt x="6171573" y="0"/>
                </a:lnTo>
                <a:lnTo>
                  <a:pt x="6171573" y="4358674"/>
                </a:lnTo>
                <a:lnTo>
                  <a:pt x="0" y="4358674"/>
                </a:lnTo>
                <a:lnTo>
                  <a:pt x="0" y="0"/>
                </a:lnTo>
                <a:close/>
              </a:path>
            </a:pathLst>
          </a:custGeom>
          <a:blipFill>
            <a:blip r:embed="rId3"/>
            <a:stretch>
              <a:fillRect/>
            </a:stretch>
          </a:blipFill>
        </p:spPr>
      </p:sp>
      <p:graphicFrame>
        <p:nvGraphicFramePr>
          <p:cNvPr id="4" name="Table 3"/>
          <p:cNvGraphicFramePr>
            <a:graphicFrameLocks noGrp="1"/>
          </p:cNvGraphicFramePr>
          <p:nvPr>
            <p:extLst>
              <p:ext uri="{D42A27DB-BD31-4B8C-83A1-F6EECF244321}">
                <p14:modId xmlns:p14="http://schemas.microsoft.com/office/powerpoint/2010/main" val="1492407044"/>
              </p:ext>
            </p:extLst>
          </p:nvPr>
        </p:nvGraphicFramePr>
        <p:xfrm>
          <a:off x="1219200" y="876300"/>
          <a:ext cx="15849600" cy="7924800"/>
        </p:xfrm>
        <a:graphic>
          <a:graphicData uri="http://schemas.openxmlformats.org/drawingml/2006/table">
            <a:tbl>
              <a:tblPr firstRow="1" firstCol="1" bandRow="1"/>
              <a:tblGrid>
                <a:gridCol w="3733800"/>
                <a:gridCol w="12115800"/>
              </a:tblGrid>
              <a:tr h="4525963">
                <a:tc>
                  <a:txBody>
                    <a:bodyPr/>
                    <a:lstStyle/>
                    <a:p>
                      <a:pPr algn="ctr">
                        <a:lnSpc>
                          <a:spcPct val="130000"/>
                        </a:lnSpc>
                        <a:spcAft>
                          <a:spcPts val="0"/>
                        </a:spcAft>
                      </a:pPr>
                      <a:endParaRPr lang="vi-VN" sz="4000" b="1" kern="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30000"/>
                        </a:lnSpc>
                        <a:spcAft>
                          <a:spcPts val="0"/>
                        </a:spcAft>
                      </a:pPr>
                      <a:endParaRPr lang="vi-VN" sz="4000" b="1" kern="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30000"/>
                        </a:lnSpc>
                        <a:spcAft>
                          <a:spcPts val="0"/>
                        </a:spcAft>
                      </a:pPr>
                      <a:r>
                        <a:rPr lang="vi-VN" sz="4000" b="1" kern="0" smtClean="0">
                          <a:effectLst/>
                          <a:latin typeface="Times New Roman" panose="02020603050405020304" pitchFamily="18" charset="0"/>
                          <a:ea typeface="Times New Roman" panose="02020603050405020304" pitchFamily="18" charset="0"/>
                          <a:cs typeface="Times New Roman" panose="02020603050405020304" pitchFamily="18" charset="0"/>
                        </a:rPr>
                        <a:t>Luận </a:t>
                      </a:r>
                      <a:r>
                        <a:rPr lang="vi-VN" sz="4000" b="1" kern="0">
                          <a:effectLst/>
                          <a:latin typeface="Times New Roman" panose="02020603050405020304" pitchFamily="18" charset="0"/>
                          <a:ea typeface="Times New Roman" panose="02020603050405020304" pitchFamily="18" charset="0"/>
                          <a:cs typeface="Times New Roman" panose="02020603050405020304" pitchFamily="18" charset="0"/>
                        </a:rPr>
                        <a:t>điểm </a:t>
                      </a:r>
                      <a:r>
                        <a:rPr lang="vi-VN" sz="4000" b="1" kern="0" smtClean="0">
                          <a:effectLst/>
                          <a:latin typeface="Times New Roman" panose="02020603050405020304" pitchFamily="18" charset="0"/>
                          <a:ea typeface="Times New Roman" panose="02020603050405020304" pitchFamily="18" charset="0"/>
                          <a:cs typeface="Times New Roman" panose="02020603050405020304" pitchFamily="18" charset="0"/>
                        </a:rPr>
                        <a:t>3</a:t>
                      </a:r>
                    </a:p>
                    <a:p>
                      <a:pPr algn="ctr">
                        <a:lnSpc>
                          <a:spcPct val="130000"/>
                        </a:lnSpc>
                        <a:spcAft>
                          <a:spcPts val="0"/>
                        </a:spcAft>
                      </a:pPr>
                      <a:r>
                        <a:rPr lang="vi-VN" sz="4000" b="1" kern="0" smtClean="0">
                          <a:effectLst/>
                          <a:latin typeface="Times New Roman" panose="02020603050405020304" pitchFamily="18" charset="0"/>
                          <a:ea typeface="Times New Roman" panose="02020603050405020304" pitchFamily="18" charset="0"/>
                          <a:cs typeface="Times New Roman" panose="02020603050405020304" pitchFamily="18" charset="0"/>
                        </a:rPr>
                        <a:t>Việc </a:t>
                      </a:r>
                      <a:r>
                        <a:rPr lang="vi-VN" sz="4000" b="1" kern="0">
                          <a:effectLst/>
                          <a:latin typeface="Times New Roman" panose="02020603050405020304" pitchFamily="18" charset="0"/>
                          <a:ea typeface="Times New Roman" panose="02020603050405020304" pitchFamily="18" charset="0"/>
                          <a:cs typeface="Times New Roman" panose="02020603050405020304" pitchFamily="18" charset="0"/>
                        </a:rPr>
                        <a:t>chạy đua vũ trang là đi ngược lại lí trí  con người và lí trí tự nhiên</a:t>
                      </a:r>
                      <a:endParaRPr lang="en-GB"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6952" marR="669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0000"/>
                        </a:lnSpc>
                        <a:spcAft>
                          <a:spcPts val="0"/>
                        </a:spcAft>
                      </a:pPr>
                      <a:r>
                        <a:rPr lang="vi-VN" sz="4000" b="1" kern="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4000" b="1" kern="0">
                          <a:effectLst/>
                          <a:latin typeface="Times New Roman" panose="02020603050405020304" pitchFamily="18" charset="0"/>
                          <a:ea typeface="Times New Roman" panose="02020603050405020304" pitchFamily="18" charset="0"/>
                          <a:cs typeface="Times New Roman" panose="02020603050405020304" pitchFamily="18" charset="0"/>
                        </a:rPr>
                        <a:t>Lí lẽ: </a:t>
                      </a:r>
                      <a:r>
                        <a:rPr lang="vi-VN" sz="4000" kern="0">
                          <a:effectLst/>
                          <a:latin typeface="Times New Roman" panose="02020603050405020304" pitchFamily="18" charset="0"/>
                          <a:ea typeface="Times New Roman" panose="02020603050405020304" pitchFamily="18" charset="0"/>
                          <a:cs typeface="Times New Roman" panose="02020603050405020304" pitchFamily="18" charset="0"/>
                        </a:rPr>
                        <a:t>Ý nghĩ dai dẳng cho rằng Trái Đất là nơi độc nhất có phép màu của sự sống trong hệ Mặt Trời đã đẩy chúng ta tới kết luận chạy đua vũ trang là đi ngược lại lí trí</a:t>
                      </a:r>
                      <a:r>
                        <a:rPr lang="vi-VN" sz="4000" b="1" kern="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4000" kern="0">
                          <a:effectLst/>
                          <a:latin typeface="Times New Roman" panose="02020603050405020304" pitchFamily="18" charset="0"/>
                          <a:ea typeface="Times New Roman" panose="02020603050405020304" pitchFamily="18" charset="0"/>
                          <a:cs typeface="Times New Roman" panose="02020603050405020304" pitchFamily="18" charset="0"/>
                        </a:rPr>
                        <a:t>và việc so sánh Trái Đất đã có quá trình tiến hoá vô cùng dài và chiến tranh sẽ đưa thành quả về vạch xuất phát.</a:t>
                      </a:r>
                      <a:endParaRPr lang="en-GB" sz="4000" kern="1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0"/>
                        </a:spcAft>
                      </a:pPr>
                      <a:r>
                        <a:rPr lang="vi-VN" sz="4000" b="1" kern="0">
                          <a:effectLst/>
                          <a:latin typeface="Times New Roman" panose="02020603050405020304" pitchFamily="18" charset="0"/>
                          <a:ea typeface="Times New Roman" panose="02020603050405020304" pitchFamily="18" charset="0"/>
                          <a:cs typeface="Times New Roman" panose="02020603050405020304" pitchFamily="18" charset="0"/>
                        </a:rPr>
                        <a:t>- Bằng chứng: </a:t>
                      </a:r>
                      <a:r>
                        <a:rPr lang="vi-VN" sz="4000" kern="0">
                          <a:effectLst/>
                          <a:latin typeface="Times New Roman" panose="02020603050405020304" pitchFamily="18" charset="0"/>
                          <a:ea typeface="Times New Roman" panose="02020603050405020304" pitchFamily="18" charset="0"/>
                          <a:cs typeface="Times New Roman" panose="02020603050405020304" pitchFamily="18" charset="0"/>
                        </a:rPr>
                        <a:t>“Từ khi mới nhen nhúm sự sống trên Trái Đất…mới chết vì yêu.”. “Trong thời đại hoàng kim này…điểm xuất phát của nó”=&gt; Chiến tranh hạt nhân đẩy lùi quá trình tiến hoá, tiêu huỷ mọi thành quả của quá trình tiến hoá.</a:t>
                      </a:r>
                      <a:endParaRPr lang="en-GB"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6952" marR="669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379013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3C9"/>
        </a:solidFill>
        <a:effectLst/>
      </p:bgPr>
    </p:bg>
    <p:spTree>
      <p:nvGrpSpPr>
        <p:cNvPr id="1" name=""/>
        <p:cNvGrpSpPr/>
        <p:nvPr/>
      </p:nvGrpSpPr>
      <p:grpSpPr>
        <a:xfrm>
          <a:off x="0" y="0"/>
          <a:ext cx="0" cy="0"/>
          <a:chOff x="0" y="0"/>
          <a:chExt cx="0" cy="0"/>
        </a:xfrm>
      </p:grpSpPr>
      <p:sp>
        <p:nvSpPr>
          <p:cNvPr id="2" name="Freeform 2"/>
          <p:cNvSpPr/>
          <p:nvPr/>
        </p:nvSpPr>
        <p:spPr>
          <a:xfrm>
            <a:off x="-2971800" y="9156256"/>
            <a:ext cx="15175832" cy="8229600"/>
          </a:xfrm>
          <a:custGeom>
            <a:avLst/>
            <a:gdLst/>
            <a:ahLst/>
            <a:cxnLst/>
            <a:rect l="l" t="t" r="r" b="b"/>
            <a:pathLst>
              <a:path w="15175832" h="8229600">
                <a:moveTo>
                  <a:pt x="0" y="0"/>
                </a:moveTo>
                <a:lnTo>
                  <a:pt x="15175832" y="0"/>
                </a:lnTo>
                <a:lnTo>
                  <a:pt x="15175832" y="8229600"/>
                </a:lnTo>
                <a:lnTo>
                  <a:pt x="0" y="8229600"/>
                </a:lnTo>
                <a:lnTo>
                  <a:pt x="0" y="0"/>
                </a:lnTo>
                <a:close/>
              </a:path>
            </a:pathLst>
          </a:custGeom>
          <a:blipFill>
            <a:blip r:embed="rId2"/>
            <a:stretch>
              <a:fillRect/>
            </a:stretch>
          </a:blipFill>
        </p:spPr>
      </p:sp>
      <p:sp>
        <p:nvSpPr>
          <p:cNvPr id="3" name="Freeform 3"/>
          <p:cNvSpPr/>
          <p:nvPr/>
        </p:nvSpPr>
        <p:spPr>
          <a:xfrm>
            <a:off x="8915400" y="9156256"/>
            <a:ext cx="15175832" cy="8229600"/>
          </a:xfrm>
          <a:custGeom>
            <a:avLst/>
            <a:gdLst/>
            <a:ahLst/>
            <a:cxnLst/>
            <a:rect l="l" t="t" r="r" b="b"/>
            <a:pathLst>
              <a:path w="15175832" h="8229600">
                <a:moveTo>
                  <a:pt x="0" y="0"/>
                </a:moveTo>
                <a:lnTo>
                  <a:pt x="15175832" y="0"/>
                </a:lnTo>
                <a:lnTo>
                  <a:pt x="15175832" y="8229600"/>
                </a:lnTo>
                <a:lnTo>
                  <a:pt x="0" y="8229600"/>
                </a:lnTo>
                <a:lnTo>
                  <a:pt x="0" y="0"/>
                </a:lnTo>
                <a:close/>
              </a:path>
            </a:pathLst>
          </a:custGeom>
          <a:blipFill>
            <a:blip r:embed="rId2"/>
            <a:stretch>
              <a:fillRect/>
            </a:stretch>
          </a:blipFill>
        </p:spPr>
      </p:sp>
      <p:sp>
        <p:nvSpPr>
          <p:cNvPr id="11" name="Freeform 11"/>
          <p:cNvSpPr/>
          <p:nvPr/>
        </p:nvSpPr>
        <p:spPr>
          <a:xfrm>
            <a:off x="-3505200" y="7429500"/>
            <a:ext cx="6171574" cy="4358674"/>
          </a:xfrm>
          <a:custGeom>
            <a:avLst/>
            <a:gdLst/>
            <a:ahLst/>
            <a:cxnLst/>
            <a:rect l="l" t="t" r="r" b="b"/>
            <a:pathLst>
              <a:path w="6171574" h="4358674">
                <a:moveTo>
                  <a:pt x="0" y="0"/>
                </a:moveTo>
                <a:lnTo>
                  <a:pt x="6171574" y="0"/>
                </a:lnTo>
                <a:lnTo>
                  <a:pt x="6171574" y="4358674"/>
                </a:lnTo>
                <a:lnTo>
                  <a:pt x="0" y="4358674"/>
                </a:lnTo>
                <a:lnTo>
                  <a:pt x="0" y="0"/>
                </a:lnTo>
                <a:close/>
              </a:path>
            </a:pathLst>
          </a:custGeom>
          <a:blipFill>
            <a:blip r:embed="rId3"/>
            <a:stretch>
              <a:fillRect/>
            </a:stretch>
          </a:blipFill>
        </p:spPr>
      </p:sp>
      <p:sp>
        <p:nvSpPr>
          <p:cNvPr id="12" name="Freeform 12"/>
          <p:cNvSpPr/>
          <p:nvPr/>
        </p:nvSpPr>
        <p:spPr>
          <a:xfrm>
            <a:off x="16002000" y="7429500"/>
            <a:ext cx="6171574" cy="4358674"/>
          </a:xfrm>
          <a:custGeom>
            <a:avLst/>
            <a:gdLst/>
            <a:ahLst/>
            <a:cxnLst/>
            <a:rect l="l" t="t" r="r" b="b"/>
            <a:pathLst>
              <a:path w="6171574" h="4358674">
                <a:moveTo>
                  <a:pt x="0" y="0"/>
                </a:moveTo>
                <a:lnTo>
                  <a:pt x="6171573" y="0"/>
                </a:lnTo>
                <a:lnTo>
                  <a:pt x="6171573" y="4358674"/>
                </a:lnTo>
                <a:lnTo>
                  <a:pt x="0" y="4358674"/>
                </a:lnTo>
                <a:lnTo>
                  <a:pt x="0" y="0"/>
                </a:lnTo>
                <a:close/>
              </a:path>
            </a:pathLst>
          </a:custGeom>
          <a:blipFill>
            <a:blip r:embed="rId3"/>
            <a:stretch>
              <a:fillRect/>
            </a:stretch>
          </a:blipFill>
        </p:spPr>
      </p:sp>
      <p:graphicFrame>
        <p:nvGraphicFramePr>
          <p:cNvPr id="4" name="Table 3"/>
          <p:cNvGraphicFramePr>
            <a:graphicFrameLocks noGrp="1"/>
          </p:cNvGraphicFramePr>
          <p:nvPr>
            <p:extLst>
              <p:ext uri="{D42A27DB-BD31-4B8C-83A1-F6EECF244321}">
                <p14:modId xmlns:p14="http://schemas.microsoft.com/office/powerpoint/2010/main" val="4208296379"/>
              </p:ext>
            </p:extLst>
          </p:nvPr>
        </p:nvGraphicFramePr>
        <p:xfrm>
          <a:off x="2171074" y="1181100"/>
          <a:ext cx="15163800" cy="6973824"/>
        </p:xfrm>
        <a:graphic>
          <a:graphicData uri="http://schemas.openxmlformats.org/drawingml/2006/table">
            <a:tbl>
              <a:tblPr firstRow="1" firstCol="1" bandRow="1"/>
              <a:tblGrid>
                <a:gridCol w="5082838"/>
                <a:gridCol w="10080962"/>
              </a:tblGrid>
              <a:tr h="0">
                <a:tc>
                  <a:txBody>
                    <a:bodyPr/>
                    <a:lstStyle/>
                    <a:p>
                      <a:pPr algn="ctr">
                        <a:lnSpc>
                          <a:spcPct val="130000"/>
                        </a:lnSpc>
                        <a:spcAft>
                          <a:spcPts val="0"/>
                        </a:spcAft>
                      </a:pPr>
                      <a:endParaRPr lang="vi-VN" sz="4400" b="1" kern="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30000"/>
                        </a:lnSpc>
                        <a:spcAft>
                          <a:spcPts val="0"/>
                        </a:spcAft>
                      </a:pPr>
                      <a:endParaRPr lang="vi-VN" sz="4400" b="1" kern="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30000"/>
                        </a:lnSpc>
                        <a:spcAft>
                          <a:spcPts val="0"/>
                        </a:spcAft>
                      </a:pPr>
                      <a:r>
                        <a:rPr lang="vi-VN" sz="4400" b="1" kern="0" smtClean="0">
                          <a:effectLst/>
                          <a:latin typeface="Times New Roman" panose="02020603050405020304" pitchFamily="18" charset="0"/>
                          <a:ea typeface="Times New Roman" panose="02020603050405020304" pitchFamily="18" charset="0"/>
                          <a:cs typeface="Times New Roman" panose="02020603050405020304" pitchFamily="18" charset="0"/>
                        </a:rPr>
                        <a:t>Luận </a:t>
                      </a:r>
                      <a:r>
                        <a:rPr lang="vi-VN" sz="4400" b="1" kern="0">
                          <a:effectLst/>
                          <a:latin typeface="Times New Roman" panose="02020603050405020304" pitchFamily="18" charset="0"/>
                          <a:ea typeface="Times New Roman" panose="02020603050405020304" pitchFamily="18" charset="0"/>
                          <a:cs typeface="Times New Roman" panose="02020603050405020304" pitchFamily="18" charset="0"/>
                        </a:rPr>
                        <a:t>điểm </a:t>
                      </a:r>
                      <a:r>
                        <a:rPr lang="vi-VN" sz="4400" b="1" kern="0" smtClean="0">
                          <a:effectLst/>
                          <a:latin typeface="Times New Roman" panose="02020603050405020304" pitchFamily="18" charset="0"/>
                          <a:ea typeface="Times New Roman" panose="02020603050405020304" pitchFamily="18" charset="0"/>
                          <a:cs typeface="Times New Roman" panose="02020603050405020304" pitchFamily="18" charset="0"/>
                        </a:rPr>
                        <a:t>4</a:t>
                      </a:r>
                    </a:p>
                    <a:p>
                      <a:pPr algn="ctr">
                        <a:lnSpc>
                          <a:spcPct val="130000"/>
                        </a:lnSpc>
                        <a:spcAft>
                          <a:spcPts val="0"/>
                        </a:spcAft>
                      </a:pPr>
                      <a:r>
                        <a:rPr lang="vi-VN" sz="4400" b="1" kern="0" smtClean="0">
                          <a:effectLst/>
                          <a:latin typeface="Times New Roman" panose="02020603050405020304" pitchFamily="18" charset="0"/>
                          <a:ea typeface="Times New Roman" panose="02020603050405020304" pitchFamily="18" charset="0"/>
                          <a:cs typeface="Times New Roman" panose="02020603050405020304" pitchFamily="18" charset="0"/>
                        </a:rPr>
                        <a:t>Lời </a:t>
                      </a:r>
                      <a:r>
                        <a:rPr lang="vi-VN" sz="4400" b="1" kern="0">
                          <a:effectLst/>
                          <a:latin typeface="Times New Roman" panose="02020603050405020304" pitchFamily="18" charset="0"/>
                          <a:ea typeface="Times New Roman" panose="02020603050405020304" pitchFamily="18" charset="0"/>
                          <a:cs typeface="Times New Roman" panose="02020603050405020304" pitchFamily="18" charset="0"/>
                        </a:rPr>
                        <a:t>kêu gọi chấm dứt việc chạy đua vũ trang</a:t>
                      </a:r>
                      <a:endParaRPr lang="en-GB" sz="44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0000"/>
                        </a:lnSpc>
                        <a:spcAft>
                          <a:spcPts val="0"/>
                        </a:spcAft>
                      </a:pPr>
                      <a:r>
                        <a:rPr lang="vi-VN" sz="4400" b="1" kern="0">
                          <a:effectLst/>
                          <a:latin typeface="Times New Roman" panose="02020603050405020304" pitchFamily="18" charset="0"/>
                          <a:ea typeface="Times New Roman" panose="02020603050405020304" pitchFamily="18" charset="0"/>
                          <a:cs typeface="Times New Roman" panose="02020603050405020304" pitchFamily="18" charset="0"/>
                        </a:rPr>
                        <a:t>- Lí lẽ: </a:t>
                      </a:r>
                      <a:r>
                        <a:rPr lang="vi-VN" sz="4400" kern="0">
                          <a:effectLst/>
                          <a:latin typeface="Times New Roman" panose="02020603050405020304" pitchFamily="18" charset="0"/>
                          <a:ea typeface="Times New Roman" panose="02020603050405020304" pitchFamily="18" charset="0"/>
                          <a:cs typeface="Times New Roman" panose="02020603050405020304" pitchFamily="18" charset="0"/>
                        </a:rPr>
                        <a:t>Tất cả chúng ta phải có nhiệm vụ ngăn chặn cuộc chiến tranh hạt nhân, đấu tranh vì một thế giới hoà bình; tác giả đưa ra các giải pháp để ngăn chặn các cuộc chạy đua vũ trang này.</a:t>
                      </a:r>
                      <a:endParaRPr lang="en-GB" sz="4400" kern="1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0"/>
                        </a:spcAft>
                      </a:pPr>
                      <a:r>
                        <a:rPr lang="vi-VN" sz="4400" kern="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4400" b="1" kern="0">
                          <a:effectLst/>
                          <a:latin typeface="Times New Roman" panose="02020603050405020304" pitchFamily="18" charset="0"/>
                          <a:ea typeface="Times New Roman" panose="02020603050405020304" pitchFamily="18" charset="0"/>
                          <a:cs typeface="Times New Roman" panose="02020603050405020304" pitchFamily="18" charset="0"/>
                        </a:rPr>
                        <a:t>Bằng chứng: </a:t>
                      </a:r>
                      <a:r>
                        <a:rPr lang="vi-VN" sz="4400" kern="0">
                          <a:effectLst/>
                          <a:latin typeface="Times New Roman" panose="02020603050405020304" pitchFamily="18" charset="0"/>
                          <a:ea typeface="Times New Roman" panose="02020603050405020304" pitchFamily="18" charset="0"/>
                          <a:cs typeface="Times New Roman" panose="02020603050405020304" pitchFamily="18" charset="0"/>
                        </a:rPr>
                        <a:t>Đề nghị lập ra nhà băng lưu trữ trí nhớ để cho nhân loại tương lai biết rằng sự sống đã từng tồn tại tại đây.</a:t>
                      </a:r>
                      <a:endParaRPr lang="en-GB" sz="44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292521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3C9"/>
        </a:solidFill>
        <a:effectLst/>
      </p:bgPr>
    </p:bg>
    <p:spTree>
      <p:nvGrpSpPr>
        <p:cNvPr id="1" name=""/>
        <p:cNvGrpSpPr/>
        <p:nvPr/>
      </p:nvGrpSpPr>
      <p:grpSpPr>
        <a:xfrm>
          <a:off x="0" y="0"/>
          <a:ext cx="0" cy="0"/>
          <a:chOff x="0" y="0"/>
          <a:chExt cx="0" cy="0"/>
        </a:xfrm>
      </p:grpSpPr>
      <p:sp>
        <p:nvSpPr>
          <p:cNvPr id="2" name="Freeform 2"/>
          <p:cNvSpPr/>
          <p:nvPr/>
        </p:nvSpPr>
        <p:spPr>
          <a:xfrm>
            <a:off x="-2614584" y="9563100"/>
            <a:ext cx="15175832" cy="8229600"/>
          </a:xfrm>
          <a:custGeom>
            <a:avLst/>
            <a:gdLst/>
            <a:ahLst/>
            <a:cxnLst/>
            <a:rect l="l" t="t" r="r" b="b"/>
            <a:pathLst>
              <a:path w="15175832" h="8229600">
                <a:moveTo>
                  <a:pt x="0" y="0"/>
                </a:moveTo>
                <a:lnTo>
                  <a:pt x="15175832" y="0"/>
                </a:lnTo>
                <a:lnTo>
                  <a:pt x="15175832" y="8229600"/>
                </a:lnTo>
                <a:lnTo>
                  <a:pt x="0" y="8229600"/>
                </a:lnTo>
                <a:lnTo>
                  <a:pt x="0" y="0"/>
                </a:lnTo>
                <a:close/>
              </a:path>
            </a:pathLst>
          </a:custGeom>
          <a:blipFill>
            <a:blip r:embed="rId2"/>
            <a:stretch>
              <a:fillRect/>
            </a:stretch>
          </a:blipFill>
        </p:spPr>
      </p:sp>
      <p:sp>
        <p:nvSpPr>
          <p:cNvPr id="3" name="Freeform 3"/>
          <p:cNvSpPr/>
          <p:nvPr/>
        </p:nvSpPr>
        <p:spPr>
          <a:xfrm>
            <a:off x="6642285" y="9563100"/>
            <a:ext cx="15175832" cy="8229600"/>
          </a:xfrm>
          <a:custGeom>
            <a:avLst/>
            <a:gdLst/>
            <a:ahLst/>
            <a:cxnLst/>
            <a:rect l="l" t="t" r="r" b="b"/>
            <a:pathLst>
              <a:path w="15175832" h="8229600">
                <a:moveTo>
                  <a:pt x="0" y="0"/>
                </a:moveTo>
                <a:lnTo>
                  <a:pt x="15175832" y="0"/>
                </a:lnTo>
                <a:lnTo>
                  <a:pt x="15175832" y="8229600"/>
                </a:lnTo>
                <a:lnTo>
                  <a:pt x="0" y="8229600"/>
                </a:lnTo>
                <a:lnTo>
                  <a:pt x="0" y="0"/>
                </a:lnTo>
                <a:close/>
              </a:path>
            </a:pathLst>
          </a:custGeom>
          <a:blipFill>
            <a:blip r:embed="rId2"/>
            <a:stretch>
              <a:fillRect/>
            </a:stretch>
          </a:blipFill>
        </p:spPr>
      </p:sp>
      <p:sp>
        <p:nvSpPr>
          <p:cNvPr id="5" name="Freeform 5"/>
          <p:cNvSpPr/>
          <p:nvPr/>
        </p:nvSpPr>
        <p:spPr>
          <a:xfrm>
            <a:off x="15167915" y="-1602036"/>
            <a:ext cx="4182770" cy="4114800"/>
          </a:xfrm>
          <a:custGeom>
            <a:avLst/>
            <a:gdLst/>
            <a:ahLst/>
            <a:cxnLst/>
            <a:rect l="l" t="t" r="r" b="b"/>
            <a:pathLst>
              <a:path w="4182770" h="4114800">
                <a:moveTo>
                  <a:pt x="0" y="0"/>
                </a:moveTo>
                <a:lnTo>
                  <a:pt x="4182770" y="0"/>
                </a:lnTo>
                <a:lnTo>
                  <a:pt x="4182770" y="4114800"/>
                </a:lnTo>
                <a:lnTo>
                  <a:pt x="0" y="4114800"/>
                </a:lnTo>
                <a:lnTo>
                  <a:pt x="0" y="0"/>
                </a:lnTo>
                <a:close/>
              </a:path>
            </a:pathLst>
          </a:custGeom>
          <a:blipFill>
            <a:blip r:embed="rId3">
              <a:extLst>
                <a:ext uri="{96DAC541-7B7A-43D3-8B79-37D633B846F1}">
                  <asvg:svgBlip xmlns="" xmlns:asvg="http://schemas.microsoft.com/office/drawing/2016/SVG/main" r:embed="rId6"/>
                </a:ext>
              </a:extLst>
            </a:blip>
            <a:stretch>
              <a:fillRect/>
            </a:stretch>
          </a:blipFill>
        </p:spPr>
      </p:sp>
      <p:sp>
        <p:nvSpPr>
          <p:cNvPr id="6" name="Freeform 6"/>
          <p:cNvSpPr/>
          <p:nvPr/>
        </p:nvSpPr>
        <p:spPr>
          <a:xfrm>
            <a:off x="14435555" y="518057"/>
            <a:ext cx="5183620" cy="2106793"/>
          </a:xfrm>
          <a:custGeom>
            <a:avLst/>
            <a:gdLst/>
            <a:ahLst/>
            <a:cxnLst/>
            <a:rect l="l" t="t" r="r" b="b"/>
            <a:pathLst>
              <a:path w="5183620" h="2106793">
                <a:moveTo>
                  <a:pt x="0" y="0"/>
                </a:moveTo>
                <a:lnTo>
                  <a:pt x="5183620" y="0"/>
                </a:lnTo>
                <a:lnTo>
                  <a:pt x="5183620" y="2106793"/>
                </a:lnTo>
                <a:lnTo>
                  <a:pt x="0" y="2106793"/>
                </a:lnTo>
                <a:lnTo>
                  <a:pt x="0" y="0"/>
                </a:lnTo>
                <a:close/>
              </a:path>
            </a:pathLst>
          </a:custGeom>
          <a:blipFill>
            <a:blip r:embed="rId7">
              <a:extLst>
                <a:ext uri="{96DAC541-7B7A-43D3-8B79-37D633B846F1}">
                  <asvg:svgBlip xmlns="" xmlns:asvg="http://schemas.microsoft.com/office/drawing/2016/SVG/main" r:embed="rId4"/>
                </a:ext>
              </a:extLst>
            </a:blip>
            <a:stretch>
              <a:fillRect/>
            </a:stretch>
          </a:blipFill>
        </p:spPr>
      </p:sp>
      <p:grpSp>
        <p:nvGrpSpPr>
          <p:cNvPr id="8" name="Group 8"/>
          <p:cNvGrpSpPr/>
          <p:nvPr/>
        </p:nvGrpSpPr>
        <p:grpSpPr>
          <a:xfrm>
            <a:off x="1524000" y="212906"/>
            <a:ext cx="13643915" cy="2568393"/>
            <a:chOff x="0" y="0"/>
            <a:chExt cx="2409833" cy="401517"/>
          </a:xfrm>
        </p:grpSpPr>
        <p:sp>
          <p:nvSpPr>
            <p:cNvPr id="9" name="Freeform 9"/>
            <p:cNvSpPr/>
            <p:nvPr/>
          </p:nvSpPr>
          <p:spPr>
            <a:xfrm>
              <a:off x="0" y="0"/>
              <a:ext cx="2409833" cy="401517"/>
            </a:xfrm>
            <a:custGeom>
              <a:avLst/>
              <a:gdLst/>
              <a:ahLst/>
              <a:cxnLst/>
              <a:rect l="l" t="t" r="r" b="b"/>
              <a:pathLst>
                <a:path w="2409833" h="401517">
                  <a:moveTo>
                    <a:pt x="43152" y="0"/>
                  </a:moveTo>
                  <a:lnTo>
                    <a:pt x="2366681" y="0"/>
                  </a:lnTo>
                  <a:cubicBezTo>
                    <a:pt x="2378126" y="0"/>
                    <a:pt x="2389102" y="4546"/>
                    <a:pt x="2397194" y="12639"/>
                  </a:cubicBezTo>
                  <a:cubicBezTo>
                    <a:pt x="2405287" y="20732"/>
                    <a:pt x="2409833" y="31708"/>
                    <a:pt x="2409833" y="43152"/>
                  </a:cubicBezTo>
                  <a:lnTo>
                    <a:pt x="2409833" y="358364"/>
                  </a:lnTo>
                  <a:cubicBezTo>
                    <a:pt x="2409833" y="382197"/>
                    <a:pt x="2390513" y="401517"/>
                    <a:pt x="2366681" y="401517"/>
                  </a:cubicBezTo>
                  <a:lnTo>
                    <a:pt x="43152" y="401517"/>
                  </a:lnTo>
                  <a:cubicBezTo>
                    <a:pt x="19320" y="401517"/>
                    <a:pt x="0" y="382197"/>
                    <a:pt x="0" y="358364"/>
                  </a:cubicBezTo>
                  <a:lnTo>
                    <a:pt x="0" y="43152"/>
                  </a:lnTo>
                  <a:cubicBezTo>
                    <a:pt x="0" y="19320"/>
                    <a:pt x="19320" y="0"/>
                    <a:pt x="43152" y="0"/>
                  </a:cubicBezTo>
                  <a:close/>
                </a:path>
              </a:pathLst>
            </a:custGeom>
            <a:solidFill>
              <a:srgbClr val="FFC656"/>
            </a:solidFill>
          </p:spPr>
        </p:sp>
        <p:sp>
          <p:nvSpPr>
            <p:cNvPr id="10" name="TextBox 10"/>
            <p:cNvSpPr txBox="1"/>
            <p:nvPr/>
          </p:nvSpPr>
          <p:spPr>
            <a:xfrm>
              <a:off x="0" y="-38100"/>
              <a:ext cx="2409833" cy="439617"/>
            </a:xfrm>
            <a:prstGeom prst="rect">
              <a:avLst/>
            </a:prstGeom>
          </p:spPr>
          <p:txBody>
            <a:bodyPr lIns="50800" tIns="50800" rIns="50800" bIns="50800" rtlCol="0" anchor="ctr"/>
            <a:lstStyle/>
            <a:p>
              <a:pPr algn="ctr">
                <a:lnSpc>
                  <a:spcPts val="2659"/>
                </a:lnSpc>
                <a:spcBef>
                  <a:spcPct val="0"/>
                </a:spcBef>
              </a:pPr>
              <a:endParaRPr/>
            </a:p>
          </p:txBody>
        </p:sp>
      </p:grpSp>
      <p:sp>
        <p:nvSpPr>
          <p:cNvPr id="11" name="Freeform 11"/>
          <p:cNvSpPr/>
          <p:nvPr/>
        </p:nvSpPr>
        <p:spPr>
          <a:xfrm>
            <a:off x="-1866587" y="7429500"/>
            <a:ext cx="6171574" cy="3684864"/>
          </a:xfrm>
          <a:custGeom>
            <a:avLst/>
            <a:gdLst/>
            <a:ahLst/>
            <a:cxnLst/>
            <a:rect l="l" t="t" r="r" b="b"/>
            <a:pathLst>
              <a:path w="6171574" h="4358674">
                <a:moveTo>
                  <a:pt x="0" y="0"/>
                </a:moveTo>
                <a:lnTo>
                  <a:pt x="6171574" y="0"/>
                </a:lnTo>
                <a:lnTo>
                  <a:pt x="6171574" y="4358674"/>
                </a:lnTo>
                <a:lnTo>
                  <a:pt x="0" y="4358674"/>
                </a:lnTo>
                <a:lnTo>
                  <a:pt x="0" y="0"/>
                </a:lnTo>
                <a:close/>
              </a:path>
            </a:pathLst>
          </a:custGeom>
          <a:blipFill>
            <a:blip r:embed="rId8"/>
            <a:stretch>
              <a:fillRect/>
            </a:stretch>
          </a:blipFill>
        </p:spPr>
      </p:sp>
      <p:sp>
        <p:nvSpPr>
          <p:cNvPr id="12" name="Freeform 12"/>
          <p:cNvSpPr/>
          <p:nvPr/>
        </p:nvSpPr>
        <p:spPr>
          <a:xfrm>
            <a:off x="15941626" y="6755690"/>
            <a:ext cx="6171574" cy="4358674"/>
          </a:xfrm>
          <a:custGeom>
            <a:avLst/>
            <a:gdLst/>
            <a:ahLst/>
            <a:cxnLst/>
            <a:rect l="l" t="t" r="r" b="b"/>
            <a:pathLst>
              <a:path w="6171574" h="4358674">
                <a:moveTo>
                  <a:pt x="0" y="0"/>
                </a:moveTo>
                <a:lnTo>
                  <a:pt x="6171573" y="0"/>
                </a:lnTo>
                <a:lnTo>
                  <a:pt x="6171573" y="4358674"/>
                </a:lnTo>
                <a:lnTo>
                  <a:pt x="0" y="4358674"/>
                </a:lnTo>
                <a:lnTo>
                  <a:pt x="0" y="0"/>
                </a:lnTo>
                <a:close/>
              </a:path>
            </a:pathLst>
          </a:custGeom>
          <a:blipFill>
            <a:blip r:embed="rId8"/>
            <a:stretch>
              <a:fillRect/>
            </a:stretch>
          </a:blipFill>
        </p:spPr>
      </p:sp>
      <p:sp>
        <p:nvSpPr>
          <p:cNvPr id="14" name="TextBox 14"/>
          <p:cNvSpPr txBox="1"/>
          <p:nvPr/>
        </p:nvSpPr>
        <p:spPr>
          <a:xfrm>
            <a:off x="1877477" y="361608"/>
            <a:ext cx="12994424" cy="2083263"/>
          </a:xfrm>
          <a:prstGeom prst="rect">
            <a:avLst/>
          </a:prstGeom>
        </p:spPr>
        <p:txBody>
          <a:bodyPr wrap="square" lIns="0" tIns="0" rIns="0" bIns="0" rtlCol="0" anchor="t">
            <a:spAutoFit/>
          </a:bodyPr>
          <a:lstStyle/>
          <a:p>
            <a:pPr algn="just">
              <a:lnSpc>
                <a:spcPct val="150000"/>
              </a:lnSpc>
            </a:pPr>
            <a:r>
              <a:rPr lang="vi-VN" sz="4800" b="1">
                <a:latin typeface="Times New Roman" panose="02020603050405020304" pitchFamily="18" charset="0"/>
                <a:cs typeface="Times New Roman" panose="02020603050405020304" pitchFamily="18" charset="0"/>
              </a:rPr>
              <a:t>b. Phân tích các lí lẽ, bằng chứng tiêu biểu nhận xét, đánh giá tính đúng – sai của vấn đề trong VB</a:t>
            </a:r>
            <a:endParaRPr lang="en-GB" sz="4800">
              <a:latin typeface="Times New Roman" panose="02020603050405020304" pitchFamily="18" charset="0"/>
              <a:cs typeface="Times New Roman" panose="02020603050405020304" pitchFamily="18" charset="0"/>
            </a:endParaRPr>
          </a:p>
        </p:txBody>
      </p:sp>
      <p:sp>
        <p:nvSpPr>
          <p:cNvPr id="17" name="Rectangle 16"/>
          <p:cNvSpPr/>
          <p:nvPr/>
        </p:nvSpPr>
        <p:spPr>
          <a:xfrm>
            <a:off x="1524000" y="2991227"/>
            <a:ext cx="14087511" cy="769441"/>
          </a:xfrm>
          <a:prstGeom prst="rect">
            <a:avLst/>
          </a:prstGeom>
        </p:spPr>
        <p:txBody>
          <a:bodyPr wrap="none">
            <a:spAutoFit/>
          </a:bodyPr>
          <a:lstStyle/>
          <a:p>
            <a:r>
              <a:rPr lang="vi-VN" sz="4400" b="1" kern="0" smtClean="0">
                <a:latin typeface="Times New Roman" panose="02020603050405020304" pitchFamily="18" charset="0"/>
                <a:ea typeface="Times New Roman" panose="02020603050405020304" pitchFamily="18" charset="0"/>
              </a:rPr>
              <a:t>Nhận </a:t>
            </a:r>
            <a:r>
              <a:rPr lang="vi-VN" sz="4400" b="1" kern="0">
                <a:latin typeface="Times New Roman" panose="02020603050405020304" pitchFamily="18" charset="0"/>
                <a:ea typeface="Times New Roman" panose="02020603050405020304" pitchFamily="18" charset="0"/>
              </a:rPr>
              <a:t>xét những bằng chứng tác giả đưa ra trong phần 2</a:t>
            </a:r>
            <a:endParaRPr lang="en-GB" sz="4400"/>
          </a:p>
        </p:txBody>
      </p:sp>
      <p:sp>
        <p:nvSpPr>
          <p:cNvPr id="18" name="Rectangle 17"/>
          <p:cNvSpPr/>
          <p:nvPr/>
        </p:nvSpPr>
        <p:spPr>
          <a:xfrm>
            <a:off x="1219200" y="3796978"/>
            <a:ext cx="14935200" cy="4352410"/>
          </a:xfrm>
          <a:prstGeom prst="rect">
            <a:avLst/>
          </a:prstGeom>
        </p:spPr>
        <p:txBody>
          <a:bodyPr wrap="square">
            <a:spAutoFit/>
          </a:bodyPr>
          <a:lstStyle/>
          <a:p>
            <a:pPr indent="182880" algn="just">
              <a:lnSpc>
                <a:spcPct val="130000"/>
              </a:lnSpc>
              <a:spcAft>
                <a:spcPts val="0"/>
              </a:spcAft>
            </a:pPr>
            <a:r>
              <a:rPr lang="vi-VN" sz="3600" kern="0">
                <a:latin typeface="Times New Roman" panose="02020603050405020304" pitchFamily="18" charset="0"/>
                <a:ea typeface="Times New Roman" panose="02020603050405020304" pitchFamily="18" charset="0"/>
                <a:cs typeface="Times New Roman" panose="02020603050405020304" pitchFamily="18" charset="0"/>
              </a:rPr>
              <a:t>+ </a:t>
            </a:r>
            <a:r>
              <a:rPr lang="vi-VN" sz="3600" kern="100">
                <a:latin typeface="Times New Roman" panose="02020603050405020304" pitchFamily="18" charset="0"/>
                <a:ea typeface="Calibri" panose="020F0502020204030204" pitchFamily="34" charset="0"/>
                <a:cs typeface="Times New Roman" panose="02020603050405020304" pitchFamily="18" charset="0"/>
              </a:rPr>
              <a:t>Những bằng chứng trong phần 2 của VB được trình bày dưới dạng so sánh, để cho thấy số tiền chạy đua vũ trang đã cướp đi cơ hội phát triển, xây dựng cuộc sống ấm no cho nhân loại như thế nào. </a:t>
            </a:r>
            <a:endParaRPr lang="vi-VN" sz="3600" kern="100" smtClean="0">
              <a:latin typeface="Times New Roman" panose="02020603050405020304" pitchFamily="18" charset="0"/>
              <a:ea typeface="Calibri" panose="020F0502020204030204" pitchFamily="34" charset="0"/>
              <a:cs typeface="Times New Roman" panose="02020603050405020304" pitchFamily="18" charset="0"/>
            </a:endParaRPr>
          </a:p>
          <a:p>
            <a:pPr indent="182880" algn="just">
              <a:lnSpc>
                <a:spcPct val="130000"/>
              </a:lnSpc>
              <a:spcAft>
                <a:spcPts val="0"/>
              </a:spcAft>
            </a:pPr>
            <a:r>
              <a:rPr lang="vi-VN" sz="3600" kern="100" smtClean="0">
                <a:latin typeface="Times New Roman" panose="02020603050405020304" pitchFamily="18" charset="0"/>
                <a:ea typeface="Calibri" panose="020F0502020204030204" pitchFamily="34" charset="0"/>
                <a:cs typeface="Times New Roman" panose="02020603050405020304" pitchFamily="18" charset="0"/>
              </a:rPr>
              <a:t>+ </a:t>
            </a:r>
            <a:r>
              <a:rPr lang="vi-VN" sz="3600" kern="100">
                <a:latin typeface="Times New Roman" panose="02020603050405020304" pitchFamily="18" charset="0"/>
                <a:ea typeface="Calibri" panose="020F0502020204030204" pitchFamily="34" charset="0"/>
                <a:cs typeface="Times New Roman" panose="02020603050405020304" pitchFamily="18" charset="0"/>
              </a:rPr>
              <a:t>Ngoài ra, tác giả đã triển khai các bằng chứng một cách đa dạng trên nhiều lĩnh vực: Cứu trợ trẻ em, y tế, tiếp tế thực phẩm, giáo dục. Cách triển khai này cho thấy tác giả đã nhìn nhận, xem xét vấn đề một cách toàn diện.</a:t>
            </a:r>
            <a:endParaRPr lang="en-GB" sz="3600" kern="10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arn(inVertical)">
                                      <p:cBhvr>
                                        <p:cTn id="2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p:bldP spid="18"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3C9"/>
        </a:solidFill>
        <a:effectLst/>
      </p:bgPr>
    </p:bg>
    <p:spTree>
      <p:nvGrpSpPr>
        <p:cNvPr id="1" name=""/>
        <p:cNvGrpSpPr/>
        <p:nvPr/>
      </p:nvGrpSpPr>
      <p:grpSpPr>
        <a:xfrm>
          <a:off x="0" y="0"/>
          <a:ext cx="0" cy="0"/>
          <a:chOff x="0" y="0"/>
          <a:chExt cx="0" cy="0"/>
        </a:xfrm>
      </p:grpSpPr>
      <p:sp>
        <p:nvSpPr>
          <p:cNvPr id="2" name="Freeform 2"/>
          <p:cNvSpPr/>
          <p:nvPr/>
        </p:nvSpPr>
        <p:spPr>
          <a:xfrm>
            <a:off x="-2614584" y="9563100"/>
            <a:ext cx="15175832" cy="8229600"/>
          </a:xfrm>
          <a:custGeom>
            <a:avLst/>
            <a:gdLst/>
            <a:ahLst/>
            <a:cxnLst/>
            <a:rect l="l" t="t" r="r" b="b"/>
            <a:pathLst>
              <a:path w="15175832" h="8229600">
                <a:moveTo>
                  <a:pt x="0" y="0"/>
                </a:moveTo>
                <a:lnTo>
                  <a:pt x="15175832" y="0"/>
                </a:lnTo>
                <a:lnTo>
                  <a:pt x="15175832" y="8229600"/>
                </a:lnTo>
                <a:lnTo>
                  <a:pt x="0" y="8229600"/>
                </a:lnTo>
                <a:lnTo>
                  <a:pt x="0" y="0"/>
                </a:lnTo>
                <a:close/>
              </a:path>
            </a:pathLst>
          </a:custGeom>
          <a:blipFill>
            <a:blip r:embed="rId2"/>
            <a:stretch>
              <a:fillRect/>
            </a:stretch>
          </a:blipFill>
        </p:spPr>
      </p:sp>
      <p:sp>
        <p:nvSpPr>
          <p:cNvPr id="3" name="Freeform 3"/>
          <p:cNvSpPr/>
          <p:nvPr/>
        </p:nvSpPr>
        <p:spPr>
          <a:xfrm>
            <a:off x="6642285" y="9563100"/>
            <a:ext cx="15175832" cy="8229600"/>
          </a:xfrm>
          <a:custGeom>
            <a:avLst/>
            <a:gdLst/>
            <a:ahLst/>
            <a:cxnLst/>
            <a:rect l="l" t="t" r="r" b="b"/>
            <a:pathLst>
              <a:path w="15175832" h="8229600">
                <a:moveTo>
                  <a:pt x="0" y="0"/>
                </a:moveTo>
                <a:lnTo>
                  <a:pt x="15175832" y="0"/>
                </a:lnTo>
                <a:lnTo>
                  <a:pt x="15175832" y="8229600"/>
                </a:lnTo>
                <a:lnTo>
                  <a:pt x="0" y="8229600"/>
                </a:lnTo>
                <a:lnTo>
                  <a:pt x="0" y="0"/>
                </a:lnTo>
                <a:close/>
              </a:path>
            </a:pathLst>
          </a:custGeom>
          <a:blipFill>
            <a:blip r:embed="rId2"/>
            <a:stretch>
              <a:fillRect/>
            </a:stretch>
          </a:blipFill>
        </p:spPr>
      </p:sp>
      <p:sp>
        <p:nvSpPr>
          <p:cNvPr id="5" name="Freeform 5"/>
          <p:cNvSpPr/>
          <p:nvPr/>
        </p:nvSpPr>
        <p:spPr>
          <a:xfrm>
            <a:off x="15167915" y="-1602036"/>
            <a:ext cx="4182770" cy="4114800"/>
          </a:xfrm>
          <a:custGeom>
            <a:avLst/>
            <a:gdLst/>
            <a:ahLst/>
            <a:cxnLst/>
            <a:rect l="l" t="t" r="r" b="b"/>
            <a:pathLst>
              <a:path w="4182770" h="4114800">
                <a:moveTo>
                  <a:pt x="0" y="0"/>
                </a:moveTo>
                <a:lnTo>
                  <a:pt x="4182770" y="0"/>
                </a:lnTo>
                <a:lnTo>
                  <a:pt x="4182770" y="4114800"/>
                </a:lnTo>
                <a:lnTo>
                  <a:pt x="0" y="4114800"/>
                </a:lnTo>
                <a:lnTo>
                  <a:pt x="0" y="0"/>
                </a:lnTo>
                <a:close/>
              </a:path>
            </a:pathLst>
          </a:custGeom>
          <a:blipFill>
            <a:blip r:embed="rId3">
              <a:extLst>
                <a:ext uri="{96DAC541-7B7A-43D3-8B79-37D633B846F1}">
                  <asvg:svgBlip xmlns="" xmlns:asvg="http://schemas.microsoft.com/office/drawing/2016/SVG/main" r:embed="rId6"/>
                </a:ext>
              </a:extLst>
            </a:blip>
            <a:stretch>
              <a:fillRect/>
            </a:stretch>
          </a:blipFill>
        </p:spPr>
      </p:sp>
      <p:sp>
        <p:nvSpPr>
          <p:cNvPr id="6" name="Freeform 6"/>
          <p:cNvSpPr/>
          <p:nvPr/>
        </p:nvSpPr>
        <p:spPr>
          <a:xfrm>
            <a:off x="14435555" y="518057"/>
            <a:ext cx="5183620" cy="2106793"/>
          </a:xfrm>
          <a:custGeom>
            <a:avLst/>
            <a:gdLst/>
            <a:ahLst/>
            <a:cxnLst/>
            <a:rect l="l" t="t" r="r" b="b"/>
            <a:pathLst>
              <a:path w="5183620" h="2106793">
                <a:moveTo>
                  <a:pt x="0" y="0"/>
                </a:moveTo>
                <a:lnTo>
                  <a:pt x="5183620" y="0"/>
                </a:lnTo>
                <a:lnTo>
                  <a:pt x="5183620" y="2106793"/>
                </a:lnTo>
                <a:lnTo>
                  <a:pt x="0" y="2106793"/>
                </a:lnTo>
                <a:lnTo>
                  <a:pt x="0" y="0"/>
                </a:lnTo>
                <a:close/>
              </a:path>
            </a:pathLst>
          </a:custGeom>
          <a:blipFill>
            <a:blip r:embed="rId7">
              <a:extLst>
                <a:ext uri="{96DAC541-7B7A-43D3-8B79-37D633B846F1}">
                  <asvg:svgBlip xmlns="" xmlns:asvg="http://schemas.microsoft.com/office/drawing/2016/SVG/main" r:embed="rId4"/>
                </a:ext>
              </a:extLst>
            </a:blip>
            <a:stretch>
              <a:fillRect/>
            </a:stretch>
          </a:blipFill>
        </p:spPr>
      </p:sp>
      <p:sp>
        <p:nvSpPr>
          <p:cNvPr id="11" name="Freeform 11"/>
          <p:cNvSpPr/>
          <p:nvPr/>
        </p:nvSpPr>
        <p:spPr>
          <a:xfrm>
            <a:off x="-3502377" y="6755690"/>
            <a:ext cx="6171574" cy="4358674"/>
          </a:xfrm>
          <a:custGeom>
            <a:avLst/>
            <a:gdLst/>
            <a:ahLst/>
            <a:cxnLst/>
            <a:rect l="l" t="t" r="r" b="b"/>
            <a:pathLst>
              <a:path w="6171574" h="4358674">
                <a:moveTo>
                  <a:pt x="0" y="0"/>
                </a:moveTo>
                <a:lnTo>
                  <a:pt x="6171574" y="0"/>
                </a:lnTo>
                <a:lnTo>
                  <a:pt x="6171574" y="4358674"/>
                </a:lnTo>
                <a:lnTo>
                  <a:pt x="0" y="4358674"/>
                </a:lnTo>
                <a:lnTo>
                  <a:pt x="0" y="0"/>
                </a:lnTo>
                <a:close/>
              </a:path>
            </a:pathLst>
          </a:custGeom>
          <a:blipFill>
            <a:blip r:embed="rId8"/>
            <a:stretch>
              <a:fillRect/>
            </a:stretch>
          </a:blipFill>
        </p:spPr>
      </p:sp>
      <p:sp>
        <p:nvSpPr>
          <p:cNvPr id="12" name="Freeform 12"/>
          <p:cNvSpPr/>
          <p:nvPr/>
        </p:nvSpPr>
        <p:spPr>
          <a:xfrm>
            <a:off x="15941626" y="6755690"/>
            <a:ext cx="6171574" cy="4358674"/>
          </a:xfrm>
          <a:custGeom>
            <a:avLst/>
            <a:gdLst/>
            <a:ahLst/>
            <a:cxnLst/>
            <a:rect l="l" t="t" r="r" b="b"/>
            <a:pathLst>
              <a:path w="6171574" h="4358674">
                <a:moveTo>
                  <a:pt x="0" y="0"/>
                </a:moveTo>
                <a:lnTo>
                  <a:pt x="6171573" y="0"/>
                </a:lnTo>
                <a:lnTo>
                  <a:pt x="6171573" y="4358674"/>
                </a:lnTo>
                <a:lnTo>
                  <a:pt x="0" y="4358674"/>
                </a:lnTo>
                <a:lnTo>
                  <a:pt x="0" y="0"/>
                </a:lnTo>
                <a:close/>
              </a:path>
            </a:pathLst>
          </a:custGeom>
          <a:blipFill>
            <a:blip r:embed="rId8"/>
            <a:stretch>
              <a:fillRect/>
            </a:stretch>
          </a:blipFill>
        </p:spPr>
      </p:sp>
      <p:sp>
        <p:nvSpPr>
          <p:cNvPr id="17" name="Rectangle 16"/>
          <p:cNvSpPr/>
          <p:nvPr/>
        </p:nvSpPr>
        <p:spPr>
          <a:xfrm>
            <a:off x="3048000" y="169217"/>
            <a:ext cx="12012600" cy="1569660"/>
          </a:xfrm>
          <a:prstGeom prst="rect">
            <a:avLst/>
          </a:prstGeom>
        </p:spPr>
        <p:txBody>
          <a:bodyPr wrap="square">
            <a:spAutoFit/>
          </a:bodyPr>
          <a:lstStyle/>
          <a:p>
            <a:pPr algn="ctr"/>
            <a:r>
              <a:rPr lang="vi-VN" sz="4800" b="1" smtClean="0">
                <a:latin typeface="Times New Roman" panose="02020603050405020304" pitchFamily="18" charset="0"/>
                <a:cs typeface="Times New Roman" panose="02020603050405020304" pitchFamily="18" charset="0"/>
              </a:rPr>
              <a:t>Nhận </a:t>
            </a:r>
            <a:r>
              <a:rPr lang="vi-VN" sz="4800" b="1">
                <a:latin typeface="Times New Roman" panose="02020603050405020304" pitchFamily="18" charset="0"/>
                <a:cs typeface="Times New Roman" panose="02020603050405020304" pitchFamily="18" charset="0"/>
              </a:rPr>
              <a:t>xét, đánh giá tính đúng – sai của các giải pháp tác giả đưa ra trong phần 4</a:t>
            </a:r>
            <a:endParaRPr lang="en-GB" sz="4800">
              <a:solidFill>
                <a:prstClr val="black"/>
              </a:solidFill>
              <a:latin typeface="Times New Roman" panose="02020603050405020304" pitchFamily="18" charset="0"/>
              <a:cs typeface="Times New Roman" panose="02020603050405020304"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val="1815431921"/>
              </p:ext>
            </p:extLst>
          </p:nvPr>
        </p:nvGraphicFramePr>
        <p:xfrm>
          <a:off x="1447800" y="2014093"/>
          <a:ext cx="15484847" cy="5852160"/>
        </p:xfrm>
        <a:graphic>
          <a:graphicData uri="http://schemas.openxmlformats.org/drawingml/2006/table">
            <a:tbl>
              <a:tblPr firstRow="1" firstCol="1" bandRow="1"/>
              <a:tblGrid>
                <a:gridCol w="3826247"/>
                <a:gridCol w="7114751"/>
                <a:gridCol w="4543849"/>
              </a:tblGrid>
              <a:tr h="553720">
                <a:tc>
                  <a:txBody>
                    <a:bodyPr/>
                    <a:lstStyle/>
                    <a:p>
                      <a:pPr algn="ctr">
                        <a:lnSpc>
                          <a:spcPct val="100000"/>
                        </a:lnSpc>
                        <a:spcAft>
                          <a:spcPts val="0"/>
                        </a:spcAft>
                      </a:pPr>
                      <a:r>
                        <a:rPr lang="en-US" sz="3200" b="1" kern="0">
                          <a:effectLst/>
                          <a:latin typeface="Times New Roman" panose="02020603050405020304" pitchFamily="18" charset="0"/>
                          <a:ea typeface="Calibri" panose="020F0502020204030204" pitchFamily="34" charset="0"/>
                          <a:cs typeface="Times New Roman" panose="02020603050405020304" pitchFamily="18" charset="0"/>
                        </a:rPr>
                        <a:t>Đối tượng </a:t>
                      </a:r>
                      <a:br>
                        <a:rPr lang="en-US" sz="3200" b="1" kern="0">
                          <a:effectLst/>
                          <a:latin typeface="Times New Roman" panose="02020603050405020304" pitchFamily="18" charset="0"/>
                          <a:ea typeface="Calibri" panose="020F0502020204030204" pitchFamily="34" charset="0"/>
                          <a:cs typeface="Times New Roman" panose="02020603050405020304" pitchFamily="18" charset="0"/>
                        </a:rPr>
                      </a:br>
                      <a:r>
                        <a:rPr lang="en-US" sz="3200" b="1" kern="0">
                          <a:effectLst/>
                          <a:latin typeface="Times New Roman" panose="02020603050405020304" pitchFamily="18" charset="0"/>
                          <a:ea typeface="Calibri" panose="020F0502020204030204" pitchFamily="34" charset="0"/>
                          <a:cs typeface="Times New Roman" panose="02020603050405020304" pitchFamily="18" charset="0"/>
                        </a:rPr>
                        <a:t>hướng đến</a:t>
                      </a:r>
                      <a:endParaRPr lang="en-GB" sz="3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lnSpc>
                          <a:spcPct val="100000"/>
                        </a:lnSpc>
                        <a:spcAft>
                          <a:spcPts val="0"/>
                        </a:spcAft>
                      </a:pPr>
                      <a:r>
                        <a:rPr lang="en-US" sz="3200" b="1" kern="0">
                          <a:effectLst/>
                          <a:latin typeface="Times New Roman" panose="02020603050405020304" pitchFamily="18" charset="0"/>
                          <a:ea typeface="Calibri" panose="020F0502020204030204" pitchFamily="34" charset="0"/>
                          <a:cs typeface="Times New Roman" panose="02020603050405020304" pitchFamily="18" charset="0"/>
                        </a:rPr>
                        <a:t>Mục đích đối với từng đối tượng</a:t>
                      </a:r>
                      <a:endParaRPr lang="en-GB" sz="3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lnSpc>
                          <a:spcPct val="100000"/>
                        </a:lnSpc>
                        <a:spcAft>
                          <a:spcPts val="0"/>
                        </a:spcAft>
                      </a:pPr>
                      <a:r>
                        <a:rPr lang="en-US" sz="3200" b="1" kern="0">
                          <a:effectLst/>
                          <a:latin typeface="Times New Roman" panose="02020603050405020304" pitchFamily="18" charset="0"/>
                          <a:ea typeface="Calibri" panose="020F0502020204030204" pitchFamily="34" charset="0"/>
                          <a:cs typeface="Times New Roman" panose="02020603050405020304" pitchFamily="18" charset="0"/>
                        </a:rPr>
                        <a:t>Mục đích chung</a:t>
                      </a:r>
                      <a:endParaRPr lang="en-GB" sz="3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r>
              <a:tr h="0">
                <a:tc>
                  <a:txBody>
                    <a:bodyPr/>
                    <a:lstStyle/>
                    <a:p>
                      <a:pPr algn="just">
                        <a:lnSpc>
                          <a:spcPct val="100000"/>
                        </a:lnSpc>
                        <a:spcAft>
                          <a:spcPts val="0"/>
                        </a:spcAft>
                      </a:pPr>
                      <a:r>
                        <a:rPr lang="en-US" sz="3200" kern="0">
                          <a:effectLst/>
                          <a:latin typeface="Times New Roman" panose="02020603050405020304" pitchFamily="18" charset="0"/>
                          <a:ea typeface="Calibri" panose="020F0502020204030204" pitchFamily="34" charset="0"/>
                          <a:cs typeface="Times New Roman" panose="02020603050405020304" pitchFamily="18" charset="0"/>
                        </a:rPr>
                        <a:t>Nguyên thủ sáu nước tham gia cuộc họp</a:t>
                      </a:r>
                      <a:endParaRPr lang="en-GB" sz="3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en-US" sz="3200" kern="0">
                          <a:effectLst/>
                          <a:latin typeface="Times New Roman" panose="02020603050405020304" pitchFamily="18" charset="0"/>
                          <a:ea typeface="Calibri" panose="020F0502020204030204" pitchFamily="34" charset="0"/>
                          <a:cs typeface="Times New Roman" panose="02020603050405020304" pitchFamily="18" charset="0"/>
                        </a:rPr>
                        <a:t>Khẳng định thiện chí kêu gọi chấm dứt chạy đua vũ khí hạt nhân để đảm bảo an ninh và hoà bình cho thế giới</a:t>
                      </a:r>
                      <a:endParaRPr lang="en-GB" sz="3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algn="just">
                        <a:lnSpc>
                          <a:spcPct val="100000"/>
                        </a:lnSpc>
                        <a:spcAft>
                          <a:spcPts val="0"/>
                        </a:spcAft>
                      </a:pPr>
                      <a:r>
                        <a:rPr lang="en-US" sz="3200" kern="0">
                          <a:effectLst/>
                          <a:latin typeface="Times New Roman" panose="02020603050405020304" pitchFamily="18" charset="0"/>
                          <a:ea typeface="Calibri" panose="020F0502020204030204" pitchFamily="34" charset="0"/>
                          <a:cs typeface="Times New Roman" panose="02020603050405020304" pitchFamily="18" charset="0"/>
                        </a:rPr>
                        <a:t>Thuyết phục từ bỏ cuộc chạy đua vũ trang để đảm bảo một cuộc sống hoà bình, công bằng</a:t>
                      </a:r>
                      <a:endParaRPr lang="en-GB" sz="3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just">
                        <a:lnSpc>
                          <a:spcPct val="100000"/>
                        </a:lnSpc>
                        <a:spcAft>
                          <a:spcPts val="0"/>
                        </a:spcAft>
                      </a:pPr>
                      <a:r>
                        <a:rPr lang="en-US" sz="3200" kern="0">
                          <a:effectLst/>
                          <a:latin typeface="Times New Roman" panose="02020603050405020304" pitchFamily="18" charset="0"/>
                          <a:ea typeface="Calibri" panose="020F0502020204030204" pitchFamily="34" charset="0"/>
                          <a:cs typeface="Times New Roman" panose="02020603050405020304" pitchFamily="18" charset="0"/>
                        </a:rPr>
                        <a:t>Nhân dân thế giới</a:t>
                      </a:r>
                      <a:endParaRPr lang="en-GB" sz="3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en-US" sz="3200" kern="0">
                          <a:effectLst/>
                          <a:latin typeface="Times New Roman" panose="02020603050405020304" pitchFamily="18" charset="0"/>
                          <a:ea typeface="Calibri" panose="020F0502020204030204" pitchFamily="34" charset="0"/>
                          <a:cs typeface="Times New Roman" panose="02020603050405020304" pitchFamily="18" charset="0"/>
                        </a:rPr>
                        <a:t>Nâng cao nhận thức về hiểm hoạ hạt nhân để từ đó khích lệ, kêu gọi tiếng nói đấu tranh chống chạy đua vũ trang, đòi hỏi cuộc sống hoà bình, công bằng</a:t>
                      </a:r>
                      <a:endParaRPr lang="en-GB" sz="3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GB"/>
                    </a:p>
                  </a:txBody>
                  <a:tcPr/>
                </a:tc>
              </a:tr>
              <a:tr h="0">
                <a:tc>
                  <a:txBody>
                    <a:bodyPr/>
                    <a:lstStyle/>
                    <a:p>
                      <a:pPr algn="just">
                        <a:lnSpc>
                          <a:spcPct val="100000"/>
                        </a:lnSpc>
                        <a:spcAft>
                          <a:spcPts val="0"/>
                        </a:spcAft>
                      </a:pPr>
                      <a:r>
                        <a:rPr lang="en-US" sz="3200" kern="0">
                          <a:effectLst/>
                          <a:latin typeface="Times New Roman" panose="02020603050405020304" pitchFamily="18" charset="0"/>
                          <a:ea typeface="Calibri" panose="020F0502020204030204" pitchFamily="34" charset="0"/>
                          <a:cs typeface="Times New Roman" panose="02020603050405020304" pitchFamily="18" charset="0"/>
                        </a:rPr>
                        <a:t>Các nước đang tham gia chạy đua vũ trang trên thế giới</a:t>
                      </a:r>
                      <a:endParaRPr lang="en-GB" sz="3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en-US" sz="3200" kern="0">
                          <a:effectLst/>
                          <a:latin typeface="Times New Roman" panose="02020603050405020304" pitchFamily="18" charset="0"/>
                          <a:ea typeface="Calibri" panose="020F0502020204030204" pitchFamily="34" charset="0"/>
                          <a:cs typeface="Times New Roman" panose="02020603050405020304" pitchFamily="18" charset="0"/>
                        </a:rPr>
                        <a:t>Cảnh báo các nguy cơ về hiểm hoạ hạt nhân và kêu gọi chấm dứt chạy đua vũ trang</a:t>
                      </a:r>
                      <a:endParaRPr lang="en-GB" sz="3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GB"/>
                    </a:p>
                  </a:txBody>
                  <a:tcPr/>
                </a:tc>
              </a:tr>
            </a:tbl>
          </a:graphicData>
        </a:graphic>
      </p:graphicFrame>
    </p:spTree>
    <p:extLst>
      <p:ext uri="{BB962C8B-B14F-4D97-AF65-F5344CB8AC3E}">
        <p14:creationId xmlns:p14="http://schemas.microsoft.com/office/powerpoint/2010/main" val="3888259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3C9"/>
        </a:solidFill>
        <a:effectLst/>
      </p:bgPr>
    </p:bg>
    <p:spTree>
      <p:nvGrpSpPr>
        <p:cNvPr id="1" name=""/>
        <p:cNvGrpSpPr/>
        <p:nvPr/>
      </p:nvGrpSpPr>
      <p:grpSpPr>
        <a:xfrm>
          <a:off x="0" y="0"/>
          <a:ext cx="0" cy="0"/>
          <a:chOff x="0" y="0"/>
          <a:chExt cx="0" cy="0"/>
        </a:xfrm>
      </p:grpSpPr>
      <p:sp>
        <p:nvSpPr>
          <p:cNvPr id="2" name="Freeform 2"/>
          <p:cNvSpPr/>
          <p:nvPr/>
        </p:nvSpPr>
        <p:spPr>
          <a:xfrm>
            <a:off x="-2554098" y="7955973"/>
            <a:ext cx="15175832" cy="8229600"/>
          </a:xfrm>
          <a:custGeom>
            <a:avLst/>
            <a:gdLst/>
            <a:ahLst/>
            <a:cxnLst/>
            <a:rect l="l" t="t" r="r" b="b"/>
            <a:pathLst>
              <a:path w="15175832" h="8229600">
                <a:moveTo>
                  <a:pt x="0" y="0"/>
                </a:moveTo>
                <a:lnTo>
                  <a:pt x="15175832" y="0"/>
                </a:lnTo>
                <a:lnTo>
                  <a:pt x="15175832" y="8229600"/>
                </a:lnTo>
                <a:lnTo>
                  <a:pt x="0" y="8229600"/>
                </a:lnTo>
                <a:lnTo>
                  <a:pt x="0" y="0"/>
                </a:lnTo>
                <a:close/>
              </a:path>
            </a:pathLst>
          </a:custGeom>
          <a:blipFill>
            <a:blip r:embed="rId2"/>
            <a:stretch>
              <a:fillRect/>
            </a:stretch>
          </a:blipFill>
        </p:spPr>
      </p:sp>
      <p:sp>
        <p:nvSpPr>
          <p:cNvPr id="3" name="Freeform 3"/>
          <p:cNvSpPr/>
          <p:nvPr/>
        </p:nvSpPr>
        <p:spPr>
          <a:xfrm>
            <a:off x="6049575" y="7955973"/>
            <a:ext cx="15175832" cy="8229600"/>
          </a:xfrm>
          <a:custGeom>
            <a:avLst/>
            <a:gdLst/>
            <a:ahLst/>
            <a:cxnLst/>
            <a:rect l="l" t="t" r="r" b="b"/>
            <a:pathLst>
              <a:path w="15175832" h="8229600">
                <a:moveTo>
                  <a:pt x="0" y="0"/>
                </a:moveTo>
                <a:lnTo>
                  <a:pt x="15175832" y="0"/>
                </a:lnTo>
                <a:lnTo>
                  <a:pt x="15175832" y="8229600"/>
                </a:lnTo>
                <a:lnTo>
                  <a:pt x="0" y="8229600"/>
                </a:lnTo>
                <a:lnTo>
                  <a:pt x="0" y="0"/>
                </a:lnTo>
                <a:close/>
              </a:path>
            </a:pathLst>
          </a:custGeom>
          <a:blipFill>
            <a:blip r:embed="rId2"/>
            <a:stretch>
              <a:fillRect/>
            </a:stretch>
          </a:blipFill>
        </p:spPr>
      </p:sp>
      <p:sp>
        <p:nvSpPr>
          <p:cNvPr id="4" name="Freeform 4"/>
          <p:cNvSpPr/>
          <p:nvPr/>
        </p:nvSpPr>
        <p:spPr>
          <a:xfrm>
            <a:off x="-1563110" y="1734005"/>
            <a:ext cx="5183620" cy="2106793"/>
          </a:xfrm>
          <a:custGeom>
            <a:avLst/>
            <a:gdLst/>
            <a:ahLst/>
            <a:cxnLst/>
            <a:rect l="l" t="t" r="r" b="b"/>
            <a:pathLst>
              <a:path w="5183620" h="2106793">
                <a:moveTo>
                  <a:pt x="0" y="0"/>
                </a:moveTo>
                <a:lnTo>
                  <a:pt x="5183620" y="0"/>
                </a:lnTo>
                <a:lnTo>
                  <a:pt x="5183620" y="2106793"/>
                </a:lnTo>
                <a:lnTo>
                  <a:pt x="0" y="2106793"/>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5" name="Freeform 5"/>
          <p:cNvSpPr/>
          <p:nvPr/>
        </p:nvSpPr>
        <p:spPr>
          <a:xfrm>
            <a:off x="15167915" y="-323395"/>
            <a:ext cx="4182770" cy="4114800"/>
          </a:xfrm>
          <a:custGeom>
            <a:avLst/>
            <a:gdLst/>
            <a:ahLst/>
            <a:cxnLst/>
            <a:rect l="l" t="t" r="r" b="b"/>
            <a:pathLst>
              <a:path w="4182770" h="4114800">
                <a:moveTo>
                  <a:pt x="0" y="0"/>
                </a:moveTo>
                <a:lnTo>
                  <a:pt x="4182770" y="0"/>
                </a:lnTo>
                <a:lnTo>
                  <a:pt x="4182770" y="4114800"/>
                </a:lnTo>
                <a:lnTo>
                  <a:pt x="0" y="411480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6" name="Freeform 6"/>
          <p:cNvSpPr/>
          <p:nvPr/>
        </p:nvSpPr>
        <p:spPr>
          <a:xfrm>
            <a:off x="14167065" y="2011096"/>
            <a:ext cx="5183620" cy="2106793"/>
          </a:xfrm>
          <a:custGeom>
            <a:avLst/>
            <a:gdLst/>
            <a:ahLst/>
            <a:cxnLst/>
            <a:rect l="l" t="t" r="r" b="b"/>
            <a:pathLst>
              <a:path w="5183620" h="2106793">
                <a:moveTo>
                  <a:pt x="0" y="0"/>
                </a:moveTo>
                <a:lnTo>
                  <a:pt x="5183620" y="0"/>
                </a:lnTo>
                <a:lnTo>
                  <a:pt x="5183620" y="2106793"/>
                </a:lnTo>
                <a:lnTo>
                  <a:pt x="0" y="2106793"/>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7" name="Freeform 7"/>
          <p:cNvSpPr/>
          <p:nvPr/>
        </p:nvSpPr>
        <p:spPr>
          <a:xfrm>
            <a:off x="1220612" y="1070290"/>
            <a:ext cx="2897169" cy="1327430"/>
          </a:xfrm>
          <a:custGeom>
            <a:avLst/>
            <a:gdLst/>
            <a:ahLst/>
            <a:cxnLst/>
            <a:rect l="l" t="t" r="r" b="b"/>
            <a:pathLst>
              <a:path w="2897169" h="1327430">
                <a:moveTo>
                  <a:pt x="0" y="0"/>
                </a:moveTo>
                <a:lnTo>
                  <a:pt x="2897169" y="0"/>
                </a:lnTo>
                <a:lnTo>
                  <a:pt x="2897169" y="1327430"/>
                </a:lnTo>
                <a:lnTo>
                  <a:pt x="0" y="1327430"/>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11" name="Freeform 11"/>
          <p:cNvSpPr/>
          <p:nvPr/>
        </p:nvSpPr>
        <p:spPr>
          <a:xfrm>
            <a:off x="-3085787" y="6332056"/>
            <a:ext cx="6171574" cy="4358674"/>
          </a:xfrm>
          <a:custGeom>
            <a:avLst/>
            <a:gdLst/>
            <a:ahLst/>
            <a:cxnLst/>
            <a:rect l="l" t="t" r="r" b="b"/>
            <a:pathLst>
              <a:path w="6171574" h="4358674">
                <a:moveTo>
                  <a:pt x="0" y="0"/>
                </a:moveTo>
                <a:lnTo>
                  <a:pt x="6171574" y="0"/>
                </a:lnTo>
                <a:lnTo>
                  <a:pt x="6171574" y="4358674"/>
                </a:lnTo>
                <a:lnTo>
                  <a:pt x="0" y="4358674"/>
                </a:lnTo>
                <a:lnTo>
                  <a:pt x="0" y="0"/>
                </a:lnTo>
                <a:close/>
              </a:path>
            </a:pathLst>
          </a:custGeom>
          <a:blipFill>
            <a:blip r:embed="rId9"/>
            <a:stretch>
              <a:fillRect/>
            </a:stretch>
          </a:blipFill>
        </p:spPr>
      </p:sp>
      <p:sp>
        <p:nvSpPr>
          <p:cNvPr id="12" name="Freeform 12"/>
          <p:cNvSpPr/>
          <p:nvPr/>
        </p:nvSpPr>
        <p:spPr>
          <a:xfrm>
            <a:off x="15941626" y="6755690"/>
            <a:ext cx="6171574" cy="4358674"/>
          </a:xfrm>
          <a:custGeom>
            <a:avLst/>
            <a:gdLst/>
            <a:ahLst/>
            <a:cxnLst/>
            <a:rect l="l" t="t" r="r" b="b"/>
            <a:pathLst>
              <a:path w="6171574" h="4358674">
                <a:moveTo>
                  <a:pt x="0" y="0"/>
                </a:moveTo>
                <a:lnTo>
                  <a:pt x="6171573" y="0"/>
                </a:lnTo>
                <a:lnTo>
                  <a:pt x="6171573" y="4358674"/>
                </a:lnTo>
                <a:lnTo>
                  <a:pt x="0" y="4358674"/>
                </a:lnTo>
                <a:lnTo>
                  <a:pt x="0" y="0"/>
                </a:lnTo>
                <a:close/>
              </a:path>
            </a:pathLst>
          </a:custGeom>
          <a:blipFill>
            <a:blip r:embed="rId9"/>
            <a:stretch>
              <a:fillRect/>
            </a:stretch>
          </a:blipFill>
        </p:spPr>
      </p:sp>
      <p:sp>
        <p:nvSpPr>
          <p:cNvPr id="13" name="Freeform 13"/>
          <p:cNvSpPr/>
          <p:nvPr/>
        </p:nvSpPr>
        <p:spPr>
          <a:xfrm>
            <a:off x="3576026" y="1424723"/>
            <a:ext cx="12240761" cy="5813261"/>
          </a:xfrm>
          <a:custGeom>
            <a:avLst/>
            <a:gdLst/>
            <a:ahLst/>
            <a:cxnLst/>
            <a:rect l="l" t="t" r="r" b="b"/>
            <a:pathLst>
              <a:path w="11044369" h="4982516">
                <a:moveTo>
                  <a:pt x="0" y="0"/>
                </a:moveTo>
                <a:lnTo>
                  <a:pt x="11044370" y="0"/>
                </a:lnTo>
                <a:lnTo>
                  <a:pt x="11044370" y="4982516"/>
                </a:lnTo>
                <a:lnTo>
                  <a:pt x="0" y="4982516"/>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4" name="Freeform 14"/>
          <p:cNvSpPr/>
          <p:nvPr/>
        </p:nvSpPr>
        <p:spPr>
          <a:xfrm rot="-1349716">
            <a:off x="3043138" y="1353736"/>
            <a:ext cx="2904833" cy="760538"/>
          </a:xfrm>
          <a:custGeom>
            <a:avLst/>
            <a:gdLst/>
            <a:ahLst/>
            <a:cxnLst/>
            <a:rect l="l" t="t" r="r" b="b"/>
            <a:pathLst>
              <a:path w="2904833" h="760538">
                <a:moveTo>
                  <a:pt x="0" y="0"/>
                </a:moveTo>
                <a:lnTo>
                  <a:pt x="2904833" y="0"/>
                </a:lnTo>
                <a:lnTo>
                  <a:pt x="2904833" y="760538"/>
                </a:lnTo>
                <a:lnTo>
                  <a:pt x="0" y="760538"/>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16" name="Freeform 16"/>
          <p:cNvSpPr/>
          <p:nvPr/>
        </p:nvSpPr>
        <p:spPr>
          <a:xfrm>
            <a:off x="2459071" y="6076950"/>
            <a:ext cx="992116" cy="1033074"/>
          </a:xfrm>
          <a:custGeom>
            <a:avLst/>
            <a:gdLst/>
            <a:ahLst/>
            <a:cxnLst/>
            <a:rect l="l" t="t" r="r" b="b"/>
            <a:pathLst>
              <a:path w="992116" h="1033074">
                <a:moveTo>
                  <a:pt x="0" y="0"/>
                </a:moveTo>
                <a:lnTo>
                  <a:pt x="992116" y="0"/>
                </a:lnTo>
                <a:lnTo>
                  <a:pt x="992116" y="1033074"/>
                </a:lnTo>
                <a:lnTo>
                  <a:pt x="0" y="1033074"/>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sp>
        <p:nvSpPr>
          <p:cNvPr id="17" name="Rectangle 16"/>
          <p:cNvSpPr/>
          <p:nvPr/>
        </p:nvSpPr>
        <p:spPr>
          <a:xfrm>
            <a:off x="3909759" y="1875598"/>
            <a:ext cx="11258156" cy="4247317"/>
          </a:xfrm>
          <a:prstGeom prst="rect">
            <a:avLst/>
          </a:prstGeom>
        </p:spPr>
        <p:txBody>
          <a:bodyPr wrap="square">
            <a:spAutoFit/>
          </a:bodyPr>
          <a:lstStyle/>
          <a:p>
            <a:pPr algn="ctr">
              <a:lnSpc>
                <a:spcPct val="150000"/>
              </a:lnSpc>
            </a:pPr>
            <a:r>
              <a:rPr lang="en-US" sz="6000" b="1" smtClean="0">
                <a:latin typeface="Times New Roman" panose="02020603050405020304" pitchFamily="18" charset="0"/>
                <a:ea typeface="Calibri" panose="020F0502020204030204" pitchFamily="34" charset="0"/>
              </a:rPr>
              <a:t>Kết luận</a:t>
            </a:r>
            <a:endParaRPr lang="vi-VN" sz="6000">
              <a:latin typeface="Times New Roman" panose="02020603050405020304" pitchFamily="18" charset="0"/>
              <a:ea typeface="Calibri" panose="020F0502020204030204" pitchFamily="34" charset="0"/>
            </a:endParaRPr>
          </a:p>
          <a:p>
            <a:pPr algn="ctr">
              <a:lnSpc>
                <a:spcPct val="150000"/>
              </a:lnSpc>
            </a:pPr>
            <a:r>
              <a:rPr lang="en-US" sz="6000" smtClean="0">
                <a:latin typeface="Times New Roman" panose="02020603050405020304" pitchFamily="18" charset="0"/>
                <a:ea typeface="Calibri" panose="020F0502020204030204" pitchFamily="34" charset="0"/>
              </a:rPr>
              <a:t>Cách </a:t>
            </a:r>
            <a:r>
              <a:rPr lang="en-US" sz="6000">
                <a:latin typeface="Times New Roman" panose="02020603050405020304" pitchFamily="18" charset="0"/>
                <a:ea typeface="Calibri" panose="020F0502020204030204" pitchFamily="34" charset="0"/>
              </a:rPr>
              <a:t>nhận biết, phân tích lí lẽ, bằng chứng tiêu biểu trong VB nghị luận</a:t>
            </a:r>
            <a:endParaRPr lang="en-GB" sz="6000"/>
          </a:p>
        </p:txBody>
      </p:sp>
    </p:spTree>
    <p:extLst>
      <p:ext uri="{BB962C8B-B14F-4D97-AF65-F5344CB8AC3E}">
        <p14:creationId xmlns:p14="http://schemas.microsoft.com/office/powerpoint/2010/main" val="2629350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3C9"/>
        </a:solidFill>
        <a:effectLst/>
      </p:bgPr>
    </p:bg>
    <p:spTree>
      <p:nvGrpSpPr>
        <p:cNvPr id="1" name=""/>
        <p:cNvGrpSpPr/>
        <p:nvPr/>
      </p:nvGrpSpPr>
      <p:grpSpPr>
        <a:xfrm>
          <a:off x="0" y="0"/>
          <a:ext cx="0" cy="0"/>
          <a:chOff x="0" y="0"/>
          <a:chExt cx="0" cy="0"/>
        </a:xfrm>
      </p:grpSpPr>
      <p:sp>
        <p:nvSpPr>
          <p:cNvPr id="2" name="Freeform 2"/>
          <p:cNvSpPr/>
          <p:nvPr/>
        </p:nvSpPr>
        <p:spPr>
          <a:xfrm>
            <a:off x="-2554098" y="7955973"/>
            <a:ext cx="15175832" cy="8229600"/>
          </a:xfrm>
          <a:custGeom>
            <a:avLst/>
            <a:gdLst/>
            <a:ahLst/>
            <a:cxnLst/>
            <a:rect l="l" t="t" r="r" b="b"/>
            <a:pathLst>
              <a:path w="15175832" h="8229600">
                <a:moveTo>
                  <a:pt x="0" y="0"/>
                </a:moveTo>
                <a:lnTo>
                  <a:pt x="15175832" y="0"/>
                </a:lnTo>
                <a:lnTo>
                  <a:pt x="15175832" y="8229600"/>
                </a:lnTo>
                <a:lnTo>
                  <a:pt x="0" y="8229600"/>
                </a:lnTo>
                <a:lnTo>
                  <a:pt x="0" y="0"/>
                </a:lnTo>
                <a:close/>
              </a:path>
            </a:pathLst>
          </a:custGeom>
          <a:blipFill>
            <a:blip r:embed="rId4"/>
            <a:stretch>
              <a:fillRect/>
            </a:stretch>
          </a:blipFill>
        </p:spPr>
      </p:sp>
      <p:sp>
        <p:nvSpPr>
          <p:cNvPr id="3" name="Freeform 3"/>
          <p:cNvSpPr/>
          <p:nvPr/>
        </p:nvSpPr>
        <p:spPr>
          <a:xfrm>
            <a:off x="6049575" y="7955973"/>
            <a:ext cx="15175832" cy="8229600"/>
          </a:xfrm>
          <a:custGeom>
            <a:avLst/>
            <a:gdLst/>
            <a:ahLst/>
            <a:cxnLst/>
            <a:rect l="l" t="t" r="r" b="b"/>
            <a:pathLst>
              <a:path w="15175832" h="8229600">
                <a:moveTo>
                  <a:pt x="0" y="0"/>
                </a:moveTo>
                <a:lnTo>
                  <a:pt x="15175832" y="0"/>
                </a:lnTo>
                <a:lnTo>
                  <a:pt x="15175832" y="8229600"/>
                </a:lnTo>
                <a:lnTo>
                  <a:pt x="0" y="8229600"/>
                </a:lnTo>
                <a:lnTo>
                  <a:pt x="0" y="0"/>
                </a:lnTo>
                <a:close/>
              </a:path>
            </a:pathLst>
          </a:custGeom>
          <a:blipFill>
            <a:blip r:embed="rId4"/>
            <a:stretch>
              <a:fillRect/>
            </a:stretch>
          </a:blipFill>
        </p:spPr>
      </p:sp>
      <p:sp>
        <p:nvSpPr>
          <p:cNvPr id="4" name="Freeform 4"/>
          <p:cNvSpPr/>
          <p:nvPr/>
        </p:nvSpPr>
        <p:spPr>
          <a:xfrm>
            <a:off x="-1563110" y="1734005"/>
            <a:ext cx="5183620" cy="2106793"/>
          </a:xfrm>
          <a:custGeom>
            <a:avLst/>
            <a:gdLst/>
            <a:ahLst/>
            <a:cxnLst/>
            <a:rect l="l" t="t" r="r" b="b"/>
            <a:pathLst>
              <a:path w="5183620" h="2106793">
                <a:moveTo>
                  <a:pt x="0" y="0"/>
                </a:moveTo>
                <a:lnTo>
                  <a:pt x="5183620" y="0"/>
                </a:lnTo>
                <a:lnTo>
                  <a:pt x="5183620" y="2106793"/>
                </a:lnTo>
                <a:lnTo>
                  <a:pt x="0" y="2106793"/>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5" name="Freeform 5"/>
          <p:cNvSpPr/>
          <p:nvPr/>
        </p:nvSpPr>
        <p:spPr>
          <a:xfrm>
            <a:off x="15167915" y="-323395"/>
            <a:ext cx="4182770" cy="4114800"/>
          </a:xfrm>
          <a:custGeom>
            <a:avLst/>
            <a:gdLst/>
            <a:ahLst/>
            <a:cxnLst/>
            <a:rect l="l" t="t" r="r" b="b"/>
            <a:pathLst>
              <a:path w="4182770" h="4114800">
                <a:moveTo>
                  <a:pt x="0" y="0"/>
                </a:moveTo>
                <a:lnTo>
                  <a:pt x="4182770" y="0"/>
                </a:lnTo>
                <a:lnTo>
                  <a:pt x="4182770" y="4114800"/>
                </a:lnTo>
                <a:lnTo>
                  <a:pt x="0" y="4114800"/>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6" name="Freeform 6"/>
          <p:cNvSpPr/>
          <p:nvPr/>
        </p:nvSpPr>
        <p:spPr>
          <a:xfrm>
            <a:off x="14167065" y="2011096"/>
            <a:ext cx="5183620" cy="2106793"/>
          </a:xfrm>
          <a:custGeom>
            <a:avLst/>
            <a:gdLst/>
            <a:ahLst/>
            <a:cxnLst/>
            <a:rect l="l" t="t" r="r" b="b"/>
            <a:pathLst>
              <a:path w="5183620" h="2106793">
                <a:moveTo>
                  <a:pt x="0" y="0"/>
                </a:moveTo>
                <a:lnTo>
                  <a:pt x="5183620" y="0"/>
                </a:lnTo>
                <a:lnTo>
                  <a:pt x="5183620" y="2106793"/>
                </a:lnTo>
                <a:lnTo>
                  <a:pt x="0" y="2106793"/>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7" name="Freeform 7"/>
          <p:cNvSpPr/>
          <p:nvPr/>
        </p:nvSpPr>
        <p:spPr>
          <a:xfrm>
            <a:off x="1220612" y="1070290"/>
            <a:ext cx="2897169" cy="1327430"/>
          </a:xfrm>
          <a:custGeom>
            <a:avLst/>
            <a:gdLst/>
            <a:ahLst/>
            <a:cxnLst/>
            <a:rect l="l" t="t" r="r" b="b"/>
            <a:pathLst>
              <a:path w="2897169" h="1327430">
                <a:moveTo>
                  <a:pt x="0" y="0"/>
                </a:moveTo>
                <a:lnTo>
                  <a:pt x="2897169" y="0"/>
                </a:lnTo>
                <a:lnTo>
                  <a:pt x="2897169" y="1327430"/>
                </a:lnTo>
                <a:lnTo>
                  <a:pt x="0" y="1327430"/>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grpSp>
        <p:nvGrpSpPr>
          <p:cNvPr id="8" name="Group 8"/>
          <p:cNvGrpSpPr/>
          <p:nvPr/>
        </p:nvGrpSpPr>
        <p:grpSpPr>
          <a:xfrm>
            <a:off x="5638800" y="155240"/>
            <a:ext cx="7543800" cy="1674312"/>
            <a:chOff x="0" y="0"/>
            <a:chExt cx="2409833" cy="401517"/>
          </a:xfrm>
        </p:grpSpPr>
        <p:sp>
          <p:nvSpPr>
            <p:cNvPr id="9" name="Freeform 9"/>
            <p:cNvSpPr/>
            <p:nvPr/>
          </p:nvSpPr>
          <p:spPr>
            <a:xfrm>
              <a:off x="0" y="0"/>
              <a:ext cx="2409833" cy="401517"/>
            </a:xfrm>
            <a:custGeom>
              <a:avLst/>
              <a:gdLst/>
              <a:ahLst/>
              <a:cxnLst/>
              <a:rect l="l" t="t" r="r" b="b"/>
              <a:pathLst>
                <a:path w="2409833" h="401517">
                  <a:moveTo>
                    <a:pt x="43152" y="0"/>
                  </a:moveTo>
                  <a:lnTo>
                    <a:pt x="2366681" y="0"/>
                  </a:lnTo>
                  <a:cubicBezTo>
                    <a:pt x="2378126" y="0"/>
                    <a:pt x="2389102" y="4546"/>
                    <a:pt x="2397194" y="12639"/>
                  </a:cubicBezTo>
                  <a:cubicBezTo>
                    <a:pt x="2405287" y="20732"/>
                    <a:pt x="2409833" y="31708"/>
                    <a:pt x="2409833" y="43152"/>
                  </a:cubicBezTo>
                  <a:lnTo>
                    <a:pt x="2409833" y="358364"/>
                  </a:lnTo>
                  <a:cubicBezTo>
                    <a:pt x="2409833" y="382197"/>
                    <a:pt x="2390513" y="401517"/>
                    <a:pt x="2366681" y="401517"/>
                  </a:cubicBezTo>
                  <a:lnTo>
                    <a:pt x="43152" y="401517"/>
                  </a:lnTo>
                  <a:cubicBezTo>
                    <a:pt x="19320" y="401517"/>
                    <a:pt x="0" y="382197"/>
                    <a:pt x="0" y="358364"/>
                  </a:cubicBezTo>
                  <a:lnTo>
                    <a:pt x="0" y="43152"/>
                  </a:lnTo>
                  <a:cubicBezTo>
                    <a:pt x="0" y="19320"/>
                    <a:pt x="19320" y="0"/>
                    <a:pt x="43152" y="0"/>
                  </a:cubicBezTo>
                  <a:close/>
                </a:path>
              </a:pathLst>
            </a:custGeom>
            <a:solidFill>
              <a:srgbClr val="FFC656"/>
            </a:solidFill>
          </p:spPr>
        </p:sp>
        <p:sp>
          <p:nvSpPr>
            <p:cNvPr id="10" name="TextBox 10"/>
            <p:cNvSpPr txBox="1"/>
            <p:nvPr/>
          </p:nvSpPr>
          <p:spPr>
            <a:xfrm>
              <a:off x="0" y="-38100"/>
              <a:ext cx="2409833" cy="439617"/>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11" name="Freeform 11"/>
          <p:cNvSpPr/>
          <p:nvPr/>
        </p:nvSpPr>
        <p:spPr>
          <a:xfrm>
            <a:off x="-3502377" y="6405347"/>
            <a:ext cx="6171574" cy="4358674"/>
          </a:xfrm>
          <a:custGeom>
            <a:avLst/>
            <a:gdLst/>
            <a:ahLst/>
            <a:cxnLst/>
            <a:rect l="l" t="t" r="r" b="b"/>
            <a:pathLst>
              <a:path w="6171574" h="4358674">
                <a:moveTo>
                  <a:pt x="0" y="0"/>
                </a:moveTo>
                <a:lnTo>
                  <a:pt x="6171574" y="0"/>
                </a:lnTo>
                <a:lnTo>
                  <a:pt x="6171574" y="4358673"/>
                </a:lnTo>
                <a:lnTo>
                  <a:pt x="0" y="4358673"/>
                </a:lnTo>
                <a:lnTo>
                  <a:pt x="0" y="0"/>
                </a:lnTo>
                <a:close/>
              </a:path>
            </a:pathLst>
          </a:custGeom>
          <a:blipFill>
            <a:blip r:embed="rId11"/>
            <a:stretch>
              <a:fillRect/>
            </a:stretch>
          </a:blipFill>
        </p:spPr>
      </p:sp>
      <p:sp>
        <p:nvSpPr>
          <p:cNvPr id="12" name="Freeform 12"/>
          <p:cNvSpPr/>
          <p:nvPr/>
        </p:nvSpPr>
        <p:spPr>
          <a:xfrm>
            <a:off x="15941626" y="6755690"/>
            <a:ext cx="6171574" cy="4358674"/>
          </a:xfrm>
          <a:custGeom>
            <a:avLst/>
            <a:gdLst/>
            <a:ahLst/>
            <a:cxnLst/>
            <a:rect l="l" t="t" r="r" b="b"/>
            <a:pathLst>
              <a:path w="6171574" h="4358674">
                <a:moveTo>
                  <a:pt x="0" y="0"/>
                </a:moveTo>
                <a:lnTo>
                  <a:pt x="6171573" y="0"/>
                </a:lnTo>
                <a:lnTo>
                  <a:pt x="6171573" y="4358674"/>
                </a:lnTo>
                <a:lnTo>
                  <a:pt x="0" y="4358674"/>
                </a:lnTo>
                <a:lnTo>
                  <a:pt x="0" y="0"/>
                </a:lnTo>
                <a:close/>
              </a:path>
            </a:pathLst>
          </a:custGeom>
          <a:blipFill>
            <a:blip r:embed="rId11"/>
            <a:stretch>
              <a:fillRect/>
            </a:stretch>
          </a:blipFill>
        </p:spPr>
      </p:sp>
      <p:sp>
        <p:nvSpPr>
          <p:cNvPr id="22" name="Freeform 22"/>
          <p:cNvSpPr/>
          <p:nvPr/>
        </p:nvSpPr>
        <p:spPr>
          <a:xfrm>
            <a:off x="8976283" y="-105055"/>
            <a:ext cx="734324" cy="734324"/>
          </a:xfrm>
          <a:custGeom>
            <a:avLst/>
            <a:gdLst/>
            <a:ahLst/>
            <a:cxnLst/>
            <a:rect l="l" t="t" r="r" b="b"/>
            <a:pathLst>
              <a:path w="734324" h="734324">
                <a:moveTo>
                  <a:pt x="0" y="0"/>
                </a:moveTo>
                <a:lnTo>
                  <a:pt x="734324" y="0"/>
                </a:lnTo>
                <a:lnTo>
                  <a:pt x="734324" y="734323"/>
                </a:lnTo>
                <a:lnTo>
                  <a:pt x="0" y="734323"/>
                </a:lnTo>
                <a:lnTo>
                  <a:pt x="0" y="0"/>
                </a:lnTo>
                <a:close/>
              </a:path>
            </a:pathLst>
          </a:custGeom>
          <a:blipFill>
            <a:blip r:embed="rId12">
              <a:extLst>
                <a:ext uri="{96DAC541-7B7A-43D3-8B79-37D633B846F1}">
                  <asvg:svgBlip xmlns="" xmlns:asvg="http://schemas.microsoft.com/office/drawing/2016/SVG/main" r:embed="rId14"/>
                </a:ext>
              </a:extLst>
            </a:blip>
            <a:stretch>
              <a:fillRect/>
            </a:stretch>
          </a:blipFill>
        </p:spPr>
      </p:sp>
      <p:sp>
        <p:nvSpPr>
          <p:cNvPr id="23" name="TextBox 23"/>
          <p:cNvSpPr txBox="1"/>
          <p:nvPr/>
        </p:nvSpPr>
        <p:spPr>
          <a:xfrm>
            <a:off x="5929591" y="167559"/>
            <a:ext cx="6827707" cy="1661993"/>
          </a:xfrm>
          <a:prstGeom prst="rect">
            <a:avLst/>
          </a:prstGeom>
        </p:spPr>
        <p:txBody>
          <a:bodyPr wrap="square" lIns="0" tIns="0" rIns="0" bIns="0" rtlCol="0" anchor="t">
            <a:spAutoFit/>
          </a:bodyPr>
          <a:lstStyle/>
          <a:p>
            <a:pPr algn="ctr"/>
            <a:r>
              <a:rPr lang="vi-VN" sz="5400">
                <a:latin typeface="+mj-lt"/>
              </a:rPr>
              <a:t>Video trên gợi cho em những suy nghĩ gì?</a:t>
            </a:r>
            <a:endParaRPr lang="en-GB" sz="5400">
              <a:latin typeface="+mj-lt"/>
            </a:endParaRPr>
          </a:p>
        </p:txBody>
      </p:sp>
      <p:pic>
        <p:nvPicPr>
          <p:cNvPr id="13" name="Video Bài 6.1. Tóm tắt vụ Mỹ ném bom nguyên tử xuống hai thành phố Hiroshima &amp; Nagasaki của Nhật Bả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5"/>
          <a:stretch>
            <a:fillRect/>
          </a:stretch>
        </p:blipFill>
        <p:spPr>
          <a:xfrm>
            <a:off x="3738484" y="2019348"/>
            <a:ext cx="11146151" cy="8336348"/>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332154842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3"/>
                                        </p:tgtEl>
                                      </p:cBhvr>
                                    </p:cmd>
                                  </p:childTnLst>
                                </p:cTn>
                              </p:par>
                            </p:childTnLst>
                          </p:cTn>
                        </p:par>
                      </p:childTnLst>
                    </p:cTn>
                  </p:par>
                </p:childTnLst>
              </p:cTn>
              <p:nextCondLst>
                <p:cond evt="onClick" delay="0">
                  <p:tgtEl>
                    <p:spTgt spid="13"/>
                  </p:tgtEl>
                </p:cond>
              </p:nextCondLst>
            </p:seq>
            <p:video>
              <p:cMediaNode vol="80000">
                <p:cTn id="7" fill="hold" display="0">
                  <p:stCondLst>
                    <p:cond delay="indefinite"/>
                  </p:stCondLst>
                </p:cTn>
                <p:tgtEl>
                  <p:spTgt spid="13"/>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3C9"/>
        </a:solidFill>
        <a:effectLst/>
      </p:bgPr>
    </p:bg>
    <p:spTree>
      <p:nvGrpSpPr>
        <p:cNvPr id="1" name=""/>
        <p:cNvGrpSpPr/>
        <p:nvPr/>
      </p:nvGrpSpPr>
      <p:grpSpPr>
        <a:xfrm>
          <a:off x="0" y="0"/>
          <a:ext cx="0" cy="0"/>
          <a:chOff x="0" y="0"/>
          <a:chExt cx="0" cy="0"/>
        </a:xfrm>
      </p:grpSpPr>
      <p:sp>
        <p:nvSpPr>
          <p:cNvPr id="2" name="Freeform 2"/>
          <p:cNvSpPr/>
          <p:nvPr/>
        </p:nvSpPr>
        <p:spPr>
          <a:xfrm>
            <a:off x="-2554098" y="7955973"/>
            <a:ext cx="15175832" cy="8229600"/>
          </a:xfrm>
          <a:custGeom>
            <a:avLst/>
            <a:gdLst/>
            <a:ahLst/>
            <a:cxnLst/>
            <a:rect l="l" t="t" r="r" b="b"/>
            <a:pathLst>
              <a:path w="15175832" h="8229600">
                <a:moveTo>
                  <a:pt x="0" y="0"/>
                </a:moveTo>
                <a:lnTo>
                  <a:pt x="15175832" y="0"/>
                </a:lnTo>
                <a:lnTo>
                  <a:pt x="15175832" y="8229600"/>
                </a:lnTo>
                <a:lnTo>
                  <a:pt x="0" y="8229600"/>
                </a:lnTo>
                <a:lnTo>
                  <a:pt x="0" y="0"/>
                </a:lnTo>
                <a:close/>
              </a:path>
            </a:pathLst>
          </a:custGeom>
          <a:blipFill>
            <a:blip r:embed="rId2"/>
            <a:stretch>
              <a:fillRect/>
            </a:stretch>
          </a:blipFill>
        </p:spPr>
      </p:sp>
      <p:sp>
        <p:nvSpPr>
          <p:cNvPr id="3" name="Freeform 3"/>
          <p:cNvSpPr/>
          <p:nvPr/>
        </p:nvSpPr>
        <p:spPr>
          <a:xfrm>
            <a:off x="6049575" y="7955973"/>
            <a:ext cx="15175832" cy="8229600"/>
          </a:xfrm>
          <a:custGeom>
            <a:avLst/>
            <a:gdLst/>
            <a:ahLst/>
            <a:cxnLst/>
            <a:rect l="l" t="t" r="r" b="b"/>
            <a:pathLst>
              <a:path w="15175832" h="8229600">
                <a:moveTo>
                  <a:pt x="0" y="0"/>
                </a:moveTo>
                <a:lnTo>
                  <a:pt x="15175832" y="0"/>
                </a:lnTo>
                <a:lnTo>
                  <a:pt x="15175832" y="8229600"/>
                </a:lnTo>
                <a:lnTo>
                  <a:pt x="0" y="8229600"/>
                </a:lnTo>
                <a:lnTo>
                  <a:pt x="0" y="0"/>
                </a:lnTo>
                <a:close/>
              </a:path>
            </a:pathLst>
          </a:custGeom>
          <a:blipFill>
            <a:blip r:embed="rId2"/>
            <a:stretch>
              <a:fillRect/>
            </a:stretch>
          </a:blipFill>
        </p:spPr>
      </p:sp>
      <p:sp>
        <p:nvSpPr>
          <p:cNvPr id="4" name="Freeform 4"/>
          <p:cNvSpPr/>
          <p:nvPr/>
        </p:nvSpPr>
        <p:spPr>
          <a:xfrm>
            <a:off x="-1563110" y="1734005"/>
            <a:ext cx="5183620" cy="2106793"/>
          </a:xfrm>
          <a:custGeom>
            <a:avLst/>
            <a:gdLst/>
            <a:ahLst/>
            <a:cxnLst/>
            <a:rect l="l" t="t" r="r" b="b"/>
            <a:pathLst>
              <a:path w="5183620" h="2106793">
                <a:moveTo>
                  <a:pt x="0" y="0"/>
                </a:moveTo>
                <a:lnTo>
                  <a:pt x="5183620" y="0"/>
                </a:lnTo>
                <a:lnTo>
                  <a:pt x="5183620" y="2106793"/>
                </a:lnTo>
                <a:lnTo>
                  <a:pt x="0" y="2106793"/>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7" name="Freeform 7"/>
          <p:cNvSpPr/>
          <p:nvPr/>
        </p:nvSpPr>
        <p:spPr>
          <a:xfrm>
            <a:off x="1220612" y="1070290"/>
            <a:ext cx="2897169" cy="1327430"/>
          </a:xfrm>
          <a:custGeom>
            <a:avLst/>
            <a:gdLst/>
            <a:ahLst/>
            <a:cxnLst/>
            <a:rect l="l" t="t" r="r" b="b"/>
            <a:pathLst>
              <a:path w="2897169" h="1327430">
                <a:moveTo>
                  <a:pt x="0" y="0"/>
                </a:moveTo>
                <a:lnTo>
                  <a:pt x="2897169" y="0"/>
                </a:lnTo>
                <a:lnTo>
                  <a:pt x="2897169" y="1327430"/>
                </a:lnTo>
                <a:lnTo>
                  <a:pt x="0" y="1327430"/>
                </a:lnTo>
                <a:lnTo>
                  <a:pt x="0" y="0"/>
                </a:lnTo>
                <a:close/>
              </a:path>
            </a:pathLst>
          </a:custGeom>
          <a:blipFill>
            <a:blip r:embed="rId5">
              <a:extLst>
                <a:ext uri="{96DAC541-7B7A-43D3-8B79-37D633B846F1}">
                  <asvg:svgBlip xmlns="" xmlns:asvg="http://schemas.microsoft.com/office/drawing/2016/SVG/main" r:embed="rId8"/>
                </a:ext>
              </a:extLst>
            </a:blip>
            <a:stretch>
              <a:fillRect/>
            </a:stretch>
          </a:blipFill>
        </p:spPr>
      </p:sp>
      <p:sp>
        <p:nvSpPr>
          <p:cNvPr id="11" name="Freeform 11"/>
          <p:cNvSpPr/>
          <p:nvPr/>
        </p:nvSpPr>
        <p:spPr>
          <a:xfrm>
            <a:off x="-3502377" y="5776636"/>
            <a:ext cx="6171574" cy="4358674"/>
          </a:xfrm>
          <a:custGeom>
            <a:avLst/>
            <a:gdLst/>
            <a:ahLst/>
            <a:cxnLst/>
            <a:rect l="l" t="t" r="r" b="b"/>
            <a:pathLst>
              <a:path w="6171574" h="4358674">
                <a:moveTo>
                  <a:pt x="0" y="0"/>
                </a:moveTo>
                <a:lnTo>
                  <a:pt x="6171574" y="0"/>
                </a:lnTo>
                <a:lnTo>
                  <a:pt x="6171574" y="4358674"/>
                </a:lnTo>
                <a:lnTo>
                  <a:pt x="0" y="4358674"/>
                </a:lnTo>
                <a:lnTo>
                  <a:pt x="0" y="0"/>
                </a:lnTo>
                <a:close/>
              </a:path>
            </a:pathLst>
          </a:custGeom>
          <a:blipFill>
            <a:blip r:embed="rId9"/>
            <a:stretch>
              <a:fillRect/>
            </a:stretch>
          </a:blipFill>
        </p:spPr>
      </p:sp>
      <p:sp>
        <p:nvSpPr>
          <p:cNvPr id="12" name="Freeform 12"/>
          <p:cNvSpPr/>
          <p:nvPr/>
        </p:nvSpPr>
        <p:spPr>
          <a:xfrm>
            <a:off x="15941626" y="6755690"/>
            <a:ext cx="6171574" cy="4358674"/>
          </a:xfrm>
          <a:custGeom>
            <a:avLst/>
            <a:gdLst/>
            <a:ahLst/>
            <a:cxnLst/>
            <a:rect l="l" t="t" r="r" b="b"/>
            <a:pathLst>
              <a:path w="6171574" h="4358674">
                <a:moveTo>
                  <a:pt x="0" y="0"/>
                </a:moveTo>
                <a:lnTo>
                  <a:pt x="6171573" y="0"/>
                </a:lnTo>
                <a:lnTo>
                  <a:pt x="6171573" y="4358674"/>
                </a:lnTo>
                <a:lnTo>
                  <a:pt x="0" y="4358674"/>
                </a:lnTo>
                <a:lnTo>
                  <a:pt x="0" y="0"/>
                </a:lnTo>
                <a:close/>
              </a:path>
            </a:pathLst>
          </a:custGeom>
          <a:blipFill>
            <a:blip r:embed="rId9"/>
            <a:stretch>
              <a:fillRect/>
            </a:stretch>
          </a:blipFill>
        </p:spPr>
      </p:sp>
      <p:sp>
        <p:nvSpPr>
          <p:cNvPr id="14" name="Freeform 14"/>
          <p:cNvSpPr/>
          <p:nvPr/>
        </p:nvSpPr>
        <p:spPr>
          <a:xfrm>
            <a:off x="4473013" y="5194533"/>
            <a:ext cx="5512709" cy="4620652"/>
          </a:xfrm>
          <a:custGeom>
            <a:avLst/>
            <a:gdLst/>
            <a:ahLst/>
            <a:cxnLst/>
            <a:rect l="l" t="t" r="r" b="b"/>
            <a:pathLst>
              <a:path w="5512709" h="4620652">
                <a:moveTo>
                  <a:pt x="0" y="0"/>
                </a:moveTo>
                <a:lnTo>
                  <a:pt x="5512709" y="0"/>
                </a:lnTo>
                <a:lnTo>
                  <a:pt x="5512709" y="4620652"/>
                </a:lnTo>
                <a:lnTo>
                  <a:pt x="0" y="4620652"/>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5" name="Freeform 15"/>
          <p:cNvSpPr/>
          <p:nvPr/>
        </p:nvSpPr>
        <p:spPr>
          <a:xfrm>
            <a:off x="11250159" y="3949918"/>
            <a:ext cx="6736930" cy="4620652"/>
          </a:xfrm>
          <a:custGeom>
            <a:avLst/>
            <a:gdLst/>
            <a:ahLst/>
            <a:cxnLst/>
            <a:rect l="l" t="t" r="r" b="b"/>
            <a:pathLst>
              <a:path w="5512709" h="4620652">
                <a:moveTo>
                  <a:pt x="0" y="0"/>
                </a:moveTo>
                <a:lnTo>
                  <a:pt x="5512709" y="0"/>
                </a:lnTo>
                <a:lnTo>
                  <a:pt x="5512709" y="4620652"/>
                </a:lnTo>
                <a:lnTo>
                  <a:pt x="0" y="4620652"/>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6" name="TextBox 16"/>
          <p:cNvSpPr txBox="1"/>
          <p:nvPr/>
        </p:nvSpPr>
        <p:spPr>
          <a:xfrm>
            <a:off x="4890610" y="5682278"/>
            <a:ext cx="4558189" cy="3877985"/>
          </a:xfrm>
          <a:prstGeom prst="rect">
            <a:avLst/>
          </a:prstGeom>
        </p:spPr>
        <p:txBody>
          <a:bodyPr wrap="square" lIns="0" tIns="0" rIns="0" bIns="0" rtlCol="0" anchor="t">
            <a:spAutoFit/>
          </a:bodyPr>
          <a:lstStyle/>
          <a:p>
            <a:pPr algn="ctr"/>
            <a:r>
              <a:rPr lang="en-US" sz="3600" b="1">
                <a:latin typeface="Times New Roman" panose="02020603050405020304" pitchFamily="18" charset="0"/>
                <a:cs typeface="Times New Roman" panose="02020603050405020304" pitchFamily="18" charset="0"/>
              </a:rPr>
              <a:t>THÔNG ĐIỆP TRONG </a:t>
            </a:r>
            <a:r>
              <a:rPr lang="en-US" sz="3600" b="1" smtClean="0">
                <a:latin typeface="Times New Roman" panose="02020603050405020304" pitchFamily="18" charset="0"/>
                <a:cs typeface="Times New Roman" panose="02020603050405020304" pitchFamily="18" charset="0"/>
              </a:rPr>
              <a:t>VB</a:t>
            </a:r>
            <a:endParaRPr lang="en-GB" sz="3600">
              <a:latin typeface="Times New Roman" panose="02020603050405020304" pitchFamily="18" charset="0"/>
              <a:cs typeface="Times New Roman" panose="02020603050405020304" pitchFamily="18" charset="0"/>
            </a:endParaRPr>
          </a:p>
          <a:p>
            <a:pPr algn="just"/>
            <a:r>
              <a:rPr lang="en-US" sz="3600">
                <a:latin typeface="Times New Roman" panose="02020603050405020304" pitchFamily="18" charset="0"/>
                <a:cs typeface="Times New Roman" panose="02020603050405020304" pitchFamily="18" charset="0"/>
              </a:rPr>
              <a:t>Tất cả chúng ta phải có nhiệm vụ ngăn chặn cuộc chiến tranh hạt nhân, đấu tranh vì một thế giới hoà bình.</a:t>
            </a:r>
            <a:endParaRPr lang="en-GB" sz="3600">
              <a:latin typeface="Times New Roman" panose="02020603050405020304" pitchFamily="18" charset="0"/>
              <a:cs typeface="Times New Roman" panose="02020603050405020304" pitchFamily="18" charset="0"/>
            </a:endParaRPr>
          </a:p>
        </p:txBody>
      </p:sp>
      <p:sp>
        <p:nvSpPr>
          <p:cNvPr id="17" name="TextBox 17"/>
          <p:cNvSpPr txBox="1"/>
          <p:nvPr/>
        </p:nvSpPr>
        <p:spPr>
          <a:xfrm>
            <a:off x="12042699" y="4359262"/>
            <a:ext cx="5270502" cy="3877985"/>
          </a:xfrm>
          <a:prstGeom prst="rect">
            <a:avLst/>
          </a:prstGeom>
        </p:spPr>
        <p:txBody>
          <a:bodyPr wrap="square" lIns="0" tIns="0" rIns="0" bIns="0" rtlCol="0" anchor="t">
            <a:spAutoFit/>
          </a:bodyPr>
          <a:lstStyle/>
          <a:p>
            <a:pPr algn="ctr"/>
            <a:r>
              <a:rPr lang="en-US" sz="3600" b="1">
                <a:latin typeface="Times New Roman" panose="02020603050405020304" pitchFamily="18" charset="0"/>
                <a:cs typeface="Times New Roman" panose="02020603050405020304" pitchFamily="18" charset="0"/>
              </a:rPr>
              <a:t>TÁC ĐỘNG ĐẾN </a:t>
            </a:r>
            <a:endParaRPr lang="vi-VN" sz="3600" b="1" smtClean="0">
              <a:latin typeface="Times New Roman" panose="02020603050405020304" pitchFamily="18" charset="0"/>
              <a:cs typeface="Times New Roman" panose="02020603050405020304" pitchFamily="18" charset="0"/>
            </a:endParaRPr>
          </a:p>
          <a:p>
            <a:pPr algn="ctr"/>
            <a:r>
              <a:rPr lang="en-US" sz="3600" b="1" smtClean="0">
                <a:latin typeface="Times New Roman" panose="02020603050405020304" pitchFamily="18" charset="0"/>
                <a:cs typeface="Times New Roman" panose="02020603050405020304" pitchFamily="18" charset="0"/>
              </a:rPr>
              <a:t>NGƯỜI ĐỌC</a:t>
            </a:r>
            <a:endParaRPr lang="en-GB" sz="3600">
              <a:latin typeface="Times New Roman" panose="02020603050405020304" pitchFamily="18" charset="0"/>
              <a:cs typeface="Times New Roman" panose="02020603050405020304" pitchFamily="18" charset="0"/>
            </a:endParaRPr>
          </a:p>
          <a:p>
            <a:pPr algn="just"/>
            <a:r>
              <a:rPr lang="en-US" sz="3600">
                <a:latin typeface="Times New Roman" panose="02020603050405020304" pitchFamily="18" charset="0"/>
                <a:cs typeface="Times New Roman" panose="02020603050405020304" pitchFamily="18" charset="0"/>
              </a:rPr>
              <a:t>Nâng cao nhận thức về hiểm hoạ vũ khí hạt nhân và có ý thức kêu gọi tiếng nói chống chạy đua vũ trang vì cuộc sống hoà bình.</a:t>
            </a:r>
            <a:endParaRPr lang="en-GB" sz="3600">
              <a:latin typeface="Times New Roman" panose="02020603050405020304" pitchFamily="18" charset="0"/>
              <a:cs typeface="Times New Roman" panose="02020603050405020304" pitchFamily="18" charset="0"/>
            </a:endParaRPr>
          </a:p>
        </p:txBody>
      </p:sp>
      <p:sp>
        <p:nvSpPr>
          <p:cNvPr id="20" name="Freeform 14"/>
          <p:cNvSpPr/>
          <p:nvPr/>
        </p:nvSpPr>
        <p:spPr>
          <a:xfrm>
            <a:off x="536866" y="170334"/>
            <a:ext cx="5512709" cy="4620652"/>
          </a:xfrm>
          <a:custGeom>
            <a:avLst/>
            <a:gdLst/>
            <a:ahLst/>
            <a:cxnLst/>
            <a:rect l="l" t="t" r="r" b="b"/>
            <a:pathLst>
              <a:path w="5512709" h="4620652">
                <a:moveTo>
                  <a:pt x="0" y="0"/>
                </a:moveTo>
                <a:lnTo>
                  <a:pt x="5512709" y="0"/>
                </a:lnTo>
                <a:lnTo>
                  <a:pt x="5512709" y="4620652"/>
                </a:lnTo>
                <a:lnTo>
                  <a:pt x="0" y="4620652"/>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21" name="TextBox 16"/>
          <p:cNvSpPr txBox="1"/>
          <p:nvPr/>
        </p:nvSpPr>
        <p:spPr>
          <a:xfrm>
            <a:off x="780306" y="590854"/>
            <a:ext cx="5000359" cy="3877985"/>
          </a:xfrm>
          <a:prstGeom prst="rect">
            <a:avLst/>
          </a:prstGeom>
        </p:spPr>
        <p:txBody>
          <a:bodyPr wrap="square" lIns="0" tIns="0" rIns="0" bIns="0" rtlCol="0" anchor="t">
            <a:spAutoFit/>
          </a:bodyPr>
          <a:lstStyle/>
          <a:p>
            <a:pPr algn="ctr"/>
            <a:r>
              <a:rPr lang="en-US" sz="3600" b="1" smtClean="0">
                <a:latin typeface="Times New Roman" panose="02020603050405020304" pitchFamily="18" charset="0"/>
                <a:cs typeface="Times New Roman" panose="02020603050405020304" pitchFamily="18" charset="0"/>
              </a:rPr>
              <a:t>Ý TƯỞNG CỦA </a:t>
            </a:r>
            <a:endParaRPr lang="vi-VN" sz="3600" b="1" smtClean="0">
              <a:latin typeface="Times New Roman" panose="02020603050405020304" pitchFamily="18" charset="0"/>
              <a:cs typeface="Times New Roman" panose="02020603050405020304" pitchFamily="18" charset="0"/>
            </a:endParaRPr>
          </a:p>
          <a:p>
            <a:pPr algn="ctr"/>
            <a:r>
              <a:rPr lang="en-US" sz="3600" b="1" smtClean="0">
                <a:latin typeface="Times New Roman" panose="02020603050405020304" pitchFamily="18" charset="0"/>
                <a:cs typeface="Times New Roman" panose="02020603050405020304" pitchFamily="18" charset="0"/>
              </a:rPr>
              <a:t>TÁC GIẢ</a:t>
            </a:r>
            <a:endParaRPr lang="en-GB" sz="3600" smtClean="0">
              <a:latin typeface="Times New Roman" panose="02020603050405020304" pitchFamily="18" charset="0"/>
              <a:cs typeface="Times New Roman" panose="02020603050405020304" pitchFamily="18" charset="0"/>
            </a:endParaRPr>
          </a:p>
          <a:p>
            <a:pPr algn="just"/>
            <a:r>
              <a:rPr lang="en-US" sz="3600" smtClean="0">
                <a:latin typeface="Times New Roman" panose="02020603050405020304" pitchFamily="18" charset="0"/>
                <a:cs typeface="Times New Roman" panose="02020603050405020304" pitchFamily="18" charset="0"/>
              </a:rPr>
              <a:t>Những tiến bộ vượt bậc của ngành công nghiệp hạt nhân và những cuộc chiến tranh vũ trang có nguy cơ đe doạ đến toàn nhân loại.</a:t>
            </a:r>
            <a:endParaRPr lang="en-GB" sz="3600">
              <a:latin typeface="Times New Roman" panose="02020603050405020304" pitchFamily="18" charset="0"/>
              <a:cs typeface="Times New Roman" panose="02020603050405020304" pitchFamily="18" charset="0"/>
            </a:endParaRPr>
          </a:p>
        </p:txBody>
      </p:sp>
      <p:sp>
        <p:nvSpPr>
          <p:cNvPr id="8" name="Rectangle 7"/>
          <p:cNvSpPr/>
          <p:nvPr/>
        </p:nvSpPr>
        <p:spPr>
          <a:xfrm>
            <a:off x="6418941" y="341525"/>
            <a:ext cx="11568148" cy="1692771"/>
          </a:xfrm>
          <a:prstGeom prst="rect">
            <a:avLst/>
          </a:prstGeom>
        </p:spPr>
        <p:txBody>
          <a:bodyPr wrap="square">
            <a:spAutoFit/>
          </a:bodyPr>
          <a:lstStyle/>
          <a:p>
            <a:pPr algn="just">
              <a:lnSpc>
                <a:spcPct val="130000"/>
              </a:lnSpc>
              <a:spcAft>
                <a:spcPts val="0"/>
              </a:spcAft>
            </a:pPr>
            <a:r>
              <a:rPr lang="en-US" sz="4000" b="1" kern="0">
                <a:latin typeface="Times New Roman" panose="02020603050405020304" pitchFamily="18" charset="0"/>
                <a:ea typeface="Times New Roman" panose="02020603050405020304" pitchFamily="18" charset="0"/>
                <a:cs typeface="Times New Roman" panose="02020603050405020304" pitchFamily="18" charset="0"/>
              </a:rPr>
              <a:t>2</a:t>
            </a:r>
            <a:r>
              <a:rPr lang="vi-VN" sz="4000" b="1" kern="0">
                <a:latin typeface="Times New Roman" panose="02020603050405020304" pitchFamily="18" charset="0"/>
                <a:ea typeface="Times New Roman" panose="02020603050405020304" pitchFamily="18" charset="0"/>
                <a:cs typeface="Times New Roman" panose="02020603050405020304" pitchFamily="18" charset="0"/>
              </a:rPr>
              <a:t>.</a:t>
            </a:r>
            <a:r>
              <a:rPr lang="en-US" sz="4000" b="1" kern="0">
                <a:latin typeface="Times New Roman" panose="02020603050405020304" pitchFamily="18" charset="0"/>
                <a:ea typeface="Times New Roman" panose="02020603050405020304" pitchFamily="18" charset="0"/>
                <a:cs typeface="Times New Roman" panose="02020603050405020304" pitchFamily="18" charset="0"/>
              </a:rPr>
              <a:t> Mối liên hệ giữa ý tưởng, thông điệp với bối cảnh lịch sử, văn hoá, xã hội trong việc đọc hiểu văn bản</a:t>
            </a:r>
            <a:endParaRPr lang="en-GB" sz="4000" kern="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Rectangle 8"/>
          <p:cNvSpPr/>
          <p:nvPr/>
        </p:nvSpPr>
        <p:spPr>
          <a:xfrm>
            <a:off x="6527423" y="2308379"/>
            <a:ext cx="11351184" cy="812723"/>
          </a:xfrm>
          <a:prstGeom prst="rect">
            <a:avLst/>
          </a:prstGeom>
        </p:spPr>
        <p:txBody>
          <a:bodyPr wrap="none">
            <a:spAutoFit/>
          </a:bodyPr>
          <a:lstStyle/>
          <a:p>
            <a:pPr marL="342900" lvl="0" indent="-342900">
              <a:lnSpc>
                <a:spcPct val="130000"/>
              </a:lnSpc>
              <a:spcAft>
                <a:spcPts val="0"/>
              </a:spcAft>
              <a:buFont typeface="+mj-lt"/>
              <a:buAutoNum type="alphaLcPeriod"/>
            </a:pPr>
            <a:r>
              <a:rPr lang="en-US" sz="4000" b="1">
                <a:latin typeface="Times New Roman" panose="02020603050405020304" pitchFamily="18" charset="0"/>
                <a:ea typeface="Times New Roman" panose="02020603050405020304" pitchFamily="18" charset="0"/>
                <a:cs typeface="Times New Roman" panose="02020603050405020304" pitchFamily="18" charset="0"/>
              </a:rPr>
              <a:t>Quá trình phát triển từ ý tưởng thành thông điệp</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97839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barn(inVertical)">
                                      <p:cBhvr>
                                        <p:cTn id="19" dur="500"/>
                                        <p:tgtEl>
                                          <p:spTgt spid="21"/>
                                        </p:tgtEl>
                                      </p:cBhvr>
                                    </p:animEffect>
                                  </p:childTnLst>
                                </p:cTn>
                              </p:par>
                              <p:par>
                                <p:cTn id="20" presetID="16" presetClass="entr" presetSubtype="21"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arn(inVertical)">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barn(inVertical)">
                                      <p:cBhvr>
                                        <p:cTn id="27" dur="500"/>
                                        <p:tgtEl>
                                          <p:spTgt spid="16"/>
                                        </p:tgtEl>
                                      </p:cBhvr>
                                    </p:animEffect>
                                  </p:childTnLst>
                                </p:cTn>
                              </p:par>
                              <p:par>
                                <p:cTn id="28" presetID="16" presetClass="entr" presetSubtype="21" fill="hold"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barn(inVertical)">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barn(inVertical)">
                                      <p:cBhvr>
                                        <p:cTn id="35" dur="500"/>
                                        <p:tgtEl>
                                          <p:spTgt spid="17"/>
                                        </p:tgtEl>
                                      </p:cBhvr>
                                    </p:animEffect>
                                  </p:childTnLst>
                                </p:cTn>
                              </p:par>
                              <p:par>
                                <p:cTn id="36" presetID="16" presetClass="entr" presetSubtype="21" fill="hold" nodeType="with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barn(inVertical)">
                                      <p:cBhvr>
                                        <p:cTn id="3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21" grpId="0"/>
      <p:bldP spid="8" grpId="0"/>
      <p:bldP spid="9"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3C9"/>
        </a:solidFill>
        <a:effectLst/>
      </p:bgPr>
    </p:bg>
    <p:spTree>
      <p:nvGrpSpPr>
        <p:cNvPr id="1" name=""/>
        <p:cNvGrpSpPr/>
        <p:nvPr/>
      </p:nvGrpSpPr>
      <p:grpSpPr>
        <a:xfrm>
          <a:off x="0" y="0"/>
          <a:ext cx="0" cy="0"/>
          <a:chOff x="0" y="0"/>
          <a:chExt cx="0" cy="0"/>
        </a:xfrm>
      </p:grpSpPr>
      <p:sp>
        <p:nvSpPr>
          <p:cNvPr id="2" name="Freeform 2"/>
          <p:cNvSpPr/>
          <p:nvPr/>
        </p:nvSpPr>
        <p:spPr>
          <a:xfrm>
            <a:off x="-2554098" y="7955973"/>
            <a:ext cx="15175832" cy="8229600"/>
          </a:xfrm>
          <a:custGeom>
            <a:avLst/>
            <a:gdLst/>
            <a:ahLst/>
            <a:cxnLst/>
            <a:rect l="l" t="t" r="r" b="b"/>
            <a:pathLst>
              <a:path w="15175832" h="8229600">
                <a:moveTo>
                  <a:pt x="0" y="0"/>
                </a:moveTo>
                <a:lnTo>
                  <a:pt x="15175832" y="0"/>
                </a:lnTo>
                <a:lnTo>
                  <a:pt x="15175832" y="8229600"/>
                </a:lnTo>
                <a:lnTo>
                  <a:pt x="0" y="8229600"/>
                </a:lnTo>
                <a:lnTo>
                  <a:pt x="0" y="0"/>
                </a:lnTo>
                <a:close/>
              </a:path>
            </a:pathLst>
          </a:custGeom>
          <a:blipFill>
            <a:blip r:embed="rId2"/>
            <a:stretch>
              <a:fillRect/>
            </a:stretch>
          </a:blipFill>
        </p:spPr>
      </p:sp>
      <p:sp>
        <p:nvSpPr>
          <p:cNvPr id="3" name="Freeform 3"/>
          <p:cNvSpPr/>
          <p:nvPr/>
        </p:nvSpPr>
        <p:spPr>
          <a:xfrm>
            <a:off x="6049575" y="7955973"/>
            <a:ext cx="15175832" cy="8229600"/>
          </a:xfrm>
          <a:custGeom>
            <a:avLst/>
            <a:gdLst/>
            <a:ahLst/>
            <a:cxnLst/>
            <a:rect l="l" t="t" r="r" b="b"/>
            <a:pathLst>
              <a:path w="15175832" h="8229600">
                <a:moveTo>
                  <a:pt x="0" y="0"/>
                </a:moveTo>
                <a:lnTo>
                  <a:pt x="15175832" y="0"/>
                </a:lnTo>
                <a:lnTo>
                  <a:pt x="15175832" y="8229600"/>
                </a:lnTo>
                <a:lnTo>
                  <a:pt x="0" y="8229600"/>
                </a:lnTo>
                <a:lnTo>
                  <a:pt x="0" y="0"/>
                </a:lnTo>
                <a:close/>
              </a:path>
            </a:pathLst>
          </a:custGeom>
          <a:blipFill>
            <a:blip r:embed="rId2"/>
            <a:stretch>
              <a:fillRect/>
            </a:stretch>
          </a:blipFill>
        </p:spPr>
      </p:sp>
      <p:sp>
        <p:nvSpPr>
          <p:cNvPr id="4" name="Freeform 4"/>
          <p:cNvSpPr/>
          <p:nvPr/>
        </p:nvSpPr>
        <p:spPr>
          <a:xfrm>
            <a:off x="-1563110" y="1734005"/>
            <a:ext cx="5183620" cy="2106793"/>
          </a:xfrm>
          <a:custGeom>
            <a:avLst/>
            <a:gdLst/>
            <a:ahLst/>
            <a:cxnLst/>
            <a:rect l="l" t="t" r="r" b="b"/>
            <a:pathLst>
              <a:path w="5183620" h="2106793">
                <a:moveTo>
                  <a:pt x="0" y="0"/>
                </a:moveTo>
                <a:lnTo>
                  <a:pt x="5183620" y="0"/>
                </a:lnTo>
                <a:lnTo>
                  <a:pt x="5183620" y="2106793"/>
                </a:lnTo>
                <a:lnTo>
                  <a:pt x="0" y="2106793"/>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5" name="Freeform 5"/>
          <p:cNvSpPr/>
          <p:nvPr/>
        </p:nvSpPr>
        <p:spPr>
          <a:xfrm>
            <a:off x="15167915" y="-323395"/>
            <a:ext cx="4182770" cy="4114800"/>
          </a:xfrm>
          <a:custGeom>
            <a:avLst/>
            <a:gdLst/>
            <a:ahLst/>
            <a:cxnLst/>
            <a:rect l="l" t="t" r="r" b="b"/>
            <a:pathLst>
              <a:path w="4182770" h="4114800">
                <a:moveTo>
                  <a:pt x="0" y="0"/>
                </a:moveTo>
                <a:lnTo>
                  <a:pt x="4182770" y="0"/>
                </a:lnTo>
                <a:lnTo>
                  <a:pt x="4182770" y="4114800"/>
                </a:lnTo>
                <a:lnTo>
                  <a:pt x="0" y="411480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6" name="Freeform 6"/>
          <p:cNvSpPr/>
          <p:nvPr/>
        </p:nvSpPr>
        <p:spPr>
          <a:xfrm>
            <a:off x="14167065" y="690228"/>
            <a:ext cx="5183620" cy="2106793"/>
          </a:xfrm>
          <a:custGeom>
            <a:avLst/>
            <a:gdLst/>
            <a:ahLst/>
            <a:cxnLst/>
            <a:rect l="l" t="t" r="r" b="b"/>
            <a:pathLst>
              <a:path w="5183620" h="2106793">
                <a:moveTo>
                  <a:pt x="0" y="0"/>
                </a:moveTo>
                <a:lnTo>
                  <a:pt x="5183620" y="0"/>
                </a:lnTo>
                <a:lnTo>
                  <a:pt x="5183620" y="2106793"/>
                </a:lnTo>
                <a:lnTo>
                  <a:pt x="0" y="2106793"/>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7" name="Freeform 7"/>
          <p:cNvSpPr/>
          <p:nvPr/>
        </p:nvSpPr>
        <p:spPr>
          <a:xfrm>
            <a:off x="1220612" y="1070290"/>
            <a:ext cx="2897169" cy="1327430"/>
          </a:xfrm>
          <a:custGeom>
            <a:avLst/>
            <a:gdLst/>
            <a:ahLst/>
            <a:cxnLst/>
            <a:rect l="l" t="t" r="r" b="b"/>
            <a:pathLst>
              <a:path w="2897169" h="1327430">
                <a:moveTo>
                  <a:pt x="0" y="0"/>
                </a:moveTo>
                <a:lnTo>
                  <a:pt x="2897169" y="0"/>
                </a:lnTo>
                <a:lnTo>
                  <a:pt x="2897169" y="1327430"/>
                </a:lnTo>
                <a:lnTo>
                  <a:pt x="0" y="1327430"/>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grpSp>
        <p:nvGrpSpPr>
          <p:cNvPr id="8" name="Group 8"/>
          <p:cNvGrpSpPr/>
          <p:nvPr/>
        </p:nvGrpSpPr>
        <p:grpSpPr>
          <a:xfrm>
            <a:off x="4876800" y="308035"/>
            <a:ext cx="9149836" cy="2108681"/>
            <a:chOff x="0" y="0"/>
            <a:chExt cx="2409833" cy="401517"/>
          </a:xfrm>
        </p:grpSpPr>
        <p:sp>
          <p:nvSpPr>
            <p:cNvPr id="9" name="Freeform 9"/>
            <p:cNvSpPr/>
            <p:nvPr/>
          </p:nvSpPr>
          <p:spPr>
            <a:xfrm>
              <a:off x="0" y="0"/>
              <a:ext cx="2409833" cy="401517"/>
            </a:xfrm>
            <a:custGeom>
              <a:avLst/>
              <a:gdLst/>
              <a:ahLst/>
              <a:cxnLst/>
              <a:rect l="l" t="t" r="r" b="b"/>
              <a:pathLst>
                <a:path w="2409833" h="401517">
                  <a:moveTo>
                    <a:pt x="43152" y="0"/>
                  </a:moveTo>
                  <a:lnTo>
                    <a:pt x="2366681" y="0"/>
                  </a:lnTo>
                  <a:cubicBezTo>
                    <a:pt x="2378126" y="0"/>
                    <a:pt x="2389102" y="4546"/>
                    <a:pt x="2397194" y="12639"/>
                  </a:cubicBezTo>
                  <a:cubicBezTo>
                    <a:pt x="2405287" y="20732"/>
                    <a:pt x="2409833" y="31708"/>
                    <a:pt x="2409833" y="43152"/>
                  </a:cubicBezTo>
                  <a:lnTo>
                    <a:pt x="2409833" y="358364"/>
                  </a:lnTo>
                  <a:cubicBezTo>
                    <a:pt x="2409833" y="382197"/>
                    <a:pt x="2390513" y="401517"/>
                    <a:pt x="2366681" y="401517"/>
                  </a:cubicBezTo>
                  <a:lnTo>
                    <a:pt x="43152" y="401517"/>
                  </a:lnTo>
                  <a:cubicBezTo>
                    <a:pt x="19320" y="401517"/>
                    <a:pt x="0" y="382197"/>
                    <a:pt x="0" y="358364"/>
                  </a:cubicBezTo>
                  <a:lnTo>
                    <a:pt x="0" y="43152"/>
                  </a:lnTo>
                  <a:cubicBezTo>
                    <a:pt x="0" y="19320"/>
                    <a:pt x="19320" y="0"/>
                    <a:pt x="43152" y="0"/>
                  </a:cubicBezTo>
                  <a:close/>
                </a:path>
              </a:pathLst>
            </a:custGeom>
            <a:solidFill>
              <a:srgbClr val="FFC656"/>
            </a:solidFill>
          </p:spPr>
        </p:sp>
        <p:sp>
          <p:nvSpPr>
            <p:cNvPr id="10" name="TextBox 10"/>
            <p:cNvSpPr txBox="1"/>
            <p:nvPr/>
          </p:nvSpPr>
          <p:spPr>
            <a:xfrm>
              <a:off x="0" y="-38100"/>
              <a:ext cx="2409833" cy="439617"/>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11" name="Freeform 11"/>
          <p:cNvSpPr/>
          <p:nvPr/>
        </p:nvSpPr>
        <p:spPr>
          <a:xfrm>
            <a:off x="-3502377" y="6755690"/>
            <a:ext cx="6171574" cy="4358674"/>
          </a:xfrm>
          <a:custGeom>
            <a:avLst/>
            <a:gdLst/>
            <a:ahLst/>
            <a:cxnLst/>
            <a:rect l="l" t="t" r="r" b="b"/>
            <a:pathLst>
              <a:path w="6171574" h="4358674">
                <a:moveTo>
                  <a:pt x="0" y="0"/>
                </a:moveTo>
                <a:lnTo>
                  <a:pt x="6171574" y="0"/>
                </a:lnTo>
                <a:lnTo>
                  <a:pt x="6171574" y="4358674"/>
                </a:lnTo>
                <a:lnTo>
                  <a:pt x="0" y="4358674"/>
                </a:lnTo>
                <a:lnTo>
                  <a:pt x="0" y="0"/>
                </a:lnTo>
                <a:close/>
              </a:path>
            </a:pathLst>
          </a:custGeom>
          <a:blipFill>
            <a:blip r:embed="rId9"/>
            <a:stretch>
              <a:fillRect/>
            </a:stretch>
          </a:blipFill>
        </p:spPr>
      </p:sp>
      <p:sp>
        <p:nvSpPr>
          <p:cNvPr id="12" name="Freeform 12"/>
          <p:cNvSpPr/>
          <p:nvPr/>
        </p:nvSpPr>
        <p:spPr>
          <a:xfrm>
            <a:off x="15941626" y="6755690"/>
            <a:ext cx="6171574" cy="4358674"/>
          </a:xfrm>
          <a:custGeom>
            <a:avLst/>
            <a:gdLst/>
            <a:ahLst/>
            <a:cxnLst/>
            <a:rect l="l" t="t" r="r" b="b"/>
            <a:pathLst>
              <a:path w="6171574" h="4358674">
                <a:moveTo>
                  <a:pt x="0" y="0"/>
                </a:moveTo>
                <a:lnTo>
                  <a:pt x="6171573" y="0"/>
                </a:lnTo>
                <a:lnTo>
                  <a:pt x="6171573" y="4358674"/>
                </a:lnTo>
                <a:lnTo>
                  <a:pt x="0" y="4358674"/>
                </a:lnTo>
                <a:lnTo>
                  <a:pt x="0" y="0"/>
                </a:lnTo>
                <a:close/>
              </a:path>
            </a:pathLst>
          </a:custGeom>
          <a:blipFill>
            <a:blip r:embed="rId9"/>
            <a:stretch>
              <a:fillRect/>
            </a:stretch>
          </a:blipFill>
        </p:spPr>
      </p:sp>
      <p:sp>
        <p:nvSpPr>
          <p:cNvPr id="13" name="TextBox 13"/>
          <p:cNvSpPr txBox="1"/>
          <p:nvPr/>
        </p:nvSpPr>
        <p:spPr>
          <a:xfrm>
            <a:off x="5324018" y="516752"/>
            <a:ext cx="8544381" cy="1477328"/>
          </a:xfrm>
          <a:prstGeom prst="rect">
            <a:avLst/>
          </a:prstGeom>
        </p:spPr>
        <p:txBody>
          <a:bodyPr wrap="square" lIns="0" tIns="0" rIns="0" bIns="0" rtlCol="0" anchor="t">
            <a:spAutoFit/>
          </a:bodyPr>
          <a:lstStyle/>
          <a:p>
            <a:pPr algn="ctr"/>
            <a:r>
              <a:rPr lang="en-US" sz="4800" b="1">
                <a:latin typeface="Times New Roman" panose="02020603050405020304" pitchFamily="18" charset="0"/>
                <a:cs typeface="Times New Roman" panose="02020603050405020304" pitchFamily="18" charset="0"/>
              </a:rPr>
              <a:t>b. Bối cảnh lịch sử, văn hoá, xã hội trong việc đọc hiểu văn </a:t>
            </a:r>
            <a:r>
              <a:rPr lang="en-US" sz="4800" b="1" smtClean="0">
                <a:latin typeface="Times New Roman" panose="02020603050405020304" pitchFamily="18" charset="0"/>
                <a:cs typeface="Times New Roman" panose="02020603050405020304" pitchFamily="18" charset="0"/>
              </a:rPr>
              <a:t>bản</a:t>
            </a:r>
            <a:endParaRPr lang="en-GB" sz="4800">
              <a:latin typeface="Times New Roman" panose="02020603050405020304" pitchFamily="18" charset="0"/>
              <a:cs typeface="Times New Roman" panose="02020603050405020304" pitchFamily="18" charset="0"/>
            </a:endParaRPr>
          </a:p>
        </p:txBody>
      </p:sp>
      <p:grpSp>
        <p:nvGrpSpPr>
          <p:cNvPr id="17" name="Group 8"/>
          <p:cNvGrpSpPr/>
          <p:nvPr/>
        </p:nvGrpSpPr>
        <p:grpSpPr>
          <a:xfrm>
            <a:off x="7924800" y="2956820"/>
            <a:ext cx="9677400" cy="5691880"/>
            <a:chOff x="0" y="0"/>
            <a:chExt cx="2409833" cy="401517"/>
          </a:xfrm>
        </p:grpSpPr>
        <p:sp>
          <p:nvSpPr>
            <p:cNvPr id="18" name="Freeform 9"/>
            <p:cNvSpPr/>
            <p:nvPr/>
          </p:nvSpPr>
          <p:spPr>
            <a:xfrm>
              <a:off x="0" y="0"/>
              <a:ext cx="2409833" cy="401517"/>
            </a:xfrm>
            <a:custGeom>
              <a:avLst/>
              <a:gdLst/>
              <a:ahLst/>
              <a:cxnLst/>
              <a:rect l="l" t="t" r="r" b="b"/>
              <a:pathLst>
                <a:path w="2409833" h="401517">
                  <a:moveTo>
                    <a:pt x="43152" y="0"/>
                  </a:moveTo>
                  <a:lnTo>
                    <a:pt x="2366681" y="0"/>
                  </a:lnTo>
                  <a:cubicBezTo>
                    <a:pt x="2378126" y="0"/>
                    <a:pt x="2389102" y="4546"/>
                    <a:pt x="2397194" y="12639"/>
                  </a:cubicBezTo>
                  <a:cubicBezTo>
                    <a:pt x="2405287" y="20732"/>
                    <a:pt x="2409833" y="31708"/>
                    <a:pt x="2409833" y="43152"/>
                  </a:cubicBezTo>
                  <a:lnTo>
                    <a:pt x="2409833" y="358364"/>
                  </a:lnTo>
                  <a:cubicBezTo>
                    <a:pt x="2409833" y="382197"/>
                    <a:pt x="2390513" y="401517"/>
                    <a:pt x="2366681" y="401517"/>
                  </a:cubicBezTo>
                  <a:lnTo>
                    <a:pt x="43152" y="401517"/>
                  </a:lnTo>
                  <a:cubicBezTo>
                    <a:pt x="19320" y="401517"/>
                    <a:pt x="0" y="382197"/>
                    <a:pt x="0" y="358364"/>
                  </a:cubicBezTo>
                  <a:lnTo>
                    <a:pt x="0" y="43152"/>
                  </a:lnTo>
                  <a:cubicBezTo>
                    <a:pt x="0" y="19320"/>
                    <a:pt x="19320" y="0"/>
                    <a:pt x="43152" y="0"/>
                  </a:cubicBezTo>
                  <a:close/>
                </a:path>
              </a:pathLst>
            </a:custGeom>
            <a:solidFill>
              <a:srgbClr val="FFC656"/>
            </a:solidFill>
          </p:spPr>
        </p:sp>
        <p:sp>
          <p:nvSpPr>
            <p:cNvPr id="19" name="TextBox 10"/>
            <p:cNvSpPr txBox="1"/>
            <p:nvPr/>
          </p:nvSpPr>
          <p:spPr>
            <a:xfrm>
              <a:off x="0" y="-38100"/>
              <a:ext cx="2409833" cy="439617"/>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grpSp>
        <p:nvGrpSpPr>
          <p:cNvPr id="26" name="Group 8"/>
          <p:cNvGrpSpPr/>
          <p:nvPr/>
        </p:nvGrpSpPr>
        <p:grpSpPr>
          <a:xfrm>
            <a:off x="1024922" y="2937250"/>
            <a:ext cx="6671278" cy="5799098"/>
            <a:chOff x="0" y="0"/>
            <a:chExt cx="2409833" cy="401517"/>
          </a:xfrm>
        </p:grpSpPr>
        <p:sp>
          <p:nvSpPr>
            <p:cNvPr id="27" name="Freeform 9"/>
            <p:cNvSpPr/>
            <p:nvPr/>
          </p:nvSpPr>
          <p:spPr>
            <a:xfrm>
              <a:off x="0" y="0"/>
              <a:ext cx="2409833" cy="401517"/>
            </a:xfrm>
            <a:custGeom>
              <a:avLst/>
              <a:gdLst/>
              <a:ahLst/>
              <a:cxnLst/>
              <a:rect l="l" t="t" r="r" b="b"/>
              <a:pathLst>
                <a:path w="2409833" h="401517">
                  <a:moveTo>
                    <a:pt x="43152" y="0"/>
                  </a:moveTo>
                  <a:lnTo>
                    <a:pt x="2366681" y="0"/>
                  </a:lnTo>
                  <a:cubicBezTo>
                    <a:pt x="2378126" y="0"/>
                    <a:pt x="2389102" y="4546"/>
                    <a:pt x="2397194" y="12639"/>
                  </a:cubicBezTo>
                  <a:cubicBezTo>
                    <a:pt x="2405287" y="20732"/>
                    <a:pt x="2409833" y="31708"/>
                    <a:pt x="2409833" y="43152"/>
                  </a:cubicBezTo>
                  <a:lnTo>
                    <a:pt x="2409833" y="358364"/>
                  </a:lnTo>
                  <a:cubicBezTo>
                    <a:pt x="2409833" y="382197"/>
                    <a:pt x="2390513" y="401517"/>
                    <a:pt x="2366681" y="401517"/>
                  </a:cubicBezTo>
                  <a:lnTo>
                    <a:pt x="43152" y="401517"/>
                  </a:lnTo>
                  <a:cubicBezTo>
                    <a:pt x="19320" y="401517"/>
                    <a:pt x="0" y="382197"/>
                    <a:pt x="0" y="358364"/>
                  </a:cubicBezTo>
                  <a:lnTo>
                    <a:pt x="0" y="43152"/>
                  </a:lnTo>
                  <a:cubicBezTo>
                    <a:pt x="0" y="19320"/>
                    <a:pt x="19320" y="0"/>
                    <a:pt x="43152" y="0"/>
                  </a:cubicBezTo>
                  <a:close/>
                </a:path>
              </a:pathLst>
            </a:custGeom>
            <a:solidFill>
              <a:srgbClr val="FFC656"/>
            </a:solidFill>
          </p:spPr>
        </p:sp>
        <p:sp>
          <p:nvSpPr>
            <p:cNvPr id="28" name="TextBox 10"/>
            <p:cNvSpPr txBox="1"/>
            <p:nvPr/>
          </p:nvSpPr>
          <p:spPr>
            <a:xfrm>
              <a:off x="0" y="-38100"/>
              <a:ext cx="2409833" cy="439617"/>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29" name="Rectangle 28"/>
          <p:cNvSpPr/>
          <p:nvPr/>
        </p:nvSpPr>
        <p:spPr>
          <a:xfrm>
            <a:off x="1163310" y="3037313"/>
            <a:ext cx="6228090" cy="5632311"/>
          </a:xfrm>
          <a:prstGeom prst="rect">
            <a:avLst/>
          </a:prstGeom>
        </p:spPr>
        <p:txBody>
          <a:bodyPr wrap="square">
            <a:spAutoFit/>
          </a:bodyPr>
          <a:lstStyle/>
          <a:p>
            <a:pPr algn="just"/>
            <a:r>
              <a:rPr lang="en-US" sz="3600" b="1" smtClean="0">
                <a:latin typeface="Times New Roman" panose="02020603050405020304" pitchFamily="18" charset="0"/>
                <a:cs typeface="Times New Roman" panose="02020603050405020304" pitchFamily="18" charset="0"/>
              </a:rPr>
              <a:t>Ở </a:t>
            </a:r>
            <a:r>
              <a:rPr lang="en-US" sz="3600" b="1">
                <a:latin typeface="Times New Roman" panose="02020603050405020304" pitchFamily="18" charset="0"/>
                <a:cs typeface="Times New Roman" panose="02020603050405020304" pitchFamily="18" charset="0"/>
              </a:rPr>
              <a:t>thời điểm văn bản ra </a:t>
            </a:r>
            <a:r>
              <a:rPr lang="en-US" sz="3600" b="1" smtClean="0">
                <a:latin typeface="Times New Roman" panose="02020603050405020304" pitchFamily="18" charset="0"/>
                <a:cs typeface="Times New Roman" panose="02020603050405020304" pitchFamily="18" charset="0"/>
              </a:rPr>
              <a:t>đời </a:t>
            </a:r>
            <a:r>
              <a:rPr lang="en-US" sz="3600">
                <a:latin typeface="Times New Roman" panose="02020603050405020304" pitchFamily="18" charset="0"/>
                <a:cs typeface="Times New Roman" panose="02020603050405020304" pitchFamily="18" charset="0"/>
              </a:rPr>
              <a:t>Thời điểm tháng 8/1986, ngành công nghiệp hạt nhân đang phát triển mạnh, hơn 50 000 đầu đạn hạt nhân đang được bố trí trên khắp hành tinh; các nước đang nỗ lực để kêu gọi chấm dứt chạy đua vũ trang, thủ tiêu vũ khí hạt nhân để đảm bảo an ninh và hoà bình thế giới.</a:t>
            </a:r>
            <a:endParaRPr lang="en-GB" sz="3600">
              <a:latin typeface="Times New Roman" panose="02020603050405020304" pitchFamily="18" charset="0"/>
              <a:cs typeface="Times New Roman" panose="02020603050405020304" pitchFamily="18" charset="0"/>
            </a:endParaRPr>
          </a:p>
        </p:txBody>
      </p:sp>
      <p:sp>
        <p:nvSpPr>
          <p:cNvPr id="31" name="Rectangle 30"/>
          <p:cNvSpPr/>
          <p:nvPr/>
        </p:nvSpPr>
        <p:spPr>
          <a:xfrm>
            <a:off x="8278334" y="3060423"/>
            <a:ext cx="8870699" cy="5078313"/>
          </a:xfrm>
          <a:prstGeom prst="rect">
            <a:avLst/>
          </a:prstGeom>
        </p:spPr>
        <p:txBody>
          <a:bodyPr wrap="square">
            <a:spAutoFit/>
          </a:bodyPr>
          <a:lstStyle/>
          <a:p>
            <a:pPr algn="ctr"/>
            <a:r>
              <a:rPr lang="en-US" sz="3600" b="1">
                <a:latin typeface="Times New Roman" panose="02020603050405020304" pitchFamily="18" charset="0"/>
                <a:cs typeface="Times New Roman" panose="02020603050405020304" pitchFamily="18" charset="0"/>
              </a:rPr>
              <a:t>Liên hệ với bối cảnh hiện </a:t>
            </a:r>
            <a:r>
              <a:rPr lang="en-US" sz="3600" b="1" smtClean="0">
                <a:latin typeface="Times New Roman" panose="02020603050405020304" pitchFamily="18" charset="0"/>
                <a:cs typeface="Times New Roman" panose="02020603050405020304" pitchFamily="18" charset="0"/>
              </a:rPr>
              <a:t>nay</a:t>
            </a:r>
            <a:endParaRPr lang="vi-VN" sz="3600" b="1" smtClean="0">
              <a:latin typeface="Times New Roman" panose="02020603050405020304" pitchFamily="18" charset="0"/>
              <a:cs typeface="Times New Roman" panose="02020603050405020304" pitchFamily="18" charset="0"/>
            </a:endParaRPr>
          </a:p>
          <a:p>
            <a:pPr algn="just"/>
            <a:r>
              <a:rPr lang="en-US" sz="3600" b="1" smtClean="0">
                <a:latin typeface="Times New Roman" panose="02020603050405020304" pitchFamily="18" charset="0"/>
                <a:cs typeface="Times New Roman" panose="02020603050405020304" pitchFamily="18" charset="0"/>
              </a:rPr>
              <a:t> </a:t>
            </a:r>
            <a:r>
              <a:rPr lang="en-US" sz="3600">
                <a:latin typeface="Times New Roman" panose="02020603050405020304" pitchFamily="18" charset="0"/>
                <a:cs typeface="Times New Roman" panose="02020603050405020304" pitchFamily="18" charset="0"/>
              </a:rPr>
              <a:t>Công nghiệp hạt nhân vẫn đang phát triển với những tiến bộ vượt bậc; đặc biệt năng lượng hạt nhân nếu không dùng để sản xuất vũ khí huỷ diệt có thể trở thành nguồn năng lượng có ích cho nhân loại. Vì vậy, ngoài việc kêu gọi chấm dứt vũ khí hạt nhân thì chúng ta cần khuyến khích, thúc đẩy sử dụng năng lượng hạt nhân một cách hiệu quả, an toàn.</a:t>
            </a:r>
            <a:endParaRPr lang="en-GB" sz="36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78654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barn(inVertical)">
                                      <p:cBhvr>
                                        <p:cTn id="15" dur="500"/>
                                        <p:tgtEl>
                                          <p:spTgt spid="29"/>
                                        </p:tgtEl>
                                      </p:cBhvr>
                                    </p:animEffect>
                                  </p:childTnLst>
                                </p:cTn>
                              </p:par>
                              <p:par>
                                <p:cTn id="16" presetID="16" presetClass="entr" presetSubtype="21" fill="hold"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barn(inVertical)">
                                      <p:cBhvr>
                                        <p:cTn id="18" dur="500"/>
                                        <p:tgtEl>
                                          <p:spTgt spid="2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barn(inVertical)">
                                      <p:cBhvr>
                                        <p:cTn id="23" dur="500"/>
                                        <p:tgtEl>
                                          <p:spTgt spid="31"/>
                                        </p:tgtEl>
                                      </p:cBhvr>
                                    </p:animEffect>
                                  </p:childTnLst>
                                </p:cTn>
                              </p:par>
                              <p:par>
                                <p:cTn id="24" presetID="16" presetClass="entr" presetSubtype="21" fill="hold"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barn(inVertical)">
                                      <p:cBhvr>
                                        <p:cTn id="2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9" grpId="0"/>
      <p:bldP spid="31"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3C9"/>
        </a:solidFill>
        <a:effectLst/>
      </p:bgPr>
    </p:bg>
    <p:spTree>
      <p:nvGrpSpPr>
        <p:cNvPr id="1" name=""/>
        <p:cNvGrpSpPr/>
        <p:nvPr/>
      </p:nvGrpSpPr>
      <p:grpSpPr>
        <a:xfrm>
          <a:off x="0" y="0"/>
          <a:ext cx="0" cy="0"/>
          <a:chOff x="0" y="0"/>
          <a:chExt cx="0" cy="0"/>
        </a:xfrm>
      </p:grpSpPr>
      <p:sp>
        <p:nvSpPr>
          <p:cNvPr id="2" name="Freeform 2"/>
          <p:cNvSpPr/>
          <p:nvPr/>
        </p:nvSpPr>
        <p:spPr>
          <a:xfrm>
            <a:off x="-2554098" y="7955973"/>
            <a:ext cx="15175832" cy="8229600"/>
          </a:xfrm>
          <a:custGeom>
            <a:avLst/>
            <a:gdLst/>
            <a:ahLst/>
            <a:cxnLst/>
            <a:rect l="l" t="t" r="r" b="b"/>
            <a:pathLst>
              <a:path w="15175832" h="8229600">
                <a:moveTo>
                  <a:pt x="0" y="0"/>
                </a:moveTo>
                <a:lnTo>
                  <a:pt x="15175832" y="0"/>
                </a:lnTo>
                <a:lnTo>
                  <a:pt x="15175832" y="8229600"/>
                </a:lnTo>
                <a:lnTo>
                  <a:pt x="0" y="8229600"/>
                </a:lnTo>
                <a:lnTo>
                  <a:pt x="0" y="0"/>
                </a:lnTo>
                <a:close/>
              </a:path>
            </a:pathLst>
          </a:custGeom>
          <a:blipFill>
            <a:blip r:embed="rId2"/>
            <a:stretch>
              <a:fillRect/>
            </a:stretch>
          </a:blipFill>
        </p:spPr>
      </p:sp>
      <p:sp>
        <p:nvSpPr>
          <p:cNvPr id="3" name="Freeform 3"/>
          <p:cNvSpPr/>
          <p:nvPr/>
        </p:nvSpPr>
        <p:spPr>
          <a:xfrm>
            <a:off x="6049575" y="7955973"/>
            <a:ext cx="15175832" cy="8229600"/>
          </a:xfrm>
          <a:custGeom>
            <a:avLst/>
            <a:gdLst/>
            <a:ahLst/>
            <a:cxnLst/>
            <a:rect l="l" t="t" r="r" b="b"/>
            <a:pathLst>
              <a:path w="15175832" h="8229600">
                <a:moveTo>
                  <a:pt x="0" y="0"/>
                </a:moveTo>
                <a:lnTo>
                  <a:pt x="15175832" y="0"/>
                </a:lnTo>
                <a:lnTo>
                  <a:pt x="15175832" y="8229600"/>
                </a:lnTo>
                <a:lnTo>
                  <a:pt x="0" y="8229600"/>
                </a:lnTo>
                <a:lnTo>
                  <a:pt x="0" y="0"/>
                </a:lnTo>
                <a:close/>
              </a:path>
            </a:pathLst>
          </a:custGeom>
          <a:blipFill>
            <a:blip r:embed="rId2"/>
            <a:stretch>
              <a:fillRect/>
            </a:stretch>
          </a:blipFill>
        </p:spPr>
      </p:sp>
      <p:sp>
        <p:nvSpPr>
          <p:cNvPr id="4" name="Freeform 4"/>
          <p:cNvSpPr/>
          <p:nvPr/>
        </p:nvSpPr>
        <p:spPr>
          <a:xfrm>
            <a:off x="5136956" y="1050106"/>
            <a:ext cx="9030109" cy="6717262"/>
          </a:xfrm>
          <a:custGeom>
            <a:avLst/>
            <a:gdLst/>
            <a:ahLst/>
            <a:cxnLst/>
            <a:rect l="l" t="t" r="r" b="b"/>
            <a:pathLst>
              <a:path w="8014087" h="6717262">
                <a:moveTo>
                  <a:pt x="0" y="0"/>
                </a:moveTo>
                <a:lnTo>
                  <a:pt x="8014088" y="0"/>
                </a:lnTo>
                <a:lnTo>
                  <a:pt x="8014088" y="6717262"/>
                </a:lnTo>
                <a:lnTo>
                  <a:pt x="0" y="6717262"/>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5" name="Freeform 5"/>
          <p:cNvSpPr/>
          <p:nvPr/>
        </p:nvSpPr>
        <p:spPr>
          <a:xfrm>
            <a:off x="469011" y="5603191"/>
            <a:ext cx="5750444" cy="4061251"/>
          </a:xfrm>
          <a:custGeom>
            <a:avLst/>
            <a:gdLst/>
            <a:ahLst/>
            <a:cxnLst/>
            <a:rect l="l" t="t" r="r" b="b"/>
            <a:pathLst>
              <a:path w="5750444" h="4061251">
                <a:moveTo>
                  <a:pt x="0" y="0"/>
                </a:moveTo>
                <a:lnTo>
                  <a:pt x="5750444" y="0"/>
                </a:lnTo>
                <a:lnTo>
                  <a:pt x="5750444" y="4061251"/>
                </a:lnTo>
                <a:lnTo>
                  <a:pt x="0" y="4061251"/>
                </a:lnTo>
                <a:lnTo>
                  <a:pt x="0" y="0"/>
                </a:lnTo>
                <a:close/>
              </a:path>
            </a:pathLst>
          </a:custGeom>
          <a:blipFill>
            <a:blip r:embed="rId5"/>
            <a:stretch>
              <a:fillRect/>
            </a:stretch>
          </a:blipFill>
        </p:spPr>
      </p:sp>
      <p:sp>
        <p:nvSpPr>
          <p:cNvPr id="6" name="Freeform 6"/>
          <p:cNvSpPr/>
          <p:nvPr/>
        </p:nvSpPr>
        <p:spPr>
          <a:xfrm>
            <a:off x="12379999" y="5491916"/>
            <a:ext cx="5908001" cy="4172526"/>
          </a:xfrm>
          <a:custGeom>
            <a:avLst/>
            <a:gdLst/>
            <a:ahLst/>
            <a:cxnLst/>
            <a:rect l="l" t="t" r="r" b="b"/>
            <a:pathLst>
              <a:path w="5908001" h="4172526">
                <a:moveTo>
                  <a:pt x="0" y="0"/>
                </a:moveTo>
                <a:lnTo>
                  <a:pt x="5908001" y="0"/>
                </a:lnTo>
                <a:lnTo>
                  <a:pt x="5908001" y="4172526"/>
                </a:lnTo>
                <a:lnTo>
                  <a:pt x="0" y="4172526"/>
                </a:lnTo>
                <a:lnTo>
                  <a:pt x="0" y="0"/>
                </a:lnTo>
                <a:close/>
              </a:path>
            </a:pathLst>
          </a:custGeom>
          <a:blipFill>
            <a:blip r:embed="rId5"/>
            <a:stretch>
              <a:fillRect/>
            </a:stretch>
          </a:blipFill>
        </p:spPr>
      </p:sp>
      <p:sp>
        <p:nvSpPr>
          <p:cNvPr id="7" name="Freeform 7"/>
          <p:cNvSpPr/>
          <p:nvPr/>
        </p:nvSpPr>
        <p:spPr>
          <a:xfrm>
            <a:off x="-1563110" y="1734005"/>
            <a:ext cx="5183620" cy="2106793"/>
          </a:xfrm>
          <a:custGeom>
            <a:avLst/>
            <a:gdLst/>
            <a:ahLst/>
            <a:cxnLst/>
            <a:rect l="l" t="t" r="r" b="b"/>
            <a:pathLst>
              <a:path w="5183620" h="2106793">
                <a:moveTo>
                  <a:pt x="0" y="0"/>
                </a:moveTo>
                <a:lnTo>
                  <a:pt x="5183620" y="0"/>
                </a:lnTo>
                <a:lnTo>
                  <a:pt x="5183620" y="2106793"/>
                </a:lnTo>
                <a:lnTo>
                  <a:pt x="0" y="2106793"/>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8" name="Freeform 8"/>
          <p:cNvSpPr/>
          <p:nvPr/>
        </p:nvSpPr>
        <p:spPr>
          <a:xfrm>
            <a:off x="15167915" y="-323395"/>
            <a:ext cx="4182770" cy="4114800"/>
          </a:xfrm>
          <a:custGeom>
            <a:avLst/>
            <a:gdLst/>
            <a:ahLst/>
            <a:cxnLst/>
            <a:rect l="l" t="t" r="r" b="b"/>
            <a:pathLst>
              <a:path w="4182770" h="4114800">
                <a:moveTo>
                  <a:pt x="0" y="0"/>
                </a:moveTo>
                <a:lnTo>
                  <a:pt x="4182770" y="0"/>
                </a:lnTo>
                <a:lnTo>
                  <a:pt x="4182770" y="4114800"/>
                </a:lnTo>
                <a:lnTo>
                  <a:pt x="0" y="4114800"/>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9" name="Freeform 9"/>
          <p:cNvSpPr/>
          <p:nvPr/>
        </p:nvSpPr>
        <p:spPr>
          <a:xfrm>
            <a:off x="14167065" y="2011096"/>
            <a:ext cx="5183620" cy="2106793"/>
          </a:xfrm>
          <a:custGeom>
            <a:avLst/>
            <a:gdLst/>
            <a:ahLst/>
            <a:cxnLst/>
            <a:rect l="l" t="t" r="r" b="b"/>
            <a:pathLst>
              <a:path w="5183620" h="2106793">
                <a:moveTo>
                  <a:pt x="0" y="0"/>
                </a:moveTo>
                <a:lnTo>
                  <a:pt x="5183620" y="0"/>
                </a:lnTo>
                <a:lnTo>
                  <a:pt x="5183620" y="2106793"/>
                </a:lnTo>
                <a:lnTo>
                  <a:pt x="0" y="2106793"/>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13" name="Freeform 13"/>
          <p:cNvSpPr/>
          <p:nvPr/>
        </p:nvSpPr>
        <p:spPr>
          <a:xfrm>
            <a:off x="1220612" y="1070290"/>
            <a:ext cx="2897169" cy="1327430"/>
          </a:xfrm>
          <a:custGeom>
            <a:avLst/>
            <a:gdLst/>
            <a:ahLst/>
            <a:cxnLst/>
            <a:rect l="l" t="t" r="r" b="b"/>
            <a:pathLst>
              <a:path w="2897169" h="1327430">
                <a:moveTo>
                  <a:pt x="0" y="0"/>
                </a:moveTo>
                <a:lnTo>
                  <a:pt x="2897169" y="0"/>
                </a:lnTo>
                <a:lnTo>
                  <a:pt x="2897169" y="1327430"/>
                </a:lnTo>
                <a:lnTo>
                  <a:pt x="0" y="1327430"/>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4" name="Freeform 14"/>
          <p:cNvSpPr/>
          <p:nvPr/>
        </p:nvSpPr>
        <p:spPr>
          <a:xfrm>
            <a:off x="3714268" y="4117889"/>
            <a:ext cx="1319550" cy="1374027"/>
          </a:xfrm>
          <a:custGeom>
            <a:avLst/>
            <a:gdLst/>
            <a:ahLst/>
            <a:cxnLst/>
            <a:rect l="l" t="t" r="r" b="b"/>
            <a:pathLst>
              <a:path w="1319550" h="1374027">
                <a:moveTo>
                  <a:pt x="0" y="0"/>
                </a:moveTo>
                <a:lnTo>
                  <a:pt x="1319550" y="0"/>
                </a:lnTo>
                <a:lnTo>
                  <a:pt x="1319550" y="1374027"/>
                </a:lnTo>
                <a:lnTo>
                  <a:pt x="0" y="1374027"/>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15" name="TextBox 15"/>
          <p:cNvSpPr txBox="1"/>
          <p:nvPr/>
        </p:nvSpPr>
        <p:spPr>
          <a:xfrm>
            <a:off x="5637382" y="3606135"/>
            <a:ext cx="9907418" cy="1769715"/>
          </a:xfrm>
          <a:prstGeom prst="rect">
            <a:avLst/>
          </a:prstGeom>
        </p:spPr>
        <p:txBody>
          <a:bodyPr wrap="square" lIns="0" tIns="0" rIns="0" bIns="0" rtlCol="0" anchor="t">
            <a:spAutoFit/>
          </a:bodyPr>
          <a:lstStyle/>
          <a:p>
            <a:r>
              <a:rPr lang="vi-VN" sz="115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IV. Tổng kết</a:t>
            </a:r>
            <a:endParaRPr lang="en-GB" sz="115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81499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3C9"/>
        </a:solidFill>
        <a:effectLst/>
      </p:bgPr>
    </p:bg>
    <p:spTree>
      <p:nvGrpSpPr>
        <p:cNvPr id="1" name=""/>
        <p:cNvGrpSpPr/>
        <p:nvPr/>
      </p:nvGrpSpPr>
      <p:grpSpPr>
        <a:xfrm>
          <a:off x="0" y="0"/>
          <a:ext cx="0" cy="0"/>
          <a:chOff x="0" y="0"/>
          <a:chExt cx="0" cy="0"/>
        </a:xfrm>
      </p:grpSpPr>
      <p:sp>
        <p:nvSpPr>
          <p:cNvPr id="2" name="Freeform 2"/>
          <p:cNvSpPr/>
          <p:nvPr/>
        </p:nvSpPr>
        <p:spPr>
          <a:xfrm>
            <a:off x="-2554098" y="7955973"/>
            <a:ext cx="15175832" cy="8229600"/>
          </a:xfrm>
          <a:custGeom>
            <a:avLst/>
            <a:gdLst/>
            <a:ahLst/>
            <a:cxnLst/>
            <a:rect l="l" t="t" r="r" b="b"/>
            <a:pathLst>
              <a:path w="15175832" h="8229600">
                <a:moveTo>
                  <a:pt x="0" y="0"/>
                </a:moveTo>
                <a:lnTo>
                  <a:pt x="15175832" y="0"/>
                </a:lnTo>
                <a:lnTo>
                  <a:pt x="15175832" y="8229600"/>
                </a:lnTo>
                <a:lnTo>
                  <a:pt x="0" y="8229600"/>
                </a:lnTo>
                <a:lnTo>
                  <a:pt x="0" y="0"/>
                </a:lnTo>
                <a:close/>
              </a:path>
            </a:pathLst>
          </a:custGeom>
          <a:blipFill>
            <a:blip r:embed="rId2"/>
            <a:stretch>
              <a:fillRect/>
            </a:stretch>
          </a:blipFill>
        </p:spPr>
      </p:sp>
      <p:sp>
        <p:nvSpPr>
          <p:cNvPr id="3" name="Freeform 3"/>
          <p:cNvSpPr/>
          <p:nvPr/>
        </p:nvSpPr>
        <p:spPr>
          <a:xfrm>
            <a:off x="6049575" y="7955973"/>
            <a:ext cx="15175832" cy="8229600"/>
          </a:xfrm>
          <a:custGeom>
            <a:avLst/>
            <a:gdLst/>
            <a:ahLst/>
            <a:cxnLst/>
            <a:rect l="l" t="t" r="r" b="b"/>
            <a:pathLst>
              <a:path w="15175832" h="8229600">
                <a:moveTo>
                  <a:pt x="0" y="0"/>
                </a:moveTo>
                <a:lnTo>
                  <a:pt x="15175832" y="0"/>
                </a:lnTo>
                <a:lnTo>
                  <a:pt x="15175832" y="8229600"/>
                </a:lnTo>
                <a:lnTo>
                  <a:pt x="0" y="8229600"/>
                </a:lnTo>
                <a:lnTo>
                  <a:pt x="0" y="0"/>
                </a:lnTo>
                <a:close/>
              </a:path>
            </a:pathLst>
          </a:custGeom>
          <a:blipFill>
            <a:blip r:embed="rId2"/>
            <a:stretch>
              <a:fillRect/>
            </a:stretch>
          </a:blipFill>
        </p:spPr>
      </p:sp>
      <p:sp>
        <p:nvSpPr>
          <p:cNvPr id="4" name="Freeform 4"/>
          <p:cNvSpPr/>
          <p:nvPr/>
        </p:nvSpPr>
        <p:spPr>
          <a:xfrm>
            <a:off x="-1563110" y="1734005"/>
            <a:ext cx="5183620" cy="2106793"/>
          </a:xfrm>
          <a:custGeom>
            <a:avLst/>
            <a:gdLst/>
            <a:ahLst/>
            <a:cxnLst/>
            <a:rect l="l" t="t" r="r" b="b"/>
            <a:pathLst>
              <a:path w="5183620" h="2106793">
                <a:moveTo>
                  <a:pt x="0" y="0"/>
                </a:moveTo>
                <a:lnTo>
                  <a:pt x="5183620" y="0"/>
                </a:lnTo>
                <a:lnTo>
                  <a:pt x="5183620" y="2106793"/>
                </a:lnTo>
                <a:lnTo>
                  <a:pt x="0" y="2106793"/>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5" name="Freeform 5"/>
          <p:cNvSpPr/>
          <p:nvPr/>
        </p:nvSpPr>
        <p:spPr>
          <a:xfrm>
            <a:off x="15167915" y="-323395"/>
            <a:ext cx="4182770" cy="4114800"/>
          </a:xfrm>
          <a:custGeom>
            <a:avLst/>
            <a:gdLst/>
            <a:ahLst/>
            <a:cxnLst/>
            <a:rect l="l" t="t" r="r" b="b"/>
            <a:pathLst>
              <a:path w="4182770" h="4114800">
                <a:moveTo>
                  <a:pt x="0" y="0"/>
                </a:moveTo>
                <a:lnTo>
                  <a:pt x="4182770" y="0"/>
                </a:lnTo>
                <a:lnTo>
                  <a:pt x="4182770" y="4114800"/>
                </a:lnTo>
                <a:lnTo>
                  <a:pt x="0" y="411480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6" name="Freeform 6"/>
          <p:cNvSpPr/>
          <p:nvPr/>
        </p:nvSpPr>
        <p:spPr>
          <a:xfrm>
            <a:off x="14167065" y="2011096"/>
            <a:ext cx="5183620" cy="2106793"/>
          </a:xfrm>
          <a:custGeom>
            <a:avLst/>
            <a:gdLst/>
            <a:ahLst/>
            <a:cxnLst/>
            <a:rect l="l" t="t" r="r" b="b"/>
            <a:pathLst>
              <a:path w="5183620" h="2106793">
                <a:moveTo>
                  <a:pt x="0" y="0"/>
                </a:moveTo>
                <a:lnTo>
                  <a:pt x="5183620" y="0"/>
                </a:lnTo>
                <a:lnTo>
                  <a:pt x="5183620" y="2106793"/>
                </a:lnTo>
                <a:lnTo>
                  <a:pt x="0" y="2106793"/>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7" name="Freeform 7"/>
          <p:cNvSpPr/>
          <p:nvPr/>
        </p:nvSpPr>
        <p:spPr>
          <a:xfrm>
            <a:off x="1220612" y="1070290"/>
            <a:ext cx="2897169" cy="1327430"/>
          </a:xfrm>
          <a:custGeom>
            <a:avLst/>
            <a:gdLst/>
            <a:ahLst/>
            <a:cxnLst/>
            <a:rect l="l" t="t" r="r" b="b"/>
            <a:pathLst>
              <a:path w="2897169" h="1327430">
                <a:moveTo>
                  <a:pt x="0" y="0"/>
                </a:moveTo>
                <a:lnTo>
                  <a:pt x="2897169" y="0"/>
                </a:lnTo>
                <a:lnTo>
                  <a:pt x="2897169" y="1327430"/>
                </a:lnTo>
                <a:lnTo>
                  <a:pt x="0" y="1327430"/>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grpSp>
        <p:nvGrpSpPr>
          <p:cNvPr id="8" name="Group 8"/>
          <p:cNvGrpSpPr/>
          <p:nvPr/>
        </p:nvGrpSpPr>
        <p:grpSpPr>
          <a:xfrm>
            <a:off x="4487655" y="1182403"/>
            <a:ext cx="9149836" cy="1524508"/>
            <a:chOff x="0" y="0"/>
            <a:chExt cx="2409833" cy="401517"/>
          </a:xfrm>
        </p:grpSpPr>
        <p:sp>
          <p:nvSpPr>
            <p:cNvPr id="9" name="Freeform 9"/>
            <p:cNvSpPr/>
            <p:nvPr/>
          </p:nvSpPr>
          <p:spPr>
            <a:xfrm>
              <a:off x="0" y="0"/>
              <a:ext cx="2409833" cy="401517"/>
            </a:xfrm>
            <a:custGeom>
              <a:avLst/>
              <a:gdLst/>
              <a:ahLst/>
              <a:cxnLst/>
              <a:rect l="l" t="t" r="r" b="b"/>
              <a:pathLst>
                <a:path w="2409833" h="401517">
                  <a:moveTo>
                    <a:pt x="43152" y="0"/>
                  </a:moveTo>
                  <a:lnTo>
                    <a:pt x="2366681" y="0"/>
                  </a:lnTo>
                  <a:cubicBezTo>
                    <a:pt x="2378126" y="0"/>
                    <a:pt x="2389102" y="4546"/>
                    <a:pt x="2397194" y="12639"/>
                  </a:cubicBezTo>
                  <a:cubicBezTo>
                    <a:pt x="2405287" y="20732"/>
                    <a:pt x="2409833" y="31708"/>
                    <a:pt x="2409833" y="43152"/>
                  </a:cubicBezTo>
                  <a:lnTo>
                    <a:pt x="2409833" y="358364"/>
                  </a:lnTo>
                  <a:cubicBezTo>
                    <a:pt x="2409833" y="382197"/>
                    <a:pt x="2390513" y="401517"/>
                    <a:pt x="2366681" y="401517"/>
                  </a:cubicBezTo>
                  <a:lnTo>
                    <a:pt x="43152" y="401517"/>
                  </a:lnTo>
                  <a:cubicBezTo>
                    <a:pt x="19320" y="401517"/>
                    <a:pt x="0" y="382197"/>
                    <a:pt x="0" y="358364"/>
                  </a:cubicBezTo>
                  <a:lnTo>
                    <a:pt x="0" y="43152"/>
                  </a:lnTo>
                  <a:cubicBezTo>
                    <a:pt x="0" y="19320"/>
                    <a:pt x="19320" y="0"/>
                    <a:pt x="43152" y="0"/>
                  </a:cubicBezTo>
                  <a:close/>
                </a:path>
              </a:pathLst>
            </a:custGeom>
            <a:solidFill>
              <a:srgbClr val="FFC656"/>
            </a:solidFill>
          </p:spPr>
        </p:sp>
        <p:sp>
          <p:nvSpPr>
            <p:cNvPr id="10" name="TextBox 10"/>
            <p:cNvSpPr txBox="1"/>
            <p:nvPr/>
          </p:nvSpPr>
          <p:spPr>
            <a:xfrm>
              <a:off x="0" y="-38100"/>
              <a:ext cx="2409833" cy="439617"/>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11" name="Freeform 11"/>
          <p:cNvSpPr/>
          <p:nvPr/>
        </p:nvSpPr>
        <p:spPr>
          <a:xfrm>
            <a:off x="-3085787" y="6755690"/>
            <a:ext cx="6171574" cy="4358674"/>
          </a:xfrm>
          <a:custGeom>
            <a:avLst/>
            <a:gdLst/>
            <a:ahLst/>
            <a:cxnLst/>
            <a:rect l="l" t="t" r="r" b="b"/>
            <a:pathLst>
              <a:path w="6171574" h="4358674">
                <a:moveTo>
                  <a:pt x="0" y="0"/>
                </a:moveTo>
                <a:lnTo>
                  <a:pt x="6171574" y="0"/>
                </a:lnTo>
                <a:lnTo>
                  <a:pt x="6171574" y="4358674"/>
                </a:lnTo>
                <a:lnTo>
                  <a:pt x="0" y="4358674"/>
                </a:lnTo>
                <a:lnTo>
                  <a:pt x="0" y="0"/>
                </a:lnTo>
                <a:close/>
              </a:path>
            </a:pathLst>
          </a:custGeom>
          <a:blipFill>
            <a:blip r:embed="rId9"/>
            <a:stretch>
              <a:fillRect/>
            </a:stretch>
          </a:blipFill>
        </p:spPr>
      </p:sp>
      <p:sp>
        <p:nvSpPr>
          <p:cNvPr id="12" name="Freeform 12"/>
          <p:cNvSpPr/>
          <p:nvPr/>
        </p:nvSpPr>
        <p:spPr>
          <a:xfrm>
            <a:off x="15941626" y="6755690"/>
            <a:ext cx="6171574" cy="4358674"/>
          </a:xfrm>
          <a:custGeom>
            <a:avLst/>
            <a:gdLst/>
            <a:ahLst/>
            <a:cxnLst/>
            <a:rect l="l" t="t" r="r" b="b"/>
            <a:pathLst>
              <a:path w="6171574" h="4358674">
                <a:moveTo>
                  <a:pt x="0" y="0"/>
                </a:moveTo>
                <a:lnTo>
                  <a:pt x="6171573" y="0"/>
                </a:lnTo>
                <a:lnTo>
                  <a:pt x="6171573" y="4358674"/>
                </a:lnTo>
                <a:lnTo>
                  <a:pt x="0" y="4358674"/>
                </a:lnTo>
                <a:lnTo>
                  <a:pt x="0" y="0"/>
                </a:lnTo>
                <a:close/>
              </a:path>
            </a:pathLst>
          </a:custGeom>
          <a:blipFill>
            <a:blip r:embed="rId9"/>
            <a:stretch>
              <a:fillRect/>
            </a:stretch>
          </a:blipFill>
        </p:spPr>
      </p:sp>
      <p:grpSp>
        <p:nvGrpSpPr>
          <p:cNvPr id="13" name="Group 13"/>
          <p:cNvGrpSpPr>
            <a:grpSpLocks noChangeAspect="1"/>
          </p:cNvGrpSpPr>
          <p:nvPr/>
        </p:nvGrpSpPr>
        <p:grpSpPr>
          <a:xfrm rot="-168847">
            <a:off x="1585645" y="3854968"/>
            <a:ext cx="4771814" cy="3436263"/>
            <a:chOff x="0" y="0"/>
            <a:chExt cx="3136392" cy="2258568"/>
          </a:xfrm>
        </p:grpSpPr>
        <p:sp>
          <p:nvSpPr>
            <p:cNvPr id="14" name="Freeform 14"/>
            <p:cNvSpPr/>
            <p:nvPr/>
          </p:nvSpPr>
          <p:spPr>
            <a:xfrm>
              <a:off x="114300" y="125984"/>
              <a:ext cx="2882900" cy="1993900"/>
            </a:xfrm>
            <a:custGeom>
              <a:avLst/>
              <a:gdLst/>
              <a:ahLst/>
              <a:cxnLst/>
              <a:rect l="l" t="t" r="r" b="b"/>
              <a:pathLst>
                <a:path w="2882900" h="1993900">
                  <a:moveTo>
                    <a:pt x="2882900" y="1993900"/>
                  </a:moveTo>
                  <a:lnTo>
                    <a:pt x="0" y="1993900"/>
                  </a:lnTo>
                  <a:lnTo>
                    <a:pt x="0" y="0"/>
                  </a:lnTo>
                  <a:lnTo>
                    <a:pt x="2882900" y="0"/>
                  </a:lnTo>
                  <a:lnTo>
                    <a:pt x="2882900" y="1993900"/>
                  </a:lnTo>
                  <a:close/>
                </a:path>
              </a:pathLst>
            </a:custGeom>
            <a:blipFill>
              <a:blip r:embed="rId10"/>
              <a:stretch>
                <a:fillRect l="-1807" r="-1807"/>
              </a:stretch>
            </a:blipFill>
          </p:spPr>
        </p:sp>
        <p:sp>
          <p:nvSpPr>
            <p:cNvPr id="15" name="Freeform 15"/>
            <p:cNvSpPr/>
            <p:nvPr/>
          </p:nvSpPr>
          <p:spPr>
            <a:xfrm>
              <a:off x="0" y="-1016"/>
              <a:ext cx="3136392" cy="2258568"/>
            </a:xfrm>
            <a:custGeom>
              <a:avLst/>
              <a:gdLst/>
              <a:ahLst/>
              <a:cxnLst/>
              <a:rect l="l" t="t" r="r" b="b"/>
              <a:pathLst>
                <a:path w="3136392" h="2258568">
                  <a:moveTo>
                    <a:pt x="3136392" y="2258568"/>
                  </a:moveTo>
                  <a:lnTo>
                    <a:pt x="0" y="2258568"/>
                  </a:lnTo>
                  <a:lnTo>
                    <a:pt x="0" y="0"/>
                  </a:lnTo>
                  <a:lnTo>
                    <a:pt x="3136392" y="0"/>
                  </a:lnTo>
                  <a:lnTo>
                    <a:pt x="3136392" y="2258568"/>
                  </a:lnTo>
                  <a:close/>
                </a:path>
              </a:pathLst>
            </a:custGeom>
            <a:blipFill>
              <a:blip r:embed="rId11"/>
              <a:stretch>
                <a:fillRect l="-8" r="-8"/>
              </a:stretch>
            </a:blipFill>
          </p:spPr>
        </p:sp>
      </p:grpSp>
      <p:sp>
        <p:nvSpPr>
          <p:cNvPr id="16" name="Freeform 16"/>
          <p:cNvSpPr/>
          <p:nvPr/>
        </p:nvSpPr>
        <p:spPr>
          <a:xfrm rot="-1349716">
            <a:off x="2448591" y="3575151"/>
            <a:ext cx="2014801" cy="527512"/>
          </a:xfrm>
          <a:custGeom>
            <a:avLst/>
            <a:gdLst/>
            <a:ahLst/>
            <a:cxnLst/>
            <a:rect l="l" t="t" r="r" b="b"/>
            <a:pathLst>
              <a:path w="2014801" h="527512">
                <a:moveTo>
                  <a:pt x="0" y="0"/>
                </a:moveTo>
                <a:lnTo>
                  <a:pt x="2014801" y="0"/>
                </a:lnTo>
                <a:lnTo>
                  <a:pt x="2014801" y="527512"/>
                </a:lnTo>
                <a:lnTo>
                  <a:pt x="0" y="527512"/>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17" name="TextBox 17"/>
          <p:cNvSpPr txBox="1"/>
          <p:nvPr/>
        </p:nvSpPr>
        <p:spPr>
          <a:xfrm>
            <a:off x="4458530" y="1540612"/>
            <a:ext cx="8818048" cy="1974900"/>
          </a:xfrm>
          <a:prstGeom prst="rect">
            <a:avLst/>
          </a:prstGeom>
        </p:spPr>
        <p:txBody>
          <a:bodyPr wrap="square" lIns="0" tIns="0" rIns="0" bIns="0" rtlCol="0" anchor="t">
            <a:spAutoFit/>
          </a:bodyPr>
          <a:lstStyle/>
          <a:p>
            <a:pPr algn="ctr">
              <a:lnSpc>
                <a:spcPts val="7668"/>
              </a:lnSpc>
            </a:pPr>
            <a:r>
              <a:rPr lang="vi-VN" sz="8800" b="1">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1. Nghệ thuật</a:t>
            </a:r>
            <a:r>
              <a:rPr lang="vi-VN" sz="9600" b="1">
                <a:latin typeface="Times New Roman" panose="02020603050405020304" pitchFamily="18" charset="0"/>
                <a:cs typeface="Times New Roman" panose="02020603050405020304" pitchFamily="18" charset="0"/>
              </a:rPr>
              <a:t> </a:t>
            </a:r>
            <a:endParaRPr lang="en-GB" sz="9600">
              <a:latin typeface="Times New Roman" panose="02020603050405020304" pitchFamily="18" charset="0"/>
              <a:cs typeface="Times New Roman" panose="02020603050405020304" pitchFamily="18" charset="0"/>
            </a:endParaRPr>
          </a:p>
          <a:p>
            <a:pPr algn="ctr">
              <a:lnSpc>
                <a:spcPts val="7668"/>
              </a:lnSpc>
            </a:pPr>
            <a:r>
              <a:rPr lang="en-US" sz="11981" smtClean="0">
                <a:solidFill>
                  <a:srgbClr val="557034"/>
                </a:solidFill>
                <a:latin typeface="Times New Roman" panose="02020603050405020304" pitchFamily="18" charset="0"/>
                <a:ea typeface="เอฟซี เดซี่"/>
                <a:cs typeface="Times New Roman" panose="02020603050405020304" pitchFamily="18" charset="0"/>
                <a:sym typeface="เอฟซี เดซี่"/>
              </a:rPr>
              <a:t> </a:t>
            </a:r>
            <a:endParaRPr lang="en-US" sz="11981">
              <a:solidFill>
                <a:srgbClr val="557034"/>
              </a:solidFill>
              <a:latin typeface="Times New Roman" panose="02020603050405020304" pitchFamily="18" charset="0"/>
              <a:ea typeface="เอฟซี เดซี่"/>
              <a:cs typeface="Times New Roman" panose="02020603050405020304" pitchFamily="18" charset="0"/>
              <a:sym typeface="เอฟซี เดซี่"/>
            </a:endParaRPr>
          </a:p>
        </p:txBody>
      </p:sp>
      <p:sp>
        <p:nvSpPr>
          <p:cNvPr id="18" name="TextBox 18"/>
          <p:cNvSpPr txBox="1"/>
          <p:nvPr/>
        </p:nvSpPr>
        <p:spPr>
          <a:xfrm>
            <a:off x="6844402" y="3209781"/>
            <a:ext cx="8691680" cy="4739759"/>
          </a:xfrm>
          <a:prstGeom prst="rect">
            <a:avLst/>
          </a:prstGeom>
        </p:spPr>
        <p:txBody>
          <a:bodyPr lIns="0" tIns="0" rIns="0" bIns="0" rtlCol="0" anchor="t">
            <a:spAutoFit/>
          </a:bodyPr>
          <a:lstStyle/>
          <a:p>
            <a:pPr algn="just"/>
            <a:r>
              <a:rPr lang="vi-VN" sz="4400">
                <a:latin typeface="Times New Roman" panose="02020603050405020304" pitchFamily="18" charset="0"/>
                <a:cs typeface="Times New Roman" panose="02020603050405020304" pitchFamily="18" charset="0"/>
              </a:rPr>
              <a:t>- Bài viết nêu rõ vấn đề cần bàn luận.</a:t>
            </a:r>
            <a:endParaRPr lang="en-GB" sz="4400">
              <a:latin typeface="Times New Roman" panose="02020603050405020304" pitchFamily="18" charset="0"/>
              <a:cs typeface="Times New Roman" panose="02020603050405020304" pitchFamily="18" charset="0"/>
            </a:endParaRPr>
          </a:p>
          <a:p>
            <a:pPr algn="just"/>
            <a:r>
              <a:rPr lang="vi-VN" sz="4400">
                <a:latin typeface="Times New Roman" panose="02020603050405020304" pitchFamily="18" charset="0"/>
                <a:cs typeface="Times New Roman" panose="02020603050405020304" pitchFamily="18" charset="0"/>
              </a:rPr>
              <a:t>- Luận điểm rõ ràng, góp phần làm sáng tỏ luận đề.</a:t>
            </a:r>
            <a:endParaRPr lang="en-GB" sz="4400">
              <a:latin typeface="Times New Roman" panose="02020603050405020304" pitchFamily="18" charset="0"/>
              <a:cs typeface="Times New Roman" panose="02020603050405020304" pitchFamily="18" charset="0"/>
            </a:endParaRPr>
          </a:p>
          <a:p>
            <a:pPr algn="just"/>
            <a:r>
              <a:rPr lang="vi-VN" sz="4400">
                <a:latin typeface="Times New Roman" panose="02020603050405020304" pitchFamily="18" charset="0"/>
                <a:cs typeface="Times New Roman" panose="02020603050405020304" pitchFamily="18" charset="0"/>
              </a:rPr>
              <a:t>- Lí lẽ, bằng chứng cụ thể, thuyết phục giúp làm sáng tỏ luận điểm.</a:t>
            </a:r>
            <a:endParaRPr lang="en-GB" sz="4400">
              <a:latin typeface="Times New Roman" panose="02020603050405020304" pitchFamily="18" charset="0"/>
              <a:cs typeface="Times New Roman" panose="02020603050405020304" pitchFamily="18" charset="0"/>
            </a:endParaRPr>
          </a:p>
          <a:p>
            <a:pPr algn="just"/>
            <a:r>
              <a:rPr lang="vi-VN" sz="4400">
                <a:latin typeface="Times New Roman" panose="02020603050405020304" pitchFamily="18" charset="0"/>
                <a:cs typeface="Times New Roman" panose="02020603050405020304" pitchFamily="18" charset="0"/>
              </a:rPr>
              <a:t>- Cách triển khai mạch lạc từ ý tưởng đến thông điệp của văn bản.</a:t>
            </a:r>
            <a:endParaRPr lang="en-GB" sz="4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94697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inVertical)">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3C9"/>
        </a:solidFill>
        <a:effectLst/>
      </p:bgPr>
    </p:bg>
    <p:spTree>
      <p:nvGrpSpPr>
        <p:cNvPr id="1" name=""/>
        <p:cNvGrpSpPr/>
        <p:nvPr/>
      </p:nvGrpSpPr>
      <p:grpSpPr>
        <a:xfrm>
          <a:off x="0" y="0"/>
          <a:ext cx="0" cy="0"/>
          <a:chOff x="0" y="0"/>
          <a:chExt cx="0" cy="0"/>
        </a:xfrm>
      </p:grpSpPr>
      <p:sp>
        <p:nvSpPr>
          <p:cNvPr id="2" name="Freeform 2"/>
          <p:cNvSpPr/>
          <p:nvPr/>
        </p:nvSpPr>
        <p:spPr>
          <a:xfrm>
            <a:off x="-2554098" y="7955973"/>
            <a:ext cx="15175832" cy="8229600"/>
          </a:xfrm>
          <a:custGeom>
            <a:avLst/>
            <a:gdLst/>
            <a:ahLst/>
            <a:cxnLst/>
            <a:rect l="l" t="t" r="r" b="b"/>
            <a:pathLst>
              <a:path w="15175832" h="8229600">
                <a:moveTo>
                  <a:pt x="0" y="0"/>
                </a:moveTo>
                <a:lnTo>
                  <a:pt x="15175832" y="0"/>
                </a:lnTo>
                <a:lnTo>
                  <a:pt x="15175832" y="8229600"/>
                </a:lnTo>
                <a:lnTo>
                  <a:pt x="0" y="8229600"/>
                </a:lnTo>
                <a:lnTo>
                  <a:pt x="0" y="0"/>
                </a:lnTo>
                <a:close/>
              </a:path>
            </a:pathLst>
          </a:custGeom>
          <a:blipFill>
            <a:blip r:embed="rId2"/>
            <a:stretch>
              <a:fillRect/>
            </a:stretch>
          </a:blipFill>
        </p:spPr>
      </p:sp>
      <p:sp>
        <p:nvSpPr>
          <p:cNvPr id="3" name="Freeform 3"/>
          <p:cNvSpPr/>
          <p:nvPr/>
        </p:nvSpPr>
        <p:spPr>
          <a:xfrm>
            <a:off x="6049575" y="7955973"/>
            <a:ext cx="15175832" cy="8229600"/>
          </a:xfrm>
          <a:custGeom>
            <a:avLst/>
            <a:gdLst/>
            <a:ahLst/>
            <a:cxnLst/>
            <a:rect l="l" t="t" r="r" b="b"/>
            <a:pathLst>
              <a:path w="15175832" h="8229600">
                <a:moveTo>
                  <a:pt x="0" y="0"/>
                </a:moveTo>
                <a:lnTo>
                  <a:pt x="15175832" y="0"/>
                </a:lnTo>
                <a:lnTo>
                  <a:pt x="15175832" y="8229600"/>
                </a:lnTo>
                <a:lnTo>
                  <a:pt x="0" y="8229600"/>
                </a:lnTo>
                <a:lnTo>
                  <a:pt x="0" y="0"/>
                </a:lnTo>
                <a:close/>
              </a:path>
            </a:pathLst>
          </a:custGeom>
          <a:blipFill>
            <a:blip r:embed="rId2"/>
            <a:stretch>
              <a:fillRect/>
            </a:stretch>
          </a:blipFill>
        </p:spPr>
      </p:sp>
      <p:sp>
        <p:nvSpPr>
          <p:cNvPr id="4" name="Freeform 4"/>
          <p:cNvSpPr/>
          <p:nvPr/>
        </p:nvSpPr>
        <p:spPr>
          <a:xfrm>
            <a:off x="-1563110" y="1734005"/>
            <a:ext cx="5183620" cy="2106793"/>
          </a:xfrm>
          <a:custGeom>
            <a:avLst/>
            <a:gdLst/>
            <a:ahLst/>
            <a:cxnLst/>
            <a:rect l="l" t="t" r="r" b="b"/>
            <a:pathLst>
              <a:path w="5183620" h="2106793">
                <a:moveTo>
                  <a:pt x="0" y="0"/>
                </a:moveTo>
                <a:lnTo>
                  <a:pt x="5183620" y="0"/>
                </a:lnTo>
                <a:lnTo>
                  <a:pt x="5183620" y="2106793"/>
                </a:lnTo>
                <a:lnTo>
                  <a:pt x="0" y="2106793"/>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5" name="Freeform 5"/>
          <p:cNvSpPr/>
          <p:nvPr/>
        </p:nvSpPr>
        <p:spPr>
          <a:xfrm>
            <a:off x="15167915" y="-323395"/>
            <a:ext cx="4182770" cy="4114800"/>
          </a:xfrm>
          <a:custGeom>
            <a:avLst/>
            <a:gdLst/>
            <a:ahLst/>
            <a:cxnLst/>
            <a:rect l="l" t="t" r="r" b="b"/>
            <a:pathLst>
              <a:path w="4182770" h="4114800">
                <a:moveTo>
                  <a:pt x="0" y="0"/>
                </a:moveTo>
                <a:lnTo>
                  <a:pt x="4182770" y="0"/>
                </a:lnTo>
                <a:lnTo>
                  <a:pt x="4182770" y="4114800"/>
                </a:lnTo>
                <a:lnTo>
                  <a:pt x="0" y="411480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6" name="Freeform 6"/>
          <p:cNvSpPr/>
          <p:nvPr/>
        </p:nvSpPr>
        <p:spPr>
          <a:xfrm>
            <a:off x="14167065" y="2011096"/>
            <a:ext cx="5183620" cy="2106793"/>
          </a:xfrm>
          <a:custGeom>
            <a:avLst/>
            <a:gdLst/>
            <a:ahLst/>
            <a:cxnLst/>
            <a:rect l="l" t="t" r="r" b="b"/>
            <a:pathLst>
              <a:path w="5183620" h="2106793">
                <a:moveTo>
                  <a:pt x="0" y="0"/>
                </a:moveTo>
                <a:lnTo>
                  <a:pt x="5183620" y="0"/>
                </a:lnTo>
                <a:lnTo>
                  <a:pt x="5183620" y="2106793"/>
                </a:lnTo>
                <a:lnTo>
                  <a:pt x="0" y="2106793"/>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7" name="Freeform 7"/>
          <p:cNvSpPr/>
          <p:nvPr/>
        </p:nvSpPr>
        <p:spPr>
          <a:xfrm>
            <a:off x="1220612" y="1070290"/>
            <a:ext cx="2897169" cy="1327430"/>
          </a:xfrm>
          <a:custGeom>
            <a:avLst/>
            <a:gdLst/>
            <a:ahLst/>
            <a:cxnLst/>
            <a:rect l="l" t="t" r="r" b="b"/>
            <a:pathLst>
              <a:path w="2897169" h="1327430">
                <a:moveTo>
                  <a:pt x="0" y="0"/>
                </a:moveTo>
                <a:lnTo>
                  <a:pt x="2897169" y="0"/>
                </a:lnTo>
                <a:lnTo>
                  <a:pt x="2897169" y="1327430"/>
                </a:lnTo>
                <a:lnTo>
                  <a:pt x="0" y="1327430"/>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grpSp>
        <p:nvGrpSpPr>
          <p:cNvPr id="8" name="Group 8"/>
          <p:cNvGrpSpPr/>
          <p:nvPr/>
        </p:nvGrpSpPr>
        <p:grpSpPr>
          <a:xfrm>
            <a:off x="4318869" y="1287252"/>
            <a:ext cx="9149836" cy="1524508"/>
            <a:chOff x="0" y="0"/>
            <a:chExt cx="2409833" cy="401517"/>
          </a:xfrm>
        </p:grpSpPr>
        <p:sp>
          <p:nvSpPr>
            <p:cNvPr id="9" name="Freeform 9"/>
            <p:cNvSpPr/>
            <p:nvPr/>
          </p:nvSpPr>
          <p:spPr>
            <a:xfrm>
              <a:off x="0" y="0"/>
              <a:ext cx="2409833" cy="401517"/>
            </a:xfrm>
            <a:custGeom>
              <a:avLst/>
              <a:gdLst/>
              <a:ahLst/>
              <a:cxnLst/>
              <a:rect l="l" t="t" r="r" b="b"/>
              <a:pathLst>
                <a:path w="2409833" h="401517">
                  <a:moveTo>
                    <a:pt x="43152" y="0"/>
                  </a:moveTo>
                  <a:lnTo>
                    <a:pt x="2366681" y="0"/>
                  </a:lnTo>
                  <a:cubicBezTo>
                    <a:pt x="2378126" y="0"/>
                    <a:pt x="2389102" y="4546"/>
                    <a:pt x="2397194" y="12639"/>
                  </a:cubicBezTo>
                  <a:cubicBezTo>
                    <a:pt x="2405287" y="20732"/>
                    <a:pt x="2409833" y="31708"/>
                    <a:pt x="2409833" y="43152"/>
                  </a:cubicBezTo>
                  <a:lnTo>
                    <a:pt x="2409833" y="358364"/>
                  </a:lnTo>
                  <a:cubicBezTo>
                    <a:pt x="2409833" y="382197"/>
                    <a:pt x="2390513" y="401517"/>
                    <a:pt x="2366681" y="401517"/>
                  </a:cubicBezTo>
                  <a:lnTo>
                    <a:pt x="43152" y="401517"/>
                  </a:lnTo>
                  <a:cubicBezTo>
                    <a:pt x="19320" y="401517"/>
                    <a:pt x="0" y="382197"/>
                    <a:pt x="0" y="358364"/>
                  </a:cubicBezTo>
                  <a:lnTo>
                    <a:pt x="0" y="43152"/>
                  </a:lnTo>
                  <a:cubicBezTo>
                    <a:pt x="0" y="19320"/>
                    <a:pt x="19320" y="0"/>
                    <a:pt x="43152" y="0"/>
                  </a:cubicBezTo>
                  <a:close/>
                </a:path>
              </a:pathLst>
            </a:custGeom>
            <a:solidFill>
              <a:srgbClr val="FFC656"/>
            </a:solidFill>
          </p:spPr>
        </p:sp>
        <p:sp>
          <p:nvSpPr>
            <p:cNvPr id="10" name="TextBox 10"/>
            <p:cNvSpPr txBox="1"/>
            <p:nvPr/>
          </p:nvSpPr>
          <p:spPr>
            <a:xfrm>
              <a:off x="0" y="-38100"/>
              <a:ext cx="2409833" cy="439617"/>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11" name="Freeform 11"/>
          <p:cNvSpPr/>
          <p:nvPr/>
        </p:nvSpPr>
        <p:spPr>
          <a:xfrm>
            <a:off x="-3085787" y="6755690"/>
            <a:ext cx="6171574" cy="4358674"/>
          </a:xfrm>
          <a:custGeom>
            <a:avLst/>
            <a:gdLst/>
            <a:ahLst/>
            <a:cxnLst/>
            <a:rect l="l" t="t" r="r" b="b"/>
            <a:pathLst>
              <a:path w="6171574" h="4358674">
                <a:moveTo>
                  <a:pt x="0" y="0"/>
                </a:moveTo>
                <a:lnTo>
                  <a:pt x="6171574" y="0"/>
                </a:lnTo>
                <a:lnTo>
                  <a:pt x="6171574" y="4358674"/>
                </a:lnTo>
                <a:lnTo>
                  <a:pt x="0" y="4358674"/>
                </a:lnTo>
                <a:lnTo>
                  <a:pt x="0" y="0"/>
                </a:lnTo>
                <a:close/>
              </a:path>
            </a:pathLst>
          </a:custGeom>
          <a:blipFill>
            <a:blip r:embed="rId9"/>
            <a:stretch>
              <a:fillRect/>
            </a:stretch>
          </a:blipFill>
        </p:spPr>
      </p:sp>
      <p:sp>
        <p:nvSpPr>
          <p:cNvPr id="12" name="Freeform 12"/>
          <p:cNvSpPr/>
          <p:nvPr/>
        </p:nvSpPr>
        <p:spPr>
          <a:xfrm>
            <a:off x="15941626" y="6755690"/>
            <a:ext cx="6171574" cy="4358674"/>
          </a:xfrm>
          <a:custGeom>
            <a:avLst/>
            <a:gdLst/>
            <a:ahLst/>
            <a:cxnLst/>
            <a:rect l="l" t="t" r="r" b="b"/>
            <a:pathLst>
              <a:path w="6171574" h="4358674">
                <a:moveTo>
                  <a:pt x="0" y="0"/>
                </a:moveTo>
                <a:lnTo>
                  <a:pt x="6171573" y="0"/>
                </a:lnTo>
                <a:lnTo>
                  <a:pt x="6171573" y="4358674"/>
                </a:lnTo>
                <a:lnTo>
                  <a:pt x="0" y="4358674"/>
                </a:lnTo>
                <a:lnTo>
                  <a:pt x="0" y="0"/>
                </a:lnTo>
                <a:close/>
              </a:path>
            </a:pathLst>
          </a:custGeom>
          <a:blipFill>
            <a:blip r:embed="rId9"/>
            <a:stretch>
              <a:fillRect/>
            </a:stretch>
          </a:blipFill>
        </p:spPr>
      </p:sp>
      <p:grpSp>
        <p:nvGrpSpPr>
          <p:cNvPr id="13" name="Group 13"/>
          <p:cNvGrpSpPr>
            <a:grpSpLocks noChangeAspect="1"/>
          </p:cNvGrpSpPr>
          <p:nvPr/>
        </p:nvGrpSpPr>
        <p:grpSpPr>
          <a:xfrm rot="-168847">
            <a:off x="2647911" y="4348225"/>
            <a:ext cx="4771814" cy="3436263"/>
            <a:chOff x="0" y="0"/>
            <a:chExt cx="3136392" cy="2258568"/>
          </a:xfrm>
        </p:grpSpPr>
        <p:sp>
          <p:nvSpPr>
            <p:cNvPr id="14" name="Freeform 14"/>
            <p:cNvSpPr/>
            <p:nvPr/>
          </p:nvSpPr>
          <p:spPr>
            <a:xfrm>
              <a:off x="114300" y="125984"/>
              <a:ext cx="2882900" cy="1993900"/>
            </a:xfrm>
            <a:custGeom>
              <a:avLst/>
              <a:gdLst/>
              <a:ahLst/>
              <a:cxnLst/>
              <a:rect l="l" t="t" r="r" b="b"/>
              <a:pathLst>
                <a:path w="2882900" h="1993900">
                  <a:moveTo>
                    <a:pt x="2882900" y="1993900"/>
                  </a:moveTo>
                  <a:lnTo>
                    <a:pt x="0" y="1993900"/>
                  </a:lnTo>
                  <a:lnTo>
                    <a:pt x="0" y="0"/>
                  </a:lnTo>
                  <a:lnTo>
                    <a:pt x="2882900" y="0"/>
                  </a:lnTo>
                  <a:lnTo>
                    <a:pt x="2882900" y="1993900"/>
                  </a:lnTo>
                  <a:close/>
                </a:path>
              </a:pathLst>
            </a:custGeom>
            <a:blipFill>
              <a:blip r:embed="rId10"/>
              <a:stretch>
                <a:fillRect l="-1807" r="-1807"/>
              </a:stretch>
            </a:blipFill>
          </p:spPr>
        </p:sp>
        <p:sp>
          <p:nvSpPr>
            <p:cNvPr id="15" name="Freeform 15"/>
            <p:cNvSpPr/>
            <p:nvPr/>
          </p:nvSpPr>
          <p:spPr>
            <a:xfrm>
              <a:off x="0" y="-1016"/>
              <a:ext cx="3136392" cy="2258568"/>
            </a:xfrm>
            <a:custGeom>
              <a:avLst/>
              <a:gdLst/>
              <a:ahLst/>
              <a:cxnLst/>
              <a:rect l="l" t="t" r="r" b="b"/>
              <a:pathLst>
                <a:path w="3136392" h="2258568">
                  <a:moveTo>
                    <a:pt x="3136392" y="2258568"/>
                  </a:moveTo>
                  <a:lnTo>
                    <a:pt x="0" y="2258568"/>
                  </a:lnTo>
                  <a:lnTo>
                    <a:pt x="0" y="0"/>
                  </a:lnTo>
                  <a:lnTo>
                    <a:pt x="3136392" y="0"/>
                  </a:lnTo>
                  <a:lnTo>
                    <a:pt x="3136392" y="2258568"/>
                  </a:lnTo>
                  <a:close/>
                </a:path>
              </a:pathLst>
            </a:custGeom>
            <a:blipFill>
              <a:blip r:embed="rId11"/>
              <a:stretch>
                <a:fillRect l="-8" r="-8"/>
              </a:stretch>
            </a:blipFill>
          </p:spPr>
        </p:sp>
      </p:grpSp>
      <p:sp>
        <p:nvSpPr>
          <p:cNvPr id="16" name="Freeform 16"/>
          <p:cNvSpPr/>
          <p:nvPr/>
        </p:nvSpPr>
        <p:spPr>
          <a:xfrm rot="-1349716">
            <a:off x="4026418" y="4233158"/>
            <a:ext cx="2014801" cy="527512"/>
          </a:xfrm>
          <a:custGeom>
            <a:avLst/>
            <a:gdLst/>
            <a:ahLst/>
            <a:cxnLst/>
            <a:rect l="l" t="t" r="r" b="b"/>
            <a:pathLst>
              <a:path w="2014801" h="527512">
                <a:moveTo>
                  <a:pt x="0" y="0"/>
                </a:moveTo>
                <a:lnTo>
                  <a:pt x="2014801" y="0"/>
                </a:lnTo>
                <a:lnTo>
                  <a:pt x="2014801" y="527512"/>
                </a:lnTo>
                <a:lnTo>
                  <a:pt x="0" y="527512"/>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17" name="TextBox 17"/>
          <p:cNvSpPr txBox="1"/>
          <p:nvPr/>
        </p:nvSpPr>
        <p:spPr>
          <a:xfrm>
            <a:off x="4405265" y="1403420"/>
            <a:ext cx="12854035" cy="1107996"/>
          </a:xfrm>
          <a:prstGeom prst="rect">
            <a:avLst/>
          </a:prstGeom>
        </p:spPr>
        <p:txBody>
          <a:bodyPr wrap="square" lIns="0" tIns="0" rIns="0" bIns="0" rtlCol="0" anchor="t">
            <a:spAutoFit/>
          </a:bodyPr>
          <a:lstStyle/>
          <a:p>
            <a:r>
              <a:rPr lang="vi-VN" sz="7200" b="1">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2. Nội dung – Ý nghĩa</a:t>
            </a:r>
            <a:endParaRPr lang="en-GB" sz="7200" b="1">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p:txBody>
      </p:sp>
      <p:sp>
        <p:nvSpPr>
          <p:cNvPr id="18" name="TextBox 18"/>
          <p:cNvSpPr txBox="1"/>
          <p:nvPr/>
        </p:nvSpPr>
        <p:spPr>
          <a:xfrm>
            <a:off x="7636910" y="4156958"/>
            <a:ext cx="8691680" cy="3323987"/>
          </a:xfrm>
          <a:prstGeom prst="rect">
            <a:avLst/>
          </a:prstGeom>
        </p:spPr>
        <p:txBody>
          <a:bodyPr lIns="0" tIns="0" rIns="0" bIns="0" rtlCol="0" anchor="t">
            <a:spAutoFit/>
          </a:bodyPr>
          <a:lstStyle/>
          <a:p>
            <a:pPr algn="just"/>
            <a:r>
              <a:rPr lang="vi-VN" sz="7200">
                <a:latin typeface="Times New Roman" panose="02020603050405020304" pitchFamily="18" charset="0"/>
                <a:cs typeface="Times New Roman" panose="02020603050405020304" pitchFamily="18" charset="0"/>
              </a:rPr>
              <a:t>Văn bản bàn về vấn đề chạy đua vũ khí hạt nhân trên toàn cầu.</a:t>
            </a:r>
            <a:endParaRPr lang="en-GB" sz="72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72422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8">
                                            <p:txEl>
                                              <p:pRg st="0" end="0"/>
                                            </p:txEl>
                                          </p:spTgt>
                                        </p:tgtEl>
                                        <p:attrNameLst>
                                          <p:attrName>style.visibility</p:attrName>
                                        </p:attrNameLst>
                                      </p:cBhvr>
                                      <p:to>
                                        <p:strVal val="visible"/>
                                      </p:to>
                                    </p:set>
                                    <p:animEffect transition="in" filter="fade">
                                      <p:cBhvr>
                                        <p:cTn id="19" dur="1000"/>
                                        <p:tgtEl>
                                          <p:spTgt spid="18">
                                            <p:txEl>
                                              <p:pRg st="0" end="0"/>
                                            </p:txEl>
                                          </p:spTgt>
                                        </p:tgtEl>
                                      </p:cBhvr>
                                    </p:animEffect>
                                    <p:anim calcmode="lin" valueType="num">
                                      <p:cBhvr>
                                        <p:cTn id="20" dur="1000" fill="hold"/>
                                        <p:tgtEl>
                                          <p:spTgt spid="18">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18">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3C9"/>
        </a:solidFill>
        <a:effectLst/>
      </p:bgPr>
    </p:bg>
    <p:spTree>
      <p:nvGrpSpPr>
        <p:cNvPr id="1" name=""/>
        <p:cNvGrpSpPr/>
        <p:nvPr/>
      </p:nvGrpSpPr>
      <p:grpSpPr>
        <a:xfrm>
          <a:off x="0" y="0"/>
          <a:ext cx="0" cy="0"/>
          <a:chOff x="0" y="0"/>
          <a:chExt cx="0" cy="0"/>
        </a:xfrm>
      </p:grpSpPr>
      <p:sp>
        <p:nvSpPr>
          <p:cNvPr id="2" name="Freeform 2"/>
          <p:cNvSpPr/>
          <p:nvPr/>
        </p:nvSpPr>
        <p:spPr>
          <a:xfrm>
            <a:off x="-2554098" y="7955973"/>
            <a:ext cx="15175832" cy="8229600"/>
          </a:xfrm>
          <a:custGeom>
            <a:avLst/>
            <a:gdLst/>
            <a:ahLst/>
            <a:cxnLst/>
            <a:rect l="l" t="t" r="r" b="b"/>
            <a:pathLst>
              <a:path w="15175832" h="8229600">
                <a:moveTo>
                  <a:pt x="0" y="0"/>
                </a:moveTo>
                <a:lnTo>
                  <a:pt x="15175832" y="0"/>
                </a:lnTo>
                <a:lnTo>
                  <a:pt x="15175832" y="8229600"/>
                </a:lnTo>
                <a:lnTo>
                  <a:pt x="0" y="8229600"/>
                </a:lnTo>
                <a:lnTo>
                  <a:pt x="0" y="0"/>
                </a:lnTo>
                <a:close/>
              </a:path>
            </a:pathLst>
          </a:custGeom>
          <a:blipFill>
            <a:blip r:embed="rId2"/>
            <a:stretch>
              <a:fillRect/>
            </a:stretch>
          </a:blipFill>
        </p:spPr>
      </p:sp>
      <p:sp>
        <p:nvSpPr>
          <p:cNvPr id="3" name="Freeform 3"/>
          <p:cNvSpPr/>
          <p:nvPr/>
        </p:nvSpPr>
        <p:spPr>
          <a:xfrm>
            <a:off x="6049575" y="7955973"/>
            <a:ext cx="15175832" cy="8229600"/>
          </a:xfrm>
          <a:custGeom>
            <a:avLst/>
            <a:gdLst/>
            <a:ahLst/>
            <a:cxnLst/>
            <a:rect l="l" t="t" r="r" b="b"/>
            <a:pathLst>
              <a:path w="15175832" h="8229600">
                <a:moveTo>
                  <a:pt x="0" y="0"/>
                </a:moveTo>
                <a:lnTo>
                  <a:pt x="15175832" y="0"/>
                </a:lnTo>
                <a:lnTo>
                  <a:pt x="15175832" y="8229600"/>
                </a:lnTo>
                <a:lnTo>
                  <a:pt x="0" y="8229600"/>
                </a:lnTo>
                <a:lnTo>
                  <a:pt x="0" y="0"/>
                </a:lnTo>
                <a:close/>
              </a:path>
            </a:pathLst>
          </a:custGeom>
          <a:blipFill>
            <a:blip r:embed="rId2"/>
            <a:stretch>
              <a:fillRect/>
            </a:stretch>
          </a:blipFill>
        </p:spPr>
      </p:sp>
      <p:sp>
        <p:nvSpPr>
          <p:cNvPr id="4" name="Freeform 4"/>
          <p:cNvSpPr/>
          <p:nvPr/>
        </p:nvSpPr>
        <p:spPr>
          <a:xfrm>
            <a:off x="-1563110" y="1734005"/>
            <a:ext cx="5183620" cy="2106793"/>
          </a:xfrm>
          <a:custGeom>
            <a:avLst/>
            <a:gdLst/>
            <a:ahLst/>
            <a:cxnLst/>
            <a:rect l="l" t="t" r="r" b="b"/>
            <a:pathLst>
              <a:path w="5183620" h="2106793">
                <a:moveTo>
                  <a:pt x="0" y="0"/>
                </a:moveTo>
                <a:lnTo>
                  <a:pt x="5183620" y="0"/>
                </a:lnTo>
                <a:lnTo>
                  <a:pt x="5183620" y="2106793"/>
                </a:lnTo>
                <a:lnTo>
                  <a:pt x="0" y="2106793"/>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5" name="Freeform 5"/>
          <p:cNvSpPr/>
          <p:nvPr/>
        </p:nvSpPr>
        <p:spPr>
          <a:xfrm>
            <a:off x="14958969" y="-951562"/>
            <a:ext cx="4182770" cy="4114800"/>
          </a:xfrm>
          <a:custGeom>
            <a:avLst/>
            <a:gdLst/>
            <a:ahLst/>
            <a:cxnLst/>
            <a:rect l="l" t="t" r="r" b="b"/>
            <a:pathLst>
              <a:path w="4182770" h="4114800">
                <a:moveTo>
                  <a:pt x="0" y="0"/>
                </a:moveTo>
                <a:lnTo>
                  <a:pt x="4182770" y="0"/>
                </a:lnTo>
                <a:lnTo>
                  <a:pt x="4182770" y="4114800"/>
                </a:lnTo>
                <a:lnTo>
                  <a:pt x="0" y="411480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6" name="Freeform 6"/>
          <p:cNvSpPr/>
          <p:nvPr/>
        </p:nvSpPr>
        <p:spPr>
          <a:xfrm>
            <a:off x="14458544" y="1117238"/>
            <a:ext cx="5183620" cy="2106793"/>
          </a:xfrm>
          <a:custGeom>
            <a:avLst/>
            <a:gdLst/>
            <a:ahLst/>
            <a:cxnLst/>
            <a:rect l="l" t="t" r="r" b="b"/>
            <a:pathLst>
              <a:path w="5183620" h="2106793">
                <a:moveTo>
                  <a:pt x="0" y="0"/>
                </a:moveTo>
                <a:lnTo>
                  <a:pt x="5183620" y="0"/>
                </a:lnTo>
                <a:lnTo>
                  <a:pt x="5183620" y="2106793"/>
                </a:lnTo>
                <a:lnTo>
                  <a:pt x="0" y="2106793"/>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7" name="Freeform 7"/>
          <p:cNvSpPr/>
          <p:nvPr/>
        </p:nvSpPr>
        <p:spPr>
          <a:xfrm>
            <a:off x="1220612" y="1070290"/>
            <a:ext cx="2897169" cy="1327430"/>
          </a:xfrm>
          <a:custGeom>
            <a:avLst/>
            <a:gdLst/>
            <a:ahLst/>
            <a:cxnLst/>
            <a:rect l="l" t="t" r="r" b="b"/>
            <a:pathLst>
              <a:path w="2897169" h="1327430">
                <a:moveTo>
                  <a:pt x="0" y="0"/>
                </a:moveTo>
                <a:lnTo>
                  <a:pt x="2897169" y="0"/>
                </a:lnTo>
                <a:lnTo>
                  <a:pt x="2897169" y="1327430"/>
                </a:lnTo>
                <a:lnTo>
                  <a:pt x="0" y="1327430"/>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grpSp>
        <p:nvGrpSpPr>
          <p:cNvPr id="8" name="Group 8"/>
          <p:cNvGrpSpPr/>
          <p:nvPr/>
        </p:nvGrpSpPr>
        <p:grpSpPr>
          <a:xfrm>
            <a:off x="4487654" y="745996"/>
            <a:ext cx="9609345" cy="2128069"/>
            <a:chOff x="0" y="0"/>
            <a:chExt cx="2409833" cy="401517"/>
          </a:xfrm>
        </p:grpSpPr>
        <p:sp>
          <p:nvSpPr>
            <p:cNvPr id="9" name="Freeform 9"/>
            <p:cNvSpPr/>
            <p:nvPr/>
          </p:nvSpPr>
          <p:spPr>
            <a:xfrm>
              <a:off x="0" y="0"/>
              <a:ext cx="2409833" cy="401517"/>
            </a:xfrm>
            <a:custGeom>
              <a:avLst/>
              <a:gdLst/>
              <a:ahLst/>
              <a:cxnLst/>
              <a:rect l="l" t="t" r="r" b="b"/>
              <a:pathLst>
                <a:path w="2409833" h="401517">
                  <a:moveTo>
                    <a:pt x="43152" y="0"/>
                  </a:moveTo>
                  <a:lnTo>
                    <a:pt x="2366681" y="0"/>
                  </a:lnTo>
                  <a:cubicBezTo>
                    <a:pt x="2378126" y="0"/>
                    <a:pt x="2389102" y="4546"/>
                    <a:pt x="2397194" y="12639"/>
                  </a:cubicBezTo>
                  <a:cubicBezTo>
                    <a:pt x="2405287" y="20732"/>
                    <a:pt x="2409833" y="31708"/>
                    <a:pt x="2409833" y="43152"/>
                  </a:cubicBezTo>
                  <a:lnTo>
                    <a:pt x="2409833" y="358364"/>
                  </a:lnTo>
                  <a:cubicBezTo>
                    <a:pt x="2409833" y="382197"/>
                    <a:pt x="2390513" y="401517"/>
                    <a:pt x="2366681" y="401517"/>
                  </a:cubicBezTo>
                  <a:lnTo>
                    <a:pt x="43152" y="401517"/>
                  </a:lnTo>
                  <a:cubicBezTo>
                    <a:pt x="19320" y="401517"/>
                    <a:pt x="0" y="382197"/>
                    <a:pt x="0" y="358364"/>
                  </a:cubicBezTo>
                  <a:lnTo>
                    <a:pt x="0" y="43152"/>
                  </a:lnTo>
                  <a:cubicBezTo>
                    <a:pt x="0" y="19320"/>
                    <a:pt x="19320" y="0"/>
                    <a:pt x="43152" y="0"/>
                  </a:cubicBezTo>
                  <a:close/>
                </a:path>
              </a:pathLst>
            </a:custGeom>
            <a:solidFill>
              <a:srgbClr val="FFC656"/>
            </a:solidFill>
          </p:spPr>
        </p:sp>
        <p:sp>
          <p:nvSpPr>
            <p:cNvPr id="10" name="TextBox 10"/>
            <p:cNvSpPr txBox="1"/>
            <p:nvPr/>
          </p:nvSpPr>
          <p:spPr>
            <a:xfrm>
              <a:off x="0" y="-38100"/>
              <a:ext cx="2409833" cy="439617"/>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11" name="Freeform 11"/>
          <p:cNvSpPr/>
          <p:nvPr/>
        </p:nvSpPr>
        <p:spPr>
          <a:xfrm>
            <a:off x="-3085787" y="6755690"/>
            <a:ext cx="6171574" cy="4358674"/>
          </a:xfrm>
          <a:custGeom>
            <a:avLst/>
            <a:gdLst/>
            <a:ahLst/>
            <a:cxnLst/>
            <a:rect l="l" t="t" r="r" b="b"/>
            <a:pathLst>
              <a:path w="6171574" h="4358674">
                <a:moveTo>
                  <a:pt x="0" y="0"/>
                </a:moveTo>
                <a:lnTo>
                  <a:pt x="6171574" y="0"/>
                </a:lnTo>
                <a:lnTo>
                  <a:pt x="6171574" y="4358674"/>
                </a:lnTo>
                <a:lnTo>
                  <a:pt x="0" y="4358674"/>
                </a:lnTo>
                <a:lnTo>
                  <a:pt x="0" y="0"/>
                </a:lnTo>
                <a:close/>
              </a:path>
            </a:pathLst>
          </a:custGeom>
          <a:blipFill>
            <a:blip r:embed="rId9"/>
            <a:stretch>
              <a:fillRect/>
            </a:stretch>
          </a:blipFill>
        </p:spPr>
      </p:sp>
      <p:sp>
        <p:nvSpPr>
          <p:cNvPr id="12" name="Freeform 12"/>
          <p:cNvSpPr/>
          <p:nvPr/>
        </p:nvSpPr>
        <p:spPr>
          <a:xfrm>
            <a:off x="15941626" y="6755690"/>
            <a:ext cx="6171574" cy="4358674"/>
          </a:xfrm>
          <a:custGeom>
            <a:avLst/>
            <a:gdLst/>
            <a:ahLst/>
            <a:cxnLst/>
            <a:rect l="l" t="t" r="r" b="b"/>
            <a:pathLst>
              <a:path w="6171574" h="4358674">
                <a:moveTo>
                  <a:pt x="0" y="0"/>
                </a:moveTo>
                <a:lnTo>
                  <a:pt x="6171573" y="0"/>
                </a:lnTo>
                <a:lnTo>
                  <a:pt x="6171573" y="4358674"/>
                </a:lnTo>
                <a:lnTo>
                  <a:pt x="0" y="4358674"/>
                </a:lnTo>
                <a:lnTo>
                  <a:pt x="0" y="0"/>
                </a:lnTo>
                <a:close/>
              </a:path>
            </a:pathLst>
          </a:custGeom>
          <a:blipFill>
            <a:blip r:embed="rId9"/>
            <a:stretch>
              <a:fillRect/>
            </a:stretch>
          </a:blipFill>
        </p:spPr>
      </p:sp>
      <p:grpSp>
        <p:nvGrpSpPr>
          <p:cNvPr id="13" name="Group 13"/>
          <p:cNvGrpSpPr>
            <a:grpSpLocks noChangeAspect="1"/>
          </p:cNvGrpSpPr>
          <p:nvPr/>
        </p:nvGrpSpPr>
        <p:grpSpPr>
          <a:xfrm rot="-168847">
            <a:off x="187532" y="3964904"/>
            <a:ext cx="4771814" cy="3436263"/>
            <a:chOff x="0" y="0"/>
            <a:chExt cx="3136392" cy="2258568"/>
          </a:xfrm>
        </p:grpSpPr>
        <p:sp>
          <p:nvSpPr>
            <p:cNvPr id="14" name="Freeform 14"/>
            <p:cNvSpPr/>
            <p:nvPr/>
          </p:nvSpPr>
          <p:spPr>
            <a:xfrm>
              <a:off x="114300" y="125984"/>
              <a:ext cx="2882900" cy="1993900"/>
            </a:xfrm>
            <a:custGeom>
              <a:avLst/>
              <a:gdLst/>
              <a:ahLst/>
              <a:cxnLst/>
              <a:rect l="l" t="t" r="r" b="b"/>
              <a:pathLst>
                <a:path w="2882900" h="1993900">
                  <a:moveTo>
                    <a:pt x="2882900" y="1993900"/>
                  </a:moveTo>
                  <a:lnTo>
                    <a:pt x="0" y="1993900"/>
                  </a:lnTo>
                  <a:lnTo>
                    <a:pt x="0" y="0"/>
                  </a:lnTo>
                  <a:lnTo>
                    <a:pt x="2882900" y="0"/>
                  </a:lnTo>
                  <a:lnTo>
                    <a:pt x="2882900" y="1993900"/>
                  </a:lnTo>
                  <a:close/>
                </a:path>
              </a:pathLst>
            </a:custGeom>
            <a:blipFill>
              <a:blip r:embed="rId10"/>
              <a:stretch>
                <a:fillRect l="-1807" r="-1807"/>
              </a:stretch>
            </a:blipFill>
          </p:spPr>
        </p:sp>
        <p:sp>
          <p:nvSpPr>
            <p:cNvPr id="15" name="Freeform 15"/>
            <p:cNvSpPr/>
            <p:nvPr/>
          </p:nvSpPr>
          <p:spPr>
            <a:xfrm>
              <a:off x="0" y="-1016"/>
              <a:ext cx="3136392" cy="2258568"/>
            </a:xfrm>
            <a:custGeom>
              <a:avLst/>
              <a:gdLst/>
              <a:ahLst/>
              <a:cxnLst/>
              <a:rect l="l" t="t" r="r" b="b"/>
              <a:pathLst>
                <a:path w="3136392" h="2258568">
                  <a:moveTo>
                    <a:pt x="3136392" y="2258568"/>
                  </a:moveTo>
                  <a:lnTo>
                    <a:pt x="0" y="2258568"/>
                  </a:lnTo>
                  <a:lnTo>
                    <a:pt x="0" y="0"/>
                  </a:lnTo>
                  <a:lnTo>
                    <a:pt x="3136392" y="0"/>
                  </a:lnTo>
                  <a:lnTo>
                    <a:pt x="3136392" y="2258568"/>
                  </a:lnTo>
                  <a:close/>
                </a:path>
              </a:pathLst>
            </a:custGeom>
            <a:blipFill>
              <a:blip r:embed="rId11"/>
              <a:stretch>
                <a:fillRect l="-8" r="-8"/>
              </a:stretch>
            </a:blipFill>
          </p:spPr>
        </p:sp>
      </p:grpSp>
      <p:sp>
        <p:nvSpPr>
          <p:cNvPr id="16" name="Freeform 16"/>
          <p:cNvSpPr/>
          <p:nvPr/>
        </p:nvSpPr>
        <p:spPr>
          <a:xfrm rot="-1349716">
            <a:off x="1546650" y="3797684"/>
            <a:ext cx="2014801" cy="527512"/>
          </a:xfrm>
          <a:custGeom>
            <a:avLst/>
            <a:gdLst/>
            <a:ahLst/>
            <a:cxnLst/>
            <a:rect l="l" t="t" r="r" b="b"/>
            <a:pathLst>
              <a:path w="2014801" h="527512">
                <a:moveTo>
                  <a:pt x="0" y="0"/>
                </a:moveTo>
                <a:lnTo>
                  <a:pt x="2014801" y="0"/>
                </a:lnTo>
                <a:lnTo>
                  <a:pt x="2014801" y="527512"/>
                </a:lnTo>
                <a:lnTo>
                  <a:pt x="0" y="527512"/>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17" name="TextBox 17"/>
          <p:cNvSpPr txBox="1"/>
          <p:nvPr/>
        </p:nvSpPr>
        <p:spPr>
          <a:xfrm>
            <a:off x="4621360" y="1071366"/>
            <a:ext cx="8982350" cy="1661993"/>
          </a:xfrm>
          <a:prstGeom prst="rect">
            <a:avLst/>
          </a:prstGeom>
        </p:spPr>
        <p:txBody>
          <a:bodyPr wrap="square" lIns="0" tIns="0" rIns="0" bIns="0" rtlCol="0" anchor="t">
            <a:spAutoFit/>
          </a:bodyPr>
          <a:lstStyle/>
          <a:p>
            <a:pPr algn="ctr"/>
            <a:r>
              <a:rPr lang="vi-VN" sz="5400" b="1">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3. Cách đọc hiểu văn bản nghị luận về một vấn đề xã hội</a:t>
            </a:r>
            <a:endParaRPr lang="en-GB" sz="5400" b="1">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p:txBody>
      </p:sp>
      <p:sp>
        <p:nvSpPr>
          <p:cNvPr id="18" name="TextBox 18"/>
          <p:cNvSpPr txBox="1"/>
          <p:nvPr/>
        </p:nvSpPr>
        <p:spPr>
          <a:xfrm>
            <a:off x="5348521" y="3235431"/>
            <a:ext cx="10661261" cy="4924425"/>
          </a:xfrm>
          <a:prstGeom prst="rect">
            <a:avLst/>
          </a:prstGeom>
        </p:spPr>
        <p:txBody>
          <a:bodyPr wrap="square" lIns="0" tIns="0" rIns="0" bIns="0" rtlCol="0" anchor="t">
            <a:spAutoFit/>
          </a:bodyPr>
          <a:lstStyle/>
          <a:p>
            <a:pPr algn="just"/>
            <a:r>
              <a:rPr lang="vi-VN" sz="4000">
                <a:latin typeface="Times New Roman" panose="02020603050405020304" pitchFamily="18" charset="0"/>
                <a:cs typeface="Times New Roman" panose="02020603050405020304" pitchFamily="18" charset="0"/>
              </a:rPr>
              <a:t>- Xác định luận đề, luận điểm, lí lẽ, bằng chứng được nêu trong VB; vẽ sơ đồ thể hiện mối quan hệ giữa các yếu tố này.</a:t>
            </a:r>
            <a:endParaRPr lang="en-GB" sz="4000">
              <a:latin typeface="Times New Roman" panose="02020603050405020304" pitchFamily="18" charset="0"/>
              <a:cs typeface="Times New Roman" panose="02020603050405020304" pitchFamily="18" charset="0"/>
            </a:endParaRPr>
          </a:p>
          <a:p>
            <a:pPr algn="just"/>
            <a:r>
              <a:rPr lang="vi-VN" sz="4000">
                <a:latin typeface="Times New Roman" panose="02020603050405020304" pitchFamily="18" charset="0"/>
                <a:cs typeface="Times New Roman" panose="02020603050405020304" pitchFamily="18" charset="0"/>
              </a:rPr>
              <a:t>- Nhận biết, phân tích lí lẽ, bằng chứng tiêu biểu.</a:t>
            </a:r>
            <a:endParaRPr lang="en-GB" sz="4000">
              <a:latin typeface="Times New Roman" panose="02020603050405020304" pitchFamily="18" charset="0"/>
              <a:cs typeface="Times New Roman" panose="02020603050405020304" pitchFamily="18" charset="0"/>
            </a:endParaRPr>
          </a:p>
          <a:p>
            <a:pPr algn="just"/>
            <a:r>
              <a:rPr lang="vi-VN" sz="4000">
                <a:latin typeface="Times New Roman" panose="02020603050405020304" pitchFamily="18" charset="0"/>
                <a:cs typeface="Times New Roman" panose="02020603050405020304" pitchFamily="18" charset="0"/>
              </a:rPr>
              <a:t>- Chỉ ra mục đích viết của VB và mối quan hệ giữa mục đích viết với đặc điểm của VB</a:t>
            </a:r>
            <a:endParaRPr lang="en-GB" sz="4000">
              <a:latin typeface="Times New Roman" panose="02020603050405020304" pitchFamily="18" charset="0"/>
              <a:cs typeface="Times New Roman" panose="02020603050405020304" pitchFamily="18" charset="0"/>
            </a:endParaRPr>
          </a:p>
          <a:p>
            <a:pPr algn="just"/>
            <a:r>
              <a:rPr lang="vi-VN" sz="4000">
                <a:latin typeface="Times New Roman" panose="02020603050405020304" pitchFamily="18" charset="0"/>
                <a:cs typeface="Times New Roman" panose="02020603050405020304" pitchFamily="18" charset="0"/>
              </a:rPr>
              <a:t>- Nhận biết ý tưởng, thông điệp; bối cảnh lịch sử, văn hoá, xã hội của văn bản.</a:t>
            </a:r>
            <a:endParaRPr lang="en-US" sz="4000">
              <a:solidFill>
                <a:srgbClr val="000000"/>
              </a:solidFill>
              <a:latin typeface="Times New Roman" panose="02020603050405020304" pitchFamily="18" charset="0"/>
              <a:ea typeface="Dreaming Outloud Sans"/>
              <a:cs typeface="Times New Roman" panose="02020603050405020304" pitchFamily="18" charset="0"/>
              <a:sym typeface="Dreaming Outloud Sans"/>
            </a:endParaRPr>
          </a:p>
        </p:txBody>
      </p:sp>
    </p:spTree>
    <p:extLst>
      <p:ext uri="{BB962C8B-B14F-4D97-AF65-F5344CB8AC3E}">
        <p14:creationId xmlns:p14="http://schemas.microsoft.com/office/powerpoint/2010/main" val="2474130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barn(inVertical)">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9ECDC7"/>
        </a:solidFill>
        <a:effectLst/>
      </p:bgPr>
    </p:bg>
    <p:spTree>
      <p:nvGrpSpPr>
        <p:cNvPr id="1" name=""/>
        <p:cNvGrpSpPr/>
        <p:nvPr/>
      </p:nvGrpSpPr>
      <p:grpSpPr>
        <a:xfrm>
          <a:off x="0" y="0"/>
          <a:ext cx="0" cy="0"/>
          <a:chOff x="0" y="0"/>
          <a:chExt cx="0" cy="0"/>
        </a:xfrm>
      </p:grpSpPr>
      <p:sp>
        <p:nvSpPr>
          <p:cNvPr id="2" name="Freeform 2"/>
          <p:cNvSpPr/>
          <p:nvPr/>
        </p:nvSpPr>
        <p:spPr>
          <a:xfrm>
            <a:off x="-3093184" y="-2144955"/>
            <a:ext cx="9163086" cy="9163086"/>
          </a:xfrm>
          <a:custGeom>
            <a:avLst/>
            <a:gdLst/>
            <a:ahLst/>
            <a:cxnLst/>
            <a:rect l="l" t="t" r="r" b="b"/>
            <a:pathLst>
              <a:path w="9163086" h="9163086">
                <a:moveTo>
                  <a:pt x="0" y="0"/>
                </a:moveTo>
                <a:lnTo>
                  <a:pt x="9163086" y="0"/>
                </a:lnTo>
                <a:lnTo>
                  <a:pt x="9163086" y="9163086"/>
                </a:lnTo>
                <a:lnTo>
                  <a:pt x="0" y="9163086"/>
                </a:lnTo>
                <a:lnTo>
                  <a:pt x="0" y="0"/>
                </a:lnTo>
                <a:close/>
              </a:path>
            </a:pathLst>
          </a:custGeom>
          <a:blipFill>
            <a:blip r:embed="rId2">
              <a:alphaModFix amt="44999"/>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12947615" y="-339589"/>
            <a:ext cx="12625099" cy="12625099"/>
          </a:xfrm>
          <a:custGeom>
            <a:avLst/>
            <a:gdLst/>
            <a:ahLst/>
            <a:cxnLst/>
            <a:rect l="l" t="t" r="r" b="b"/>
            <a:pathLst>
              <a:path w="12625099" h="12625099">
                <a:moveTo>
                  <a:pt x="0" y="0"/>
                </a:moveTo>
                <a:lnTo>
                  <a:pt x="12625099" y="0"/>
                </a:lnTo>
                <a:lnTo>
                  <a:pt x="12625099" y="12625099"/>
                </a:lnTo>
                <a:lnTo>
                  <a:pt x="0" y="12625099"/>
                </a:lnTo>
                <a:lnTo>
                  <a:pt x="0" y="0"/>
                </a:lnTo>
                <a:close/>
              </a:path>
            </a:pathLst>
          </a:custGeom>
          <a:blipFill>
            <a:blip r:embed="rId2">
              <a:alphaModFix amt="44999"/>
              <a:extLst>
                <a:ext uri="{96DAC541-7B7A-43D3-8B79-37D633B846F1}">
                  <asvg:svgBlip xmlns="" xmlns:asvg="http://schemas.microsoft.com/office/drawing/2016/SVG/main" r:embed="rId3"/>
                </a:ext>
              </a:extLst>
            </a:blip>
            <a:stretch>
              <a:fillRect/>
            </a:stretch>
          </a:blipFill>
        </p:spPr>
      </p:sp>
      <p:sp>
        <p:nvSpPr>
          <p:cNvPr id="4" name="Freeform 4"/>
          <p:cNvSpPr/>
          <p:nvPr/>
        </p:nvSpPr>
        <p:spPr>
          <a:xfrm>
            <a:off x="3352800" y="3848100"/>
            <a:ext cx="10825637" cy="6438900"/>
          </a:xfrm>
          <a:custGeom>
            <a:avLst/>
            <a:gdLst/>
            <a:ahLst/>
            <a:cxnLst/>
            <a:rect l="l" t="t" r="r" b="b"/>
            <a:pathLst>
              <a:path w="10287000" h="5825014">
                <a:moveTo>
                  <a:pt x="0" y="0"/>
                </a:moveTo>
                <a:lnTo>
                  <a:pt x="10287000" y="0"/>
                </a:lnTo>
                <a:lnTo>
                  <a:pt x="10287000" y="5825014"/>
                </a:lnTo>
                <a:lnTo>
                  <a:pt x="0" y="5825014"/>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5" name="Freeform 5"/>
          <p:cNvSpPr/>
          <p:nvPr/>
        </p:nvSpPr>
        <p:spPr>
          <a:xfrm>
            <a:off x="1369727" y="258260"/>
            <a:ext cx="2927332" cy="2224773"/>
          </a:xfrm>
          <a:custGeom>
            <a:avLst/>
            <a:gdLst/>
            <a:ahLst/>
            <a:cxnLst/>
            <a:rect l="l" t="t" r="r" b="b"/>
            <a:pathLst>
              <a:path w="2927332" h="2224773">
                <a:moveTo>
                  <a:pt x="0" y="0"/>
                </a:moveTo>
                <a:lnTo>
                  <a:pt x="2927332" y="0"/>
                </a:lnTo>
                <a:lnTo>
                  <a:pt x="2927332" y="2224772"/>
                </a:lnTo>
                <a:lnTo>
                  <a:pt x="0" y="2224772"/>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6" name="Freeform 6"/>
          <p:cNvSpPr/>
          <p:nvPr/>
        </p:nvSpPr>
        <p:spPr>
          <a:xfrm flipH="1">
            <a:off x="16180015" y="4764502"/>
            <a:ext cx="2443153" cy="1856797"/>
          </a:xfrm>
          <a:custGeom>
            <a:avLst/>
            <a:gdLst/>
            <a:ahLst/>
            <a:cxnLst/>
            <a:rect l="l" t="t" r="r" b="b"/>
            <a:pathLst>
              <a:path w="2443153" h="1856797">
                <a:moveTo>
                  <a:pt x="2443153" y="0"/>
                </a:moveTo>
                <a:lnTo>
                  <a:pt x="0" y="0"/>
                </a:lnTo>
                <a:lnTo>
                  <a:pt x="0" y="1856796"/>
                </a:lnTo>
                <a:lnTo>
                  <a:pt x="2443153" y="1856796"/>
                </a:lnTo>
                <a:lnTo>
                  <a:pt x="2443153"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10" name="TextBox 10"/>
          <p:cNvSpPr txBox="1"/>
          <p:nvPr/>
        </p:nvSpPr>
        <p:spPr>
          <a:xfrm>
            <a:off x="1974450" y="529975"/>
            <a:ext cx="15021149" cy="2954655"/>
          </a:xfrm>
          <a:prstGeom prst="rect">
            <a:avLst/>
          </a:prstGeom>
        </p:spPr>
        <p:txBody>
          <a:bodyPr wrap="square" lIns="0" tIns="0" rIns="0" bIns="0" rtlCol="0" anchor="t">
            <a:spAutoFit/>
          </a:bodyPr>
          <a:lstStyle/>
          <a:p>
            <a:pPr algn="ctr"/>
            <a:r>
              <a:rPr lang="vi-VN" sz="9600" b="1">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Hoạt động </a:t>
            </a:r>
            <a:r>
              <a:rPr lang="vi-VN" sz="9600" b="1" smtClean="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3</a:t>
            </a:r>
          </a:p>
          <a:p>
            <a:pPr algn="ctr"/>
            <a:r>
              <a:rPr lang="vi-VN" sz="9600" b="1" smtClean="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 </a:t>
            </a:r>
            <a:r>
              <a:rPr lang="vi-VN" sz="9600" b="1">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Luyện tập</a:t>
            </a:r>
            <a:endParaRPr lang="en-GB" sz="9600" b="1">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8572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barn(inVertical)">
                                      <p:cBhvr>
                                        <p:cTn id="7" dur="500"/>
                                        <p:tgtEl>
                                          <p:spTgt spid="10">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10">
                                            <p:txEl>
                                              <p:pRg st="1" end="1"/>
                                            </p:txEl>
                                          </p:spTgt>
                                        </p:tgtEl>
                                        <p:attrNameLst>
                                          <p:attrName>style.visibility</p:attrName>
                                        </p:attrNameLst>
                                      </p:cBhvr>
                                      <p:to>
                                        <p:strVal val="visible"/>
                                      </p:to>
                                    </p:set>
                                    <p:animEffect transition="in" filter="barn(inVertical)">
                                      <p:cBhvr>
                                        <p:cTn id="10"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9309ac64-8288-4ea0-aa2f-061f9418d41f.jpg"/>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5400" y="0"/>
            <a:ext cx="18313400" cy="102870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Lam tac\tải xuống.jp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657600" y="6819900"/>
            <a:ext cx="1943100" cy="2352676"/>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Lam tac\800px_COLOURBOX9774185 (3).jp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3194954" y="7996239"/>
            <a:ext cx="2133600" cy="141529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ADMIN\Desktop\Lam tac\800px_COLOURBOX9774185 (4).jpg"/>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9620249" y="7996238"/>
            <a:ext cx="3574706" cy="121126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5" descr="C:\Users\ADMIN\Desktop\Lam tac\800px_COLOURBOX9774185 (3).jpg"/>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6400800" y="7996239"/>
            <a:ext cx="1524000" cy="101092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5" descr="C:\Users\ADMIN\Desktop\Lam tac\800px_COLOURBOX9774185 (3).jpg"/>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0" y="7996239"/>
            <a:ext cx="2133600" cy="141529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5" descr="C:\Users\ADMIN\Desktop\Lam tac\800px_COLOURBOX9774185 (3).jpg"/>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flipH="1">
            <a:off x="16256002" y="7942691"/>
            <a:ext cx="1828800" cy="111801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C:\Users\ADMIN\Desktop\Lam tac\il_570xN.938660066_slvo.jpg"/>
          <p:cNvPicPr>
            <a:picLocks noChangeAspect="1" noChangeArrowheads="1"/>
          </p:cNvPicPr>
          <p:nvPr/>
        </p:nvPicPr>
        <p:blipFill>
          <a:blip r:embed="rId18" cstate="print">
            <a:extLst>
              <a:ext uri="{BEBA8EAE-BF5A-486C-A8C5-ECC9F3942E4B}">
                <a14:imgProps xmlns:a14="http://schemas.microsoft.com/office/drawing/2010/main">
                  <a14:imgLayer r:embed="rId19">
                    <a14:imgEffect>
                      <a14:backgroundRemoval t="0" b="100000" l="0" r="98421">
                        <a14:foregroundMark x1="75965" y1="14147" x2="87193" y2="14147"/>
                      </a14:backgroundRemoval>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12039600" y="5520904"/>
            <a:ext cx="2949964" cy="526139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descr="C:\Users\ADMIN\Desktop\Lam tac\lumberjack-lean-on-the-wood-log-vector-7780327.jpg"/>
          <p:cNvPicPr>
            <a:picLocks noChangeAspect="1" noChangeArrowheads="1"/>
          </p:cNvPicPr>
          <p:nvPr/>
        </p:nvPicPr>
        <p:blipFill>
          <a:blip r:embed="rId20" cstate="print">
            <a:extLst>
              <a:ext uri="{BEBA8EAE-BF5A-486C-A8C5-ECC9F3942E4B}">
                <a14:imgProps xmlns:a14="http://schemas.microsoft.com/office/drawing/2010/main">
                  <a14:imgLayer r:embed="rId21">
                    <a14:imgEffect>
                      <a14:backgroundRemoval t="0" b="91944" l="0" r="100000">
                        <a14:foregroundMark x1="43460" y1="12500" x2="39782" y2="19444"/>
                        <a14:foregroundMark x1="45913" y1="32778" x2="44278" y2="41389"/>
                      </a14:backgroundRemoval>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160243">
            <a:off x="14783987" y="5745828"/>
            <a:ext cx="3671618" cy="554640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ình ảnh có liên quan"/>
          <p:cNvPicPr>
            <a:picLocks noChangeAspect="1" noChangeArrowheads="1"/>
          </p:cNvPicPr>
          <p:nvPr/>
        </p:nvPicPr>
        <p:blipFill>
          <a:blip r:embed="rId22">
            <a:extLst>
              <a:ext uri="{BEBA8EAE-BF5A-486C-A8C5-ECC9F3942E4B}">
                <a14:imgProps xmlns:a14="http://schemas.microsoft.com/office/drawing/2010/main">
                  <a14:imgLayer r:embed="rId23">
                    <a14:imgEffect>
                      <a14:backgroundRemoval t="0" b="99133" l="4950" r="90900">
                        <a14:backgroundMark x1="50900" y1="25867" x2="52200" y2="26400"/>
                        <a14:backgroundMark x1="63000" y1="48667" x2="62200" y2="49333"/>
                        <a14:backgroundMark x1="64800" y1="41467" x2="63600" y2="42000"/>
                        <a14:backgroundMark x1="71800" y1="48933" x2="72300" y2="50000"/>
                        <a14:backgroundMark x1="59500" y1="61467" x2="58500" y2="62800"/>
                        <a14:backgroundMark x1="39700" y1="48800" x2="39700" y2="49867"/>
                        <a14:backgroundMark x1="38400" y1="51600" x2="38000" y2="51867"/>
                        <a14:backgroundMark x1="46700" y1="53600" x2="47200" y2="54933"/>
                        <a14:backgroundMark x1="53100" y1="35333" x2="53100" y2="35867"/>
                        <a14:backgroundMark x1="71700" y1="45733" x2="71200" y2="46133"/>
                        <a14:backgroundMark x1="74600" y1="44267" x2="74000" y2="44800"/>
                        <a14:backgroundMark x1="77200" y1="49200" x2="77300" y2="49867"/>
                        <a14:backgroundMark x1="19800" y1="50133" x2="20500" y2="50400"/>
                        <a14:backgroundMark x1="22000" y1="47333" x2="22700" y2="47333"/>
                        <a14:backgroundMark x1="21100" y1="56800" x2="21100" y2="57333"/>
                        <a14:backgroundMark x1="23300" y1="34400" x2="23500" y2="35067"/>
                        <a14:backgroundMark x1="53500" y1="42667" x2="53600" y2="43467"/>
                        <a14:backgroundMark x1="66300" y1="23200" x2="67600" y2="23867"/>
                        <a14:backgroundMark x1="73400" y1="58400" x2="73500" y2="58800"/>
                      </a14:backgroundRemoval>
                    </a14:imgEffect>
                    <a14:imgEffect>
                      <a14:artisticPaintBrush/>
                    </a14:imgEffect>
                  </a14:imgLayer>
                </a14:imgProps>
              </a:ext>
              <a:ext uri="{28A0092B-C50C-407E-A947-70E740481C1C}">
                <a14:useLocalDpi xmlns:a14="http://schemas.microsoft.com/office/drawing/2010/main" val="0"/>
              </a:ext>
            </a:extLst>
          </a:blip>
          <a:srcRect/>
          <a:stretch>
            <a:fillRect/>
          </a:stretch>
        </p:blipFill>
        <p:spPr bwMode="auto">
          <a:xfrm flipH="1">
            <a:off x="-8534399" y="-3390899"/>
            <a:ext cx="18563654" cy="1649754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descr="C:\Users\ADMIN\Desktop\Tai nguyen thiet ke tro choi\Giai cuu rung xanh\playful-wild-monkeys_1308-2930 (4).jpg"/>
          <p:cNvPicPr>
            <a:picLocks noChangeAspect="1" noChangeArrowheads="1"/>
          </p:cNvPicPr>
          <p:nvPr/>
        </p:nvPicPr>
        <p:blipFill>
          <a:blip r:embed="rId24">
            <a:extLst>
              <a:ext uri="{BEBA8EAE-BF5A-486C-A8C5-ECC9F3942E4B}">
                <a14:imgProps xmlns:a14="http://schemas.microsoft.com/office/drawing/2010/main">
                  <a14:imgLayer r:embed="rId25">
                    <a14:imgEffect>
                      <a14:backgroundRemoval t="0" b="100000" l="0" r="1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flipH="1">
            <a:off x="1828803" y="-200476"/>
            <a:ext cx="1828798" cy="263887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4" descr="Hình ảnh có liên quan"/>
          <p:cNvPicPr>
            <a:picLocks noChangeAspect="1" noChangeArrowheads="1"/>
          </p:cNvPicPr>
          <p:nvPr/>
        </p:nvPicPr>
        <p:blipFill>
          <a:blip r:embed="rId26" cstate="print">
            <a:extLst>
              <a:ext uri="{BEBA8EAE-BF5A-486C-A8C5-ECC9F3942E4B}">
                <a14:imgProps xmlns:a14="http://schemas.microsoft.com/office/drawing/2010/main">
                  <a14:imgLayer r:embed="rId27">
                    <a14:imgEffect>
                      <a14:backgroundRemoval t="0" b="100000" l="0" r="99688">
                        <a14:foregroundMark x1="22813" y1="35938" x2="26563" y2="52188"/>
                        <a14:foregroundMark x1="34063" y1="19375" x2="37813" y2="46875"/>
                        <a14:foregroundMark x1="30000" y1="28125" x2="35938" y2="44063"/>
                        <a14:foregroundMark x1="32813" y1="25938" x2="33750" y2="35625"/>
                      </a14:backgroundRemoval>
                    </a14:imgEffect>
                  </a14:imgLayer>
                </a14:imgProps>
              </a:ext>
              <a:ext uri="{28A0092B-C50C-407E-A947-70E740481C1C}">
                <a14:useLocalDpi xmlns:a14="http://schemas.microsoft.com/office/drawing/2010/main" val="0"/>
              </a:ext>
            </a:extLst>
          </a:blip>
          <a:srcRect/>
          <a:stretch>
            <a:fillRect/>
          </a:stretch>
        </p:blipFill>
        <p:spPr bwMode="auto">
          <a:xfrm rot="20925904" flipH="1">
            <a:off x="1269935" y="4867225"/>
            <a:ext cx="2031274" cy="1983762"/>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C:\Users\ADMIN\Desktop\Tai nguyen thiet ke tro choi\Bảng gỗ\images.jpg"/>
          <p:cNvPicPr>
            <a:picLocks noChangeAspect="1" noChangeArrowheads="1"/>
          </p:cNvPicPr>
          <p:nvPr/>
        </p:nvPicPr>
        <p:blipFill>
          <a:blip r:embed="rId28">
            <a:extLst>
              <a:ext uri="{BEBA8EAE-BF5A-486C-A8C5-ECC9F3942E4B}">
                <a14:imgProps xmlns:a14="http://schemas.microsoft.com/office/drawing/2010/main">
                  <a14:imgLayer r:embed="rId29">
                    <a14:imgEffect>
                      <a14:backgroundRemoval t="0" b="100000" l="0" r="100000"/>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819400" y="-1257300"/>
            <a:ext cx="13868400" cy="523502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001672" y="1506048"/>
            <a:ext cx="9503856" cy="1446550"/>
          </a:xfrm>
          <a:prstGeom prst="rect">
            <a:avLst/>
          </a:prstGeom>
          <a:noFill/>
        </p:spPr>
        <p:txBody>
          <a:bodyPr wrap="square" rtlCol="0">
            <a:spAutoFit/>
          </a:bodyPr>
          <a:lstStyle/>
          <a:p>
            <a:pPr algn="ctr"/>
            <a:r>
              <a:rPr lang="vi-VN" sz="8800"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Vùng xanh an toàn</a:t>
            </a:r>
            <a:endParaRPr lang="en-US" sz="88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endParaRPr>
          </a:p>
        </p:txBody>
      </p:sp>
      <p:pic>
        <p:nvPicPr>
          <p:cNvPr id="1034" name="Picture 10" descr="C:\Users\ADMIN\Desktop\Tai nguyen thiet ke tro choi\Angry birds epic birds\1505573783630 (2).png">
            <a:hlinkClick r:id="" action="ppaction://hlinkshowjump?jump=nextslide"/>
          </p:cNvPr>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8251533" y="4119068"/>
            <a:ext cx="2304386" cy="1401836"/>
          </a:xfrm>
          <a:prstGeom prst="rect">
            <a:avLst/>
          </a:prstGeom>
          <a:noFill/>
          <a:extLst>
            <a:ext uri="{909E8E84-426E-40DD-AFC4-6F175D3DCCD1}">
              <a14:hiddenFill xmlns:a14="http://schemas.microsoft.com/office/drawing/2010/main">
                <a:solidFill>
                  <a:srgbClr val="FFFFFF"/>
                </a:solidFill>
              </a14:hiddenFill>
            </a:ext>
          </a:extLst>
        </p:spPr>
      </p:pic>
      <p:pic>
        <p:nvPicPr>
          <p:cNvPr id="18" name="Zen Garden In-Game - Laura Shigihara - NhacCuaTui.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1"/>
          <a:stretch>
            <a:fillRect/>
          </a:stretch>
        </p:blipFill>
        <p:spPr>
          <a:xfrm>
            <a:off x="19354800" y="9010312"/>
            <a:ext cx="1219200" cy="1219200"/>
          </a:xfrm>
          <a:prstGeom prst="rect">
            <a:avLst/>
          </a:prstGeom>
        </p:spPr>
      </p:pic>
    </p:spTree>
    <p:extLst>
      <p:ext uri="{BB962C8B-B14F-4D97-AF65-F5344CB8AC3E}">
        <p14:creationId xmlns:p14="http://schemas.microsoft.com/office/powerpoint/2010/main" val="4272667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8"/>
                                        </p:tgtEl>
                                      </p:cBhvr>
                                    </p:cmd>
                                  </p:childTnLst>
                                </p:cTn>
                              </p:par>
                              <p:par>
                                <p:cTn id="7" presetID="26" presetClass="entr" presetSubtype="0" fill="hold" nodeType="withEffect">
                                  <p:stCondLst>
                                    <p:cond delay="0"/>
                                  </p:stCondLst>
                                  <p:childTnLst>
                                    <p:set>
                                      <p:cBhvr>
                                        <p:cTn id="8" dur="1" fill="hold">
                                          <p:stCondLst>
                                            <p:cond delay="0"/>
                                          </p:stCondLst>
                                        </p:cTn>
                                        <p:tgtEl>
                                          <p:spTgt spid="1033"/>
                                        </p:tgtEl>
                                        <p:attrNameLst>
                                          <p:attrName>style.visibility</p:attrName>
                                        </p:attrNameLst>
                                      </p:cBhvr>
                                      <p:to>
                                        <p:strVal val="visible"/>
                                      </p:to>
                                    </p:set>
                                    <p:animEffect transition="in" filter="wipe(down)">
                                      <p:cBhvr>
                                        <p:cTn id="9" dur="580">
                                          <p:stCondLst>
                                            <p:cond delay="0"/>
                                          </p:stCondLst>
                                        </p:cTn>
                                        <p:tgtEl>
                                          <p:spTgt spid="1033"/>
                                        </p:tgtEl>
                                      </p:cBhvr>
                                    </p:animEffect>
                                    <p:anim calcmode="lin" valueType="num">
                                      <p:cBhvr>
                                        <p:cTn id="10" dur="1822" tmFilter="0,0; 0.14,0.36; 0.43,0.73; 0.71,0.91; 1.0,1.0">
                                          <p:stCondLst>
                                            <p:cond delay="0"/>
                                          </p:stCondLst>
                                        </p:cTn>
                                        <p:tgtEl>
                                          <p:spTgt spid="1033"/>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1033"/>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1033"/>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1033"/>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1033"/>
                                        </p:tgtEl>
                                        <p:attrNameLst>
                                          <p:attrName>ppt_y</p:attrName>
                                        </p:attrNameLst>
                                      </p:cBhvr>
                                      <p:tavLst>
                                        <p:tav tm="0" fmla="#ppt_y-sin(pi*$)/81">
                                          <p:val>
                                            <p:fltVal val="0"/>
                                          </p:val>
                                        </p:tav>
                                        <p:tav tm="100000">
                                          <p:val>
                                            <p:fltVal val="1"/>
                                          </p:val>
                                        </p:tav>
                                      </p:tavLst>
                                    </p:anim>
                                    <p:animScale>
                                      <p:cBhvr>
                                        <p:cTn id="15" dur="26">
                                          <p:stCondLst>
                                            <p:cond delay="650"/>
                                          </p:stCondLst>
                                        </p:cTn>
                                        <p:tgtEl>
                                          <p:spTgt spid="1033"/>
                                        </p:tgtEl>
                                      </p:cBhvr>
                                      <p:to x="100000" y="60000"/>
                                    </p:animScale>
                                    <p:animScale>
                                      <p:cBhvr>
                                        <p:cTn id="16" dur="166" decel="50000">
                                          <p:stCondLst>
                                            <p:cond delay="676"/>
                                          </p:stCondLst>
                                        </p:cTn>
                                        <p:tgtEl>
                                          <p:spTgt spid="1033"/>
                                        </p:tgtEl>
                                      </p:cBhvr>
                                      <p:to x="100000" y="100000"/>
                                    </p:animScale>
                                    <p:animScale>
                                      <p:cBhvr>
                                        <p:cTn id="17" dur="26">
                                          <p:stCondLst>
                                            <p:cond delay="1312"/>
                                          </p:stCondLst>
                                        </p:cTn>
                                        <p:tgtEl>
                                          <p:spTgt spid="1033"/>
                                        </p:tgtEl>
                                      </p:cBhvr>
                                      <p:to x="100000" y="80000"/>
                                    </p:animScale>
                                    <p:animScale>
                                      <p:cBhvr>
                                        <p:cTn id="18" dur="166" decel="50000">
                                          <p:stCondLst>
                                            <p:cond delay="1338"/>
                                          </p:stCondLst>
                                        </p:cTn>
                                        <p:tgtEl>
                                          <p:spTgt spid="1033"/>
                                        </p:tgtEl>
                                      </p:cBhvr>
                                      <p:to x="100000" y="100000"/>
                                    </p:animScale>
                                    <p:animScale>
                                      <p:cBhvr>
                                        <p:cTn id="19" dur="26">
                                          <p:stCondLst>
                                            <p:cond delay="1642"/>
                                          </p:stCondLst>
                                        </p:cTn>
                                        <p:tgtEl>
                                          <p:spTgt spid="1033"/>
                                        </p:tgtEl>
                                      </p:cBhvr>
                                      <p:to x="100000" y="90000"/>
                                    </p:animScale>
                                    <p:animScale>
                                      <p:cBhvr>
                                        <p:cTn id="20" dur="166" decel="50000">
                                          <p:stCondLst>
                                            <p:cond delay="1668"/>
                                          </p:stCondLst>
                                        </p:cTn>
                                        <p:tgtEl>
                                          <p:spTgt spid="1033"/>
                                        </p:tgtEl>
                                      </p:cBhvr>
                                      <p:to x="100000" y="100000"/>
                                    </p:animScale>
                                    <p:animScale>
                                      <p:cBhvr>
                                        <p:cTn id="21" dur="26">
                                          <p:stCondLst>
                                            <p:cond delay="1808"/>
                                          </p:stCondLst>
                                        </p:cTn>
                                        <p:tgtEl>
                                          <p:spTgt spid="1033"/>
                                        </p:tgtEl>
                                      </p:cBhvr>
                                      <p:to x="100000" y="95000"/>
                                    </p:animScale>
                                    <p:animScale>
                                      <p:cBhvr>
                                        <p:cTn id="22" dur="166" decel="50000">
                                          <p:stCondLst>
                                            <p:cond delay="1834"/>
                                          </p:stCondLst>
                                        </p:cTn>
                                        <p:tgtEl>
                                          <p:spTgt spid="1033"/>
                                        </p:tgtEl>
                                      </p:cBhvr>
                                      <p:to x="100000" y="100000"/>
                                    </p:animScale>
                                  </p:childTnLst>
                                </p:cTn>
                              </p:par>
                              <p:par>
                                <p:cTn id="23" presetID="26" presetClass="entr"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down)">
                                      <p:cBhvr>
                                        <p:cTn id="25" dur="580">
                                          <p:stCondLst>
                                            <p:cond delay="0"/>
                                          </p:stCondLst>
                                        </p:cTn>
                                        <p:tgtEl>
                                          <p:spTgt spid="4"/>
                                        </p:tgtEl>
                                      </p:cBhvr>
                                    </p:animEffect>
                                    <p:anim calcmode="lin" valueType="num">
                                      <p:cBhvr>
                                        <p:cTn id="26"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31" dur="26">
                                          <p:stCondLst>
                                            <p:cond delay="650"/>
                                          </p:stCondLst>
                                        </p:cTn>
                                        <p:tgtEl>
                                          <p:spTgt spid="4"/>
                                        </p:tgtEl>
                                      </p:cBhvr>
                                      <p:to x="100000" y="60000"/>
                                    </p:animScale>
                                    <p:animScale>
                                      <p:cBhvr>
                                        <p:cTn id="32" dur="166" decel="50000">
                                          <p:stCondLst>
                                            <p:cond delay="676"/>
                                          </p:stCondLst>
                                        </p:cTn>
                                        <p:tgtEl>
                                          <p:spTgt spid="4"/>
                                        </p:tgtEl>
                                      </p:cBhvr>
                                      <p:to x="100000" y="100000"/>
                                    </p:animScale>
                                    <p:animScale>
                                      <p:cBhvr>
                                        <p:cTn id="33" dur="26">
                                          <p:stCondLst>
                                            <p:cond delay="1312"/>
                                          </p:stCondLst>
                                        </p:cTn>
                                        <p:tgtEl>
                                          <p:spTgt spid="4"/>
                                        </p:tgtEl>
                                      </p:cBhvr>
                                      <p:to x="100000" y="80000"/>
                                    </p:animScale>
                                    <p:animScale>
                                      <p:cBhvr>
                                        <p:cTn id="34" dur="166" decel="50000">
                                          <p:stCondLst>
                                            <p:cond delay="1338"/>
                                          </p:stCondLst>
                                        </p:cTn>
                                        <p:tgtEl>
                                          <p:spTgt spid="4"/>
                                        </p:tgtEl>
                                      </p:cBhvr>
                                      <p:to x="100000" y="100000"/>
                                    </p:animScale>
                                    <p:animScale>
                                      <p:cBhvr>
                                        <p:cTn id="35" dur="26">
                                          <p:stCondLst>
                                            <p:cond delay="1642"/>
                                          </p:stCondLst>
                                        </p:cTn>
                                        <p:tgtEl>
                                          <p:spTgt spid="4"/>
                                        </p:tgtEl>
                                      </p:cBhvr>
                                      <p:to x="100000" y="90000"/>
                                    </p:animScale>
                                    <p:animScale>
                                      <p:cBhvr>
                                        <p:cTn id="36" dur="166" decel="50000">
                                          <p:stCondLst>
                                            <p:cond delay="1668"/>
                                          </p:stCondLst>
                                        </p:cTn>
                                        <p:tgtEl>
                                          <p:spTgt spid="4"/>
                                        </p:tgtEl>
                                      </p:cBhvr>
                                      <p:to x="100000" y="100000"/>
                                    </p:animScale>
                                    <p:animScale>
                                      <p:cBhvr>
                                        <p:cTn id="37" dur="26">
                                          <p:stCondLst>
                                            <p:cond delay="1808"/>
                                          </p:stCondLst>
                                        </p:cTn>
                                        <p:tgtEl>
                                          <p:spTgt spid="4"/>
                                        </p:tgtEl>
                                      </p:cBhvr>
                                      <p:to x="100000" y="95000"/>
                                    </p:animScale>
                                    <p:animScale>
                                      <p:cBhvr>
                                        <p:cTn id="38" dur="166" decel="50000">
                                          <p:stCondLst>
                                            <p:cond delay="1834"/>
                                          </p:stCondLst>
                                        </p:cTn>
                                        <p:tgtEl>
                                          <p:spTgt spid="4"/>
                                        </p:tgtEl>
                                      </p:cBhvr>
                                      <p:to x="100000" y="100000"/>
                                    </p:animScale>
                                  </p:childTnLst>
                                </p:cTn>
                              </p:par>
                            </p:childTnLst>
                          </p:cTn>
                        </p:par>
                        <p:par>
                          <p:cTn id="39" fill="hold">
                            <p:stCondLst>
                              <p:cond delay="2000"/>
                            </p:stCondLst>
                            <p:childTnLst>
                              <p:par>
                                <p:cTn id="40" presetID="10" presetClass="entr" presetSubtype="0" fill="hold" nodeType="afterEffect">
                                  <p:stCondLst>
                                    <p:cond delay="0"/>
                                  </p:stCondLst>
                                  <p:childTnLst>
                                    <p:set>
                                      <p:cBhvr>
                                        <p:cTn id="41" dur="1" fill="hold">
                                          <p:stCondLst>
                                            <p:cond delay="0"/>
                                          </p:stCondLst>
                                        </p:cTn>
                                        <p:tgtEl>
                                          <p:spTgt spid="1034"/>
                                        </p:tgtEl>
                                        <p:attrNameLst>
                                          <p:attrName>style.visibility</p:attrName>
                                        </p:attrNameLst>
                                      </p:cBhvr>
                                      <p:to>
                                        <p:strVal val="visible"/>
                                      </p:to>
                                    </p:set>
                                    <p:animEffect transition="in" filter="fade">
                                      <p:cBhvr>
                                        <p:cTn id="42" dur="500"/>
                                        <p:tgtEl>
                                          <p:spTgt spid="1034"/>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4">
                                            <p:txEl>
                                              <p:pRg st="0" end="0"/>
                                            </p:txEl>
                                          </p:spTgt>
                                        </p:tgtEl>
                                        <p:attrNameLst>
                                          <p:attrName>style.visibility</p:attrName>
                                        </p:attrNameLst>
                                      </p:cBhvr>
                                      <p:to>
                                        <p:strVal val="visible"/>
                                      </p:to>
                                    </p:set>
                                    <p:animEffect transition="in" filter="fade">
                                      <p:cBhvr>
                                        <p:cTn id="47" dur="1000"/>
                                        <p:tgtEl>
                                          <p:spTgt spid="4">
                                            <p:txEl>
                                              <p:pRg st="0" end="0"/>
                                            </p:txEl>
                                          </p:spTgt>
                                        </p:tgtEl>
                                      </p:cBhvr>
                                    </p:animEffect>
                                    <p:anim calcmode="lin" valueType="num">
                                      <p:cBhvr>
                                        <p:cTn id="4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4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50">
                <p:cTn id="50" repeatCount="indefinite" fill="hold" display="0">
                  <p:stCondLst>
                    <p:cond delay="indefinite"/>
                  </p:stCondLst>
                  <p:endCondLst>
                    <p:cond evt="onStopAudio" delay="0">
                      <p:tgtEl>
                        <p:sldTgt/>
                      </p:tgtEl>
                    </p:cond>
                  </p:endCondLst>
                </p:cTn>
                <p:tgtEl>
                  <p:spTgt spid="18"/>
                </p:tgtEl>
              </p:cMediaNode>
            </p:audio>
          </p:childTnLst>
        </p:cTn>
      </p:par>
    </p:tnLst>
    <p:bldLst>
      <p:bldP spid="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b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90500"/>
            <a:ext cx="18440400" cy="104775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914400" y="19610"/>
            <a:ext cx="16916400" cy="10272832"/>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3980543" y="2324100"/>
            <a:ext cx="11277600" cy="4524315"/>
          </a:xfrm>
          <a:prstGeom prst="rect">
            <a:avLst/>
          </a:prstGeom>
          <a:noFill/>
        </p:spPr>
        <p:txBody>
          <a:bodyPr wrap="square" rtlCol="0">
            <a:spAutoFit/>
          </a:bodyPr>
          <a:lstStyle/>
          <a:p>
            <a:pPr algn="ctr"/>
            <a:r>
              <a:rPr lang="vi-VN" sz="4800" b="1" smtClean="0">
                <a:latin typeface="Times New Roman" panose="02020603050405020304" pitchFamily="18" charset="0"/>
                <a:cs typeface="Times New Roman" panose="02020603050405020304" pitchFamily="18" charset="0"/>
              </a:rPr>
              <a:t>Hướng </a:t>
            </a:r>
            <a:r>
              <a:rPr lang="vi-VN" sz="4800" b="1">
                <a:latin typeface="Times New Roman" panose="02020603050405020304" pitchFamily="18" charset="0"/>
                <a:cs typeface="Times New Roman" panose="02020603050405020304" pitchFamily="18" charset="0"/>
              </a:rPr>
              <a:t>dẫn trò </a:t>
            </a:r>
            <a:r>
              <a:rPr lang="vi-VN" sz="4800" b="1" smtClean="0">
                <a:latin typeface="Times New Roman" panose="02020603050405020304" pitchFamily="18" charset="0"/>
                <a:cs typeface="Times New Roman" panose="02020603050405020304" pitchFamily="18" charset="0"/>
              </a:rPr>
              <a:t>chơi</a:t>
            </a:r>
          </a:p>
          <a:p>
            <a:pPr algn="just"/>
            <a:r>
              <a:rPr lang="vi-VN" sz="4800" b="1" smtClean="0">
                <a:latin typeface="Times New Roman" panose="02020603050405020304" pitchFamily="18" charset="0"/>
                <a:cs typeface="Times New Roman" panose="02020603050405020304" pitchFamily="18" charset="0"/>
              </a:rPr>
              <a:t> </a:t>
            </a:r>
            <a:r>
              <a:rPr lang="vi-VN" sz="4800">
                <a:latin typeface="Times New Roman" panose="02020603050405020304" pitchFamily="18" charset="0"/>
                <a:cs typeface="Times New Roman" panose="02020603050405020304" pitchFamily="18" charset="0"/>
              </a:rPr>
              <a:t>Chiếc xe oto đang di chuyển đến “vùng xanh an toàn” thì gặp phải các chướng ngại vật. Các bạn hãy trả lời đúng các câu hỏi để xe ô tô vượt qua được chướng ngại vật và về đích nhé.</a:t>
            </a:r>
            <a:r>
              <a:rPr lang="vi-VN" sz="4800" b="1">
                <a:latin typeface="Times New Roman" panose="02020603050405020304" pitchFamily="18" charset="0"/>
                <a:cs typeface="Times New Roman" panose="02020603050405020304" pitchFamily="18" charset="0"/>
              </a:rPr>
              <a:t> </a:t>
            </a:r>
            <a:endParaRPr lang="en-GB" sz="4800">
              <a:latin typeface="Times New Roman" panose="02020603050405020304" pitchFamily="18" charset="0"/>
              <a:cs typeface="Times New Roman" panose="02020603050405020304" pitchFamily="18" charset="0"/>
            </a:endParaRPr>
          </a:p>
        </p:txBody>
      </p:sp>
      <p:pic>
        <p:nvPicPr>
          <p:cNvPr id="8" name="Picture 2" descr="C:\Users\ADMIN\Desktop\Tai nguyen thiet ke tro choi\Bảng gỗ\Picture1 (2).png">
            <a:hlinkClick r:id="" action="ppaction://hlinkshowjump?jump=nextslide"/>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269029" y="8953500"/>
            <a:ext cx="2536654" cy="10783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5282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1000"/>
                                        <p:tgtEl>
                                          <p:spTgt spid="42"/>
                                        </p:tgtEl>
                                      </p:cBhvr>
                                    </p:animEffect>
                                    <p:anim calcmode="lin" valueType="num">
                                      <p:cBhvr>
                                        <p:cTn id="13" dur="1000" fill="hold"/>
                                        <p:tgtEl>
                                          <p:spTgt spid="42"/>
                                        </p:tgtEl>
                                        <p:attrNameLst>
                                          <p:attrName>ppt_x</p:attrName>
                                        </p:attrNameLst>
                                      </p:cBhvr>
                                      <p:tavLst>
                                        <p:tav tm="0">
                                          <p:val>
                                            <p:strVal val="#ppt_x"/>
                                          </p:val>
                                        </p:tav>
                                        <p:tav tm="100000">
                                          <p:val>
                                            <p:strVal val="#ppt_x"/>
                                          </p:val>
                                        </p:tav>
                                      </p:tavLst>
                                    </p:anim>
                                    <p:anim calcmode="lin" valueType="num">
                                      <p:cBhvr>
                                        <p:cTn id="1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b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90500"/>
            <a:ext cx="18440400" cy="104775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04800" y="-952500"/>
            <a:ext cx="17754600" cy="8294123"/>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304055" y="5689396"/>
            <a:ext cx="9832290" cy="5212026"/>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3878943" y="656265"/>
            <a:ext cx="11353800" cy="4154984"/>
          </a:xfrm>
          <a:prstGeom prst="rect">
            <a:avLst/>
          </a:prstGeom>
          <a:noFill/>
        </p:spPr>
        <p:txBody>
          <a:bodyPr wrap="square" rtlCol="0">
            <a:spAutoFit/>
          </a:bodyPr>
          <a:lstStyle/>
          <a:p>
            <a:pPr algn="just"/>
            <a:r>
              <a:rPr lang="vi-VN" sz="4400" b="1">
                <a:latin typeface="Times New Roman" panose="02020603050405020304" pitchFamily="18" charset="0"/>
                <a:cs typeface="Times New Roman" panose="02020603050405020304" pitchFamily="18" charset="0"/>
              </a:rPr>
              <a:t>Câu 1: </a:t>
            </a:r>
            <a:r>
              <a:rPr lang="vi-VN" sz="4400">
                <a:latin typeface="Times New Roman" panose="02020603050405020304" pitchFamily="18" charset="0"/>
                <a:cs typeface="Times New Roman" panose="02020603050405020304" pitchFamily="18" charset="0"/>
              </a:rPr>
              <a:t>Xác định luận đề của văn bản:</a:t>
            </a:r>
            <a:endParaRPr lang="en-GB" sz="4400">
              <a:latin typeface="Times New Roman" panose="02020603050405020304" pitchFamily="18" charset="0"/>
              <a:cs typeface="Times New Roman" panose="02020603050405020304" pitchFamily="18" charset="0"/>
            </a:endParaRPr>
          </a:p>
          <a:p>
            <a:pPr algn="just"/>
            <a:r>
              <a:rPr lang="vi-VN" sz="4400">
                <a:latin typeface="Times New Roman" panose="02020603050405020304" pitchFamily="18" charset="0"/>
                <a:cs typeface="Times New Roman" panose="02020603050405020304" pitchFamily="18" charset="0"/>
              </a:rPr>
              <a:t>A. Bàn về hậu quả của chiến tranh</a:t>
            </a:r>
            <a:endParaRPr lang="en-GB" sz="4400">
              <a:latin typeface="Times New Roman" panose="02020603050405020304" pitchFamily="18" charset="0"/>
              <a:cs typeface="Times New Roman" panose="02020603050405020304" pitchFamily="18" charset="0"/>
            </a:endParaRPr>
          </a:p>
          <a:p>
            <a:pPr algn="just"/>
            <a:r>
              <a:rPr lang="vi-VN" sz="4400">
                <a:latin typeface="Times New Roman" panose="02020603050405020304" pitchFamily="18" charset="0"/>
                <a:cs typeface="Times New Roman" panose="02020603050405020304" pitchFamily="18" charset="0"/>
              </a:rPr>
              <a:t>B. Bàn về vấn đề chạy đua vũ khí hạt nhân trên toàn cầu</a:t>
            </a:r>
            <a:endParaRPr lang="en-GB" sz="4400">
              <a:latin typeface="Times New Roman" panose="02020603050405020304" pitchFamily="18" charset="0"/>
              <a:cs typeface="Times New Roman" panose="02020603050405020304" pitchFamily="18" charset="0"/>
            </a:endParaRPr>
          </a:p>
          <a:p>
            <a:pPr algn="just"/>
            <a:r>
              <a:rPr lang="vi-VN" sz="4400">
                <a:latin typeface="Times New Roman" panose="02020603050405020304" pitchFamily="18" charset="0"/>
                <a:cs typeface="Times New Roman" panose="02020603050405020304" pitchFamily="18" charset="0"/>
              </a:rPr>
              <a:t>C. Bàn về ô nhiễm môi trường</a:t>
            </a:r>
            <a:endParaRPr lang="en-GB" sz="4400">
              <a:latin typeface="Times New Roman" panose="02020603050405020304" pitchFamily="18" charset="0"/>
              <a:cs typeface="Times New Roman" panose="02020603050405020304" pitchFamily="18" charset="0"/>
            </a:endParaRPr>
          </a:p>
          <a:p>
            <a:pPr algn="just"/>
            <a:r>
              <a:rPr lang="vi-VN" sz="4400">
                <a:latin typeface="Times New Roman" panose="02020603050405020304" pitchFamily="18" charset="0"/>
                <a:cs typeface="Times New Roman" panose="02020603050405020304" pitchFamily="18" charset="0"/>
              </a:rPr>
              <a:t>D. Bàn về biến đổi khí hậu</a:t>
            </a:r>
            <a:endParaRPr lang="en-GB" sz="4400">
              <a:latin typeface="Times New Roman" panose="02020603050405020304" pitchFamily="18" charset="0"/>
              <a:cs typeface="Times New Roman" panose="02020603050405020304" pitchFamily="18" charset="0"/>
            </a:endParaRPr>
          </a:p>
        </p:txBody>
      </p:sp>
      <p:sp>
        <p:nvSpPr>
          <p:cNvPr id="43" name="TextBox 42"/>
          <p:cNvSpPr txBox="1"/>
          <p:nvPr/>
        </p:nvSpPr>
        <p:spPr>
          <a:xfrm>
            <a:off x="6477000" y="6819900"/>
            <a:ext cx="5795113" cy="2308324"/>
          </a:xfrm>
          <a:prstGeom prst="rect">
            <a:avLst/>
          </a:prstGeom>
          <a:noFill/>
        </p:spPr>
        <p:txBody>
          <a:bodyPr wrap="square" rtlCol="0">
            <a:spAutoFit/>
          </a:bodyPr>
          <a:lstStyle/>
          <a:p>
            <a:pPr algn="just"/>
            <a:r>
              <a:rPr lang="vi-VN" sz="4800">
                <a:latin typeface="Times New Roman" panose="02020603050405020304" pitchFamily="18" charset="0"/>
                <a:cs typeface="Times New Roman" panose="02020603050405020304" pitchFamily="18" charset="0"/>
              </a:rPr>
              <a:t>B. Bàn về vấn đề chạy đua vũ khí hạt nhân trên toàn cầu</a:t>
            </a:r>
            <a:endParaRPr lang="en-GB" sz="4800">
              <a:latin typeface="Times New Roman" panose="02020603050405020304" pitchFamily="18" charset="0"/>
              <a:cs typeface="Times New Roman" panose="02020603050405020304" pitchFamily="18" charset="0"/>
            </a:endParaRPr>
          </a:p>
        </p:txBody>
      </p:sp>
      <p:pic>
        <p:nvPicPr>
          <p:cNvPr id="3074" name="Picture 2" descr="C:\Users\ADMIN\Desktop\Tai nguyen thiet ke tro choi\Bảng gỗ\Picture1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269029" y="8953500"/>
            <a:ext cx="2536654" cy="10783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6786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1000"/>
                                        <p:tgtEl>
                                          <p:spTgt spid="42"/>
                                        </p:tgtEl>
                                      </p:cBhvr>
                                    </p:animEffect>
                                    <p:anim calcmode="lin" valueType="num">
                                      <p:cBhvr>
                                        <p:cTn id="13" dur="1000" fill="hold"/>
                                        <p:tgtEl>
                                          <p:spTgt spid="42"/>
                                        </p:tgtEl>
                                        <p:attrNameLst>
                                          <p:attrName>ppt_x</p:attrName>
                                        </p:attrNameLst>
                                      </p:cBhvr>
                                      <p:tavLst>
                                        <p:tav tm="0">
                                          <p:val>
                                            <p:strVal val="#ppt_x"/>
                                          </p:val>
                                        </p:tav>
                                        <p:tav tm="100000">
                                          <p:val>
                                            <p:strVal val="#ppt_x"/>
                                          </p:val>
                                        </p:tav>
                                      </p:tavLst>
                                    </p:anim>
                                    <p:anim calcmode="lin" valueType="num">
                                      <p:cBhvr>
                                        <p:cTn id="1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1000"/>
                                        <p:tgtEl>
                                          <p:spTgt spid="41"/>
                                        </p:tgtEl>
                                      </p:cBhvr>
                                    </p:animEffect>
                                    <p:anim calcmode="lin" valueType="num">
                                      <p:cBhvr>
                                        <p:cTn id="20" dur="1000" fill="hold"/>
                                        <p:tgtEl>
                                          <p:spTgt spid="41"/>
                                        </p:tgtEl>
                                        <p:attrNameLst>
                                          <p:attrName>ppt_x</p:attrName>
                                        </p:attrNameLst>
                                      </p:cBhvr>
                                      <p:tavLst>
                                        <p:tav tm="0">
                                          <p:val>
                                            <p:strVal val="#ppt_x"/>
                                          </p:val>
                                        </p:tav>
                                        <p:tav tm="100000">
                                          <p:val>
                                            <p:strVal val="#ppt_x"/>
                                          </p:val>
                                        </p:tav>
                                      </p:tavLst>
                                    </p:anim>
                                    <p:anim calcmode="lin" valueType="num">
                                      <p:cBhvr>
                                        <p:cTn id="21" dur="1000" fill="hold"/>
                                        <p:tgtEl>
                                          <p:spTgt spid="4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fade">
                                      <p:cBhvr>
                                        <p:cTn id="24" dur="1000"/>
                                        <p:tgtEl>
                                          <p:spTgt spid="43"/>
                                        </p:tgtEl>
                                      </p:cBhvr>
                                    </p:animEffect>
                                    <p:anim calcmode="lin" valueType="num">
                                      <p:cBhvr>
                                        <p:cTn id="25" dur="1000" fill="hold"/>
                                        <p:tgtEl>
                                          <p:spTgt spid="43"/>
                                        </p:tgtEl>
                                        <p:attrNameLst>
                                          <p:attrName>ppt_x</p:attrName>
                                        </p:attrNameLst>
                                      </p:cBhvr>
                                      <p:tavLst>
                                        <p:tav tm="0">
                                          <p:val>
                                            <p:strVal val="#ppt_x"/>
                                          </p:val>
                                        </p:tav>
                                        <p:tav tm="100000">
                                          <p:val>
                                            <p:strVal val="#ppt_x"/>
                                          </p:val>
                                        </p:tav>
                                      </p:tavLst>
                                    </p:anim>
                                    <p:anim calcmode="lin" valueType="num">
                                      <p:cBhvr>
                                        <p:cTn id="26"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3555" b="-13555"/>
            </a:stretch>
          </a:blipFill>
        </p:spPr>
      </p:sp>
      <p:grpSp>
        <p:nvGrpSpPr>
          <p:cNvPr id="3" name="Group 3"/>
          <p:cNvGrpSpPr/>
          <p:nvPr/>
        </p:nvGrpSpPr>
        <p:grpSpPr>
          <a:xfrm>
            <a:off x="0" y="8156531"/>
            <a:ext cx="18288000" cy="3086100"/>
            <a:chOff x="0" y="0"/>
            <a:chExt cx="2971210" cy="812800"/>
          </a:xfrm>
        </p:grpSpPr>
        <p:sp>
          <p:nvSpPr>
            <p:cNvPr id="4" name="Freeform 4"/>
            <p:cNvSpPr/>
            <p:nvPr/>
          </p:nvSpPr>
          <p:spPr>
            <a:xfrm>
              <a:off x="0" y="0"/>
              <a:ext cx="2971210" cy="812800"/>
            </a:xfrm>
            <a:custGeom>
              <a:avLst/>
              <a:gdLst/>
              <a:ahLst/>
              <a:cxnLst/>
              <a:rect l="l" t="t" r="r" b="b"/>
              <a:pathLst>
                <a:path w="2971210" h="812800">
                  <a:moveTo>
                    <a:pt x="0" y="0"/>
                  </a:moveTo>
                  <a:lnTo>
                    <a:pt x="2971210" y="0"/>
                  </a:lnTo>
                  <a:lnTo>
                    <a:pt x="2971210" y="812800"/>
                  </a:lnTo>
                  <a:lnTo>
                    <a:pt x="0" y="812800"/>
                  </a:lnTo>
                  <a:close/>
                </a:path>
              </a:pathLst>
            </a:custGeom>
            <a:solidFill>
              <a:srgbClr val="248CBF"/>
            </a:solidFill>
          </p:spPr>
        </p:sp>
        <p:sp>
          <p:nvSpPr>
            <p:cNvPr id="5" name="TextBox 5"/>
            <p:cNvSpPr txBox="1"/>
            <p:nvPr/>
          </p:nvSpPr>
          <p:spPr>
            <a:xfrm>
              <a:off x="0" y="-38100"/>
              <a:ext cx="2971210" cy="850900"/>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6" name="Freeform 6"/>
          <p:cNvSpPr/>
          <p:nvPr/>
        </p:nvSpPr>
        <p:spPr>
          <a:xfrm>
            <a:off x="0" y="5999098"/>
            <a:ext cx="18288000" cy="2404586"/>
          </a:xfrm>
          <a:custGeom>
            <a:avLst/>
            <a:gdLst/>
            <a:ahLst/>
            <a:cxnLst/>
            <a:rect l="l" t="t" r="r" b="b"/>
            <a:pathLst>
              <a:path w="10287000" h="2404586">
                <a:moveTo>
                  <a:pt x="0" y="0"/>
                </a:moveTo>
                <a:lnTo>
                  <a:pt x="10287000" y="0"/>
                </a:lnTo>
                <a:lnTo>
                  <a:pt x="10287000" y="2404586"/>
                </a:lnTo>
                <a:lnTo>
                  <a:pt x="0" y="2404586"/>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7" name="Freeform 7"/>
          <p:cNvSpPr/>
          <p:nvPr/>
        </p:nvSpPr>
        <p:spPr>
          <a:xfrm>
            <a:off x="4038600" y="2932778"/>
            <a:ext cx="9144000" cy="5944522"/>
          </a:xfrm>
          <a:custGeom>
            <a:avLst/>
            <a:gdLst/>
            <a:ahLst/>
            <a:cxnLst/>
            <a:rect l="l" t="t" r="r" b="b"/>
            <a:pathLst>
              <a:path w="6225588" h="4427949">
                <a:moveTo>
                  <a:pt x="0" y="0"/>
                </a:moveTo>
                <a:lnTo>
                  <a:pt x="6225588" y="0"/>
                </a:lnTo>
                <a:lnTo>
                  <a:pt x="6225588" y="4427950"/>
                </a:lnTo>
                <a:lnTo>
                  <a:pt x="0" y="4427950"/>
                </a:lnTo>
                <a:lnTo>
                  <a:pt x="0" y="0"/>
                </a:lnTo>
                <a:close/>
              </a:path>
            </a:pathLst>
          </a:custGeom>
          <a:blipFill>
            <a:blip r:embed="rId5"/>
            <a:stretch>
              <a:fillRect/>
            </a:stretch>
          </a:blipFill>
        </p:spPr>
      </p:sp>
      <p:grpSp>
        <p:nvGrpSpPr>
          <p:cNvPr id="8" name="Group 8"/>
          <p:cNvGrpSpPr/>
          <p:nvPr/>
        </p:nvGrpSpPr>
        <p:grpSpPr>
          <a:xfrm>
            <a:off x="4876800" y="8608026"/>
            <a:ext cx="7753494" cy="1710033"/>
            <a:chOff x="0" y="0"/>
            <a:chExt cx="1226230" cy="247212"/>
          </a:xfrm>
        </p:grpSpPr>
        <p:sp>
          <p:nvSpPr>
            <p:cNvPr id="9" name="Freeform 9"/>
            <p:cNvSpPr/>
            <p:nvPr/>
          </p:nvSpPr>
          <p:spPr>
            <a:xfrm>
              <a:off x="0" y="0"/>
              <a:ext cx="1226230" cy="247212"/>
            </a:xfrm>
            <a:custGeom>
              <a:avLst/>
              <a:gdLst/>
              <a:ahLst/>
              <a:cxnLst/>
              <a:rect l="l" t="t" r="r" b="b"/>
              <a:pathLst>
                <a:path w="1226230" h="247212">
                  <a:moveTo>
                    <a:pt x="613115" y="0"/>
                  </a:moveTo>
                  <a:cubicBezTo>
                    <a:pt x="274501" y="0"/>
                    <a:pt x="0" y="55340"/>
                    <a:pt x="0" y="123606"/>
                  </a:cubicBezTo>
                  <a:cubicBezTo>
                    <a:pt x="0" y="191872"/>
                    <a:pt x="274501" y="247212"/>
                    <a:pt x="613115" y="247212"/>
                  </a:cubicBezTo>
                  <a:cubicBezTo>
                    <a:pt x="951729" y="247212"/>
                    <a:pt x="1226230" y="191872"/>
                    <a:pt x="1226230" y="123606"/>
                  </a:cubicBezTo>
                  <a:cubicBezTo>
                    <a:pt x="1226230" y="55340"/>
                    <a:pt x="951729" y="0"/>
                    <a:pt x="613115" y="0"/>
                  </a:cubicBezTo>
                  <a:close/>
                </a:path>
              </a:pathLst>
            </a:custGeom>
            <a:solidFill>
              <a:srgbClr val="4DA639">
                <a:alpha val="63922"/>
              </a:srgbClr>
            </a:solidFill>
          </p:spPr>
        </p:sp>
        <p:sp>
          <p:nvSpPr>
            <p:cNvPr id="10" name="TextBox 10"/>
            <p:cNvSpPr txBox="1"/>
            <p:nvPr/>
          </p:nvSpPr>
          <p:spPr>
            <a:xfrm>
              <a:off x="114959" y="-14924"/>
              <a:ext cx="996312" cy="238960"/>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11" name="Freeform 11"/>
          <p:cNvSpPr/>
          <p:nvPr/>
        </p:nvSpPr>
        <p:spPr>
          <a:xfrm>
            <a:off x="6380915" y="5581122"/>
            <a:ext cx="4791456" cy="4204663"/>
          </a:xfrm>
          <a:custGeom>
            <a:avLst/>
            <a:gdLst/>
            <a:ahLst/>
            <a:cxnLst/>
            <a:rect l="l" t="t" r="r" b="b"/>
            <a:pathLst>
              <a:path w="3526912" h="3006692">
                <a:moveTo>
                  <a:pt x="0" y="0"/>
                </a:moveTo>
                <a:lnTo>
                  <a:pt x="3526912" y="0"/>
                </a:lnTo>
                <a:lnTo>
                  <a:pt x="3526912" y="3006692"/>
                </a:lnTo>
                <a:lnTo>
                  <a:pt x="0" y="3006692"/>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15" name="Freeform 15"/>
          <p:cNvSpPr/>
          <p:nvPr/>
        </p:nvSpPr>
        <p:spPr>
          <a:xfrm>
            <a:off x="490452" y="8565977"/>
            <a:ext cx="2454756" cy="1752082"/>
          </a:xfrm>
          <a:custGeom>
            <a:avLst/>
            <a:gdLst/>
            <a:ahLst/>
            <a:cxnLst/>
            <a:rect l="l" t="t" r="r" b="b"/>
            <a:pathLst>
              <a:path w="2454756" h="1752082">
                <a:moveTo>
                  <a:pt x="0" y="0"/>
                </a:moveTo>
                <a:lnTo>
                  <a:pt x="2454756" y="0"/>
                </a:lnTo>
                <a:lnTo>
                  <a:pt x="2454756" y="1752082"/>
                </a:lnTo>
                <a:lnTo>
                  <a:pt x="0" y="1752082"/>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6" name="Freeform 16"/>
          <p:cNvSpPr/>
          <p:nvPr/>
        </p:nvSpPr>
        <p:spPr>
          <a:xfrm flipH="1">
            <a:off x="16051487" y="8504075"/>
            <a:ext cx="2454756" cy="1752082"/>
          </a:xfrm>
          <a:custGeom>
            <a:avLst/>
            <a:gdLst/>
            <a:ahLst/>
            <a:cxnLst/>
            <a:rect l="l" t="t" r="r" b="b"/>
            <a:pathLst>
              <a:path w="2454756" h="1752082">
                <a:moveTo>
                  <a:pt x="2454756" y="0"/>
                </a:moveTo>
                <a:lnTo>
                  <a:pt x="0" y="0"/>
                </a:lnTo>
                <a:lnTo>
                  <a:pt x="0" y="1752082"/>
                </a:lnTo>
                <a:lnTo>
                  <a:pt x="2454756" y="1752082"/>
                </a:lnTo>
                <a:lnTo>
                  <a:pt x="2454756"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8" name="Rectangle 17"/>
          <p:cNvSpPr/>
          <p:nvPr/>
        </p:nvSpPr>
        <p:spPr>
          <a:xfrm>
            <a:off x="3810000" y="210630"/>
            <a:ext cx="11061041" cy="2621039"/>
          </a:xfrm>
          <a:prstGeom prst="rect">
            <a:avLst/>
          </a:prstGeom>
          <a:ln>
            <a:noFill/>
          </a:ln>
          <a:effectLst>
            <a:outerShdw blurRad="149987" dist="250190" dir="8460000" algn="ctr">
              <a:srgbClr val="000000">
                <a:alpha val="28000"/>
              </a:srgbClr>
            </a:outerShdw>
          </a:effectLst>
          <a:scene3d>
            <a:camera prst="isometricOffAxis1Right"/>
            <a:lightRig rig="contrasting" dir="t">
              <a:rot lat="0" lon="0" rev="1500000"/>
            </a:lightRig>
          </a:scene3d>
          <a:sp3d prstMaterial="metal">
            <a:bevelT w="88900" h="88900"/>
          </a:sp3d>
        </p:spPr>
        <p:txBody>
          <a:bodyPr wrap="none">
            <a:spAutoFit/>
          </a:bodyPr>
          <a:lstStyle/>
          <a:p>
            <a:pPr algn="ctr">
              <a:lnSpc>
                <a:spcPct val="130000"/>
              </a:lnSpc>
              <a:spcAft>
                <a:spcPts val="0"/>
              </a:spcAft>
            </a:pPr>
            <a:r>
              <a:rPr lang="vi-VN" sz="6600" b="1" ker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HOẠT ĐỘNG </a:t>
            </a:r>
            <a:r>
              <a:rPr lang="vi-VN" sz="6600" b="1" kern="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2</a:t>
            </a:r>
          </a:p>
          <a:p>
            <a:pPr algn="ctr">
              <a:lnSpc>
                <a:spcPct val="130000"/>
              </a:lnSpc>
              <a:spcAft>
                <a:spcPts val="0"/>
              </a:spcAft>
            </a:pPr>
            <a:r>
              <a:rPr lang="vi-VN" sz="6600" b="1" kern="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6600" b="1" ker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HÌNH THÀNH KIẾN THỨC</a:t>
            </a:r>
            <a:endParaRPr lang="en-GB" sz="6600" kern="10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6814051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b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90500"/>
            <a:ext cx="18440400" cy="104775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52400" y="-1104900"/>
            <a:ext cx="18592800" cy="8610599"/>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340911" y="5814086"/>
            <a:ext cx="9832290" cy="5212026"/>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2399056" y="628891"/>
            <a:ext cx="13716000" cy="4708981"/>
          </a:xfrm>
          <a:prstGeom prst="rect">
            <a:avLst/>
          </a:prstGeom>
          <a:noFill/>
        </p:spPr>
        <p:txBody>
          <a:bodyPr wrap="square" rtlCol="0">
            <a:spAutoFit/>
          </a:bodyPr>
          <a:lstStyle/>
          <a:p>
            <a:r>
              <a:rPr lang="vi-VN" sz="3600" b="1">
                <a:latin typeface="Times New Roman" panose="02020603050405020304" pitchFamily="18" charset="0"/>
                <a:cs typeface="Times New Roman" panose="02020603050405020304" pitchFamily="18" charset="0"/>
              </a:rPr>
              <a:t>Câu 2. </a:t>
            </a:r>
            <a:r>
              <a:rPr lang="vi-VN" sz="3600">
                <a:latin typeface="Times New Roman" panose="02020603050405020304" pitchFamily="18" charset="0"/>
                <a:cs typeface="Times New Roman" panose="02020603050405020304" pitchFamily="18" charset="0"/>
              </a:rPr>
              <a:t>Đâu </a:t>
            </a:r>
            <a:r>
              <a:rPr lang="vi-VN" sz="3600" i="1">
                <a:latin typeface="Times New Roman" panose="02020603050405020304" pitchFamily="18" charset="0"/>
                <a:cs typeface="Times New Roman" panose="02020603050405020304" pitchFamily="18" charset="0"/>
              </a:rPr>
              <a:t>không phải</a:t>
            </a:r>
            <a:r>
              <a:rPr lang="vi-VN" sz="3600">
                <a:latin typeface="Times New Roman" panose="02020603050405020304" pitchFamily="18" charset="0"/>
                <a:cs typeface="Times New Roman" panose="02020603050405020304" pitchFamily="18" charset="0"/>
              </a:rPr>
              <a:t> là luận điểm của văn bản?</a:t>
            </a:r>
            <a:endParaRPr lang="en-GB" sz="3600">
              <a:latin typeface="Times New Roman" panose="02020603050405020304" pitchFamily="18" charset="0"/>
              <a:cs typeface="Times New Roman" panose="02020603050405020304" pitchFamily="18" charset="0"/>
            </a:endParaRPr>
          </a:p>
          <a:p>
            <a:r>
              <a:rPr lang="vi-VN" sz="3600">
                <a:latin typeface="Times New Roman" panose="02020603050405020304" pitchFamily="18" charset="0"/>
                <a:cs typeface="Times New Roman" panose="02020603050405020304" pitchFamily="18" charset="0"/>
              </a:rPr>
              <a:t>A. Thực trạng và các nguy cơ của việc chạy đua vũ trang trong bối cảnh thế giới hiện đại</a:t>
            </a:r>
            <a:endParaRPr lang="en-GB" sz="3600">
              <a:latin typeface="Times New Roman" panose="02020603050405020304" pitchFamily="18" charset="0"/>
              <a:cs typeface="Times New Roman" panose="02020603050405020304" pitchFamily="18" charset="0"/>
            </a:endParaRPr>
          </a:p>
          <a:p>
            <a:r>
              <a:rPr lang="vi-VN" sz="3600">
                <a:latin typeface="Times New Roman" panose="02020603050405020304" pitchFamily="18" charset="0"/>
                <a:cs typeface="Times New Roman" panose="02020603050405020304" pitchFamily="18" charset="0"/>
              </a:rPr>
              <a:t>B. Việc chạy đua vũ trang làm cho nhân loại mất đi khả năng sống tốt đẹp hơn</a:t>
            </a:r>
            <a:endParaRPr lang="en-GB" sz="3600">
              <a:latin typeface="Times New Roman" panose="02020603050405020304" pitchFamily="18" charset="0"/>
              <a:cs typeface="Times New Roman" panose="02020603050405020304" pitchFamily="18" charset="0"/>
            </a:endParaRPr>
          </a:p>
          <a:p>
            <a:r>
              <a:rPr lang="vi-VN" sz="3600">
                <a:latin typeface="Times New Roman" panose="02020603050405020304" pitchFamily="18" charset="0"/>
                <a:cs typeface="Times New Roman" panose="02020603050405020304" pitchFamily="18" charset="0"/>
              </a:rPr>
              <a:t>C. Việc chạy đua vũ trang là đi ngược lại lí trí con người và lí trí tự nhiên</a:t>
            </a:r>
            <a:endParaRPr lang="en-GB" sz="3600">
              <a:latin typeface="Times New Roman" panose="02020603050405020304" pitchFamily="18" charset="0"/>
              <a:cs typeface="Times New Roman" panose="02020603050405020304" pitchFamily="18" charset="0"/>
            </a:endParaRPr>
          </a:p>
          <a:p>
            <a:r>
              <a:rPr lang="vi-VN" sz="3600">
                <a:latin typeface="Times New Roman" panose="02020603050405020304" pitchFamily="18" charset="0"/>
                <a:cs typeface="Times New Roman" panose="02020603050405020304" pitchFamily="18" charset="0"/>
              </a:rPr>
              <a:t>D. Việc chạy đua vũ trang mang lại quyền lợi lớn cho các nước phát triển</a:t>
            </a:r>
            <a:endParaRPr lang="en-GB" sz="3600">
              <a:latin typeface="Times New Roman" panose="02020603050405020304" pitchFamily="18" charset="0"/>
              <a:cs typeface="Times New Roman" panose="02020603050405020304" pitchFamily="18" charset="0"/>
            </a:endParaRPr>
          </a:p>
          <a:p>
            <a:pPr algn="ctr"/>
            <a:endParaRPr lang="en-US" sz="4800" dirty="0">
              <a:solidFill>
                <a:srgbClr val="008000"/>
              </a:solidFill>
              <a:latin typeface="Times New Roman" panose="02020603050405020304" pitchFamily="18" charset="0"/>
              <a:cs typeface="Times New Roman" panose="02020603050405020304" pitchFamily="18" charset="0"/>
            </a:endParaRPr>
          </a:p>
        </p:txBody>
      </p:sp>
      <p:sp>
        <p:nvSpPr>
          <p:cNvPr id="43" name="TextBox 42"/>
          <p:cNvSpPr txBox="1"/>
          <p:nvPr/>
        </p:nvSpPr>
        <p:spPr>
          <a:xfrm>
            <a:off x="5828056" y="7062621"/>
            <a:ext cx="6858000" cy="2308324"/>
          </a:xfrm>
          <a:prstGeom prst="rect">
            <a:avLst/>
          </a:prstGeom>
          <a:noFill/>
        </p:spPr>
        <p:txBody>
          <a:bodyPr wrap="square" rtlCol="0">
            <a:spAutoFit/>
          </a:bodyPr>
          <a:lstStyle/>
          <a:p>
            <a:pPr algn="ctr"/>
            <a:r>
              <a:rPr lang="vi-VN" sz="4800">
                <a:latin typeface="Times New Roman" panose="02020603050405020304" pitchFamily="18" charset="0"/>
                <a:cs typeface="Times New Roman" panose="02020603050405020304" pitchFamily="18" charset="0"/>
              </a:rPr>
              <a:t>D. Việc chạy đua vũ trang mang lại quyền lợi lớn cho các nước phát triển</a:t>
            </a:r>
            <a:endParaRPr lang="en-GB" sz="4800">
              <a:latin typeface="Times New Roman" panose="02020603050405020304" pitchFamily="18" charset="0"/>
              <a:cs typeface="Times New Roman" panose="02020603050405020304" pitchFamily="18" charset="0"/>
            </a:endParaRPr>
          </a:p>
        </p:txBody>
      </p:sp>
      <p:pic>
        <p:nvPicPr>
          <p:cNvPr id="3074" name="Picture 2" descr="C:\Users\ADMIN\Desktop\Tai nguyen thiet ke tro choi\Bảng gỗ\Picture1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269029" y="8953500"/>
            <a:ext cx="2536654" cy="10783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909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1000"/>
                                        <p:tgtEl>
                                          <p:spTgt spid="42"/>
                                        </p:tgtEl>
                                      </p:cBhvr>
                                    </p:animEffect>
                                    <p:anim calcmode="lin" valueType="num">
                                      <p:cBhvr>
                                        <p:cTn id="13" dur="1000" fill="hold"/>
                                        <p:tgtEl>
                                          <p:spTgt spid="42"/>
                                        </p:tgtEl>
                                        <p:attrNameLst>
                                          <p:attrName>ppt_x</p:attrName>
                                        </p:attrNameLst>
                                      </p:cBhvr>
                                      <p:tavLst>
                                        <p:tav tm="0">
                                          <p:val>
                                            <p:strVal val="#ppt_x"/>
                                          </p:val>
                                        </p:tav>
                                        <p:tav tm="100000">
                                          <p:val>
                                            <p:strVal val="#ppt_x"/>
                                          </p:val>
                                        </p:tav>
                                      </p:tavLst>
                                    </p:anim>
                                    <p:anim calcmode="lin" valueType="num">
                                      <p:cBhvr>
                                        <p:cTn id="1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1000"/>
                                        <p:tgtEl>
                                          <p:spTgt spid="41"/>
                                        </p:tgtEl>
                                      </p:cBhvr>
                                    </p:animEffect>
                                    <p:anim calcmode="lin" valueType="num">
                                      <p:cBhvr>
                                        <p:cTn id="20" dur="1000" fill="hold"/>
                                        <p:tgtEl>
                                          <p:spTgt spid="41"/>
                                        </p:tgtEl>
                                        <p:attrNameLst>
                                          <p:attrName>ppt_x</p:attrName>
                                        </p:attrNameLst>
                                      </p:cBhvr>
                                      <p:tavLst>
                                        <p:tav tm="0">
                                          <p:val>
                                            <p:strVal val="#ppt_x"/>
                                          </p:val>
                                        </p:tav>
                                        <p:tav tm="100000">
                                          <p:val>
                                            <p:strVal val="#ppt_x"/>
                                          </p:val>
                                        </p:tav>
                                      </p:tavLst>
                                    </p:anim>
                                    <p:anim calcmode="lin" valueType="num">
                                      <p:cBhvr>
                                        <p:cTn id="21" dur="1000" fill="hold"/>
                                        <p:tgtEl>
                                          <p:spTgt spid="4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fade">
                                      <p:cBhvr>
                                        <p:cTn id="24" dur="1000"/>
                                        <p:tgtEl>
                                          <p:spTgt spid="43"/>
                                        </p:tgtEl>
                                      </p:cBhvr>
                                    </p:animEffect>
                                    <p:anim calcmode="lin" valueType="num">
                                      <p:cBhvr>
                                        <p:cTn id="25" dur="1000" fill="hold"/>
                                        <p:tgtEl>
                                          <p:spTgt spid="43"/>
                                        </p:tgtEl>
                                        <p:attrNameLst>
                                          <p:attrName>ppt_x</p:attrName>
                                        </p:attrNameLst>
                                      </p:cBhvr>
                                      <p:tavLst>
                                        <p:tav tm="0">
                                          <p:val>
                                            <p:strVal val="#ppt_x"/>
                                          </p:val>
                                        </p:tav>
                                        <p:tav tm="100000">
                                          <p:val>
                                            <p:strVal val="#ppt_x"/>
                                          </p:val>
                                        </p:tav>
                                      </p:tavLst>
                                    </p:anim>
                                    <p:anim calcmode="lin" valueType="num">
                                      <p:cBhvr>
                                        <p:cTn id="26"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b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90500"/>
            <a:ext cx="18440400" cy="104775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0" y="-723900"/>
            <a:ext cx="18440400" cy="7692197"/>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340911" y="5448301"/>
            <a:ext cx="9832290" cy="5212026"/>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2483899" y="840931"/>
            <a:ext cx="14020800" cy="3970318"/>
          </a:xfrm>
          <a:prstGeom prst="rect">
            <a:avLst/>
          </a:prstGeom>
          <a:noFill/>
        </p:spPr>
        <p:txBody>
          <a:bodyPr wrap="square" rtlCol="0">
            <a:spAutoFit/>
          </a:bodyPr>
          <a:lstStyle/>
          <a:p>
            <a:r>
              <a:rPr lang="vi-VN" sz="3600" b="1">
                <a:latin typeface="Times New Roman" panose="02020603050405020304" pitchFamily="18" charset="0"/>
                <a:cs typeface="Times New Roman" panose="02020603050405020304" pitchFamily="18" charset="0"/>
              </a:rPr>
              <a:t>Câu 3. </a:t>
            </a:r>
            <a:r>
              <a:rPr lang="vi-VN" sz="3600">
                <a:latin typeface="Times New Roman" panose="02020603050405020304" pitchFamily="18" charset="0"/>
                <a:cs typeface="Times New Roman" panose="02020603050405020304" pitchFamily="18" charset="0"/>
              </a:rPr>
              <a:t>Trong đoạn 2 của văn bản, bằng chứng được tác giả triển khai như thế nào?</a:t>
            </a:r>
            <a:endParaRPr lang="en-GB" sz="3600">
              <a:latin typeface="Times New Roman" panose="02020603050405020304" pitchFamily="18" charset="0"/>
              <a:cs typeface="Times New Roman" panose="02020603050405020304" pitchFamily="18" charset="0"/>
            </a:endParaRPr>
          </a:p>
          <a:p>
            <a:r>
              <a:rPr lang="vi-VN" sz="3600">
                <a:latin typeface="Times New Roman" panose="02020603050405020304" pitchFamily="18" charset="0"/>
                <a:cs typeface="Times New Roman" panose="02020603050405020304" pitchFamily="18" charset="0"/>
              </a:rPr>
              <a:t>A. Triển khai dưới dạng liệt kê</a:t>
            </a:r>
            <a:endParaRPr lang="en-GB" sz="3600">
              <a:latin typeface="Times New Roman" panose="02020603050405020304" pitchFamily="18" charset="0"/>
              <a:cs typeface="Times New Roman" panose="02020603050405020304" pitchFamily="18" charset="0"/>
            </a:endParaRPr>
          </a:p>
          <a:p>
            <a:r>
              <a:rPr lang="vi-VN" sz="3600">
                <a:latin typeface="Times New Roman" panose="02020603050405020304" pitchFamily="18" charset="0"/>
                <a:cs typeface="Times New Roman" panose="02020603050405020304" pitchFamily="18" charset="0"/>
              </a:rPr>
              <a:t>B. Triển khai bằng thủ pháp cường điệu, phóng đại</a:t>
            </a:r>
            <a:endParaRPr lang="en-GB" sz="3600">
              <a:latin typeface="Times New Roman" panose="02020603050405020304" pitchFamily="18" charset="0"/>
              <a:cs typeface="Times New Roman" panose="02020603050405020304" pitchFamily="18" charset="0"/>
            </a:endParaRPr>
          </a:p>
          <a:p>
            <a:r>
              <a:rPr lang="vi-VN" sz="3600">
                <a:latin typeface="Times New Roman" panose="02020603050405020304" pitchFamily="18" charset="0"/>
                <a:cs typeface="Times New Roman" panose="02020603050405020304" pitchFamily="18" charset="0"/>
              </a:rPr>
              <a:t>C. Triển khai dưới dạng so sánh, đa dạng trên nhiều lĩnh vực</a:t>
            </a:r>
            <a:endParaRPr lang="en-GB" sz="3600">
              <a:latin typeface="Times New Roman" panose="02020603050405020304" pitchFamily="18" charset="0"/>
              <a:cs typeface="Times New Roman" panose="02020603050405020304" pitchFamily="18" charset="0"/>
            </a:endParaRPr>
          </a:p>
          <a:p>
            <a:r>
              <a:rPr lang="vi-VN" sz="3600">
                <a:latin typeface="Times New Roman" panose="02020603050405020304" pitchFamily="18" charset="0"/>
                <a:cs typeface="Times New Roman" panose="02020603050405020304" pitchFamily="18" charset="0"/>
              </a:rPr>
              <a:t>D. Triển khai theo phạm vi từ rộng đến hẹp, từ toàn cầu đên các quốc gia</a:t>
            </a:r>
            <a:endParaRPr lang="en-GB" sz="3600">
              <a:latin typeface="Times New Roman" panose="02020603050405020304" pitchFamily="18" charset="0"/>
              <a:cs typeface="Times New Roman" panose="02020603050405020304" pitchFamily="18" charset="0"/>
            </a:endParaRPr>
          </a:p>
          <a:p>
            <a:pPr algn="ctr"/>
            <a:endParaRPr lang="en-US" sz="3600" dirty="0">
              <a:solidFill>
                <a:srgbClr val="008000"/>
              </a:solidFill>
              <a:latin typeface="Arial" panose="020B0604020202020204" pitchFamily="34" charset="0"/>
              <a:cs typeface="Arial" panose="020B0604020202020204" pitchFamily="34" charset="0"/>
            </a:endParaRPr>
          </a:p>
        </p:txBody>
      </p:sp>
      <p:sp>
        <p:nvSpPr>
          <p:cNvPr id="43" name="TextBox 42"/>
          <p:cNvSpPr txBox="1"/>
          <p:nvPr/>
        </p:nvSpPr>
        <p:spPr>
          <a:xfrm>
            <a:off x="5791200" y="6654247"/>
            <a:ext cx="6858000" cy="2308324"/>
          </a:xfrm>
          <a:prstGeom prst="rect">
            <a:avLst/>
          </a:prstGeom>
          <a:noFill/>
        </p:spPr>
        <p:txBody>
          <a:bodyPr wrap="square" rtlCol="0">
            <a:spAutoFit/>
          </a:bodyPr>
          <a:lstStyle/>
          <a:p>
            <a:pPr algn="ctr"/>
            <a:r>
              <a:rPr lang="vi-VN" sz="4800">
                <a:latin typeface="Times New Roman" panose="02020603050405020304" pitchFamily="18" charset="0"/>
                <a:cs typeface="Times New Roman" panose="02020603050405020304" pitchFamily="18" charset="0"/>
              </a:rPr>
              <a:t>C. Triển khai dưới dạng so sánh, đa dạng trên nhiều lĩnh vực</a:t>
            </a:r>
            <a:endParaRPr lang="en-GB" sz="4800">
              <a:latin typeface="Times New Roman" panose="02020603050405020304" pitchFamily="18" charset="0"/>
              <a:cs typeface="Times New Roman" panose="02020603050405020304" pitchFamily="18" charset="0"/>
            </a:endParaRPr>
          </a:p>
        </p:txBody>
      </p:sp>
      <p:pic>
        <p:nvPicPr>
          <p:cNvPr id="3074" name="Picture 2" descr="C:\Users\ADMIN\Desktop\Tai nguyen thiet ke tro choi\Bảng gỗ\Picture1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269029" y="8953500"/>
            <a:ext cx="2536654" cy="10783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7045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1000"/>
                                        <p:tgtEl>
                                          <p:spTgt spid="42"/>
                                        </p:tgtEl>
                                      </p:cBhvr>
                                    </p:animEffect>
                                    <p:anim calcmode="lin" valueType="num">
                                      <p:cBhvr>
                                        <p:cTn id="13" dur="1000" fill="hold"/>
                                        <p:tgtEl>
                                          <p:spTgt spid="42"/>
                                        </p:tgtEl>
                                        <p:attrNameLst>
                                          <p:attrName>ppt_x</p:attrName>
                                        </p:attrNameLst>
                                      </p:cBhvr>
                                      <p:tavLst>
                                        <p:tav tm="0">
                                          <p:val>
                                            <p:strVal val="#ppt_x"/>
                                          </p:val>
                                        </p:tav>
                                        <p:tav tm="100000">
                                          <p:val>
                                            <p:strVal val="#ppt_x"/>
                                          </p:val>
                                        </p:tav>
                                      </p:tavLst>
                                    </p:anim>
                                    <p:anim calcmode="lin" valueType="num">
                                      <p:cBhvr>
                                        <p:cTn id="1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1000"/>
                                        <p:tgtEl>
                                          <p:spTgt spid="41"/>
                                        </p:tgtEl>
                                      </p:cBhvr>
                                    </p:animEffect>
                                    <p:anim calcmode="lin" valueType="num">
                                      <p:cBhvr>
                                        <p:cTn id="20" dur="1000" fill="hold"/>
                                        <p:tgtEl>
                                          <p:spTgt spid="41"/>
                                        </p:tgtEl>
                                        <p:attrNameLst>
                                          <p:attrName>ppt_x</p:attrName>
                                        </p:attrNameLst>
                                      </p:cBhvr>
                                      <p:tavLst>
                                        <p:tav tm="0">
                                          <p:val>
                                            <p:strVal val="#ppt_x"/>
                                          </p:val>
                                        </p:tav>
                                        <p:tav tm="100000">
                                          <p:val>
                                            <p:strVal val="#ppt_x"/>
                                          </p:val>
                                        </p:tav>
                                      </p:tavLst>
                                    </p:anim>
                                    <p:anim calcmode="lin" valueType="num">
                                      <p:cBhvr>
                                        <p:cTn id="21" dur="1000" fill="hold"/>
                                        <p:tgtEl>
                                          <p:spTgt spid="4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fade">
                                      <p:cBhvr>
                                        <p:cTn id="24" dur="1000"/>
                                        <p:tgtEl>
                                          <p:spTgt spid="43"/>
                                        </p:tgtEl>
                                      </p:cBhvr>
                                    </p:animEffect>
                                    <p:anim calcmode="lin" valueType="num">
                                      <p:cBhvr>
                                        <p:cTn id="25" dur="1000" fill="hold"/>
                                        <p:tgtEl>
                                          <p:spTgt spid="43"/>
                                        </p:tgtEl>
                                        <p:attrNameLst>
                                          <p:attrName>ppt_x</p:attrName>
                                        </p:attrNameLst>
                                      </p:cBhvr>
                                      <p:tavLst>
                                        <p:tav tm="0">
                                          <p:val>
                                            <p:strVal val="#ppt_x"/>
                                          </p:val>
                                        </p:tav>
                                        <p:tav tm="100000">
                                          <p:val>
                                            <p:strVal val="#ppt_x"/>
                                          </p:val>
                                        </p:tav>
                                      </p:tavLst>
                                    </p:anim>
                                    <p:anim calcmode="lin" valueType="num">
                                      <p:cBhvr>
                                        <p:cTn id="26"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b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90500"/>
            <a:ext cx="18440400" cy="104775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3400" y="-1028700"/>
            <a:ext cx="19278600" cy="7412215"/>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340911" y="5448301"/>
            <a:ext cx="9832290" cy="5212026"/>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2362200" y="553112"/>
            <a:ext cx="13868400" cy="4154984"/>
          </a:xfrm>
          <a:prstGeom prst="rect">
            <a:avLst/>
          </a:prstGeom>
          <a:noFill/>
        </p:spPr>
        <p:txBody>
          <a:bodyPr wrap="square" rtlCol="0">
            <a:spAutoFit/>
          </a:bodyPr>
          <a:lstStyle/>
          <a:p>
            <a:r>
              <a:rPr lang="vi-VN" sz="3600" b="1">
                <a:latin typeface="Times New Roman" panose="02020603050405020304" pitchFamily="18" charset="0"/>
                <a:cs typeface="Times New Roman" panose="02020603050405020304" pitchFamily="18" charset="0"/>
              </a:rPr>
              <a:t>Câu 4. </a:t>
            </a:r>
            <a:r>
              <a:rPr lang="vi-VN" sz="3600">
                <a:latin typeface="Times New Roman" panose="02020603050405020304" pitchFamily="18" charset="0"/>
                <a:cs typeface="Times New Roman" panose="02020603050405020304" pitchFamily="18" charset="0"/>
              </a:rPr>
              <a:t>Trong lời kêu gọi chấm dứt việc chạy đua vũ trang, tác giả bài viết</a:t>
            </a:r>
            <a:r>
              <a:rPr lang="vi-VN" sz="3600" i="1">
                <a:latin typeface="Times New Roman" panose="02020603050405020304" pitchFamily="18" charset="0"/>
                <a:cs typeface="Times New Roman" panose="02020603050405020304" pitchFamily="18" charset="0"/>
              </a:rPr>
              <a:t> không</a:t>
            </a:r>
            <a:r>
              <a:rPr lang="vi-VN" sz="3600">
                <a:latin typeface="Times New Roman" panose="02020603050405020304" pitchFamily="18" charset="0"/>
                <a:cs typeface="Times New Roman" panose="02020603050405020304" pitchFamily="18" charset="0"/>
              </a:rPr>
              <a:t> hướng đến những đối tượng nào trong những đối tượng sau đây?</a:t>
            </a:r>
            <a:endParaRPr lang="en-GB" sz="3600">
              <a:latin typeface="Times New Roman" panose="02020603050405020304" pitchFamily="18" charset="0"/>
              <a:cs typeface="Times New Roman" panose="02020603050405020304" pitchFamily="18" charset="0"/>
            </a:endParaRPr>
          </a:p>
          <a:p>
            <a:r>
              <a:rPr lang="vi-VN" sz="3600">
                <a:latin typeface="Times New Roman" panose="02020603050405020304" pitchFamily="18" charset="0"/>
                <a:cs typeface="Times New Roman" panose="02020603050405020304" pitchFamily="18" charset="0"/>
              </a:rPr>
              <a:t>A. Nguyên thủ sáu nước tham gia cuộc họp</a:t>
            </a:r>
            <a:endParaRPr lang="en-GB" sz="3600">
              <a:latin typeface="Times New Roman" panose="02020603050405020304" pitchFamily="18" charset="0"/>
              <a:cs typeface="Times New Roman" panose="02020603050405020304" pitchFamily="18" charset="0"/>
            </a:endParaRPr>
          </a:p>
          <a:p>
            <a:r>
              <a:rPr lang="vi-VN" sz="3600">
                <a:latin typeface="Times New Roman" panose="02020603050405020304" pitchFamily="18" charset="0"/>
                <a:cs typeface="Times New Roman" panose="02020603050405020304" pitchFamily="18" charset="0"/>
              </a:rPr>
              <a:t>B. Nhân dân thế giới</a:t>
            </a:r>
            <a:endParaRPr lang="en-GB" sz="3600">
              <a:latin typeface="Times New Roman" panose="02020603050405020304" pitchFamily="18" charset="0"/>
              <a:cs typeface="Times New Roman" panose="02020603050405020304" pitchFamily="18" charset="0"/>
            </a:endParaRPr>
          </a:p>
          <a:p>
            <a:r>
              <a:rPr lang="vi-VN" sz="3600">
                <a:latin typeface="Times New Roman" panose="02020603050405020304" pitchFamily="18" charset="0"/>
                <a:cs typeface="Times New Roman" panose="02020603050405020304" pitchFamily="18" charset="0"/>
              </a:rPr>
              <a:t>C. Các nước đang tham gia chạy đua vũ trang trên thế giới</a:t>
            </a:r>
            <a:endParaRPr lang="en-GB" sz="3600">
              <a:latin typeface="Times New Roman" panose="02020603050405020304" pitchFamily="18" charset="0"/>
              <a:cs typeface="Times New Roman" panose="02020603050405020304" pitchFamily="18" charset="0"/>
            </a:endParaRPr>
          </a:p>
          <a:p>
            <a:r>
              <a:rPr lang="vi-VN" sz="3600">
                <a:latin typeface="Times New Roman" panose="02020603050405020304" pitchFamily="18" charset="0"/>
                <a:cs typeface="Times New Roman" panose="02020603050405020304" pitchFamily="18" charset="0"/>
              </a:rPr>
              <a:t>D. Lãnh đạo nước Cô-lôm-bi-a, nơi nhà văn đang sinh sống</a:t>
            </a:r>
            <a:endParaRPr lang="en-GB" sz="3600">
              <a:latin typeface="Times New Roman" panose="02020603050405020304" pitchFamily="18" charset="0"/>
              <a:cs typeface="Times New Roman" panose="02020603050405020304" pitchFamily="18" charset="0"/>
            </a:endParaRPr>
          </a:p>
          <a:p>
            <a:pPr algn="ctr"/>
            <a:endParaRPr lang="en-US" sz="4800" dirty="0">
              <a:solidFill>
                <a:srgbClr val="008000"/>
              </a:solidFill>
              <a:latin typeface="Arial" panose="020B0604020202020204" pitchFamily="34" charset="0"/>
              <a:cs typeface="Arial" panose="020B0604020202020204" pitchFamily="34" charset="0"/>
            </a:endParaRPr>
          </a:p>
        </p:txBody>
      </p:sp>
      <p:sp>
        <p:nvSpPr>
          <p:cNvPr id="43" name="TextBox 42"/>
          <p:cNvSpPr txBox="1"/>
          <p:nvPr/>
        </p:nvSpPr>
        <p:spPr>
          <a:xfrm>
            <a:off x="6096000" y="6645176"/>
            <a:ext cx="6400800" cy="2308324"/>
          </a:xfrm>
          <a:prstGeom prst="rect">
            <a:avLst/>
          </a:prstGeom>
          <a:noFill/>
        </p:spPr>
        <p:txBody>
          <a:bodyPr wrap="square" rtlCol="0">
            <a:spAutoFit/>
          </a:bodyPr>
          <a:lstStyle/>
          <a:p>
            <a:pPr algn="ctr"/>
            <a:r>
              <a:rPr lang="vi-VN" sz="4800">
                <a:latin typeface="Times New Roman" panose="02020603050405020304" pitchFamily="18" charset="0"/>
                <a:cs typeface="Times New Roman" panose="02020603050405020304" pitchFamily="18" charset="0"/>
              </a:rPr>
              <a:t>D. Lãnh đạo nước Cô-lôm-bi-a, nơi nhà văn đang sinh sống</a:t>
            </a:r>
            <a:endParaRPr lang="en-GB" sz="4800">
              <a:latin typeface="Times New Roman" panose="02020603050405020304" pitchFamily="18" charset="0"/>
              <a:cs typeface="Times New Roman" panose="02020603050405020304" pitchFamily="18" charset="0"/>
            </a:endParaRPr>
          </a:p>
        </p:txBody>
      </p:sp>
      <p:pic>
        <p:nvPicPr>
          <p:cNvPr id="3074" name="Picture 2" descr="C:\Users\ADMIN\Desktop\Tai nguyen thiet ke tro choi\Bảng gỗ\Picture1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269029" y="8953500"/>
            <a:ext cx="2536654" cy="10783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5272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1000"/>
                                        <p:tgtEl>
                                          <p:spTgt spid="42"/>
                                        </p:tgtEl>
                                      </p:cBhvr>
                                    </p:animEffect>
                                    <p:anim calcmode="lin" valueType="num">
                                      <p:cBhvr>
                                        <p:cTn id="13" dur="1000" fill="hold"/>
                                        <p:tgtEl>
                                          <p:spTgt spid="42"/>
                                        </p:tgtEl>
                                        <p:attrNameLst>
                                          <p:attrName>ppt_x</p:attrName>
                                        </p:attrNameLst>
                                      </p:cBhvr>
                                      <p:tavLst>
                                        <p:tav tm="0">
                                          <p:val>
                                            <p:strVal val="#ppt_x"/>
                                          </p:val>
                                        </p:tav>
                                        <p:tav tm="100000">
                                          <p:val>
                                            <p:strVal val="#ppt_x"/>
                                          </p:val>
                                        </p:tav>
                                      </p:tavLst>
                                    </p:anim>
                                    <p:anim calcmode="lin" valueType="num">
                                      <p:cBhvr>
                                        <p:cTn id="1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1000"/>
                                        <p:tgtEl>
                                          <p:spTgt spid="41"/>
                                        </p:tgtEl>
                                      </p:cBhvr>
                                    </p:animEffect>
                                    <p:anim calcmode="lin" valueType="num">
                                      <p:cBhvr>
                                        <p:cTn id="20" dur="1000" fill="hold"/>
                                        <p:tgtEl>
                                          <p:spTgt spid="41"/>
                                        </p:tgtEl>
                                        <p:attrNameLst>
                                          <p:attrName>ppt_x</p:attrName>
                                        </p:attrNameLst>
                                      </p:cBhvr>
                                      <p:tavLst>
                                        <p:tav tm="0">
                                          <p:val>
                                            <p:strVal val="#ppt_x"/>
                                          </p:val>
                                        </p:tav>
                                        <p:tav tm="100000">
                                          <p:val>
                                            <p:strVal val="#ppt_x"/>
                                          </p:val>
                                        </p:tav>
                                      </p:tavLst>
                                    </p:anim>
                                    <p:anim calcmode="lin" valueType="num">
                                      <p:cBhvr>
                                        <p:cTn id="21" dur="1000" fill="hold"/>
                                        <p:tgtEl>
                                          <p:spTgt spid="4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fade">
                                      <p:cBhvr>
                                        <p:cTn id="24" dur="1000"/>
                                        <p:tgtEl>
                                          <p:spTgt spid="43"/>
                                        </p:tgtEl>
                                      </p:cBhvr>
                                    </p:animEffect>
                                    <p:anim calcmode="lin" valueType="num">
                                      <p:cBhvr>
                                        <p:cTn id="25" dur="1000" fill="hold"/>
                                        <p:tgtEl>
                                          <p:spTgt spid="43"/>
                                        </p:tgtEl>
                                        <p:attrNameLst>
                                          <p:attrName>ppt_x</p:attrName>
                                        </p:attrNameLst>
                                      </p:cBhvr>
                                      <p:tavLst>
                                        <p:tav tm="0">
                                          <p:val>
                                            <p:strVal val="#ppt_x"/>
                                          </p:val>
                                        </p:tav>
                                        <p:tav tm="100000">
                                          <p:val>
                                            <p:strVal val="#ppt_x"/>
                                          </p:val>
                                        </p:tav>
                                      </p:tavLst>
                                    </p:anim>
                                    <p:anim calcmode="lin" valueType="num">
                                      <p:cBhvr>
                                        <p:cTn id="26"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b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90500"/>
            <a:ext cx="18440400" cy="104775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81000" y="-1333500"/>
            <a:ext cx="18669000" cy="891540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505200" y="5905499"/>
            <a:ext cx="11125199" cy="4754827"/>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2171700" y="631210"/>
            <a:ext cx="13792200" cy="4985980"/>
          </a:xfrm>
          <a:prstGeom prst="rect">
            <a:avLst/>
          </a:prstGeom>
          <a:noFill/>
        </p:spPr>
        <p:txBody>
          <a:bodyPr wrap="square" rtlCol="0">
            <a:spAutoFit/>
          </a:bodyPr>
          <a:lstStyle/>
          <a:p>
            <a:pPr algn="just"/>
            <a:r>
              <a:rPr lang="vi-VN" sz="3000" b="1">
                <a:latin typeface="Times New Roman" panose="02020603050405020304" pitchFamily="18" charset="0"/>
                <a:cs typeface="Times New Roman" panose="02020603050405020304" pitchFamily="18" charset="0"/>
              </a:rPr>
              <a:t>Câu 5. </a:t>
            </a:r>
            <a:r>
              <a:rPr lang="vi-VN" sz="3000">
                <a:latin typeface="Times New Roman" panose="02020603050405020304" pitchFamily="18" charset="0"/>
                <a:cs typeface="Times New Roman" panose="02020603050405020304" pitchFamily="18" charset="0"/>
              </a:rPr>
              <a:t>Câu văn nào sau đây thể hiện ý kiến, đánh giá chủ quan của người viết trong văn bản?</a:t>
            </a:r>
            <a:endParaRPr lang="en-GB" sz="3000">
              <a:latin typeface="Times New Roman" panose="02020603050405020304" pitchFamily="18" charset="0"/>
              <a:cs typeface="Times New Roman" panose="02020603050405020304" pitchFamily="18" charset="0"/>
            </a:endParaRPr>
          </a:p>
          <a:p>
            <a:pPr algn="just"/>
            <a:r>
              <a:rPr lang="vi-VN" sz="3000">
                <a:latin typeface="Times New Roman" panose="02020603050405020304" pitchFamily="18" charset="0"/>
                <a:cs typeface="Times New Roman" panose="02020603050405020304" pitchFamily="18" charset="0"/>
              </a:rPr>
              <a:t>A. Tất cả chỗ đó nổ tung lên sẽ làm biến mất hết thảy, không phải một lần mà là mười hai lần, mọi dấu vết của sự sống trên Trái Đất.</a:t>
            </a:r>
            <a:endParaRPr lang="en-GB" sz="3000">
              <a:latin typeface="Times New Roman" panose="02020603050405020304" pitchFamily="18" charset="0"/>
              <a:cs typeface="Times New Roman" panose="02020603050405020304" pitchFamily="18" charset="0"/>
            </a:endParaRPr>
          </a:p>
          <a:p>
            <a:pPr algn="just"/>
            <a:r>
              <a:rPr lang="vi-VN" sz="3000">
                <a:latin typeface="Times New Roman" panose="02020603050405020304" pitchFamily="18" charset="0"/>
                <a:cs typeface="Times New Roman" panose="02020603050405020304" pitchFamily="18" charset="0"/>
              </a:rPr>
              <a:t>B. Chỉ hai tàu ngầm mang vũ khí hạt nhân là đủ tiền xoá nạn mù chữ cho toàn thế giới.</a:t>
            </a:r>
            <a:endParaRPr lang="en-GB" sz="3000">
              <a:latin typeface="Times New Roman" panose="02020603050405020304" pitchFamily="18" charset="0"/>
              <a:cs typeface="Times New Roman" panose="02020603050405020304" pitchFamily="18" charset="0"/>
            </a:endParaRPr>
          </a:p>
          <a:p>
            <a:pPr algn="just"/>
            <a:r>
              <a:rPr lang="vi-VN" sz="3000">
                <a:latin typeface="Times New Roman" panose="02020603050405020304" pitchFamily="18" charset="0"/>
                <a:cs typeface="Times New Roman" panose="02020603050405020304" pitchFamily="18" charset="0"/>
              </a:rPr>
              <a:t>C. Từ khi mới nhen nhúm sự sống trên Trái Đất, đã phải trải qua 380 năm triệu năm con bướm mới bay được…chỉ để làm đẹp mà thôi.</a:t>
            </a:r>
            <a:endParaRPr lang="en-GB" sz="3000">
              <a:latin typeface="Times New Roman" panose="02020603050405020304" pitchFamily="18" charset="0"/>
              <a:cs typeface="Times New Roman" panose="02020603050405020304" pitchFamily="18" charset="0"/>
            </a:endParaRPr>
          </a:p>
          <a:p>
            <a:pPr algn="just"/>
            <a:r>
              <a:rPr lang="vi-VN" sz="3000">
                <a:latin typeface="Times New Roman" panose="02020603050405020304" pitchFamily="18" charset="0"/>
                <a:cs typeface="Times New Roman" panose="02020603050405020304" pitchFamily="18" charset="0"/>
              </a:rPr>
              <a:t>D. Nhưng dù cho tai hoạ có xảy ra thì sự có mặt của chúng ta ở đây cũng không phải là vô ích. </a:t>
            </a:r>
            <a:endParaRPr lang="en-GB" sz="3000">
              <a:latin typeface="Times New Roman" panose="02020603050405020304" pitchFamily="18" charset="0"/>
              <a:cs typeface="Times New Roman" panose="02020603050405020304" pitchFamily="18" charset="0"/>
            </a:endParaRPr>
          </a:p>
          <a:p>
            <a:pPr algn="ctr"/>
            <a:endParaRPr lang="en-US" sz="4800" dirty="0">
              <a:solidFill>
                <a:srgbClr val="008000"/>
              </a:solidFill>
              <a:latin typeface="Times New Roman" panose="02020603050405020304" pitchFamily="18" charset="0"/>
              <a:cs typeface="Times New Roman" panose="02020603050405020304" pitchFamily="18" charset="0"/>
            </a:endParaRPr>
          </a:p>
        </p:txBody>
      </p:sp>
      <p:sp>
        <p:nvSpPr>
          <p:cNvPr id="43" name="TextBox 42"/>
          <p:cNvSpPr txBox="1"/>
          <p:nvPr/>
        </p:nvSpPr>
        <p:spPr>
          <a:xfrm>
            <a:off x="5219699" y="6892563"/>
            <a:ext cx="7696200" cy="3139321"/>
          </a:xfrm>
          <a:prstGeom prst="rect">
            <a:avLst/>
          </a:prstGeom>
          <a:noFill/>
        </p:spPr>
        <p:txBody>
          <a:bodyPr wrap="square" rtlCol="0">
            <a:spAutoFit/>
          </a:bodyPr>
          <a:lstStyle/>
          <a:p>
            <a:pPr algn="ctr"/>
            <a:r>
              <a:rPr lang="vi-VN" sz="4400">
                <a:latin typeface="Times New Roman" panose="02020603050405020304" pitchFamily="18" charset="0"/>
                <a:cs typeface="Times New Roman" panose="02020603050405020304" pitchFamily="18" charset="0"/>
              </a:rPr>
              <a:t>D. Nhưng dù cho tai hoạ có xảy ra thì sự có mặt của chúng ta ở đây cũng không phải là vô ích. </a:t>
            </a:r>
            <a:endParaRPr lang="en-GB" sz="4400">
              <a:latin typeface="Times New Roman" panose="02020603050405020304" pitchFamily="18" charset="0"/>
              <a:cs typeface="Times New Roman" panose="02020603050405020304" pitchFamily="18" charset="0"/>
            </a:endParaRPr>
          </a:p>
          <a:p>
            <a:pPr algn="ctr"/>
            <a:endParaRPr lang="en-US" sz="6600" dirty="0">
              <a:solidFill>
                <a:srgbClr val="008000"/>
              </a:solidFill>
              <a:latin typeface="Times New Roman" panose="02020603050405020304" pitchFamily="18" charset="0"/>
              <a:cs typeface="Times New Roman" panose="02020603050405020304" pitchFamily="18" charset="0"/>
            </a:endParaRPr>
          </a:p>
        </p:txBody>
      </p:sp>
      <p:pic>
        <p:nvPicPr>
          <p:cNvPr id="3074" name="Picture 2" descr="C:\Users\ADMIN\Desktop\Tai nguyen thiet ke tro choi\Bảng gỗ\Picture1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269029" y="8953500"/>
            <a:ext cx="2536654" cy="10783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2803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1000"/>
                                        <p:tgtEl>
                                          <p:spTgt spid="42"/>
                                        </p:tgtEl>
                                      </p:cBhvr>
                                    </p:animEffect>
                                    <p:anim calcmode="lin" valueType="num">
                                      <p:cBhvr>
                                        <p:cTn id="13" dur="1000" fill="hold"/>
                                        <p:tgtEl>
                                          <p:spTgt spid="42"/>
                                        </p:tgtEl>
                                        <p:attrNameLst>
                                          <p:attrName>ppt_x</p:attrName>
                                        </p:attrNameLst>
                                      </p:cBhvr>
                                      <p:tavLst>
                                        <p:tav tm="0">
                                          <p:val>
                                            <p:strVal val="#ppt_x"/>
                                          </p:val>
                                        </p:tav>
                                        <p:tav tm="100000">
                                          <p:val>
                                            <p:strVal val="#ppt_x"/>
                                          </p:val>
                                        </p:tav>
                                      </p:tavLst>
                                    </p:anim>
                                    <p:anim calcmode="lin" valueType="num">
                                      <p:cBhvr>
                                        <p:cTn id="1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1000"/>
                                        <p:tgtEl>
                                          <p:spTgt spid="41"/>
                                        </p:tgtEl>
                                      </p:cBhvr>
                                    </p:animEffect>
                                    <p:anim calcmode="lin" valueType="num">
                                      <p:cBhvr>
                                        <p:cTn id="20" dur="1000" fill="hold"/>
                                        <p:tgtEl>
                                          <p:spTgt spid="41"/>
                                        </p:tgtEl>
                                        <p:attrNameLst>
                                          <p:attrName>ppt_x</p:attrName>
                                        </p:attrNameLst>
                                      </p:cBhvr>
                                      <p:tavLst>
                                        <p:tav tm="0">
                                          <p:val>
                                            <p:strVal val="#ppt_x"/>
                                          </p:val>
                                        </p:tav>
                                        <p:tav tm="100000">
                                          <p:val>
                                            <p:strVal val="#ppt_x"/>
                                          </p:val>
                                        </p:tav>
                                      </p:tavLst>
                                    </p:anim>
                                    <p:anim calcmode="lin" valueType="num">
                                      <p:cBhvr>
                                        <p:cTn id="21" dur="1000" fill="hold"/>
                                        <p:tgtEl>
                                          <p:spTgt spid="4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fade">
                                      <p:cBhvr>
                                        <p:cTn id="24" dur="1000"/>
                                        <p:tgtEl>
                                          <p:spTgt spid="43"/>
                                        </p:tgtEl>
                                      </p:cBhvr>
                                    </p:animEffect>
                                    <p:anim calcmode="lin" valueType="num">
                                      <p:cBhvr>
                                        <p:cTn id="25" dur="1000" fill="hold"/>
                                        <p:tgtEl>
                                          <p:spTgt spid="43"/>
                                        </p:tgtEl>
                                        <p:attrNameLst>
                                          <p:attrName>ppt_x</p:attrName>
                                        </p:attrNameLst>
                                      </p:cBhvr>
                                      <p:tavLst>
                                        <p:tav tm="0">
                                          <p:val>
                                            <p:strVal val="#ppt_x"/>
                                          </p:val>
                                        </p:tav>
                                        <p:tav tm="100000">
                                          <p:val>
                                            <p:strVal val="#ppt_x"/>
                                          </p:val>
                                        </p:tav>
                                      </p:tavLst>
                                    </p:anim>
                                    <p:anim calcmode="lin" valueType="num">
                                      <p:cBhvr>
                                        <p:cTn id="26"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b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90500"/>
            <a:ext cx="18440400" cy="104775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81000" y="-240948"/>
            <a:ext cx="18669000" cy="7899047"/>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200400" y="6057900"/>
            <a:ext cx="13030200" cy="5029199"/>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2133600" y="1539284"/>
            <a:ext cx="13563600" cy="3416320"/>
          </a:xfrm>
          <a:prstGeom prst="rect">
            <a:avLst/>
          </a:prstGeom>
          <a:noFill/>
        </p:spPr>
        <p:txBody>
          <a:bodyPr wrap="square" rtlCol="0">
            <a:spAutoFit/>
          </a:bodyPr>
          <a:lstStyle/>
          <a:p>
            <a:r>
              <a:rPr lang="vi-VN" sz="3600" b="1">
                <a:latin typeface="Times New Roman" panose="02020603050405020304" pitchFamily="18" charset="0"/>
                <a:cs typeface="Times New Roman" panose="02020603050405020304" pitchFamily="18" charset="0"/>
              </a:rPr>
              <a:t>Câu 6. </a:t>
            </a:r>
            <a:r>
              <a:rPr lang="vi-VN" sz="3600">
                <a:latin typeface="Times New Roman" panose="02020603050405020304" pitchFamily="18" charset="0"/>
                <a:cs typeface="Times New Roman" panose="02020603050405020304" pitchFamily="18" charset="0"/>
              </a:rPr>
              <a:t>Thông điệp nào sau đây phù hợp với nội dung của văn bản?</a:t>
            </a:r>
            <a:endParaRPr lang="en-GB" sz="3600">
              <a:latin typeface="Times New Roman" panose="02020603050405020304" pitchFamily="18" charset="0"/>
              <a:cs typeface="Times New Roman" panose="02020603050405020304" pitchFamily="18" charset="0"/>
            </a:endParaRPr>
          </a:p>
          <a:p>
            <a:r>
              <a:rPr lang="vi-VN" sz="3600">
                <a:latin typeface="Times New Roman" panose="02020603050405020304" pitchFamily="18" charset="0"/>
                <a:cs typeface="Times New Roman" panose="02020603050405020304" pitchFamily="18" charset="0"/>
              </a:rPr>
              <a:t>A. Chúng ta cần ngừng sử dụng năng lượng hạt nhân trên toàn cầu</a:t>
            </a:r>
            <a:endParaRPr lang="en-GB" sz="3600">
              <a:latin typeface="Times New Roman" panose="02020603050405020304" pitchFamily="18" charset="0"/>
              <a:cs typeface="Times New Roman" panose="02020603050405020304" pitchFamily="18" charset="0"/>
            </a:endParaRPr>
          </a:p>
          <a:p>
            <a:r>
              <a:rPr lang="vi-VN" sz="3600">
                <a:latin typeface="Times New Roman" panose="02020603050405020304" pitchFamily="18" charset="0"/>
                <a:cs typeface="Times New Roman" panose="02020603050405020304" pitchFamily="18" charset="0"/>
              </a:rPr>
              <a:t>B. Tất cả chúng ta phải có nhiệm vụ ngăn chặn cuộc chiến tranh hạt nhân, đấu tranh vì một thế giới hoà bình.</a:t>
            </a:r>
            <a:endParaRPr lang="en-GB" sz="3600">
              <a:latin typeface="Times New Roman" panose="02020603050405020304" pitchFamily="18" charset="0"/>
              <a:cs typeface="Times New Roman" panose="02020603050405020304" pitchFamily="18" charset="0"/>
            </a:endParaRPr>
          </a:p>
          <a:p>
            <a:r>
              <a:rPr lang="vi-VN" sz="3600">
                <a:latin typeface="Times New Roman" panose="02020603050405020304" pitchFamily="18" charset="0"/>
                <a:cs typeface="Times New Roman" panose="02020603050405020304" pitchFamily="18" charset="0"/>
              </a:rPr>
              <a:t>C. Chúng ta cần chung tay vì một hành tinh xanh</a:t>
            </a:r>
            <a:endParaRPr lang="en-GB" sz="3600">
              <a:latin typeface="Times New Roman" panose="02020603050405020304" pitchFamily="18" charset="0"/>
              <a:cs typeface="Times New Roman" panose="02020603050405020304" pitchFamily="18" charset="0"/>
            </a:endParaRPr>
          </a:p>
          <a:p>
            <a:r>
              <a:rPr lang="vi-VN" sz="3600">
                <a:latin typeface="Times New Roman" panose="02020603050405020304" pitchFamily="18" charset="0"/>
                <a:cs typeface="Times New Roman" panose="02020603050405020304" pitchFamily="18" charset="0"/>
              </a:rPr>
              <a:t>D. Chúng ta cần tăng cường, giao lưu hợp tác giữa các quốc gia</a:t>
            </a:r>
            <a:endParaRPr lang="en-GB" sz="3600">
              <a:latin typeface="Times New Roman" panose="02020603050405020304" pitchFamily="18" charset="0"/>
              <a:cs typeface="Times New Roman" panose="02020603050405020304" pitchFamily="18" charset="0"/>
            </a:endParaRPr>
          </a:p>
        </p:txBody>
      </p:sp>
      <p:sp>
        <p:nvSpPr>
          <p:cNvPr id="43" name="TextBox 42"/>
          <p:cNvSpPr txBox="1"/>
          <p:nvPr/>
        </p:nvSpPr>
        <p:spPr>
          <a:xfrm>
            <a:off x="4914900" y="7243971"/>
            <a:ext cx="9601200" cy="2123658"/>
          </a:xfrm>
          <a:prstGeom prst="rect">
            <a:avLst/>
          </a:prstGeom>
          <a:noFill/>
        </p:spPr>
        <p:txBody>
          <a:bodyPr wrap="square" rtlCol="0">
            <a:spAutoFit/>
          </a:bodyPr>
          <a:lstStyle/>
          <a:p>
            <a:pPr algn="ctr"/>
            <a:r>
              <a:rPr lang="vi-VN" sz="4400">
                <a:latin typeface="Times New Roman" panose="02020603050405020304" pitchFamily="18" charset="0"/>
                <a:cs typeface="Times New Roman" panose="02020603050405020304" pitchFamily="18" charset="0"/>
              </a:rPr>
              <a:t>B. Tất cả chúng ta phải có nhiệm vụ ngăn chặn cuộc chiến tranh hạt nhân, đấu tranh vì một thế giới hoà bình.</a:t>
            </a:r>
            <a:endParaRPr lang="en-GB" sz="4400">
              <a:latin typeface="Times New Roman" panose="02020603050405020304" pitchFamily="18" charset="0"/>
              <a:cs typeface="Times New Roman" panose="02020603050405020304" pitchFamily="18" charset="0"/>
            </a:endParaRPr>
          </a:p>
        </p:txBody>
      </p:sp>
      <p:pic>
        <p:nvPicPr>
          <p:cNvPr id="3074" name="Picture 2" descr="C:\Users\ADMIN\Desktop\Tai nguyen thiet ke tro choi\Bảng gỗ\Picture1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269029" y="8953500"/>
            <a:ext cx="2536654" cy="10783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3481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1000"/>
                                        <p:tgtEl>
                                          <p:spTgt spid="42"/>
                                        </p:tgtEl>
                                      </p:cBhvr>
                                    </p:animEffect>
                                    <p:anim calcmode="lin" valueType="num">
                                      <p:cBhvr>
                                        <p:cTn id="13" dur="1000" fill="hold"/>
                                        <p:tgtEl>
                                          <p:spTgt spid="42"/>
                                        </p:tgtEl>
                                        <p:attrNameLst>
                                          <p:attrName>ppt_x</p:attrName>
                                        </p:attrNameLst>
                                      </p:cBhvr>
                                      <p:tavLst>
                                        <p:tav tm="0">
                                          <p:val>
                                            <p:strVal val="#ppt_x"/>
                                          </p:val>
                                        </p:tav>
                                        <p:tav tm="100000">
                                          <p:val>
                                            <p:strVal val="#ppt_x"/>
                                          </p:val>
                                        </p:tav>
                                      </p:tavLst>
                                    </p:anim>
                                    <p:anim calcmode="lin" valueType="num">
                                      <p:cBhvr>
                                        <p:cTn id="1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1000"/>
                                        <p:tgtEl>
                                          <p:spTgt spid="41"/>
                                        </p:tgtEl>
                                      </p:cBhvr>
                                    </p:animEffect>
                                    <p:anim calcmode="lin" valueType="num">
                                      <p:cBhvr>
                                        <p:cTn id="20" dur="1000" fill="hold"/>
                                        <p:tgtEl>
                                          <p:spTgt spid="41"/>
                                        </p:tgtEl>
                                        <p:attrNameLst>
                                          <p:attrName>ppt_x</p:attrName>
                                        </p:attrNameLst>
                                      </p:cBhvr>
                                      <p:tavLst>
                                        <p:tav tm="0">
                                          <p:val>
                                            <p:strVal val="#ppt_x"/>
                                          </p:val>
                                        </p:tav>
                                        <p:tav tm="100000">
                                          <p:val>
                                            <p:strVal val="#ppt_x"/>
                                          </p:val>
                                        </p:tav>
                                      </p:tavLst>
                                    </p:anim>
                                    <p:anim calcmode="lin" valueType="num">
                                      <p:cBhvr>
                                        <p:cTn id="21" dur="1000" fill="hold"/>
                                        <p:tgtEl>
                                          <p:spTgt spid="4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fade">
                                      <p:cBhvr>
                                        <p:cTn id="24" dur="1000"/>
                                        <p:tgtEl>
                                          <p:spTgt spid="43"/>
                                        </p:tgtEl>
                                      </p:cBhvr>
                                    </p:animEffect>
                                    <p:anim calcmode="lin" valueType="num">
                                      <p:cBhvr>
                                        <p:cTn id="25" dur="1000" fill="hold"/>
                                        <p:tgtEl>
                                          <p:spTgt spid="43"/>
                                        </p:tgtEl>
                                        <p:attrNameLst>
                                          <p:attrName>ppt_x</p:attrName>
                                        </p:attrNameLst>
                                      </p:cBhvr>
                                      <p:tavLst>
                                        <p:tav tm="0">
                                          <p:val>
                                            <p:strVal val="#ppt_x"/>
                                          </p:val>
                                        </p:tav>
                                        <p:tav tm="100000">
                                          <p:val>
                                            <p:strVal val="#ppt_x"/>
                                          </p:val>
                                        </p:tav>
                                      </p:tavLst>
                                    </p:anim>
                                    <p:anim calcmode="lin" valueType="num">
                                      <p:cBhvr>
                                        <p:cTn id="26"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9ECDC7"/>
        </a:solidFill>
        <a:effectLst/>
      </p:bgPr>
    </p:bg>
    <p:spTree>
      <p:nvGrpSpPr>
        <p:cNvPr id="1" name=""/>
        <p:cNvGrpSpPr/>
        <p:nvPr/>
      </p:nvGrpSpPr>
      <p:grpSpPr>
        <a:xfrm>
          <a:off x="0" y="0"/>
          <a:ext cx="0" cy="0"/>
          <a:chOff x="0" y="0"/>
          <a:chExt cx="0" cy="0"/>
        </a:xfrm>
      </p:grpSpPr>
      <p:sp>
        <p:nvSpPr>
          <p:cNvPr id="2" name="Freeform 2"/>
          <p:cNvSpPr/>
          <p:nvPr/>
        </p:nvSpPr>
        <p:spPr>
          <a:xfrm>
            <a:off x="-3093184" y="-2144955"/>
            <a:ext cx="9163086" cy="9163086"/>
          </a:xfrm>
          <a:custGeom>
            <a:avLst/>
            <a:gdLst/>
            <a:ahLst/>
            <a:cxnLst/>
            <a:rect l="l" t="t" r="r" b="b"/>
            <a:pathLst>
              <a:path w="9163086" h="9163086">
                <a:moveTo>
                  <a:pt x="0" y="0"/>
                </a:moveTo>
                <a:lnTo>
                  <a:pt x="9163086" y="0"/>
                </a:lnTo>
                <a:lnTo>
                  <a:pt x="9163086" y="9163086"/>
                </a:lnTo>
                <a:lnTo>
                  <a:pt x="0" y="9163086"/>
                </a:lnTo>
                <a:lnTo>
                  <a:pt x="0" y="0"/>
                </a:lnTo>
                <a:close/>
              </a:path>
            </a:pathLst>
          </a:custGeom>
          <a:blipFill>
            <a:blip r:embed="rId2">
              <a:alphaModFix amt="44999"/>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12947615" y="-339589"/>
            <a:ext cx="12625099" cy="12625099"/>
          </a:xfrm>
          <a:custGeom>
            <a:avLst/>
            <a:gdLst/>
            <a:ahLst/>
            <a:cxnLst/>
            <a:rect l="l" t="t" r="r" b="b"/>
            <a:pathLst>
              <a:path w="12625099" h="12625099">
                <a:moveTo>
                  <a:pt x="0" y="0"/>
                </a:moveTo>
                <a:lnTo>
                  <a:pt x="12625099" y="0"/>
                </a:lnTo>
                <a:lnTo>
                  <a:pt x="12625099" y="12625099"/>
                </a:lnTo>
                <a:lnTo>
                  <a:pt x="0" y="12625099"/>
                </a:lnTo>
                <a:lnTo>
                  <a:pt x="0" y="0"/>
                </a:lnTo>
                <a:close/>
              </a:path>
            </a:pathLst>
          </a:custGeom>
          <a:blipFill>
            <a:blip r:embed="rId2">
              <a:alphaModFix amt="44999"/>
              <a:extLst>
                <a:ext uri="{96DAC541-7B7A-43D3-8B79-37D633B846F1}">
                  <asvg:svgBlip xmlns="" xmlns:asvg="http://schemas.microsoft.com/office/drawing/2016/SVG/main" r:embed="rId3"/>
                </a:ext>
              </a:extLst>
            </a:blip>
            <a:stretch>
              <a:fillRect/>
            </a:stretch>
          </a:blipFill>
        </p:spPr>
      </p:sp>
      <p:sp>
        <p:nvSpPr>
          <p:cNvPr id="4" name="Freeform 4"/>
          <p:cNvSpPr/>
          <p:nvPr/>
        </p:nvSpPr>
        <p:spPr>
          <a:xfrm>
            <a:off x="3352800" y="3848100"/>
            <a:ext cx="10825637" cy="6438900"/>
          </a:xfrm>
          <a:custGeom>
            <a:avLst/>
            <a:gdLst/>
            <a:ahLst/>
            <a:cxnLst/>
            <a:rect l="l" t="t" r="r" b="b"/>
            <a:pathLst>
              <a:path w="10287000" h="5825014">
                <a:moveTo>
                  <a:pt x="0" y="0"/>
                </a:moveTo>
                <a:lnTo>
                  <a:pt x="10287000" y="0"/>
                </a:lnTo>
                <a:lnTo>
                  <a:pt x="10287000" y="5825014"/>
                </a:lnTo>
                <a:lnTo>
                  <a:pt x="0" y="5825014"/>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5" name="Freeform 5"/>
          <p:cNvSpPr/>
          <p:nvPr/>
        </p:nvSpPr>
        <p:spPr>
          <a:xfrm>
            <a:off x="1369727" y="258260"/>
            <a:ext cx="2927332" cy="2224773"/>
          </a:xfrm>
          <a:custGeom>
            <a:avLst/>
            <a:gdLst/>
            <a:ahLst/>
            <a:cxnLst/>
            <a:rect l="l" t="t" r="r" b="b"/>
            <a:pathLst>
              <a:path w="2927332" h="2224773">
                <a:moveTo>
                  <a:pt x="0" y="0"/>
                </a:moveTo>
                <a:lnTo>
                  <a:pt x="2927332" y="0"/>
                </a:lnTo>
                <a:lnTo>
                  <a:pt x="2927332" y="2224772"/>
                </a:lnTo>
                <a:lnTo>
                  <a:pt x="0" y="2224772"/>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6" name="Freeform 6"/>
          <p:cNvSpPr/>
          <p:nvPr/>
        </p:nvSpPr>
        <p:spPr>
          <a:xfrm flipH="1">
            <a:off x="16180015" y="4764502"/>
            <a:ext cx="2443153" cy="1856797"/>
          </a:xfrm>
          <a:custGeom>
            <a:avLst/>
            <a:gdLst/>
            <a:ahLst/>
            <a:cxnLst/>
            <a:rect l="l" t="t" r="r" b="b"/>
            <a:pathLst>
              <a:path w="2443153" h="1856797">
                <a:moveTo>
                  <a:pt x="2443153" y="0"/>
                </a:moveTo>
                <a:lnTo>
                  <a:pt x="0" y="0"/>
                </a:lnTo>
                <a:lnTo>
                  <a:pt x="0" y="1856796"/>
                </a:lnTo>
                <a:lnTo>
                  <a:pt x="2443153" y="1856796"/>
                </a:lnTo>
                <a:lnTo>
                  <a:pt x="2443153"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10" name="TextBox 10"/>
          <p:cNvSpPr txBox="1"/>
          <p:nvPr/>
        </p:nvSpPr>
        <p:spPr>
          <a:xfrm>
            <a:off x="1974450" y="529975"/>
            <a:ext cx="15021149" cy="2954655"/>
          </a:xfrm>
          <a:prstGeom prst="rect">
            <a:avLst/>
          </a:prstGeom>
        </p:spPr>
        <p:txBody>
          <a:bodyPr wrap="square" lIns="0" tIns="0" rIns="0" bIns="0" rtlCol="0" anchor="t">
            <a:spAutoFit/>
          </a:bodyPr>
          <a:lstStyle/>
          <a:p>
            <a:pPr algn="ctr"/>
            <a:r>
              <a:rPr lang="en-US" sz="9600" b="1">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Hoạt động </a:t>
            </a:r>
            <a:r>
              <a:rPr lang="en-US" sz="9600" b="1" smtClean="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4</a:t>
            </a:r>
            <a:endParaRPr lang="vi-VN" sz="9600" b="1" smtClean="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a:p>
            <a:pPr algn="ctr"/>
            <a:r>
              <a:rPr lang="en-US" sz="9600" b="1" smtClean="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 </a:t>
            </a:r>
            <a:r>
              <a:rPr lang="en-US" sz="9600" b="1">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Vận dụng</a:t>
            </a:r>
            <a:endParaRPr lang="en-GB" sz="9600" b="1">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57122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1000"/>
                                        <p:tgtEl>
                                          <p:spTgt spid="10">
                                            <p:txEl>
                                              <p:pRg st="0" end="0"/>
                                            </p:txEl>
                                          </p:spTgt>
                                        </p:tgtEl>
                                      </p:cBhvr>
                                    </p:animEffect>
                                    <p:anim calcmode="lin" valueType="num">
                                      <p:cBhvr>
                                        <p:cTn id="8"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0">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fade">
                                      <p:cBhvr>
                                        <p:cTn id="12" dur="1000"/>
                                        <p:tgtEl>
                                          <p:spTgt spid="10">
                                            <p:txEl>
                                              <p:pRg st="1" end="1"/>
                                            </p:txEl>
                                          </p:spTgt>
                                        </p:tgtEl>
                                      </p:cBhvr>
                                    </p:animEffect>
                                    <p:anim calcmode="lin" valueType="num">
                                      <p:cBhvr>
                                        <p:cTn id="13"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10">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FF3C9"/>
        </a:solidFill>
        <a:effectLst/>
      </p:bgPr>
    </p:bg>
    <p:spTree>
      <p:nvGrpSpPr>
        <p:cNvPr id="1" name=""/>
        <p:cNvGrpSpPr/>
        <p:nvPr/>
      </p:nvGrpSpPr>
      <p:grpSpPr>
        <a:xfrm>
          <a:off x="0" y="0"/>
          <a:ext cx="0" cy="0"/>
          <a:chOff x="0" y="0"/>
          <a:chExt cx="0" cy="0"/>
        </a:xfrm>
      </p:grpSpPr>
      <p:sp>
        <p:nvSpPr>
          <p:cNvPr id="2" name="Freeform 2"/>
          <p:cNvSpPr/>
          <p:nvPr/>
        </p:nvSpPr>
        <p:spPr>
          <a:xfrm>
            <a:off x="-2554098" y="7955973"/>
            <a:ext cx="15175832" cy="8229600"/>
          </a:xfrm>
          <a:custGeom>
            <a:avLst/>
            <a:gdLst/>
            <a:ahLst/>
            <a:cxnLst/>
            <a:rect l="l" t="t" r="r" b="b"/>
            <a:pathLst>
              <a:path w="15175832" h="8229600">
                <a:moveTo>
                  <a:pt x="0" y="0"/>
                </a:moveTo>
                <a:lnTo>
                  <a:pt x="15175832" y="0"/>
                </a:lnTo>
                <a:lnTo>
                  <a:pt x="15175832" y="8229600"/>
                </a:lnTo>
                <a:lnTo>
                  <a:pt x="0" y="8229600"/>
                </a:lnTo>
                <a:lnTo>
                  <a:pt x="0" y="0"/>
                </a:lnTo>
                <a:close/>
              </a:path>
            </a:pathLst>
          </a:custGeom>
          <a:blipFill>
            <a:blip r:embed="rId2"/>
            <a:stretch>
              <a:fillRect/>
            </a:stretch>
          </a:blipFill>
        </p:spPr>
      </p:sp>
      <p:sp>
        <p:nvSpPr>
          <p:cNvPr id="3" name="Freeform 3"/>
          <p:cNvSpPr/>
          <p:nvPr/>
        </p:nvSpPr>
        <p:spPr>
          <a:xfrm>
            <a:off x="6049575" y="7955973"/>
            <a:ext cx="15175832" cy="8229600"/>
          </a:xfrm>
          <a:custGeom>
            <a:avLst/>
            <a:gdLst/>
            <a:ahLst/>
            <a:cxnLst/>
            <a:rect l="l" t="t" r="r" b="b"/>
            <a:pathLst>
              <a:path w="15175832" h="8229600">
                <a:moveTo>
                  <a:pt x="0" y="0"/>
                </a:moveTo>
                <a:lnTo>
                  <a:pt x="15175832" y="0"/>
                </a:lnTo>
                <a:lnTo>
                  <a:pt x="15175832" y="8229600"/>
                </a:lnTo>
                <a:lnTo>
                  <a:pt x="0" y="8229600"/>
                </a:lnTo>
                <a:lnTo>
                  <a:pt x="0" y="0"/>
                </a:lnTo>
                <a:close/>
              </a:path>
            </a:pathLst>
          </a:custGeom>
          <a:blipFill>
            <a:blip r:embed="rId2"/>
            <a:stretch>
              <a:fillRect/>
            </a:stretch>
          </a:blipFill>
        </p:spPr>
      </p:sp>
      <p:sp>
        <p:nvSpPr>
          <p:cNvPr id="4" name="Freeform 4"/>
          <p:cNvSpPr/>
          <p:nvPr/>
        </p:nvSpPr>
        <p:spPr>
          <a:xfrm>
            <a:off x="-1563110" y="1734005"/>
            <a:ext cx="5183620" cy="2106793"/>
          </a:xfrm>
          <a:custGeom>
            <a:avLst/>
            <a:gdLst/>
            <a:ahLst/>
            <a:cxnLst/>
            <a:rect l="l" t="t" r="r" b="b"/>
            <a:pathLst>
              <a:path w="5183620" h="2106793">
                <a:moveTo>
                  <a:pt x="0" y="0"/>
                </a:moveTo>
                <a:lnTo>
                  <a:pt x="5183620" y="0"/>
                </a:lnTo>
                <a:lnTo>
                  <a:pt x="5183620" y="2106793"/>
                </a:lnTo>
                <a:lnTo>
                  <a:pt x="0" y="2106793"/>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5" name="Freeform 5"/>
          <p:cNvSpPr/>
          <p:nvPr/>
        </p:nvSpPr>
        <p:spPr>
          <a:xfrm>
            <a:off x="15167915" y="-323395"/>
            <a:ext cx="4182770" cy="4114800"/>
          </a:xfrm>
          <a:custGeom>
            <a:avLst/>
            <a:gdLst/>
            <a:ahLst/>
            <a:cxnLst/>
            <a:rect l="l" t="t" r="r" b="b"/>
            <a:pathLst>
              <a:path w="4182770" h="4114800">
                <a:moveTo>
                  <a:pt x="0" y="0"/>
                </a:moveTo>
                <a:lnTo>
                  <a:pt x="4182770" y="0"/>
                </a:lnTo>
                <a:lnTo>
                  <a:pt x="4182770" y="4114800"/>
                </a:lnTo>
                <a:lnTo>
                  <a:pt x="0" y="411480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6" name="Freeform 6"/>
          <p:cNvSpPr/>
          <p:nvPr/>
        </p:nvSpPr>
        <p:spPr>
          <a:xfrm>
            <a:off x="14167065" y="2011096"/>
            <a:ext cx="5183620" cy="2106793"/>
          </a:xfrm>
          <a:custGeom>
            <a:avLst/>
            <a:gdLst/>
            <a:ahLst/>
            <a:cxnLst/>
            <a:rect l="l" t="t" r="r" b="b"/>
            <a:pathLst>
              <a:path w="5183620" h="2106793">
                <a:moveTo>
                  <a:pt x="0" y="0"/>
                </a:moveTo>
                <a:lnTo>
                  <a:pt x="5183620" y="0"/>
                </a:lnTo>
                <a:lnTo>
                  <a:pt x="5183620" y="2106793"/>
                </a:lnTo>
                <a:lnTo>
                  <a:pt x="0" y="2106793"/>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7" name="Freeform 7"/>
          <p:cNvSpPr/>
          <p:nvPr/>
        </p:nvSpPr>
        <p:spPr>
          <a:xfrm>
            <a:off x="1220612" y="1070290"/>
            <a:ext cx="2897169" cy="1327430"/>
          </a:xfrm>
          <a:custGeom>
            <a:avLst/>
            <a:gdLst/>
            <a:ahLst/>
            <a:cxnLst/>
            <a:rect l="l" t="t" r="r" b="b"/>
            <a:pathLst>
              <a:path w="2897169" h="1327430">
                <a:moveTo>
                  <a:pt x="0" y="0"/>
                </a:moveTo>
                <a:lnTo>
                  <a:pt x="2897169" y="0"/>
                </a:lnTo>
                <a:lnTo>
                  <a:pt x="2897169" y="1327430"/>
                </a:lnTo>
                <a:lnTo>
                  <a:pt x="0" y="1327430"/>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11" name="Freeform 11"/>
          <p:cNvSpPr/>
          <p:nvPr/>
        </p:nvSpPr>
        <p:spPr>
          <a:xfrm>
            <a:off x="-3802813" y="5915266"/>
            <a:ext cx="6171574" cy="4358674"/>
          </a:xfrm>
          <a:custGeom>
            <a:avLst/>
            <a:gdLst/>
            <a:ahLst/>
            <a:cxnLst/>
            <a:rect l="l" t="t" r="r" b="b"/>
            <a:pathLst>
              <a:path w="6171574" h="4358674">
                <a:moveTo>
                  <a:pt x="0" y="0"/>
                </a:moveTo>
                <a:lnTo>
                  <a:pt x="6171574" y="0"/>
                </a:lnTo>
                <a:lnTo>
                  <a:pt x="6171574" y="4358673"/>
                </a:lnTo>
                <a:lnTo>
                  <a:pt x="0" y="4358673"/>
                </a:lnTo>
                <a:lnTo>
                  <a:pt x="0" y="0"/>
                </a:lnTo>
                <a:close/>
              </a:path>
            </a:pathLst>
          </a:custGeom>
          <a:blipFill>
            <a:blip r:embed="rId9"/>
            <a:stretch>
              <a:fillRect/>
            </a:stretch>
          </a:blipFill>
        </p:spPr>
      </p:sp>
      <p:sp>
        <p:nvSpPr>
          <p:cNvPr id="12" name="Freeform 12"/>
          <p:cNvSpPr/>
          <p:nvPr/>
        </p:nvSpPr>
        <p:spPr>
          <a:xfrm>
            <a:off x="15941626" y="6755690"/>
            <a:ext cx="6171574" cy="4358674"/>
          </a:xfrm>
          <a:custGeom>
            <a:avLst/>
            <a:gdLst/>
            <a:ahLst/>
            <a:cxnLst/>
            <a:rect l="l" t="t" r="r" b="b"/>
            <a:pathLst>
              <a:path w="6171574" h="4358674">
                <a:moveTo>
                  <a:pt x="0" y="0"/>
                </a:moveTo>
                <a:lnTo>
                  <a:pt x="6171573" y="0"/>
                </a:lnTo>
                <a:lnTo>
                  <a:pt x="6171573" y="4358674"/>
                </a:lnTo>
                <a:lnTo>
                  <a:pt x="0" y="4358674"/>
                </a:lnTo>
                <a:lnTo>
                  <a:pt x="0" y="0"/>
                </a:lnTo>
                <a:close/>
              </a:path>
            </a:pathLst>
          </a:custGeom>
          <a:blipFill>
            <a:blip r:embed="rId9"/>
            <a:stretch>
              <a:fillRect/>
            </a:stretch>
          </a:blipFill>
        </p:spPr>
      </p:sp>
      <p:sp>
        <p:nvSpPr>
          <p:cNvPr id="14" name="TextBox 14"/>
          <p:cNvSpPr txBox="1"/>
          <p:nvPr/>
        </p:nvSpPr>
        <p:spPr>
          <a:xfrm>
            <a:off x="4114033" y="793902"/>
            <a:ext cx="10470122" cy="6647974"/>
          </a:xfrm>
          <a:prstGeom prst="rect">
            <a:avLst/>
          </a:prstGeom>
        </p:spPr>
        <p:txBody>
          <a:bodyPr wrap="square" lIns="0" tIns="0" rIns="0" bIns="0" rtlCol="0" anchor="t">
            <a:spAutoFit/>
          </a:bodyPr>
          <a:lstStyle/>
          <a:p>
            <a:pPr algn="ctr"/>
            <a:r>
              <a:rPr lang="vi-VN" sz="5400" b="1">
                <a:latin typeface="Times New Roman" panose="02020603050405020304" pitchFamily="18" charset="0"/>
                <a:cs typeface="Times New Roman" panose="02020603050405020304" pitchFamily="18" charset="0"/>
              </a:rPr>
              <a:t>Đề </a:t>
            </a:r>
            <a:r>
              <a:rPr lang="vi-VN" sz="5400" b="1" smtClean="0">
                <a:latin typeface="Times New Roman" panose="02020603050405020304" pitchFamily="18" charset="0"/>
                <a:cs typeface="Times New Roman" panose="02020603050405020304" pitchFamily="18" charset="0"/>
              </a:rPr>
              <a:t>bài</a:t>
            </a:r>
          </a:p>
          <a:p>
            <a:pPr algn="just"/>
            <a:r>
              <a:rPr lang="en-US" sz="5400" i="1" smtClean="0">
                <a:latin typeface="Times New Roman" panose="02020603050405020304" pitchFamily="18" charset="0"/>
                <a:cs typeface="Times New Roman" panose="02020603050405020304" pitchFamily="18" charset="0"/>
              </a:rPr>
              <a:t>Năng </a:t>
            </a:r>
            <a:r>
              <a:rPr lang="en-US" sz="5400" i="1">
                <a:latin typeface="Times New Roman" panose="02020603050405020304" pitchFamily="18" charset="0"/>
                <a:cs typeface="Times New Roman" panose="02020603050405020304" pitchFamily="18" charset="0"/>
              </a:rPr>
              <a:t>lượng hạt nhân khi không dùng để sản xuất vũ khí huỷ diệt có thể trở thành nguồn năng lượng có ích cho nhân loại. Tìm hiểu những lợi ích của năng lượng hạt nhân và thiết kế sản phẩm sáng tạo để giới thiệu thông tin này trên góc truyền thông của lớp.</a:t>
            </a:r>
            <a:endParaRPr lang="en-GB" sz="540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FF3C9"/>
        </a:solidFill>
        <a:effectLst/>
      </p:bgPr>
    </p:bg>
    <p:spTree>
      <p:nvGrpSpPr>
        <p:cNvPr id="1" name=""/>
        <p:cNvGrpSpPr/>
        <p:nvPr/>
      </p:nvGrpSpPr>
      <p:grpSpPr>
        <a:xfrm>
          <a:off x="0" y="0"/>
          <a:ext cx="0" cy="0"/>
          <a:chOff x="0" y="0"/>
          <a:chExt cx="0" cy="0"/>
        </a:xfrm>
      </p:grpSpPr>
      <p:sp>
        <p:nvSpPr>
          <p:cNvPr id="2" name="Freeform 2"/>
          <p:cNvSpPr/>
          <p:nvPr/>
        </p:nvSpPr>
        <p:spPr>
          <a:xfrm>
            <a:off x="-2554098" y="7955973"/>
            <a:ext cx="15175832" cy="8229600"/>
          </a:xfrm>
          <a:custGeom>
            <a:avLst/>
            <a:gdLst/>
            <a:ahLst/>
            <a:cxnLst/>
            <a:rect l="l" t="t" r="r" b="b"/>
            <a:pathLst>
              <a:path w="15175832" h="8229600">
                <a:moveTo>
                  <a:pt x="0" y="0"/>
                </a:moveTo>
                <a:lnTo>
                  <a:pt x="15175832" y="0"/>
                </a:lnTo>
                <a:lnTo>
                  <a:pt x="15175832" y="8229600"/>
                </a:lnTo>
                <a:lnTo>
                  <a:pt x="0" y="8229600"/>
                </a:lnTo>
                <a:lnTo>
                  <a:pt x="0" y="0"/>
                </a:lnTo>
                <a:close/>
              </a:path>
            </a:pathLst>
          </a:custGeom>
          <a:blipFill>
            <a:blip r:embed="rId2"/>
            <a:stretch>
              <a:fillRect/>
            </a:stretch>
          </a:blipFill>
        </p:spPr>
      </p:sp>
      <p:sp>
        <p:nvSpPr>
          <p:cNvPr id="3" name="Freeform 3"/>
          <p:cNvSpPr/>
          <p:nvPr/>
        </p:nvSpPr>
        <p:spPr>
          <a:xfrm>
            <a:off x="6049575" y="7955973"/>
            <a:ext cx="15175832" cy="8229600"/>
          </a:xfrm>
          <a:custGeom>
            <a:avLst/>
            <a:gdLst/>
            <a:ahLst/>
            <a:cxnLst/>
            <a:rect l="l" t="t" r="r" b="b"/>
            <a:pathLst>
              <a:path w="15175832" h="8229600">
                <a:moveTo>
                  <a:pt x="0" y="0"/>
                </a:moveTo>
                <a:lnTo>
                  <a:pt x="15175832" y="0"/>
                </a:lnTo>
                <a:lnTo>
                  <a:pt x="15175832" y="8229600"/>
                </a:lnTo>
                <a:lnTo>
                  <a:pt x="0" y="8229600"/>
                </a:lnTo>
                <a:lnTo>
                  <a:pt x="0" y="0"/>
                </a:lnTo>
                <a:close/>
              </a:path>
            </a:pathLst>
          </a:custGeom>
          <a:blipFill>
            <a:blip r:embed="rId2"/>
            <a:stretch>
              <a:fillRect/>
            </a:stretch>
          </a:blipFill>
        </p:spPr>
      </p:sp>
      <p:sp>
        <p:nvSpPr>
          <p:cNvPr id="4" name="Freeform 4"/>
          <p:cNvSpPr/>
          <p:nvPr/>
        </p:nvSpPr>
        <p:spPr>
          <a:xfrm>
            <a:off x="-1563110" y="1734005"/>
            <a:ext cx="5183620" cy="2106793"/>
          </a:xfrm>
          <a:custGeom>
            <a:avLst/>
            <a:gdLst/>
            <a:ahLst/>
            <a:cxnLst/>
            <a:rect l="l" t="t" r="r" b="b"/>
            <a:pathLst>
              <a:path w="5183620" h="2106793">
                <a:moveTo>
                  <a:pt x="0" y="0"/>
                </a:moveTo>
                <a:lnTo>
                  <a:pt x="5183620" y="0"/>
                </a:lnTo>
                <a:lnTo>
                  <a:pt x="5183620" y="2106793"/>
                </a:lnTo>
                <a:lnTo>
                  <a:pt x="0" y="2106793"/>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5" name="Freeform 5"/>
          <p:cNvSpPr/>
          <p:nvPr/>
        </p:nvSpPr>
        <p:spPr>
          <a:xfrm>
            <a:off x="15167915" y="-323395"/>
            <a:ext cx="4182770" cy="4114800"/>
          </a:xfrm>
          <a:custGeom>
            <a:avLst/>
            <a:gdLst/>
            <a:ahLst/>
            <a:cxnLst/>
            <a:rect l="l" t="t" r="r" b="b"/>
            <a:pathLst>
              <a:path w="4182770" h="4114800">
                <a:moveTo>
                  <a:pt x="0" y="0"/>
                </a:moveTo>
                <a:lnTo>
                  <a:pt x="4182770" y="0"/>
                </a:lnTo>
                <a:lnTo>
                  <a:pt x="4182770" y="4114800"/>
                </a:lnTo>
                <a:lnTo>
                  <a:pt x="0" y="411480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6" name="Freeform 6"/>
          <p:cNvSpPr/>
          <p:nvPr/>
        </p:nvSpPr>
        <p:spPr>
          <a:xfrm>
            <a:off x="14167065" y="2011096"/>
            <a:ext cx="5183620" cy="2106793"/>
          </a:xfrm>
          <a:custGeom>
            <a:avLst/>
            <a:gdLst/>
            <a:ahLst/>
            <a:cxnLst/>
            <a:rect l="l" t="t" r="r" b="b"/>
            <a:pathLst>
              <a:path w="5183620" h="2106793">
                <a:moveTo>
                  <a:pt x="0" y="0"/>
                </a:moveTo>
                <a:lnTo>
                  <a:pt x="5183620" y="0"/>
                </a:lnTo>
                <a:lnTo>
                  <a:pt x="5183620" y="2106793"/>
                </a:lnTo>
                <a:lnTo>
                  <a:pt x="0" y="2106793"/>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7" name="Freeform 7"/>
          <p:cNvSpPr/>
          <p:nvPr/>
        </p:nvSpPr>
        <p:spPr>
          <a:xfrm>
            <a:off x="1220612" y="1070290"/>
            <a:ext cx="2897169" cy="1327430"/>
          </a:xfrm>
          <a:custGeom>
            <a:avLst/>
            <a:gdLst/>
            <a:ahLst/>
            <a:cxnLst/>
            <a:rect l="l" t="t" r="r" b="b"/>
            <a:pathLst>
              <a:path w="2897169" h="1327430">
                <a:moveTo>
                  <a:pt x="0" y="0"/>
                </a:moveTo>
                <a:lnTo>
                  <a:pt x="2897169" y="0"/>
                </a:lnTo>
                <a:lnTo>
                  <a:pt x="2897169" y="1327430"/>
                </a:lnTo>
                <a:lnTo>
                  <a:pt x="0" y="1327430"/>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grpSp>
        <p:nvGrpSpPr>
          <p:cNvPr id="8" name="Group 8"/>
          <p:cNvGrpSpPr/>
          <p:nvPr/>
        </p:nvGrpSpPr>
        <p:grpSpPr>
          <a:xfrm>
            <a:off x="4487655" y="1349557"/>
            <a:ext cx="9149836" cy="1524508"/>
            <a:chOff x="0" y="0"/>
            <a:chExt cx="2409833" cy="401517"/>
          </a:xfrm>
        </p:grpSpPr>
        <p:sp>
          <p:nvSpPr>
            <p:cNvPr id="9" name="Freeform 9"/>
            <p:cNvSpPr/>
            <p:nvPr/>
          </p:nvSpPr>
          <p:spPr>
            <a:xfrm>
              <a:off x="0" y="0"/>
              <a:ext cx="2409833" cy="401517"/>
            </a:xfrm>
            <a:custGeom>
              <a:avLst/>
              <a:gdLst/>
              <a:ahLst/>
              <a:cxnLst/>
              <a:rect l="l" t="t" r="r" b="b"/>
              <a:pathLst>
                <a:path w="2409833" h="401517">
                  <a:moveTo>
                    <a:pt x="43152" y="0"/>
                  </a:moveTo>
                  <a:lnTo>
                    <a:pt x="2366681" y="0"/>
                  </a:lnTo>
                  <a:cubicBezTo>
                    <a:pt x="2378126" y="0"/>
                    <a:pt x="2389102" y="4546"/>
                    <a:pt x="2397194" y="12639"/>
                  </a:cubicBezTo>
                  <a:cubicBezTo>
                    <a:pt x="2405287" y="20732"/>
                    <a:pt x="2409833" y="31708"/>
                    <a:pt x="2409833" y="43152"/>
                  </a:cubicBezTo>
                  <a:lnTo>
                    <a:pt x="2409833" y="358364"/>
                  </a:lnTo>
                  <a:cubicBezTo>
                    <a:pt x="2409833" y="382197"/>
                    <a:pt x="2390513" y="401517"/>
                    <a:pt x="2366681" y="401517"/>
                  </a:cubicBezTo>
                  <a:lnTo>
                    <a:pt x="43152" y="401517"/>
                  </a:lnTo>
                  <a:cubicBezTo>
                    <a:pt x="19320" y="401517"/>
                    <a:pt x="0" y="382197"/>
                    <a:pt x="0" y="358364"/>
                  </a:cubicBezTo>
                  <a:lnTo>
                    <a:pt x="0" y="43152"/>
                  </a:lnTo>
                  <a:cubicBezTo>
                    <a:pt x="0" y="19320"/>
                    <a:pt x="19320" y="0"/>
                    <a:pt x="43152" y="0"/>
                  </a:cubicBezTo>
                  <a:close/>
                </a:path>
              </a:pathLst>
            </a:custGeom>
            <a:solidFill>
              <a:srgbClr val="FFC656"/>
            </a:solidFill>
          </p:spPr>
        </p:sp>
        <p:sp>
          <p:nvSpPr>
            <p:cNvPr id="10" name="TextBox 10"/>
            <p:cNvSpPr txBox="1"/>
            <p:nvPr/>
          </p:nvSpPr>
          <p:spPr>
            <a:xfrm>
              <a:off x="0" y="-38100"/>
              <a:ext cx="2409833" cy="439617"/>
            </a:xfrm>
            <a:prstGeom prst="rect">
              <a:avLst/>
            </a:prstGeom>
          </p:spPr>
          <p:txBody>
            <a:bodyPr lIns="50800" tIns="50800" rIns="50800" bIns="50800" rtlCol="0" anchor="ctr"/>
            <a:lstStyle/>
            <a:p>
              <a:pPr algn="ctr">
                <a:lnSpc>
                  <a:spcPts val="2659"/>
                </a:lnSpc>
                <a:spcBef>
                  <a:spcPct val="0"/>
                </a:spcBef>
              </a:pPr>
              <a:endParaRPr/>
            </a:p>
          </p:txBody>
        </p:sp>
      </p:grpSp>
      <p:sp>
        <p:nvSpPr>
          <p:cNvPr id="11" name="Freeform 11"/>
          <p:cNvSpPr/>
          <p:nvPr/>
        </p:nvSpPr>
        <p:spPr>
          <a:xfrm>
            <a:off x="-3502377" y="6755690"/>
            <a:ext cx="6171574" cy="4358674"/>
          </a:xfrm>
          <a:custGeom>
            <a:avLst/>
            <a:gdLst/>
            <a:ahLst/>
            <a:cxnLst/>
            <a:rect l="l" t="t" r="r" b="b"/>
            <a:pathLst>
              <a:path w="6171574" h="4358674">
                <a:moveTo>
                  <a:pt x="0" y="0"/>
                </a:moveTo>
                <a:lnTo>
                  <a:pt x="6171574" y="0"/>
                </a:lnTo>
                <a:lnTo>
                  <a:pt x="6171574" y="4358674"/>
                </a:lnTo>
                <a:lnTo>
                  <a:pt x="0" y="4358674"/>
                </a:lnTo>
                <a:lnTo>
                  <a:pt x="0" y="0"/>
                </a:lnTo>
                <a:close/>
              </a:path>
            </a:pathLst>
          </a:custGeom>
          <a:blipFill>
            <a:blip r:embed="rId9"/>
            <a:stretch>
              <a:fillRect/>
            </a:stretch>
          </a:blipFill>
        </p:spPr>
      </p:sp>
      <p:sp>
        <p:nvSpPr>
          <p:cNvPr id="12" name="Freeform 12"/>
          <p:cNvSpPr/>
          <p:nvPr/>
        </p:nvSpPr>
        <p:spPr>
          <a:xfrm>
            <a:off x="15941626" y="6755690"/>
            <a:ext cx="6171574" cy="4358674"/>
          </a:xfrm>
          <a:custGeom>
            <a:avLst/>
            <a:gdLst/>
            <a:ahLst/>
            <a:cxnLst/>
            <a:rect l="l" t="t" r="r" b="b"/>
            <a:pathLst>
              <a:path w="6171574" h="4358674">
                <a:moveTo>
                  <a:pt x="0" y="0"/>
                </a:moveTo>
                <a:lnTo>
                  <a:pt x="6171573" y="0"/>
                </a:lnTo>
                <a:lnTo>
                  <a:pt x="6171573" y="4358674"/>
                </a:lnTo>
                <a:lnTo>
                  <a:pt x="0" y="4358674"/>
                </a:lnTo>
                <a:lnTo>
                  <a:pt x="0" y="0"/>
                </a:lnTo>
                <a:close/>
              </a:path>
            </a:pathLst>
          </a:custGeom>
          <a:blipFill>
            <a:blip r:embed="rId9"/>
            <a:stretch>
              <a:fillRect/>
            </a:stretch>
          </a:blipFill>
        </p:spPr>
      </p:sp>
      <p:sp>
        <p:nvSpPr>
          <p:cNvPr id="13" name="TextBox 13"/>
          <p:cNvSpPr txBox="1"/>
          <p:nvPr/>
        </p:nvSpPr>
        <p:spPr>
          <a:xfrm>
            <a:off x="6166691" y="1657350"/>
            <a:ext cx="6455043" cy="1069524"/>
          </a:xfrm>
          <a:prstGeom prst="rect">
            <a:avLst/>
          </a:prstGeom>
        </p:spPr>
        <p:txBody>
          <a:bodyPr lIns="0" tIns="0" rIns="0" bIns="0" rtlCol="0" anchor="t">
            <a:spAutoFit/>
          </a:bodyPr>
          <a:lstStyle/>
          <a:p>
            <a:pPr algn="ctr">
              <a:lnSpc>
                <a:spcPts val="7668"/>
              </a:lnSpc>
            </a:pPr>
            <a:r>
              <a:rPr lang="en-US" sz="9600" b="1">
                <a:latin typeface="Times New Roman" panose="02020603050405020304" pitchFamily="18" charset="0"/>
                <a:cs typeface="Times New Roman" panose="02020603050405020304" pitchFamily="18" charset="0"/>
              </a:rPr>
              <a:t>Gợi ý</a:t>
            </a:r>
            <a:endParaRPr lang="en-US" sz="11981" b="1">
              <a:solidFill>
                <a:srgbClr val="557034"/>
              </a:solidFill>
              <a:latin typeface="Times New Roman" panose="02020603050405020304" pitchFamily="18" charset="0"/>
              <a:ea typeface="เอฟซี เดซี่"/>
              <a:cs typeface="Times New Roman" panose="02020603050405020304" pitchFamily="18" charset="0"/>
              <a:sym typeface="เอฟซี เดซี่"/>
            </a:endParaRPr>
          </a:p>
        </p:txBody>
      </p:sp>
      <p:sp>
        <p:nvSpPr>
          <p:cNvPr id="14" name="TextBox 14"/>
          <p:cNvSpPr txBox="1"/>
          <p:nvPr/>
        </p:nvSpPr>
        <p:spPr>
          <a:xfrm>
            <a:off x="4141268" y="3665253"/>
            <a:ext cx="11299933" cy="3323987"/>
          </a:xfrm>
          <a:prstGeom prst="rect">
            <a:avLst/>
          </a:prstGeom>
        </p:spPr>
        <p:txBody>
          <a:bodyPr wrap="square" lIns="0" tIns="0" rIns="0" bIns="0" rtlCol="0" anchor="t">
            <a:spAutoFit/>
          </a:bodyPr>
          <a:lstStyle/>
          <a:p>
            <a:pPr algn="just"/>
            <a:r>
              <a:rPr lang="en-US" sz="5400" i="1">
                <a:latin typeface="Times New Roman" panose="02020603050405020304" pitchFamily="18" charset="0"/>
                <a:cs typeface="Times New Roman" panose="02020603050405020304" pitchFamily="18" charset="0"/>
              </a:rPr>
              <a:t>+</a:t>
            </a:r>
            <a:r>
              <a:rPr lang="en-US" sz="5400" b="1" i="1">
                <a:latin typeface="Times New Roman" panose="02020603050405020304" pitchFamily="18" charset="0"/>
                <a:cs typeface="Times New Roman" panose="02020603050405020304" pitchFamily="18" charset="0"/>
              </a:rPr>
              <a:t> </a:t>
            </a:r>
            <a:r>
              <a:rPr lang="en-US" sz="5400" i="1">
                <a:latin typeface="Times New Roman" panose="02020603050405020304" pitchFamily="18" charset="0"/>
                <a:cs typeface="Times New Roman" panose="02020603050405020304" pitchFamily="18" charset="0"/>
              </a:rPr>
              <a:t>Tạo ra một số lượng lớn năng </a:t>
            </a:r>
            <a:r>
              <a:rPr lang="en-US" sz="5400" i="1" smtClean="0">
                <a:latin typeface="Times New Roman" panose="02020603050405020304" pitchFamily="18" charset="0"/>
                <a:cs typeface="Times New Roman" panose="02020603050405020304" pitchFamily="18" charset="0"/>
              </a:rPr>
              <a:t>lượng</a:t>
            </a:r>
            <a:endParaRPr lang="en-GB" sz="5400" b="1">
              <a:latin typeface="Times New Roman" panose="02020603050405020304" pitchFamily="18" charset="0"/>
              <a:cs typeface="Times New Roman" panose="02020603050405020304" pitchFamily="18" charset="0"/>
            </a:endParaRPr>
          </a:p>
          <a:p>
            <a:pPr algn="just"/>
            <a:r>
              <a:rPr lang="en-US" sz="5400" i="1" smtClean="0">
                <a:latin typeface="Times New Roman" panose="02020603050405020304" pitchFamily="18" charset="0"/>
                <a:cs typeface="Times New Roman" panose="02020603050405020304" pitchFamily="18" charset="0"/>
              </a:rPr>
              <a:t>+</a:t>
            </a:r>
            <a:r>
              <a:rPr lang="en-US" sz="5400" b="1" i="1" smtClean="0">
                <a:latin typeface="Times New Roman" panose="02020603050405020304" pitchFamily="18" charset="0"/>
                <a:cs typeface="Times New Roman" panose="02020603050405020304" pitchFamily="18" charset="0"/>
              </a:rPr>
              <a:t> </a:t>
            </a:r>
            <a:r>
              <a:rPr lang="en-US" sz="5400" i="1">
                <a:latin typeface="Times New Roman" panose="02020603050405020304" pitchFamily="18" charset="0"/>
                <a:cs typeface="Times New Roman" panose="02020603050405020304" pitchFamily="18" charset="0"/>
              </a:rPr>
              <a:t>Nguồn năng lượng </a:t>
            </a:r>
            <a:r>
              <a:rPr lang="en-US" sz="5400" i="1" smtClean="0">
                <a:latin typeface="Times New Roman" panose="02020603050405020304" pitchFamily="18" charset="0"/>
                <a:cs typeface="Times New Roman" panose="02020603050405020304" pitchFamily="18" charset="0"/>
              </a:rPr>
              <a:t>xanh</a:t>
            </a:r>
            <a:endParaRPr lang="en-GB" sz="5400" b="1">
              <a:latin typeface="Times New Roman" panose="02020603050405020304" pitchFamily="18" charset="0"/>
              <a:cs typeface="Times New Roman" panose="02020603050405020304" pitchFamily="18" charset="0"/>
            </a:endParaRPr>
          </a:p>
          <a:p>
            <a:pPr algn="just"/>
            <a:r>
              <a:rPr lang="en-US" sz="5400" i="1" smtClean="0">
                <a:latin typeface="Times New Roman" panose="02020603050405020304" pitchFamily="18" charset="0"/>
                <a:cs typeface="Times New Roman" panose="02020603050405020304" pitchFamily="18" charset="0"/>
              </a:rPr>
              <a:t>+</a:t>
            </a:r>
            <a:r>
              <a:rPr lang="en-US" sz="5400" b="1" i="1" smtClean="0">
                <a:latin typeface="Times New Roman" panose="02020603050405020304" pitchFamily="18" charset="0"/>
                <a:cs typeface="Times New Roman" panose="02020603050405020304" pitchFamily="18" charset="0"/>
              </a:rPr>
              <a:t> </a:t>
            </a:r>
            <a:r>
              <a:rPr lang="en-US" sz="5400" i="1">
                <a:latin typeface="Times New Roman" panose="02020603050405020304" pitchFamily="18" charset="0"/>
                <a:cs typeface="Times New Roman" panose="02020603050405020304" pitchFamily="18" charset="0"/>
              </a:rPr>
              <a:t>Không làm ô nhiễm không </a:t>
            </a:r>
            <a:r>
              <a:rPr lang="en-US" sz="5400" i="1" smtClean="0">
                <a:latin typeface="Times New Roman" panose="02020603050405020304" pitchFamily="18" charset="0"/>
                <a:cs typeface="Times New Roman" panose="02020603050405020304" pitchFamily="18" charset="0"/>
              </a:rPr>
              <a:t>khí</a:t>
            </a:r>
            <a:endParaRPr lang="en-GB" sz="5400" b="1">
              <a:latin typeface="Times New Roman" panose="02020603050405020304" pitchFamily="18" charset="0"/>
              <a:cs typeface="Times New Roman" panose="02020603050405020304" pitchFamily="18" charset="0"/>
            </a:endParaRPr>
          </a:p>
          <a:p>
            <a:pPr algn="just"/>
            <a:r>
              <a:rPr lang="en-US" sz="5400" i="1" smtClean="0">
                <a:latin typeface="Times New Roman" panose="02020603050405020304" pitchFamily="18" charset="0"/>
                <a:cs typeface="Times New Roman" panose="02020603050405020304" pitchFamily="18" charset="0"/>
              </a:rPr>
              <a:t>+</a:t>
            </a:r>
            <a:r>
              <a:rPr lang="en-US" sz="5400" b="1" i="1" smtClean="0">
                <a:latin typeface="Times New Roman" panose="02020603050405020304" pitchFamily="18" charset="0"/>
                <a:cs typeface="Times New Roman" panose="02020603050405020304" pitchFamily="18" charset="0"/>
              </a:rPr>
              <a:t> </a:t>
            </a:r>
            <a:r>
              <a:rPr lang="en-US" sz="5400" i="1">
                <a:latin typeface="Times New Roman" panose="02020603050405020304" pitchFamily="18" charset="0"/>
                <a:cs typeface="Times New Roman" panose="02020603050405020304" pitchFamily="18" charset="0"/>
              </a:rPr>
              <a:t>Nhiên liệu độc </a:t>
            </a:r>
            <a:r>
              <a:rPr lang="en-US" sz="5400" i="1" smtClean="0">
                <a:latin typeface="Times New Roman" panose="02020603050405020304" pitchFamily="18" charset="0"/>
                <a:cs typeface="Times New Roman" panose="02020603050405020304" pitchFamily="18" charset="0"/>
              </a:rPr>
              <a:t>lập</a:t>
            </a:r>
            <a:endParaRPr lang="en-GB" sz="5400" b="1">
              <a:latin typeface="Times New Roman" panose="02020603050405020304" pitchFamily="18" charset="0"/>
              <a:cs typeface="Times New Roman" panose="02020603050405020304" pitchFamily="18" charset="0"/>
            </a:endParaRPr>
          </a:p>
        </p:txBody>
      </p:sp>
      <p:sp>
        <p:nvSpPr>
          <p:cNvPr id="15" name="Freeform 15"/>
          <p:cNvSpPr/>
          <p:nvPr/>
        </p:nvSpPr>
        <p:spPr>
          <a:xfrm>
            <a:off x="1028700" y="4928874"/>
            <a:ext cx="1100761" cy="1146205"/>
          </a:xfrm>
          <a:custGeom>
            <a:avLst/>
            <a:gdLst/>
            <a:ahLst/>
            <a:cxnLst/>
            <a:rect l="l" t="t" r="r" b="b"/>
            <a:pathLst>
              <a:path w="1100761" h="1146205">
                <a:moveTo>
                  <a:pt x="0" y="0"/>
                </a:moveTo>
                <a:lnTo>
                  <a:pt x="1100761" y="0"/>
                </a:lnTo>
                <a:lnTo>
                  <a:pt x="1100761" y="1146205"/>
                </a:lnTo>
                <a:lnTo>
                  <a:pt x="0" y="1146205"/>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6" name="Freeform 16"/>
          <p:cNvSpPr/>
          <p:nvPr/>
        </p:nvSpPr>
        <p:spPr>
          <a:xfrm flipH="1">
            <a:off x="16308661" y="4928874"/>
            <a:ext cx="1100761" cy="1146205"/>
          </a:xfrm>
          <a:custGeom>
            <a:avLst/>
            <a:gdLst/>
            <a:ahLst/>
            <a:cxnLst/>
            <a:rect l="l" t="t" r="r" b="b"/>
            <a:pathLst>
              <a:path w="1100761" h="1146205">
                <a:moveTo>
                  <a:pt x="1100761" y="0"/>
                </a:moveTo>
                <a:lnTo>
                  <a:pt x="0" y="0"/>
                </a:lnTo>
                <a:lnTo>
                  <a:pt x="0" y="1146205"/>
                </a:lnTo>
                <a:lnTo>
                  <a:pt x="1100761" y="1146205"/>
                </a:lnTo>
                <a:lnTo>
                  <a:pt x="1100761" y="0"/>
                </a:lnTo>
                <a:close/>
              </a:path>
            </a:pathLst>
          </a:custGeom>
          <a:blipFill>
            <a:blip r:embed="rId10">
              <a:extLst>
                <a:ext uri="{96DAC541-7B7A-43D3-8B79-37D633B846F1}">
                  <asvg:svgBlip xmlns="" xmlns:asvg="http://schemas.microsoft.com/office/drawing/2016/SVG/main" r:embed="rId11"/>
                </a:ext>
              </a:extLst>
            </a:blip>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FF3C9"/>
        </a:solidFill>
        <a:effectLst/>
      </p:bgPr>
    </p:bg>
    <p:spTree>
      <p:nvGrpSpPr>
        <p:cNvPr id="1" name=""/>
        <p:cNvGrpSpPr/>
        <p:nvPr/>
      </p:nvGrpSpPr>
      <p:grpSpPr>
        <a:xfrm>
          <a:off x="0" y="0"/>
          <a:ext cx="0" cy="0"/>
          <a:chOff x="0" y="0"/>
          <a:chExt cx="0" cy="0"/>
        </a:xfrm>
      </p:grpSpPr>
      <p:sp>
        <p:nvSpPr>
          <p:cNvPr id="2" name="Freeform 2"/>
          <p:cNvSpPr/>
          <p:nvPr/>
        </p:nvSpPr>
        <p:spPr>
          <a:xfrm>
            <a:off x="-2554098" y="7955973"/>
            <a:ext cx="15175832" cy="8229600"/>
          </a:xfrm>
          <a:custGeom>
            <a:avLst/>
            <a:gdLst/>
            <a:ahLst/>
            <a:cxnLst/>
            <a:rect l="l" t="t" r="r" b="b"/>
            <a:pathLst>
              <a:path w="15175832" h="8229600">
                <a:moveTo>
                  <a:pt x="0" y="0"/>
                </a:moveTo>
                <a:lnTo>
                  <a:pt x="15175832" y="0"/>
                </a:lnTo>
                <a:lnTo>
                  <a:pt x="15175832" y="8229600"/>
                </a:lnTo>
                <a:lnTo>
                  <a:pt x="0" y="8229600"/>
                </a:lnTo>
                <a:lnTo>
                  <a:pt x="0" y="0"/>
                </a:lnTo>
                <a:close/>
              </a:path>
            </a:pathLst>
          </a:custGeom>
          <a:blipFill>
            <a:blip r:embed="rId2"/>
            <a:stretch>
              <a:fillRect/>
            </a:stretch>
          </a:blipFill>
        </p:spPr>
      </p:sp>
      <p:sp>
        <p:nvSpPr>
          <p:cNvPr id="3" name="Freeform 3"/>
          <p:cNvSpPr/>
          <p:nvPr/>
        </p:nvSpPr>
        <p:spPr>
          <a:xfrm>
            <a:off x="6049575" y="7955973"/>
            <a:ext cx="15175832" cy="8229600"/>
          </a:xfrm>
          <a:custGeom>
            <a:avLst/>
            <a:gdLst/>
            <a:ahLst/>
            <a:cxnLst/>
            <a:rect l="l" t="t" r="r" b="b"/>
            <a:pathLst>
              <a:path w="15175832" h="8229600">
                <a:moveTo>
                  <a:pt x="0" y="0"/>
                </a:moveTo>
                <a:lnTo>
                  <a:pt x="15175832" y="0"/>
                </a:lnTo>
                <a:lnTo>
                  <a:pt x="15175832" y="8229600"/>
                </a:lnTo>
                <a:lnTo>
                  <a:pt x="0" y="8229600"/>
                </a:lnTo>
                <a:lnTo>
                  <a:pt x="0" y="0"/>
                </a:lnTo>
                <a:close/>
              </a:path>
            </a:pathLst>
          </a:custGeom>
          <a:blipFill>
            <a:blip r:embed="rId2"/>
            <a:stretch>
              <a:fillRect/>
            </a:stretch>
          </a:blipFill>
        </p:spPr>
      </p:sp>
      <p:sp>
        <p:nvSpPr>
          <p:cNvPr id="4" name="Freeform 4"/>
          <p:cNvSpPr/>
          <p:nvPr/>
        </p:nvSpPr>
        <p:spPr>
          <a:xfrm>
            <a:off x="-1563110" y="1734005"/>
            <a:ext cx="5183620" cy="2106793"/>
          </a:xfrm>
          <a:custGeom>
            <a:avLst/>
            <a:gdLst/>
            <a:ahLst/>
            <a:cxnLst/>
            <a:rect l="l" t="t" r="r" b="b"/>
            <a:pathLst>
              <a:path w="5183620" h="2106793">
                <a:moveTo>
                  <a:pt x="0" y="0"/>
                </a:moveTo>
                <a:lnTo>
                  <a:pt x="5183620" y="0"/>
                </a:lnTo>
                <a:lnTo>
                  <a:pt x="5183620" y="2106793"/>
                </a:lnTo>
                <a:lnTo>
                  <a:pt x="0" y="2106793"/>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5" name="Freeform 5"/>
          <p:cNvSpPr/>
          <p:nvPr/>
        </p:nvSpPr>
        <p:spPr>
          <a:xfrm>
            <a:off x="15167915" y="-323395"/>
            <a:ext cx="4182770" cy="4114800"/>
          </a:xfrm>
          <a:custGeom>
            <a:avLst/>
            <a:gdLst/>
            <a:ahLst/>
            <a:cxnLst/>
            <a:rect l="l" t="t" r="r" b="b"/>
            <a:pathLst>
              <a:path w="4182770" h="4114800">
                <a:moveTo>
                  <a:pt x="0" y="0"/>
                </a:moveTo>
                <a:lnTo>
                  <a:pt x="4182770" y="0"/>
                </a:lnTo>
                <a:lnTo>
                  <a:pt x="4182770" y="4114800"/>
                </a:lnTo>
                <a:lnTo>
                  <a:pt x="0" y="411480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6" name="Freeform 6"/>
          <p:cNvSpPr/>
          <p:nvPr/>
        </p:nvSpPr>
        <p:spPr>
          <a:xfrm>
            <a:off x="14167065" y="2011096"/>
            <a:ext cx="5183620" cy="2106793"/>
          </a:xfrm>
          <a:custGeom>
            <a:avLst/>
            <a:gdLst/>
            <a:ahLst/>
            <a:cxnLst/>
            <a:rect l="l" t="t" r="r" b="b"/>
            <a:pathLst>
              <a:path w="5183620" h="2106793">
                <a:moveTo>
                  <a:pt x="0" y="0"/>
                </a:moveTo>
                <a:lnTo>
                  <a:pt x="5183620" y="0"/>
                </a:lnTo>
                <a:lnTo>
                  <a:pt x="5183620" y="2106793"/>
                </a:lnTo>
                <a:lnTo>
                  <a:pt x="0" y="2106793"/>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7" name="Freeform 7"/>
          <p:cNvSpPr/>
          <p:nvPr/>
        </p:nvSpPr>
        <p:spPr>
          <a:xfrm>
            <a:off x="1220612" y="1070290"/>
            <a:ext cx="2897169" cy="1327430"/>
          </a:xfrm>
          <a:custGeom>
            <a:avLst/>
            <a:gdLst/>
            <a:ahLst/>
            <a:cxnLst/>
            <a:rect l="l" t="t" r="r" b="b"/>
            <a:pathLst>
              <a:path w="2897169" h="1327430">
                <a:moveTo>
                  <a:pt x="0" y="0"/>
                </a:moveTo>
                <a:lnTo>
                  <a:pt x="2897169" y="0"/>
                </a:lnTo>
                <a:lnTo>
                  <a:pt x="2897169" y="1327430"/>
                </a:lnTo>
                <a:lnTo>
                  <a:pt x="0" y="1327430"/>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11" name="Freeform 11"/>
          <p:cNvSpPr/>
          <p:nvPr/>
        </p:nvSpPr>
        <p:spPr>
          <a:xfrm>
            <a:off x="-3085787" y="6332056"/>
            <a:ext cx="6171574" cy="4358674"/>
          </a:xfrm>
          <a:custGeom>
            <a:avLst/>
            <a:gdLst/>
            <a:ahLst/>
            <a:cxnLst/>
            <a:rect l="l" t="t" r="r" b="b"/>
            <a:pathLst>
              <a:path w="6171574" h="4358674">
                <a:moveTo>
                  <a:pt x="0" y="0"/>
                </a:moveTo>
                <a:lnTo>
                  <a:pt x="6171574" y="0"/>
                </a:lnTo>
                <a:lnTo>
                  <a:pt x="6171574" y="4358674"/>
                </a:lnTo>
                <a:lnTo>
                  <a:pt x="0" y="4358674"/>
                </a:lnTo>
                <a:lnTo>
                  <a:pt x="0" y="0"/>
                </a:lnTo>
                <a:close/>
              </a:path>
            </a:pathLst>
          </a:custGeom>
          <a:blipFill>
            <a:blip r:embed="rId9"/>
            <a:stretch>
              <a:fillRect/>
            </a:stretch>
          </a:blipFill>
        </p:spPr>
      </p:sp>
      <p:sp>
        <p:nvSpPr>
          <p:cNvPr id="12" name="Freeform 12"/>
          <p:cNvSpPr/>
          <p:nvPr/>
        </p:nvSpPr>
        <p:spPr>
          <a:xfrm>
            <a:off x="15941626" y="6755690"/>
            <a:ext cx="6171574" cy="4358674"/>
          </a:xfrm>
          <a:custGeom>
            <a:avLst/>
            <a:gdLst/>
            <a:ahLst/>
            <a:cxnLst/>
            <a:rect l="l" t="t" r="r" b="b"/>
            <a:pathLst>
              <a:path w="6171574" h="4358674">
                <a:moveTo>
                  <a:pt x="0" y="0"/>
                </a:moveTo>
                <a:lnTo>
                  <a:pt x="6171573" y="0"/>
                </a:lnTo>
                <a:lnTo>
                  <a:pt x="6171573" y="4358674"/>
                </a:lnTo>
                <a:lnTo>
                  <a:pt x="0" y="4358674"/>
                </a:lnTo>
                <a:lnTo>
                  <a:pt x="0" y="0"/>
                </a:lnTo>
                <a:close/>
              </a:path>
            </a:pathLst>
          </a:custGeom>
          <a:blipFill>
            <a:blip r:embed="rId9"/>
            <a:stretch>
              <a:fillRect/>
            </a:stretch>
          </a:blipFill>
        </p:spPr>
      </p:sp>
      <p:sp>
        <p:nvSpPr>
          <p:cNvPr id="13" name="Freeform 13"/>
          <p:cNvSpPr/>
          <p:nvPr/>
        </p:nvSpPr>
        <p:spPr>
          <a:xfrm>
            <a:off x="3643183" y="2161499"/>
            <a:ext cx="11044369" cy="4982516"/>
          </a:xfrm>
          <a:custGeom>
            <a:avLst/>
            <a:gdLst/>
            <a:ahLst/>
            <a:cxnLst/>
            <a:rect l="l" t="t" r="r" b="b"/>
            <a:pathLst>
              <a:path w="11044369" h="4982516">
                <a:moveTo>
                  <a:pt x="0" y="0"/>
                </a:moveTo>
                <a:lnTo>
                  <a:pt x="11044370" y="0"/>
                </a:lnTo>
                <a:lnTo>
                  <a:pt x="11044370" y="4982516"/>
                </a:lnTo>
                <a:lnTo>
                  <a:pt x="0" y="4982516"/>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4" name="Freeform 14"/>
          <p:cNvSpPr/>
          <p:nvPr/>
        </p:nvSpPr>
        <p:spPr>
          <a:xfrm rot="-1349716">
            <a:off x="2725489" y="1956361"/>
            <a:ext cx="2904833" cy="760538"/>
          </a:xfrm>
          <a:custGeom>
            <a:avLst/>
            <a:gdLst/>
            <a:ahLst/>
            <a:cxnLst/>
            <a:rect l="l" t="t" r="r" b="b"/>
            <a:pathLst>
              <a:path w="2904833" h="760538">
                <a:moveTo>
                  <a:pt x="0" y="0"/>
                </a:moveTo>
                <a:lnTo>
                  <a:pt x="2904833" y="0"/>
                </a:lnTo>
                <a:lnTo>
                  <a:pt x="2904833" y="760538"/>
                </a:lnTo>
                <a:lnTo>
                  <a:pt x="0" y="760538"/>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16" name="Freeform 16"/>
          <p:cNvSpPr/>
          <p:nvPr/>
        </p:nvSpPr>
        <p:spPr>
          <a:xfrm>
            <a:off x="2459071" y="6076950"/>
            <a:ext cx="992116" cy="1033074"/>
          </a:xfrm>
          <a:custGeom>
            <a:avLst/>
            <a:gdLst/>
            <a:ahLst/>
            <a:cxnLst/>
            <a:rect l="l" t="t" r="r" b="b"/>
            <a:pathLst>
              <a:path w="992116" h="1033074">
                <a:moveTo>
                  <a:pt x="0" y="0"/>
                </a:moveTo>
                <a:lnTo>
                  <a:pt x="992116" y="0"/>
                </a:lnTo>
                <a:lnTo>
                  <a:pt x="992116" y="1033074"/>
                </a:lnTo>
                <a:lnTo>
                  <a:pt x="0" y="1033074"/>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sp>
        <p:nvSpPr>
          <p:cNvPr id="17" name="Rectangle 16"/>
          <p:cNvSpPr/>
          <p:nvPr/>
        </p:nvSpPr>
        <p:spPr>
          <a:xfrm>
            <a:off x="4394776" y="2600706"/>
            <a:ext cx="9580293" cy="2862322"/>
          </a:xfrm>
          <a:prstGeom prst="rect">
            <a:avLst/>
          </a:prstGeom>
        </p:spPr>
        <p:txBody>
          <a:bodyPr wrap="square">
            <a:spAutoFit/>
          </a:bodyPr>
          <a:lstStyle/>
          <a:p>
            <a:pPr algn="ctr"/>
            <a:r>
              <a:rPr lang="en-US" sz="6000" b="1" kern="0">
                <a:solidFill>
                  <a:srgbClr val="0070C0"/>
                </a:solidFill>
                <a:latin typeface="Times New Roman" panose="02020603050405020304" pitchFamily="18" charset="0"/>
                <a:ea typeface="Times New Roman" panose="02020603050405020304" pitchFamily="18" charset="0"/>
              </a:rPr>
              <a:t>Rubric đánh giá sản phẩm sáng tạo giới thiệu lợi ích của năng lượng hạt nhân</a:t>
            </a:r>
            <a:endParaRPr lang="en-GB" sz="60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FF3C9"/>
        </a:solidFill>
        <a:effectLst/>
      </p:bgPr>
    </p:bg>
    <p:spTree>
      <p:nvGrpSpPr>
        <p:cNvPr id="1" name=""/>
        <p:cNvGrpSpPr/>
        <p:nvPr/>
      </p:nvGrpSpPr>
      <p:grpSpPr>
        <a:xfrm>
          <a:off x="0" y="0"/>
          <a:ext cx="0" cy="0"/>
          <a:chOff x="0" y="0"/>
          <a:chExt cx="0" cy="0"/>
        </a:xfrm>
      </p:grpSpPr>
      <p:sp>
        <p:nvSpPr>
          <p:cNvPr id="2" name="Freeform 2"/>
          <p:cNvSpPr/>
          <p:nvPr/>
        </p:nvSpPr>
        <p:spPr>
          <a:xfrm>
            <a:off x="-2614584" y="9563100"/>
            <a:ext cx="15175832" cy="8229600"/>
          </a:xfrm>
          <a:custGeom>
            <a:avLst/>
            <a:gdLst/>
            <a:ahLst/>
            <a:cxnLst/>
            <a:rect l="l" t="t" r="r" b="b"/>
            <a:pathLst>
              <a:path w="15175832" h="8229600">
                <a:moveTo>
                  <a:pt x="0" y="0"/>
                </a:moveTo>
                <a:lnTo>
                  <a:pt x="15175832" y="0"/>
                </a:lnTo>
                <a:lnTo>
                  <a:pt x="15175832" y="8229600"/>
                </a:lnTo>
                <a:lnTo>
                  <a:pt x="0" y="8229600"/>
                </a:lnTo>
                <a:lnTo>
                  <a:pt x="0" y="0"/>
                </a:lnTo>
                <a:close/>
              </a:path>
            </a:pathLst>
          </a:custGeom>
          <a:blipFill>
            <a:blip r:embed="rId2"/>
            <a:stretch>
              <a:fillRect/>
            </a:stretch>
          </a:blipFill>
        </p:spPr>
      </p:sp>
      <p:sp>
        <p:nvSpPr>
          <p:cNvPr id="3" name="Freeform 3"/>
          <p:cNvSpPr/>
          <p:nvPr/>
        </p:nvSpPr>
        <p:spPr>
          <a:xfrm>
            <a:off x="6642285" y="9563100"/>
            <a:ext cx="15175832" cy="8229600"/>
          </a:xfrm>
          <a:custGeom>
            <a:avLst/>
            <a:gdLst/>
            <a:ahLst/>
            <a:cxnLst/>
            <a:rect l="l" t="t" r="r" b="b"/>
            <a:pathLst>
              <a:path w="15175832" h="8229600">
                <a:moveTo>
                  <a:pt x="0" y="0"/>
                </a:moveTo>
                <a:lnTo>
                  <a:pt x="15175832" y="0"/>
                </a:lnTo>
                <a:lnTo>
                  <a:pt x="15175832" y="8229600"/>
                </a:lnTo>
                <a:lnTo>
                  <a:pt x="0" y="8229600"/>
                </a:lnTo>
                <a:lnTo>
                  <a:pt x="0" y="0"/>
                </a:lnTo>
                <a:close/>
              </a:path>
            </a:pathLst>
          </a:custGeom>
          <a:blipFill>
            <a:blip r:embed="rId2"/>
            <a:stretch>
              <a:fillRect/>
            </a:stretch>
          </a:blipFill>
        </p:spPr>
      </p:sp>
      <p:sp>
        <p:nvSpPr>
          <p:cNvPr id="5" name="Freeform 5"/>
          <p:cNvSpPr/>
          <p:nvPr/>
        </p:nvSpPr>
        <p:spPr>
          <a:xfrm>
            <a:off x="15167915" y="-1602036"/>
            <a:ext cx="4182770" cy="4114800"/>
          </a:xfrm>
          <a:custGeom>
            <a:avLst/>
            <a:gdLst/>
            <a:ahLst/>
            <a:cxnLst/>
            <a:rect l="l" t="t" r="r" b="b"/>
            <a:pathLst>
              <a:path w="4182770" h="4114800">
                <a:moveTo>
                  <a:pt x="0" y="0"/>
                </a:moveTo>
                <a:lnTo>
                  <a:pt x="4182770" y="0"/>
                </a:lnTo>
                <a:lnTo>
                  <a:pt x="4182770" y="4114800"/>
                </a:lnTo>
                <a:lnTo>
                  <a:pt x="0" y="4114800"/>
                </a:lnTo>
                <a:lnTo>
                  <a:pt x="0" y="0"/>
                </a:lnTo>
                <a:close/>
              </a:path>
            </a:pathLst>
          </a:custGeom>
          <a:blipFill>
            <a:blip r:embed="rId3">
              <a:extLst>
                <a:ext uri="{96DAC541-7B7A-43D3-8B79-37D633B846F1}">
                  <asvg:svgBlip xmlns="" xmlns:asvg="http://schemas.microsoft.com/office/drawing/2016/SVG/main" r:embed="rId6"/>
                </a:ext>
              </a:extLst>
            </a:blip>
            <a:stretch>
              <a:fillRect/>
            </a:stretch>
          </a:blipFill>
        </p:spPr>
      </p:sp>
      <p:sp>
        <p:nvSpPr>
          <p:cNvPr id="6" name="Freeform 6"/>
          <p:cNvSpPr/>
          <p:nvPr/>
        </p:nvSpPr>
        <p:spPr>
          <a:xfrm>
            <a:off x="15696190" y="77354"/>
            <a:ext cx="5183620" cy="2106793"/>
          </a:xfrm>
          <a:custGeom>
            <a:avLst/>
            <a:gdLst/>
            <a:ahLst/>
            <a:cxnLst/>
            <a:rect l="l" t="t" r="r" b="b"/>
            <a:pathLst>
              <a:path w="5183620" h="2106793">
                <a:moveTo>
                  <a:pt x="0" y="0"/>
                </a:moveTo>
                <a:lnTo>
                  <a:pt x="5183620" y="0"/>
                </a:lnTo>
                <a:lnTo>
                  <a:pt x="5183620" y="2106793"/>
                </a:lnTo>
                <a:lnTo>
                  <a:pt x="0" y="2106793"/>
                </a:lnTo>
                <a:lnTo>
                  <a:pt x="0" y="0"/>
                </a:lnTo>
                <a:close/>
              </a:path>
            </a:pathLst>
          </a:custGeom>
          <a:blipFill>
            <a:blip r:embed="rId7">
              <a:extLst>
                <a:ext uri="{96DAC541-7B7A-43D3-8B79-37D633B846F1}">
                  <asvg:svgBlip xmlns="" xmlns:asvg="http://schemas.microsoft.com/office/drawing/2016/SVG/main" r:embed="rId4"/>
                </a:ext>
              </a:extLst>
            </a:blip>
            <a:stretch>
              <a:fillRect/>
            </a:stretch>
          </a:blipFill>
        </p:spPr>
      </p:sp>
      <p:sp>
        <p:nvSpPr>
          <p:cNvPr id="11" name="Freeform 11"/>
          <p:cNvSpPr/>
          <p:nvPr/>
        </p:nvSpPr>
        <p:spPr>
          <a:xfrm>
            <a:off x="-3502377" y="6755690"/>
            <a:ext cx="6171574" cy="4358674"/>
          </a:xfrm>
          <a:custGeom>
            <a:avLst/>
            <a:gdLst/>
            <a:ahLst/>
            <a:cxnLst/>
            <a:rect l="l" t="t" r="r" b="b"/>
            <a:pathLst>
              <a:path w="6171574" h="4358674">
                <a:moveTo>
                  <a:pt x="0" y="0"/>
                </a:moveTo>
                <a:lnTo>
                  <a:pt x="6171574" y="0"/>
                </a:lnTo>
                <a:lnTo>
                  <a:pt x="6171574" y="4358674"/>
                </a:lnTo>
                <a:lnTo>
                  <a:pt x="0" y="4358674"/>
                </a:lnTo>
                <a:lnTo>
                  <a:pt x="0" y="0"/>
                </a:lnTo>
                <a:close/>
              </a:path>
            </a:pathLst>
          </a:custGeom>
          <a:blipFill>
            <a:blip r:embed="rId8"/>
            <a:stretch>
              <a:fillRect/>
            </a:stretch>
          </a:blipFill>
        </p:spPr>
      </p:sp>
      <p:sp>
        <p:nvSpPr>
          <p:cNvPr id="12" name="Freeform 12"/>
          <p:cNvSpPr/>
          <p:nvPr/>
        </p:nvSpPr>
        <p:spPr>
          <a:xfrm>
            <a:off x="15941626" y="6755690"/>
            <a:ext cx="6171574" cy="4358674"/>
          </a:xfrm>
          <a:custGeom>
            <a:avLst/>
            <a:gdLst/>
            <a:ahLst/>
            <a:cxnLst/>
            <a:rect l="l" t="t" r="r" b="b"/>
            <a:pathLst>
              <a:path w="6171574" h="4358674">
                <a:moveTo>
                  <a:pt x="0" y="0"/>
                </a:moveTo>
                <a:lnTo>
                  <a:pt x="6171573" y="0"/>
                </a:lnTo>
                <a:lnTo>
                  <a:pt x="6171573" y="4358674"/>
                </a:lnTo>
                <a:lnTo>
                  <a:pt x="0" y="4358674"/>
                </a:lnTo>
                <a:lnTo>
                  <a:pt x="0" y="0"/>
                </a:lnTo>
                <a:close/>
              </a:path>
            </a:pathLst>
          </a:custGeom>
          <a:blipFill>
            <a:blip r:embed="rId8"/>
            <a:stretch>
              <a:fillRect/>
            </a:stretch>
          </a:blipFill>
        </p:spPr>
      </p:sp>
      <p:graphicFrame>
        <p:nvGraphicFramePr>
          <p:cNvPr id="7" name="Table 6"/>
          <p:cNvGraphicFramePr>
            <a:graphicFrameLocks noGrp="1"/>
          </p:cNvGraphicFramePr>
          <p:nvPr>
            <p:extLst>
              <p:ext uri="{D42A27DB-BD31-4B8C-83A1-F6EECF244321}">
                <p14:modId xmlns:p14="http://schemas.microsoft.com/office/powerpoint/2010/main" val="4036749675"/>
              </p:ext>
            </p:extLst>
          </p:nvPr>
        </p:nvGraphicFramePr>
        <p:xfrm>
          <a:off x="858532" y="518057"/>
          <a:ext cx="16896068" cy="6973824"/>
        </p:xfrm>
        <a:graphic>
          <a:graphicData uri="http://schemas.openxmlformats.org/drawingml/2006/table">
            <a:tbl>
              <a:tblPr firstRow="1" firstCol="1" bandRow="1"/>
              <a:tblGrid>
                <a:gridCol w="2722868"/>
                <a:gridCol w="4648200"/>
                <a:gridCol w="5300983"/>
                <a:gridCol w="4224017"/>
              </a:tblGrid>
              <a:tr h="0">
                <a:tc>
                  <a:txBody>
                    <a:bodyPr/>
                    <a:lstStyle/>
                    <a:p>
                      <a:pPr algn="ctr">
                        <a:lnSpc>
                          <a:spcPct val="130000"/>
                        </a:lnSpc>
                        <a:spcAft>
                          <a:spcPts val="0"/>
                        </a:spcAft>
                      </a:pPr>
                      <a:r>
                        <a:rPr lang="en-US" sz="3200" b="1" kern="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Mức </a:t>
                      </a:r>
                      <a:r>
                        <a:rPr lang="en-US" sz="3200" b="1" kern="0" smtClean="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độ</a:t>
                      </a:r>
                      <a:r>
                        <a:rPr lang="en-US" sz="3200" kern="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3200" kern="10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30000"/>
                        </a:lnSpc>
                        <a:spcAft>
                          <a:spcPts val="0"/>
                        </a:spcAft>
                      </a:pPr>
                      <a:r>
                        <a:rPr lang="en-US" sz="3200" b="1" kern="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Tiêu chí</a:t>
                      </a:r>
                      <a:endParaRPr lang="en-GB" sz="3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299"/>
                    </a:solidFill>
                  </a:tcPr>
                </a:tc>
                <a:tc>
                  <a:txBody>
                    <a:bodyPr/>
                    <a:lstStyle/>
                    <a:p>
                      <a:pPr algn="ctr">
                        <a:lnSpc>
                          <a:spcPct val="130000"/>
                        </a:lnSpc>
                        <a:spcAft>
                          <a:spcPts val="0"/>
                        </a:spcAft>
                      </a:pPr>
                      <a:r>
                        <a:rPr lang="en-US" sz="3200" kern="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3200" kern="10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30000"/>
                        </a:lnSpc>
                        <a:spcAft>
                          <a:spcPts val="0"/>
                        </a:spcAft>
                      </a:pPr>
                      <a:r>
                        <a:rPr lang="en-US" sz="3200" b="1" kern="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Mức 1</a:t>
                      </a:r>
                      <a:endParaRPr lang="en-GB" sz="3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299"/>
                    </a:solidFill>
                  </a:tcPr>
                </a:tc>
                <a:tc>
                  <a:txBody>
                    <a:bodyPr/>
                    <a:lstStyle/>
                    <a:p>
                      <a:pPr algn="ctr">
                        <a:lnSpc>
                          <a:spcPct val="130000"/>
                        </a:lnSpc>
                        <a:spcAft>
                          <a:spcPts val="0"/>
                        </a:spcAft>
                      </a:pPr>
                      <a:r>
                        <a:rPr lang="en-US" sz="3200" kern="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3200" kern="10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30000"/>
                        </a:lnSpc>
                        <a:spcAft>
                          <a:spcPts val="0"/>
                        </a:spcAft>
                      </a:pPr>
                      <a:r>
                        <a:rPr lang="en-US" sz="3200" b="1" kern="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Mức 2</a:t>
                      </a:r>
                      <a:endParaRPr lang="en-GB" sz="3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299"/>
                    </a:solidFill>
                  </a:tcPr>
                </a:tc>
                <a:tc>
                  <a:txBody>
                    <a:bodyPr/>
                    <a:lstStyle/>
                    <a:p>
                      <a:pPr algn="ctr">
                        <a:lnSpc>
                          <a:spcPct val="130000"/>
                        </a:lnSpc>
                        <a:spcAft>
                          <a:spcPts val="0"/>
                        </a:spcAft>
                      </a:pPr>
                      <a:r>
                        <a:rPr lang="en-US" sz="3200" kern="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3200" kern="10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30000"/>
                        </a:lnSpc>
                        <a:spcAft>
                          <a:spcPts val="0"/>
                        </a:spcAft>
                      </a:pPr>
                      <a:r>
                        <a:rPr lang="en-US" sz="3200" b="1" kern="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Mức 3</a:t>
                      </a:r>
                      <a:endParaRPr lang="en-GB" sz="3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299"/>
                    </a:solidFill>
                  </a:tcPr>
                </a:tc>
              </a:tr>
              <a:tr h="0">
                <a:tc>
                  <a:txBody>
                    <a:bodyPr/>
                    <a:lstStyle/>
                    <a:p>
                      <a:pPr algn="just">
                        <a:lnSpc>
                          <a:spcPct val="130000"/>
                        </a:lnSpc>
                        <a:spcAft>
                          <a:spcPts val="0"/>
                        </a:spcAft>
                      </a:pPr>
                      <a:r>
                        <a:rPr lang="en-US" sz="3200" b="1"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Hình thức</a:t>
                      </a:r>
                      <a:r>
                        <a:rPr lang="en-US" sz="3200" b="1" kern="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(5 điểm)</a:t>
                      </a:r>
                      <a:endParaRPr lang="en-GB" sz="3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9F9C8"/>
                    </a:solidFill>
                  </a:tcPr>
                </a:tc>
                <a:tc>
                  <a:txBody>
                    <a:bodyPr/>
                    <a:lstStyle/>
                    <a:p>
                      <a:pPr algn="just">
                        <a:lnSpc>
                          <a:spcPct val="130000"/>
                        </a:lnSpc>
                        <a:spcAft>
                          <a:spcPts val="0"/>
                        </a:spcAft>
                      </a:pPr>
                      <a:r>
                        <a:rPr lang="en-US" sz="3200" kern="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Chưa thật khoa học, bắt mắt, kênh hình và kênh chữ chưa hài </a:t>
                      </a:r>
                      <a:r>
                        <a:rPr lang="en-US" sz="3200" kern="0" smtClean="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hoà(1 </a:t>
                      </a:r>
                      <a:r>
                        <a:rPr lang="en-US" sz="3200" kern="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endParaRPr lang="en-GB" sz="3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0000"/>
                        </a:lnSpc>
                        <a:spcAft>
                          <a:spcPts val="0"/>
                        </a:spcAft>
                      </a:pPr>
                      <a:r>
                        <a:rPr lang="en-US" sz="3200" kern="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Khoa học, hài hoà về kênh hình và kênh chữ nhưng chưa thật nổi bật, chưa có sự ấn tượng, sáng </a:t>
                      </a:r>
                      <a:r>
                        <a:rPr lang="vi-VN" sz="3200" kern="0" smtClean="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tạo</a:t>
                      </a:r>
                      <a:r>
                        <a:rPr lang="en-US" sz="3200" kern="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(2 - 3 điểm)</a:t>
                      </a:r>
                      <a:endParaRPr lang="en-GB" sz="3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0000"/>
                        </a:lnSpc>
                        <a:spcAft>
                          <a:spcPts val="0"/>
                        </a:spcAft>
                      </a:pPr>
                      <a:r>
                        <a:rPr lang="en-US" sz="3200" kern="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Khoa học, sáng tạo, bắt mắt, hài hoà về kênh hình và kênh chữ </a:t>
                      </a:r>
                      <a:endParaRPr lang="en-GB" sz="3200" kern="1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0"/>
                        </a:spcAft>
                      </a:pPr>
                      <a:r>
                        <a:rPr lang="en-US" sz="3200" kern="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(4 - 5 điểm)</a:t>
                      </a:r>
                      <a:endParaRPr lang="en-GB" sz="3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just">
                        <a:lnSpc>
                          <a:spcPct val="130000"/>
                        </a:lnSpc>
                        <a:spcAft>
                          <a:spcPts val="0"/>
                        </a:spcAft>
                      </a:pPr>
                      <a:r>
                        <a:rPr lang="en-US" sz="3200" b="1"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Nội dung</a:t>
                      </a:r>
                      <a:endParaRPr lang="en-GB" sz="3200" kern="1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0"/>
                        </a:spcAft>
                      </a:pPr>
                      <a:r>
                        <a:rPr lang="en-US" sz="3200" b="1"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 điểm)</a:t>
                      </a:r>
                      <a:endParaRPr lang="en-GB" sz="3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9F9C8"/>
                    </a:solidFill>
                  </a:tcPr>
                </a:tc>
                <a:tc>
                  <a:txBody>
                    <a:bodyPr/>
                    <a:lstStyle/>
                    <a:p>
                      <a:pPr algn="just">
                        <a:lnSpc>
                          <a:spcPct val="130000"/>
                        </a:lnSpc>
                        <a:spcAft>
                          <a:spcPts val="0"/>
                        </a:spcAft>
                      </a:pPr>
                      <a:r>
                        <a:rPr lang="en-US" sz="3200" kern="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Nêu đúng lợi ích của năng lượng hạt nhân nhưng còn chung chung hoặc chỉ nêu được 1 </a:t>
                      </a:r>
                      <a:r>
                        <a:rPr lang="en-US" sz="3200" kern="0" smtClean="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ý</a:t>
                      </a:r>
                      <a:r>
                        <a:rPr lang="vi-VN" sz="3200" kern="100" baseline="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smtClean="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(1 </a:t>
                      </a:r>
                      <a:r>
                        <a:rPr lang="en-US" sz="3200" kern="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endParaRPr lang="en-GB" sz="3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0000"/>
                        </a:lnSpc>
                        <a:spcAft>
                          <a:spcPts val="0"/>
                        </a:spcAft>
                      </a:pPr>
                      <a:r>
                        <a:rPr lang="en-US" sz="3200" kern="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Nêu được ít nhất 2 lợi ích tiêu biểu của năng lượng hạt nhân một cách rõ ràng, đầy đủ</a:t>
                      </a:r>
                      <a:endParaRPr lang="en-GB" sz="3200" kern="1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0"/>
                        </a:spcAft>
                      </a:pPr>
                      <a:r>
                        <a:rPr lang="en-US" sz="3200" kern="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(2 - 3 điểm)</a:t>
                      </a:r>
                      <a:endParaRPr lang="en-GB" sz="3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0000"/>
                        </a:lnSpc>
                        <a:spcAft>
                          <a:spcPts val="0"/>
                        </a:spcAft>
                      </a:pPr>
                      <a:r>
                        <a:rPr lang="en-US" sz="3200" kern="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Nêu được ít nhất 4 lợi ích tiêu biểu của năng lượng hạt nhân một cách rõ ràng, đầy đủ</a:t>
                      </a:r>
                      <a:endParaRPr lang="en-GB" sz="3200" kern="1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0"/>
                        </a:spcAft>
                      </a:pPr>
                      <a:r>
                        <a:rPr lang="en-US" sz="3200" kern="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(4-5 điểm)</a:t>
                      </a:r>
                      <a:endParaRPr lang="en-GB" sz="3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096154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3C9"/>
        </a:solidFill>
        <a:effectLst/>
      </p:bgPr>
    </p:bg>
    <p:spTree>
      <p:nvGrpSpPr>
        <p:cNvPr id="1" name=""/>
        <p:cNvGrpSpPr/>
        <p:nvPr/>
      </p:nvGrpSpPr>
      <p:grpSpPr>
        <a:xfrm>
          <a:off x="0" y="0"/>
          <a:ext cx="0" cy="0"/>
          <a:chOff x="0" y="0"/>
          <a:chExt cx="0" cy="0"/>
        </a:xfrm>
      </p:grpSpPr>
      <p:sp>
        <p:nvSpPr>
          <p:cNvPr id="2" name="Freeform 2"/>
          <p:cNvSpPr/>
          <p:nvPr/>
        </p:nvSpPr>
        <p:spPr>
          <a:xfrm>
            <a:off x="-2554098" y="7955973"/>
            <a:ext cx="15175832" cy="8229600"/>
          </a:xfrm>
          <a:custGeom>
            <a:avLst/>
            <a:gdLst/>
            <a:ahLst/>
            <a:cxnLst/>
            <a:rect l="l" t="t" r="r" b="b"/>
            <a:pathLst>
              <a:path w="15175832" h="8229600">
                <a:moveTo>
                  <a:pt x="0" y="0"/>
                </a:moveTo>
                <a:lnTo>
                  <a:pt x="15175832" y="0"/>
                </a:lnTo>
                <a:lnTo>
                  <a:pt x="15175832" y="8229600"/>
                </a:lnTo>
                <a:lnTo>
                  <a:pt x="0" y="8229600"/>
                </a:lnTo>
                <a:lnTo>
                  <a:pt x="0" y="0"/>
                </a:lnTo>
                <a:close/>
              </a:path>
            </a:pathLst>
          </a:custGeom>
          <a:blipFill>
            <a:blip r:embed="rId2"/>
            <a:stretch>
              <a:fillRect/>
            </a:stretch>
          </a:blipFill>
        </p:spPr>
      </p:sp>
      <p:sp>
        <p:nvSpPr>
          <p:cNvPr id="3" name="Freeform 3"/>
          <p:cNvSpPr/>
          <p:nvPr/>
        </p:nvSpPr>
        <p:spPr>
          <a:xfrm>
            <a:off x="6049575" y="7955973"/>
            <a:ext cx="15175832" cy="8229600"/>
          </a:xfrm>
          <a:custGeom>
            <a:avLst/>
            <a:gdLst/>
            <a:ahLst/>
            <a:cxnLst/>
            <a:rect l="l" t="t" r="r" b="b"/>
            <a:pathLst>
              <a:path w="15175832" h="8229600">
                <a:moveTo>
                  <a:pt x="0" y="0"/>
                </a:moveTo>
                <a:lnTo>
                  <a:pt x="15175832" y="0"/>
                </a:lnTo>
                <a:lnTo>
                  <a:pt x="15175832" y="8229600"/>
                </a:lnTo>
                <a:lnTo>
                  <a:pt x="0" y="8229600"/>
                </a:lnTo>
                <a:lnTo>
                  <a:pt x="0" y="0"/>
                </a:lnTo>
                <a:close/>
              </a:path>
            </a:pathLst>
          </a:custGeom>
          <a:blipFill>
            <a:blip r:embed="rId2"/>
            <a:stretch>
              <a:fillRect/>
            </a:stretch>
          </a:blipFill>
        </p:spPr>
      </p:sp>
      <p:sp>
        <p:nvSpPr>
          <p:cNvPr id="4" name="Freeform 4"/>
          <p:cNvSpPr/>
          <p:nvPr/>
        </p:nvSpPr>
        <p:spPr>
          <a:xfrm>
            <a:off x="5136956" y="1050106"/>
            <a:ext cx="9030109" cy="6717262"/>
          </a:xfrm>
          <a:custGeom>
            <a:avLst/>
            <a:gdLst/>
            <a:ahLst/>
            <a:cxnLst/>
            <a:rect l="l" t="t" r="r" b="b"/>
            <a:pathLst>
              <a:path w="8014087" h="6717262">
                <a:moveTo>
                  <a:pt x="0" y="0"/>
                </a:moveTo>
                <a:lnTo>
                  <a:pt x="8014088" y="0"/>
                </a:lnTo>
                <a:lnTo>
                  <a:pt x="8014088" y="6717262"/>
                </a:lnTo>
                <a:lnTo>
                  <a:pt x="0" y="6717262"/>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5" name="Freeform 5"/>
          <p:cNvSpPr/>
          <p:nvPr/>
        </p:nvSpPr>
        <p:spPr>
          <a:xfrm>
            <a:off x="469011" y="5603191"/>
            <a:ext cx="5750444" cy="4061251"/>
          </a:xfrm>
          <a:custGeom>
            <a:avLst/>
            <a:gdLst/>
            <a:ahLst/>
            <a:cxnLst/>
            <a:rect l="l" t="t" r="r" b="b"/>
            <a:pathLst>
              <a:path w="5750444" h="4061251">
                <a:moveTo>
                  <a:pt x="0" y="0"/>
                </a:moveTo>
                <a:lnTo>
                  <a:pt x="5750444" y="0"/>
                </a:lnTo>
                <a:lnTo>
                  <a:pt x="5750444" y="4061251"/>
                </a:lnTo>
                <a:lnTo>
                  <a:pt x="0" y="4061251"/>
                </a:lnTo>
                <a:lnTo>
                  <a:pt x="0" y="0"/>
                </a:lnTo>
                <a:close/>
              </a:path>
            </a:pathLst>
          </a:custGeom>
          <a:blipFill>
            <a:blip r:embed="rId5"/>
            <a:stretch>
              <a:fillRect/>
            </a:stretch>
          </a:blipFill>
        </p:spPr>
      </p:sp>
      <p:sp>
        <p:nvSpPr>
          <p:cNvPr id="6" name="Freeform 6"/>
          <p:cNvSpPr/>
          <p:nvPr/>
        </p:nvSpPr>
        <p:spPr>
          <a:xfrm>
            <a:off x="12379999" y="5491916"/>
            <a:ext cx="5908001" cy="4172526"/>
          </a:xfrm>
          <a:custGeom>
            <a:avLst/>
            <a:gdLst/>
            <a:ahLst/>
            <a:cxnLst/>
            <a:rect l="l" t="t" r="r" b="b"/>
            <a:pathLst>
              <a:path w="5908001" h="4172526">
                <a:moveTo>
                  <a:pt x="0" y="0"/>
                </a:moveTo>
                <a:lnTo>
                  <a:pt x="5908001" y="0"/>
                </a:lnTo>
                <a:lnTo>
                  <a:pt x="5908001" y="4172526"/>
                </a:lnTo>
                <a:lnTo>
                  <a:pt x="0" y="4172526"/>
                </a:lnTo>
                <a:lnTo>
                  <a:pt x="0" y="0"/>
                </a:lnTo>
                <a:close/>
              </a:path>
            </a:pathLst>
          </a:custGeom>
          <a:blipFill>
            <a:blip r:embed="rId5"/>
            <a:stretch>
              <a:fillRect/>
            </a:stretch>
          </a:blipFill>
        </p:spPr>
      </p:sp>
      <p:sp>
        <p:nvSpPr>
          <p:cNvPr id="7" name="Freeform 7"/>
          <p:cNvSpPr/>
          <p:nvPr/>
        </p:nvSpPr>
        <p:spPr>
          <a:xfrm>
            <a:off x="-1563110" y="1734005"/>
            <a:ext cx="5183620" cy="2106793"/>
          </a:xfrm>
          <a:custGeom>
            <a:avLst/>
            <a:gdLst/>
            <a:ahLst/>
            <a:cxnLst/>
            <a:rect l="l" t="t" r="r" b="b"/>
            <a:pathLst>
              <a:path w="5183620" h="2106793">
                <a:moveTo>
                  <a:pt x="0" y="0"/>
                </a:moveTo>
                <a:lnTo>
                  <a:pt x="5183620" y="0"/>
                </a:lnTo>
                <a:lnTo>
                  <a:pt x="5183620" y="2106793"/>
                </a:lnTo>
                <a:lnTo>
                  <a:pt x="0" y="2106793"/>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8" name="Freeform 8"/>
          <p:cNvSpPr/>
          <p:nvPr/>
        </p:nvSpPr>
        <p:spPr>
          <a:xfrm>
            <a:off x="15167915" y="-323395"/>
            <a:ext cx="4182770" cy="4114800"/>
          </a:xfrm>
          <a:custGeom>
            <a:avLst/>
            <a:gdLst/>
            <a:ahLst/>
            <a:cxnLst/>
            <a:rect l="l" t="t" r="r" b="b"/>
            <a:pathLst>
              <a:path w="4182770" h="4114800">
                <a:moveTo>
                  <a:pt x="0" y="0"/>
                </a:moveTo>
                <a:lnTo>
                  <a:pt x="4182770" y="0"/>
                </a:lnTo>
                <a:lnTo>
                  <a:pt x="4182770" y="4114800"/>
                </a:lnTo>
                <a:lnTo>
                  <a:pt x="0" y="4114800"/>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9" name="Freeform 9"/>
          <p:cNvSpPr/>
          <p:nvPr/>
        </p:nvSpPr>
        <p:spPr>
          <a:xfrm>
            <a:off x="14167065" y="2011096"/>
            <a:ext cx="5183620" cy="2106793"/>
          </a:xfrm>
          <a:custGeom>
            <a:avLst/>
            <a:gdLst/>
            <a:ahLst/>
            <a:cxnLst/>
            <a:rect l="l" t="t" r="r" b="b"/>
            <a:pathLst>
              <a:path w="5183620" h="2106793">
                <a:moveTo>
                  <a:pt x="0" y="0"/>
                </a:moveTo>
                <a:lnTo>
                  <a:pt x="5183620" y="0"/>
                </a:lnTo>
                <a:lnTo>
                  <a:pt x="5183620" y="2106793"/>
                </a:lnTo>
                <a:lnTo>
                  <a:pt x="0" y="2106793"/>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13" name="Freeform 13"/>
          <p:cNvSpPr/>
          <p:nvPr/>
        </p:nvSpPr>
        <p:spPr>
          <a:xfrm>
            <a:off x="1220612" y="1070290"/>
            <a:ext cx="2897169" cy="1327430"/>
          </a:xfrm>
          <a:custGeom>
            <a:avLst/>
            <a:gdLst/>
            <a:ahLst/>
            <a:cxnLst/>
            <a:rect l="l" t="t" r="r" b="b"/>
            <a:pathLst>
              <a:path w="2897169" h="1327430">
                <a:moveTo>
                  <a:pt x="0" y="0"/>
                </a:moveTo>
                <a:lnTo>
                  <a:pt x="2897169" y="0"/>
                </a:lnTo>
                <a:lnTo>
                  <a:pt x="2897169" y="1327430"/>
                </a:lnTo>
                <a:lnTo>
                  <a:pt x="0" y="1327430"/>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4" name="Freeform 14"/>
          <p:cNvSpPr/>
          <p:nvPr/>
        </p:nvSpPr>
        <p:spPr>
          <a:xfrm>
            <a:off x="3714268" y="4117889"/>
            <a:ext cx="1319550" cy="1374027"/>
          </a:xfrm>
          <a:custGeom>
            <a:avLst/>
            <a:gdLst/>
            <a:ahLst/>
            <a:cxnLst/>
            <a:rect l="l" t="t" r="r" b="b"/>
            <a:pathLst>
              <a:path w="1319550" h="1374027">
                <a:moveTo>
                  <a:pt x="0" y="0"/>
                </a:moveTo>
                <a:lnTo>
                  <a:pt x="1319550" y="0"/>
                </a:lnTo>
                <a:lnTo>
                  <a:pt x="1319550" y="1374027"/>
                </a:lnTo>
                <a:lnTo>
                  <a:pt x="0" y="1374027"/>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15" name="TextBox 15"/>
          <p:cNvSpPr txBox="1"/>
          <p:nvPr/>
        </p:nvSpPr>
        <p:spPr>
          <a:xfrm>
            <a:off x="5526131" y="2285078"/>
            <a:ext cx="7947610" cy="4247317"/>
          </a:xfrm>
          <a:prstGeom prst="rect">
            <a:avLst/>
          </a:prstGeom>
        </p:spPr>
        <p:txBody>
          <a:bodyPr wrap="square" lIns="0" tIns="0" rIns="0" bIns="0" rtlCol="0" anchor="t">
            <a:spAutoFit/>
          </a:bodyPr>
          <a:lstStyle/>
          <a:p>
            <a:pPr algn="ctr"/>
            <a:r>
              <a:rPr lang="vi-VN" sz="138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mj-lt"/>
              </a:rPr>
              <a:t>I. Tri thức Ngữ văn</a:t>
            </a:r>
            <a:endParaRPr lang="en-GB" sz="138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mj-lt"/>
            </a:endParaRPr>
          </a:p>
        </p:txBody>
      </p:sp>
    </p:spTree>
    <p:extLst>
      <p:ext uri="{BB962C8B-B14F-4D97-AF65-F5344CB8AC3E}">
        <p14:creationId xmlns:p14="http://schemas.microsoft.com/office/powerpoint/2010/main" val="43316470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FF3C9"/>
        </a:solidFill>
        <a:effectLst/>
      </p:bgPr>
    </p:bg>
    <p:spTree>
      <p:nvGrpSpPr>
        <p:cNvPr id="1" name=""/>
        <p:cNvGrpSpPr/>
        <p:nvPr/>
      </p:nvGrpSpPr>
      <p:grpSpPr>
        <a:xfrm>
          <a:off x="0" y="0"/>
          <a:ext cx="0" cy="0"/>
          <a:chOff x="0" y="0"/>
          <a:chExt cx="0" cy="0"/>
        </a:xfrm>
      </p:grpSpPr>
      <p:sp>
        <p:nvSpPr>
          <p:cNvPr id="2" name="Freeform 2"/>
          <p:cNvSpPr/>
          <p:nvPr/>
        </p:nvSpPr>
        <p:spPr>
          <a:xfrm>
            <a:off x="-2554098" y="7955973"/>
            <a:ext cx="15175832" cy="8229600"/>
          </a:xfrm>
          <a:custGeom>
            <a:avLst/>
            <a:gdLst/>
            <a:ahLst/>
            <a:cxnLst/>
            <a:rect l="l" t="t" r="r" b="b"/>
            <a:pathLst>
              <a:path w="15175832" h="8229600">
                <a:moveTo>
                  <a:pt x="0" y="0"/>
                </a:moveTo>
                <a:lnTo>
                  <a:pt x="15175832" y="0"/>
                </a:lnTo>
                <a:lnTo>
                  <a:pt x="15175832" y="8229600"/>
                </a:lnTo>
                <a:lnTo>
                  <a:pt x="0" y="8229600"/>
                </a:lnTo>
                <a:lnTo>
                  <a:pt x="0" y="0"/>
                </a:lnTo>
                <a:close/>
              </a:path>
            </a:pathLst>
          </a:custGeom>
          <a:blipFill>
            <a:blip r:embed="rId2"/>
            <a:stretch>
              <a:fillRect/>
            </a:stretch>
          </a:blipFill>
        </p:spPr>
      </p:sp>
      <p:sp>
        <p:nvSpPr>
          <p:cNvPr id="3" name="Freeform 3"/>
          <p:cNvSpPr/>
          <p:nvPr/>
        </p:nvSpPr>
        <p:spPr>
          <a:xfrm>
            <a:off x="6049575" y="7955973"/>
            <a:ext cx="15175832" cy="8229600"/>
          </a:xfrm>
          <a:custGeom>
            <a:avLst/>
            <a:gdLst/>
            <a:ahLst/>
            <a:cxnLst/>
            <a:rect l="l" t="t" r="r" b="b"/>
            <a:pathLst>
              <a:path w="15175832" h="8229600">
                <a:moveTo>
                  <a:pt x="0" y="0"/>
                </a:moveTo>
                <a:lnTo>
                  <a:pt x="15175832" y="0"/>
                </a:lnTo>
                <a:lnTo>
                  <a:pt x="15175832" y="8229600"/>
                </a:lnTo>
                <a:lnTo>
                  <a:pt x="0" y="8229600"/>
                </a:lnTo>
                <a:lnTo>
                  <a:pt x="0" y="0"/>
                </a:lnTo>
                <a:close/>
              </a:path>
            </a:pathLst>
          </a:custGeom>
          <a:blipFill>
            <a:blip r:embed="rId2"/>
            <a:stretch>
              <a:fillRect/>
            </a:stretch>
          </a:blipFill>
        </p:spPr>
      </p:sp>
      <p:sp>
        <p:nvSpPr>
          <p:cNvPr id="4" name="Freeform 4"/>
          <p:cNvSpPr/>
          <p:nvPr/>
        </p:nvSpPr>
        <p:spPr>
          <a:xfrm>
            <a:off x="-1563110" y="1734005"/>
            <a:ext cx="5183620" cy="2106793"/>
          </a:xfrm>
          <a:custGeom>
            <a:avLst/>
            <a:gdLst/>
            <a:ahLst/>
            <a:cxnLst/>
            <a:rect l="l" t="t" r="r" b="b"/>
            <a:pathLst>
              <a:path w="5183620" h="2106793">
                <a:moveTo>
                  <a:pt x="0" y="0"/>
                </a:moveTo>
                <a:lnTo>
                  <a:pt x="5183620" y="0"/>
                </a:lnTo>
                <a:lnTo>
                  <a:pt x="5183620" y="2106793"/>
                </a:lnTo>
                <a:lnTo>
                  <a:pt x="0" y="2106793"/>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5" name="Freeform 5"/>
          <p:cNvSpPr/>
          <p:nvPr/>
        </p:nvSpPr>
        <p:spPr>
          <a:xfrm>
            <a:off x="15167915" y="-323395"/>
            <a:ext cx="4182770" cy="4114800"/>
          </a:xfrm>
          <a:custGeom>
            <a:avLst/>
            <a:gdLst/>
            <a:ahLst/>
            <a:cxnLst/>
            <a:rect l="l" t="t" r="r" b="b"/>
            <a:pathLst>
              <a:path w="4182770" h="4114800">
                <a:moveTo>
                  <a:pt x="0" y="0"/>
                </a:moveTo>
                <a:lnTo>
                  <a:pt x="4182770" y="0"/>
                </a:lnTo>
                <a:lnTo>
                  <a:pt x="4182770" y="4114800"/>
                </a:lnTo>
                <a:lnTo>
                  <a:pt x="0" y="411480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6" name="Freeform 6"/>
          <p:cNvSpPr/>
          <p:nvPr/>
        </p:nvSpPr>
        <p:spPr>
          <a:xfrm>
            <a:off x="14167065" y="2011096"/>
            <a:ext cx="5183620" cy="2106793"/>
          </a:xfrm>
          <a:custGeom>
            <a:avLst/>
            <a:gdLst/>
            <a:ahLst/>
            <a:cxnLst/>
            <a:rect l="l" t="t" r="r" b="b"/>
            <a:pathLst>
              <a:path w="5183620" h="2106793">
                <a:moveTo>
                  <a:pt x="0" y="0"/>
                </a:moveTo>
                <a:lnTo>
                  <a:pt x="5183620" y="0"/>
                </a:lnTo>
                <a:lnTo>
                  <a:pt x="5183620" y="2106793"/>
                </a:lnTo>
                <a:lnTo>
                  <a:pt x="0" y="2106793"/>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7" name="Freeform 7"/>
          <p:cNvSpPr/>
          <p:nvPr/>
        </p:nvSpPr>
        <p:spPr>
          <a:xfrm>
            <a:off x="1220612" y="1070290"/>
            <a:ext cx="2897169" cy="1327430"/>
          </a:xfrm>
          <a:custGeom>
            <a:avLst/>
            <a:gdLst/>
            <a:ahLst/>
            <a:cxnLst/>
            <a:rect l="l" t="t" r="r" b="b"/>
            <a:pathLst>
              <a:path w="2897169" h="1327430">
                <a:moveTo>
                  <a:pt x="0" y="0"/>
                </a:moveTo>
                <a:lnTo>
                  <a:pt x="2897169" y="0"/>
                </a:lnTo>
                <a:lnTo>
                  <a:pt x="2897169" y="1327430"/>
                </a:lnTo>
                <a:lnTo>
                  <a:pt x="0" y="1327430"/>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11" name="Freeform 11"/>
          <p:cNvSpPr/>
          <p:nvPr/>
        </p:nvSpPr>
        <p:spPr>
          <a:xfrm>
            <a:off x="-3085787" y="6755690"/>
            <a:ext cx="6171574" cy="4358674"/>
          </a:xfrm>
          <a:custGeom>
            <a:avLst/>
            <a:gdLst/>
            <a:ahLst/>
            <a:cxnLst/>
            <a:rect l="l" t="t" r="r" b="b"/>
            <a:pathLst>
              <a:path w="6171574" h="4358674">
                <a:moveTo>
                  <a:pt x="0" y="0"/>
                </a:moveTo>
                <a:lnTo>
                  <a:pt x="6171574" y="0"/>
                </a:lnTo>
                <a:lnTo>
                  <a:pt x="6171574" y="4358674"/>
                </a:lnTo>
                <a:lnTo>
                  <a:pt x="0" y="4358674"/>
                </a:lnTo>
                <a:lnTo>
                  <a:pt x="0" y="0"/>
                </a:lnTo>
                <a:close/>
              </a:path>
            </a:pathLst>
          </a:custGeom>
          <a:blipFill>
            <a:blip r:embed="rId9"/>
            <a:stretch>
              <a:fillRect/>
            </a:stretch>
          </a:blipFill>
        </p:spPr>
      </p:sp>
      <p:sp>
        <p:nvSpPr>
          <p:cNvPr id="12" name="Freeform 12"/>
          <p:cNvSpPr/>
          <p:nvPr/>
        </p:nvSpPr>
        <p:spPr>
          <a:xfrm>
            <a:off x="15941626" y="6755690"/>
            <a:ext cx="6171574" cy="4358674"/>
          </a:xfrm>
          <a:custGeom>
            <a:avLst/>
            <a:gdLst/>
            <a:ahLst/>
            <a:cxnLst/>
            <a:rect l="l" t="t" r="r" b="b"/>
            <a:pathLst>
              <a:path w="6171574" h="4358674">
                <a:moveTo>
                  <a:pt x="0" y="0"/>
                </a:moveTo>
                <a:lnTo>
                  <a:pt x="6171573" y="0"/>
                </a:lnTo>
                <a:lnTo>
                  <a:pt x="6171573" y="4358674"/>
                </a:lnTo>
                <a:lnTo>
                  <a:pt x="0" y="4358674"/>
                </a:lnTo>
                <a:lnTo>
                  <a:pt x="0" y="0"/>
                </a:lnTo>
                <a:close/>
              </a:path>
            </a:pathLst>
          </a:custGeom>
          <a:blipFill>
            <a:blip r:embed="rId9"/>
            <a:stretch>
              <a:fillRect/>
            </a:stretch>
          </a:blipFill>
        </p:spPr>
      </p:sp>
      <p:grpSp>
        <p:nvGrpSpPr>
          <p:cNvPr id="13" name="Group 13"/>
          <p:cNvGrpSpPr>
            <a:grpSpLocks noChangeAspect="1"/>
          </p:cNvGrpSpPr>
          <p:nvPr/>
        </p:nvGrpSpPr>
        <p:grpSpPr>
          <a:xfrm rot="-168847">
            <a:off x="1078446" y="3919255"/>
            <a:ext cx="4771814" cy="3436263"/>
            <a:chOff x="0" y="0"/>
            <a:chExt cx="3136392" cy="2258568"/>
          </a:xfrm>
        </p:grpSpPr>
        <p:sp>
          <p:nvSpPr>
            <p:cNvPr id="14" name="Freeform 14"/>
            <p:cNvSpPr/>
            <p:nvPr/>
          </p:nvSpPr>
          <p:spPr>
            <a:xfrm>
              <a:off x="114300" y="125984"/>
              <a:ext cx="2882900" cy="1993900"/>
            </a:xfrm>
            <a:custGeom>
              <a:avLst/>
              <a:gdLst/>
              <a:ahLst/>
              <a:cxnLst/>
              <a:rect l="l" t="t" r="r" b="b"/>
              <a:pathLst>
                <a:path w="2882900" h="1993900">
                  <a:moveTo>
                    <a:pt x="2882900" y="1993900"/>
                  </a:moveTo>
                  <a:lnTo>
                    <a:pt x="0" y="1993900"/>
                  </a:lnTo>
                  <a:lnTo>
                    <a:pt x="0" y="0"/>
                  </a:lnTo>
                  <a:lnTo>
                    <a:pt x="2882900" y="0"/>
                  </a:lnTo>
                  <a:lnTo>
                    <a:pt x="2882900" y="1993900"/>
                  </a:lnTo>
                  <a:close/>
                </a:path>
              </a:pathLst>
            </a:custGeom>
            <a:blipFill>
              <a:blip r:embed="rId10"/>
              <a:stretch>
                <a:fillRect l="-1807" r="-1807"/>
              </a:stretch>
            </a:blipFill>
          </p:spPr>
        </p:sp>
        <p:sp>
          <p:nvSpPr>
            <p:cNvPr id="15" name="Freeform 15"/>
            <p:cNvSpPr/>
            <p:nvPr/>
          </p:nvSpPr>
          <p:spPr>
            <a:xfrm>
              <a:off x="0" y="-1016"/>
              <a:ext cx="3136392" cy="2258568"/>
            </a:xfrm>
            <a:custGeom>
              <a:avLst/>
              <a:gdLst/>
              <a:ahLst/>
              <a:cxnLst/>
              <a:rect l="l" t="t" r="r" b="b"/>
              <a:pathLst>
                <a:path w="3136392" h="2258568">
                  <a:moveTo>
                    <a:pt x="3136392" y="2258568"/>
                  </a:moveTo>
                  <a:lnTo>
                    <a:pt x="0" y="2258568"/>
                  </a:lnTo>
                  <a:lnTo>
                    <a:pt x="0" y="0"/>
                  </a:lnTo>
                  <a:lnTo>
                    <a:pt x="3136392" y="0"/>
                  </a:lnTo>
                  <a:lnTo>
                    <a:pt x="3136392" y="2258568"/>
                  </a:lnTo>
                  <a:close/>
                </a:path>
              </a:pathLst>
            </a:custGeom>
            <a:blipFill>
              <a:blip r:embed="rId11"/>
              <a:stretch>
                <a:fillRect l="-8" r="-8"/>
              </a:stretch>
            </a:blipFill>
          </p:spPr>
        </p:sp>
      </p:grpSp>
      <p:sp>
        <p:nvSpPr>
          <p:cNvPr id="16" name="Freeform 16"/>
          <p:cNvSpPr/>
          <p:nvPr/>
        </p:nvSpPr>
        <p:spPr>
          <a:xfrm rot="-1349716">
            <a:off x="2112879" y="3599529"/>
            <a:ext cx="2014801" cy="527512"/>
          </a:xfrm>
          <a:custGeom>
            <a:avLst/>
            <a:gdLst/>
            <a:ahLst/>
            <a:cxnLst/>
            <a:rect l="l" t="t" r="r" b="b"/>
            <a:pathLst>
              <a:path w="2014801" h="527512">
                <a:moveTo>
                  <a:pt x="0" y="0"/>
                </a:moveTo>
                <a:lnTo>
                  <a:pt x="2014801" y="0"/>
                </a:lnTo>
                <a:lnTo>
                  <a:pt x="2014801" y="527512"/>
                </a:lnTo>
                <a:lnTo>
                  <a:pt x="0" y="527512"/>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18" name="TextBox 18"/>
          <p:cNvSpPr txBox="1"/>
          <p:nvPr/>
        </p:nvSpPr>
        <p:spPr>
          <a:xfrm>
            <a:off x="6316263" y="2305923"/>
            <a:ext cx="8691680" cy="4924425"/>
          </a:xfrm>
          <a:prstGeom prst="rect">
            <a:avLst/>
          </a:prstGeom>
        </p:spPr>
        <p:txBody>
          <a:bodyPr lIns="0" tIns="0" rIns="0" bIns="0" rtlCol="0" anchor="t">
            <a:spAutoFit/>
          </a:bodyPr>
          <a:lstStyle/>
          <a:p>
            <a:pPr algn="ctr"/>
            <a:r>
              <a:rPr lang="en-US" sz="4000" b="1"/>
              <a:t>         </a:t>
            </a:r>
            <a:r>
              <a:rPr lang="en-US" sz="4000" b="1">
                <a:latin typeface="Times New Roman" panose="02020603050405020304" pitchFamily="18" charset="0"/>
                <a:cs typeface="Times New Roman" panose="02020603050405020304" pitchFamily="18" charset="0"/>
              </a:rPr>
              <a:t>NHIỆM VỤ VỀ NHÀ</a:t>
            </a:r>
            <a:endParaRPr lang="en-GB" sz="4000">
              <a:latin typeface="Times New Roman" panose="02020603050405020304" pitchFamily="18" charset="0"/>
              <a:cs typeface="Times New Roman" panose="02020603050405020304" pitchFamily="18" charset="0"/>
            </a:endParaRPr>
          </a:p>
          <a:p>
            <a:pPr algn="just"/>
            <a:r>
              <a:rPr lang="en-US" sz="4000">
                <a:latin typeface="Times New Roman" panose="02020603050405020304" pitchFamily="18" charset="0"/>
                <a:cs typeface="Times New Roman" panose="02020603050405020304" pitchFamily="18" charset="0"/>
              </a:rPr>
              <a:t>- Vẽ sơ đồ tư duy về các đơn vị kiến thức của bài học.</a:t>
            </a:r>
            <a:endParaRPr lang="en-GB" sz="4000">
              <a:latin typeface="Times New Roman" panose="02020603050405020304" pitchFamily="18" charset="0"/>
              <a:cs typeface="Times New Roman" panose="02020603050405020304" pitchFamily="18" charset="0"/>
            </a:endParaRPr>
          </a:p>
          <a:p>
            <a:pPr algn="just"/>
            <a:r>
              <a:rPr lang="en-US" sz="4000">
                <a:latin typeface="Times New Roman" panose="02020603050405020304" pitchFamily="18" charset="0"/>
                <a:cs typeface="Times New Roman" panose="02020603050405020304" pitchFamily="18" charset="0"/>
              </a:rPr>
              <a:t>- Tìm đọc các văn bản </a:t>
            </a:r>
            <a:r>
              <a:rPr lang="vi-VN" sz="4000">
                <a:latin typeface="Times New Roman" panose="02020603050405020304" pitchFamily="18" charset="0"/>
                <a:cs typeface="Times New Roman" panose="02020603050405020304" pitchFamily="18" charset="0"/>
              </a:rPr>
              <a:t>nghị luận khác viết về </a:t>
            </a:r>
            <a:r>
              <a:rPr lang="en-US" sz="4000">
                <a:latin typeface="Times New Roman" panose="02020603050405020304" pitchFamily="18" charset="0"/>
                <a:cs typeface="Times New Roman" panose="02020603050405020304" pitchFamily="18" charset="0"/>
              </a:rPr>
              <a:t>vấn đề toàn cầu.</a:t>
            </a:r>
            <a:endParaRPr lang="en-GB" sz="4000">
              <a:latin typeface="Times New Roman" panose="02020603050405020304" pitchFamily="18" charset="0"/>
              <a:cs typeface="Times New Roman" panose="02020603050405020304" pitchFamily="18" charset="0"/>
            </a:endParaRPr>
          </a:p>
          <a:p>
            <a:pPr algn="just"/>
            <a:r>
              <a:rPr lang="en-US" sz="4000">
                <a:latin typeface="Times New Roman" panose="02020603050405020304" pitchFamily="18" charset="0"/>
                <a:cs typeface="Times New Roman" panose="02020603050405020304" pitchFamily="18" charset="0"/>
              </a:rPr>
              <a:t>- Chuẩn bị đọc hiểu VB2: </a:t>
            </a:r>
            <a:r>
              <a:rPr lang="en-US" sz="4000" i="1">
                <a:latin typeface="Times New Roman" panose="02020603050405020304" pitchFamily="18" charset="0"/>
                <a:cs typeface="Times New Roman" panose="02020603050405020304" pitchFamily="18" charset="0"/>
              </a:rPr>
              <a:t>Bài phát biểu của Tổng thư kí Liên hợp quốc về biến đổi khí hậu (An-tô-ni-ô Gu-tê-rét)</a:t>
            </a:r>
            <a:endParaRPr lang="en-GB" sz="400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FFF3C9"/>
        </a:solidFill>
        <a:effectLst/>
      </p:bgPr>
    </p:bg>
    <p:spTree>
      <p:nvGrpSpPr>
        <p:cNvPr id="1" name=""/>
        <p:cNvGrpSpPr/>
        <p:nvPr/>
      </p:nvGrpSpPr>
      <p:grpSpPr>
        <a:xfrm>
          <a:off x="0" y="0"/>
          <a:ext cx="0" cy="0"/>
          <a:chOff x="0" y="0"/>
          <a:chExt cx="0" cy="0"/>
        </a:xfrm>
      </p:grpSpPr>
      <p:sp>
        <p:nvSpPr>
          <p:cNvPr id="2" name="Freeform 2"/>
          <p:cNvSpPr/>
          <p:nvPr/>
        </p:nvSpPr>
        <p:spPr>
          <a:xfrm>
            <a:off x="-2554098" y="7955973"/>
            <a:ext cx="15175832" cy="8229600"/>
          </a:xfrm>
          <a:custGeom>
            <a:avLst/>
            <a:gdLst/>
            <a:ahLst/>
            <a:cxnLst/>
            <a:rect l="l" t="t" r="r" b="b"/>
            <a:pathLst>
              <a:path w="15175832" h="8229600">
                <a:moveTo>
                  <a:pt x="0" y="0"/>
                </a:moveTo>
                <a:lnTo>
                  <a:pt x="15175832" y="0"/>
                </a:lnTo>
                <a:lnTo>
                  <a:pt x="15175832" y="8229600"/>
                </a:lnTo>
                <a:lnTo>
                  <a:pt x="0" y="8229600"/>
                </a:lnTo>
                <a:lnTo>
                  <a:pt x="0" y="0"/>
                </a:lnTo>
                <a:close/>
              </a:path>
            </a:pathLst>
          </a:custGeom>
          <a:blipFill>
            <a:blip r:embed="rId2"/>
            <a:stretch>
              <a:fillRect/>
            </a:stretch>
          </a:blipFill>
        </p:spPr>
      </p:sp>
      <p:sp>
        <p:nvSpPr>
          <p:cNvPr id="3" name="Freeform 3"/>
          <p:cNvSpPr/>
          <p:nvPr/>
        </p:nvSpPr>
        <p:spPr>
          <a:xfrm>
            <a:off x="6049575" y="7955973"/>
            <a:ext cx="15175832" cy="8229600"/>
          </a:xfrm>
          <a:custGeom>
            <a:avLst/>
            <a:gdLst/>
            <a:ahLst/>
            <a:cxnLst/>
            <a:rect l="l" t="t" r="r" b="b"/>
            <a:pathLst>
              <a:path w="15175832" h="8229600">
                <a:moveTo>
                  <a:pt x="0" y="0"/>
                </a:moveTo>
                <a:lnTo>
                  <a:pt x="15175832" y="0"/>
                </a:lnTo>
                <a:lnTo>
                  <a:pt x="15175832" y="8229600"/>
                </a:lnTo>
                <a:lnTo>
                  <a:pt x="0" y="8229600"/>
                </a:lnTo>
                <a:lnTo>
                  <a:pt x="0" y="0"/>
                </a:lnTo>
                <a:close/>
              </a:path>
            </a:pathLst>
          </a:custGeom>
          <a:blipFill>
            <a:blip r:embed="rId2"/>
            <a:stretch>
              <a:fillRect/>
            </a:stretch>
          </a:blipFill>
        </p:spPr>
      </p:sp>
      <p:sp>
        <p:nvSpPr>
          <p:cNvPr id="4" name="Freeform 4"/>
          <p:cNvSpPr/>
          <p:nvPr/>
        </p:nvSpPr>
        <p:spPr>
          <a:xfrm>
            <a:off x="5136956" y="1050106"/>
            <a:ext cx="8014087" cy="6717262"/>
          </a:xfrm>
          <a:custGeom>
            <a:avLst/>
            <a:gdLst/>
            <a:ahLst/>
            <a:cxnLst/>
            <a:rect l="l" t="t" r="r" b="b"/>
            <a:pathLst>
              <a:path w="8014087" h="6717262">
                <a:moveTo>
                  <a:pt x="0" y="0"/>
                </a:moveTo>
                <a:lnTo>
                  <a:pt x="8014088" y="0"/>
                </a:lnTo>
                <a:lnTo>
                  <a:pt x="8014088" y="6717262"/>
                </a:lnTo>
                <a:lnTo>
                  <a:pt x="0" y="6717262"/>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5" name="Freeform 5"/>
          <p:cNvSpPr/>
          <p:nvPr/>
        </p:nvSpPr>
        <p:spPr>
          <a:xfrm>
            <a:off x="469011" y="5603191"/>
            <a:ext cx="5750444" cy="4061251"/>
          </a:xfrm>
          <a:custGeom>
            <a:avLst/>
            <a:gdLst/>
            <a:ahLst/>
            <a:cxnLst/>
            <a:rect l="l" t="t" r="r" b="b"/>
            <a:pathLst>
              <a:path w="5750444" h="4061251">
                <a:moveTo>
                  <a:pt x="0" y="0"/>
                </a:moveTo>
                <a:lnTo>
                  <a:pt x="5750444" y="0"/>
                </a:lnTo>
                <a:lnTo>
                  <a:pt x="5750444" y="4061251"/>
                </a:lnTo>
                <a:lnTo>
                  <a:pt x="0" y="4061251"/>
                </a:lnTo>
                <a:lnTo>
                  <a:pt x="0" y="0"/>
                </a:lnTo>
                <a:close/>
              </a:path>
            </a:pathLst>
          </a:custGeom>
          <a:blipFill>
            <a:blip r:embed="rId5"/>
            <a:stretch>
              <a:fillRect/>
            </a:stretch>
          </a:blipFill>
        </p:spPr>
      </p:sp>
      <p:sp>
        <p:nvSpPr>
          <p:cNvPr id="6" name="Freeform 6"/>
          <p:cNvSpPr/>
          <p:nvPr/>
        </p:nvSpPr>
        <p:spPr>
          <a:xfrm>
            <a:off x="12379999" y="5491916"/>
            <a:ext cx="5908001" cy="4172526"/>
          </a:xfrm>
          <a:custGeom>
            <a:avLst/>
            <a:gdLst/>
            <a:ahLst/>
            <a:cxnLst/>
            <a:rect l="l" t="t" r="r" b="b"/>
            <a:pathLst>
              <a:path w="5908001" h="4172526">
                <a:moveTo>
                  <a:pt x="0" y="0"/>
                </a:moveTo>
                <a:lnTo>
                  <a:pt x="5908001" y="0"/>
                </a:lnTo>
                <a:lnTo>
                  <a:pt x="5908001" y="4172526"/>
                </a:lnTo>
                <a:lnTo>
                  <a:pt x="0" y="4172526"/>
                </a:lnTo>
                <a:lnTo>
                  <a:pt x="0" y="0"/>
                </a:lnTo>
                <a:close/>
              </a:path>
            </a:pathLst>
          </a:custGeom>
          <a:blipFill>
            <a:blip r:embed="rId5"/>
            <a:stretch>
              <a:fillRect/>
            </a:stretch>
          </a:blipFill>
        </p:spPr>
      </p:sp>
      <p:sp>
        <p:nvSpPr>
          <p:cNvPr id="7" name="Freeform 7"/>
          <p:cNvSpPr/>
          <p:nvPr/>
        </p:nvSpPr>
        <p:spPr>
          <a:xfrm>
            <a:off x="-1563110" y="1734005"/>
            <a:ext cx="5183620" cy="2106793"/>
          </a:xfrm>
          <a:custGeom>
            <a:avLst/>
            <a:gdLst/>
            <a:ahLst/>
            <a:cxnLst/>
            <a:rect l="l" t="t" r="r" b="b"/>
            <a:pathLst>
              <a:path w="5183620" h="2106793">
                <a:moveTo>
                  <a:pt x="0" y="0"/>
                </a:moveTo>
                <a:lnTo>
                  <a:pt x="5183620" y="0"/>
                </a:lnTo>
                <a:lnTo>
                  <a:pt x="5183620" y="2106793"/>
                </a:lnTo>
                <a:lnTo>
                  <a:pt x="0" y="2106793"/>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8" name="Freeform 8"/>
          <p:cNvSpPr/>
          <p:nvPr/>
        </p:nvSpPr>
        <p:spPr>
          <a:xfrm>
            <a:off x="15167915" y="-323395"/>
            <a:ext cx="4182770" cy="4114800"/>
          </a:xfrm>
          <a:custGeom>
            <a:avLst/>
            <a:gdLst/>
            <a:ahLst/>
            <a:cxnLst/>
            <a:rect l="l" t="t" r="r" b="b"/>
            <a:pathLst>
              <a:path w="4182770" h="4114800">
                <a:moveTo>
                  <a:pt x="0" y="0"/>
                </a:moveTo>
                <a:lnTo>
                  <a:pt x="4182770" y="0"/>
                </a:lnTo>
                <a:lnTo>
                  <a:pt x="4182770" y="4114800"/>
                </a:lnTo>
                <a:lnTo>
                  <a:pt x="0" y="4114800"/>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9" name="Freeform 9"/>
          <p:cNvSpPr/>
          <p:nvPr/>
        </p:nvSpPr>
        <p:spPr>
          <a:xfrm>
            <a:off x="14167065" y="2011096"/>
            <a:ext cx="5183620" cy="2106793"/>
          </a:xfrm>
          <a:custGeom>
            <a:avLst/>
            <a:gdLst/>
            <a:ahLst/>
            <a:cxnLst/>
            <a:rect l="l" t="t" r="r" b="b"/>
            <a:pathLst>
              <a:path w="5183620" h="2106793">
                <a:moveTo>
                  <a:pt x="0" y="0"/>
                </a:moveTo>
                <a:lnTo>
                  <a:pt x="5183620" y="0"/>
                </a:lnTo>
                <a:lnTo>
                  <a:pt x="5183620" y="2106793"/>
                </a:lnTo>
                <a:lnTo>
                  <a:pt x="0" y="2106793"/>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10" name="Freeform 10"/>
          <p:cNvSpPr/>
          <p:nvPr/>
        </p:nvSpPr>
        <p:spPr>
          <a:xfrm>
            <a:off x="1220612" y="1070290"/>
            <a:ext cx="2897169" cy="1327430"/>
          </a:xfrm>
          <a:custGeom>
            <a:avLst/>
            <a:gdLst/>
            <a:ahLst/>
            <a:cxnLst/>
            <a:rect l="l" t="t" r="r" b="b"/>
            <a:pathLst>
              <a:path w="2897169" h="1327430">
                <a:moveTo>
                  <a:pt x="0" y="0"/>
                </a:moveTo>
                <a:lnTo>
                  <a:pt x="2897169" y="0"/>
                </a:lnTo>
                <a:lnTo>
                  <a:pt x="2897169" y="1327430"/>
                </a:lnTo>
                <a:lnTo>
                  <a:pt x="0" y="1327430"/>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1" name="TextBox 11"/>
          <p:cNvSpPr txBox="1"/>
          <p:nvPr/>
        </p:nvSpPr>
        <p:spPr>
          <a:xfrm>
            <a:off x="6049575" y="2753180"/>
            <a:ext cx="7514025" cy="4124206"/>
          </a:xfrm>
          <a:prstGeom prst="rect">
            <a:avLst/>
          </a:prstGeom>
        </p:spPr>
        <p:txBody>
          <a:bodyPr wrap="square" lIns="0" tIns="0" rIns="0" bIns="0" rtlCol="0" anchor="t">
            <a:spAutoFit/>
          </a:bodyPr>
          <a:lstStyle/>
          <a:p>
            <a:pPr algn="ctr"/>
            <a:r>
              <a:rPr lang="en-US" sz="13400" b="1">
                <a:solidFill>
                  <a:srgbClr val="557034"/>
                </a:solidFill>
                <a:effectLst>
                  <a:outerShdw blurRad="38100" dist="38100" dir="2700000" algn="tl">
                    <a:srgbClr val="000000">
                      <a:alpha val="43137"/>
                    </a:srgbClr>
                  </a:outerShdw>
                </a:effectLst>
                <a:latin typeface="เอฟซี เดซี่"/>
                <a:ea typeface="เอฟซี เดซี่"/>
                <a:cs typeface="เอฟซี เดซี่"/>
                <a:sym typeface="เอฟซี เดซี่"/>
              </a:rPr>
              <a:t>Thank</a:t>
            </a:r>
          </a:p>
          <a:p>
            <a:pPr algn="ctr"/>
            <a:r>
              <a:rPr lang="en-US" sz="13400" b="1">
                <a:solidFill>
                  <a:srgbClr val="557034"/>
                </a:solidFill>
                <a:effectLst>
                  <a:outerShdw blurRad="38100" dist="38100" dir="2700000" algn="tl">
                    <a:srgbClr val="000000">
                      <a:alpha val="43137"/>
                    </a:srgbClr>
                  </a:outerShdw>
                </a:effectLst>
                <a:latin typeface="เอฟซี เดซี่"/>
                <a:ea typeface="เอฟซี เดซี่"/>
                <a:cs typeface="เอฟซี เดซี่"/>
                <a:sym typeface="เอฟซี เดซี่"/>
              </a:rPr>
              <a:t>You</a:t>
            </a:r>
          </a:p>
        </p:txBody>
      </p:sp>
      <p:sp>
        <p:nvSpPr>
          <p:cNvPr id="12" name="Freeform 12"/>
          <p:cNvSpPr/>
          <p:nvPr/>
        </p:nvSpPr>
        <p:spPr>
          <a:xfrm>
            <a:off x="3344233" y="4104205"/>
            <a:ext cx="1186591" cy="1235579"/>
          </a:xfrm>
          <a:custGeom>
            <a:avLst/>
            <a:gdLst/>
            <a:ahLst/>
            <a:cxnLst/>
            <a:rect l="l" t="t" r="r" b="b"/>
            <a:pathLst>
              <a:path w="1186591" h="1235579">
                <a:moveTo>
                  <a:pt x="0" y="0"/>
                </a:moveTo>
                <a:lnTo>
                  <a:pt x="1186591" y="0"/>
                </a:lnTo>
                <a:lnTo>
                  <a:pt x="1186591" y="1235578"/>
                </a:lnTo>
                <a:lnTo>
                  <a:pt x="0" y="1235578"/>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3C9"/>
        </a:solidFill>
        <a:effectLst/>
      </p:bgPr>
    </p:bg>
    <p:spTree>
      <p:nvGrpSpPr>
        <p:cNvPr id="1" name=""/>
        <p:cNvGrpSpPr/>
        <p:nvPr/>
      </p:nvGrpSpPr>
      <p:grpSpPr>
        <a:xfrm>
          <a:off x="0" y="0"/>
          <a:ext cx="0" cy="0"/>
          <a:chOff x="0" y="0"/>
          <a:chExt cx="0" cy="0"/>
        </a:xfrm>
      </p:grpSpPr>
      <p:sp>
        <p:nvSpPr>
          <p:cNvPr id="2" name="Freeform 2"/>
          <p:cNvSpPr/>
          <p:nvPr/>
        </p:nvSpPr>
        <p:spPr>
          <a:xfrm>
            <a:off x="-2554098" y="7955973"/>
            <a:ext cx="15175832" cy="8229600"/>
          </a:xfrm>
          <a:custGeom>
            <a:avLst/>
            <a:gdLst/>
            <a:ahLst/>
            <a:cxnLst/>
            <a:rect l="l" t="t" r="r" b="b"/>
            <a:pathLst>
              <a:path w="15175832" h="8229600">
                <a:moveTo>
                  <a:pt x="0" y="0"/>
                </a:moveTo>
                <a:lnTo>
                  <a:pt x="15175832" y="0"/>
                </a:lnTo>
                <a:lnTo>
                  <a:pt x="15175832" y="8229600"/>
                </a:lnTo>
                <a:lnTo>
                  <a:pt x="0" y="8229600"/>
                </a:lnTo>
                <a:lnTo>
                  <a:pt x="0" y="0"/>
                </a:lnTo>
                <a:close/>
              </a:path>
            </a:pathLst>
          </a:custGeom>
          <a:blipFill>
            <a:blip r:embed="rId2"/>
            <a:stretch>
              <a:fillRect/>
            </a:stretch>
          </a:blipFill>
        </p:spPr>
      </p:sp>
      <p:sp>
        <p:nvSpPr>
          <p:cNvPr id="3" name="Freeform 3"/>
          <p:cNvSpPr/>
          <p:nvPr/>
        </p:nvSpPr>
        <p:spPr>
          <a:xfrm>
            <a:off x="6049575" y="7955973"/>
            <a:ext cx="15175832" cy="8229600"/>
          </a:xfrm>
          <a:custGeom>
            <a:avLst/>
            <a:gdLst/>
            <a:ahLst/>
            <a:cxnLst/>
            <a:rect l="l" t="t" r="r" b="b"/>
            <a:pathLst>
              <a:path w="15175832" h="8229600">
                <a:moveTo>
                  <a:pt x="0" y="0"/>
                </a:moveTo>
                <a:lnTo>
                  <a:pt x="15175832" y="0"/>
                </a:lnTo>
                <a:lnTo>
                  <a:pt x="15175832" y="8229600"/>
                </a:lnTo>
                <a:lnTo>
                  <a:pt x="0" y="8229600"/>
                </a:lnTo>
                <a:lnTo>
                  <a:pt x="0" y="0"/>
                </a:lnTo>
                <a:close/>
              </a:path>
            </a:pathLst>
          </a:custGeom>
          <a:blipFill>
            <a:blip r:embed="rId2"/>
            <a:stretch>
              <a:fillRect/>
            </a:stretch>
          </a:blipFill>
        </p:spPr>
      </p:sp>
      <p:sp>
        <p:nvSpPr>
          <p:cNvPr id="4" name="Freeform 4"/>
          <p:cNvSpPr/>
          <p:nvPr/>
        </p:nvSpPr>
        <p:spPr>
          <a:xfrm>
            <a:off x="-1563110" y="1734005"/>
            <a:ext cx="5183620" cy="2106793"/>
          </a:xfrm>
          <a:custGeom>
            <a:avLst/>
            <a:gdLst/>
            <a:ahLst/>
            <a:cxnLst/>
            <a:rect l="l" t="t" r="r" b="b"/>
            <a:pathLst>
              <a:path w="5183620" h="2106793">
                <a:moveTo>
                  <a:pt x="0" y="0"/>
                </a:moveTo>
                <a:lnTo>
                  <a:pt x="5183620" y="0"/>
                </a:lnTo>
                <a:lnTo>
                  <a:pt x="5183620" y="2106793"/>
                </a:lnTo>
                <a:lnTo>
                  <a:pt x="0" y="2106793"/>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5" name="Freeform 5"/>
          <p:cNvSpPr/>
          <p:nvPr/>
        </p:nvSpPr>
        <p:spPr>
          <a:xfrm>
            <a:off x="15167915" y="-323395"/>
            <a:ext cx="4182770" cy="4114800"/>
          </a:xfrm>
          <a:custGeom>
            <a:avLst/>
            <a:gdLst/>
            <a:ahLst/>
            <a:cxnLst/>
            <a:rect l="l" t="t" r="r" b="b"/>
            <a:pathLst>
              <a:path w="4182770" h="4114800">
                <a:moveTo>
                  <a:pt x="0" y="0"/>
                </a:moveTo>
                <a:lnTo>
                  <a:pt x="4182770" y="0"/>
                </a:lnTo>
                <a:lnTo>
                  <a:pt x="4182770" y="4114800"/>
                </a:lnTo>
                <a:lnTo>
                  <a:pt x="0" y="411480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6" name="Freeform 6"/>
          <p:cNvSpPr/>
          <p:nvPr/>
        </p:nvSpPr>
        <p:spPr>
          <a:xfrm>
            <a:off x="14167065" y="2011096"/>
            <a:ext cx="5183620" cy="2106793"/>
          </a:xfrm>
          <a:custGeom>
            <a:avLst/>
            <a:gdLst/>
            <a:ahLst/>
            <a:cxnLst/>
            <a:rect l="l" t="t" r="r" b="b"/>
            <a:pathLst>
              <a:path w="5183620" h="2106793">
                <a:moveTo>
                  <a:pt x="0" y="0"/>
                </a:moveTo>
                <a:lnTo>
                  <a:pt x="5183620" y="0"/>
                </a:lnTo>
                <a:lnTo>
                  <a:pt x="5183620" y="2106793"/>
                </a:lnTo>
                <a:lnTo>
                  <a:pt x="0" y="2106793"/>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7" name="Freeform 7"/>
          <p:cNvSpPr/>
          <p:nvPr/>
        </p:nvSpPr>
        <p:spPr>
          <a:xfrm>
            <a:off x="337721" y="321163"/>
            <a:ext cx="2897169" cy="1327430"/>
          </a:xfrm>
          <a:custGeom>
            <a:avLst/>
            <a:gdLst/>
            <a:ahLst/>
            <a:cxnLst/>
            <a:rect l="l" t="t" r="r" b="b"/>
            <a:pathLst>
              <a:path w="2897169" h="1327430">
                <a:moveTo>
                  <a:pt x="0" y="0"/>
                </a:moveTo>
                <a:lnTo>
                  <a:pt x="2897169" y="0"/>
                </a:lnTo>
                <a:lnTo>
                  <a:pt x="2897169" y="1327430"/>
                </a:lnTo>
                <a:lnTo>
                  <a:pt x="0" y="1327430"/>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11" name="Freeform 11"/>
          <p:cNvSpPr/>
          <p:nvPr/>
        </p:nvSpPr>
        <p:spPr>
          <a:xfrm>
            <a:off x="-3085787" y="6332056"/>
            <a:ext cx="6171574" cy="4358674"/>
          </a:xfrm>
          <a:custGeom>
            <a:avLst/>
            <a:gdLst/>
            <a:ahLst/>
            <a:cxnLst/>
            <a:rect l="l" t="t" r="r" b="b"/>
            <a:pathLst>
              <a:path w="6171574" h="4358674">
                <a:moveTo>
                  <a:pt x="0" y="0"/>
                </a:moveTo>
                <a:lnTo>
                  <a:pt x="6171574" y="0"/>
                </a:lnTo>
                <a:lnTo>
                  <a:pt x="6171574" y="4358674"/>
                </a:lnTo>
                <a:lnTo>
                  <a:pt x="0" y="4358674"/>
                </a:lnTo>
                <a:lnTo>
                  <a:pt x="0" y="0"/>
                </a:lnTo>
                <a:close/>
              </a:path>
            </a:pathLst>
          </a:custGeom>
          <a:blipFill>
            <a:blip r:embed="rId9"/>
            <a:stretch>
              <a:fillRect/>
            </a:stretch>
          </a:blipFill>
        </p:spPr>
      </p:sp>
      <p:sp>
        <p:nvSpPr>
          <p:cNvPr id="12" name="Freeform 12"/>
          <p:cNvSpPr/>
          <p:nvPr/>
        </p:nvSpPr>
        <p:spPr>
          <a:xfrm>
            <a:off x="15941626" y="6755690"/>
            <a:ext cx="6171574" cy="4358674"/>
          </a:xfrm>
          <a:custGeom>
            <a:avLst/>
            <a:gdLst/>
            <a:ahLst/>
            <a:cxnLst/>
            <a:rect l="l" t="t" r="r" b="b"/>
            <a:pathLst>
              <a:path w="6171574" h="4358674">
                <a:moveTo>
                  <a:pt x="0" y="0"/>
                </a:moveTo>
                <a:lnTo>
                  <a:pt x="6171573" y="0"/>
                </a:lnTo>
                <a:lnTo>
                  <a:pt x="6171573" y="4358674"/>
                </a:lnTo>
                <a:lnTo>
                  <a:pt x="0" y="4358674"/>
                </a:lnTo>
                <a:lnTo>
                  <a:pt x="0" y="0"/>
                </a:lnTo>
                <a:close/>
              </a:path>
            </a:pathLst>
          </a:custGeom>
          <a:blipFill>
            <a:blip r:embed="rId9"/>
            <a:stretch>
              <a:fillRect/>
            </a:stretch>
          </a:blipFill>
        </p:spPr>
      </p:sp>
      <p:sp>
        <p:nvSpPr>
          <p:cNvPr id="13" name="Freeform 13"/>
          <p:cNvSpPr/>
          <p:nvPr/>
        </p:nvSpPr>
        <p:spPr>
          <a:xfrm>
            <a:off x="2566175" y="1930149"/>
            <a:ext cx="12685211" cy="7512497"/>
          </a:xfrm>
          <a:custGeom>
            <a:avLst/>
            <a:gdLst/>
            <a:ahLst/>
            <a:cxnLst/>
            <a:rect l="l" t="t" r="r" b="b"/>
            <a:pathLst>
              <a:path w="11044369" h="4982516">
                <a:moveTo>
                  <a:pt x="0" y="0"/>
                </a:moveTo>
                <a:lnTo>
                  <a:pt x="11044370" y="0"/>
                </a:lnTo>
                <a:lnTo>
                  <a:pt x="11044370" y="4982516"/>
                </a:lnTo>
                <a:lnTo>
                  <a:pt x="0" y="4982516"/>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4" name="Freeform 14"/>
          <p:cNvSpPr/>
          <p:nvPr/>
        </p:nvSpPr>
        <p:spPr>
          <a:xfrm rot="-1349716">
            <a:off x="1782474" y="1571397"/>
            <a:ext cx="2904833" cy="760538"/>
          </a:xfrm>
          <a:custGeom>
            <a:avLst/>
            <a:gdLst/>
            <a:ahLst/>
            <a:cxnLst/>
            <a:rect l="l" t="t" r="r" b="b"/>
            <a:pathLst>
              <a:path w="2904833" h="760538">
                <a:moveTo>
                  <a:pt x="0" y="0"/>
                </a:moveTo>
                <a:lnTo>
                  <a:pt x="2904833" y="0"/>
                </a:lnTo>
                <a:lnTo>
                  <a:pt x="2904833" y="760538"/>
                </a:lnTo>
                <a:lnTo>
                  <a:pt x="0" y="760538"/>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16" name="Freeform 16"/>
          <p:cNvSpPr/>
          <p:nvPr/>
        </p:nvSpPr>
        <p:spPr>
          <a:xfrm>
            <a:off x="2459071" y="6076950"/>
            <a:ext cx="992116" cy="1033074"/>
          </a:xfrm>
          <a:custGeom>
            <a:avLst/>
            <a:gdLst/>
            <a:ahLst/>
            <a:cxnLst/>
            <a:rect l="l" t="t" r="r" b="b"/>
            <a:pathLst>
              <a:path w="992116" h="1033074">
                <a:moveTo>
                  <a:pt x="0" y="0"/>
                </a:moveTo>
                <a:lnTo>
                  <a:pt x="992116" y="0"/>
                </a:lnTo>
                <a:lnTo>
                  <a:pt x="992116" y="1033074"/>
                </a:lnTo>
                <a:lnTo>
                  <a:pt x="0" y="1033074"/>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sp>
        <p:nvSpPr>
          <p:cNvPr id="17" name="Rectangle 16"/>
          <p:cNvSpPr/>
          <p:nvPr/>
        </p:nvSpPr>
        <p:spPr>
          <a:xfrm>
            <a:off x="3177795" y="2372056"/>
            <a:ext cx="11508882" cy="6494085"/>
          </a:xfrm>
          <a:prstGeom prst="rect">
            <a:avLst/>
          </a:prstGeom>
        </p:spPr>
        <p:txBody>
          <a:bodyPr wrap="square">
            <a:spAutoFit/>
          </a:bodyPr>
          <a:lstStyle/>
          <a:p>
            <a:pPr algn="ctr">
              <a:lnSpc>
                <a:spcPct val="130000"/>
              </a:lnSpc>
              <a:spcAft>
                <a:spcPts val="0"/>
              </a:spcAft>
            </a:pPr>
            <a:r>
              <a:rPr lang="vi-VN" sz="4000" b="1" kern="100">
                <a:latin typeface="+mj-lt"/>
                <a:ea typeface="Calibri" panose="020F0502020204030204" pitchFamily="34" charset="0"/>
                <a:cs typeface="Times New Roman" panose="02020603050405020304" pitchFamily="18" charset="0"/>
              </a:rPr>
              <a:t>PHT SỐ 1: TÌM HIỂU VỀ Ý TƯỞNG, THÔNG ĐIỆP CỦA VB</a:t>
            </a:r>
            <a:endParaRPr lang="en-GB" sz="4000" kern="100">
              <a:latin typeface="+mj-lt"/>
              <a:ea typeface="Calibri" panose="020F0502020204030204" pitchFamily="34" charset="0"/>
              <a:cs typeface="Times New Roman" panose="02020603050405020304" pitchFamily="18" charset="0"/>
            </a:endParaRPr>
          </a:p>
          <a:p>
            <a:pPr>
              <a:lnSpc>
                <a:spcPct val="130000"/>
              </a:lnSpc>
              <a:spcAft>
                <a:spcPts val="0"/>
              </a:spcAft>
            </a:pPr>
            <a:r>
              <a:rPr lang="vi-VN" sz="4000" kern="100">
                <a:latin typeface="+mj-lt"/>
                <a:ea typeface="Calibri" panose="020F0502020204030204" pitchFamily="34" charset="0"/>
                <a:cs typeface="Times New Roman" panose="02020603050405020304" pitchFamily="18" charset="0"/>
              </a:rPr>
              <a:t>Ý tưởng của VB là </a:t>
            </a:r>
            <a:r>
              <a:rPr lang="vi-VN" sz="4000" kern="100" smtClean="0">
                <a:latin typeface="+mj-lt"/>
                <a:ea typeface="Calibri" panose="020F0502020204030204" pitchFamily="34" charset="0"/>
                <a:cs typeface="Times New Roman" panose="02020603050405020304" pitchFamily="18" charset="0"/>
              </a:rPr>
              <a:t>…………………….………………………………</a:t>
            </a:r>
            <a:endParaRPr lang="en-GB" sz="4000" kern="100">
              <a:latin typeface="+mj-lt"/>
              <a:ea typeface="Calibri" panose="020F0502020204030204" pitchFamily="34" charset="0"/>
              <a:cs typeface="Times New Roman" panose="02020603050405020304" pitchFamily="18" charset="0"/>
            </a:endParaRPr>
          </a:p>
          <a:p>
            <a:pPr>
              <a:lnSpc>
                <a:spcPct val="130000"/>
              </a:lnSpc>
              <a:spcAft>
                <a:spcPts val="0"/>
              </a:spcAft>
            </a:pPr>
            <a:r>
              <a:rPr lang="vi-VN" sz="4000" kern="100" smtClean="0">
                <a:latin typeface="+mj-lt"/>
                <a:ea typeface="Calibri" panose="020F0502020204030204" pitchFamily="34" charset="0"/>
                <a:cs typeface="Times New Roman" panose="02020603050405020304" pitchFamily="18" charset="0"/>
              </a:rPr>
              <a:t>Ý </a:t>
            </a:r>
            <a:r>
              <a:rPr lang="vi-VN" sz="4000" kern="100">
                <a:latin typeface="+mj-lt"/>
                <a:ea typeface="Calibri" panose="020F0502020204030204" pitchFamily="34" charset="0"/>
                <a:cs typeface="Times New Roman" panose="02020603050405020304" pitchFamily="18" charset="0"/>
              </a:rPr>
              <a:t>tưởng của VB thường được nảy sinh qua </a:t>
            </a:r>
            <a:r>
              <a:rPr lang="vi-VN" sz="4000" kern="100" smtClean="0">
                <a:latin typeface="+mj-lt"/>
                <a:ea typeface="Calibri" panose="020F0502020204030204" pitchFamily="34" charset="0"/>
                <a:cs typeface="Times New Roman" panose="02020603050405020304" pitchFamily="18" charset="0"/>
              </a:rPr>
              <a:t>……………………………………………</a:t>
            </a:r>
            <a:endParaRPr lang="en-GB" sz="4000" kern="100">
              <a:latin typeface="+mj-lt"/>
              <a:ea typeface="Calibri" panose="020F0502020204030204" pitchFamily="34" charset="0"/>
              <a:cs typeface="Times New Roman" panose="02020603050405020304" pitchFamily="18" charset="0"/>
            </a:endParaRPr>
          </a:p>
          <a:p>
            <a:pPr>
              <a:lnSpc>
                <a:spcPct val="130000"/>
              </a:lnSpc>
              <a:spcAft>
                <a:spcPts val="0"/>
              </a:spcAft>
            </a:pPr>
            <a:r>
              <a:rPr lang="vi-VN" sz="4000" kern="100" smtClean="0">
                <a:latin typeface="+mj-lt"/>
                <a:ea typeface="Calibri" panose="020F0502020204030204" pitchFamily="34" charset="0"/>
                <a:cs typeface="Times New Roman" panose="02020603050405020304" pitchFamily="18" charset="0"/>
              </a:rPr>
              <a:t>Thông </a:t>
            </a:r>
            <a:r>
              <a:rPr lang="vi-VN" sz="4000" kern="100">
                <a:latin typeface="+mj-lt"/>
                <a:ea typeface="Calibri" panose="020F0502020204030204" pitchFamily="34" charset="0"/>
                <a:cs typeface="Times New Roman" panose="02020603050405020304" pitchFamily="18" charset="0"/>
              </a:rPr>
              <a:t>điệp của VB là </a:t>
            </a:r>
            <a:r>
              <a:rPr lang="vi-VN" sz="4000" kern="100" smtClean="0">
                <a:latin typeface="+mj-lt"/>
                <a:ea typeface="Calibri" panose="020F0502020204030204" pitchFamily="34" charset="0"/>
                <a:cs typeface="Times New Roman" panose="02020603050405020304" pitchFamily="18" charset="0"/>
              </a:rPr>
              <a:t>...................…………………………………………</a:t>
            </a:r>
            <a:endParaRPr lang="en-GB" sz="4000" kern="100">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68625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3C9"/>
        </a:solidFill>
        <a:effectLst/>
      </p:bgPr>
    </p:bg>
    <p:spTree>
      <p:nvGrpSpPr>
        <p:cNvPr id="1" name=""/>
        <p:cNvGrpSpPr/>
        <p:nvPr/>
      </p:nvGrpSpPr>
      <p:grpSpPr>
        <a:xfrm>
          <a:off x="0" y="0"/>
          <a:ext cx="0" cy="0"/>
          <a:chOff x="0" y="0"/>
          <a:chExt cx="0" cy="0"/>
        </a:xfrm>
      </p:grpSpPr>
      <p:sp>
        <p:nvSpPr>
          <p:cNvPr id="2" name="Freeform 2"/>
          <p:cNvSpPr/>
          <p:nvPr/>
        </p:nvSpPr>
        <p:spPr>
          <a:xfrm>
            <a:off x="-2554098" y="7955973"/>
            <a:ext cx="15175832" cy="8229600"/>
          </a:xfrm>
          <a:custGeom>
            <a:avLst/>
            <a:gdLst/>
            <a:ahLst/>
            <a:cxnLst/>
            <a:rect l="l" t="t" r="r" b="b"/>
            <a:pathLst>
              <a:path w="15175832" h="8229600">
                <a:moveTo>
                  <a:pt x="0" y="0"/>
                </a:moveTo>
                <a:lnTo>
                  <a:pt x="15175832" y="0"/>
                </a:lnTo>
                <a:lnTo>
                  <a:pt x="15175832" y="8229600"/>
                </a:lnTo>
                <a:lnTo>
                  <a:pt x="0" y="8229600"/>
                </a:lnTo>
                <a:lnTo>
                  <a:pt x="0" y="0"/>
                </a:lnTo>
                <a:close/>
              </a:path>
            </a:pathLst>
          </a:custGeom>
          <a:blipFill>
            <a:blip r:embed="rId2"/>
            <a:stretch>
              <a:fillRect/>
            </a:stretch>
          </a:blipFill>
        </p:spPr>
      </p:sp>
      <p:sp>
        <p:nvSpPr>
          <p:cNvPr id="3" name="Freeform 3"/>
          <p:cNvSpPr/>
          <p:nvPr/>
        </p:nvSpPr>
        <p:spPr>
          <a:xfrm>
            <a:off x="6049575" y="7955973"/>
            <a:ext cx="15175832" cy="8229600"/>
          </a:xfrm>
          <a:custGeom>
            <a:avLst/>
            <a:gdLst/>
            <a:ahLst/>
            <a:cxnLst/>
            <a:rect l="l" t="t" r="r" b="b"/>
            <a:pathLst>
              <a:path w="15175832" h="8229600">
                <a:moveTo>
                  <a:pt x="0" y="0"/>
                </a:moveTo>
                <a:lnTo>
                  <a:pt x="15175832" y="0"/>
                </a:lnTo>
                <a:lnTo>
                  <a:pt x="15175832" y="8229600"/>
                </a:lnTo>
                <a:lnTo>
                  <a:pt x="0" y="8229600"/>
                </a:lnTo>
                <a:lnTo>
                  <a:pt x="0" y="0"/>
                </a:lnTo>
                <a:close/>
              </a:path>
            </a:pathLst>
          </a:custGeom>
          <a:blipFill>
            <a:blip r:embed="rId2"/>
            <a:stretch>
              <a:fillRect/>
            </a:stretch>
          </a:blipFill>
        </p:spPr>
      </p:sp>
      <p:sp>
        <p:nvSpPr>
          <p:cNvPr id="4" name="Freeform 4"/>
          <p:cNvSpPr/>
          <p:nvPr/>
        </p:nvSpPr>
        <p:spPr>
          <a:xfrm>
            <a:off x="-1563110" y="1734005"/>
            <a:ext cx="5183620" cy="2106793"/>
          </a:xfrm>
          <a:custGeom>
            <a:avLst/>
            <a:gdLst/>
            <a:ahLst/>
            <a:cxnLst/>
            <a:rect l="l" t="t" r="r" b="b"/>
            <a:pathLst>
              <a:path w="5183620" h="2106793">
                <a:moveTo>
                  <a:pt x="0" y="0"/>
                </a:moveTo>
                <a:lnTo>
                  <a:pt x="5183620" y="0"/>
                </a:lnTo>
                <a:lnTo>
                  <a:pt x="5183620" y="2106793"/>
                </a:lnTo>
                <a:lnTo>
                  <a:pt x="0" y="2106793"/>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5" name="Freeform 5"/>
          <p:cNvSpPr/>
          <p:nvPr/>
        </p:nvSpPr>
        <p:spPr>
          <a:xfrm>
            <a:off x="15167915" y="-323395"/>
            <a:ext cx="4182770" cy="4114800"/>
          </a:xfrm>
          <a:custGeom>
            <a:avLst/>
            <a:gdLst/>
            <a:ahLst/>
            <a:cxnLst/>
            <a:rect l="l" t="t" r="r" b="b"/>
            <a:pathLst>
              <a:path w="4182770" h="4114800">
                <a:moveTo>
                  <a:pt x="0" y="0"/>
                </a:moveTo>
                <a:lnTo>
                  <a:pt x="4182770" y="0"/>
                </a:lnTo>
                <a:lnTo>
                  <a:pt x="4182770" y="4114800"/>
                </a:lnTo>
                <a:lnTo>
                  <a:pt x="0" y="411480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6" name="Freeform 6"/>
          <p:cNvSpPr/>
          <p:nvPr/>
        </p:nvSpPr>
        <p:spPr>
          <a:xfrm>
            <a:off x="14167065" y="2011096"/>
            <a:ext cx="5183620" cy="2106793"/>
          </a:xfrm>
          <a:custGeom>
            <a:avLst/>
            <a:gdLst/>
            <a:ahLst/>
            <a:cxnLst/>
            <a:rect l="l" t="t" r="r" b="b"/>
            <a:pathLst>
              <a:path w="5183620" h="2106793">
                <a:moveTo>
                  <a:pt x="0" y="0"/>
                </a:moveTo>
                <a:lnTo>
                  <a:pt x="5183620" y="0"/>
                </a:lnTo>
                <a:lnTo>
                  <a:pt x="5183620" y="2106793"/>
                </a:lnTo>
                <a:lnTo>
                  <a:pt x="0" y="2106793"/>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7" name="Freeform 7"/>
          <p:cNvSpPr/>
          <p:nvPr/>
        </p:nvSpPr>
        <p:spPr>
          <a:xfrm>
            <a:off x="337721" y="321163"/>
            <a:ext cx="2897169" cy="1327430"/>
          </a:xfrm>
          <a:custGeom>
            <a:avLst/>
            <a:gdLst/>
            <a:ahLst/>
            <a:cxnLst/>
            <a:rect l="l" t="t" r="r" b="b"/>
            <a:pathLst>
              <a:path w="2897169" h="1327430">
                <a:moveTo>
                  <a:pt x="0" y="0"/>
                </a:moveTo>
                <a:lnTo>
                  <a:pt x="2897169" y="0"/>
                </a:lnTo>
                <a:lnTo>
                  <a:pt x="2897169" y="1327430"/>
                </a:lnTo>
                <a:lnTo>
                  <a:pt x="0" y="1327430"/>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11" name="Freeform 11"/>
          <p:cNvSpPr/>
          <p:nvPr/>
        </p:nvSpPr>
        <p:spPr>
          <a:xfrm>
            <a:off x="-3085787" y="6332056"/>
            <a:ext cx="6171574" cy="4358674"/>
          </a:xfrm>
          <a:custGeom>
            <a:avLst/>
            <a:gdLst/>
            <a:ahLst/>
            <a:cxnLst/>
            <a:rect l="l" t="t" r="r" b="b"/>
            <a:pathLst>
              <a:path w="6171574" h="4358674">
                <a:moveTo>
                  <a:pt x="0" y="0"/>
                </a:moveTo>
                <a:lnTo>
                  <a:pt x="6171574" y="0"/>
                </a:lnTo>
                <a:lnTo>
                  <a:pt x="6171574" y="4358674"/>
                </a:lnTo>
                <a:lnTo>
                  <a:pt x="0" y="4358674"/>
                </a:lnTo>
                <a:lnTo>
                  <a:pt x="0" y="0"/>
                </a:lnTo>
                <a:close/>
              </a:path>
            </a:pathLst>
          </a:custGeom>
          <a:blipFill>
            <a:blip r:embed="rId9"/>
            <a:stretch>
              <a:fillRect/>
            </a:stretch>
          </a:blipFill>
        </p:spPr>
      </p:sp>
      <p:sp>
        <p:nvSpPr>
          <p:cNvPr id="12" name="Freeform 12"/>
          <p:cNvSpPr/>
          <p:nvPr/>
        </p:nvSpPr>
        <p:spPr>
          <a:xfrm>
            <a:off x="15941626" y="6755690"/>
            <a:ext cx="6171574" cy="4358674"/>
          </a:xfrm>
          <a:custGeom>
            <a:avLst/>
            <a:gdLst/>
            <a:ahLst/>
            <a:cxnLst/>
            <a:rect l="l" t="t" r="r" b="b"/>
            <a:pathLst>
              <a:path w="6171574" h="4358674">
                <a:moveTo>
                  <a:pt x="0" y="0"/>
                </a:moveTo>
                <a:lnTo>
                  <a:pt x="6171573" y="0"/>
                </a:lnTo>
                <a:lnTo>
                  <a:pt x="6171573" y="4358674"/>
                </a:lnTo>
                <a:lnTo>
                  <a:pt x="0" y="4358674"/>
                </a:lnTo>
                <a:lnTo>
                  <a:pt x="0" y="0"/>
                </a:lnTo>
                <a:close/>
              </a:path>
            </a:pathLst>
          </a:custGeom>
          <a:blipFill>
            <a:blip r:embed="rId9"/>
            <a:stretch>
              <a:fillRect/>
            </a:stretch>
          </a:blipFill>
        </p:spPr>
      </p:sp>
      <p:sp>
        <p:nvSpPr>
          <p:cNvPr id="13" name="Freeform 13"/>
          <p:cNvSpPr/>
          <p:nvPr/>
        </p:nvSpPr>
        <p:spPr>
          <a:xfrm>
            <a:off x="2583632" y="1235439"/>
            <a:ext cx="12685211" cy="8179524"/>
          </a:xfrm>
          <a:custGeom>
            <a:avLst/>
            <a:gdLst/>
            <a:ahLst/>
            <a:cxnLst/>
            <a:rect l="l" t="t" r="r" b="b"/>
            <a:pathLst>
              <a:path w="11044369" h="4982516">
                <a:moveTo>
                  <a:pt x="0" y="0"/>
                </a:moveTo>
                <a:lnTo>
                  <a:pt x="11044370" y="0"/>
                </a:lnTo>
                <a:lnTo>
                  <a:pt x="11044370" y="4982516"/>
                </a:lnTo>
                <a:lnTo>
                  <a:pt x="0" y="4982516"/>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4" name="Freeform 14"/>
          <p:cNvSpPr/>
          <p:nvPr/>
        </p:nvSpPr>
        <p:spPr>
          <a:xfrm rot="-1349716">
            <a:off x="1763392" y="1045106"/>
            <a:ext cx="2904833" cy="760538"/>
          </a:xfrm>
          <a:custGeom>
            <a:avLst/>
            <a:gdLst/>
            <a:ahLst/>
            <a:cxnLst/>
            <a:rect l="l" t="t" r="r" b="b"/>
            <a:pathLst>
              <a:path w="2904833" h="760538">
                <a:moveTo>
                  <a:pt x="0" y="0"/>
                </a:moveTo>
                <a:lnTo>
                  <a:pt x="2904833" y="0"/>
                </a:lnTo>
                <a:lnTo>
                  <a:pt x="2904833" y="760538"/>
                </a:lnTo>
                <a:lnTo>
                  <a:pt x="0" y="760538"/>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16" name="Freeform 16"/>
          <p:cNvSpPr/>
          <p:nvPr/>
        </p:nvSpPr>
        <p:spPr>
          <a:xfrm>
            <a:off x="1408816" y="5815519"/>
            <a:ext cx="992116" cy="1033074"/>
          </a:xfrm>
          <a:custGeom>
            <a:avLst/>
            <a:gdLst/>
            <a:ahLst/>
            <a:cxnLst/>
            <a:rect l="l" t="t" r="r" b="b"/>
            <a:pathLst>
              <a:path w="992116" h="1033074">
                <a:moveTo>
                  <a:pt x="0" y="0"/>
                </a:moveTo>
                <a:lnTo>
                  <a:pt x="992116" y="0"/>
                </a:lnTo>
                <a:lnTo>
                  <a:pt x="992116" y="1033074"/>
                </a:lnTo>
                <a:lnTo>
                  <a:pt x="0" y="1033074"/>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sp>
        <p:nvSpPr>
          <p:cNvPr id="17" name="Rectangle 16"/>
          <p:cNvSpPr/>
          <p:nvPr/>
        </p:nvSpPr>
        <p:spPr>
          <a:xfrm>
            <a:off x="3073715" y="1548864"/>
            <a:ext cx="11595505" cy="7201972"/>
          </a:xfrm>
          <a:prstGeom prst="rect">
            <a:avLst/>
          </a:prstGeom>
        </p:spPr>
        <p:txBody>
          <a:bodyPr wrap="square">
            <a:spAutoFit/>
          </a:bodyPr>
          <a:lstStyle/>
          <a:p>
            <a:pPr algn="ctr">
              <a:lnSpc>
                <a:spcPct val="150000"/>
              </a:lnSpc>
            </a:pPr>
            <a:r>
              <a:rPr lang="vi-VN" sz="4400" b="1">
                <a:latin typeface="+mj-lt"/>
              </a:rPr>
              <a:t>PHT SỐ </a:t>
            </a:r>
            <a:r>
              <a:rPr lang="vi-VN" sz="4400" b="1" smtClean="0">
                <a:latin typeface="+mj-lt"/>
              </a:rPr>
              <a:t>2</a:t>
            </a:r>
          </a:p>
          <a:p>
            <a:pPr algn="just">
              <a:lnSpc>
                <a:spcPct val="150000"/>
              </a:lnSpc>
            </a:pPr>
            <a:r>
              <a:rPr lang="vi-VN" sz="4400" b="1" smtClean="0">
                <a:latin typeface="+mj-lt"/>
              </a:rPr>
              <a:t>TÌM </a:t>
            </a:r>
            <a:r>
              <a:rPr lang="vi-VN" sz="4400" b="1">
                <a:latin typeface="+mj-lt"/>
              </a:rPr>
              <a:t>HIỂU QUÁ TRÌNH PHÁT TRIỂN TỪ Ý TƯỞNG THÀNH THÔNG ĐIỆP</a:t>
            </a:r>
            <a:endParaRPr lang="en-GB" sz="4400">
              <a:latin typeface="+mj-lt"/>
            </a:endParaRPr>
          </a:p>
          <a:p>
            <a:pPr algn="just">
              <a:lnSpc>
                <a:spcPct val="150000"/>
              </a:lnSpc>
            </a:pPr>
            <a:r>
              <a:rPr lang="vi-VN" sz="4400">
                <a:latin typeface="+mj-lt"/>
              </a:rPr>
              <a:t>(1) HS đọc SGK và khái quát quá trình phát triển từ ý tưởng thành thông điệp dưới dạng sơ đồ</a:t>
            </a:r>
            <a:r>
              <a:rPr lang="vi-VN" sz="4400" smtClean="0">
                <a:latin typeface="+mj-lt"/>
              </a:rPr>
              <a:t>.</a:t>
            </a:r>
            <a:endParaRPr lang="en-GB" sz="4400">
              <a:latin typeface="+mj-lt"/>
            </a:endParaRPr>
          </a:p>
          <a:p>
            <a:pPr algn="just">
              <a:lnSpc>
                <a:spcPct val="150000"/>
              </a:lnSpc>
            </a:pPr>
            <a:r>
              <a:rPr lang="vi-VN" sz="4400">
                <a:latin typeface="+mj-lt"/>
              </a:rPr>
              <a:t>(2 Phân tích ví dụ minh hoạ cho quá trình phát triển từ ý tưởng thành thông điệp trong sgk,tr.5</a:t>
            </a:r>
            <a:endParaRPr lang="en-GB" sz="4400">
              <a:latin typeface="+mj-lt"/>
            </a:endParaRPr>
          </a:p>
        </p:txBody>
      </p:sp>
    </p:spTree>
    <p:extLst>
      <p:ext uri="{BB962C8B-B14F-4D97-AF65-F5344CB8AC3E}">
        <p14:creationId xmlns:p14="http://schemas.microsoft.com/office/powerpoint/2010/main" val="507870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3C9"/>
        </a:solidFill>
        <a:effectLst/>
      </p:bgPr>
    </p:bg>
    <p:spTree>
      <p:nvGrpSpPr>
        <p:cNvPr id="1" name=""/>
        <p:cNvGrpSpPr/>
        <p:nvPr/>
      </p:nvGrpSpPr>
      <p:grpSpPr>
        <a:xfrm>
          <a:off x="0" y="0"/>
          <a:ext cx="0" cy="0"/>
          <a:chOff x="0" y="0"/>
          <a:chExt cx="0" cy="0"/>
        </a:xfrm>
      </p:grpSpPr>
      <p:sp>
        <p:nvSpPr>
          <p:cNvPr id="2" name="Freeform 2"/>
          <p:cNvSpPr/>
          <p:nvPr/>
        </p:nvSpPr>
        <p:spPr>
          <a:xfrm>
            <a:off x="-2554098" y="7955973"/>
            <a:ext cx="15175832" cy="8229600"/>
          </a:xfrm>
          <a:custGeom>
            <a:avLst/>
            <a:gdLst/>
            <a:ahLst/>
            <a:cxnLst/>
            <a:rect l="l" t="t" r="r" b="b"/>
            <a:pathLst>
              <a:path w="15175832" h="8229600">
                <a:moveTo>
                  <a:pt x="0" y="0"/>
                </a:moveTo>
                <a:lnTo>
                  <a:pt x="15175832" y="0"/>
                </a:lnTo>
                <a:lnTo>
                  <a:pt x="15175832" y="8229600"/>
                </a:lnTo>
                <a:lnTo>
                  <a:pt x="0" y="8229600"/>
                </a:lnTo>
                <a:lnTo>
                  <a:pt x="0" y="0"/>
                </a:lnTo>
                <a:close/>
              </a:path>
            </a:pathLst>
          </a:custGeom>
          <a:blipFill>
            <a:blip r:embed="rId2"/>
            <a:stretch>
              <a:fillRect/>
            </a:stretch>
          </a:blipFill>
        </p:spPr>
      </p:sp>
      <p:sp>
        <p:nvSpPr>
          <p:cNvPr id="3" name="Freeform 3"/>
          <p:cNvSpPr/>
          <p:nvPr/>
        </p:nvSpPr>
        <p:spPr>
          <a:xfrm>
            <a:off x="6049575" y="7955973"/>
            <a:ext cx="15175832" cy="8229600"/>
          </a:xfrm>
          <a:custGeom>
            <a:avLst/>
            <a:gdLst/>
            <a:ahLst/>
            <a:cxnLst/>
            <a:rect l="l" t="t" r="r" b="b"/>
            <a:pathLst>
              <a:path w="15175832" h="8229600">
                <a:moveTo>
                  <a:pt x="0" y="0"/>
                </a:moveTo>
                <a:lnTo>
                  <a:pt x="15175832" y="0"/>
                </a:lnTo>
                <a:lnTo>
                  <a:pt x="15175832" y="8229600"/>
                </a:lnTo>
                <a:lnTo>
                  <a:pt x="0" y="8229600"/>
                </a:lnTo>
                <a:lnTo>
                  <a:pt x="0" y="0"/>
                </a:lnTo>
                <a:close/>
              </a:path>
            </a:pathLst>
          </a:custGeom>
          <a:blipFill>
            <a:blip r:embed="rId2"/>
            <a:stretch>
              <a:fillRect/>
            </a:stretch>
          </a:blipFill>
        </p:spPr>
      </p:sp>
      <p:sp>
        <p:nvSpPr>
          <p:cNvPr id="4" name="Freeform 4"/>
          <p:cNvSpPr/>
          <p:nvPr/>
        </p:nvSpPr>
        <p:spPr>
          <a:xfrm>
            <a:off x="-1563110" y="1734005"/>
            <a:ext cx="5183620" cy="2106793"/>
          </a:xfrm>
          <a:custGeom>
            <a:avLst/>
            <a:gdLst/>
            <a:ahLst/>
            <a:cxnLst/>
            <a:rect l="l" t="t" r="r" b="b"/>
            <a:pathLst>
              <a:path w="5183620" h="2106793">
                <a:moveTo>
                  <a:pt x="0" y="0"/>
                </a:moveTo>
                <a:lnTo>
                  <a:pt x="5183620" y="0"/>
                </a:lnTo>
                <a:lnTo>
                  <a:pt x="5183620" y="2106793"/>
                </a:lnTo>
                <a:lnTo>
                  <a:pt x="0" y="2106793"/>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5" name="Freeform 5"/>
          <p:cNvSpPr/>
          <p:nvPr/>
        </p:nvSpPr>
        <p:spPr>
          <a:xfrm>
            <a:off x="15167915" y="-323395"/>
            <a:ext cx="4182770" cy="4114800"/>
          </a:xfrm>
          <a:custGeom>
            <a:avLst/>
            <a:gdLst/>
            <a:ahLst/>
            <a:cxnLst/>
            <a:rect l="l" t="t" r="r" b="b"/>
            <a:pathLst>
              <a:path w="4182770" h="4114800">
                <a:moveTo>
                  <a:pt x="0" y="0"/>
                </a:moveTo>
                <a:lnTo>
                  <a:pt x="4182770" y="0"/>
                </a:lnTo>
                <a:lnTo>
                  <a:pt x="4182770" y="4114800"/>
                </a:lnTo>
                <a:lnTo>
                  <a:pt x="0" y="411480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6" name="Freeform 6"/>
          <p:cNvSpPr/>
          <p:nvPr/>
        </p:nvSpPr>
        <p:spPr>
          <a:xfrm>
            <a:off x="14167065" y="2011096"/>
            <a:ext cx="5183620" cy="2106793"/>
          </a:xfrm>
          <a:custGeom>
            <a:avLst/>
            <a:gdLst/>
            <a:ahLst/>
            <a:cxnLst/>
            <a:rect l="l" t="t" r="r" b="b"/>
            <a:pathLst>
              <a:path w="5183620" h="2106793">
                <a:moveTo>
                  <a:pt x="0" y="0"/>
                </a:moveTo>
                <a:lnTo>
                  <a:pt x="5183620" y="0"/>
                </a:lnTo>
                <a:lnTo>
                  <a:pt x="5183620" y="2106793"/>
                </a:lnTo>
                <a:lnTo>
                  <a:pt x="0" y="2106793"/>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7" name="Freeform 7"/>
          <p:cNvSpPr/>
          <p:nvPr/>
        </p:nvSpPr>
        <p:spPr>
          <a:xfrm>
            <a:off x="337721" y="321163"/>
            <a:ext cx="2897169" cy="1327430"/>
          </a:xfrm>
          <a:custGeom>
            <a:avLst/>
            <a:gdLst/>
            <a:ahLst/>
            <a:cxnLst/>
            <a:rect l="l" t="t" r="r" b="b"/>
            <a:pathLst>
              <a:path w="2897169" h="1327430">
                <a:moveTo>
                  <a:pt x="0" y="0"/>
                </a:moveTo>
                <a:lnTo>
                  <a:pt x="2897169" y="0"/>
                </a:lnTo>
                <a:lnTo>
                  <a:pt x="2897169" y="1327430"/>
                </a:lnTo>
                <a:lnTo>
                  <a:pt x="0" y="1327430"/>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11" name="Freeform 11"/>
          <p:cNvSpPr/>
          <p:nvPr/>
        </p:nvSpPr>
        <p:spPr>
          <a:xfrm>
            <a:off x="-3085787" y="6332056"/>
            <a:ext cx="6171574" cy="4358674"/>
          </a:xfrm>
          <a:custGeom>
            <a:avLst/>
            <a:gdLst/>
            <a:ahLst/>
            <a:cxnLst/>
            <a:rect l="l" t="t" r="r" b="b"/>
            <a:pathLst>
              <a:path w="6171574" h="4358674">
                <a:moveTo>
                  <a:pt x="0" y="0"/>
                </a:moveTo>
                <a:lnTo>
                  <a:pt x="6171574" y="0"/>
                </a:lnTo>
                <a:lnTo>
                  <a:pt x="6171574" y="4358674"/>
                </a:lnTo>
                <a:lnTo>
                  <a:pt x="0" y="4358674"/>
                </a:lnTo>
                <a:lnTo>
                  <a:pt x="0" y="0"/>
                </a:lnTo>
                <a:close/>
              </a:path>
            </a:pathLst>
          </a:custGeom>
          <a:blipFill>
            <a:blip r:embed="rId9"/>
            <a:stretch>
              <a:fillRect/>
            </a:stretch>
          </a:blipFill>
        </p:spPr>
      </p:sp>
      <p:sp>
        <p:nvSpPr>
          <p:cNvPr id="12" name="Freeform 12"/>
          <p:cNvSpPr/>
          <p:nvPr/>
        </p:nvSpPr>
        <p:spPr>
          <a:xfrm>
            <a:off x="15941626" y="6755690"/>
            <a:ext cx="6171574" cy="4358674"/>
          </a:xfrm>
          <a:custGeom>
            <a:avLst/>
            <a:gdLst/>
            <a:ahLst/>
            <a:cxnLst/>
            <a:rect l="l" t="t" r="r" b="b"/>
            <a:pathLst>
              <a:path w="6171574" h="4358674">
                <a:moveTo>
                  <a:pt x="0" y="0"/>
                </a:moveTo>
                <a:lnTo>
                  <a:pt x="6171573" y="0"/>
                </a:lnTo>
                <a:lnTo>
                  <a:pt x="6171573" y="4358674"/>
                </a:lnTo>
                <a:lnTo>
                  <a:pt x="0" y="4358674"/>
                </a:lnTo>
                <a:lnTo>
                  <a:pt x="0" y="0"/>
                </a:lnTo>
                <a:close/>
              </a:path>
            </a:pathLst>
          </a:custGeom>
          <a:blipFill>
            <a:blip r:embed="rId9"/>
            <a:stretch>
              <a:fillRect/>
            </a:stretch>
          </a:blipFill>
        </p:spPr>
      </p:sp>
      <p:sp>
        <p:nvSpPr>
          <p:cNvPr id="13" name="Freeform 13"/>
          <p:cNvSpPr/>
          <p:nvPr/>
        </p:nvSpPr>
        <p:spPr>
          <a:xfrm>
            <a:off x="2566175" y="321163"/>
            <a:ext cx="12685211" cy="9394337"/>
          </a:xfrm>
          <a:custGeom>
            <a:avLst/>
            <a:gdLst/>
            <a:ahLst/>
            <a:cxnLst/>
            <a:rect l="l" t="t" r="r" b="b"/>
            <a:pathLst>
              <a:path w="11044369" h="4982516">
                <a:moveTo>
                  <a:pt x="0" y="0"/>
                </a:moveTo>
                <a:lnTo>
                  <a:pt x="11044370" y="0"/>
                </a:lnTo>
                <a:lnTo>
                  <a:pt x="11044370" y="4982516"/>
                </a:lnTo>
                <a:lnTo>
                  <a:pt x="0" y="4982516"/>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4" name="Freeform 14"/>
          <p:cNvSpPr/>
          <p:nvPr/>
        </p:nvSpPr>
        <p:spPr>
          <a:xfrm rot="-1349716">
            <a:off x="1502712" y="235660"/>
            <a:ext cx="2904833" cy="760538"/>
          </a:xfrm>
          <a:custGeom>
            <a:avLst/>
            <a:gdLst/>
            <a:ahLst/>
            <a:cxnLst/>
            <a:rect l="l" t="t" r="r" b="b"/>
            <a:pathLst>
              <a:path w="2904833" h="760538">
                <a:moveTo>
                  <a:pt x="0" y="0"/>
                </a:moveTo>
                <a:lnTo>
                  <a:pt x="2904833" y="0"/>
                </a:lnTo>
                <a:lnTo>
                  <a:pt x="2904833" y="760538"/>
                </a:lnTo>
                <a:lnTo>
                  <a:pt x="0" y="760538"/>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16" name="Freeform 16"/>
          <p:cNvSpPr/>
          <p:nvPr/>
        </p:nvSpPr>
        <p:spPr>
          <a:xfrm>
            <a:off x="2459071" y="6076950"/>
            <a:ext cx="992116" cy="1033074"/>
          </a:xfrm>
          <a:custGeom>
            <a:avLst/>
            <a:gdLst/>
            <a:ahLst/>
            <a:cxnLst/>
            <a:rect l="l" t="t" r="r" b="b"/>
            <a:pathLst>
              <a:path w="992116" h="1033074">
                <a:moveTo>
                  <a:pt x="0" y="0"/>
                </a:moveTo>
                <a:lnTo>
                  <a:pt x="992116" y="0"/>
                </a:lnTo>
                <a:lnTo>
                  <a:pt x="992116" y="1033074"/>
                </a:lnTo>
                <a:lnTo>
                  <a:pt x="0" y="1033074"/>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sp>
        <p:nvSpPr>
          <p:cNvPr id="17" name="Rectangle 16"/>
          <p:cNvSpPr/>
          <p:nvPr/>
        </p:nvSpPr>
        <p:spPr>
          <a:xfrm>
            <a:off x="3099747" y="561359"/>
            <a:ext cx="12069686" cy="3785652"/>
          </a:xfrm>
          <a:prstGeom prst="rect">
            <a:avLst/>
          </a:prstGeom>
        </p:spPr>
        <p:txBody>
          <a:bodyPr wrap="square">
            <a:spAutoFit/>
          </a:bodyPr>
          <a:lstStyle/>
          <a:p>
            <a:pPr algn="ctr">
              <a:lnSpc>
                <a:spcPct val="150000"/>
              </a:lnSpc>
            </a:pPr>
            <a:r>
              <a:rPr lang="vi-VN" sz="4000" b="1">
                <a:latin typeface="+mj-lt"/>
              </a:rPr>
              <a:t>PHT 03: TÌM HIỂU BỐI CẢNH LỊCH SỬ, VĂN HOÁ, XÃ HỘI TRONG VIỆC ĐỌC HIỂU VĂN BẢN</a:t>
            </a:r>
            <a:endParaRPr lang="en-GB" sz="4000">
              <a:latin typeface="+mj-lt"/>
            </a:endParaRPr>
          </a:p>
          <a:p>
            <a:pPr>
              <a:lnSpc>
                <a:spcPct val="150000"/>
              </a:lnSpc>
            </a:pPr>
            <a:r>
              <a:rPr lang="vi-VN" sz="4000">
                <a:latin typeface="+mj-lt"/>
              </a:rPr>
              <a:t>(1) HS đọc mục </a:t>
            </a:r>
            <a:r>
              <a:rPr lang="vi-VN" sz="4000" i="1">
                <a:latin typeface="+mj-lt"/>
              </a:rPr>
              <a:t>Bối cảnh lịch sử, văn hoá, xã hội</a:t>
            </a:r>
            <a:r>
              <a:rPr lang="vi-VN" sz="4000">
                <a:latin typeface="+mj-lt"/>
              </a:rPr>
              <a:t> </a:t>
            </a:r>
            <a:r>
              <a:rPr lang="vi-VN" sz="4000" i="1">
                <a:latin typeface="+mj-lt"/>
              </a:rPr>
              <a:t>trong việc đọc hiểu VB </a:t>
            </a:r>
            <a:r>
              <a:rPr lang="vi-VN" sz="4000">
                <a:latin typeface="+mj-lt"/>
              </a:rPr>
              <a:t>ở SGK và hoàn thành sơ đồ sau</a:t>
            </a:r>
            <a:r>
              <a:rPr lang="vi-VN" sz="4000" smtClean="0">
                <a:latin typeface="+mj-lt"/>
              </a:rPr>
              <a:t>:</a:t>
            </a:r>
            <a:endParaRPr lang="en-GB" sz="4000">
              <a:latin typeface="+mj-lt"/>
            </a:endParaRPr>
          </a:p>
        </p:txBody>
      </p:sp>
      <p:grpSp>
        <p:nvGrpSpPr>
          <p:cNvPr id="15" name="Group 14"/>
          <p:cNvGrpSpPr>
            <a:grpSpLocks/>
          </p:cNvGrpSpPr>
          <p:nvPr/>
        </p:nvGrpSpPr>
        <p:grpSpPr>
          <a:xfrm>
            <a:off x="3350167" y="4510669"/>
            <a:ext cx="11280233" cy="3022329"/>
            <a:chOff x="0" y="0"/>
            <a:chExt cx="5907957" cy="1620571"/>
          </a:xfrm>
        </p:grpSpPr>
        <p:sp>
          <p:nvSpPr>
            <p:cNvPr id="18" name="Rectangle: Rounded Corners 11"/>
            <p:cNvSpPr/>
            <p:nvPr/>
          </p:nvSpPr>
          <p:spPr>
            <a:xfrm>
              <a:off x="0" y="199176"/>
              <a:ext cx="1430020" cy="1131570"/>
            </a:xfrm>
            <a:prstGeom prst="roundRect">
              <a:avLst/>
            </a:prstGeom>
            <a:solidFill>
              <a:sysClr val="window" lastClr="FFFFFF"/>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Aft>
                  <a:spcPts val="800"/>
                </a:spcAft>
              </a:pPr>
              <a:r>
                <a:rPr lang="en-US" sz="1300" kern="100">
                  <a:effectLst/>
                  <a:latin typeface="Times New Roman" panose="02020603050405020304" pitchFamily="18" charset="0"/>
                  <a:ea typeface="Calibri" panose="020F0502020204030204" pitchFamily="34" charset="0"/>
                  <a:cs typeface="Times New Roman" panose="02020603050405020304" pitchFamily="18" charset="0"/>
                </a:rPr>
                <a:t> </a:t>
              </a:r>
              <a:endParaRPr lang="en-GB" sz="1100" kern="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9" name="Rectangle: Rounded Corners 11"/>
            <p:cNvSpPr/>
            <p:nvPr/>
          </p:nvSpPr>
          <p:spPr>
            <a:xfrm>
              <a:off x="1801640" y="0"/>
              <a:ext cx="1946275" cy="696595"/>
            </a:xfrm>
            <a:prstGeom prst="roundRect">
              <a:avLst/>
            </a:prstGeom>
            <a:solidFill>
              <a:sysClr val="window" lastClr="FFFFFF"/>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US" sz="3200" b="1" kern="100">
                  <a:effectLst/>
                  <a:latin typeface="Times New Roman" panose="02020603050405020304" pitchFamily="18" charset="0"/>
                  <a:ea typeface="Calibri" panose="020F0502020204030204" pitchFamily="34" charset="0"/>
                  <a:cs typeface="Times New Roman" panose="02020603050405020304" pitchFamily="18" charset="0"/>
                </a:rPr>
                <a:t>Loại 1:</a:t>
              </a:r>
              <a:endParaRPr lang="en-GB" sz="3200" b="1" kern="1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n-US" sz="3200" b="1" kern="100">
                  <a:effectLst/>
                  <a:latin typeface="Times New Roman" panose="02020603050405020304" pitchFamily="18" charset="0"/>
                  <a:ea typeface="Calibri" panose="020F0502020204030204" pitchFamily="34" charset="0"/>
                  <a:cs typeface="Times New Roman" panose="02020603050405020304" pitchFamily="18" charset="0"/>
                </a:rPr>
                <a:t>…</a:t>
              </a:r>
              <a:endParaRPr lang="en-GB" sz="3200" b="1" kern="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0" name="Rectangle: Rounded Corners 11"/>
            <p:cNvSpPr/>
            <p:nvPr/>
          </p:nvSpPr>
          <p:spPr>
            <a:xfrm>
              <a:off x="1801640" y="923454"/>
              <a:ext cx="1946495" cy="697117"/>
            </a:xfrm>
            <a:prstGeom prst="roundRect">
              <a:avLst/>
            </a:prstGeom>
            <a:solidFill>
              <a:sysClr val="window" lastClr="FFFFFF"/>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US" sz="3200" b="1" kern="100">
                  <a:effectLst/>
                  <a:latin typeface="Times New Roman" panose="02020603050405020304" pitchFamily="18" charset="0"/>
                  <a:ea typeface="Calibri" panose="020F0502020204030204" pitchFamily="34" charset="0"/>
                  <a:cs typeface="Times New Roman" panose="02020603050405020304" pitchFamily="18" charset="0"/>
                </a:rPr>
                <a:t>Loại 2:</a:t>
              </a:r>
              <a:endParaRPr lang="en-GB" sz="3200" b="1" kern="1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n-US" sz="3200" b="1" kern="100">
                  <a:effectLst/>
                  <a:latin typeface="Times New Roman" panose="02020603050405020304" pitchFamily="18" charset="0"/>
                  <a:ea typeface="Calibri" panose="020F0502020204030204" pitchFamily="34" charset="0"/>
                  <a:cs typeface="Times New Roman" panose="02020603050405020304" pitchFamily="18" charset="0"/>
                </a:rPr>
                <a:t>…</a:t>
              </a:r>
              <a:endParaRPr lang="en-GB" sz="3200" b="1" kern="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1" name="Rectangle: Rounded Corners 11"/>
            <p:cNvSpPr/>
            <p:nvPr/>
          </p:nvSpPr>
          <p:spPr>
            <a:xfrm>
              <a:off x="4101220" y="99588"/>
              <a:ext cx="1806737" cy="1131570"/>
            </a:xfrm>
            <a:prstGeom prst="roundRect">
              <a:avLst/>
            </a:prstGeom>
            <a:solidFill>
              <a:sysClr val="window" lastClr="FFFFFF"/>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US" sz="3200" b="1" kern="100">
                  <a:effectLst/>
                  <a:latin typeface="Times New Roman" panose="02020603050405020304" pitchFamily="18" charset="0"/>
                  <a:ea typeface="Calibri" panose="020F0502020204030204" pitchFamily="34" charset="0"/>
                  <a:cs typeface="Times New Roman" panose="02020603050405020304" pitchFamily="18" charset="0"/>
                </a:rPr>
                <a:t>Tác dụng với việc đọc hiểu VB</a:t>
              </a:r>
              <a:endParaRPr lang="en-GB" sz="3200" b="1" kern="10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22" name="Straight Arrow Connector 21"/>
            <p:cNvCxnSpPr/>
            <p:nvPr/>
          </p:nvCxnSpPr>
          <p:spPr>
            <a:xfrm flipV="1">
              <a:off x="1430448" y="300651"/>
              <a:ext cx="371620" cy="397830"/>
            </a:xfrm>
            <a:prstGeom prst="straightConnector1">
              <a:avLst/>
            </a:prstGeom>
            <a:solidFill>
              <a:sysClr val="window" lastClr="FFFFFF"/>
            </a:solidFill>
            <a:ln w="12700" cap="flat" cmpd="sng" algn="ctr">
              <a:solidFill>
                <a:sysClr val="windowText" lastClr="000000"/>
              </a:solidFill>
              <a:prstDash val="solid"/>
              <a:miter lim="800000"/>
              <a:tailEnd type="triangle"/>
            </a:ln>
            <a:effectLst/>
          </p:spPr>
        </p:cxnSp>
        <p:cxnSp>
          <p:nvCxnSpPr>
            <p:cNvPr id="23" name="Straight Arrow Connector 22"/>
            <p:cNvCxnSpPr/>
            <p:nvPr/>
          </p:nvCxnSpPr>
          <p:spPr>
            <a:xfrm>
              <a:off x="1430448" y="697117"/>
              <a:ext cx="371903" cy="634151"/>
            </a:xfrm>
            <a:prstGeom prst="straightConnector1">
              <a:avLst/>
            </a:prstGeom>
            <a:solidFill>
              <a:sysClr val="window" lastClr="FFFFFF"/>
            </a:solidFill>
            <a:ln w="12700" cap="flat" cmpd="sng" algn="ctr">
              <a:solidFill>
                <a:sysClr val="windowText" lastClr="000000"/>
              </a:solidFill>
              <a:prstDash val="solid"/>
              <a:miter lim="800000"/>
              <a:tailEnd type="triangle"/>
            </a:ln>
            <a:effectLst/>
          </p:spPr>
        </p:cxnSp>
        <p:cxnSp>
          <p:nvCxnSpPr>
            <p:cNvPr id="24" name="Straight Arrow Connector 23"/>
            <p:cNvCxnSpPr/>
            <p:nvPr/>
          </p:nvCxnSpPr>
          <p:spPr>
            <a:xfrm>
              <a:off x="3748135" y="298765"/>
              <a:ext cx="353305" cy="305931"/>
            </a:xfrm>
            <a:prstGeom prst="straightConnector1">
              <a:avLst/>
            </a:prstGeom>
            <a:solidFill>
              <a:sysClr val="window" lastClr="FFFFFF"/>
            </a:solidFill>
            <a:ln w="12700" cap="flat" cmpd="sng" algn="ctr">
              <a:solidFill>
                <a:sysClr val="windowText" lastClr="000000"/>
              </a:solidFill>
              <a:prstDash val="solid"/>
              <a:miter lim="800000"/>
              <a:tailEnd type="triangle"/>
            </a:ln>
            <a:effectLst/>
          </p:spPr>
        </p:cxnSp>
        <p:cxnSp>
          <p:nvCxnSpPr>
            <p:cNvPr id="25" name="Straight Arrow Connector 24"/>
            <p:cNvCxnSpPr/>
            <p:nvPr/>
          </p:nvCxnSpPr>
          <p:spPr>
            <a:xfrm flipV="1">
              <a:off x="3748135" y="608469"/>
              <a:ext cx="353305" cy="626958"/>
            </a:xfrm>
            <a:prstGeom prst="straightConnector1">
              <a:avLst/>
            </a:prstGeom>
            <a:solidFill>
              <a:sysClr val="window" lastClr="FFFFFF"/>
            </a:solidFill>
            <a:ln w="12700" cap="flat" cmpd="sng" algn="ctr">
              <a:solidFill>
                <a:sysClr val="windowText" lastClr="000000"/>
              </a:solidFill>
              <a:prstDash val="solid"/>
              <a:miter lim="800000"/>
              <a:tailEnd type="triangle"/>
            </a:ln>
            <a:effectLst/>
          </p:spPr>
        </p:cxnSp>
      </p:grpSp>
      <p:sp>
        <p:nvSpPr>
          <p:cNvPr id="8" name="Rectangle 7"/>
          <p:cNvSpPr/>
          <p:nvPr/>
        </p:nvSpPr>
        <p:spPr>
          <a:xfrm>
            <a:off x="3192891" y="7449016"/>
            <a:ext cx="11437509" cy="1938992"/>
          </a:xfrm>
          <a:prstGeom prst="rect">
            <a:avLst/>
          </a:prstGeom>
        </p:spPr>
        <p:txBody>
          <a:bodyPr wrap="square">
            <a:spAutoFit/>
          </a:bodyPr>
          <a:lstStyle/>
          <a:p>
            <a:pPr>
              <a:lnSpc>
                <a:spcPct val="150000"/>
              </a:lnSpc>
              <a:spcAft>
                <a:spcPts val="800"/>
              </a:spcAft>
            </a:pPr>
            <a:r>
              <a:rPr lang="vi-VN" sz="4000" kern="100">
                <a:latin typeface="+mj-lt"/>
                <a:ea typeface="Calibri" panose="020F0502020204030204" pitchFamily="34" charset="0"/>
                <a:cs typeface="Times New Roman" panose="02020603050405020304" pitchFamily="18" charset="0"/>
              </a:rPr>
              <a:t>(2) Phân tích ví dụ minh hoạ cho lí thuyết về bối cảnh lịch sử, văn hoá, xã hội trong sgk, tr.5</a:t>
            </a:r>
            <a:endParaRPr lang="en-GB" sz="4000" kern="100">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78916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1000"/>
                                        <p:tgtEl>
                                          <p:spTgt spid="15"/>
                                        </p:tgtEl>
                                      </p:cBhvr>
                                    </p:animEffect>
                                    <p:anim calcmode="lin" valueType="num">
                                      <p:cBhvr>
                                        <p:cTn id="25" dur="1000" fill="hold"/>
                                        <p:tgtEl>
                                          <p:spTgt spid="15"/>
                                        </p:tgtEl>
                                        <p:attrNameLst>
                                          <p:attrName>ppt_x</p:attrName>
                                        </p:attrNameLst>
                                      </p:cBhvr>
                                      <p:tavLst>
                                        <p:tav tm="0">
                                          <p:val>
                                            <p:strVal val="#ppt_x"/>
                                          </p:val>
                                        </p:tav>
                                        <p:tav tm="100000">
                                          <p:val>
                                            <p:strVal val="#ppt_x"/>
                                          </p:val>
                                        </p:tav>
                                      </p:tavLst>
                                    </p:anim>
                                    <p:anim calcmode="lin" valueType="num">
                                      <p:cBhvr>
                                        <p:cTn id="2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barn(inVertical)">
                                      <p:cBhvr>
                                        <p:cTn id="3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3C9"/>
        </a:solidFill>
        <a:effectLst/>
      </p:bgPr>
    </p:bg>
    <p:spTree>
      <p:nvGrpSpPr>
        <p:cNvPr id="1" name=""/>
        <p:cNvGrpSpPr/>
        <p:nvPr/>
      </p:nvGrpSpPr>
      <p:grpSpPr>
        <a:xfrm>
          <a:off x="0" y="0"/>
          <a:ext cx="0" cy="0"/>
          <a:chOff x="0" y="0"/>
          <a:chExt cx="0" cy="0"/>
        </a:xfrm>
      </p:grpSpPr>
      <p:sp>
        <p:nvSpPr>
          <p:cNvPr id="2" name="Freeform 2"/>
          <p:cNvSpPr/>
          <p:nvPr/>
        </p:nvSpPr>
        <p:spPr>
          <a:xfrm>
            <a:off x="-2504746" y="8572500"/>
            <a:ext cx="15175832" cy="8229600"/>
          </a:xfrm>
          <a:custGeom>
            <a:avLst/>
            <a:gdLst/>
            <a:ahLst/>
            <a:cxnLst/>
            <a:rect l="l" t="t" r="r" b="b"/>
            <a:pathLst>
              <a:path w="15175832" h="8229600">
                <a:moveTo>
                  <a:pt x="0" y="0"/>
                </a:moveTo>
                <a:lnTo>
                  <a:pt x="15175832" y="0"/>
                </a:lnTo>
                <a:lnTo>
                  <a:pt x="15175832" y="8229600"/>
                </a:lnTo>
                <a:lnTo>
                  <a:pt x="0" y="8229600"/>
                </a:lnTo>
                <a:lnTo>
                  <a:pt x="0" y="0"/>
                </a:lnTo>
                <a:close/>
              </a:path>
            </a:pathLst>
          </a:custGeom>
          <a:blipFill>
            <a:blip r:embed="rId2"/>
            <a:stretch>
              <a:fillRect/>
            </a:stretch>
          </a:blipFill>
        </p:spPr>
      </p:sp>
      <p:sp>
        <p:nvSpPr>
          <p:cNvPr id="3" name="Freeform 3"/>
          <p:cNvSpPr/>
          <p:nvPr/>
        </p:nvSpPr>
        <p:spPr>
          <a:xfrm>
            <a:off x="6129425" y="8723689"/>
            <a:ext cx="15175832" cy="8229600"/>
          </a:xfrm>
          <a:custGeom>
            <a:avLst/>
            <a:gdLst/>
            <a:ahLst/>
            <a:cxnLst/>
            <a:rect l="l" t="t" r="r" b="b"/>
            <a:pathLst>
              <a:path w="15175832" h="8229600">
                <a:moveTo>
                  <a:pt x="0" y="0"/>
                </a:moveTo>
                <a:lnTo>
                  <a:pt x="15175832" y="0"/>
                </a:lnTo>
                <a:lnTo>
                  <a:pt x="15175832" y="8229600"/>
                </a:lnTo>
                <a:lnTo>
                  <a:pt x="0" y="8229600"/>
                </a:lnTo>
                <a:lnTo>
                  <a:pt x="0" y="0"/>
                </a:lnTo>
                <a:close/>
              </a:path>
            </a:pathLst>
          </a:custGeom>
          <a:blipFill>
            <a:blip r:embed="rId2"/>
            <a:stretch>
              <a:fillRect/>
            </a:stretch>
          </a:blipFill>
        </p:spPr>
      </p:sp>
      <p:sp>
        <p:nvSpPr>
          <p:cNvPr id="4" name="Freeform 4"/>
          <p:cNvSpPr/>
          <p:nvPr/>
        </p:nvSpPr>
        <p:spPr>
          <a:xfrm>
            <a:off x="-1563110" y="1734005"/>
            <a:ext cx="5183620" cy="2106793"/>
          </a:xfrm>
          <a:custGeom>
            <a:avLst/>
            <a:gdLst/>
            <a:ahLst/>
            <a:cxnLst/>
            <a:rect l="l" t="t" r="r" b="b"/>
            <a:pathLst>
              <a:path w="5183620" h="2106793">
                <a:moveTo>
                  <a:pt x="0" y="0"/>
                </a:moveTo>
                <a:lnTo>
                  <a:pt x="5183620" y="0"/>
                </a:lnTo>
                <a:lnTo>
                  <a:pt x="5183620" y="2106793"/>
                </a:lnTo>
                <a:lnTo>
                  <a:pt x="0" y="2106793"/>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5" name="Freeform 5"/>
          <p:cNvSpPr/>
          <p:nvPr/>
        </p:nvSpPr>
        <p:spPr>
          <a:xfrm>
            <a:off x="15167915" y="-323395"/>
            <a:ext cx="4182770" cy="4114800"/>
          </a:xfrm>
          <a:custGeom>
            <a:avLst/>
            <a:gdLst/>
            <a:ahLst/>
            <a:cxnLst/>
            <a:rect l="l" t="t" r="r" b="b"/>
            <a:pathLst>
              <a:path w="4182770" h="4114800">
                <a:moveTo>
                  <a:pt x="0" y="0"/>
                </a:moveTo>
                <a:lnTo>
                  <a:pt x="4182770" y="0"/>
                </a:lnTo>
                <a:lnTo>
                  <a:pt x="4182770" y="4114800"/>
                </a:lnTo>
                <a:lnTo>
                  <a:pt x="0" y="411480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6" name="Freeform 6"/>
          <p:cNvSpPr/>
          <p:nvPr/>
        </p:nvSpPr>
        <p:spPr>
          <a:xfrm>
            <a:off x="14167065" y="2011096"/>
            <a:ext cx="5183620" cy="2106793"/>
          </a:xfrm>
          <a:custGeom>
            <a:avLst/>
            <a:gdLst/>
            <a:ahLst/>
            <a:cxnLst/>
            <a:rect l="l" t="t" r="r" b="b"/>
            <a:pathLst>
              <a:path w="5183620" h="2106793">
                <a:moveTo>
                  <a:pt x="0" y="0"/>
                </a:moveTo>
                <a:lnTo>
                  <a:pt x="5183620" y="0"/>
                </a:lnTo>
                <a:lnTo>
                  <a:pt x="5183620" y="2106793"/>
                </a:lnTo>
                <a:lnTo>
                  <a:pt x="0" y="2106793"/>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7" name="Freeform 7"/>
          <p:cNvSpPr/>
          <p:nvPr/>
        </p:nvSpPr>
        <p:spPr>
          <a:xfrm>
            <a:off x="1220612" y="1070290"/>
            <a:ext cx="2897169" cy="1327430"/>
          </a:xfrm>
          <a:custGeom>
            <a:avLst/>
            <a:gdLst/>
            <a:ahLst/>
            <a:cxnLst/>
            <a:rect l="l" t="t" r="r" b="b"/>
            <a:pathLst>
              <a:path w="2897169" h="1327430">
                <a:moveTo>
                  <a:pt x="0" y="0"/>
                </a:moveTo>
                <a:lnTo>
                  <a:pt x="2897169" y="0"/>
                </a:lnTo>
                <a:lnTo>
                  <a:pt x="2897169" y="1327430"/>
                </a:lnTo>
                <a:lnTo>
                  <a:pt x="0" y="1327430"/>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grpSp>
        <p:nvGrpSpPr>
          <p:cNvPr id="8" name="Group 8"/>
          <p:cNvGrpSpPr/>
          <p:nvPr/>
        </p:nvGrpSpPr>
        <p:grpSpPr>
          <a:xfrm>
            <a:off x="4567505" y="-625"/>
            <a:ext cx="9149836" cy="2208860"/>
            <a:chOff x="0" y="0"/>
            <a:chExt cx="2409833" cy="401517"/>
          </a:xfrm>
        </p:grpSpPr>
        <p:sp>
          <p:nvSpPr>
            <p:cNvPr id="9" name="Freeform 9"/>
            <p:cNvSpPr/>
            <p:nvPr/>
          </p:nvSpPr>
          <p:spPr>
            <a:xfrm>
              <a:off x="0" y="0"/>
              <a:ext cx="2409833" cy="401517"/>
            </a:xfrm>
            <a:custGeom>
              <a:avLst/>
              <a:gdLst/>
              <a:ahLst/>
              <a:cxnLst/>
              <a:rect l="l" t="t" r="r" b="b"/>
              <a:pathLst>
                <a:path w="2409833" h="401517">
                  <a:moveTo>
                    <a:pt x="43152" y="0"/>
                  </a:moveTo>
                  <a:lnTo>
                    <a:pt x="2366681" y="0"/>
                  </a:lnTo>
                  <a:cubicBezTo>
                    <a:pt x="2378126" y="0"/>
                    <a:pt x="2389102" y="4546"/>
                    <a:pt x="2397194" y="12639"/>
                  </a:cubicBezTo>
                  <a:cubicBezTo>
                    <a:pt x="2405287" y="20732"/>
                    <a:pt x="2409833" y="31708"/>
                    <a:pt x="2409833" y="43152"/>
                  </a:cubicBezTo>
                  <a:lnTo>
                    <a:pt x="2409833" y="358364"/>
                  </a:lnTo>
                  <a:cubicBezTo>
                    <a:pt x="2409833" y="382197"/>
                    <a:pt x="2390513" y="401517"/>
                    <a:pt x="2366681" y="401517"/>
                  </a:cubicBezTo>
                  <a:lnTo>
                    <a:pt x="43152" y="401517"/>
                  </a:lnTo>
                  <a:cubicBezTo>
                    <a:pt x="19320" y="401517"/>
                    <a:pt x="0" y="382197"/>
                    <a:pt x="0" y="358364"/>
                  </a:cubicBezTo>
                  <a:lnTo>
                    <a:pt x="0" y="43152"/>
                  </a:lnTo>
                  <a:cubicBezTo>
                    <a:pt x="0" y="19320"/>
                    <a:pt x="19320" y="0"/>
                    <a:pt x="43152" y="0"/>
                  </a:cubicBezTo>
                  <a:close/>
                </a:path>
              </a:pathLst>
            </a:custGeom>
            <a:solidFill>
              <a:srgbClr val="FFC656"/>
            </a:solidFill>
          </p:spPr>
        </p:sp>
        <p:sp>
          <p:nvSpPr>
            <p:cNvPr id="10" name="TextBox 10"/>
            <p:cNvSpPr txBox="1"/>
            <p:nvPr/>
          </p:nvSpPr>
          <p:spPr>
            <a:xfrm>
              <a:off x="0" y="-38100"/>
              <a:ext cx="2409833" cy="439617"/>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11" name="Freeform 11"/>
          <p:cNvSpPr/>
          <p:nvPr/>
        </p:nvSpPr>
        <p:spPr>
          <a:xfrm>
            <a:off x="-3085787" y="6755690"/>
            <a:ext cx="6171574" cy="4358674"/>
          </a:xfrm>
          <a:custGeom>
            <a:avLst/>
            <a:gdLst/>
            <a:ahLst/>
            <a:cxnLst/>
            <a:rect l="l" t="t" r="r" b="b"/>
            <a:pathLst>
              <a:path w="6171574" h="4358674">
                <a:moveTo>
                  <a:pt x="0" y="0"/>
                </a:moveTo>
                <a:lnTo>
                  <a:pt x="6171574" y="0"/>
                </a:lnTo>
                <a:lnTo>
                  <a:pt x="6171574" y="4358674"/>
                </a:lnTo>
                <a:lnTo>
                  <a:pt x="0" y="4358674"/>
                </a:lnTo>
                <a:lnTo>
                  <a:pt x="0" y="0"/>
                </a:lnTo>
                <a:close/>
              </a:path>
            </a:pathLst>
          </a:custGeom>
          <a:blipFill>
            <a:blip r:embed="rId9"/>
            <a:stretch>
              <a:fillRect/>
            </a:stretch>
          </a:blipFill>
        </p:spPr>
      </p:sp>
      <p:sp>
        <p:nvSpPr>
          <p:cNvPr id="12" name="Freeform 12"/>
          <p:cNvSpPr/>
          <p:nvPr/>
        </p:nvSpPr>
        <p:spPr>
          <a:xfrm>
            <a:off x="15941626" y="6755690"/>
            <a:ext cx="6171574" cy="4358674"/>
          </a:xfrm>
          <a:custGeom>
            <a:avLst/>
            <a:gdLst/>
            <a:ahLst/>
            <a:cxnLst/>
            <a:rect l="l" t="t" r="r" b="b"/>
            <a:pathLst>
              <a:path w="6171574" h="4358674">
                <a:moveTo>
                  <a:pt x="0" y="0"/>
                </a:moveTo>
                <a:lnTo>
                  <a:pt x="6171573" y="0"/>
                </a:lnTo>
                <a:lnTo>
                  <a:pt x="6171573" y="4358674"/>
                </a:lnTo>
                <a:lnTo>
                  <a:pt x="0" y="4358674"/>
                </a:lnTo>
                <a:lnTo>
                  <a:pt x="0" y="0"/>
                </a:lnTo>
                <a:close/>
              </a:path>
            </a:pathLst>
          </a:custGeom>
          <a:blipFill>
            <a:blip r:embed="rId9"/>
            <a:stretch>
              <a:fillRect/>
            </a:stretch>
          </a:blipFill>
        </p:spPr>
      </p:sp>
      <p:grpSp>
        <p:nvGrpSpPr>
          <p:cNvPr id="13" name="Group 13"/>
          <p:cNvGrpSpPr>
            <a:grpSpLocks noChangeAspect="1"/>
          </p:cNvGrpSpPr>
          <p:nvPr/>
        </p:nvGrpSpPr>
        <p:grpSpPr>
          <a:xfrm rot="-168847">
            <a:off x="699880" y="3905304"/>
            <a:ext cx="4771814" cy="3436263"/>
            <a:chOff x="0" y="0"/>
            <a:chExt cx="3136392" cy="2258568"/>
          </a:xfrm>
        </p:grpSpPr>
        <p:sp>
          <p:nvSpPr>
            <p:cNvPr id="14" name="Freeform 14"/>
            <p:cNvSpPr/>
            <p:nvPr/>
          </p:nvSpPr>
          <p:spPr>
            <a:xfrm>
              <a:off x="114300" y="125984"/>
              <a:ext cx="2882900" cy="1993900"/>
            </a:xfrm>
            <a:custGeom>
              <a:avLst/>
              <a:gdLst/>
              <a:ahLst/>
              <a:cxnLst/>
              <a:rect l="l" t="t" r="r" b="b"/>
              <a:pathLst>
                <a:path w="2882900" h="1993900">
                  <a:moveTo>
                    <a:pt x="2882900" y="1993900"/>
                  </a:moveTo>
                  <a:lnTo>
                    <a:pt x="0" y="1993900"/>
                  </a:lnTo>
                  <a:lnTo>
                    <a:pt x="0" y="0"/>
                  </a:lnTo>
                  <a:lnTo>
                    <a:pt x="2882900" y="0"/>
                  </a:lnTo>
                  <a:lnTo>
                    <a:pt x="2882900" y="1993900"/>
                  </a:lnTo>
                  <a:close/>
                </a:path>
              </a:pathLst>
            </a:custGeom>
            <a:blipFill>
              <a:blip r:embed="rId10"/>
              <a:stretch>
                <a:fillRect l="-1807" r="-1807"/>
              </a:stretch>
            </a:blipFill>
          </p:spPr>
        </p:sp>
        <p:sp>
          <p:nvSpPr>
            <p:cNvPr id="15" name="Freeform 15"/>
            <p:cNvSpPr/>
            <p:nvPr/>
          </p:nvSpPr>
          <p:spPr>
            <a:xfrm>
              <a:off x="0" y="-1016"/>
              <a:ext cx="3136392" cy="2258568"/>
            </a:xfrm>
            <a:custGeom>
              <a:avLst/>
              <a:gdLst/>
              <a:ahLst/>
              <a:cxnLst/>
              <a:rect l="l" t="t" r="r" b="b"/>
              <a:pathLst>
                <a:path w="3136392" h="2258568">
                  <a:moveTo>
                    <a:pt x="3136392" y="2258568"/>
                  </a:moveTo>
                  <a:lnTo>
                    <a:pt x="0" y="2258568"/>
                  </a:lnTo>
                  <a:lnTo>
                    <a:pt x="0" y="0"/>
                  </a:lnTo>
                  <a:lnTo>
                    <a:pt x="3136392" y="0"/>
                  </a:lnTo>
                  <a:lnTo>
                    <a:pt x="3136392" y="2258568"/>
                  </a:lnTo>
                  <a:close/>
                </a:path>
              </a:pathLst>
            </a:custGeom>
            <a:blipFill>
              <a:blip r:embed="rId11"/>
              <a:stretch>
                <a:fillRect l="-8" r="-8"/>
              </a:stretch>
            </a:blipFill>
          </p:spPr>
        </p:sp>
      </p:grpSp>
      <p:sp>
        <p:nvSpPr>
          <p:cNvPr id="16" name="Freeform 16"/>
          <p:cNvSpPr/>
          <p:nvPr/>
        </p:nvSpPr>
        <p:spPr>
          <a:xfrm rot="-1349716">
            <a:off x="1945012" y="3559526"/>
            <a:ext cx="2014801" cy="527512"/>
          </a:xfrm>
          <a:custGeom>
            <a:avLst/>
            <a:gdLst/>
            <a:ahLst/>
            <a:cxnLst/>
            <a:rect l="l" t="t" r="r" b="b"/>
            <a:pathLst>
              <a:path w="2014801" h="527512">
                <a:moveTo>
                  <a:pt x="0" y="0"/>
                </a:moveTo>
                <a:lnTo>
                  <a:pt x="2014801" y="0"/>
                </a:lnTo>
                <a:lnTo>
                  <a:pt x="2014801" y="527512"/>
                </a:lnTo>
                <a:lnTo>
                  <a:pt x="0" y="527512"/>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17" name="TextBox 17"/>
          <p:cNvSpPr txBox="1"/>
          <p:nvPr/>
        </p:nvSpPr>
        <p:spPr>
          <a:xfrm>
            <a:off x="4898504" y="226379"/>
            <a:ext cx="8055524" cy="1846659"/>
          </a:xfrm>
          <a:prstGeom prst="rect">
            <a:avLst/>
          </a:prstGeom>
        </p:spPr>
        <p:txBody>
          <a:bodyPr wrap="square" lIns="0" tIns="0" rIns="0" bIns="0" rtlCol="0" anchor="t">
            <a:spAutoFit/>
          </a:bodyPr>
          <a:lstStyle/>
          <a:p>
            <a:pPr algn="ctr"/>
            <a:r>
              <a:rPr lang="vi-VN" sz="6000" b="1">
                <a:latin typeface="+mj-lt"/>
              </a:rPr>
              <a:t>1. Ý tưởng, thông điệp của văn bản</a:t>
            </a:r>
            <a:endParaRPr lang="en-US" sz="7200">
              <a:solidFill>
                <a:srgbClr val="557034"/>
              </a:solidFill>
              <a:latin typeface="+mj-lt"/>
              <a:ea typeface="เอฟซี เดซี่"/>
              <a:cs typeface="เอฟซี เดซี่"/>
              <a:sym typeface="เอฟซี เดซี่"/>
            </a:endParaRPr>
          </a:p>
        </p:txBody>
      </p:sp>
      <p:sp>
        <p:nvSpPr>
          <p:cNvPr id="18" name="TextBox 18"/>
          <p:cNvSpPr txBox="1"/>
          <p:nvPr/>
        </p:nvSpPr>
        <p:spPr>
          <a:xfrm>
            <a:off x="7249946" y="2612294"/>
            <a:ext cx="8691680" cy="666849"/>
          </a:xfrm>
          <a:prstGeom prst="rect">
            <a:avLst/>
          </a:prstGeom>
        </p:spPr>
        <p:txBody>
          <a:bodyPr lIns="0" tIns="0" rIns="0" bIns="0" rtlCol="0" anchor="t">
            <a:spAutoFit/>
          </a:bodyPr>
          <a:lstStyle/>
          <a:p>
            <a:pPr>
              <a:lnSpc>
                <a:spcPts val="5151"/>
              </a:lnSpc>
            </a:pPr>
            <a:r>
              <a:rPr lang="vi-VN" sz="4800" b="1">
                <a:latin typeface="+mj-lt"/>
              </a:rPr>
              <a:t>a. Khái niệm</a:t>
            </a:r>
            <a:endParaRPr lang="en-US" sz="4800">
              <a:solidFill>
                <a:srgbClr val="000000"/>
              </a:solidFill>
              <a:latin typeface="+mj-lt"/>
              <a:ea typeface="Dreaming Outloud Sans"/>
              <a:cs typeface="Dreaming Outloud Sans"/>
              <a:sym typeface="Dreaming Outloud Sans"/>
            </a:endParaRPr>
          </a:p>
        </p:txBody>
      </p:sp>
      <p:sp>
        <p:nvSpPr>
          <p:cNvPr id="19" name="Rectangle 18"/>
          <p:cNvSpPr/>
          <p:nvPr/>
        </p:nvSpPr>
        <p:spPr>
          <a:xfrm>
            <a:off x="5514471" y="3589976"/>
            <a:ext cx="10585178" cy="5133713"/>
          </a:xfrm>
          <a:prstGeom prst="rect">
            <a:avLst/>
          </a:prstGeom>
        </p:spPr>
        <p:txBody>
          <a:bodyPr wrap="square">
            <a:spAutoFit/>
          </a:bodyPr>
          <a:lstStyle/>
          <a:p>
            <a:pPr algn="just">
              <a:lnSpc>
                <a:spcPct val="130000"/>
              </a:lnSpc>
              <a:spcAft>
                <a:spcPts val="0"/>
              </a:spcAft>
            </a:pPr>
            <a:r>
              <a:rPr lang="vi-VN" sz="3600" kern="0">
                <a:solidFill>
                  <a:srgbClr val="000000"/>
                </a:solidFill>
                <a:latin typeface="+mj-lt"/>
                <a:ea typeface="Times New Roman" panose="02020603050405020304" pitchFamily="18" charset="0"/>
                <a:cs typeface="Times New Roman" panose="02020603050405020304" pitchFamily="18" charset="0"/>
              </a:rPr>
              <a:t> - Ý tưởng là những suy nghĩ, dự định, mục tiêu của người viết.</a:t>
            </a:r>
            <a:endParaRPr lang="en-GB" sz="3600" kern="100">
              <a:latin typeface="+mj-lt"/>
              <a:ea typeface="Calibri" panose="020F0502020204030204" pitchFamily="34" charset="0"/>
              <a:cs typeface="Times New Roman" panose="02020603050405020304" pitchFamily="18" charset="0"/>
            </a:endParaRPr>
          </a:p>
          <a:p>
            <a:pPr algn="just">
              <a:lnSpc>
                <a:spcPct val="130000"/>
              </a:lnSpc>
              <a:spcAft>
                <a:spcPts val="0"/>
              </a:spcAft>
            </a:pPr>
            <a:r>
              <a:rPr lang="vi-VN" sz="3600" kern="0" smtClean="0">
                <a:solidFill>
                  <a:srgbClr val="000000"/>
                </a:solidFill>
                <a:latin typeface="+mj-lt"/>
                <a:ea typeface="Times New Roman" panose="02020603050405020304" pitchFamily="18" charset="0"/>
                <a:cs typeface="Times New Roman" panose="02020603050405020304" pitchFamily="18" charset="0"/>
              </a:rPr>
              <a:t> </a:t>
            </a:r>
            <a:r>
              <a:rPr lang="vi-VN" sz="3600" kern="0">
                <a:solidFill>
                  <a:srgbClr val="000000"/>
                </a:solidFill>
                <a:latin typeface="+mj-lt"/>
                <a:ea typeface="Times New Roman" panose="02020603050405020304" pitchFamily="18" charset="0"/>
                <a:cs typeface="Times New Roman" panose="02020603050405020304" pitchFamily="18" charset="0"/>
              </a:rPr>
              <a:t>- Ý tưởng thường nảy sinh qua quá trình người viết trải nghiệm, quan sát, khám phá, trăn trở trước cuộc sống. Từ đó, thôi thúc ý định viết.</a:t>
            </a:r>
            <a:endParaRPr lang="en-GB" sz="3600" kern="100">
              <a:latin typeface="+mj-lt"/>
              <a:ea typeface="Calibri" panose="020F0502020204030204" pitchFamily="34" charset="0"/>
              <a:cs typeface="Times New Roman" panose="02020603050405020304" pitchFamily="18" charset="0"/>
            </a:endParaRPr>
          </a:p>
          <a:p>
            <a:pPr algn="just">
              <a:lnSpc>
                <a:spcPct val="130000"/>
              </a:lnSpc>
              <a:spcAft>
                <a:spcPts val="0"/>
              </a:spcAft>
            </a:pPr>
            <a:r>
              <a:rPr lang="vi-VN" sz="3600" kern="0">
                <a:solidFill>
                  <a:srgbClr val="000000"/>
                </a:solidFill>
                <a:latin typeface="+mj-lt"/>
                <a:ea typeface="Times New Roman" panose="02020603050405020304" pitchFamily="18" charset="0"/>
                <a:cs typeface="Times New Roman" panose="02020603050405020304" pitchFamily="18" charset="0"/>
              </a:rPr>
              <a:t> </a:t>
            </a:r>
            <a:r>
              <a:rPr lang="vi-VN" sz="3600" kern="0" smtClean="0">
                <a:solidFill>
                  <a:srgbClr val="000000"/>
                </a:solidFill>
                <a:latin typeface="+mj-lt"/>
                <a:ea typeface="Times New Roman" panose="02020603050405020304" pitchFamily="18" charset="0"/>
                <a:cs typeface="Times New Roman" panose="02020603050405020304" pitchFamily="18" charset="0"/>
              </a:rPr>
              <a:t>- </a:t>
            </a:r>
            <a:r>
              <a:rPr lang="vi-VN" sz="3600" kern="0">
                <a:solidFill>
                  <a:srgbClr val="000000"/>
                </a:solidFill>
                <a:latin typeface="+mj-lt"/>
                <a:ea typeface="Times New Roman" panose="02020603050405020304" pitchFamily="18" charset="0"/>
                <a:cs typeface="Times New Roman" panose="02020603050405020304" pitchFamily="18" charset="0"/>
              </a:rPr>
              <a:t>Thông điệp là những ý tưởng quan trọng (bài học, tư tưởng, cách ứng xử,…) được gửi gắm trong văn bản.</a:t>
            </a:r>
            <a:endParaRPr lang="en-GB" sz="3600">
              <a:latin typeface="+mj-lt"/>
            </a:endParaRPr>
          </a:p>
        </p:txBody>
      </p:sp>
    </p:spTree>
    <p:extLst>
      <p:ext uri="{BB962C8B-B14F-4D97-AF65-F5344CB8AC3E}">
        <p14:creationId xmlns:p14="http://schemas.microsoft.com/office/powerpoint/2010/main" val="798815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barn(inVertical)">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wipe(down)">
                                      <p:cBhvr>
                                        <p:cTn id="2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141</TotalTime>
  <Words>3292</Words>
  <Application>Microsoft Office PowerPoint</Application>
  <PresentationFormat>Custom</PresentationFormat>
  <Paragraphs>254</Paragraphs>
  <Slides>51</Slides>
  <Notes>0</Notes>
  <HiddenSlides>0</HiddenSlides>
  <MMClips>2</MMClips>
  <ScaleCrop>false</ScaleCrop>
  <HeadingPairs>
    <vt:vector size="4" baseType="variant">
      <vt:variant>
        <vt:lpstr>Theme</vt:lpstr>
      </vt:variant>
      <vt:variant>
        <vt:i4>2</vt:i4>
      </vt:variant>
      <vt:variant>
        <vt:lpstr>Slide Titles</vt:lpstr>
      </vt:variant>
      <vt:variant>
        <vt:i4>51</vt:i4>
      </vt:variant>
    </vt:vector>
  </HeadingPairs>
  <TitlesOfParts>
    <vt:vector size="53" baseType="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Green Tosca Illustrative International Day of Peace Instagram Post (Bài thuyết trình)</dc:title>
  <dc:creator>Welcome</dc:creator>
  <cp:lastModifiedBy>Windows User</cp:lastModifiedBy>
  <cp:revision>111</cp:revision>
  <dcterms:created xsi:type="dcterms:W3CDTF">2006-08-16T00:00:00Z</dcterms:created>
  <dcterms:modified xsi:type="dcterms:W3CDTF">2025-01-15T11:17:38Z</dcterms:modified>
  <dc:identifier>DAGRvzZVBlA</dc:identifier>
</cp:coreProperties>
</file>