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4" r:id="rId2"/>
    <p:sldId id="327" r:id="rId3"/>
    <p:sldId id="276" r:id="rId4"/>
    <p:sldId id="258" r:id="rId5"/>
    <p:sldId id="272" r:id="rId6"/>
    <p:sldId id="260" r:id="rId7"/>
    <p:sldId id="277" r:id="rId8"/>
    <p:sldId id="261" r:id="rId9"/>
    <p:sldId id="262" r:id="rId10"/>
    <p:sldId id="269" r:id="rId11"/>
    <p:sldId id="279" r:id="rId12"/>
    <p:sldId id="270" r:id="rId13"/>
    <p:sldId id="2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1" d="100"/>
          <a:sy n="71" d="100"/>
        </p:scale>
        <p:origin x="4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C2D8D-E4C9-45FD-9518-B4A3AA95278B}"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16A3D-32AD-40F9-8ACA-2A3C18453D63}" type="slidenum">
              <a:rPr lang="en-US" smtClean="0"/>
              <a:t>‹#›</a:t>
            </a:fld>
            <a:endParaRPr lang="en-US"/>
          </a:p>
        </p:txBody>
      </p:sp>
    </p:spTree>
    <p:extLst>
      <p:ext uri="{BB962C8B-B14F-4D97-AF65-F5344CB8AC3E}">
        <p14:creationId xmlns:p14="http://schemas.microsoft.com/office/powerpoint/2010/main" val="1172866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589326-CA7F-4AC7-A28A-D38F40EC3D3F}" type="slidenum">
              <a:rPr lang="en-US" smtClean="0"/>
              <a:t>13</a:t>
            </a:fld>
            <a:endParaRPr lang="en-US"/>
          </a:p>
        </p:txBody>
      </p:sp>
    </p:spTree>
    <p:extLst>
      <p:ext uri="{BB962C8B-B14F-4D97-AF65-F5344CB8AC3E}">
        <p14:creationId xmlns:p14="http://schemas.microsoft.com/office/powerpoint/2010/main" val="2427691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D63A-83EC-263B-DD93-C5A8F9DAB5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6AB398-D922-7C03-425D-3428F64FE3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1FFE89-739E-9FE5-326F-6D4C691B0250}"/>
              </a:ext>
            </a:extLst>
          </p:cNvPr>
          <p:cNvSpPr>
            <a:spLocks noGrp="1"/>
          </p:cNvSpPr>
          <p:nvPr>
            <p:ph type="dt" sz="half" idx="10"/>
          </p:nvPr>
        </p:nvSpPr>
        <p:spPr/>
        <p:txBody>
          <a:bodyPr/>
          <a:lstStyle/>
          <a:p>
            <a:fld id="{1E2BC061-6CCE-41F1-A6C0-77C8B214A961}" type="datetimeFigureOut">
              <a:rPr lang="en-US" smtClean="0"/>
              <a:t>1/15/2025</a:t>
            </a:fld>
            <a:endParaRPr lang="en-US"/>
          </a:p>
        </p:txBody>
      </p:sp>
      <p:sp>
        <p:nvSpPr>
          <p:cNvPr id="5" name="Footer Placeholder 4">
            <a:extLst>
              <a:ext uri="{FF2B5EF4-FFF2-40B4-BE49-F238E27FC236}">
                <a16:creationId xmlns:a16="http://schemas.microsoft.com/office/drawing/2014/main" id="{16201B60-664F-E894-ED7C-1734E71E4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6DC73-91B2-A14B-B108-C2C85FBDE7D2}"/>
              </a:ext>
            </a:extLst>
          </p:cNvPr>
          <p:cNvSpPr>
            <a:spLocks noGrp="1"/>
          </p:cNvSpPr>
          <p:nvPr>
            <p:ph type="sldNum" sz="quarter" idx="12"/>
          </p:nvPr>
        </p:nvSpPr>
        <p:spPr/>
        <p:txBody>
          <a:bodyPr/>
          <a:lstStyle/>
          <a:p>
            <a:fld id="{B48B0AA5-18E7-4347-BF8D-35F3D4F8AC1C}" type="slidenum">
              <a:rPr lang="en-US" smtClean="0"/>
              <a:t>‹#›</a:t>
            </a:fld>
            <a:endParaRPr lang="en-US"/>
          </a:p>
        </p:txBody>
      </p:sp>
    </p:spTree>
    <p:extLst>
      <p:ext uri="{BB962C8B-B14F-4D97-AF65-F5344CB8AC3E}">
        <p14:creationId xmlns:p14="http://schemas.microsoft.com/office/powerpoint/2010/main" val="355118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C589-2429-D38B-024C-EA31E1C73D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F8FC94-20DF-6D3A-22B4-C4EA7626B1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FDDC5-1CA3-4E08-A654-B5D1F7C5D0BC}"/>
              </a:ext>
            </a:extLst>
          </p:cNvPr>
          <p:cNvSpPr>
            <a:spLocks noGrp="1"/>
          </p:cNvSpPr>
          <p:nvPr>
            <p:ph type="dt" sz="half" idx="10"/>
          </p:nvPr>
        </p:nvSpPr>
        <p:spPr/>
        <p:txBody>
          <a:bodyPr/>
          <a:lstStyle/>
          <a:p>
            <a:fld id="{1E2BC061-6CCE-41F1-A6C0-77C8B214A961}" type="datetimeFigureOut">
              <a:rPr lang="en-US" smtClean="0"/>
              <a:t>1/15/2025</a:t>
            </a:fld>
            <a:endParaRPr lang="en-US"/>
          </a:p>
        </p:txBody>
      </p:sp>
      <p:sp>
        <p:nvSpPr>
          <p:cNvPr id="5" name="Footer Placeholder 4">
            <a:extLst>
              <a:ext uri="{FF2B5EF4-FFF2-40B4-BE49-F238E27FC236}">
                <a16:creationId xmlns:a16="http://schemas.microsoft.com/office/drawing/2014/main" id="{B7640F80-1889-2558-0E7B-F054650BD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9C633-E5F1-26CC-34E9-C3AC2D3EF0B1}"/>
              </a:ext>
            </a:extLst>
          </p:cNvPr>
          <p:cNvSpPr>
            <a:spLocks noGrp="1"/>
          </p:cNvSpPr>
          <p:nvPr>
            <p:ph type="sldNum" sz="quarter" idx="12"/>
          </p:nvPr>
        </p:nvSpPr>
        <p:spPr/>
        <p:txBody>
          <a:bodyPr/>
          <a:lstStyle/>
          <a:p>
            <a:fld id="{B48B0AA5-18E7-4347-BF8D-35F3D4F8AC1C}" type="slidenum">
              <a:rPr lang="en-US" smtClean="0"/>
              <a:t>‹#›</a:t>
            </a:fld>
            <a:endParaRPr lang="en-US"/>
          </a:p>
        </p:txBody>
      </p:sp>
    </p:spTree>
    <p:extLst>
      <p:ext uri="{BB962C8B-B14F-4D97-AF65-F5344CB8AC3E}">
        <p14:creationId xmlns:p14="http://schemas.microsoft.com/office/powerpoint/2010/main" val="153596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26C147-77B5-96F9-0049-D9A25E7A1F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33B6C8-E68E-A629-69EF-3BA4EE037A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F2F93-C5F6-A4BA-1166-3E92181BADDF}"/>
              </a:ext>
            </a:extLst>
          </p:cNvPr>
          <p:cNvSpPr>
            <a:spLocks noGrp="1"/>
          </p:cNvSpPr>
          <p:nvPr>
            <p:ph type="dt" sz="half" idx="10"/>
          </p:nvPr>
        </p:nvSpPr>
        <p:spPr/>
        <p:txBody>
          <a:bodyPr/>
          <a:lstStyle/>
          <a:p>
            <a:fld id="{1E2BC061-6CCE-41F1-A6C0-77C8B214A961}" type="datetimeFigureOut">
              <a:rPr lang="en-US" smtClean="0"/>
              <a:t>1/15/2025</a:t>
            </a:fld>
            <a:endParaRPr lang="en-US"/>
          </a:p>
        </p:txBody>
      </p:sp>
      <p:sp>
        <p:nvSpPr>
          <p:cNvPr id="5" name="Footer Placeholder 4">
            <a:extLst>
              <a:ext uri="{FF2B5EF4-FFF2-40B4-BE49-F238E27FC236}">
                <a16:creationId xmlns:a16="http://schemas.microsoft.com/office/drawing/2014/main" id="{19D07933-DE52-16B4-4D0C-98A3FBA607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0679D-F5E7-65BC-116F-59296807BEC3}"/>
              </a:ext>
            </a:extLst>
          </p:cNvPr>
          <p:cNvSpPr>
            <a:spLocks noGrp="1"/>
          </p:cNvSpPr>
          <p:nvPr>
            <p:ph type="sldNum" sz="quarter" idx="12"/>
          </p:nvPr>
        </p:nvSpPr>
        <p:spPr/>
        <p:txBody>
          <a:bodyPr/>
          <a:lstStyle/>
          <a:p>
            <a:fld id="{B48B0AA5-18E7-4347-BF8D-35F3D4F8AC1C}" type="slidenum">
              <a:rPr lang="en-US" smtClean="0"/>
              <a:t>‹#›</a:t>
            </a:fld>
            <a:endParaRPr lang="en-US"/>
          </a:p>
        </p:txBody>
      </p:sp>
    </p:spTree>
    <p:extLst>
      <p:ext uri="{BB962C8B-B14F-4D97-AF65-F5344CB8AC3E}">
        <p14:creationId xmlns:p14="http://schemas.microsoft.com/office/powerpoint/2010/main" val="173327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0E40-5C15-C3BA-A095-FD1F539691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30B85-A6FD-0D13-031A-82FF912D7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2A974-B85E-88CC-BCEF-5934CB94D58C}"/>
              </a:ext>
            </a:extLst>
          </p:cNvPr>
          <p:cNvSpPr>
            <a:spLocks noGrp="1"/>
          </p:cNvSpPr>
          <p:nvPr>
            <p:ph type="dt" sz="half" idx="10"/>
          </p:nvPr>
        </p:nvSpPr>
        <p:spPr/>
        <p:txBody>
          <a:bodyPr/>
          <a:lstStyle/>
          <a:p>
            <a:fld id="{1E2BC061-6CCE-41F1-A6C0-77C8B214A961}" type="datetimeFigureOut">
              <a:rPr lang="en-US" smtClean="0"/>
              <a:t>1/15/2025</a:t>
            </a:fld>
            <a:endParaRPr lang="en-US"/>
          </a:p>
        </p:txBody>
      </p:sp>
      <p:sp>
        <p:nvSpPr>
          <p:cNvPr id="5" name="Footer Placeholder 4">
            <a:extLst>
              <a:ext uri="{FF2B5EF4-FFF2-40B4-BE49-F238E27FC236}">
                <a16:creationId xmlns:a16="http://schemas.microsoft.com/office/drawing/2014/main" id="{B52C2995-465E-F17B-C2C9-69F24938A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9870B-10A7-BA3A-06A9-2F626391F5C6}"/>
              </a:ext>
            </a:extLst>
          </p:cNvPr>
          <p:cNvSpPr>
            <a:spLocks noGrp="1"/>
          </p:cNvSpPr>
          <p:nvPr>
            <p:ph type="sldNum" sz="quarter" idx="12"/>
          </p:nvPr>
        </p:nvSpPr>
        <p:spPr/>
        <p:txBody>
          <a:bodyPr/>
          <a:lstStyle/>
          <a:p>
            <a:fld id="{B48B0AA5-18E7-4347-BF8D-35F3D4F8AC1C}" type="slidenum">
              <a:rPr lang="en-US" smtClean="0"/>
              <a:t>‹#›</a:t>
            </a:fld>
            <a:endParaRPr lang="en-US"/>
          </a:p>
        </p:txBody>
      </p:sp>
    </p:spTree>
    <p:extLst>
      <p:ext uri="{BB962C8B-B14F-4D97-AF65-F5344CB8AC3E}">
        <p14:creationId xmlns:p14="http://schemas.microsoft.com/office/powerpoint/2010/main" val="185736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90DA-3103-C3C1-C9A6-764B0C4052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E2B5E8-EEF4-B4C9-9032-EFAA58925E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73D97B-EA5B-9603-3635-4F15BE5DB279}"/>
              </a:ext>
            </a:extLst>
          </p:cNvPr>
          <p:cNvSpPr>
            <a:spLocks noGrp="1"/>
          </p:cNvSpPr>
          <p:nvPr>
            <p:ph type="dt" sz="half" idx="10"/>
          </p:nvPr>
        </p:nvSpPr>
        <p:spPr/>
        <p:txBody>
          <a:bodyPr/>
          <a:lstStyle/>
          <a:p>
            <a:fld id="{1E2BC061-6CCE-41F1-A6C0-77C8B214A961}" type="datetimeFigureOut">
              <a:rPr lang="en-US" smtClean="0"/>
              <a:t>1/15/2025</a:t>
            </a:fld>
            <a:endParaRPr lang="en-US"/>
          </a:p>
        </p:txBody>
      </p:sp>
      <p:sp>
        <p:nvSpPr>
          <p:cNvPr id="5" name="Footer Placeholder 4">
            <a:extLst>
              <a:ext uri="{FF2B5EF4-FFF2-40B4-BE49-F238E27FC236}">
                <a16:creationId xmlns:a16="http://schemas.microsoft.com/office/drawing/2014/main" id="{4449A55E-9658-E9C0-E74F-CD57FA7CB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40BDE-E06F-9E4A-88F8-EFC8B1D78A4C}"/>
              </a:ext>
            </a:extLst>
          </p:cNvPr>
          <p:cNvSpPr>
            <a:spLocks noGrp="1"/>
          </p:cNvSpPr>
          <p:nvPr>
            <p:ph type="sldNum" sz="quarter" idx="12"/>
          </p:nvPr>
        </p:nvSpPr>
        <p:spPr/>
        <p:txBody>
          <a:bodyPr/>
          <a:lstStyle/>
          <a:p>
            <a:fld id="{B48B0AA5-18E7-4347-BF8D-35F3D4F8AC1C}" type="slidenum">
              <a:rPr lang="en-US" smtClean="0"/>
              <a:t>‹#›</a:t>
            </a:fld>
            <a:endParaRPr lang="en-US"/>
          </a:p>
        </p:txBody>
      </p:sp>
    </p:spTree>
    <p:extLst>
      <p:ext uri="{BB962C8B-B14F-4D97-AF65-F5344CB8AC3E}">
        <p14:creationId xmlns:p14="http://schemas.microsoft.com/office/powerpoint/2010/main" val="9843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D84A-A065-A710-9183-27C9D1E629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FBD98F-6B27-4491-AD04-D061BC609D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650014-3DE2-B0BC-C0CB-8EBCA137DA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AB678D-4701-B63E-206E-2F07E832B939}"/>
              </a:ext>
            </a:extLst>
          </p:cNvPr>
          <p:cNvSpPr>
            <a:spLocks noGrp="1"/>
          </p:cNvSpPr>
          <p:nvPr>
            <p:ph type="dt" sz="half" idx="10"/>
          </p:nvPr>
        </p:nvSpPr>
        <p:spPr/>
        <p:txBody>
          <a:bodyPr/>
          <a:lstStyle/>
          <a:p>
            <a:fld id="{1E2BC061-6CCE-41F1-A6C0-77C8B214A961}" type="datetimeFigureOut">
              <a:rPr lang="en-US" smtClean="0"/>
              <a:t>1/15/2025</a:t>
            </a:fld>
            <a:endParaRPr lang="en-US"/>
          </a:p>
        </p:txBody>
      </p:sp>
      <p:sp>
        <p:nvSpPr>
          <p:cNvPr id="6" name="Footer Placeholder 5">
            <a:extLst>
              <a:ext uri="{FF2B5EF4-FFF2-40B4-BE49-F238E27FC236}">
                <a16:creationId xmlns:a16="http://schemas.microsoft.com/office/drawing/2014/main" id="{5B257A9B-FBDD-F3D5-DA0F-F163668B8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30EBA4-B0AC-CD58-C629-FFCEAFEF435C}"/>
              </a:ext>
            </a:extLst>
          </p:cNvPr>
          <p:cNvSpPr>
            <a:spLocks noGrp="1"/>
          </p:cNvSpPr>
          <p:nvPr>
            <p:ph type="sldNum" sz="quarter" idx="12"/>
          </p:nvPr>
        </p:nvSpPr>
        <p:spPr/>
        <p:txBody>
          <a:bodyPr/>
          <a:lstStyle/>
          <a:p>
            <a:fld id="{B48B0AA5-18E7-4347-BF8D-35F3D4F8AC1C}" type="slidenum">
              <a:rPr lang="en-US" smtClean="0"/>
              <a:t>‹#›</a:t>
            </a:fld>
            <a:endParaRPr lang="en-US"/>
          </a:p>
        </p:txBody>
      </p:sp>
    </p:spTree>
    <p:extLst>
      <p:ext uri="{BB962C8B-B14F-4D97-AF65-F5344CB8AC3E}">
        <p14:creationId xmlns:p14="http://schemas.microsoft.com/office/powerpoint/2010/main" val="243097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B309D-03F7-5347-C5E2-79E544AE09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E7B4D2-B8A1-5E81-6832-5D805D95B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945B28-1696-E7E7-DBFA-31925CE00C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D38CCF-B587-B7D8-3613-B8F108347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ADB19E-65A3-2AF1-3645-5B8DCA9965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557AD8-6C06-913B-977D-04BB3197C385}"/>
              </a:ext>
            </a:extLst>
          </p:cNvPr>
          <p:cNvSpPr>
            <a:spLocks noGrp="1"/>
          </p:cNvSpPr>
          <p:nvPr>
            <p:ph type="dt" sz="half" idx="10"/>
          </p:nvPr>
        </p:nvSpPr>
        <p:spPr/>
        <p:txBody>
          <a:bodyPr/>
          <a:lstStyle/>
          <a:p>
            <a:fld id="{1E2BC061-6CCE-41F1-A6C0-77C8B214A961}" type="datetimeFigureOut">
              <a:rPr lang="en-US" smtClean="0"/>
              <a:t>1/15/2025</a:t>
            </a:fld>
            <a:endParaRPr lang="en-US"/>
          </a:p>
        </p:txBody>
      </p:sp>
      <p:sp>
        <p:nvSpPr>
          <p:cNvPr id="8" name="Footer Placeholder 7">
            <a:extLst>
              <a:ext uri="{FF2B5EF4-FFF2-40B4-BE49-F238E27FC236}">
                <a16:creationId xmlns:a16="http://schemas.microsoft.com/office/drawing/2014/main" id="{794CC7FD-7881-82D5-9AFC-910D34193F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2D1361-A258-6322-BC04-132D62E5C4CE}"/>
              </a:ext>
            </a:extLst>
          </p:cNvPr>
          <p:cNvSpPr>
            <a:spLocks noGrp="1"/>
          </p:cNvSpPr>
          <p:nvPr>
            <p:ph type="sldNum" sz="quarter" idx="12"/>
          </p:nvPr>
        </p:nvSpPr>
        <p:spPr/>
        <p:txBody>
          <a:bodyPr/>
          <a:lstStyle/>
          <a:p>
            <a:fld id="{B48B0AA5-18E7-4347-BF8D-35F3D4F8AC1C}" type="slidenum">
              <a:rPr lang="en-US" smtClean="0"/>
              <a:t>‹#›</a:t>
            </a:fld>
            <a:endParaRPr lang="en-US"/>
          </a:p>
        </p:txBody>
      </p:sp>
    </p:spTree>
    <p:extLst>
      <p:ext uri="{BB962C8B-B14F-4D97-AF65-F5344CB8AC3E}">
        <p14:creationId xmlns:p14="http://schemas.microsoft.com/office/powerpoint/2010/main" val="314075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F647-5BA2-0505-FDB8-3E651DA9C1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314888-DF9B-4BF4-2CCC-2BE4EDF90082}"/>
              </a:ext>
            </a:extLst>
          </p:cNvPr>
          <p:cNvSpPr>
            <a:spLocks noGrp="1"/>
          </p:cNvSpPr>
          <p:nvPr>
            <p:ph type="dt" sz="half" idx="10"/>
          </p:nvPr>
        </p:nvSpPr>
        <p:spPr/>
        <p:txBody>
          <a:bodyPr/>
          <a:lstStyle/>
          <a:p>
            <a:fld id="{1E2BC061-6CCE-41F1-A6C0-77C8B214A961}" type="datetimeFigureOut">
              <a:rPr lang="en-US" smtClean="0"/>
              <a:t>1/15/2025</a:t>
            </a:fld>
            <a:endParaRPr lang="en-US"/>
          </a:p>
        </p:txBody>
      </p:sp>
      <p:sp>
        <p:nvSpPr>
          <p:cNvPr id="4" name="Footer Placeholder 3">
            <a:extLst>
              <a:ext uri="{FF2B5EF4-FFF2-40B4-BE49-F238E27FC236}">
                <a16:creationId xmlns:a16="http://schemas.microsoft.com/office/drawing/2014/main" id="{F72D7F1A-129A-1292-0451-2D76D5A651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9C8E37-8273-57E2-764B-962027E0F29A}"/>
              </a:ext>
            </a:extLst>
          </p:cNvPr>
          <p:cNvSpPr>
            <a:spLocks noGrp="1"/>
          </p:cNvSpPr>
          <p:nvPr>
            <p:ph type="sldNum" sz="quarter" idx="12"/>
          </p:nvPr>
        </p:nvSpPr>
        <p:spPr/>
        <p:txBody>
          <a:bodyPr/>
          <a:lstStyle/>
          <a:p>
            <a:fld id="{B48B0AA5-18E7-4347-BF8D-35F3D4F8AC1C}" type="slidenum">
              <a:rPr lang="en-US" smtClean="0"/>
              <a:t>‹#›</a:t>
            </a:fld>
            <a:endParaRPr lang="en-US"/>
          </a:p>
        </p:txBody>
      </p:sp>
    </p:spTree>
    <p:extLst>
      <p:ext uri="{BB962C8B-B14F-4D97-AF65-F5344CB8AC3E}">
        <p14:creationId xmlns:p14="http://schemas.microsoft.com/office/powerpoint/2010/main" val="407069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FC754D-8A56-2312-55BB-11610EED33E8}"/>
              </a:ext>
            </a:extLst>
          </p:cNvPr>
          <p:cNvSpPr>
            <a:spLocks noGrp="1"/>
          </p:cNvSpPr>
          <p:nvPr>
            <p:ph type="dt" sz="half" idx="10"/>
          </p:nvPr>
        </p:nvSpPr>
        <p:spPr/>
        <p:txBody>
          <a:bodyPr/>
          <a:lstStyle/>
          <a:p>
            <a:fld id="{1E2BC061-6CCE-41F1-A6C0-77C8B214A961}" type="datetimeFigureOut">
              <a:rPr lang="en-US" smtClean="0"/>
              <a:t>1/15/2025</a:t>
            </a:fld>
            <a:endParaRPr lang="en-US"/>
          </a:p>
        </p:txBody>
      </p:sp>
      <p:sp>
        <p:nvSpPr>
          <p:cNvPr id="3" name="Footer Placeholder 2">
            <a:extLst>
              <a:ext uri="{FF2B5EF4-FFF2-40B4-BE49-F238E27FC236}">
                <a16:creationId xmlns:a16="http://schemas.microsoft.com/office/drawing/2014/main" id="{51433ED5-A28C-E5C8-5459-67374EC75B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B05D9D-2C3C-71BA-8225-B00A2305EC44}"/>
              </a:ext>
            </a:extLst>
          </p:cNvPr>
          <p:cNvSpPr>
            <a:spLocks noGrp="1"/>
          </p:cNvSpPr>
          <p:nvPr>
            <p:ph type="sldNum" sz="quarter" idx="12"/>
          </p:nvPr>
        </p:nvSpPr>
        <p:spPr/>
        <p:txBody>
          <a:bodyPr/>
          <a:lstStyle/>
          <a:p>
            <a:fld id="{B48B0AA5-18E7-4347-BF8D-35F3D4F8AC1C}" type="slidenum">
              <a:rPr lang="en-US" smtClean="0"/>
              <a:t>‹#›</a:t>
            </a:fld>
            <a:endParaRPr lang="en-US"/>
          </a:p>
        </p:txBody>
      </p:sp>
    </p:spTree>
    <p:extLst>
      <p:ext uri="{BB962C8B-B14F-4D97-AF65-F5344CB8AC3E}">
        <p14:creationId xmlns:p14="http://schemas.microsoft.com/office/powerpoint/2010/main" val="169767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D7E0B-E997-A308-8F2D-8E2A458298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CCADD4-BDA2-E812-C5EF-5499E876E7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432E69-C8CE-9353-C0E7-10709D854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E5232-9728-0778-CDE4-1C1FFBC59750}"/>
              </a:ext>
            </a:extLst>
          </p:cNvPr>
          <p:cNvSpPr>
            <a:spLocks noGrp="1"/>
          </p:cNvSpPr>
          <p:nvPr>
            <p:ph type="dt" sz="half" idx="10"/>
          </p:nvPr>
        </p:nvSpPr>
        <p:spPr/>
        <p:txBody>
          <a:bodyPr/>
          <a:lstStyle/>
          <a:p>
            <a:fld id="{1E2BC061-6CCE-41F1-A6C0-77C8B214A961}" type="datetimeFigureOut">
              <a:rPr lang="en-US" smtClean="0"/>
              <a:t>1/15/2025</a:t>
            </a:fld>
            <a:endParaRPr lang="en-US"/>
          </a:p>
        </p:txBody>
      </p:sp>
      <p:sp>
        <p:nvSpPr>
          <p:cNvPr id="6" name="Footer Placeholder 5">
            <a:extLst>
              <a:ext uri="{FF2B5EF4-FFF2-40B4-BE49-F238E27FC236}">
                <a16:creationId xmlns:a16="http://schemas.microsoft.com/office/drawing/2014/main" id="{247F662E-6F27-3413-C62A-4E8F3135E9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BCDB0C-E32D-9A5C-7815-3CECDF262BDB}"/>
              </a:ext>
            </a:extLst>
          </p:cNvPr>
          <p:cNvSpPr>
            <a:spLocks noGrp="1"/>
          </p:cNvSpPr>
          <p:nvPr>
            <p:ph type="sldNum" sz="quarter" idx="12"/>
          </p:nvPr>
        </p:nvSpPr>
        <p:spPr/>
        <p:txBody>
          <a:bodyPr/>
          <a:lstStyle/>
          <a:p>
            <a:fld id="{B48B0AA5-18E7-4347-BF8D-35F3D4F8AC1C}" type="slidenum">
              <a:rPr lang="en-US" smtClean="0"/>
              <a:t>‹#›</a:t>
            </a:fld>
            <a:endParaRPr lang="en-US"/>
          </a:p>
        </p:txBody>
      </p:sp>
    </p:spTree>
    <p:extLst>
      <p:ext uri="{BB962C8B-B14F-4D97-AF65-F5344CB8AC3E}">
        <p14:creationId xmlns:p14="http://schemas.microsoft.com/office/powerpoint/2010/main" val="382196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AFA5-0875-D604-433B-6AA11F7E9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10835C-5795-1E0A-0C80-8EA5867313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541F59-699F-C766-D323-BB13F41E1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AE40E-62F5-8699-F700-1D091951277C}"/>
              </a:ext>
            </a:extLst>
          </p:cNvPr>
          <p:cNvSpPr>
            <a:spLocks noGrp="1"/>
          </p:cNvSpPr>
          <p:nvPr>
            <p:ph type="dt" sz="half" idx="10"/>
          </p:nvPr>
        </p:nvSpPr>
        <p:spPr/>
        <p:txBody>
          <a:bodyPr/>
          <a:lstStyle/>
          <a:p>
            <a:fld id="{1E2BC061-6CCE-41F1-A6C0-77C8B214A961}" type="datetimeFigureOut">
              <a:rPr lang="en-US" smtClean="0"/>
              <a:t>1/15/2025</a:t>
            </a:fld>
            <a:endParaRPr lang="en-US"/>
          </a:p>
        </p:txBody>
      </p:sp>
      <p:sp>
        <p:nvSpPr>
          <p:cNvPr id="6" name="Footer Placeholder 5">
            <a:extLst>
              <a:ext uri="{FF2B5EF4-FFF2-40B4-BE49-F238E27FC236}">
                <a16:creationId xmlns:a16="http://schemas.microsoft.com/office/drawing/2014/main" id="{99609526-D301-133E-DFB7-FBB36F15F9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EE48E-9F61-E8B0-F436-06A618095F09}"/>
              </a:ext>
            </a:extLst>
          </p:cNvPr>
          <p:cNvSpPr>
            <a:spLocks noGrp="1"/>
          </p:cNvSpPr>
          <p:nvPr>
            <p:ph type="sldNum" sz="quarter" idx="12"/>
          </p:nvPr>
        </p:nvSpPr>
        <p:spPr/>
        <p:txBody>
          <a:bodyPr/>
          <a:lstStyle/>
          <a:p>
            <a:fld id="{B48B0AA5-18E7-4347-BF8D-35F3D4F8AC1C}" type="slidenum">
              <a:rPr lang="en-US" smtClean="0"/>
              <a:t>‹#›</a:t>
            </a:fld>
            <a:endParaRPr lang="en-US"/>
          </a:p>
        </p:txBody>
      </p:sp>
    </p:spTree>
    <p:extLst>
      <p:ext uri="{BB962C8B-B14F-4D97-AF65-F5344CB8AC3E}">
        <p14:creationId xmlns:p14="http://schemas.microsoft.com/office/powerpoint/2010/main" val="98908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799D9-BA1F-D2B6-CD9F-B1323EEED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16B01A-1120-2474-609B-1DDD2C88C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9B40F-0843-8E42-2D6F-F9201A88B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BC061-6CCE-41F1-A6C0-77C8B214A961}" type="datetimeFigureOut">
              <a:rPr lang="en-US" smtClean="0"/>
              <a:t>1/15/2025</a:t>
            </a:fld>
            <a:endParaRPr lang="en-US"/>
          </a:p>
        </p:txBody>
      </p:sp>
      <p:sp>
        <p:nvSpPr>
          <p:cNvPr id="5" name="Footer Placeholder 4">
            <a:extLst>
              <a:ext uri="{FF2B5EF4-FFF2-40B4-BE49-F238E27FC236}">
                <a16:creationId xmlns:a16="http://schemas.microsoft.com/office/drawing/2014/main" id="{795AABC6-FA49-EC3F-0301-1E43DCBE8B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31E6FC-948F-69AD-9E50-DE11418566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B0AA5-18E7-4347-BF8D-35F3D4F8AC1C}" type="slidenum">
              <a:rPr lang="en-US" smtClean="0"/>
              <a:t>‹#›</a:t>
            </a:fld>
            <a:endParaRPr lang="en-US"/>
          </a:p>
        </p:txBody>
      </p:sp>
    </p:spTree>
    <p:extLst>
      <p:ext uri="{BB962C8B-B14F-4D97-AF65-F5344CB8AC3E}">
        <p14:creationId xmlns:p14="http://schemas.microsoft.com/office/powerpoint/2010/main" val="1175128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9144"/>
            <a:ext cx="9144000" cy="6839712"/>
          </a:xfrm>
          <a:prstGeom prst="rect">
            <a:avLst/>
          </a:prstGeom>
        </p:spPr>
      </p:pic>
    </p:spTree>
    <p:extLst>
      <p:ext uri="{BB962C8B-B14F-4D97-AF65-F5344CB8AC3E}">
        <p14:creationId xmlns:p14="http://schemas.microsoft.com/office/powerpoint/2010/main" val="506541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FB33CB2-8B47-49B8-BF14-58FF390AF1D7}"/>
              </a:ext>
            </a:extLst>
          </p:cNvPr>
          <p:cNvSpPr txBox="1"/>
          <p:nvPr/>
        </p:nvSpPr>
        <p:spPr>
          <a:xfrm>
            <a:off x="1828800" y="889097"/>
            <a:ext cx="2983707" cy="507831"/>
          </a:xfrm>
          <a:prstGeom prst="rect">
            <a:avLst/>
          </a:prstGeom>
          <a:noFill/>
        </p:spPr>
        <p:txBody>
          <a:bodyPr wrap="square" rtlCol="0">
            <a:spAutoFit/>
          </a:bodyPr>
          <a:lstStyle/>
          <a:p>
            <a:r>
              <a:rPr lang="en-US" sz="2700" b="1" u="sng" dirty="0">
                <a:solidFill>
                  <a:srgbClr val="FF0000"/>
                </a:solidFill>
                <a:latin typeface="Cambria" panose="02040503050406030204" pitchFamily="18" charset="0"/>
                <a:ea typeface="Cambria" panose="02040503050406030204" pitchFamily="18" charset="0"/>
                <a:cs typeface="Times New Roman" panose="02020603050405020304" pitchFamily="18" charset="0"/>
              </a:rPr>
              <a:t>Suggested ideas</a:t>
            </a:r>
            <a:r>
              <a:rPr lang="en-US" sz="27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2E6F769D-B740-405D-A884-70683D235275}"/>
              </a:ext>
            </a:extLst>
          </p:cNvPr>
          <p:cNvSpPr txBox="1"/>
          <p:nvPr/>
        </p:nvSpPr>
        <p:spPr>
          <a:xfrm>
            <a:off x="1738314" y="1388270"/>
            <a:ext cx="8165306" cy="4455772"/>
          </a:xfrm>
          <a:prstGeom prst="rect">
            <a:avLst/>
          </a:prstGeom>
          <a:noFill/>
        </p:spPr>
        <p:txBody>
          <a:bodyPr wrap="square" rtlCol="0">
            <a:spAutoFit/>
          </a:bodyPr>
          <a:lstStyle/>
          <a:p>
            <a:pPr>
              <a:lnSpc>
                <a:spcPct val="150000"/>
              </a:lnSpc>
            </a:pP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a:latin typeface="Cambria" panose="02040503050406030204" pitchFamily="18" charset="0"/>
                <a:ea typeface="Cambria" panose="02040503050406030204" pitchFamily="18" charset="0"/>
                <a:cs typeface="Times New Roman" panose="02020603050405020304" pitchFamily="18" charset="0"/>
              </a:rPr>
              <a:t>My school/ Tran Quoc Toan junior high </a:t>
            </a:r>
            <a:r>
              <a:rPr lang="en-US" sz="2400" b="1" dirty="0">
                <a:latin typeface="Cambria" panose="02040503050406030204" pitchFamily="18" charset="0"/>
                <a:ea typeface="Cambria" panose="02040503050406030204" pitchFamily="18" charset="0"/>
                <a:cs typeface="Times New Roman" panose="02020603050405020304" pitchFamily="18" charset="0"/>
              </a:rPr>
              <a:t>school.</a:t>
            </a:r>
          </a:p>
          <a:p>
            <a:pPr>
              <a:lnSpc>
                <a:spcPct val="150000"/>
              </a:lnSpc>
            </a:pPr>
            <a:r>
              <a:rPr lang="en-US" sz="2400" b="1">
                <a:latin typeface="Cambria" panose="02040503050406030204" pitchFamily="18" charset="0"/>
                <a:ea typeface="Cambria" panose="02040503050406030204" pitchFamily="18" charset="0"/>
                <a:cs typeface="Times New Roman" panose="02020603050405020304" pitchFamily="18" charset="0"/>
              </a:rPr>
              <a:t>- It/ </a:t>
            </a:r>
            <a:r>
              <a:rPr lang="en-US" sz="2400" b="1" dirty="0">
                <a:latin typeface="Cambria" panose="02040503050406030204" pitchFamily="18" charset="0"/>
                <a:ea typeface="Cambria" panose="02040503050406030204" pitchFamily="18" charset="0"/>
                <a:cs typeface="Times New Roman" panose="02020603050405020304" pitchFamily="18" charset="0"/>
              </a:rPr>
              <a:t>in </a:t>
            </a:r>
            <a:r>
              <a:rPr lang="en-US" sz="2400" b="1">
                <a:latin typeface="Cambria" panose="02040503050406030204" pitchFamily="18" charset="0"/>
                <a:ea typeface="Cambria" panose="02040503050406030204" pitchFamily="18" charset="0"/>
                <a:cs typeface="Times New Roman" panose="02020603050405020304" pitchFamily="18" charset="0"/>
              </a:rPr>
              <a:t>the city.</a:t>
            </a:r>
            <a:endParaRPr lang="en-US" sz="2400" b="1"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pPr>
            <a:r>
              <a:rPr lang="en-US" sz="2400" b="1">
                <a:latin typeface="Cambria" panose="02040503050406030204" pitchFamily="18" charset="0"/>
                <a:ea typeface="Cambria" panose="02040503050406030204" pitchFamily="18" charset="0"/>
                <a:cs typeface="Times New Roman" panose="02020603050405020304" pitchFamily="18" charset="0"/>
              </a:rPr>
              <a:t>- My school/ have/ 40 </a:t>
            </a:r>
            <a:r>
              <a:rPr lang="en-US" sz="2400" b="1" dirty="0">
                <a:latin typeface="Cambria" panose="02040503050406030204" pitchFamily="18" charset="0"/>
                <a:ea typeface="Cambria" panose="02040503050406030204" pitchFamily="18" charset="0"/>
                <a:cs typeface="Times New Roman" panose="02020603050405020304" pitchFamily="18" charset="0"/>
              </a:rPr>
              <a:t>classes </a:t>
            </a:r>
            <a:r>
              <a:rPr lang="en-US" sz="2400" b="1">
                <a:latin typeface="Cambria" panose="02040503050406030204" pitchFamily="18" charset="0"/>
                <a:ea typeface="Cambria" panose="02040503050406030204" pitchFamily="18" charset="0"/>
                <a:cs typeface="Times New Roman" panose="02020603050405020304" pitchFamily="18" charset="0"/>
              </a:rPr>
              <a:t>and 1452 students/.</a:t>
            </a:r>
            <a:endParaRPr lang="en-US" sz="2400" b="1" dirty="0">
              <a:latin typeface="Cambria" panose="02040503050406030204" pitchFamily="18" charset="0"/>
              <a:ea typeface="Cambria" panose="02040503050406030204" pitchFamily="18" charset="0"/>
              <a:cs typeface="Times New Roman" panose="02020603050405020304" pitchFamily="18" charset="0"/>
            </a:endParaRPr>
          </a:p>
          <a:p>
            <a:pPr marL="171450" indent="-171450">
              <a:lnSpc>
                <a:spcPct val="150000"/>
              </a:lnSpc>
            </a:pPr>
            <a:r>
              <a:rPr lang="en-US" sz="2400" b="1">
                <a:latin typeface="Cambria" panose="02040503050406030204" pitchFamily="18" charset="0"/>
                <a:ea typeface="Cambria" panose="02040503050406030204" pitchFamily="18" charset="0"/>
                <a:cs typeface="Times New Roman" panose="02020603050405020304" pitchFamily="18" charset="0"/>
              </a:rPr>
              <a:t>- Students/ </a:t>
            </a:r>
            <a:r>
              <a:rPr lang="en-US" sz="2400" b="1" dirty="0">
                <a:latin typeface="Cambria" panose="02040503050406030204" pitchFamily="18" charset="0"/>
                <a:ea typeface="Cambria" panose="02040503050406030204" pitchFamily="18" charset="0"/>
                <a:cs typeface="Times New Roman" panose="02020603050405020304" pitchFamily="18" charset="0"/>
              </a:rPr>
              <a:t>study </a:t>
            </a:r>
            <a:r>
              <a:rPr lang="en-US" sz="2400" b="1">
                <a:latin typeface="Cambria" panose="02040503050406030204" pitchFamily="18" charset="0"/>
                <a:ea typeface="Cambria" panose="02040503050406030204" pitchFamily="18" charset="0"/>
                <a:cs typeface="Times New Roman" panose="02020603050405020304" pitchFamily="18" charset="0"/>
              </a:rPr>
              <a:t>many subjects/ </a:t>
            </a:r>
            <a:r>
              <a:rPr lang="en-US" sz="2400" b="1" dirty="0">
                <a:latin typeface="Cambria" panose="02040503050406030204" pitchFamily="18" charset="0"/>
                <a:ea typeface="Cambria" panose="02040503050406030204" pitchFamily="18" charset="0"/>
                <a:cs typeface="Times New Roman" panose="02020603050405020304" pitchFamily="18" charset="0"/>
              </a:rPr>
              <a:t>join other interesting activities.</a:t>
            </a:r>
          </a:p>
          <a:p>
            <a:pPr>
              <a:lnSpc>
                <a:spcPct val="150000"/>
              </a:lnSpc>
            </a:pP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a:latin typeface="Cambria" panose="02040503050406030204" pitchFamily="18" charset="0"/>
                <a:ea typeface="Cambria" panose="02040503050406030204" pitchFamily="18" charset="0"/>
                <a:cs typeface="Times New Roman" panose="02020603050405020304" pitchFamily="18" charset="0"/>
              </a:rPr>
              <a:t>Our teachers/ </a:t>
            </a:r>
            <a:r>
              <a:rPr lang="en-US" sz="2400" b="1" dirty="0">
                <a:latin typeface="Cambria" panose="02040503050406030204" pitchFamily="18" charset="0"/>
                <a:ea typeface="Cambria" panose="02040503050406030204" pitchFamily="18" charset="0"/>
                <a:cs typeface="Times New Roman" panose="02020603050405020304" pitchFamily="18" charset="0"/>
              </a:rPr>
              <a:t>friendly and helpful.</a:t>
            </a:r>
          </a:p>
          <a:p>
            <a:pPr marL="171450" indent="-171450">
              <a:lnSpc>
                <a:spcPct val="150000"/>
              </a:lnSpc>
            </a:pPr>
            <a:r>
              <a:rPr lang="en-US" sz="2400" b="1">
                <a:latin typeface="Cambria" panose="02040503050406030204" pitchFamily="18" charset="0"/>
                <a:ea typeface="Cambria" panose="02040503050406030204" pitchFamily="18" charset="0"/>
                <a:cs typeface="Times New Roman" panose="02020603050405020304" pitchFamily="18" charset="0"/>
              </a:rPr>
              <a:t>- I/ </a:t>
            </a:r>
            <a:r>
              <a:rPr lang="en-US" sz="2400" b="1" dirty="0">
                <a:latin typeface="Cambria" panose="02040503050406030204" pitchFamily="18" charset="0"/>
                <a:ea typeface="Cambria" panose="02040503050406030204" pitchFamily="18" charset="0"/>
                <a:cs typeface="Times New Roman" panose="02020603050405020304" pitchFamily="18" charset="0"/>
              </a:rPr>
              <a:t>like my school </a:t>
            </a:r>
            <a:r>
              <a:rPr lang="en-US" sz="2400" b="1">
                <a:latin typeface="Cambria" panose="02040503050406030204" pitchFamily="18" charset="0"/>
                <a:ea typeface="Cambria" panose="02040503050406030204" pitchFamily="18" charset="0"/>
                <a:cs typeface="Times New Roman" panose="02020603050405020304" pitchFamily="18" charset="0"/>
              </a:rPr>
              <a:t>very much/ because/ it/ have/ </a:t>
            </a:r>
            <a:r>
              <a:rPr lang="en-US" sz="2400" b="1" dirty="0">
                <a:latin typeface="Cambria" panose="02040503050406030204" pitchFamily="18" charset="0"/>
                <a:ea typeface="Cambria" panose="02040503050406030204" pitchFamily="18" charset="0"/>
                <a:cs typeface="Times New Roman" panose="02020603050405020304" pitchFamily="18" charset="0"/>
              </a:rPr>
              <a:t>a large </a:t>
            </a:r>
            <a:r>
              <a:rPr lang="en-US" sz="2400" b="1">
                <a:latin typeface="Cambria" panose="02040503050406030204" pitchFamily="18" charset="0"/>
                <a:ea typeface="Cambria" panose="02040503050406030204" pitchFamily="18" charset="0"/>
                <a:cs typeface="Times New Roman" panose="02020603050405020304" pitchFamily="18" charset="0"/>
              </a:rPr>
              <a:t>playground.</a:t>
            </a:r>
            <a:endParaRPr lang="en-US" sz="2400" b="1" dirty="0">
              <a:latin typeface="Cambria" panose="02040503050406030204" pitchFamily="18" charset="0"/>
              <a:ea typeface="Cambria" panose="02040503050406030204" pitchFamily="18" charset="0"/>
              <a:cs typeface="Times New Roman" panose="02020603050405020304" pitchFamily="18" charset="0"/>
            </a:endParaRPr>
          </a:p>
        </p:txBody>
      </p:sp>
      <p:pic>
        <p:nvPicPr>
          <p:cNvPr id="2050" name="Picture 2" descr="Hình minh họa miễn phí về Các ngôi 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0483" y="910529"/>
            <a:ext cx="1729892" cy="165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397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884" y="1"/>
            <a:ext cx="9144000" cy="157842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995" y="113417"/>
            <a:ext cx="587409" cy="604353"/>
          </a:xfrm>
          <a:prstGeom prst="rect">
            <a:avLst/>
          </a:prstGeom>
        </p:spPr>
      </p:pic>
      <p:sp>
        <p:nvSpPr>
          <p:cNvPr id="8" name="TextBox 7"/>
          <p:cNvSpPr txBox="1"/>
          <p:nvPr/>
        </p:nvSpPr>
        <p:spPr>
          <a:xfrm>
            <a:off x="2389205" y="31847"/>
            <a:ext cx="7571225" cy="1200329"/>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Use the answers in </a:t>
            </a:r>
            <a:r>
              <a:rPr lang="en-US" sz="2400" b="1">
                <a:solidFill>
                  <a:srgbClr val="FF0000"/>
                </a:solidFill>
                <a:effectLst>
                  <a:glow rad="88900">
                    <a:schemeClr val="bg1"/>
                  </a:glow>
                </a:effectLst>
                <a:latin typeface="Arial" panose="020B0604020202020204" pitchFamily="34" charset="0"/>
                <a:cs typeface="Arial" panose="020B0604020202020204" pitchFamily="34" charset="0"/>
              </a:rPr>
              <a:t>3</a:t>
            </a:r>
            <a:r>
              <a:rPr lang="en-US" sz="2400" b="1">
                <a:effectLst>
                  <a:glow rad="88900">
                    <a:schemeClr val="bg1"/>
                  </a:glow>
                </a:effectLst>
                <a:latin typeface="Arial" panose="020B0604020202020204" pitchFamily="34" charset="0"/>
                <a:cs typeface="Arial" panose="020B0604020202020204" pitchFamily="34" charset="0"/>
              </a:rPr>
              <a:t> to write a paragraph of 40-50 words about your school. You can refer to the reading passages to help you.</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772" y="1469354"/>
            <a:ext cx="9514112" cy="5388647"/>
          </a:xfrm>
          <a:prstGeom prst="rect">
            <a:avLst/>
          </a:prstGeom>
        </p:spPr>
      </p:pic>
      <p:sp>
        <p:nvSpPr>
          <p:cNvPr id="2" name="Rectangle 1"/>
          <p:cNvSpPr/>
          <p:nvPr/>
        </p:nvSpPr>
        <p:spPr>
          <a:xfrm>
            <a:off x="2994587" y="2852750"/>
            <a:ext cx="6360459" cy="3293209"/>
          </a:xfrm>
          <a:prstGeom prst="rect">
            <a:avLst/>
          </a:prstGeom>
        </p:spPr>
        <p:txBody>
          <a:bodyPr wrap="square">
            <a:spAutoFit/>
          </a:bodyPr>
          <a:lstStyle/>
          <a:p>
            <a:pPr marR="2200" algn="just"/>
            <a:r>
              <a:rPr lang="en-US" sz="2600" dirty="0">
                <a:solidFill>
                  <a:srgbClr val="221E1F"/>
                </a:solidFill>
                <a:latin typeface="Comic Sans MS" panose="030F0702030302020204" pitchFamily="66" charset="0"/>
              </a:rPr>
              <a:t>My school is </a:t>
            </a:r>
            <a:r>
              <a:rPr lang="en-US" sz="2600" dirty="0" err="1">
                <a:solidFill>
                  <a:srgbClr val="221E1F"/>
                </a:solidFill>
                <a:latin typeface="Comic Sans MS" panose="030F0702030302020204" pitchFamily="66" charset="0"/>
              </a:rPr>
              <a:t>Giang</a:t>
            </a:r>
            <a:r>
              <a:rPr lang="en-US" sz="2600" dirty="0">
                <a:solidFill>
                  <a:srgbClr val="221E1F"/>
                </a:solidFill>
                <a:latin typeface="Comic Sans MS" panose="030F0702030302020204" pitchFamily="66" charset="0"/>
              </a:rPr>
              <a:t> Son School. It is in the </a:t>
            </a:r>
            <a:r>
              <a:rPr lang="en-US" sz="2600" dirty="0" err="1">
                <a:solidFill>
                  <a:srgbClr val="221E1F"/>
                </a:solidFill>
                <a:latin typeface="Comic Sans MS" panose="030F0702030302020204" pitchFamily="66" charset="0"/>
              </a:rPr>
              <a:t>centre</a:t>
            </a:r>
            <a:r>
              <a:rPr lang="en-US" sz="2600" dirty="0">
                <a:solidFill>
                  <a:srgbClr val="221E1F"/>
                </a:solidFill>
                <a:latin typeface="Comic Sans MS" panose="030F0702030302020204" pitchFamily="66" charset="0"/>
              </a:rPr>
              <a:t> of my village. It has 12 classes with over 500 students. We study many subjects: </a:t>
            </a:r>
            <a:r>
              <a:rPr lang="en-US" sz="2600" dirty="0" err="1">
                <a:solidFill>
                  <a:srgbClr val="221E1F"/>
                </a:solidFill>
                <a:latin typeface="Comic Sans MS" panose="030F0702030302020204" pitchFamily="66" charset="0"/>
              </a:rPr>
              <a:t>maths</a:t>
            </a:r>
            <a:r>
              <a:rPr lang="en-US" sz="2600" dirty="0">
                <a:solidFill>
                  <a:srgbClr val="221E1F"/>
                </a:solidFill>
                <a:latin typeface="Comic Sans MS" panose="030F0702030302020204" pitchFamily="66" charset="0"/>
              </a:rPr>
              <a:t>, history, science, and of course, English. We often play games during break time. My teachers are friendly, and my friends are helpful. I like my school. </a:t>
            </a:r>
            <a:endParaRPr lang="en-US" sz="2600" dirty="0">
              <a:latin typeface="Comic Sans MS" panose="030F0702030302020204" pitchFamily="66" charset="0"/>
            </a:endParaRPr>
          </a:p>
        </p:txBody>
      </p:sp>
      <p:sp>
        <p:nvSpPr>
          <p:cNvPr id="5" name="Rectangle 4"/>
          <p:cNvSpPr/>
          <p:nvPr/>
        </p:nvSpPr>
        <p:spPr>
          <a:xfrm>
            <a:off x="2994586" y="2295513"/>
            <a:ext cx="4572000" cy="492443"/>
          </a:xfrm>
          <a:prstGeom prst="rect">
            <a:avLst/>
          </a:prstGeom>
        </p:spPr>
        <p:txBody>
          <a:bodyPr>
            <a:spAutoFit/>
          </a:bodyPr>
          <a:lstStyle/>
          <a:p>
            <a:pPr marR="2200" algn="just"/>
            <a:r>
              <a:rPr lang="en-US" sz="2600" b="1" i="1" dirty="0">
                <a:solidFill>
                  <a:srgbClr val="221E1F"/>
                </a:solidFill>
              </a:rPr>
              <a:t>Sample paragraph </a:t>
            </a:r>
            <a:endParaRPr lang="en-US" sz="2600" dirty="0"/>
          </a:p>
        </p:txBody>
      </p:sp>
    </p:spTree>
    <p:extLst>
      <p:ext uri="{BB962C8B-B14F-4D97-AF65-F5344CB8AC3E}">
        <p14:creationId xmlns:p14="http://schemas.microsoft.com/office/powerpoint/2010/main" val="3946353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8D639D-8909-4484-AED6-5FD7885D173C}"/>
              </a:ext>
            </a:extLst>
          </p:cNvPr>
          <p:cNvSpPr txBox="1"/>
          <p:nvPr/>
        </p:nvSpPr>
        <p:spPr>
          <a:xfrm>
            <a:off x="2047876" y="1097758"/>
            <a:ext cx="2790825" cy="830997"/>
          </a:xfrm>
          <a:prstGeom prst="rect">
            <a:avLst/>
          </a:prstGeom>
          <a:noFill/>
        </p:spPr>
        <p:txBody>
          <a:bodyPr wrap="square" rtlCol="0">
            <a:spAutoFit/>
          </a:bodyPr>
          <a:lstStyle/>
          <a:p>
            <a:r>
              <a:rPr lang="en-US" sz="2400" b="1" u="sng" dirty="0">
                <a:solidFill>
                  <a:srgbClr val="FF0000"/>
                </a:solidFill>
                <a:latin typeface="Cambria" panose="02040503050406030204" pitchFamily="18" charset="0"/>
                <a:ea typeface="Cambria" panose="02040503050406030204" pitchFamily="18" charset="0"/>
                <a:cs typeface="Times New Roman" panose="02020603050405020304" pitchFamily="18" charset="0"/>
              </a:rPr>
              <a:t>Sample paragraph</a:t>
            </a:r>
            <a:r>
              <a:rPr 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BCD57272-A4B3-4F1E-8074-68A2A9968B55}"/>
              </a:ext>
            </a:extLst>
          </p:cNvPr>
          <p:cNvSpPr/>
          <p:nvPr/>
        </p:nvSpPr>
        <p:spPr>
          <a:xfrm>
            <a:off x="1840706" y="1752601"/>
            <a:ext cx="8382000" cy="2677656"/>
          </a:xfrm>
          <a:prstGeom prst="rect">
            <a:avLst/>
          </a:prstGeom>
        </p:spPr>
        <p:txBody>
          <a:bodyPr wrap="square">
            <a:spAutoFit/>
          </a:bodyPr>
          <a:lstStyle/>
          <a:p>
            <a:pPr marR="2200" algn="just"/>
            <a:r>
              <a:rPr lang="en-US" sz="2400" dirty="0">
                <a:solidFill>
                  <a:srgbClr val="221E1F"/>
                </a:solidFill>
                <a:latin typeface="Comic Sans MS" panose="030F0702030302020204" pitchFamily="66" charset="0"/>
              </a:rPr>
              <a:t>     My school is Nguyen The Bao junior high school. It is in the country. My school has 25 classes and 1252 students. Students study many subjects and join other interesting activities such as badminton, football, swimming, </a:t>
            </a:r>
            <a:r>
              <a:rPr lang="en-US" sz="2400" dirty="0" err="1">
                <a:solidFill>
                  <a:srgbClr val="221E1F"/>
                </a:solidFill>
                <a:latin typeface="Comic Sans MS" panose="030F0702030302020204" pitchFamily="66" charset="0"/>
              </a:rPr>
              <a:t>etc</a:t>
            </a:r>
            <a:r>
              <a:rPr lang="en-US" sz="2400" dirty="0">
                <a:solidFill>
                  <a:srgbClr val="221E1F"/>
                </a:solidFill>
                <a:latin typeface="Comic Sans MS" panose="030F0702030302020204" pitchFamily="66" charset="0"/>
              </a:rPr>
              <a:t>…. Our teachers are friendly and helpful. I like my school very much because it has a large playground.</a:t>
            </a:r>
            <a:endParaRPr lang="en-US" sz="2400" dirty="0">
              <a:latin typeface="Comic Sans MS" panose="030F0702030302020204" pitchFamily="66" charset="0"/>
            </a:endParaRPr>
          </a:p>
        </p:txBody>
      </p:sp>
      <p:pic>
        <p:nvPicPr>
          <p:cNvPr id="1026" name="Picture 2" descr="Đồ hoạ vector miễn phí của Hoa hồ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0038" y="4449369"/>
            <a:ext cx="3700463" cy="185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04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495244" y="1144628"/>
            <a:ext cx="9022673" cy="5574701"/>
            <a:chOff x="193701" y="1590291"/>
            <a:chExt cx="8653859" cy="5137079"/>
          </a:xfrm>
        </p:grpSpPr>
        <p:sp>
          <p:nvSpPr>
            <p:cNvPr id="44" name="Rounded Rectangle 43"/>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4886" y="0"/>
            <a:ext cx="9144000" cy="11802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3995" y="138671"/>
            <a:ext cx="587409" cy="553842"/>
          </a:xfrm>
          <a:prstGeom prst="rect">
            <a:avLst/>
          </a:prstGeom>
        </p:spPr>
      </p:pic>
      <p:sp>
        <p:nvSpPr>
          <p:cNvPr id="10" name="TextBox 9"/>
          <p:cNvSpPr txBox="1"/>
          <p:nvPr/>
        </p:nvSpPr>
        <p:spPr>
          <a:xfrm>
            <a:off x="2331403" y="195330"/>
            <a:ext cx="8044950" cy="461665"/>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Choose the correct word to complete the sentences.</a:t>
            </a:r>
          </a:p>
        </p:txBody>
      </p:sp>
      <p:grpSp>
        <p:nvGrpSpPr>
          <p:cNvPr id="3" name="Group 2"/>
          <p:cNvGrpSpPr/>
          <p:nvPr/>
        </p:nvGrpSpPr>
        <p:grpSpPr>
          <a:xfrm>
            <a:off x="2860118" y="1532488"/>
            <a:ext cx="5728817" cy="470318"/>
            <a:chOff x="363373" y="1262747"/>
            <a:chExt cx="5728817" cy="470318"/>
          </a:xfrm>
        </p:grpSpPr>
        <p:sp>
          <p:nvSpPr>
            <p:cNvPr id="32" name="TextBox 31"/>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33" name="TextBox 32"/>
            <p:cNvSpPr txBox="1"/>
            <p:nvPr/>
          </p:nvSpPr>
          <p:spPr>
            <a:xfrm>
              <a:off x="827314" y="1271400"/>
              <a:ext cx="5264876" cy="461665"/>
            </a:xfrm>
            <a:prstGeom prst="rect">
              <a:avLst/>
            </a:prstGeom>
            <a:noFill/>
          </p:spPr>
          <p:txBody>
            <a:bodyPr wrap="square" rtlCol="0">
              <a:spAutoFit/>
            </a:bodyPr>
            <a:lstStyle/>
            <a:p>
              <a:r>
                <a:rPr lang="en-US" sz="2400"/>
                <a:t>you / often / ride your bicycle / to school</a:t>
              </a:r>
              <a:endParaRPr lang="en-US" sz="2400" i="1"/>
            </a:p>
          </p:txBody>
        </p:sp>
      </p:grpSp>
      <p:grpSp>
        <p:nvGrpSpPr>
          <p:cNvPr id="2" name="Group 1"/>
          <p:cNvGrpSpPr/>
          <p:nvPr/>
        </p:nvGrpSpPr>
        <p:grpSpPr>
          <a:xfrm>
            <a:off x="2860118" y="2529508"/>
            <a:ext cx="6471767" cy="461665"/>
            <a:chOff x="369902" y="2142097"/>
            <a:chExt cx="6471767" cy="461665"/>
          </a:xfrm>
        </p:grpSpPr>
        <p:sp>
          <p:nvSpPr>
            <p:cNvPr id="34" name="TextBox 33"/>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35" name="TextBox 34"/>
            <p:cNvSpPr txBox="1"/>
            <p:nvPr/>
          </p:nvSpPr>
          <p:spPr>
            <a:xfrm>
              <a:off x="844733" y="2142097"/>
              <a:ext cx="5996936" cy="461665"/>
            </a:xfrm>
            <a:prstGeom prst="rect">
              <a:avLst/>
            </a:prstGeom>
            <a:noFill/>
          </p:spPr>
          <p:txBody>
            <a:bodyPr wrap="square" rtlCol="0">
              <a:spAutoFit/>
            </a:bodyPr>
            <a:lstStyle/>
            <a:p>
              <a:r>
                <a:rPr lang="en-US" sz="2400"/>
                <a:t>you / sometimes / study / in the school libraby </a:t>
              </a:r>
              <a:endParaRPr lang="en-US" sz="2400" dirty="0"/>
            </a:p>
          </p:txBody>
        </p:sp>
      </p:grpSp>
      <p:grpSp>
        <p:nvGrpSpPr>
          <p:cNvPr id="36" name="Group 35"/>
          <p:cNvGrpSpPr/>
          <p:nvPr/>
        </p:nvGrpSpPr>
        <p:grpSpPr>
          <a:xfrm>
            <a:off x="2860118" y="3517873"/>
            <a:ext cx="4368647" cy="470318"/>
            <a:chOff x="363373" y="4026312"/>
            <a:chExt cx="4368647" cy="470318"/>
          </a:xfrm>
        </p:grpSpPr>
        <p:sp>
          <p:nvSpPr>
            <p:cNvPr id="37" name="TextBox 36"/>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38" name="TextBox 37"/>
            <p:cNvSpPr txBox="1"/>
            <p:nvPr/>
          </p:nvSpPr>
          <p:spPr>
            <a:xfrm>
              <a:off x="838204" y="4026312"/>
              <a:ext cx="3893816" cy="461665"/>
            </a:xfrm>
            <a:prstGeom prst="rect">
              <a:avLst/>
            </a:prstGeom>
            <a:noFill/>
          </p:spPr>
          <p:txBody>
            <a:bodyPr wrap="square" rtlCol="0">
              <a:spAutoFit/>
            </a:bodyPr>
            <a:lstStyle/>
            <a:p>
              <a:r>
                <a:rPr lang="en-US" sz="2400"/>
                <a:t>you / like / your new school</a:t>
              </a:r>
            </a:p>
          </p:txBody>
        </p:sp>
      </p:grpSp>
      <p:grpSp>
        <p:nvGrpSpPr>
          <p:cNvPr id="5" name="Group 4"/>
          <p:cNvGrpSpPr/>
          <p:nvPr/>
        </p:nvGrpSpPr>
        <p:grpSpPr>
          <a:xfrm>
            <a:off x="2860118" y="4555399"/>
            <a:ext cx="6471767" cy="470318"/>
            <a:chOff x="363373" y="3312302"/>
            <a:chExt cx="6471767" cy="470318"/>
          </a:xfrm>
        </p:grpSpPr>
        <p:sp>
          <p:nvSpPr>
            <p:cNvPr id="39" name="TextBox 38"/>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40" name="TextBox 39"/>
            <p:cNvSpPr txBox="1"/>
            <p:nvPr/>
          </p:nvSpPr>
          <p:spPr>
            <a:xfrm>
              <a:off x="838204" y="3312302"/>
              <a:ext cx="5996936" cy="461665"/>
            </a:xfrm>
            <a:prstGeom prst="rect">
              <a:avLst/>
            </a:prstGeom>
            <a:noFill/>
          </p:spPr>
          <p:txBody>
            <a:bodyPr wrap="square" rtlCol="0">
              <a:spAutoFit/>
            </a:bodyPr>
            <a:lstStyle/>
            <a:p>
              <a:r>
                <a:rPr lang="en-US" sz="2400"/>
                <a:t>your friends / always / go to school / with you</a:t>
              </a:r>
            </a:p>
          </p:txBody>
        </p:sp>
      </p:grpSp>
      <p:grpSp>
        <p:nvGrpSpPr>
          <p:cNvPr id="41" name="Group 40"/>
          <p:cNvGrpSpPr/>
          <p:nvPr/>
        </p:nvGrpSpPr>
        <p:grpSpPr>
          <a:xfrm>
            <a:off x="2860118" y="5531575"/>
            <a:ext cx="6471767" cy="470318"/>
            <a:chOff x="363373" y="5669935"/>
            <a:chExt cx="6471767" cy="470318"/>
          </a:xfrm>
        </p:grpSpPr>
        <p:sp>
          <p:nvSpPr>
            <p:cNvPr id="42" name="TextBox 41"/>
            <p:cNvSpPr txBox="1"/>
            <p:nvPr/>
          </p:nvSpPr>
          <p:spPr>
            <a:xfrm>
              <a:off x="363373" y="5678588"/>
              <a:ext cx="474830" cy="461665"/>
            </a:xfrm>
            <a:prstGeom prst="rect">
              <a:avLst/>
            </a:prstGeom>
            <a:noFill/>
          </p:spPr>
          <p:txBody>
            <a:bodyPr wrap="square" rtlCol="0">
              <a:spAutoFit/>
            </a:bodyPr>
            <a:lstStyle/>
            <a:p>
              <a:r>
                <a:rPr lang="en-US" sz="2400" b="1">
                  <a:solidFill>
                    <a:srgbClr val="0070C0"/>
                  </a:solidFill>
                </a:rPr>
                <a:t>5.</a:t>
              </a:r>
            </a:p>
          </p:txBody>
        </p:sp>
        <p:sp>
          <p:nvSpPr>
            <p:cNvPr id="43" name="TextBox 42"/>
            <p:cNvSpPr txBox="1"/>
            <p:nvPr/>
          </p:nvSpPr>
          <p:spPr>
            <a:xfrm>
              <a:off x="838204" y="5669935"/>
              <a:ext cx="5996936" cy="461665"/>
            </a:xfrm>
            <a:prstGeom prst="rect">
              <a:avLst/>
            </a:prstGeom>
            <a:noFill/>
          </p:spPr>
          <p:txBody>
            <a:bodyPr wrap="square" rtlCol="0">
              <a:spAutoFit/>
            </a:bodyPr>
            <a:lstStyle/>
            <a:p>
              <a:r>
                <a:rPr lang="en-US" sz="2400"/>
                <a:t>you / usually / do homework / after school</a:t>
              </a:r>
            </a:p>
          </p:txBody>
        </p:sp>
      </p:grpSp>
      <p:cxnSp>
        <p:nvCxnSpPr>
          <p:cNvPr id="52" name="Straight Connector 51"/>
          <p:cNvCxnSpPr/>
          <p:nvPr/>
        </p:nvCxnSpPr>
        <p:spPr>
          <a:xfrm flipV="1">
            <a:off x="3131505" y="2370692"/>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3131505" y="3437492"/>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135630" y="4445111"/>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3135630" y="5452919"/>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135630" y="6438355"/>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71548" y="223610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871548" y="333719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871548" y="428588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871548" y="532797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871548" y="631341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4E81F-EEDD-49CA-97FE-3498660CCD89}"/>
              </a:ext>
            </a:extLst>
          </p:cNvPr>
          <p:cNvSpPr txBox="1"/>
          <p:nvPr/>
        </p:nvSpPr>
        <p:spPr>
          <a:xfrm>
            <a:off x="3266136" y="2012951"/>
            <a:ext cx="5272790" cy="461665"/>
          </a:xfrm>
          <a:prstGeom prst="rect">
            <a:avLst/>
          </a:prstGeom>
          <a:noFill/>
        </p:spPr>
        <p:txBody>
          <a:bodyPr wrap="none" rtlCol="0">
            <a:spAutoFit/>
          </a:bodyPr>
          <a:lstStyle/>
          <a:p>
            <a:r>
              <a:rPr lang="en-US" sz="2400" dirty="0">
                <a:solidFill>
                  <a:srgbClr val="00B050"/>
                </a:solidFill>
              </a:rPr>
              <a:t>Do you often ride your bicycle to school?</a:t>
            </a:r>
          </a:p>
        </p:txBody>
      </p:sp>
      <p:sp>
        <p:nvSpPr>
          <p:cNvPr id="47" name="TextBox 46">
            <a:extLst>
              <a:ext uri="{FF2B5EF4-FFF2-40B4-BE49-F238E27FC236}">
                <a16:creationId xmlns:a16="http://schemas.microsoft.com/office/drawing/2014/main" id="{394528D6-AFC5-439A-9306-6CE34C5B33CF}"/>
              </a:ext>
            </a:extLst>
          </p:cNvPr>
          <p:cNvSpPr txBox="1"/>
          <p:nvPr/>
        </p:nvSpPr>
        <p:spPr>
          <a:xfrm>
            <a:off x="3279744" y="3085820"/>
            <a:ext cx="5932330" cy="461665"/>
          </a:xfrm>
          <a:prstGeom prst="rect">
            <a:avLst/>
          </a:prstGeom>
          <a:noFill/>
        </p:spPr>
        <p:txBody>
          <a:bodyPr wrap="none" rtlCol="0">
            <a:spAutoFit/>
          </a:bodyPr>
          <a:lstStyle/>
          <a:p>
            <a:r>
              <a:rPr lang="en-US" sz="2400" dirty="0">
                <a:solidFill>
                  <a:srgbClr val="00B050"/>
                </a:solidFill>
              </a:rPr>
              <a:t>Do you sometimes study in the school library?</a:t>
            </a:r>
          </a:p>
        </p:txBody>
      </p:sp>
      <p:sp>
        <p:nvSpPr>
          <p:cNvPr id="48" name="TextBox 47">
            <a:extLst>
              <a:ext uri="{FF2B5EF4-FFF2-40B4-BE49-F238E27FC236}">
                <a16:creationId xmlns:a16="http://schemas.microsoft.com/office/drawing/2014/main" id="{64F6BD07-F8A1-448A-A725-5AF88C794F1E}"/>
              </a:ext>
            </a:extLst>
          </p:cNvPr>
          <p:cNvSpPr txBox="1"/>
          <p:nvPr/>
        </p:nvSpPr>
        <p:spPr>
          <a:xfrm>
            <a:off x="3279744" y="4068455"/>
            <a:ext cx="3814506" cy="461665"/>
          </a:xfrm>
          <a:prstGeom prst="rect">
            <a:avLst/>
          </a:prstGeom>
          <a:noFill/>
        </p:spPr>
        <p:txBody>
          <a:bodyPr wrap="none" rtlCol="0">
            <a:spAutoFit/>
          </a:bodyPr>
          <a:lstStyle/>
          <a:p>
            <a:r>
              <a:rPr lang="en-US" sz="2400" dirty="0">
                <a:solidFill>
                  <a:srgbClr val="00B050"/>
                </a:solidFill>
              </a:rPr>
              <a:t>Do you like your new school?</a:t>
            </a:r>
          </a:p>
        </p:txBody>
      </p:sp>
      <p:sp>
        <p:nvSpPr>
          <p:cNvPr id="49" name="TextBox 48">
            <a:extLst>
              <a:ext uri="{FF2B5EF4-FFF2-40B4-BE49-F238E27FC236}">
                <a16:creationId xmlns:a16="http://schemas.microsoft.com/office/drawing/2014/main" id="{AEC07484-3309-42F7-A9FA-B34F89EDBB78}"/>
              </a:ext>
            </a:extLst>
          </p:cNvPr>
          <p:cNvSpPr txBox="1"/>
          <p:nvPr/>
        </p:nvSpPr>
        <p:spPr>
          <a:xfrm>
            <a:off x="3279745" y="5069588"/>
            <a:ext cx="5886227" cy="461665"/>
          </a:xfrm>
          <a:prstGeom prst="rect">
            <a:avLst/>
          </a:prstGeom>
          <a:noFill/>
        </p:spPr>
        <p:txBody>
          <a:bodyPr wrap="none" rtlCol="0">
            <a:spAutoFit/>
          </a:bodyPr>
          <a:lstStyle/>
          <a:p>
            <a:r>
              <a:rPr lang="en-US" sz="2400" dirty="0">
                <a:solidFill>
                  <a:srgbClr val="00B050"/>
                </a:solidFill>
              </a:rPr>
              <a:t>Do your friends always go to school with you?</a:t>
            </a:r>
          </a:p>
        </p:txBody>
      </p:sp>
      <p:sp>
        <p:nvSpPr>
          <p:cNvPr id="50" name="TextBox 49">
            <a:extLst>
              <a:ext uri="{FF2B5EF4-FFF2-40B4-BE49-F238E27FC236}">
                <a16:creationId xmlns:a16="http://schemas.microsoft.com/office/drawing/2014/main" id="{6F520011-EEF9-4C6D-B1B1-892E904EFC32}"/>
              </a:ext>
            </a:extLst>
          </p:cNvPr>
          <p:cNvSpPr txBox="1"/>
          <p:nvPr/>
        </p:nvSpPr>
        <p:spPr>
          <a:xfrm>
            <a:off x="3281678" y="6071556"/>
            <a:ext cx="5501571" cy="461665"/>
          </a:xfrm>
          <a:prstGeom prst="rect">
            <a:avLst/>
          </a:prstGeom>
          <a:noFill/>
        </p:spPr>
        <p:txBody>
          <a:bodyPr wrap="none" rtlCol="0">
            <a:spAutoFit/>
          </a:bodyPr>
          <a:lstStyle/>
          <a:p>
            <a:r>
              <a:rPr lang="en-US" sz="2400" dirty="0">
                <a:solidFill>
                  <a:srgbClr val="00B050"/>
                </a:solidFill>
              </a:rPr>
              <a:t>Do you usually do homework after school?</a:t>
            </a:r>
          </a:p>
        </p:txBody>
      </p:sp>
      <p:pic>
        <p:nvPicPr>
          <p:cNvPr id="8" name="Picture 7">
            <a:extLst>
              <a:ext uri="{FF2B5EF4-FFF2-40B4-BE49-F238E27FC236}">
                <a16:creationId xmlns:a16="http://schemas.microsoft.com/office/drawing/2014/main" id="{C1E41AB9-9473-E192-1B56-FD4AE50632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14" name="TextBox 13">
            <a:extLst>
              <a:ext uri="{FF2B5EF4-FFF2-40B4-BE49-F238E27FC236}">
                <a16:creationId xmlns:a16="http://schemas.microsoft.com/office/drawing/2014/main" id="{CA0D8D68-5FF3-09DC-F8FF-DE6EE96687FF}"/>
              </a:ext>
            </a:extLst>
          </p:cNvPr>
          <p:cNvSpPr txBox="1"/>
          <p:nvPr/>
        </p:nvSpPr>
        <p:spPr>
          <a:xfrm>
            <a:off x="3315183" y="924175"/>
            <a:ext cx="6042062" cy="1107996"/>
          </a:xfrm>
          <a:prstGeom prst="rect">
            <a:avLst/>
          </a:prstGeom>
          <a:noFill/>
        </p:spPr>
        <p:txBody>
          <a:bodyPr wrap="square" rtlCol="0">
            <a:spAutoFit/>
          </a:bodyPr>
          <a:lstStyle/>
          <a:p>
            <a:r>
              <a:rPr lang="en-US" sz="6600" b="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HOMEWORK</a:t>
            </a:r>
          </a:p>
        </p:txBody>
      </p:sp>
      <p:sp>
        <p:nvSpPr>
          <p:cNvPr id="15" name="Rectangle 14">
            <a:extLst>
              <a:ext uri="{FF2B5EF4-FFF2-40B4-BE49-F238E27FC236}">
                <a16:creationId xmlns:a16="http://schemas.microsoft.com/office/drawing/2014/main" id="{B7FE862C-87FD-F769-D60B-C305C00A6CF0}"/>
              </a:ext>
            </a:extLst>
          </p:cNvPr>
          <p:cNvSpPr/>
          <p:nvPr/>
        </p:nvSpPr>
        <p:spPr>
          <a:xfrm>
            <a:off x="1632698" y="2523654"/>
            <a:ext cx="9040981" cy="1569660"/>
          </a:xfrm>
          <a:prstGeom prst="rect">
            <a:avLst/>
          </a:prstGeom>
        </p:spPr>
        <p:txBody>
          <a:bodyPr wrap="square">
            <a:spAutoFit/>
          </a:bodyPr>
          <a:lstStyle/>
          <a:p>
            <a:pPr algn="just">
              <a:tabLst>
                <a:tab pos="2041262" algn="ctr"/>
              </a:tabLst>
            </a:pPr>
            <a:r>
              <a:rPr lang="en-US" sz="4800" dirty="0">
                <a:latin typeface="Times New Roman" panose="02020603050405020304" pitchFamily="18" charset="0"/>
                <a:ea typeface="Cambria" panose="02040503050406030204" pitchFamily="18" charset="0"/>
                <a:cs typeface="Times New Roman" panose="02020603050405020304" pitchFamily="18" charset="0"/>
              </a:rPr>
              <a:t>- Learn the lesson well.</a:t>
            </a:r>
            <a:endParaRPr lang="en-US" sz="48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p>
            <a:pPr algn="just">
              <a:tabLst>
                <a:tab pos="2041262" algn="ctr"/>
              </a:tabLst>
            </a:pPr>
            <a:r>
              <a:rPr lang="en-US" sz="4800" dirty="0">
                <a:latin typeface="Times New Roman" panose="02020603050405020304" pitchFamily="18" charset="0"/>
                <a:ea typeface="Cambria" panose="02040503050406030204" pitchFamily="18" charset="0"/>
                <a:cs typeface="Times New Roman" panose="02020603050405020304" pitchFamily="18" charset="0"/>
              </a:rPr>
              <a:t>-Prepare Looking back &amp; project.</a:t>
            </a:r>
          </a:p>
        </p:txBody>
      </p:sp>
    </p:spTree>
    <p:extLst>
      <p:ext uri="{BB962C8B-B14F-4D97-AF65-F5344CB8AC3E}">
        <p14:creationId xmlns:p14="http://schemas.microsoft.com/office/powerpoint/2010/main" val="410300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52"/>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53"/>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54"/>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55"/>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59"/>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7" grpId="0"/>
      <p:bldP spid="48" grpId="0"/>
      <p:bldP spid="49" grpId="0"/>
      <p:bldP spid="5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BC07D1-2EB9-F549-A80B-F65F094CE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6" name="TextBox 5">
            <a:extLst>
              <a:ext uri="{FF2B5EF4-FFF2-40B4-BE49-F238E27FC236}">
                <a16:creationId xmlns:a16="http://schemas.microsoft.com/office/drawing/2014/main" id="{D259909D-0ED8-E0CA-477D-AC3CA07F1307}"/>
              </a:ext>
            </a:extLst>
          </p:cNvPr>
          <p:cNvSpPr txBox="1"/>
          <p:nvPr/>
        </p:nvSpPr>
        <p:spPr>
          <a:xfrm>
            <a:off x="3795771" y="1812140"/>
            <a:ext cx="1910798" cy="715581"/>
          </a:xfrm>
          <a:prstGeom prst="rect">
            <a:avLst/>
          </a:prstGeom>
          <a:noFill/>
        </p:spPr>
        <p:txBody>
          <a:bodyPr wrap="square" rtlCol="0">
            <a:spAutoFit/>
          </a:bodyPr>
          <a:lstStyle/>
          <a:p>
            <a:r>
              <a:rPr lang="en-US" sz="4050" b="1" u="sng" dirty="0">
                <a:solidFill>
                  <a:srgbClr val="FF0000"/>
                </a:solidFill>
                <a:latin typeface="Cambria" panose="02040503050406030204" pitchFamily="18" charset="0"/>
                <a:ea typeface="Cambria" panose="02040503050406030204" pitchFamily="18" charset="0"/>
                <a:cs typeface="Times New Roman" panose="02020603050405020304" pitchFamily="18" charset="0"/>
              </a:rPr>
              <a:t>Unit 1:</a:t>
            </a:r>
          </a:p>
        </p:txBody>
      </p:sp>
      <p:sp>
        <p:nvSpPr>
          <p:cNvPr id="7" name="Rectangle 6">
            <a:extLst>
              <a:ext uri="{FF2B5EF4-FFF2-40B4-BE49-F238E27FC236}">
                <a16:creationId xmlns:a16="http://schemas.microsoft.com/office/drawing/2014/main" id="{CB958459-F4D9-1585-3F37-B639EC555059}"/>
              </a:ext>
            </a:extLst>
          </p:cNvPr>
          <p:cNvSpPr/>
          <p:nvPr/>
        </p:nvSpPr>
        <p:spPr>
          <a:xfrm>
            <a:off x="5549406" y="1759923"/>
            <a:ext cx="4902578" cy="7848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500" b="1" spc="50" dirty="0">
                <a:ln w="11430"/>
                <a:solidFill>
                  <a:srgbClr val="008000"/>
                </a:solidFill>
                <a:latin typeface="Cambria" panose="02040503050406030204" pitchFamily="18" charset="0"/>
                <a:ea typeface="Cambria" panose="02040503050406030204" pitchFamily="18" charset="0"/>
                <a:cs typeface="Times New Roman" panose="02020603050405020304" pitchFamily="18" charset="0"/>
              </a:rPr>
              <a:t>MY NEW SCHOOL</a:t>
            </a:r>
          </a:p>
        </p:txBody>
      </p:sp>
      <p:sp>
        <p:nvSpPr>
          <p:cNvPr id="8" name="TextBox 7">
            <a:extLst>
              <a:ext uri="{FF2B5EF4-FFF2-40B4-BE49-F238E27FC236}">
                <a16:creationId xmlns:a16="http://schemas.microsoft.com/office/drawing/2014/main" id="{004A4DB0-19CB-5EFB-6D1F-09901516931D}"/>
              </a:ext>
            </a:extLst>
          </p:cNvPr>
          <p:cNvSpPr txBox="1"/>
          <p:nvPr/>
        </p:nvSpPr>
        <p:spPr>
          <a:xfrm>
            <a:off x="2635007" y="2736504"/>
            <a:ext cx="7054298" cy="715581"/>
          </a:xfrm>
          <a:prstGeom prst="rect">
            <a:avLst/>
          </a:prstGeom>
          <a:noFill/>
        </p:spPr>
        <p:txBody>
          <a:bodyPr wrap="square" rtlCol="0">
            <a:spAutoFit/>
          </a:bodyPr>
          <a:lstStyle/>
          <a:p>
            <a:pPr algn="ctr"/>
            <a:r>
              <a:rPr lang="en-US" sz="4050" b="1" i="1" dirty="0">
                <a:solidFill>
                  <a:srgbClr val="008000"/>
                </a:solidFill>
                <a:latin typeface="Cambria" panose="02040503050406030204" pitchFamily="18" charset="0"/>
                <a:ea typeface="Cambria" panose="02040503050406030204" pitchFamily="18" charset="0"/>
                <a:cs typeface="Times New Roman" panose="02020603050405020304" pitchFamily="18" charset="0"/>
              </a:rPr>
              <a:t>Lesson 6</a:t>
            </a:r>
            <a:r>
              <a:rPr lang="en-US" sz="4050"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SKILLS 2</a:t>
            </a:r>
          </a:p>
        </p:txBody>
      </p:sp>
      <p:sp>
        <p:nvSpPr>
          <p:cNvPr id="9" name="TextBox 8">
            <a:extLst>
              <a:ext uri="{FF2B5EF4-FFF2-40B4-BE49-F238E27FC236}">
                <a16:creationId xmlns:a16="http://schemas.microsoft.com/office/drawing/2014/main" id="{1E804D1D-44EA-B7D4-2C8E-9DE0E8804B7E}"/>
              </a:ext>
            </a:extLst>
          </p:cNvPr>
          <p:cNvSpPr txBox="1"/>
          <p:nvPr/>
        </p:nvSpPr>
        <p:spPr>
          <a:xfrm>
            <a:off x="1780868" y="1862300"/>
            <a:ext cx="2137535" cy="646331"/>
          </a:xfrm>
          <a:prstGeom prst="rect">
            <a:avLst/>
          </a:prstGeom>
          <a:noFill/>
        </p:spPr>
        <p:txBody>
          <a:bodyPr wrap="square" rtlCol="0">
            <a:spAutoFit/>
          </a:bodyPr>
          <a:lstStyle/>
          <a:p>
            <a:r>
              <a:rPr lang="en-US" sz="3600" b="1" u="sng" dirty="0">
                <a:solidFill>
                  <a:srgbClr val="3333FF"/>
                </a:solidFill>
                <a:latin typeface="Cambria" panose="02040503050406030204" pitchFamily="18" charset="0"/>
                <a:ea typeface="Cambria" panose="02040503050406030204" pitchFamily="18" charset="0"/>
                <a:cs typeface="Times New Roman" panose="02020603050405020304" pitchFamily="18" charset="0"/>
              </a:rPr>
              <a:t>Period 7</a:t>
            </a:r>
            <a:r>
              <a:rPr lang="en-US" sz="3600" b="1" dirty="0">
                <a:solidFill>
                  <a:srgbClr val="3333FF"/>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03562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52400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615692" y="2573874"/>
            <a:ext cx="4954515" cy="1717040"/>
            <a:chOff x="2094743" y="1826837"/>
            <a:chExt cx="4954515" cy="1717040"/>
          </a:xfrm>
        </p:grpSpPr>
        <p:grpSp>
          <p:nvGrpSpPr>
            <p:cNvPr id="12" name="Group 11"/>
            <p:cNvGrpSpPr/>
            <p:nvPr/>
          </p:nvGrpSpPr>
          <p:grpSpPr>
            <a:xfrm>
              <a:off x="2094743" y="1826837"/>
              <a:ext cx="4954515" cy="777611"/>
              <a:chOff x="2100847" y="1826837"/>
              <a:chExt cx="4954515"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9932"/>
                <a:ext cx="4176100" cy="7329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Listening</a:t>
              </a:r>
            </a:p>
          </p:txBody>
        </p:sp>
      </p:grpSp>
    </p:spTree>
    <p:extLst>
      <p:ext uri="{BB962C8B-B14F-4D97-AF65-F5344CB8AC3E}">
        <p14:creationId xmlns:p14="http://schemas.microsoft.com/office/powerpoint/2010/main" val="73003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4528938"/>
            <a:ext cx="6291943" cy="232906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
            <a:ext cx="9144000" cy="170905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4085" y="74840"/>
            <a:ext cx="627229" cy="681509"/>
          </a:xfrm>
          <a:prstGeom prst="rect">
            <a:avLst/>
          </a:prstGeom>
        </p:spPr>
      </p:pic>
      <p:sp>
        <p:nvSpPr>
          <p:cNvPr id="12" name="TextBox 11"/>
          <p:cNvSpPr txBox="1"/>
          <p:nvPr/>
        </p:nvSpPr>
        <p:spPr>
          <a:xfrm>
            <a:off x="2351313" y="25323"/>
            <a:ext cx="7620001" cy="1292662"/>
          </a:xfrm>
          <a:prstGeom prst="rect">
            <a:avLst/>
          </a:prstGeom>
          <a:noFill/>
        </p:spPr>
        <p:txBody>
          <a:bodyPr wrap="square" rtlCol="0">
            <a:spAutoFit/>
          </a:bodyPr>
          <a:lstStyle/>
          <a:p>
            <a:pPr algn="just"/>
            <a:r>
              <a:rPr lang="en-US" sz="2600" b="1" dirty="0">
                <a:effectLst>
                  <a:glow rad="88900">
                    <a:schemeClr val="bg1"/>
                  </a:glow>
                </a:effectLst>
                <a:latin typeface="Arial" panose="020B0604020202020204" pitchFamily="34" charset="0"/>
                <a:cs typeface="Arial" panose="020B0604020202020204" pitchFamily="34" charset="0"/>
              </a:rPr>
              <a:t>Janet, a student at Palmer School in America, is talking about her school. Guess the answers to these questions. </a:t>
            </a:r>
          </a:p>
        </p:txBody>
      </p:sp>
      <p:sp>
        <p:nvSpPr>
          <p:cNvPr id="2" name="Rectangle 1"/>
          <p:cNvSpPr/>
          <p:nvPr/>
        </p:nvSpPr>
        <p:spPr>
          <a:xfrm>
            <a:off x="2442160" y="1796142"/>
            <a:ext cx="7307683" cy="14586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776245" y="1970236"/>
            <a:ext cx="474830" cy="461665"/>
          </a:xfrm>
          <a:prstGeom prst="rect">
            <a:avLst/>
          </a:prstGeom>
          <a:noFill/>
        </p:spPr>
        <p:txBody>
          <a:bodyPr wrap="square" rtlCol="0">
            <a:spAutoFit/>
          </a:bodyPr>
          <a:lstStyle/>
          <a:p>
            <a:r>
              <a:rPr lang="en-US" sz="2400" b="1">
                <a:solidFill>
                  <a:srgbClr val="0070C0"/>
                </a:solidFill>
              </a:rPr>
              <a:t>1.</a:t>
            </a:r>
          </a:p>
        </p:txBody>
      </p:sp>
      <p:sp>
        <p:nvSpPr>
          <p:cNvPr id="22" name="TextBox 21"/>
          <p:cNvSpPr txBox="1"/>
          <p:nvPr/>
        </p:nvSpPr>
        <p:spPr>
          <a:xfrm>
            <a:off x="3240186" y="1978889"/>
            <a:ext cx="6509657" cy="461665"/>
          </a:xfrm>
          <a:prstGeom prst="rect">
            <a:avLst/>
          </a:prstGeom>
          <a:noFill/>
        </p:spPr>
        <p:txBody>
          <a:bodyPr wrap="square" rtlCol="0">
            <a:spAutoFit/>
          </a:bodyPr>
          <a:lstStyle/>
          <a:p>
            <a:r>
              <a:rPr lang="en-US" sz="2400"/>
              <a:t>Do you think the students there wear uniforms?</a:t>
            </a:r>
            <a:endParaRPr lang="en-US" sz="2400" i="1"/>
          </a:p>
        </p:txBody>
      </p:sp>
      <p:sp>
        <p:nvSpPr>
          <p:cNvPr id="23" name="TextBox 22"/>
          <p:cNvSpPr txBox="1"/>
          <p:nvPr/>
        </p:nvSpPr>
        <p:spPr>
          <a:xfrm>
            <a:off x="2776245" y="2614645"/>
            <a:ext cx="474830" cy="461665"/>
          </a:xfrm>
          <a:prstGeom prst="rect">
            <a:avLst/>
          </a:prstGeom>
          <a:noFill/>
        </p:spPr>
        <p:txBody>
          <a:bodyPr wrap="square" rtlCol="0">
            <a:spAutoFit/>
          </a:bodyPr>
          <a:lstStyle/>
          <a:p>
            <a:r>
              <a:rPr lang="en-US" sz="2400" b="1">
                <a:solidFill>
                  <a:srgbClr val="0070C0"/>
                </a:solidFill>
              </a:rPr>
              <a:t>2.</a:t>
            </a:r>
          </a:p>
        </p:txBody>
      </p:sp>
      <p:sp>
        <p:nvSpPr>
          <p:cNvPr id="28" name="TextBox 27"/>
          <p:cNvSpPr txBox="1"/>
          <p:nvPr/>
        </p:nvSpPr>
        <p:spPr>
          <a:xfrm>
            <a:off x="3240186" y="2623298"/>
            <a:ext cx="6509657" cy="461665"/>
          </a:xfrm>
          <a:prstGeom prst="rect">
            <a:avLst/>
          </a:prstGeom>
          <a:noFill/>
        </p:spPr>
        <p:txBody>
          <a:bodyPr wrap="square" rtlCol="0">
            <a:spAutoFit/>
          </a:bodyPr>
          <a:lstStyle/>
          <a:p>
            <a:r>
              <a:rPr lang="en-US" sz="2400"/>
              <a:t>Do they learn Vietnamese as a foreign language?</a:t>
            </a:r>
            <a:endParaRPr lang="en-US" sz="2400" i="1"/>
          </a:p>
        </p:txBody>
      </p:sp>
      <p:sp>
        <p:nvSpPr>
          <p:cNvPr id="29" name="TextBox 28"/>
          <p:cNvSpPr txBox="1"/>
          <p:nvPr/>
        </p:nvSpPr>
        <p:spPr>
          <a:xfrm>
            <a:off x="2797629" y="3505200"/>
            <a:ext cx="6596745" cy="523220"/>
          </a:xfrm>
          <a:prstGeom prst="rect">
            <a:avLst/>
          </a:prstGeom>
          <a:noFill/>
        </p:spPr>
        <p:txBody>
          <a:bodyPr wrap="square" rtlCol="0">
            <a:spAutoFit/>
          </a:bodyPr>
          <a:lstStyle/>
          <a:p>
            <a:r>
              <a:rPr lang="en-US" sz="2800" b="1"/>
              <a:t>Listen to the talk and check your guesses.</a:t>
            </a:r>
          </a:p>
        </p:txBody>
      </p:sp>
      <p:pic>
        <p:nvPicPr>
          <p:cNvPr id="3" name="Bản sao của B1_08">
            <a:hlinkClick r:id="" action="ppaction://media"/>
            <a:extLst>
              <a:ext uri="{FF2B5EF4-FFF2-40B4-BE49-F238E27FC236}">
                <a16:creationId xmlns:a16="http://schemas.microsoft.com/office/drawing/2014/main" id="{94DA427D-E1E9-43D9-B563-1E92491E362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4253" y="3505201"/>
            <a:ext cx="487363" cy="487363"/>
          </a:xfrm>
          <a:prstGeom prst="rect">
            <a:avLst/>
          </a:prstGeom>
        </p:spPr>
      </p:pic>
      <p:sp>
        <p:nvSpPr>
          <p:cNvPr id="4" name="Rounded Rectangle 3">
            <a:hlinkClick r:id="rId8" action="ppaction://hlinksldjump"/>
          </p:cNvPr>
          <p:cNvSpPr/>
          <p:nvPr/>
        </p:nvSpPr>
        <p:spPr>
          <a:xfrm>
            <a:off x="8822900" y="6226825"/>
            <a:ext cx="1775012" cy="578224"/>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rPr>
              <a:t>Audio script</a:t>
            </a: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81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BA2B5D5-EBEA-4AC0-BC26-CC38FFB64BC5}"/>
              </a:ext>
            </a:extLst>
          </p:cNvPr>
          <p:cNvSpPr txBox="1"/>
          <p:nvPr/>
        </p:nvSpPr>
        <p:spPr>
          <a:xfrm>
            <a:off x="1888332" y="1004888"/>
            <a:ext cx="2693194" cy="600164"/>
          </a:xfrm>
          <a:prstGeom prst="rect">
            <a:avLst/>
          </a:prstGeom>
          <a:noFill/>
        </p:spPr>
        <p:txBody>
          <a:bodyPr wrap="square" rtlCol="0">
            <a:spAutoFit/>
          </a:bodyPr>
          <a:lstStyle/>
          <a:p>
            <a:r>
              <a:rPr lang="en-US" sz="3300" dirty="0">
                <a:solidFill>
                  <a:srgbClr val="FF0000"/>
                </a:solidFill>
                <a:latin typeface="Cambria" panose="02040503050406030204" pitchFamily="18" charset="0"/>
                <a:ea typeface="Cambria" panose="02040503050406030204" pitchFamily="18" charset="0"/>
              </a:rPr>
              <a:t>*</a:t>
            </a:r>
            <a:r>
              <a:rPr lang="en-US" sz="3300" b="1">
                <a:solidFill>
                  <a:srgbClr val="FF0000"/>
                </a:solidFill>
                <a:latin typeface="Cambria" panose="02040503050406030204" pitchFamily="18" charset="0"/>
                <a:ea typeface="Cambria" panose="02040503050406030204" pitchFamily="18" charset="0"/>
                <a:cs typeface="Times New Roman" panose="02020603050405020304" pitchFamily="18" charset="0"/>
              </a:rPr>
              <a:t>New words</a:t>
            </a:r>
            <a:r>
              <a:rPr lang="en-US" sz="3300" dirty="0">
                <a:solidFill>
                  <a:srgbClr val="FF0000"/>
                </a:solidFill>
                <a:latin typeface="Cambria" panose="02040503050406030204" pitchFamily="18" charset="0"/>
                <a:ea typeface="Cambria" panose="02040503050406030204" pitchFamily="18" charset="0"/>
              </a:rPr>
              <a:t>:</a:t>
            </a:r>
          </a:p>
        </p:txBody>
      </p:sp>
      <p:sp>
        <p:nvSpPr>
          <p:cNvPr id="10" name="TextBox 9">
            <a:extLst>
              <a:ext uri="{FF2B5EF4-FFF2-40B4-BE49-F238E27FC236}">
                <a16:creationId xmlns:a16="http://schemas.microsoft.com/office/drawing/2014/main" id="{D43FDDEE-5900-42E7-AF53-7B0E11C80F8C}"/>
              </a:ext>
            </a:extLst>
          </p:cNvPr>
          <p:cNvSpPr txBox="1"/>
          <p:nvPr/>
        </p:nvSpPr>
        <p:spPr>
          <a:xfrm>
            <a:off x="1880463" y="1633598"/>
            <a:ext cx="4365140" cy="553998"/>
          </a:xfrm>
          <a:prstGeom prst="rect">
            <a:avLst/>
          </a:prstGeom>
          <a:noFill/>
        </p:spPr>
        <p:txBody>
          <a:bodyPr wrap="square" rtlCol="0">
            <a:spAutoFit/>
          </a:bodyPr>
          <a:lstStyle/>
          <a:p>
            <a:r>
              <a:rPr lang="en-US" sz="3000" b="1" dirty="0">
                <a:latin typeface="Cambria" panose="02040503050406030204" pitchFamily="18" charset="0"/>
                <a:ea typeface="Cambria" panose="02040503050406030204" pitchFamily="18" charset="0"/>
                <a:cs typeface="Times New Roman" panose="02020603050405020304" pitchFamily="18" charset="0"/>
              </a:rPr>
              <a:t>- a foreign </a:t>
            </a:r>
            <a:r>
              <a:rPr lang="en-US" sz="3000" b="1">
                <a:latin typeface="Cambria" panose="02040503050406030204" pitchFamily="18" charset="0"/>
                <a:ea typeface="Cambria" panose="02040503050406030204" pitchFamily="18" charset="0"/>
                <a:cs typeface="Times New Roman" panose="02020603050405020304" pitchFamily="18" charset="0"/>
              </a:rPr>
              <a:t>language (</a:t>
            </a:r>
            <a:r>
              <a:rPr lang="en-US" sz="3000" b="1" dirty="0">
                <a:latin typeface="Cambria" panose="02040503050406030204" pitchFamily="18" charset="0"/>
                <a:ea typeface="Cambria" panose="02040503050406030204" pitchFamily="18" charset="0"/>
                <a:cs typeface="Times New Roman" panose="02020603050405020304" pitchFamily="18" charset="0"/>
              </a:rPr>
              <a:t>n):</a:t>
            </a:r>
          </a:p>
        </p:txBody>
      </p:sp>
      <p:sp>
        <p:nvSpPr>
          <p:cNvPr id="11" name="TextBox 10">
            <a:extLst>
              <a:ext uri="{FF2B5EF4-FFF2-40B4-BE49-F238E27FC236}">
                <a16:creationId xmlns:a16="http://schemas.microsoft.com/office/drawing/2014/main" id="{90135B3C-17C4-4986-B565-829CD0D2A598}"/>
              </a:ext>
            </a:extLst>
          </p:cNvPr>
          <p:cNvSpPr txBox="1"/>
          <p:nvPr/>
        </p:nvSpPr>
        <p:spPr>
          <a:xfrm>
            <a:off x="1875081" y="2184541"/>
            <a:ext cx="5739619" cy="553998"/>
          </a:xfrm>
          <a:prstGeom prst="rect">
            <a:avLst/>
          </a:prstGeom>
          <a:noFill/>
        </p:spPr>
        <p:txBody>
          <a:bodyPr wrap="square" rtlCol="0">
            <a:spAutoFit/>
          </a:bodyPr>
          <a:lstStyle/>
          <a:p>
            <a:r>
              <a:rPr lang="en-US" sz="3000" b="1" dirty="0">
                <a:latin typeface="Cambria" panose="02040503050406030204" pitchFamily="18" charset="0"/>
                <a:ea typeface="Cambria" panose="02040503050406030204" pitchFamily="18" charset="0"/>
                <a:cs typeface="Times New Roman" panose="02020603050405020304" pitchFamily="18" charset="0"/>
              </a:rPr>
              <a:t>- classmate      	(n):</a:t>
            </a:r>
          </a:p>
        </p:txBody>
      </p:sp>
      <p:sp>
        <p:nvSpPr>
          <p:cNvPr id="12" name="TextBox 11">
            <a:extLst>
              <a:ext uri="{FF2B5EF4-FFF2-40B4-BE49-F238E27FC236}">
                <a16:creationId xmlns:a16="http://schemas.microsoft.com/office/drawing/2014/main" id="{86DF37D1-1514-48FC-8841-B566EDB8D8EC}"/>
              </a:ext>
            </a:extLst>
          </p:cNvPr>
          <p:cNvSpPr txBox="1"/>
          <p:nvPr/>
        </p:nvSpPr>
        <p:spPr>
          <a:xfrm>
            <a:off x="1881188" y="2737585"/>
            <a:ext cx="4827062" cy="553998"/>
          </a:xfrm>
          <a:prstGeom prst="rect">
            <a:avLst/>
          </a:prstGeom>
          <a:noFill/>
        </p:spPr>
        <p:txBody>
          <a:bodyPr wrap="square" rtlCol="0">
            <a:spAutoFit/>
          </a:bodyPr>
          <a:lstStyle/>
          <a:p>
            <a:r>
              <a:rPr lang="en-US" sz="3000" b="1" dirty="0">
                <a:latin typeface="Cambria" panose="02040503050406030204" pitchFamily="18" charset="0"/>
                <a:ea typeface="Cambria" panose="02040503050406030204" pitchFamily="18" charset="0"/>
                <a:cs typeface="Times New Roman" panose="02020603050405020304" pitchFamily="18" charset="0"/>
              </a:rPr>
              <a:t>- friendly 		(a):</a:t>
            </a:r>
          </a:p>
        </p:txBody>
      </p:sp>
      <p:sp>
        <p:nvSpPr>
          <p:cNvPr id="13" name="TextBox 12">
            <a:extLst>
              <a:ext uri="{FF2B5EF4-FFF2-40B4-BE49-F238E27FC236}">
                <a16:creationId xmlns:a16="http://schemas.microsoft.com/office/drawing/2014/main" id="{78437234-43CF-4F5F-A07C-A9D5C76B51AE}"/>
              </a:ext>
            </a:extLst>
          </p:cNvPr>
          <p:cNvSpPr txBox="1"/>
          <p:nvPr/>
        </p:nvSpPr>
        <p:spPr>
          <a:xfrm>
            <a:off x="1881706" y="3290629"/>
            <a:ext cx="4770885" cy="553998"/>
          </a:xfrm>
          <a:prstGeom prst="rect">
            <a:avLst/>
          </a:prstGeom>
          <a:noFill/>
        </p:spPr>
        <p:txBody>
          <a:bodyPr wrap="square" rtlCol="0">
            <a:spAutoFit/>
          </a:bodyPr>
          <a:lstStyle/>
          <a:p>
            <a:r>
              <a:rPr lang="en-US" sz="3000" b="1" dirty="0">
                <a:latin typeface="Cambria" panose="02040503050406030204" pitchFamily="18" charset="0"/>
                <a:ea typeface="Cambria" panose="02040503050406030204" pitchFamily="18" charset="0"/>
                <a:cs typeface="Times New Roman" panose="02020603050405020304" pitchFamily="18" charset="0"/>
              </a:rPr>
              <a:t>- helpful 		(a):</a:t>
            </a:r>
          </a:p>
        </p:txBody>
      </p:sp>
      <p:sp>
        <p:nvSpPr>
          <p:cNvPr id="14" name="TextBox 13">
            <a:extLst>
              <a:ext uri="{FF2B5EF4-FFF2-40B4-BE49-F238E27FC236}">
                <a16:creationId xmlns:a16="http://schemas.microsoft.com/office/drawing/2014/main" id="{B5D891BD-F71F-41F4-B65B-C119E1249081}"/>
              </a:ext>
            </a:extLst>
          </p:cNvPr>
          <p:cNvSpPr txBox="1"/>
          <p:nvPr/>
        </p:nvSpPr>
        <p:spPr>
          <a:xfrm>
            <a:off x="1888330" y="3843278"/>
            <a:ext cx="5726370" cy="553998"/>
          </a:xfrm>
          <a:prstGeom prst="rect">
            <a:avLst/>
          </a:prstGeom>
          <a:noFill/>
        </p:spPr>
        <p:txBody>
          <a:bodyPr wrap="square" rtlCol="0">
            <a:spAutoFit/>
          </a:bodyPr>
          <a:lstStyle/>
          <a:p>
            <a:r>
              <a:rPr lang="en-US" sz="3000" b="1" dirty="0">
                <a:latin typeface="Cambria" panose="02040503050406030204" pitchFamily="18" charset="0"/>
                <a:ea typeface="Cambria" panose="02040503050406030204" pitchFamily="18" charset="0"/>
                <a:cs typeface="Times New Roman" panose="02020603050405020304" pitchFamily="18" charset="0"/>
              </a:rPr>
              <a:t>- teach 		(v):</a:t>
            </a:r>
          </a:p>
        </p:txBody>
      </p:sp>
      <p:sp>
        <p:nvSpPr>
          <p:cNvPr id="15" name="TextBox 14">
            <a:extLst>
              <a:ext uri="{FF2B5EF4-FFF2-40B4-BE49-F238E27FC236}">
                <a16:creationId xmlns:a16="http://schemas.microsoft.com/office/drawing/2014/main" id="{0A55C067-A07B-42AE-91A3-1622F78231A8}"/>
              </a:ext>
            </a:extLst>
          </p:cNvPr>
          <p:cNvSpPr txBox="1"/>
          <p:nvPr/>
        </p:nvSpPr>
        <p:spPr>
          <a:xfrm>
            <a:off x="1888331" y="4395928"/>
            <a:ext cx="4652943" cy="553998"/>
          </a:xfrm>
          <a:prstGeom prst="rect">
            <a:avLst/>
          </a:prstGeom>
          <a:noFill/>
        </p:spPr>
        <p:txBody>
          <a:bodyPr wrap="square" rtlCol="0">
            <a:spAutoFit/>
          </a:bodyPr>
          <a:lstStyle/>
          <a:p>
            <a:r>
              <a:rPr lang="en-US" sz="3000" b="1" dirty="0">
                <a:latin typeface="Cambria" panose="02040503050406030204" pitchFamily="18" charset="0"/>
                <a:ea typeface="Cambria" panose="02040503050406030204" pitchFamily="18" charset="0"/>
                <a:cs typeface="Times New Roman" panose="02020603050405020304" pitchFamily="18" charset="0"/>
              </a:rPr>
              <a:t>- biology 		(n):</a:t>
            </a:r>
          </a:p>
        </p:txBody>
      </p:sp>
      <p:sp>
        <p:nvSpPr>
          <p:cNvPr id="16" name="TextBox 15">
            <a:extLst>
              <a:ext uri="{FF2B5EF4-FFF2-40B4-BE49-F238E27FC236}">
                <a16:creationId xmlns:a16="http://schemas.microsoft.com/office/drawing/2014/main" id="{D4830A81-C181-4447-A32D-4CA24B549876}"/>
              </a:ext>
            </a:extLst>
          </p:cNvPr>
          <p:cNvSpPr txBox="1"/>
          <p:nvPr/>
        </p:nvSpPr>
        <p:spPr>
          <a:xfrm>
            <a:off x="6204813" y="1630433"/>
            <a:ext cx="2320062" cy="553998"/>
          </a:xfrm>
          <a:prstGeom prst="rect">
            <a:avLst/>
          </a:prstGeom>
          <a:noFill/>
        </p:spPr>
        <p:txBody>
          <a:bodyPr wrap="square" rtlCol="0">
            <a:spAutoFit/>
          </a:bodyPr>
          <a:lstStyle/>
          <a:p>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ngoại</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ngữ</a:t>
            </a:r>
            <a:endPar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AAA9DB5-1025-43F8-B529-6C07755CD57B}"/>
              </a:ext>
            </a:extLst>
          </p:cNvPr>
          <p:cNvSpPr txBox="1"/>
          <p:nvPr/>
        </p:nvSpPr>
        <p:spPr>
          <a:xfrm>
            <a:off x="6204605" y="2188769"/>
            <a:ext cx="2598876" cy="553998"/>
          </a:xfrm>
          <a:prstGeom prst="rect">
            <a:avLst/>
          </a:prstGeom>
          <a:noFill/>
        </p:spPr>
        <p:txBody>
          <a:bodyPr wrap="square" rtlCol="0">
            <a:spAutoFit/>
          </a:bodyPr>
          <a:lstStyle/>
          <a:p>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bạn</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cùng</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lớp</a:t>
            </a:r>
            <a:endPar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A64CE5E-F72D-4C8B-B6EE-E40AAB6FCC40}"/>
              </a:ext>
            </a:extLst>
          </p:cNvPr>
          <p:cNvSpPr txBox="1"/>
          <p:nvPr/>
        </p:nvSpPr>
        <p:spPr>
          <a:xfrm>
            <a:off x="6200983" y="2739700"/>
            <a:ext cx="2081315" cy="553998"/>
          </a:xfrm>
          <a:prstGeom prst="rect">
            <a:avLst/>
          </a:prstGeom>
          <a:noFill/>
        </p:spPr>
        <p:txBody>
          <a:bodyPr wrap="square" rtlCol="0">
            <a:spAutoFit/>
          </a:bodyPr>
          <a:lstStyle/>
          <a:p>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thân</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thiện</a:t>
            </a:r>
            <a:endPar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D2FC49E-78A6-426B-AD75-1F1EA9E9F227}"/>
              </a:ext>
            </a:extLst>
          </p:cNvPr>
          <p:cNvSpPr txBox="1"/>
          <p:nvPr/>
        </p:nvSpPr>
        <p:spPr>
          <a:xfrm>
            <a:off x="6207090" y="3287981"/>
            <a:ext cx="3389348" cy="553998"/>
          </a:xfrm>
          <a:prstGeom prst="rect">
            <a:avLst/>
          </a:prstGeom>
          <a:noFill/>
        </p:spPr>
        <p:txBody>
          <a:bodyPr wrap="square" rtlCol="0">
            <a:spAutoFit/>
          </a:bodyPr>
          <a:lstStyle/>
          <a:p>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nhiệt</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tình</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giúp</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đỡ</a:t>
            </a:r>
            <a:endPar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BC0128E-7058-4FD7-87DC-2352AD8E201A}"/>
              </a:ext>
            </a:extLst>
          </p:cNvPr>
          <p:cNvSpPr txBox="1"/>
          <p:nvPr/>
        </p:nvSpPr>
        <p:spPr>
          <a:xfrm>
            <a:off x="6210301" y="3843141"/>
            <a:ext cx="1634986" cy="553998"/>
          </a:xfrm>
          <a:prstGeom prst="rect">
            <a:avLst/>
          </a:prstGeom>
          <a:noFill/>
        </p:spPr>
        <p:txBody>
          <a:bodyPr wrap="square" rtlCol="0">
            <a:spAutoFit/>
          </a:bodyPr>
          <a:lstStyle/>
          <a:p>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dạy</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học</a:t>
            </a:r>
            <a:endPar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7D28133-45E3-4BFB-904F-DBDC29579CD4}"/>
              </a:ext>
            </a:extLst>
          </p:cNvPr>
          <p:cNvSpPr txBox="1"/>
          <p:nvPr/>
        </p:nvSpPr>
        <p:spPr>
          <a:xfrm>
            <a:off x="6207300" y="4396139"/>
            <a:ext cx="2653333" cy="553998"/>
          </a:xfrm>
          <a:prstGeom prst="rect">
            <a:avLst/>
          </a:prstGeom>
          <a:noFill/>
        </p:spPr>
        <p:txBody>
          <a:bodyPr wrap="square" rtlCol="0">
            <a:spAutoFit/>
          </a:bodyPr>
          <a:lstStyle/>
          <a:p>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môn</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sinh</a:t>
            </a:r>
            <a:r>
              <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sz="30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học</a:t>
            </a:r>
            <a:endParaRPr lang="en-US" sz="30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28" name="Picture 14" descr="Large Yellow Flower Clipart - Yellow Flowers Images Clipart - Png Download  (#841517) - PinClipart"/>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569" b="99608" l="0" r="98864"/>
                    </a14:imgEffect>
                  </a14:imgLayer>
                </a14:imgProps>
              </a:ext>
              <a:ext uri="{28A0092B-C50C-407E-A947-70E740481C1C}">
                <a14:useLocalDpi xmlns:a14="http://schemas.microsoft.com/office/drawing/2010/main" val="0"/>
              </a:ext>
            </a:extLst>
          </a:blip>
          <a:srcRect t="4093"/>
          <a:stretch/>
        </p:blipFill>
        <p:spPr bwMode="auto">
          <a:xfrm>
            <a:off x="8815697" y="4456423"/>
            <a:ext cx="1852305" cy="154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725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9144000" cy="10996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555" y="104779"/>
            <a:ext cx="627229" cy="621628"/>
          </a:xfrm>
          <a:prstGeom prst="rect">
            <a:avLst/>
          </a:prstGeom>
        </p:spPr>
      </p:pic>
      <p:sp>
        <p:nvSpPr>
          <p:cNvPr id="8" name="TextBox 7"/>
          <p:cNvSpPr txBox="1"/>
          <p:nvPr/>
        </p:nvSpPr>
        <p:spPr>
          <a:xfrm>
            <a:off x="2112783" y="172066"/>
            <a:ext cx="7906536" cy="492443"/>
          </a:xfrm>
          <a:prstGeom prst="rect">
            <a:avLst/>
          </a:prstGeom>
          <a:noFill/>
        </p:spPr>
        <p:txBody>
          <a:bodyPr wrap="square" rtlCol="0">
            <a:spAutoFit/>
          </a:bodyPr>
          <a:lstStyle/>
          <a:p>
            <a:pPr algn="just"/>
            <a:r>
              <a:rPr lang="en-US" sz="2600" b="1" spc="-50">
                <a:effectLst>
                  <a:glow rad="88900">
                    <a:schemeClr val="bg1"/>
                  </a:glow>
                </a:effectLst>
                <a:latin typeface="Arial" panose="020B0604020202020204" pitchFamily="34" charset="0"/>
                <a:cs typeface="Arial" panose="020B0604020202020204" pitchFamily="34" charset="0"/>
              </a:rPr>
              <a:t>Listen again and choose the correct answer A or B.</a:t>
            </a:r>
          </a:p>
        </p:txBody>
      </p:sp>
      <p:grpSp>
        <p:nvGrpSpPr>
          <p:cNvPr id="16" name="Group 15"/>
          <p:cNvGrpSpPr/>
          <p:nvPr/>
        </p:nvGrpSpPr>
        <p:grpSpPr>
          <a:xfrm>
            <a:off x="2014467" y="1612477"/>
            <a:ext cx="2684640" cy="523220"/>
            <a:chOff x="1230086" y="1785257"/>
            <a:chExt cx="2684640" cy="523220"/>
          </a:xfrm>
        </p:grpSpPr>
        <p:sp>
          <p:nvSpPr>
            <p:cNvPr id="17" name="TextBox 16"/>
            <p:cNvSpPr txBox="1"/>
            <p:nvPr/>
          </p:nvSpPr>
          <p:spPr>
            <a:xfrm>
              <a:off x="1230086" y="1785257"/>
              <a:ext cx="566057" cy="523220"/>
            </a:xfrm>
            <a:prstGeom prst="rect">
              <a:avLst/>
            </a:prstGeom>
            <a:noFill/>
          </p:spPr>
          <p:txBody>
            <a:bodyPr wrap="square" rtlCol="0">
              <a:spAutoFit/>
            </a:bodyPr>
            <a:lstStyle/>
            <a:p>
              <a:pPr algn="ctr"/>
              <a:r>
                <a:rPr lang="en-US" sz="2800" dirty="0">
                  <a:solidFill>
                    <a:srgbClr val="0070C0"/>
                  </a:solidFill>
                </a:rPr>
                <a:t>A</a:t>
              </a:r>
              <a:r>
                <a:rPr lang="en-US" sz="2800" dirty="0">
                  <a:solidFill>
                    <a:srgbClr val="0088EE"/>
                  </a:solidFill>
                </a:rPr>
                <a:t>.</a:t>
              </a:r>
            </a:p>
          </p:txBody>
        </p:sp>
        <p:sp>
          <p:nvSpPr>
            <p:cNvPr id="18" name="TextBox 17"/>
            <p:cNvSpPr txBox="1"/>
            <p:nvPr/>
          </p:nvSpPr>
          <p:spPr>
            <a:xfrm>
              <a:off x="1611085" y="1785257"/>
              <a:ext cx="2303641" cy="523220"/>
            </a:xfrm>
            <a:prstGeom prst="rect">
              <a:avLst/>
            </a:prstGeom>
            <a:noFill/>
          </p:spPr>
          <p:txBody>
            <a:bodyPr wrap="square" rtlCol="0">
              <a:spAutoFit/>
            </a:bodyPr>
            <a:lstStyle/>
            <a:p>
              <a:r>
                <a:rPr lang="en-US" sz="2800"/>
                <a:t>maths</a:t>
              </a:r>
            </a:p>
          </p:txBody>
        </p:sp>
      </p:grpSp>
      <p:grpSp>
        <p:nvGrpSpPr>
          <p:cNvPr id="19" name="Group 18"/>
          <p:cNvGrpSpPr/>
          <p:nvPr/>
        </p:nvGrpSpPr>
        <p:grpSpPr>
          <a:xfrm>
            <a:off x="4756048" y="1606139"/>
            <a:ext cx="2499351" cy="523220"/>
            <a:chOff x="1230086" y="1785257"/>
            <a:chExt cx="2499351" cy="523220"/>
          </a:xfrm>
        </p:grpSpPr>
        <p:sp>
          <p:nvSpPr>
            <p:cNvPr id="20" name="TextBox 19"/>
            <p:cNvSpPr txBox="1"/>
            <p:nvPr/>
          </p:nvSpPr>
          <p:spPr>
            <a:xfrm>
              <a:off x="1230086" y="1785257"/>
              <a:ext cx="566057" cy="523220"/>
            </a:xfrm>
            <a:prstGeom prst="rect">
              <a:avLst/>
            </a:prstGeom>
            <a:noFill/>
          </p:spPr>
          <p:txBody>
            <a:bodyPr wrap="square" rtlCol="0">
              <a:spAutoFit/>
            </a:bodyPr>
            <a:lstStyle/>
            <a:p>
              <a:pPr algn="ctr"/>
              <a:r>
                <a:rPr lang="en-US" sz="2800">
                  <a:solidFill>
                    <a:srgbClr val="0070C0"/>
                  </a:solidFill>
                </a:rPr>
                <a:t>B.</a:t>
              </a:r>
            </a:p>
          </p:txBody>
        </p:sp>
        <p:sp>
          <p:nvSpPr>
            <p:cNvPr id="22" name="TextBox 21"/>
            <p:cNvSpPr txBox="1"/>
            <p:nvPr/>
          </p:nvSpPr>
          <p:spPr>
            <a:xfrm>
              <a:off x="1611086" y="1785257"/>
              <a:ext cx="2118351" cy="523220"/>
            </a:xfrm>
            <a:prstGeom prst="rect">
              <a:avLst/>
            </a:prstGeom>
            <a:noFill/>
          </p:spPr>
          <p:txBody>
            <a:bodyPr wrap="square" rtlCol="0">
              <a:spAutoFit/>
            </a:bodyPr>
            <a:lstStyle/>
            <a:p>
              <a:r>
                <a:rPr lang="en-US" sz="2800"/>
                <a:t>science</a:t>
              </a:r>
            </a:p>
          </p:txBody>
        </p:sp>
      </p:grpSp>
      <p:grpSp>
        <p:nvGrpSpPr>
          <p:cNvPr id="23" name="Group 22"/>
          <p:cNvGrpSpPr/>
          <p:nvPr/>
        </p:nvGrpSpPr>
        <p:grpSpPr>
          <a:xfrm>
            <a:off x="1611702" y="2157200"/>
            <a:ext cx="7911310" cy="523220"/>
            <a:chOff x="363373" y="2525685"/>
            <a:chExt cx="7111847" cy="523220"/>
          </a:xfrm>
        </p:grpSpPr>
        <p:grpSp>
          <p:nvGrpSpPr>
            <p:cNvPr id="24" name="Group 23"/>
            <p:cNvGrpSpPr/>
            <p:nvPr/>
          </p:nvGrpSpPr>
          <p:grpSpPr>
            <a:xfrm>
              <a:off x="363373" y="2525685"/>
              <a:ext cx="7111847" cy="523220"/>
              <a:chOff x="369902" y="2142097"/>
              <a:chExt cx="7111847" cy="523220"/>
            </a:xfrm>
          </p:grpSpPr>
          <p:sp>
            <p:nvSpPr>
              <p:cNvPr id="26" name="TextBox 25"/>
              <p:cNvSpPr txBox="1"/>
              <p:nvPr/>
            </p:nvSpPr>
            <p:spPr>
              <a:xfrm>
                <a:off x="369902" y="2142097"/>
                <a:ext cx="474830" cy="523220"/>
              </a:xfrm>
              <a:prstGeom prst="rect">
                <a:avLst/>
              </a:prstGeom>
              <a:noFill/>
            </p:spPr>
            <p:txBody>
              <a:bodyPr wrap="square" rtlCol="0">
                <a:spAutoFit/>
              </a:bodyPr>
              <a:lstStyle/>
              <a:p>
                <a:r>
                  <a:rPr lang="en-US" sz="2800" b="1">
                    <a:solidFill>
                      <a:srgbClr val="0070C0"/>
                    </a:solidFill>
                  </a:rPr>
                  <a:t>2.</a:t>
                </a:r>
              </a:p>
            </p:txBody>
          </p:sp>
          <p:sp>
            <p:nvSpPr>
              <p:cNvPr id="27" name="TextBox 26"/>
              <p:cNvSpPr txBox="1"/>
              <p:nvPr/>
            </p:nvSpPr>
            <p:spPr>
              <a:xfrm>
                <a:off x="776153" y="2142097"/>
                <a:ext cx="6705596" cy="523220"/>
              </a:xfrm>
              <a:prstGeom prst="rect">
                <a:avLst/>
              </a:prstGeom>
              <a:noFill/>
            </p:spPr>
            <p:txBody>
              <a:bodyPr wrap="square" rtlCol="0">
                <a:spAutoFit/>
              </a:bodyPr>
              <a:lstStyle/>
              <a:p>
                <a:r>
                  <a:rPr lang="en-US" sz="2800" dirty="0"/>
                  <a:t>Today Janet           her uniform.</a:t>
                </a:r>
              </a:p>
            </p:txBody>
          </p:sp>
        </p:grpSp>
        <p:cxnSp>
          <p:nvCxnSpPr>
            <p:cNvPr id="25" name="Straight Connector 24"/>
            <p:cNvCxnSpPr/>
            <p:nvPr/>
          </p:nvCxnSpPr>
          <p:spPr>
            <a:xfrm>
              <a:off x="2437106" y="2891812"/>
              <a:ext cx="64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025354" y="2635258"/>
            <a:ext cx="2340436" cy="523220"/>
            <a:chOff x="1230086" y="1785257"/>
            <a:chExt cx="2340436" cy="523220"/>
          </a:xfrm>
        </p:grpSpPr>
        <p:sp>
          <p:nvSpPr>
            <p:cNvPr id="29" name="TextBox 28"/>
            <p:cNvSpPr txBox="1"/>
            <p:nvPr/>
          </p:nvSpPr>
          <p:spPr>
            <a:xfrm>
              <a:off x="1230086" y="1785257"/>
              <a:ext cx="566057" cy="523220"/>
            </a:xfrm>
            <a:prstGeom prst="rect">
              <a:avLst/>
            </a:prstGeom>
            <a:noFill/>
          </p:spPr>
          <p:txBody>
            <a:bodyPr wrap="square" rtlCol="0">
              <a:spAutoFit/>
            </a:bodyPr>
            <a:lstStyle/>
            <a:p>
              <a:pPr algn="ctr"/>
              <a:r>
                <a:rPr lang="en-US" sz="2800">
                  <a:solidFill>
                    <a:srgbClr val="0070C0"/>
                  </a:solidFill>
                </a:rPr>
                <a:t>A.</a:t>
              </a:r>
            </a:p>
          </p:txBody>
        </p:sp>
        <p:sp>
          <p:nvSpPr>
            <p:cNvPr id="30" name="TextBox 29"/>
            <p:cNvSpPr txBox="1"/>
            <p:nvPr/>
          </p:nvSpPr>
          <p:spPr>
            <a:xfrm>
              <a:off x="1611086" y="1785257"/>
              <a:ext cx="1959436" cy="523220"/>
            </a:xfrm>
            <a:prstGeom prst="rect">
              <a:avLst/>
            </a:prstGeom>
            <a:noFill/>
          </p:spPr>
          <p:txBody>
            <a:bodyPr wrap="square" rtlCol="0">
              <a:spAutoFit/>
            </a:bodyPr>
            <a:lstStyle/>
            <a:p>
              <a:r>
                <a:rPr lang="en-US" sz="2800"/>
                <a:t>is wearing</a:t>
              </a:r>
            </a:p>
          </p:txBody>
        </p:sp>
      </p:grpSp>
      <p:grpSp>
        <p:nvGrpSpPr>
          <p:cNvPr id="31" name="Group 30"/>
          <p:cNvGrpSpPr/>
          <p:nvPr/>
        </p:nvGrpSpPr>
        <p:grpSpPr>
          <a:xfrm>
            <a:off x="4764211" y="2628920"/>
            <a:ext cx="2998565" cy="523220"/>
            <a:chOff x="1230086" y="1785257"/>
            <a:chExt cx="2319736" cy="523220"/>
          </a:xfrm>
        </p:grpSpPr>
        <p:sp>
          <p:nvSpPr>
            <p:cNvPr id="32" name="TextBox 31"/>
            <p:cNvSpPr txBox="1"/>
            <p:nvPr/>
          </p:nvSpPr>
          <p:spPr>
            <a:xfrm>
              <a:off x="1230086" y="1785257"/>
              <a:ext cx="566057" cy="523220"/>
            </a:xfrm>
            <a:prstGeom prst="rect">
              <a:avLst/>
            </a:prstGeom>
            <a:noFill/>
          </p:spPr>
          <p:txBody>
            <a:bodyPr wrap="square" rtlCol="0">
              <a:spAutoFit/>
            </a:bodyPr>
            <a:lstStyle/>
            <a:p>
              <a:pPr algn="ctr"/>
              <a:r>
                <a:rPr lang="en-US" sz="2800">
                  <a:solidFill>
                    <a:srgbClr val="0070C0"/>
                  </a:solidFill>
                </a:rPr>
                <a:t>B.</a:t>
              </a:r>
            </a:p>
          </p:txBody>
        </p:sp>
        <p:sp>
          <p:nvSpPr>
            <p:cNvPr id="33" name="TextBox 32"/>
            <p:cNvSpPr txBox="1"/>
            <p:nvPr/>
          </p:nvSpPr>
          <p:spPr>
            <a:xfrm>
              <a:off x="1611086" y="1785257"/>
              <a:ext cx="1938736" cy="523220"/>
            </a:xfrm>
            <a:prstGeom prst="rect">
              <a:avLst/>
            </a:prstGeom>
            <a:noFill/>
          </p:spPr>
          <p:txBody>
            <a:bodyPr wrap="square" rtlCol="0">
              <a:spAutoFit/>
            </a:bodyPr>
            <a:lstStyle/>
            <a:p>
              <a:r>
                <a:rPr lang="en-US" sz="2800" dirty="0"/>
                <a:t>isn’t wearing</a:t>
              </a:r>
            </a:p>
          </p:txBody>
        </p:sp>
      </p:grpSp>
      <p:grpSp>
        <p:nvGrpSpPr>
          <p:cNvPr id="34" name="Group 33"/>
          <p:cNvGrpSpPr/>
          <p:nvPr/>
        </p:nvGrpSpPr>
        <p:grpSpPr>
          <a:xfrm>
            <a:off x="1611703" y="3169094"/>
            <a:ext cx="7831797" cy="531873"/>
            <a:chOff x="838203" y="3668444"/>
            <a:chExt cx="7676732" cy="531873"/>
          </a:xfrm>
        </p:grpSpPr>
        <p:grpSp>
          <p:nvGrpSpPr>
            <p:cNvPr id="35" name="Group 34"/>
            <p:cNvGrpSpPr/>
            <p:nvPr/>
          </p:nvGrpSpPr>
          <p:grpSpPr>
            <a:xfrm>
              <a:off x="838203" y="3668444"/>
              <a:ext cx="7676732" cy="531873"/>
              <a:chOff x="363373" y="4026312"/>
              <a:chExt cx="7676732" cy="531873"/>
            </a:xfrm>
          </p:grpSpPr>
          <p:sp>
            <p:nvSpPr>
              <p:cNvPr id="37" name="TextBox 36"/>
              <p:cNvSpPr txBox="1"/>
              <p:nvPr/>
            </p:nvSpPr>
            <p:spPr>
              <a:xfrm>
                <a:off x="363373" y="4034965"/>
                <a:ext cx="474830" cy="523220"/>
              </a:xfrm>
              <a:prstGeom prst="rect">
                <a:avLst/>
              </a:prstGeom>
              <a:noFill/>
            </p:spPr>
            <p:txBody>
              <a:bodyPr wrap="square" rtlCol="0">
                <a:spAutoFit/>
              </a:bodyPr>
              <a:lstStyle/>
              <a:p>
                <a:r>
                  <a:rPr lang="en-US" sz="2800" b="1">
                    <a:solidFill>
                      <a:srgbClr val="0070C0"/>
                    </a:solidFill>
                  </a:rPr>
                  <a:t>3.</a:t>
                </a:r>
              </a:p>
            </p:txBody>
          </p:sp>
          <p:sp>
            <p:nvSpPr>
              <p:cNvPr id="38" name="TextBox 37"/>
              <p:cNvSpPr txBox="1"/>
              <p:nvPr/>
            </p:nvSpPr>
            <p:spPr>
              <a:xfrm>
                <a:off x="838203" y="4026312"/>
                <a:ext cx="7201902" cy="523220"/>
              </a:xfrm>
              <a:prstGeom prst="rect">
                <a:avLst/>
              </a:prstGeom>
              <a:noFill/>
            </p:spPr>
            <p:txBody>
              <a:bodyPr wrap="square" rtlCol="0">
                <a:spAutoFit/>
              </a:bodyPr>
              <a:lstStyle/>
              <a:p>
                <a:r>
                  <a:rPr lang="en-US" sz="2800" dirty="0"/>
                  <a:t>Janet studies          for two hours a week.</a:t>
                </a:r>
              </a:p>
            </p:txBody>
          </p:sp>
        </p:grpSp>
        <p:cxnSp>
          <p:nvCxnSpPr>
            <p:cNvPr id="36" name="Straight Connector 35"/>
            <p:cNvCxnSpPr/>
            <p:nvPr/>
          </p:nvCxnSpPr>
          <p:spPr>
            <a:xfrm flipV="1">
              <a:off x="3297763" y="4031874"/>
              <a:ext cx="64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992696" y="3713451"/>
            <a:ext cx="3374583" cy="523220"/>
            <a:chOff x="1230086" y="1785257"/>
            <a:chExt cx="3374583" cy="523220"/>
          </a:xfrm>
        </p:grpSpPr>
        <p:sp>
          <p:nvSpPr>
            <p:cNvPr id="40" name="TextBox 39"/>
            <p:cNvSpPr txBox="1"/>
            <p:nvPr/>
          </p:nvSpPr>
          <p:spPr>
            <a:xfrm>
              <a:off x="1230086" y="1785257"/>
              <a:ext cx="566057" cy="523220"/>
            </a:xfrm>
            <a:prstGeom prst="rect">
              <a:avLst/>
            </a:prstGeom>
            <a:noFill/>
          </p:spPr>
          <p:txBody>
            <a:bodyPr wrap="square" rtlCol="0">
              <a:spAutoFit/>
            </a:bodyPr>
            <a:lstStyle/>
            <a:p>
              <a:pPr algn="ctr"/>
              <a:r>
                <a:rPr lang="en-US" sz="2800">
                  <a:solidFill>
                    <a:srgbClr val="0070C0"/>
                  </a:solidFill>
                </a:rPr>
                <a:t>A.</a:t>
              </a:r>
            </a:p>
          </p:txBody>
        </p:sp>
        <p:sp>
          <p:nvSpPr>
            <p:cNvPr id="41" name="TextBox 40"/>
            <p:cNvSpPr txBox="1"/>
            <p:nvPr/>
          </p:nvSpPr>
          <p:spPr>
            <a:xfrm>
              <a:off x="1611086" y="1785257"/>
              <a:ext cx="2993583" cy="523220"/>
            </a:xfrm>
            <a:prstGeom prst="rect">
              <a:avLst/>
            </a:prstGeom>
            <a:noFill/>
          </p:spPr>
          <p:txBody>
            <a:bodyPr wrap="square" rtlCol="0">
              <a:spAutoFit/>
            </a:bodyPr>
            <a:lstStyle/>
            <a:p>
              <a:r>
                <a:rPr lang="en-US" sz="2800"/>
                <a:t>English</a:t>
              </a:r>
            </a:p>
          </p:txBody>
        </p:sp>
      </p:grpSp>
      <p:grpSp>
        <p:nvGrpSpPr>
          <p:cNvPr id="42" name="Group 41"/>
          <p:cNvGrpSpPr/>
          <p:nvPr/>
        </p:nvGrpSpPr>
        <p:grpSpPr>
          <a:xfrm>
            <a:off x="4760398" y="3707113"/>
            <a:ext cx="3002378" cy="523220"/>
            <a:chOff x="1230086" y="1785257"/>
            <a:chExt cx="3002378" cy="523220"/>
          </a:xfrm>
        </p:grpSpPr>
        <p:sp>
          <p:nvSpPr>
            <p:cNvPr id="43" name="TextBox 42"/>
            <p:cNvSpPr txBox="1"/>
            <p:nvPr/>
          </p:nvSpPr>
          <p:spPr>
            <a:xfrm>
              <a:off x="1230086" y="1785257"/>
              <a:ext cx="566057" cy="523220"/>
            </a:xfrm>
            <a:prstGeom prst="rect">
              <a:avLst/>
            </a:prstGeom>
            <a:noFill/>
          </p:spPr>
          <p:txBody>
            <a:bodyPr wrap="square" rtlCol="0">
              <a:spAutoFit/>
            </a:bodyPr>
            <a:lstStyle/>
            <a:p>
              <a:pPr algn="ctr"/>
              <a:r>
                <a:rPr lang="en-US" sz="2800">
                  <a:solidFill>
                    <a:srgbClr val="0070C0"/>
                  </a:solidFill>
                </a:rPr>
                <a:t>B.</a:t>
              </a:r>
            </a:p>
          </p:txBody>
        </p:sp>
        <p:sp>
          <p:nvSpPr>
            <p:cNvPr id="44" name="TextBox 43"/>
            <p:cNvSpPr txBox="1"/>
            <p:nvPr/>
          </p:nvSpPr>
          <p:spPr>
            <a:xfrm>
              <a:off x="1611085" y="1785257"/>
              <a:ext cx="2621379" cy="523220"/>
            </a:xfrm>
            <a:prstGeom prst="rect">
              <a:avLst/>
            </a:prstGeom>
            <a:noFill/>
          </p:spPr>
          <p:txBody>
            <a:bodyPr wrap="square" rtlCol="0">
              <a:spAutoFit/>
            </a:bodyPr>
            <a:lstStyle/>
            <a:p>
              <a:r>
                <a:rPr lang="en-US" sz="2800"/>
                <a:t>Vietnamese</a:t>
              </a:r>
            </a:p>
          </p:txBody>
        </p:sp>
      </p:grpSp>
      <p:grpSp>
        <p:nvGrpSpPr>
          <p:cNvPr id="45" name="Group 44"/>
          <p:cNvGrpSpPr/>
          <p:nvPr/>
        </p:nvGrpSpPr>
        <p:grpSpPr>
          <a:xfrm>
            <a:off x="1622588" y="4310369"/>
            <a:ext cx="6812122" cy="531873"/>
            <a:chOff x="685414" y="6027003"/>
            <a:chExt cx="6812122" cy="531873"/>
          </a:xfrm>
        </p:grpSpPr>
        <p:grpSp>
          <p:nvGrpSpPr>
            <p:cNvPr id="46" name="Group 45"/>
            <p:cNvGrpSpPr/>
            <p:nvPr/>
          </p:nvGrpSpPr>
          <p:grpSpPr>
            <a:xfrm>
              <a:off x="685414" y="6027003"/>
              <a:ext cx="6812122" cy="531873"/>
              <a:chOff x="363373" y="3312302"/>
              <a:chExt cx="6812122" cy="531873"/>
            </a:xfrm>
          </p:grpSpPr>
          <p:sp>
            <p:nvSpPr>
              <p:cNvPr id="48" name="TextBox 47"/>
              <p:cNvSpPr txBox="1"/>
              <p:nvPr/>
            </p:nvSpPr>
            <p:spPr>
              <a:xfrm>
                <a:off x="363373" y="3320955"/>
                <a:ext cx="474830" cy="523220"/>
              </a:xfrm>
              <a:prstGeom prst="rect">
                <a:avLst/>
              </a:prstGeom>
              <a:noFill/>
            </p:spPr>
            <p:txBody>
              <a:bodyPr wrap="square" rtlCol="0">
                <a:spAutoFit/>
              </a:bodyPr>
              <a:lstStyle/>
              <a:p>
                <a:r>
                  <a:rPr lang="en-US" sz="2800" b="1">
                    <a:solidFill>
                      <a:srgbClr val="0070C0"/>
                    </a:solidFill>
                  </a:rPr>
                  <a:t>4.</a:t>
                </a:r>
              </a:p>
            </p:txBody>
          </p:sp>
          <p:sp>
            <p:nvSpPr>
              <p:cNvPr id="49" name="TextBox 48"/>
              <p:cNvSpPr txBox="1"/>
              <p:nvPr/>
            </p:nvSpPr>
            <p:spPr>
              <a:xfrm>
                <a:off x="781053" y="3312302"/>
                <a:ext cx="6394442" cy="523220"/>
              </a:xfrm>
              <a:prstGeom prst="rect">
                <a:avLst/>
              </a:prstGeom>
              <a:noFill/>
            </p:spPr>
            <p:txBody>
              <a:bodyPr wrap="square" rtlCol="0">
                <a:spAutoFit/>
              </a:bodyPr>
              <a:lstStyle/>
              <a:p>
                <a:r>
                  <a:rPr lang="en-US" sz="2800" dirty="0"/>
                  <a:t>Janet usually does her homework          .</a:t>
                </a:r>
              </a:p>
            </p:txBody>
          </p:sp>
        </p:grpSp>
        <p:cxnSp>
          <p:nvCxnSpPr>
            <p:cNvPr id="47" name="Straight Connector 46"/>
            <p:cNvCxnSpPr/>
            <p:nvPr/>
          </p:nvCxnSpPr>
          <p:spPr>
            <a:xfrm flipV="1">
              <a:off x="6136066" y="6389061"/>
              <a:ext cx="64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1999438" y="4810988"/>
            <a:ext cx="4018906" cy="523220"/>
            <a:chOff x="1230086" y="1785257"/>
            <a:chExt cx="4018906" cy="523220"/>
          </a:xfrm>
        </p:grpSpPr>
        <p:sp>
          <p:nvSpPr>
            <p:cNvPr id="51" name="TextBox 50"/>
            <p:cNvSpPr txBox="1"/>
            <p:nvPr/>
          </p:nvSpPr>
          <p:spPr>
            <a:xfrm>
              <a:off x="1230086" y="1785257"/>
              <a:ext cx="566057" cy="523220"/>
            </a:xfrm>
            <a:prstGeom prst="rect">
              <a:avLst/>
            </a:prstGeom>
            <a:noFill/>
          </p:spPr>
          <p:txBody>
            <a:bodyPr wrap="square" rtlCol="0">
              <a:spAutoFit/>
            </a:bodyPr>
            <a:lstStyle/>
            <a:p>
              <a:pPr algn="ctr"/>
              <a:r>
                <a:rPr lang="en-US" sz="2800">
                  <a:solidFill>
                    <a:srgbClr val="0070C0"/>
                  </a:solidFill>
                </a:rPr>
                <a:t>A.</a:t>
              </a:r>
            </a:p>
          </p:txBody>
        </p:sp>
        <p:sp>
          <p:nvSpPr>
            <p:cNvPr id="52" name="TextBox 51"/>
            <p:cNvSpPr txBox="1"/>
            <p:nvPr/>
          </p:nvSpPr>
          <p:spPr>
            <a:xfrm>
              <a:off x="1611086" y="1785257"/>
              <a:ext cx="3637906" cy="523220"/>
            </a:xfrm>
            <a:prstGeom prst="rect">
              <a:avLst/>
            </a:prstGeom>
            <a:noFill/>
          </p:spPr>
          <p:txBody>
            <a:bodyPr wrap="square" rtlCol="0">
              <a:spAutoFit/>
            </a:bodyPr>
            <a:lstStyle/>
            <a:p>
              <a:r>
                <a:rPr lang="en-US" sz="2800"/>
                <a:t>in the library</a:t>
              </a:r>
            </a:p>
          </p:txBody>
        </p:sp>
      </p:grpSp>
      <p:grpSp>
        <p:nvGrpSpPr>
          <p:cNvPr id="53" name="Group 52"/>
          <p:cNvGrpSpPr/>
          <p:nvPr/>
        </p:nvGrpSpPr>
        <p:grpSpPr>
          <a:xfrm>
            <a:off x="4772538" y="4794026"/>
            <a:ext cx="4153626" cy="523220"/>
            <a:chOff x="1230086" y="1785257"/>
            <a:chExt cx="4153626" cy="523220"/>
          </a:xfrm>
        </p:grpSpPr>
        <p:sp>
          <p:nvSpPr>
            <p:cNvPr id="54" name="TextBox 53"/>
            <p:cNvSpPr txBox="1"/>
            <p:nvPr/>
          </p:nvSpPr>
          <p:spPr>
            <a:xfrm>
              <a:off x="1230086" y="1785257"/>
              <a:ext cx="566057" cy="523220"/>
            </a:xfrm>
            <a:prstGeom prst="rect">
              <a:avLst/>
            </a:prstGeom>
            <a:noFill/>
          </p:spPr>
          <p:txBody>
            <a:bodyPr wrap="square" rtlCol="0">
              <a:spAutoFit/>
            </a:bodyPr>
            <a:lstStyle/>
            <a:p>
              <a:pPr algn="ctr"/>
              <a:r>
                <a:rPr lang="en-US" sz="2800">
                  <a:solidFill>
                    <a:srgbClr val="0070C0"/>
                  </a:solidFill>
                </a:rPr>
                <a:t>B.</a:t>
              </a:r>
            </a:p>
          </p:txBody>
        </p:sp>
        <p:sp>
          <p:nvSpPr>
            <p:cNvPr id="55" name="TextBox 54"/>
            <p:cNvSpPr txBox="1"/>
            <p:nvPr/>
          </p:nvSpPr>
          <p:spPr>
            <a:xfrm>
              <a:off x="1611086" y="1785257"/>
              <a:ext cx="3772626" cy="523220"/>
            </a:xfrm>
            <a:prstGeom prst="rect">
              <a:avLst/>
            </a:prstGeom>
            <a:noFill/>
          </p:spPr>
          <p:txBody>
            <a:bodyPr wrap="square" rtlCol="0">
              <a:spAutoFit/>
            </a:bodyPr>
            <a:lstStyle/>
            <a:p>
              <a:r>
                <a:rPr lang="en-US" sz="2800"/>
                <a:t>at home</a:t>
              </a:r>
            </a:p>
          </p:txBody>
        </p:sp>
      </p:grpSp>
      <p:grpSp>
        <p:nvGrpSpPr>
          <p:cNvPr id="56" name="Group 55"/>
          <p:cNvGrpSpPr/>
          <p:nvPr/>
        </p:nvGrpSpPr>
        <p:grpSpPr>
          <a:xfrm>
            <a:off x="1594074" y="1131227"/>
            <a:ext cx="8598489" cy="531873"/>
            <a:chOff x="794659" y="707494"/>
            <a:chExt cx="6973597" cy="531873"/>
          </a:xfrm>
        </p:grpSpPr>
        <p:grpSp>
          <p:nvGrpSpPr>
            <p:cNvPr id="57" name="Group 56"/>
            <p:cNvGrpSpPr/>
            <p:nvPr/>
          </p:nvGrpSpPr>
          <p:grpSpPr>
            <a:xfrm>
              <a:off x="794659" y="707494"/>
              <a:ext cx="6973597" cy="531873"/>
              <a:chOff x="363373" y="1262747"/>
              <a:chExt cx="6973597" cy="531873"/>
            </a:xfrm>
          </p:grpSpPr>
          <p:sp>
            <p:nvSpPr>
              <p:cNvPr id="59" name="TextBox 58"/>
              <p:cNvSpPr txBox="1"/>
              <p:nvPr/>
            </p:nvSpPr>
            <p:spPr>
              <a:xfrm>
                <a:off x="363373" y="1262747"/>
                <a:ext cx="474830" cy="523220"/>
              </a:xfrm>
              <a:prstGeom prst="rect">
                <a:avLst/>
              </a:prstGeom>
              <a:noFill/>
            </p:spPr>
            <p:txBody>
              <a:bodyPr wrap="square" rtlCol="0">
                <a:spAutoFit/>
              </a:bodyPr>
              <a:lstStyle/>
              <a:p>
                <a:r>
                  <a:rPr lang="en-US" sz="2800" b="1">
                    <a:solidFill>
                      <a:srgbClr val="0070C0"/>
                    </a:solidFill>
                  </a:rPr>
                  <a:t>1.</a:t>
                </a:r>
              </a:p>
            </p:txBody>
          </p:sp>
          <p:sp>
            <p:nvSpPr>
              <p:cNvPr id="60" name="TextBox 59"/>
              <p:cNvSpPr txBox="1"/>
              <p:nvPr/>
            </p:nvSpPr>
            <p:spPr>
              <a:xfrm>
                <a:off x="827313" y="1271400"/>
                <a:ext cx="6509657" cy="523220"/>
              </a:xfrm>
              <a:prstGeom prst="rect">
                <a:avLst/>
              </a:prstGeom>
              <a:noFill/>
            </p:spPr>
            <p:txBody>
              <a:bodyPr wrap="square" rtlCol="0">
                <a:spAutoFit/>
              </a:bodyPr>
              <a:lstStyle/>
              <a:p>
                <a:r>
                  <a:rPr lang="en-US" sz="2800" dirty="0"/>
                  <a:t>Janet’s </a:t>
                </a:r>
                <a:r>
                  <a:rPr lang="en-US" sz="2800" dirty="0" err="1"/>
                  <a:t>favourite</a:t>
                </a:r>
                <a:r>
                  <a:rPr lang="en-US" sz="2800" dirty="0"/>
                  <a:t> teacher is her            teacher.</a:t>
                </a:r>
                <a:endParaRPr lang="en-US" sz="2800" i="1" dirty="0"/>
              </a:p>
            </p:txBody>
          </p:sp>
        </p:grpSp>
        <p:cxnSp>
          <p:nvCxnSpPr>
            <p:cNvPr id="58" name="Straight Connector 57"/>
            <p:cNvCxnSpPr/>
            <p:nvPr/>
          </p:nvCxnSpPr>
          <p:spPr>
            <a:xfrm>
              <a:off x="4982270" y="1082081"/>
              <a:ext cx="64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633474" y="5398941"/>
            <a:ext cx="8096272" cy="531873"/>
            <a:chOff x="685414" y="6027003"/>
            <a:chExt cx="6869272" cy="531873"/>
          </a:xfrm>
        </p:grpSpPr>
        <p:grpSp>
          <p:nvGrpSpPr>
            <p:cNvPr id="62" name="Group 61"/>
            <p:cNvGrpSpPr/>
            <p:nvPr/>
          </p:nvGrpSpPr>
          <p:grpSpPr>
            <a:xfrm>
              <a:off x="685414" y="6027003"/>
              <a:ext cx="6869272" cy="531873"/>
              <a:chOff x="363373" y="3312302"/>
              <a:chExt cx="6869272" cy="531873"/>
            </a:xfrm>
          </p:grpSpPr>
          <p:sp>
            <p:nvSpPr>
              <p:cNvPr id="64" name="TextBox 63"/>
              <p:cNvSpPr txBox="1"/>
              <p:nvPr/>
            </p:nvSpPr>
            <p:spPr>
              <a:xfrm>
                <a:off x="363373" y="3320955"/>
                <a:ext cx="474830" cy="523220"/>
              </a:xfrm>
              <a:prstGeom prst="rect">
                <a:avLst/>
              </a:prstGeom>
              <a:noFill/>
            </p:spPr>
            <p:txBody>
              <a:bodyPr wrap="square" rtlCol="0">
                <a:spAutoFit/>
              </a:bodyPr>
              <a:lstStyle/>
              <a:p>
                <a:r>
                  <a:rPr lang="en-US" sz="2800" b="1">
                    <a:solidFill>
                      <a:srgbClr val="0070C0"/>
                    </a:solidFill>
                  </a:rPr>
                  <a:t>5.</a:t>
                </a:r>
              </a:p>
            </p:txBody>
          </p:sp>
          <p:sp>
            <p:nvSpPr>
              <p:cNvPr id="65" name="TextBox 64"/>
              <p:cNvSpPr txBox="1"/>
              <p:nvPr/>
            </p:nvSpPr>
            <p:spPr>
              <a:xfrm>
                <a:off x="838203" y="3312302"/>
                <a:ext cx="6394442" cy="523220"/>
              </a:xfrm>
              <a:prstGeom prst="rect">
                <a:avLst/>
              </a:prstGeom>
              <a:noFill/>
            </p:spPr>
            <p:txBody>
              <a:bodyPr wrap="square" rtlCol="0">
                <a:spAutoFit/>
              </a:bodyPr>
              <a:lstStyle/>
              <a:p>
                <a:r>
                  <a:rPr lang="en-US" sz="2800" dirty="0"/>
                  <a:t>Her class is going to have a biology lesson          .</a:t>
                </a:r>
              </a:p>
            </p:txBody>
          </p:sp>
        </p:grpSp>
        <p:cxnSp>
          <p:nvCxnSpPr>
            <p:cNvPr id="63" name="Straight Connector 62"/>
            <p:cNvCxnSpPr/>
            <p:nvPr/>
          </p:nvCxnSpPr>
          <p:spPr>
            <a:xfrm flipV="1">
              <a:off x="6349533" y="6373159"/>
              <a:ext cx="64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010324" y="5899560"/>
            <a:ext cx="2688784" cy="523220"/>
            <a:chOff x="1230086" y="1785257"/>
            <a:chExt cx="2688784" cy="523220"/>
          </a:xfrm>
        </p:grpSpPr>
        <p:sp>
          <p:nvSpPr>
            <p:cNvPr id="67" name="TextBox 66"/>
            <p:cNvSpPr txBox="1"/>
            <p:nvPr/>
          </p:nvSpPr>
          <p:spPr>
            <a:xfrm>
              <a:off x="1230086" y="1785257"/>
              <a:ext cx="566057" cy="523220"/>
            </a:xfrm>
            <a:prstGeom prst="rect">
              <a:avLst/>
            </a:prstGeom>
            <a:noFill/>
          </p:spPr>
          <p:txBody>
            <a:bodyPr wrap="square" rtlCol="0">
              <a:spAutoFit/>
            </a:bodyPr>
            <a:lstStyle/>
            <a:p>
              <a:pPr algn="ctr"/>
              <a:r>
                <a:rPr lang="en-US" sz="2800">
                  <a:solidFill>
                    <a:srgbClr val="0070C0"/>
                  </a:solidFill>
                </a:rPr>
                <a:t>A.</a:t>
              </a:r>
            </a:p>
          </p:txBody>
        </p:sp>
        <p:sp>
          <p:nvSpPr>
            <p:cNvPr id="68" name="TextBox 67"/>
            <p:cNvSpPr txBox="1"/>
            <p:nvPr/>
          </p:nvSpPr>
          <p:spPr>
            <a:xfrm>
              <a:off x="1611086" y="1785257"/>
              <a:ext cx="2307784" cy="523220"/>
            </a:xfrm>
            <a:prstGeom prst="rect">
              <a:avLst/>
            </a:prstGeom>
            <a:noFill/>
          </p:spPr>
          <p:txBody>
            <a:bodyPr wrap="square" rtlCol="0">
              <a:spAutoFit/>
            </a:bodyPr>
            <a:lstStyle/>
            <a:p>
              <a:r>
                <a:rPr lang="en-US" sz="2800"/>
                <a:t>on a farm</a:t>
              </a:r>
            </a:p>
          </p:txBody>
        </p:sp>
      </p:grpSp>
      <p:grpSp>
        <p:nvGrpSpPr>
          <p:cNvPr id="69" name="Group 68"/>
          <p:cNvGrpSpPr/>
          <p:nvPr/>
        </p:nvGrpSpPr>
        <p:grpSpPr>
          <a:xfrm>
            <a:off x="4773630" y="5882598"/>
            <a:ext cx="4109363" cy="523220"/>
            <a:chOff x="1230086" y="1785257"/>
            <a:chExt cx="4109363" cy="523220"/>
          </a:xfrm>
        </p:grpSpPr>
        <p:sp>
          <p:nvSpPr>
            <p:cNvPr id="70" name="TextBox 69"/>
            <p:cNvSpPr txBox="1"/>
            <p:nvPr/>
          </p:nvSpPr>
          <p:spPr>
            <a:xfrm>
              <a:off x="1230086" y="1785257"/>
              <a:ext cx="566057" cy="523220"/>
            </a:xfrm>
            <a:prstGeom prst="rect">
              <a:avLst/>
            </a:prstGeom>
            <a:noFill/>
          </p:spPr>
          <p:txBody>
            <a:bodyPr wrap="square" rtlCol="0">
              <a:spAutoFit/>
            </a:bodyPr>
            <a:lstStyle/>
            <a:p>
              <a:pPr algn="ctr"/>
              <a:r>
                <a:rPr lang="en-US" sz="2800">
                  <a:solidFill>
                    <a:srgbClr val="0070C0"/>
                  </a:solidFill>
                </a:rPr>
                <a:t>B.</a:t>
              </a:r>
            </a:p>
          </p:txBody>
        </p:sp>
        <p:sp>
          <p:nvSpPr>
            <p:cNvPr id="71" name="TextBox 70"/>
            <p:cNvSpPr txBox="1"/>
            <p:nvPr/>
          </p:nvSpPr>
          <p:spPr>
            <a:xfrm>
              <a:off x="1611085" y="1785257"/>
              <a:ext cx="3728364" cy="523220"/>
            </a:xfrm>
            <a:prstGeom prst="rect">
              <a:avLst/>
            </a:prstGeom>
            <a:noFill/>
          </p:spPr>
          <p:txBody>
            <a:bodyPr wrap="square" rtlCol="0">
              <a:spAutoFit/>
            </a:bodyPr>
            <a:lstStyle/>
            <a:p>
              <a:r>
                <a:rPr lang="en-US" sz="2800" dirty="0"/>
                <a:t>in the classroom</a:t>
              </a:r>
            </a:p>
          </p:txBody>
        </p:sp>
      </p:grpSp>
      <p:sp>
        <p:nvSpPr>
          <p:cNvPr id="72" name="Oval 71">
            <a:extLst>
              <a:ext uri="{FF2B5EF4-FFF2-40B4-BE49-F238E27FC236}">
                <a16:creationId xmlns:a16="http://schemas.microsoft.com/office/drawing/2014/main" id="{0679A8F5-8AD2-492D-B2EF-4B8ECFFA2C0C}"/>
              </a:ext>
            </a:extLst>
          </p:cNvPr>
          <p:cNvSpPr/>
          <p:nvPr/>
        </p:nvSpPr>
        <p:spPr>
          <a:xfrm>
            <a:off x="1999438" y="1625303"/>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3" name="Oval 72">
            <a:extLst>
              <a:ext uri="{FF2B5EF4-FFF2-40B4-BE49-F238E27FC236}">
                <a16:creationId xmlns:a16="http://schemas.microsoft.com/office/drawing/2014/main" id="{99EE6A51-99CB-4760-92AA-D0E9572833D8}"/>
              </a:ext>
            </a:extLst>
          </p:cNvPr>
          <p:cNvSpPr/>
          <p:nvPr/>
        </p:nvSpPr>
        <p:spPr>
          <a:xfrm>
            <a:off x="4756047" y="3701669"/>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5" name="Oval 74">
            <a:extLst>
              <a:ext uri="{FF2B5EF4-FFF2-40B4-BE49-F238E27FC236}">
                <a16:creationId xmlns:a16="http://schemas.microsoft.com/office/drawing/2014/main" id="{12176BDC-15EA-4A5F-B524-1CA58989543F}"/>
              </a:ext>
            </a:extLst>
          </p:cNvPr>
          <p:cNvSpPr/>
          <p:nvPr/>
        </p:nvSpPr>
        <p:spPr>
          <a:xfrm>
            <a:off x="1992695" y="4826450"/>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6" name="Oval 75">
            <a:extLst>
              <a:ext uri="{FF2B5EF4-FFF2-40B4-BE49-F238E27FC236}">
                <a16:creationId xmlns:a16="http://schemas.microsoft.com/office/drawing/2014/main" id="{44C6E867-6148-49C1-B8FB-5CC5AB71085C}"/>
              </a:ext>
            </a:extLst>
          </p:cNvPr>
          <p:cNvSpPr/>
          <p:nvPr/>
        </p:nvSpPr>
        <p:spPr>
          <a:xfrm>
            <a:off x="2011078" y="5934327"/>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7" name="Oval 76">
            <a:extLst>
              <a:ext uri="{FF2B5EF4-FFF2-40B4-BE49-F238E27FC236}">
                <a16:creationId xmlns:a16="http://schemas.microsoft.com/office/drawing/2014/main" id="{8DA91430-0BFF-49BA-BFE4-311608045006}"/>
              </a:ext>
            </a:extLst>
          </p:cNvPr>
          <p:cNvSpPr/>
          <p:nvPr/>
        </p:nvSpPr>
        <p:spPr>
          <a:xfrm>
            <a:off x="4772538" y="2657820"/>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heel(1)">
                                      <p:cBhvr>
                                        <p:cTn id="7" dur="10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heel(1)">
                                      <p:cBhvr>
                                        <p:cTn id="12" dur="10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heel(1)">
                                      <p:cBhvr>
                                        <p:cTn id="17" dur="10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heel(1)">
                                      <p:cBhvr>
                                        <p:cTn id="22" dur="10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heel(1)">
                                      <p:cBhvr>
                                        <p:cTn id="27"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5" grpId="0" animBg="1"/>
      <p:bldP spid="76" grpId="0" animBg="1"/>
      <p:bldP spid="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52400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615692" y="2573874"/>
            <a:ext cx="4954515" cy="1717040"/>
            <a:chOff x="2094743" y="1826837"/>
            <a:chExt cx="4954515" cy="1717040"/>
          </a:xfrm>
        </p:grpSpPr>
        <p:grpSp>
          <p:nvGrpSpPr>
            <p:cNvPr id="12" name="Group 11"/>
            <p:cNvGrpSpPr/>
            <p:nvPr/>
          </p:nvGrpSpPr>
          <p:grpSpPr>
            <a:xfrm>
              <a:off x="2094743" y="1826837"/>
              <a:ext cx="4954515" cy="777611"/>
              <a:chOff x="2100847" y="1826837"/>
              <a:chExt cx="4954515"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9932"/>
                <a:ext cx="4176100" cy="7329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Writing</a:t>
              </a:r>
            </a:p>
          </p:txBody>
        </p:sp>
      </p:grpSp>
    </p:spTree>
    <p:extLst>
      <p:ext uri="{BB962C8B-B14F-4D97-AF65-F5344CB8AC3E}">
        <p14:creationId xmlns:p14="http://schemas.microsoft.com/office/powerpoint/2010/main" val="65913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657"/>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995" y="160436"/>
            <a:ext cx="587409" cy="621628"/>
          </a:xfrm>
          <a:prstGeom prst="rect">
            <a:avLst/>
          </a:prstGeom>
        </p:spPr>
      </p:pic>
      <p:sp>
        <p:nvSpPr>
          <p:cNvPr id="8" name="TextBox 7"/>
          <p:cNvSpPr txBox="1"/>
          <p:nvPr/>
        </p:nvSpPr>
        <p:spPr>
          <a:xfrm>
            <a:off x="2470650" y="132873"/>
            <a:ext cx="7903436" cy="954107"/>
          </a:xfrm>
          <a:prstGeom prst="rect">
            <a:avLst/>
          </a:prstGeom>
          <a:noFill/>
        </p:spPr>
        <p:txBody>
          <a:bodyPr wrap="square" rtlCol="0">
            <a:spAutoFit/>
          </a:bodyPr>
          <a:lstStyle/>
          <a:p>
            <a:r>
              <a:rPr lang="en-US" sz="2800" b="1">
                <a:effectLst>
                  <a:glow rad="88900">
                    <a:schemeClr val="bg1"/>
                  </a:glow>
                </a:effectLst>
                <a:latin typeface="Arial" panose="020B0604020202020204" pitchFamily="34" charset="0"/>
                <a:cs typeface="Arial" panose="020B0604020202020204" pitchFamily="34" charset="0"/>
              </a:rPr>
              <a:t>Write the answers to the following questions about your school. </a:t>
            </a:r>
            <a:endParaRPr lang="en-US" sz="2800" b="1" dirty="0">
              <a:effectLst>
                <a:glow rad="88900">
                  <a:schemeClr val="bg1"/>
                </a:glow>
              </a:effectLst>
              <a:latin typeface="Arial" panose="020B0604020202020204" pitchFamily="34" charset="0"/>
              <a:cs typeface="Arial" panose="020B0604020202020204" pitchFamily="34" charset="0"/>
            </a:endParaRPr>
          </a:p>
        </p:txBody>
      </p:sp>
      <p:grpSp>
        <p:nvGrpSpPr>
          <p:cNvPr id="45" name="Group 44"/>
          <p:cNvGrpSpPr/>
          <p:nvPr/>
        </p:nvGrpSpPr>
        <p:grpSpPr>
          <a:xfrm>
            <a:off x="1495244" y="1242950"/>
            <a:ext cx="9022673" cy="5711057"/>
            <a:chOff x="193701" y="1590291"/>
            <a:chExt cx="8653859" cy="5137079"/>
          </a:xfrm>
        </p:grpSpPr>
        <p:sp>
          <p:nvSpPr>
            <p:cNvPr id="47" name="Rounded Rectangle 46"/>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064986" y="1684761"/>
            <a:ext cx="6090402" cy="531873"/>
            <a:chOff x="363373" y="1262747"/>
            <a:chExt cx="5728817" cy="531873"/>
          </a:xfrm>
        </p:grpSpPr>
        <p:sp>
          <p:nvSpPr>
            <p:cNvPr id="51" name="TextBox 50"/>
            <p:cNvSpPr txBox="1"/>
            <p:nvPr/>
          </p:nvSpPr>
          <p:spPr>
            <a:xfrm>
              <a:off x="363373" y="1262747"/>
              <a:ext cx="474830" cy="523220"/>
            </a:xfrm>
            <a:prstGeom prst="rect">
              <a:avLst/>
            </a:prstGeom>
            <a:noFill/>
          </p:spPr>
          <p:txBody>
            <a:bodyPr wrap="square" rtlCol="0">
              <a:spAutoFit/>
            </a:bodyPr>
            <a:lstStyle/>
            <a:p>
              <a:r>
                <a:rPr lang="en-US" sz="2800" b="1">
                  <a:solidFill>
                    <a:srgbClr val="0070C0"/>
                  </a:solidFill>
                </a:rPr>
                <a:t>1.</a:t>
              </a:r>
            </a:p>
          </p:txBody>
        </p:sp>
        <p:sp>
          <p:nvSpPr>
            <p:cNvPr id="52" name="TextBox 51"/>
            <p:cNvSpPr txBox="1"/>
            <p:nvPr/>
          </p:nvSpPr>
          <p:spPr>
            <a:xfrm>
              <a:off x="827314" y="1271400"/>
              <a:ext cx="5264876" cy="523220"/>
            </a:xfrm>
            <a:prstGeom prst="rect">
              <a:avLst/>
            </a:prstGeom>
            <a:noFill/>
          </p:spPr>
          <p:txBody>
            <a:bodyPr wrap="square" rtlCol="0">
              <a:spAutoFit/>
            </a:bodyPr>
            <a:lstStyle/>
            <a:p>
              <a:r>
                <a:rPr lang="en-US" sz="2800"/>
                <a:t>What is the name of your school?</a:t>
              </a:r>
              <a:endParaRPr lang="en-US" sz="2800" i="1"/>
            </a:p>
          </p:txBody>
        </p:sp>
      </p:grpSp>
      <p:grpSp>
        <p:nvGrpSpPr>
          <p:cNvPr id="53" name="Group 52"/>
          <p:cNvGrpSpPr/>
          <p:nvPr/>
        </p:nvGrpSpPr>
        <p:grpSpPr>
          <a:xfrm>
            <a:off x="2064987" y="2681779"/>
            <a:ext cx="6880245" cy="523220"/>
            <a:chOff x="369902" y="2142097"/>
            <a:chExt cx="6471767" cy="523220"/>
          </a:xfrm>
        </p:grpSpPr>
        <p:sp>
          <p:nvSpPr>
            <p:cNvPr id="54" name="TextBox 53"/>
            <p:cNvSpPr txBox="1"/>
            <p:nvPr/>
          </p:nvSpPr>
          <p:spPr>
            <a:xfrm>
              <a:off x="369902" y="2142097"/>
              <a:ext cx="474830" cy="523220"/>
            </a:xfrm>
            <a:prstGeom prst="rect">
              <a:avLst/>
            </a:prstGeom>
            <a:noFill/>
          </p:spPr>
          <p:txBody>
            <a:bodyPr wrap="square" rtlCol="0">
              <a:spAutoFit/>
            </a:bodyPr>
            <a:lstStyle/>
            <a:p>
              <a:r>
                <a:rPr lang="en-US" sz="2800" b="1">
                  <a:solidFill>
                    <a:srgbClr val="0070C0"/>
                  </a:solidFill>
                </a:rPr>
                <a:t>2.</a:t>
              </a:r>
            </a:p>
          </p:txBody>
        </p:sp>
        <p:sp>
          <p:nvSpPr>
            <p:cNvPr id="55" name="TextBox 54"/>
            <p:cNvSpPr txBox="1"/>
            <p:nvPr/>
          </p:nvSpPr>
          <p:spPr>
            <a:xfrm>
              <a:off x="844733" y="2142097"/>
              <a:ext cx="5996936" cy="523220"/>
            </a:xfrm>
            <a:prstGeom prst="rect">
              <a:avLst/>
            </a:prstGeom>
            <a:noFill/>
          </p:spPr>
          <p:txBody>
            <a:bodyPr wrap="square" rtlCol="0">
              <a:spAutoFit/>
            </a:bodyPr>
            <a:lstStyle/>
            <a:p>
              <a:r>
                <a:rPr lang="en-US" sz="2800"/>
                <a:t>Where is your school?</a:t>
              </a:r>
              <a:endParaRPr lang="en-US" sz="2800" dirty="0"/>
            </a:p>
          </p:txBody>
        </p:sp>
      </p:grpSp>
      <p:grpSp>
        <p:nvGrpSpPr>
          <p:cNvPr id="56" name="Group 55"/>
          <p:cNvGrpSpPr/>
          <p:nvPr/>
        </p:nvGrpSpPr>
        <p:grpSpPr>
          <a:xfrm>
            <a:off x="2064987" y="3670146"/>
            <a:ext cx="6880245" cy="531873"/>
            <a:chOff x="363373" y="4026312"/>
            <a:chExt cx="6471767" cy="531873"/>
          </a:xfrm>
        </p:grpSpPr>
        <p:sp>
          <p:nvSpPr>
            <p:cNvPr id="57" name="TextBox 56"/>
            <p:cNvSpPr txBox="1"/>
            <p:nvPr/>
          </p:nvSpPr>
          <p:spPr>
            <a:xfrm>
              <a:off x="363373" y="4034965"/>
              <a:ext cx="474830" cy="523220"/>
            </a:xfrm>
            <a:prstGeom prst="rect">
              <a:avLst/>
            </a:prstGeom>
            <a:noFill/>
          </p:spPr>
          <p:txBody>
            <a:bodyPr wrap="square" rtlCol="0">
              <a:spAutoFit/>
            </a:bodyPr>
            <a:lstStyle/>
            <a:p>
              <a:r>
                <a:rPr lang="en-US" sz="2800" b="1">
                  <a:solidFill>
                    <a:srgbClr val="0070C0"/>
                  </a:solidFill>
                </a:rPr>
                <a:t>3.</a:t>
              </a:r>
            </a:p>
          </p:txBody>
        </p:sp>
        <p:sp>
          <p:nvSpPr>
            <p:cNvPr id="58" name="TextBox 57"/>
            <p:cNvSpPr txBox="1"/>
            <p:nvPr/>
          </p:nvSpPr>
          <p:spPr>
            <a:xfrm>
              <a:off x="838204" y="4026312"/>
              <a:ext cx="5996936" cy="523220"/>
            </a:xfrm>
            <a:prstGeom prst="rect">
              <a:avLst/>
            </a:prstGeom>
            <a:noFill/>
          </p:spPr>
          <p:txBody>
            <a:bodyPr wrap="square" rtlCol="0">
              <a:spAutoFit/>
            </a:bodyPr>
            <a:lstStyle/>
            <a:p>
              <a:r>
                <a:rPr lang="en-US" sz="2800"/>
                <a:t>How many classes does your school have?</a:t>
              </a:r>
            </a:p>
          </p:txBody>
        </p:sp>
      </p:grpSp>
      <p:grpSp>
        <p:nvGrpSpPr>
          <p:cNvPr id="59" name="Group 58"/>
          <p:cNvGrpSpPr/>
          <p:nvPr/>
        </p:nvGrpSpPr>
        <p:grpSpPr>
          <a:xfrm>
            <a:off x="2064987" y="4658512"/>
            <a:ext cx="6880245" cy="531873"/>
            <a:chOff x="363373" y="3312302"/>
            <a:chExt cx="6471767" cy="531873"/>
          </a:xfrm>
        </p:grpSpPr>
        <p:sp>
          <p:nvSpPr>
            <p:cNvPr id="60" name="TextBox 59"/>
            <p:cNvSpPr txBox="1"/>
            <p:nvPr/>
          </p:nvSpPr>
          <p:spPr>
            <a:xfrm>
              <a:off x="363373" y="3320955"/>
              <a:ext cx="474830" cy="523220"/>
            </a:xfrm>
            <a:prstGeom prst="rect">
              <a:avLst/>
            </a:prstGeom>
            <a:noFill/>
          </p:spPr>
          <p:txBody>
            <a:bodyPr wrap="square" rtlCol="0">
              <a:spAutoFit/>
            </a:bodyPr>
            <a:lstStyle/>
            <a:p>
              <a:r>
                <a:rPr lang="en-US" sz="2800" b="1">
                  <a:solidFill>
                    <a:srgbClr val="0070C0"/>
                  </a:solidFill>
                </a:rPr>
                <a:t>4.</a:t>
              </a:r>
            </a:p>
          </p:txBody>
        </p:sp>
        <p:sp>
          <p:nvSpPr>
            <p:cNvPr id="61" name="TextBox 60"/>
            <p:cNvSpPr txBox="1"/>
            <p:nvPr/>
          </p:nvSpPr>
          <p:spPr>
            <a:xfrm>
              <a:off x="838204" y="3312302"/>
              <a:ext cx="5996936" cy="523220"/>
            </a:xfrm>
            <a:prstGeom prst="rect">
              <a:avLst/>
            </a:prstGeom>
            <a:noFill/>
          </p:spPr>
          <p:txBody>
            <a:bodyPr wrap="square" rtlCol="0">
              <a:spAutoFit/>
            </a:bodyPr>
            <a:lstStyle/>
            <a:p>
              <a:r>
                <a:rPr lang="en-US" sz="2800"/>
                <a:t>What do students do at your school?</a:t>
              </a:r>
            </a:p>
          </p:txBody>
        </p:sp>
      </p:grpSp>
      <p:grpSp>
        <p:nvGrpSpPr>
          <p:cNvPr id="62" name="Group 61"/>
          <p:cNvGrpSpPr/>
          <p:nvPr/>
        </p:nvGrpSpPr>
        <p:grpSpPr>
          <a:xfrm>
            <a:off x="2064987" y="5664184"/>
            <a:ext cx="6880245" cy="531873"/>
            <a:chOff x="363373" y="5669935"/>
            <a:chExt cx="6471767" cy="531873"/>
          </a:xfrm>
        </p:grpSpPr>
        <p:sp>
          <p:nvSpPr>
            <p:cNvPr id="63" name="TextBox 62"/>
            <p:cNvSpPr txBox="1"/>
            <p:nvPr/>
          </p:nvSpPr>
          <p:spPr>
            <a:xfrm>
              <a:off x="363373" y="5678588"/>
              <a:ext cx="474830" cy="523220"/>
            </a:xfrm>
            <a:prstGeom prst="rect">
              <a:avLst/>
            </a:prstGeom>
            <a:noFill/>
          </p:spPr>
          <p:txBody>
            <a:bodyPr wrap="square" rtlCol="0">
              <a:spAutoFit/>
            </a:bodyPr>
            <a:lstStyle/>
            <a:p>
              <a:r>
                <a:rPr lang="en-US" sz="2800" b="1">
                  <a:solidFill>
                    <a:srgbClr val="0070C0"/>
                  </a:solidFill>
                </a:rPr>
                <a:t>5.</a:t>
              </a:r>
            </a:p>
          </p:txBody>
        </p:sp>
        <p:sp>
          <p:nvSpPr>
            <p:cNvPr id="64" name="TextBox 63"/>
            <p:cNvSpPr txBox="1"/>
            <p:nvPr/>
          </p:nvSpPr>
          <p:spPr>
            <a:xfrm>
              <a:off x="838204" y="5669935"/>
              <a:ext cx="5996936" cy="523220"/>
            </a:xfrm>
            <a:prstGeom prst="rect">
              <a:avLst/>
            </a:prstGeom>
            <a:noFill/>
          </p:spPr>
          <p:txBody>
            <a:bodyPr wrap="square" rtlCol="0">
              <a:spAutoFit/>
            </a:bodyPr>
            <a:lstStyle/>
            <a:p>
              <a:r>
                <a:rPr lang="en-US" sz="2800"/>
                <a:t>What do you like about your school?</a:t>
              </a:r>
            </a:p>
          </p:txBody>
        </p:sp>
      </p:grpSp>
      <p:cxnSp>
        <p:nvCxnSpPr>
          <p:cNvPr id="65" name="Straight Connector 64"/>
          <p:cNvCxnSpPr>
            <a:cxnSpLocks/>
          </p:cNvCxnSpPr>
          <p:nvPr/>
        </p:nvCxnSpPr>
        <p:spPr>
          <a:xfrm>
            <a:off x="2336374" y="2522964"/>
            <a:ext cx="6804798"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a:off x="2336374" y="3589764"/>
            <a:ext cx="6804798"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2340499" y="4597383"/>
            <a:ext cx="6804798"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a:off x="2340499" y="5664183"/>
            <a:ext cx="6804798"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cxnSpLocks/>
          </p:cNvCxnSpPr>
          <p:nvPr/>
        </p:nvCxnSpPr>
        <p:spPr>
          <a:xfrm>
            <a:off x="2340499" y="6570963"/>
            <a:ext cx="6804798"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a:off x="2076416" y="2388373"/>
            <a:ext cx="37796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p:cNvCxnSpPr>
          <p:nvPr/>
        </p:nvCxnSpPr>
        <p:spPr>
          <a:xfrm>
            <a:off x="2076416" y="3489463"/>
            <a:ext cx="37796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cxnSpLocks/>
          </p:cNvCxnSpPr>
          <p:nvPr/>
        </p:nvCxnSpPr>
        <p:spPr>
          <a:xfrm>
            <a:off x="2076416" y="4438153"/>
            <a:ext cx="37796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76416" y="5539243"/>
            <a:ext cx="37796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cxnSpLocks/>
          </p:cNvCxnSpPr>
          <p:nvPr/>
        </p:nvCxnSpPr>
        <p:spPr>
          <a:xfrm>
            <a:off x="2076416" y="6446023"/>
            <a:ext cx="37796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35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032" y="39756"/>
            <a:ext cx="9284189" cy="157842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701" y="153172"/>
            <a:ext cx="596415" cy="604353"/>
          </a:xfrm>
          <a:prstGeom prst="rect">
            <a:avLst/>
          </a:prstGeom>
        </p:spPr>
      </p:pic>
      <p:sp>
        <p:nvSpPr>
          <p:cNvPr id="8" name="TextBox 7"/>
          <p:cNvSpPr txBox="1"/>
          <p:nvPr/>
        </p:nvSpPr>
        <p:spPr>
          <a:xfrm>
            <a:off x="2110911" y="71602"/>
            <a:ext cx="7687301" cy="1384995"/>
          </a:xfrm>
          <a:prstGeom prst="rect">
            <a:avLst/>
          </a:prstGeom>
          <a:noFill/>
        </p:spPr>
        <p:txBody>
          <a:bodyPr wrap="square" rtlCol="0">
            <a:spAutoFit/>
          </a:bodyPr>
          <a:lstStyle/>
          <a:p>
            <a:pPr algn="just"/>
            <a:r>
              <a:rPr lang="en-US" sz="2800" b="1">
                <a:effectLst>
                  <a:glow rad="88900">
                    <a:schemeClr val="bg1"/>
                  </a:glow>
                </a:effectLst>
                <a:latin typeface="Arial" panose="020B0604020202020204" pitchFamily="34" charset="0"/>
                <a:cs typeface="Arial" panose="020B0604020202020204" pitchFamily="34" charset="0"/>
              </a:rPr>
              <a:t>Use the answers in </a:t>
            </a:r>
            <a:r>
              <a:rPr lang="en-US" sz="2800" b="1">
                <a:solidFill>
                  <a:srgbClr val="FF0000"/>
                </a:solidFill>
                <a:effectLst>
                  <a:glow rad="88900">
                    <a:schemeClr val="bg1"/>
                  </a:glow>
                </a:effectLst>
                <a:latin typeface="Arial" panose="020B0604020202020204" pitchFamily="34" charset="0"/>
                <a:cs typeface="Arial" panose="020B0604020202020204" pitchFamily="34" charset="0"/>
              </a:rPr>
              <a:t>3</a:t>
            </a:r>
            <a:r>
              <a:rPr lang="en-US" sz="2800" b="1">
                <a:effectLst>
                  <a:glow rad="88900">
                    <a:schemeClr val="bg1"/>
                  </a:glow>
                </a:effectLst>
                <a:latin typeface="Arial" panose="020B0604020202020204" pitchFamily="34" charset="0"/>
                <a:cs typeface="Arial" panose="020B0604020202020204" pitchFamily="34" charset="0"/>
              </a:rPr>
              <a:t> to write a paragraph of 40-50 words about your school. You can refer to the reading passages to help you.</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772" y="1469354"/>
            <a:ext cx="9514112" cy="5388647"/>
          </a:xfrm>
          <a:prstGeom prst="rect">
            <a:avLst/>
          </a:prstGeom>
        </p:spPr>
      </p:pic>
      <p:cxnSp>
        <p:nvCxnSpPr>
          <p:cNvPr id="17" name="Straight Connector 16"/>
          <p:cNvCxnSpPr/>
          <p:nvPr/>
        </p:nvCxnSpPr>
        <p:spPr>
          <a:xfrm flipV="1">
            <a:off x="3352800" y="3839000"/>
            <a:ext cx="5486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352800" y="4396501"/>
            <a:ext cx="5486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352800" y="4951520"/>
            <a:ext cx="5486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352800" y="5509021"/>
            <a:ext cx="5486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352800" y="6072901"/>
            <a:ext cx="5486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181602" y="2728657"/>
            <a:ext cx="36576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352800" y="3286158"/>
            <a:ext cx="5486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54829" y="2432089"/>
            <a:ext cx="2264229" cy="461665"/>
          </a:xfrm>
          <a:prstGeom prst="rect">
            <a:avLst/>
          </a:prstGeom>
          <a:noFill/>
        </p:spPr>
        <p:txBody>
          <a:bodyPr wrap="square" rtlCol="0">
            <a:spAutoFit/>
          </a:bodyPr>
          <a:lstStyle/>
          <a:p>
            <a:r>
              <a:rPr lang="en-US" sz="2400" dirty="0">
                <a:latin typeface="Comic Sans MS" panose="030F0702030302020204" pitchFamily="66" charset="0"/>
              </a:rPr>
              <a:t>My school is</a:t>
            </a:r>
          </a:p>
        </p:txBody>
      </p:sp>
    </p:spTree>
    <p:extLst>
      <p:ext uri="{BB962C8B-B14F-4D97-AF65-F5344CB8AC3E}">
        <p14:creationId xmlns:p14="http://schemas.microsoft.com/office/powerpoint/2010/main" val="1118135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676</Words>
  <Application>Microsoft Office PowerPoint</Application>
  <PresentationFormat>Widescreen</PresentationFormat>
  <Paragraphs>102</Paragraphs>
  <Slides>13</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DELL</cp:lastModifiedBy>
  <cp:revision>1</cp:revision>
  <dcterms:created xsi:type="dcterms:W3CDTF">2025-01-15T10:48:30Z</dcterms:created>
  <dcterms:modified xsi:type="dcterms:W3CDTF">2025-01-15T10:48:51Z</dcterms:modified>
</cp:coreProperties>
</file>