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audio1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326" r:id="rId3"/>
    <p:sldId id="258" r:id="rId4"/>
    <p:sldId id="315" r:id="rId5"/>
    <p:sldId id="320" r:id="rId6"/>
    <p:sldId id="322" r:id="rId7"/>
    <p:sldId id="338" r:id="rId8"/>
    <p:sldId id="291" r:id="rId9"/>
    <p:sldId id="299" r:id="rId10"/>
    <p:sldId id="339" r:id="rId11"/>
    <p:sldId id="263" r:id="rId12"/>
    <p:sldId id="34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4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45B33-5917-EA14-F8A9-36F4E2D1D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7D577B-9E5B-76CB-0A61-25234A120B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B0CC5-02D7-978C-2EF7-C99F7AD7D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A870-56D7-492B-AEA7-2302EB648BA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B53FB-4619-4BB6-C689-CAB6D0D32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ED7CB-8128-A3C7-D244-3EC664641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CD5A9-D91D-4FA3-ADD3-9CFA96F64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515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69A21-C130-E276-D597-28C903323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7F8AE4-22CF-FA72-9B79-83D58024D7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919A9-085F-A12E-89FA-1B3F0B218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A870-56D7-492B-AEA7-2302EB648BA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010CE-7D69-45FF-EF63-B5F713D3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15D9B-61CA-DB61-309C-7BF551325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CD5A9-D91D-4FA3-ADD3-9CFA96F64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825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8AA346-3988-494C-8B0A-BFDD38E9FA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1A29B1-4D33-EB42-D435-7C016C68AF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50B25-77E7-F097-55CE-1B80270A3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A870-56D7-492B-AEA7-2302EB648BA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39F83-9013-9920-B5F2-637183922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3097F-DF1C-6E26-A913-F0551A0AE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CD5A9-D91D-4FA3-ADD3-9CFA96F64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168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FC9DD045-E9B0-4098-BCAA-D7650DF33AC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796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827E1-E100-C21C-8146-D75D4587D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3BB4D-3BCA-EDD5-FC29-2F3BB0E3A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855E9-88B2-DFE4-A144-4DA94B701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A870-56D7-492B-AEA7-2302EB648BA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19F73-7456-189A-5CB7-B0607CF04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7300CB-CBBD-A39F-7D8A-F0C374068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CD5A9-D91D-4FA3-ADD3-9CFA96F64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06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65EE3-4770-DF9D-F954-E34A740CB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19107-5AB9-74A2-32C6-959E57D81F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7E3D3-9D31-0686-A8E4-AF2CC56F2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A870-56D7-492B-AEA7-2302EB648BA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E84E06-79E6-D6E0-7965-054E6BD86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18937-B18A-342D-1F89-436306550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CD5A9-D91D-4FA3-ADD3-9CFA96F64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549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DC390-7D60-A704-B67E-3066D5B04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E6784-A78B-E724-D100-67653985A4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D5A128-0DDB-9197-D096-FCBD5B8A29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FB4D55-889C-0E5D-41F5-2C879ECF9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A870-56D7-492B-AEA7-2302EB648BA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30B0D9-86E3-C2DB-A6AC-28FE36544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B1F196-D203-02A4-031A-67EF9CFF4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CD5A9-D91D-4FA3-ADD3-9CFA96F64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102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E8CC6-ECB0-4898-6B38-382B60779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8F357F-5C10-4C57-2737-A4F03585F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C74C37-BA13-974E-05CB-C600C87BCF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00861D-E1A0-120A-0E54-76A0BA7EDA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655262-61D8-2252-877F-67EC54A1F2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13C031-A8FD-401F-90FA-199132C80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A870-56D7-492B-AEA7-2302EB648BA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D12093-67DF-93B5-48E1-C39746530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754058-7406-3C81-DEFE-58B69DB05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CD5A9-D91D-4FA3-ADD3-9CFA96F64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701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3286F-2C1D-FB5B-17BC-D9341ED14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4FBEBD-7ED9-5B58-1F54-362784F7F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A870-56D7-492B-AEA7-2302EB648BA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94D7B9-42FF-5C4D-49E0-4DA137D43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F738EB-08D6-6FD9-F69B-A782D6084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CD5A9-D91D-4FA3-ADD3-9CFA96F64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48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5B9F34-67B5-4C8F-FD95-B70DE882B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A870-56D7-492B-AEA7-2302EB648BA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466C9B-C715-257A-26B3-E5AA32149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E15FBE-AD87-901E-F0A8-C263FF76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CD5A9-D91D-4FA3-ADD3-9CFA96F64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32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2D4C4-27C2-C497-8F46-DBE8FA086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84251-05B6-0B5C-9F3F-BB52B0675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EA6DD3-0051-BDD3-4160-A6BA46A98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785707-4999-0651-400A-84BEEE51D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A870-56D7-492B-AEA7-2302EB648BA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B123A6-DB4A-2356-079D-1A5D243BD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8319E0-3F5A-C833-0F69-A6E72AF53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CD5A9-D91D-4FA3-ADD3-9CFA96F64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286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94AF6-9587-AB60-2F09-DDFE2A5E4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ADACC0-033D-D9C0-AC64-CEB1A24FFA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E4EEF4-7828-C713-25D5-CBD34631A9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F55F0-4E10-C38A-AE56-6B0E5EA8B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A870-56D7-492B-AEA7-2302EB648BA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BB14E6-4668-89F1-2373-854944233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06B98D-78B9-8C4E-6395-D60D0058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CD5A9-D91D-4FA3-ADD3-9CFA96F64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32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248D14-B0DC-545B-6944-9F902AE97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B52954-6A68-6C62-6015-3691CA133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736930-D536-AA9D-FC32-73653DCA6A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2A870-56D7-492B-AEA7-2302EB648BA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585DF-89A0-2D23-B096-978F90CDE4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8A62D-F126-0D01-0F60-256BA8D21B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CD5A9-D91D-4FA3-ADD3-9CFA96F64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25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93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34" y="57750"/>
            <a:ext cx="6275670" cy="11867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54" y="150530"/>
            <a:ext cx="791928" cy="7466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86653" y="158294"/>
            <a:ext cx="5112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Listen and repeat</a:t>
            </a:r>
            <a:r>
              <a:rPr lang="en-US" sz="4000" b="1">
                <a:effectLst>
                  <a:glow rad="88900">
                    <a:schemeClr val="bg1"/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51898" y="1543640"/>
            <a:ext cx="7738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4000">
                <a:latin typeface="Cambria" panose="02040503050406030204" pitchFamily="18" charset="0"/>
                <a:ea typeface="Cambria" panose="02040503050406030204" pitchFamily="18" charset="0"/>
              </a:rPr>
              <a:t>My 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brother has a new compass.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31128" y="2524560"/>
            <a:ext cx="6238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000">
                <a:latin typeface="Cambria" panose="02040503050406030204" pitchFamily="18" charset="0"/>
                <a:ea typeface="Cambria" panose="02040503050406030204" pitchFamily="18" charset="0"/>
              </a:rPr>
              <a:t>Our 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classroom is large.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35775" y="3513023"/>
            <a:ext cx="10624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4000">
                <a:latin typeface="Cambria" panose="02040503050406030204" pitchFamily="18" charset="0"/>
                <a:ea typeface="Cambria" panose="02040503050406030204" pitchFamily="18" charset="0"/>
              </a:rPr>
              <a:t>They 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look smart on their first day at school.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35775" y="4570251"/>
            <a:ext cx="8843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4000">
                <a:latin typeface="Cambria" panose="02040503050406030204" pitchFamily="18" charset="0"/>
                <a:ea typeface="Cambria" panose="02040503050406030204" pitchFamily="18" charset="0"/>
              </a:rPr>
              <a:t>The 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art lesson starts at nine o’clock.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21502" y="5631235"/>
            <a:ext cx="9743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</a:t>
            </a:r>
            <a:r>
              <a:rPr lang="en-US" sz="4000">
                <a:latin typeface="Cambria" panose="02040503050406030204" pitchFamily="18" charset="0"/>
                <a:ea typeface="Cambria" panose="02040503050406030204" pitchFamily="18" charset="0"/>
              </a:rPr>
              <a:t>He 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goes out to have lunch every Sunday.</a:t>
            </a:r>
          </a:p>
        </p:txBody>
      </p:sp>
      <p:pic>
        <p:nvPicPr>
          <p:cNvPr id="59" name="Track (6)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23217" y="5238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4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" y="0"/>
            <a:ext cx="11966713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67" y="138671"/>
            <a:ext cx="587409" cy="5538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55128" y="47399"/>
            <a:ext cx="10753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repeat. Then listen again and underline the words with the sounds /ɑ:/ and /ʌ/.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0923" y="1292412"/>
            <a:ext cx="796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97700" y="1283759"/>
            <a:ext cx="6484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My brother has a new compass.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9239" y="243955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98632" y="2391693"/>
            <a:ext cx="6186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Our classroom is large.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4755" y="3431674"/>
            <a:ext cx="78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83090" y="3416776"/>
            <a:ext cx="7808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They look smart on their first day at school.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4692" y="4541379"/>
            <a:ext cx="773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93026" y="4541379"/>
            <a:ext cx="6186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The art lesson starts at nine o’clock.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44573" y="5660109"/>
            <a:ext cx="4748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98633" y="5660109"/>
            <a:ext cx="7309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He goes out to have lunch every Sunday.</a:t>
            </a:r>
          </a:p>
        </p:txBody>
      </p:sp>
      <p:pic>
        <p:nvPicPr>
          <p:cNvPr id="2" name="Bản sao của B1_06">
            <a:hlinkClick r:id="" action="ppaction://media"/>
            <a:extLst>
              <a:ext uri="{FF2B5EF4-FFF2-40B4-BE49-F238E27FC236}">
                <a16:creationId xmlns:a16="http://schemas.microsoft.com/office/drawing/2014/main" id="{CC707E9C-4AD5-43EE-BF76-672F22634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060696" y="1134169"/>
            <a:ext cx="487363" cy="487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E481F6-47E8-4135-902C-815484B55D26}"/>
              </a:ext>
            </a:extLst>
          </p:cNvPr>
          <p:cNvSpPr txBox="1"/>
          <p:nvPr/>
        </p:nvSpPr>
        <p:spPr>
          <a:xfrm>
            <a:off x="2233880" y="2947964"/>
            <a:ext cx="726576" cy="510778"/>
          </a:xfrm>
          <a:prstGeom prst="round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/a:/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01C8FF-36A4-4911-9E83-107B5538EEFA}"/>
              </a:ext>
            </a:extLst>
          </p:cNvPr>
          <p:cNvSpPr txBox="1"/>
          <p:nvPr/>
        </p:nvSpPr>
        <p:spPr>
          <a:xfrm>
            <a:off x="2257059" y="1849332"/>
            <a:ext cx="642800" cy="510778"/>
          </a:xfrm>
          <a:prstGeom prst="roundRect">
            <a:avLst/>
          </a:prstGeom>
          <a:solidFill>
            <a:srgbClr val="00B050"/>
          </a:solidFill>
          <a:effectLst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/ʌ/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4D3C86-1A70-4057-9AE1-6947A464FB06}"/>
              </a:ext>
            </a:extLst>
          </p:cNvPr>
          <p:cNvSpPr txBox="1"/>
          <p:nvPr/>
        </p:nvSpPr>
        <p:spPr>
          <a:xfrm>
            <a:off x="4062446" y="2939059"/>
            <a:ext cx="726576" cy="510778"/>
          </a:xfrm>
          <a:prstGeom prst="round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/a:/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643089-6B04-4774-A77D-94C0569BCA00}"/>
              </a:ext>
            </a:extLst>
          </p:cNvPr>
          <p:cNvSpPr txBox="1"/>
          <p:nvPr/>
        </p:nvSpPr>
        <p:spPr>
          <a:xfrm>
            <a:off x="5499186" y="1809576"/>
            <a:ext cx="732651" cy="510778"/>
          </a:xfrm>
          <a:prstGeom prst="roundRect">
            <a:avLst/>
          </a:prstGeom>
          <a:solidFill>
            <a:srgbClr val="00B050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/ʌ/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268F62-0FE7-4FD0-8105-4E852DD4C3AB}"/>
              </a:ext>
            </a:extLst>
          </p:cNvPr>
          <p:cNvSpPr txBox="1"/>
          <p:nvPr/>
        </p:nvSpPr>
        <p:spPr>
          <a:xfrm>
            <a:off x="3011326" y="3963574"/>
            <a:ext cx="726576" cy="510778"/>
          </a:xfrm>
          <a:prstGeom prst="round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/a:/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5938D9-FA42-474E-863F-934DEF8B508E}"/>
              </a:ext>
            </a:extLst>
          </p:cNvPr>
          <p:cNvSpPr txBox="1"/>
          <p:nvPr/>
        </p:nvSpPr>
        <p:spPr>
          <a:xfrm>
            <a:off x="1826360" y="5112915"/>
            <a:ext cx="726576" cy="510778"/>
          </a:xfrm>
          <a:prstGeom prst="round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/a:/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411922-E718-45D0-B9F5-1815D0316C81}"/>
              </a:ext>
            </a:extLst>
          </p:cNvPr>
          <p:cNvSpPr txBox="1"/>
          <p:nvPr/>
        </p:nvSpPr>
        <p:spPr>
          <a:xfrm>
            <a:off x="3686253" y="5102976"/>
            <a:ext cx="806234" cy="510778"/>
          </a:xfrm>
          <a:prstGeom prst="round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/a:/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4A4BCDA-565A-4114-B85E-7D661EC4B9CD}"/>
              </a:ext>
            </a:extLst>
          </p:cNvPr>
          <p:cNvSpPr txBox="1"/>
          <p:nvPr/>
        </p:nvSpPr>
        <p:spPr>
          <a:xfrm>
            <a:off x="4621028" y="6184126"/>
            <a:ext cx="915068" cy="510778"/>
          </a:xfrm>
          <a:prstGeom prst="roundRect">
            <a:avLst/>
          </a:prstGeom>
          <a:solidFill>
            <a:srgbClr val="00B050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/ʌ/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A77AF18-A2D4-4820-B451-98AB77B36362}"/>
              </a:ext>
            </a:extLst>
          </p:cNvPr>
          <p:cNvSpPr txBox="1"/>
          <p:nvPr/>
        </p:nvSpPr>
        <p:spPr>
          <a:xfrm>
            <a:off x="6921950" y="6213942"/>
            <a:ext cx="642800" cy="510778"/>
          </a:xfrm>
          <a:prstGeom prst="roundRect">
            <a:avLst/>
          </a:prstGeom>
          <a:solidFill>
            <a:srgbClr val="00B050"/>
          </a:solidFill>
          <a:effectLst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/ʌ/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189289B-DAC3-4AB7-9719-9CD3AC970BD7}"/>
              </a:ext>
            </a:extLst>
          </p:cNvPr>
          <p:cNvCxnSpPr>
            <a:cxnSpLocks/>
          </p:cNvCxnSpPr>
          <p:nvPr/>
        </p:nvCxnSpPr>
        <p:spPr>
          <a:xfrm flipV="1">
            <a:off x="2256268" y="1750611"/>
            <a:ext cx="10058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3B1941D-49D8-47F4-86F0-74DB9661F03F}"/>
              </a:ext>
            </a:extLst>
          </p:cNvPr>
          <p:cNvCxnSpPr>
            <a:cxnSpLocks/>
          </p:cNvCxnSpPr>
          <p:nvPr/>
        </p:nvCxnSpPr>
        <p:spPr>
          <a:xfrm>
            <a:off x="5268346" y="1752971"/>
            <a:ext cx="1305606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4959194-AE27-4F0F-B7E9-D3A9FB892FB3}"/>
              </a:ext>
            </a:extLst>
          </p:cNvPr>
          <p:cNvCxnSpPr>
            <a:cxnSpLocks/>
          </p:cNvCxnSpPr>
          <p:nvPr/>
        </p:nvCxnSpPr>
        <p:spPr>
          <a:xfrm flipV="1">
            <a:off x="2058276" y="2840174"/>
            <a:ext cx="1589385" cy="2968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C822197-A2F6-4B95-9500-9385BC62A112}"/>
              </a:ext>
            </a:extLst>
          </p:cNvPr>
          <p:cNvCxnSpPr>
            <a:cxnSpLocks/>
          </p:cNvCxnSpPr>
          <p:nvPr/>
        </p:nvCxnSpPr>
        <p:spPr>
          <a:xfrm flipV="1">
            <a:off x="4152784" y="2874275"/>
            <a:ext cx="73152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1F90B6F-A13C-4091-B6C2-F196AA83DA8C}"/>
              </a:ext>
            </a:extLst>
          </p:cNvPr>
          <p:cNvCxnSpPr>
            <a:cxnSpLocks/>
          </p:cNvCxnSpPr>
          <p:nvPr/>
        </p:nvCxnSpPr>
        <p:spPr>
          <a:xfrm flipV="1">
            <a:off x="3030326" y="3883769"/>
            <a:ext cx="82296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C204D28-975D-4497-A009-C00826013352}"/>
              </a:ext>
            </a:extLst>
          </p:cNvPr>
          <p:cNvCxnSpPr>
            <a:cxnSpLocks/>
          </p:cNvCxnSpPr>
          <p:nvPr/>
        </p:nvCxnSpPr>
        <p:spPr>
          <a:xfrm flipV="1">
            <a:off x="1991100" y="5041915"/>
            <a:ext cx="4572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0956B5F-B010-43E3-9A6B-A7E8BE896208}"/>
              </a:ext>
            </a:extLst>
          </p:cNvPr>
          <p:cNvCxnSpPr>
            <a:cxnSpLocks/>
          </p:cNvCxnSpPr>
          <p:nvPr/>
        </p:nvCxnSpPr>
        <p:spPr>
          <a:xfrm flipV="1">
            <a:off x="3678136" y="5031976"/>
            <a:ext cx="82296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202B6CE-B9D8-41CC-A03E-D46D8DBCF5D9}"/>
              </a:ext>
            </a:extLst>
          </p:cNvPr>
          <p:cNvCxnSpPr>
            <a:cxnSpLocks/>
          </p:cNvCxnSpPr>
          <p:nvPr/>
        </p:nvCxnSpPr>
        <p:spPr>
          <a:xfrm flipV="1">
            <a:off x="4691539" y="6095616"/>
            <a:ext cx="82296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1A45A10-C55C-4AB2-B504-BAEDF62BD01D}"/>
              </a:ext>
            </a:extLst>
          </p:cNvPr>
          <p:cNvCxnSpPr>
            <a:cxnSpLocks/>
          </p:cNvCxnSpPr>
          <p:nvPr/>
        </p:nvCxnSpPr>
        <p:spPr>
          <a:xfrm>
            <a:off x="6772735" y="6095616"/>
            <a:ext cx="1035979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60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https://encrypted-tbn2.gstatic.com/images?q=tbn:ANd9GcQqhKlsl9IG6vD1kjr0O_1fuxbs9d3Bv4AI0xOJ-_qFhjfSwwW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928"/>
            <a:ext cx="121920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10012" y="-11293"/>
            <a:ext cx="43688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 u="sng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90E350-A6CC-EF0F-2C89-B7186553F28A}"/>
              </a:ext>
            </a:extLst>
          </p:cNvPr>
          <p:cNvSpPr/>
          <p:nvPr/>
        </p:nvSpPr>
        <p:spPr>
          <a:xfrm>
            <a:off x="1904572" y="1564923"/>
            <a:ext cx="914832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6075" indent="-346075"/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Review: vocabularies, verbs and sounds.</a:t>
            </a:r>
          </a:p>
          <a:p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Do exercises in your workbook.</a:t>
            </a:r>
          </a:p>
          <a:p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Prepare next lesson: </a:t>
            </a:r>
          </a:p>
          <a:p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	“Unit 1 – A closer look 2”</a:t>
            </a:r>
          </a:p>
        </p:txBody>
      </p:sp>
    </p:spTree>
    <p:extLst>
      <p:ext uri="{BB962C8B-B14F-4D97-AF65-F5344CB8AC3E}">
        <p14:creationId xmlns:p14="http://schemas.microsoft.com/office/powerpoint/2010/main" val="311101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back to school backgrounds | Free Download 2012 Back to School PowerPoint  Backgrounds - PPT… | School powerpoint templates, Cute powerpoint  templates, School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" y="3130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29028" y="1273185"/>
            <a:ext cx="25477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Unit 1:</a:t>
            </a:r>
          </a:p>
        </p:txBody>
      </p:sp>
      <p:sp>
        <p:nvSpPr>
          <p:cNvPr id="8" name="Rectangle 7"/>
          <p:cNvSpPr/>
          <p:nvPr/>
        </p:nvSpPr>
        <p:spPr>
          <a:xfrm>
            <a:off x="5367207" y="1203564"/>
            <a:ext cx="6536771" cy="1046440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67" dirty="0">
                <a:ln w="11430"/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MY NEW SCHOOL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81343" y="2505670"/>
            <a:ext cx="94057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Lesson 2</a:t>
            </a:r>
            <a:r>
              <a:rPr lang="en-US" sz="5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A CLOSER LOOK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73824" y="306819"/>
            <a:ext cx="6311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Wednesday, September 11</a:t>
            </a:r>
            <a:r>
              <a:rPr lang="en-US" sz="3200" b="1" baseline="30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E907CE-4F38-2F95-4089-9E17460407CE}"/>
              </a:ext>
            </a:extLst>
          </p:cNvPr>
          <p:cNvSpPr txBox="1"/>
          <p:nvPr/>
        </p:nvSpPr>
        <p:spPr>
          <a:xfrm>
            <a:off x="342490" y="1340064"/>
            <a:ext cx="2850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Period 3</a:t>
            </a:r>
            <a:r>
              <a:rPr lang="en-US" sz="4800" b="1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214070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85" y="74840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37485" y="170286"/>
            <a:ext cx="6826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766102" y="959388"/>
            <a:ext cx="3171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D9FA3"/>
                </a:solidFill>
              </a:rPr>
              <a:t>* Vocabulary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6769374" y="1680113"/>
            <a:ext cx="4929808" cy="3208544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7030A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839815" y="1845215"/>
            <a:ext cx="2593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</a:rPr>
              <a:t>school lunch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027918" y="2377424"/>
            <a:ext cx="1976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</a:rPr>
              <a:t>English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9457121" y="1845214"/>
            <a:ext cx="2112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7030A0"/>
                </a:solidFill>
              </a:rPr>
              <a:t>excercise</a:t>
            </a:r>
            <a:endParaRPr lang="en-US" sz="3600" dirty="0">
              <a:solidFill>
                <a:srgbClr val="7030A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058474" y="2970544"/>
            <a:ext cx="2026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7030A0"/>
                </a:solidFill>
              </a:rPr>
              <a:t>history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988901" y="3509942"/>
            <a:ext cx="224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7030A0"/>
                </a:solidFill>
              </a:rPr>
              <a:t>homework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9453429" y="2363317"/>
            <a:ext cx="1976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7030A0"/>
                </a:solidFill>
              </a:rPr>
              <a:t>science</a:t>
            </a:r>
            <a:endParaRPr lang="en-US" sz="3600" dirty="0">
              <a:solidFill>
                <a:srgbClr val="7030A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9464315" y="2914226"/>
            <a:ext cx="2026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7030A0"/>
                </a:solidFill>
              </a:rPr>
              <a:t>football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9505304" y="3492893"/>
            <a:ext cx="1914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7030A0"/>
                </a:solidFill>
              </a:rPr>
              <a:t>lessons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9503124" y="4023303"/>
            <a:ext cx="1681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7030A0"/>
                </a:solidFill>
              </a:rPr>
              <a:t>music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19" y="3449075"/>
            <a:ext cx="1919254" cy="15485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642" y="1701658"/>
            <a:ext cx="3171299" cy="256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4" y="2114868"/>
            <a:ext cx="2162249" cy="139619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243" y="3829525"/>
            <a:ext cx="1680377" cy="214165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811" y="4463078"/>
            <a:ext cx="2841814" cy="2351704"/>
          </a:xfrm>
          <a:prstGeom prst="rect">
            <a:avLst/>
          </a:prstGeom>
        </p:spPr>
      </p:pic>
      <p:pic>
        <p:nvPicPr>
          <p:cNvPr id="2" name="Bản sao của B1_04">
            <a:hlinkClick r:id="" action="ppaction://media"/>
            <a:extLst>
              <a:ext uri="{FF2B5EF4-FFF2-40B4-BE49-F238E27FC236}">
                <a16:creationId xmlns:a16="http://schemas.microsoft.com/office/drawing/2014/main" id="{584BD03F-55D3-4E4C-ACB0-A5E25A9F67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463493" y="218082"/>
            <a:ext cx="455760" cy="45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ộ Hinh Nền Powerpoint 3D Đẹp, Đơn Giản, Dễ Thương, Chuyên Nghiệp">
            <a:extLst>
              <a:ext uri="{FF2B5EF4-FFF2-40B4-BE49-F238E27FC236}">
                <a16:creationId xmlns:a16="http://schemas.microsoft.com/office/drawing/2014/main" id="{51B3CF28-9084-7017-1185-4F8F86F7854E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F225F2-BECF-9D0B-4005-DDDA93EF5A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87" y="1784489"/>
            <a:ext cx="627229" cy="6216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9F021B-2C07-1AA5-EC09-30A650FAA7A1}"/>
              </a:ext>
            </a:extLst>
          </p:cNvPr>
          <p:cNvSpPr txBox="1"/>
          <p:nvPr/>
        </p:nvSpPr>
        <p:spPr>
          <a:xfrm>
            <a:off x="1212578" y="1780424"/>
            <a:ext cx="104460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10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Put the words in </a:t>
            </a:r>
            <a:r>
              <a:rPr lang="en-US" sz="5400" b="1" spc="-100">
                <a:solidFill>
                  <a:srgbClr val="F1664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5400" b="1" spc="-10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 the correct columns.</a:t>
            </a:r>
          </a:p>
        </p:txBody>
      </p:sp>
    </p:spTree>
    <p:extLst>
      <p:ext uri="{BB962C8B-B14F-4D97-AF65-F5344CB8AC3E}">
        <p14:creationId xmlns:p14="http://schemas.microsoft.com/office/powerpoint/2010/main" val="514066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39" y="1"/>
            <a:ext cx="11300791" cy="1034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87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12578" y="100714"/>
            <a:ext cx="10446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10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Put the words in </a:t>
            </a:r>
            <a:r>
              <a:rPr lang="en-US" sz="3200" b="1" spc="-100">
                <a:solidFill>
                  <a:srgbClr val="F1664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 b="1" spc="-10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 the correct columns.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059708" y="2768144"/>
          <a:ext cx="8072584" cy="234768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018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8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81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81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play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do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have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study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A3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04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2" name="Rounded Rectangle 31"/>
          <p:cNvSpPr/>
          <p:nvPr/>
        </p:nvSpPr>
        <p:spPr>
          <a:xfrm>
            <a:off x="3336472" y="1030256"/>
            <a:ext cx="5519057" cy="1600200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570553" y="1171831"/>
            <a:ext cx="1748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school lunch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570554" y="1624984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English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625166" y="2040902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exercise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625167" y="1171831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history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625167" y="1624983"/>
            <a:ext cx="1607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homework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485518" y="1603482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science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485518" y="1154699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football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485518" y="2023708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lessons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570554" y="2025377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music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4E5A80E-CF33-46FB-87F1-2C22A5DF985A}"/>
              </a:ext>
            </a:extLst>
          </p:cNvPr>
          <p:cNvGrpSpPr/>
          <p:nvPr/>
        </p:nvGrpSpPr>
        <p:grpSpPr>
          <a:xfrm>
            <a:off x="2890158" y="4959404"/>
            <a:ext cx="6406243" cy="1898596"/>
            <a:chOff x="1366157" y="4959404"/>
            <a:chExt cx="6406243" cy="189859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6157" y="4959404"/>
              <a:ext cx="6064944" cy="1898596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2122753" y="5398599"/>
              <a:ext cx="56496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</a:rPr>
                <a:t>Can you add more </a:t>
              </a:r>
            </a:p>
            <a:p>
              <a:r>
                <a:rPr lang="en-US" sz="3600" b="1">
                  <a:solidFill>
                    <a:schemeClr val="bg1"/>
                  </a:solidFill>
                </a:rPr>
                <a:t>words to each column?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2AEA2D3-5145-4F14-9146-54AD448FB8A0}"/>
              </a:ext>
            </a:extLst>
          </p:cNvPr>
          <p:cNvSpPr txBox="1"/>
          <p:nvPr/>
        </p:nvSpPr>
        <p:spPr>
          <a:xfrm>
            <a:off x="7485995" y="1159564"/>
            <a:ext cx="1149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football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831D91-D198-4FA3-BE8F-E2B8934618EE}"/>
              </a:ext>
            </a:extLst>
          </p:cNvPr>
          <p:cNvSpPr txBox="1"/>
          <p:nvPr/>
        </p:nvSpPr>
        <p:spPr>
          <a:xfrm>
            <a:off x="2517952" y="3962568"/>
            <a:ext cx="912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music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1CD7F3-CA9D-4675-A92A-8DEAFF1DD045}"/>
              </a:ext>
            </a:extLst>
          </p:cNvPr>
          <p:cNvSpPr txBox="1"/>
          <p:nvPr/>
        </p:nvSpPr>
        <p:spPr>
          <a:xfrm>
            <a:off x="4351488" y="3427397"/>
            <a:ext cx="1531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homework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8E94B1-9BC3-4FA7-9B64-FC9B7BF5EA5C}"/>
              </a:ext>
            </a:extLst>
          </p:cNvPr>
          <p:cNvSpPr txBox="1"/>
          <p:nvPr/>
        </p:nvSpPr>
        <p:spPr>
          <a:xfrm>
            <a:off x="4488096" y="3954384"/>
            <a:ext cx="119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exercise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27308D-8FC9-4259-A642-E050CB437756}"/>
              </a:ext>
            </a:extLst>
          </p:cNvPr>
          <p:cNvSpPr txBox="1"/>
          <p:nvPr/>
        </p:nvSpPr>
        <p:spPr>
          <a:xfrm>
            <a:off x="6240879" y="3411028"/>
            <a:ext cx="1766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school lunch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560369-AAD5-44AB-8A66-AB13018C4A5B}"/>
              </a:ext>
            </a:extLst>
          </p:cNvPr>
          <p:cNvSpPr txBox="1"/>
          <p:nvPr/>
        </p:nvSpPr>
        <p:spPr>
          <a:xfrm>
            <a:off x="6526472" y="3962567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lessons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C59E83-B689-4EA2-9EF1-02AE0C20A1F6}"/>
              </a:ext>
            </a:extLst>
          </p:cNvPr>
          <p:cNvSpPr txBox="1"/>
          <p:nvPr/>
        </p:nvSpPr>
        <p:spPr>
          <a:xfrm>
            <a:off x="8617633" y="3393841"/>
            <a:ext cx="1064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English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82F2E1-D7A0-490B-A8FD-3709E93203DC}"/>
              </a:ext>
            </a:extLst>
          </p:cNvPr>
          <p:cNvSpPr txBox="1"/>
          <p:nvPr/>
        </p:nvSpPr>
        <p:spPr>
          <a:xfrm>
            <a:off x="8617632" y="3941986"/>
            <a:ext cx="1043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history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7DE447-0360-4C10-A2BE-3E24CEB0268B}"/>
              </a:ext>
            </a:extLst>
          </p:cNvPr>
          <p:cNvSpPr txBox="1"/>
          <p:nvPr/>
        </p:nvSpPr>
        <p:spPr>
          <a:xfrm>
            <a:off x="8597594" y="4482403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science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E314DAF-261C-47C5-813B-C4ED0712225C}"/>
              </a:ext>
            </a:extLst>
          </p:cNvPr>
          <p:cNvSpPr txBox="1"/>
          <p:nvPr/>
        </p:nvSpPr>
        <p:spPr>
          <a:xfrm>
            <a:off x="2497143" y="3427397"/>
            <a:ext cx="1149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football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E27D091-9B5D-4F4E-950A-344662BCED65}"/>
              </a:ext>
            </a:extLst>
          </p:cNvPr>
          <p:cNvSpPr txBox="1"/>
          <p:nvPr/>
        </p:nvSpPr>
        <p:spPr>
          <a:xfrm>
            <a:off x="3575667" y="2019937"/>
            <a:ext cx="912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music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48BD0C9-C1EC-4F61-A272-4444F9EDA26A}"/>
              </a:ext>
            </a:extLst>
          </p:cNvPr>
          <p:cNvSpPr txBox="1"/>
          <p:nvPr/>
        </p:nvSpPr>
        <p:spPr>
          <a:xfrm>
            <a:off x="5625166" y="1624983"/>
            <a:ext cx="1531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homework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9CA416-DED5-4B77-9F6E-5AD249A8A0E8}"/>
              </a:ext>
            </a:extLst>
          </p:cNvPr>
          <p:cNvSpPr txBox="1"/>
          <p:nvPr/>
        </p:nvSpPr>
        <p:spPr>
          <a:xfrm>
            <a:off x="5625167" y="2040902"/>
            <a:ext cx="119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exercise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19CBDEF-9471-4932-97D7-624B3274ECBA}"/>
              </a:ext>
            </a:extLst>
          </p:cNvPr>
          <p:cNvSpPr txBox="1"/>
          <p:nvPr/>
        </p:nvSpPr>
        <p:spPr>
          <a:xfrm>
            <a:off x="3574530" y="1174734"/>
            <a:ext cx="1766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school lunch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5A6842-10AB-4672-8F1F-7BFA25CDB678}"/>
              </a:ext>
            </a:extLst>
          </p:cNvPr>
          <p:cNvSpPr txBox="1"/>
          <p:nvPr/>
        </p:nvSpPr>
        <p:spPr>
          <a:xfrm>
            <a:off x="7481326" y="2019179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lessons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2FC9F4A-BF2E-453C-A599-C40C18E1A19C}"/>
              </a:ext>
            </a:extLst>
          </p:cNvPr>
          <p:cNvSpPr txBox="1"/>
          <p:nvPr/>
        </p:nvSpPr>
        <p:spPr>
          <a:xfrm>
            <a:off x="3572904" y="1626021"/>
            <a:ext cx="1064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English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1BA6D98-FECD-4487-AF24-FDA15DAD4F2E}"/>
              </a:ext>
            </a:extLst>
          </p:cNvPr>
          <p:cNvSpPr txBox="1"/>
          <p:nvPr/>
        </p:nvSpPr>
        <p:spPr>
          <a:xfrm>
            <a:off x="5623867" y="1170508"/>
            <a:ext cx="1043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history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675CA22-45BD-4BC9-B29D-D7CE01E30303}"/>
              </a:ext>
            </a:extLst>
          </p:cNvPr>
          <p:cNvSpPr txBox="1"/>
          <p:nvPr/>
        </p:nvSpPr>
        <p:spPr>
          <a:xfrm>
            <a:off x="7480697" y="1607491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science</a:t>
            </a:r>
          </a:p>
        </p:txBody>
      </p:sp>
    </p:spTree>
    <p:extLst>
      <p:ext uri="{BB962C8B-B14F-4D97-AF65-F5344CB8AC3E}">
        <p14:creationId xmlns:p14="http://schemas.microsoft.com/office/powerpoint/2010/main" val="276043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6 L -0.54531 0.331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74" y="1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96296E-6 L -0.1151 0.2833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16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85185E-6 L -0.13924 0.2652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2" y="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5.55112E-17 L -0.12413 0.2791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15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5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1.11111E-6 L 0.29167 0.3259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14" y="1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9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11111E-6 L -0.10451 0.283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2" y="1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3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55191 0.25834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87" y="1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7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33333E-6 L 0.32726 0.40439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54" y="2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1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85 L 0.12239 0.41921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1" y="2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4" grpId="0"/>
      <p:bldP spid="46" grpId="0"/>
      <p:bldP spid="48" grpId="0"/>
      <p:bldP spid="50" grpId="0"/>
      <p:bldP spid="51" grpId="0"/>
      <p:bldP spid="52" grpId="0"/>
      <p:bldP spid="53" grpId="0"/>
      <p:bldP spid="54" grpId="0"/>
      <p:bldP spid="18" grpId="0"/>
      <p:bldP spid="18" grpId="1"/>
      <p:bldP spid="18" grpId="2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/>
      <p:bldP spid="29" grpId="0"/>
      <p:bldP spid="29" grpId="1"/>
      <p:bldP spid="29" grpId="2"/>
      <p:bldP spid="30" grpId="0"/>
      <p:bldP spid="30" grpId="1"/>
      <p:bldP spid="30" grpId="2"/>
      <p:bldP spid="31" grpId="0"/>
      <p:bldP spid="31" grpId="1"/>
      <p:bldP spid="31" grpId="2"/>
      <p:bldP spid="33" grpId="0"/>
      <p:bldP spid="33" grpId="1"/>
      <p:bldP spid="33" grpId="2"/>
      <p:bldP spid="34" grpId="0"/>
      <p:bldP spid="34" grpId="1"/>
      <p:bldP spid="34" grpId="2"/>
      <p:bldP spid="35" grpId="0"/>
      <p:bldP spid="35" grpId="1"/>
      <p:bldP spid="35" grpId="2"/>
      <p:bldP spid="37" grpId="0"/>
      <p:bldP spid="37" grpId="1"/>
      <p:bldP spid="37" grpId="2"/>
      <p:bldP spid="38" grpId="0"/>
      <p:bldP spid="38" grpId="1"/>
      <p:bldP spid="38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0" y="0"/>
            <a:ext cx="987287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3" y="104779"/>
            <a:ext cx="807404" cy="6605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94181" y="110352"/>
            <a:ext cx="7637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Put one of these words in each blank.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699591" y="1230083"/>
            <a:ext cx="8090451" cy="1255110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Box 2"/>
          <p:cNvSpPr txBox="1"/>
          <p:nvPr/>
        </p:nvSpPr>
        <p:spPr>
          <a:xfrm>
            <a:off x="2259489" y="1284509"/>
            <a:ext cx="1564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lessons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3203709" y="1811748"/>
            <a:ext cx="1861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football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32688" y="1284508"/>
            <a:ext cx="1923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science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40211" y="1781931"/>
            <a:ext cx="1969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exercise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264794" y="1284508"/>
            <a:ext cx="2336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homework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450050" y="2836454"/>
            <a:ext cx="581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924881" y="2784257"/>
            <a:ext cx="8441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Vy</a:t>
            </a:r>
            <a:r>
              <a:rPr lang="en-US" sz="3200" dirty="0"/>
              <a:t> and I often do our                      after school.</a:t>
            </a:r>
          </a:p>
        </p:txBody>
      </p:sp>
      <p:cxnSp>
        <p:nvCxnSpPr>
          <p:cNvPr id="46" name="Straight Connector 45"/>
          <p:cNvCxnSpPr>
            <a:cxnSpLocks/>
          </p:cNvCxnSpPr>
          <p:nvPr/>
        </p:nvCxnSpPr>
        <p:spPr>
          <a:xfrm>
            <a:off x="5578421" y="3270773"/>
            <a:ext cx="1861213" cy="299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479874" y="3575007"/>
            <a:ext cx="657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034218" y="3555120"/>
            <a:ext cx="7905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Nick plays                     for the school team.</a:t>
            </a:r>
          </a:p>
        </p:txBody>
      </p:sp>
      <p:cxnSp>
        <p:nvCxnSpPr>
          <p:cNvPr id="49" name="Straight Connector 48"/>
          <p:cNvCxnSpPr>
            <a:cxnSpLocks/>
          </p:cNvCxnSpPr>
          <p:nvPr/>
        </p:nvCxnSpPr>
        <p:spPr>
          <a:xfrm>
            <a:off x="3958675" y="4055698"/>
            <a:ext cx="1398516" cy="81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1436806" y="4312834"/>
            <a:ext cx="657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019535" y="4334357"/>
            <a:ext cx="7979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Mrs</a:t>
            </a:r>
            <a:r>
              <a:rPr lang="en-US" sz="3200" dirty="0"/>
              <a:t> Nguyen teaches all my history               .</a:t>
            </a:r>
          </a:p>
        </p:txBody>
      </p:sp>
      <p:cxnSp>
        <p:nvCxnSpPr>
          <p:cNvPr id="52" name="Straight Connector 51"/>
          <p:cNvCxnSpPr>
            <a:cxnSpLocks/>
          </p:cNvCxnSpPr>
          <p:nvPr/>
        </p:nvCxnSpPr>
        <p:spPr>
          <a:xfrm>
            <a:off x="7821294" y="4850133"/>
            <a:ext cx="122331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426864" y="4988793"/>
            <a:ext cx="639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905002" y="5039774"/>
            <a:ext cx="7979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They are healthy. They do                  every day.</a:t>
            </a:r>
            <a:endParaRPr lang="en-US" sz="3200" dirty="0"/>
          </a:p>
        </p:txBody>
      </p:sp>
      <p:sp>
        <p:nvSpPr>
          <p:cNvPr id="55" name="TextBox 54"/>
          <p:cNvSpPr txBox="1"/>
          <p:nvPr/>
        </p:nvSpPr>
        <p:spPr>
          <a:xfrm>
            <a:off x="1399376" y="5876466"/>
            <a:ext cx="639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905002" y="5828622"/>
            <a:ext cx="8762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I study maths, English and                 on Mondays.</a:t>
            </a:r>
            <a:endParaRPr lang="en-US" sz="3200" dirty="0"/>
          </a:p>
        </p:txBody>
      </p:sp>
      <p:cxnSp>
        <p:nvCxnSpPr>
          <p:cNvPr id="58" name="Straight Connector 57"/>
          <p:cNvCxnSpPr>
            <a:cxnSpLocks/>
          </p:cNvCxnSpPr>
          <p:nvPr/>
        </p:nvCxnSpPr>
        <p:spPr>
          <a:xfrm>
            <a:off x="6370984" y="6374571"/>
            <a:ext cx="137079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cxnSpLocks/>
          </p:cNvCxnSpPr>
          <p:nvPr/>
        </p:nvCxnSpPr>
        <p:spPr>
          <a:xfrm>
            <a:off x="6312290" y="5546396"/>
            <a:ext cx="142949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6896BBC-ED70-42A7-8FAC-4A0ECD1047AC}"/>
              </a:ext>
            </a:extLst>
          </p:cNvPr>
          <p:cNvSpPr txBox="1"/>
          <p:nvPr/>
        </p:nvSpPr>
        <p:spPr>
          <a:xfrm>
            <a:off x="5578421" y="2778474"/>
            <a:ext cx="2428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homework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B53949-C7E1-4E3B-BFA3-40907027FD49}"/>
              </a:ext>
            </a:extLst>
          </p:cNvPr>
          <p:cNvSpPr txBox="1"/>
          <p:nvPr/>
        </p:nvSpPr>
        <p:spPr>
          <a:xfrm>
            <a:off x="7761660" y="4324058"/>
            <a:ext cx="1396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lessons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F79B1FA-66AC-4BDE-B9A1-BA3C1D51D83B}"/>
              </a:ext>
            </a:extLst>
          </p:cNvPr>
          <p:cNvSpPr txBox="1"/>
          <p:nvPr/>
        </p:nvSpPr>
        <p:spPr>
          <a:xfrm>
            <a:off x="6400801" y="5830473"/>
            <a:ext cx="1884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science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2957EF-E0D8-45A8-A910-B23337DF937B}"/>
              </a:ext>
            </a:extLst>
          </p:cNvPr>
          <p:cNvSpPr txBox="1"/>
          <p:nvPr/>
        </p:nvSpPr>
        <p:spPr>
          <a:xfrm>
            <a:off x="3948735" y="3525519"/>
            <a:ext cx="1510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football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E5B4BA-D41A-4A86-B119-2AEE181504FE}"/>
              </a:ext>
            </a:extLst>
          </p:cNvPr>
          <p:cNvSpPr txBox="1"/>
          <p:nvPr/>
        </p:nvSpPr>
        <p:spPr>
          <a:xfrm>
            <a:off x="6309818" y="5039774"/>
            <a:ext cx="1629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exercise</a:t>
            </a:r>
          </a:p>
        </p:txBody>
      </p:sp>
    </p:spTree>
    <p:extLst>
      <p:ext uri="{BB962C8B-B14F-4D97-AF65-F5344CB8AC3E}">
        <p14:creationId xmlns:p14="http://schemas.microsoft.com/office/powerpoint/2010/main" val="34773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18" grpId="0"/>
      <p:bldP spid="30" grpId="0"/>
      <p:bldP spid="4" grpId="0"/>
      <p:bldP spid="27" grpId="0"/>
      <p:bldP spid="28" grpId="0"/>
      <p:bldP spid="29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4" descr="http://www.illustrationsof.com/royalty-free-flowers-clipart-illustration-228275.jpg"/>
          <p:cNvPicPr>
            <a:picLocks noChangeAspect="1" noChangeArrowheads="1"/>
          </p:cNvPicPr>
          <p:nvPr/>
        </p:nvPicPr>
        <p:blipFill>
          <a:blip r:embed="rId2" cstate="print"/>
          <a:srcRect b="6451"/>
          <a:stretch>
            <a:fillRect/>
          </a:stretch>
        </p:blipFill>
        <p:spPr bwMode="auto">
          <a:xfrm>
            <a:off x="1" y="2"/>
            <a:ext cx="12192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42"/>
          <p:cNvSpPr txBox="1">
            <a:spLocks noChangeArrowheads="1"/>
          </p:cNvSpPr>
          <p:nvPr/>
        </p:nvSpPr>
        <p:spPr bwMode="auto">
          <a:xfrm>
            <a:off x="3819526" y="1219201"/>
            <a:ext cx="5629274" cy="933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575" tIns="45787" rIns="91575" bIns="45787">
            <a:spAutoFit/>
          </a:bodyPr>
          <a:lstStyle/>
          <a:p>
            <a:pPr marL="745611" indent="-745611" algn="ctr">
              <a:spcBef>
                <a:spcPct val="50000"/>
              </a:spcBef>
            </a:pPr>
            <a:r>
              <a:rPr lang="en-US" sz="5467" b="1" i="1" dirty="0">
                <a:solidFill>
                  <a:srgbClr val="FF0000"/>
                </a:solidFill>
                <a:latin typeface=".VnSouthern" pitchFamily="34" charset="0"/>
              </a:rPr>
              <a:t>Pronunciation</a:t>
            </a:r>
          </a:p>
        </p:txBody>
      </p:sp>
      <p:sp>
        <p:nvSpPr>
          <p:cNvPr id="8" name="Text Box 42"/>
          <p:cNvSpPr txBox="1">
            <a:spLocks noChangeArrowheads="1"/>
          </p:cNvSpPr>
          <p:nvPr/>
        </p:nvSpPr>
        <p:spPr bwMode="auto">
          <a:xfrm>
            <a:off x="4095750" y="2427491"/>
            <a:ext cx="4714875" cy="101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575" tIns="45787" rIns="91575" bIns="4578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/ɑ:/ and /ʌ/</a:t>
            </a:r>
            <a:endParaRPr lang="en-US" sz="6000" b="1" i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05760"/>
      </p:ext>
    </p:extLst>
  </p:cSld>
  <p:clrMapOvr>
    <a:masterClrMapping/>
  </p:clrMapOvr>
  <p:transition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77F167-5752-4231-B87D-9AE099EE1301}"/>
              </a:ext>
            </a:extLst>
          </p:cNvPr>
          <p:cNvSpPr txBox="1"/>
          <p:nvPr/>
        </p:nvSpPr>
        <p:spPr>
          <a:xfrm>
            <a:off x="452388" y="102534"/>
            <a:ext cx="9634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*How </a:t>
            </a:r>
            <a:r>
              <a:rPr lang="en-US" sz="36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 pronounce the sound: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/ɑ:/ 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and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/ʌ/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59CC0E-F0F1-48CF-8202-715F26DCA71D}"/>
              </a:ext>
            </a:extLst>
          </p:cNvPr>
          <p:cNvSpPr txBox="1"/>
          <p:nvPr/>
        </p:nvSpPr>
        <p:spPr>
          <a:xfrm>
            <a:off x="509723" y="854421"/>
            <a:ext cx="115218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u="sng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Sound</a:t>
            </a:r>
            <a:r>
              <a:rPr lang="en-US" sz="36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/ɑ:/</a:t>
            </a:r>
          </a:p>
          <a:p>
            <a:r>
              <a:rPr lang="vi-VN" sz="36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 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 một nguyên âm dài, vậy nên khi phát âm ta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ỡi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thấp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phía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miệng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mở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hẹp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quá</a:t>
            </a:r>
            <a:r>
              <a:rPr lang="en-US" sz="36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lang="vi-VN" sz="36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u="sng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Ví dụ</a:t>
            </a:r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- c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ar</a:t>
            </a:r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/k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ɑː</a:t>
            </a:r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r/ 					- l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ar</a:t>
            </a:r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ge /l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ɑː</a:t>
            </a:r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rdʒ/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602BB8-7C2A-4221-AF78-F0217A128615}"/>
              </a:ext>
            </a:extLst>
          </p:cNvPr>
          <p:cNvSpPr txBox="1"/>
          <p:nvPr/>
        </p:nvSpPr>
        <p:spPr>
          <a:xfrm>
            <a:off x="503582" y="3909951"/>
            <a:ext cx="111848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u="sng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Sound</a:t>
            </a:r>
            <a:r>
              <a:rPr lang="en-US" sz="36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/ʌ/</a:t>
            </a:r>
          </a:p>
          <a:p>
            <a:r>
              <a:rPr lang="vi-VN" sz="36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 một nguyên âm ngắn, khi phát âm ta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ỡi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đ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 l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ỡi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phía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miệng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mở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u="sng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Ví dụ</a:t>
            </a:r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- m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</a:t>
            </a:r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nkey /ˈm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ʌ</a:t>
            </a:r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ŋki/    	- c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up</a:t>
            </a:r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/k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ʌ</a:t>
            </a:r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p/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4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358838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6" y="55429"/>
            <a:ext cx="756002" cy="7778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4325" y="151419"/>
            <a:ext cx="11228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Listen and repeat. Pay attention to the sounds /ɑ:/ and /ʌ/.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7206" y="1075523"/>
            <a:ext cx="3831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FB7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Pronunciation:</a:t>
            </a:r>
            <a:endParaRPr lang="en-US" sz="4000" b="1" dirty="0">
              <a:solidFill>
                <a:srgbClr val="0FB7B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964848" y="1079132"/>
            <a:ext cx="30604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/ɑ:/ and /ʌ/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24BD10-4264-4C37-B6FD-8FBA0BB7196D}"/>
              </a:ext>
            </a:extLst>
          </p:cNvPr>
          <p:cNvSpPr txBox="1"/>
          <p:nvPr/>
        </p:nvSpPr>
        <p:spPr>
          <a:xfrm>
            <a:off x="2963343" y="3123211"/>
            <a:ext cx="1650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sm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ar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796F94E-2D24-4800-B79C-F1ED35D4F277}"/>
              </a:ext>
            </a:extLst>
          </p:cNvPr>
          <p:cNvSpPr txBox="1"/>
          <p:nvPr/>
        </p:nvSpPr>
        <p:spPr>
          <a:xfrm>
            <a:off x="2956704" y="3888895"/>
            <a:ext cx="1220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ar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2E17B53-2C2E-4CA4-951A-A1678A2E06DC}"/>
              </a:ext>
            </a:extLst>
          </p:cNvPr>
          <p:cNvSpPr txBox="1"/>
          <p:nvPr/>
        </p:nvSpPr>
        <p:spPr>
          <a:xfrm>
            <a:off x="6872750" y="3124282"/>
            <a:ext cx="2064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bject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603DED4-23E9-4747-81FC-D800CB72DA18}"/>
              </a:ext>
            </a:extLst>
          </p:cNvPr>
          <p:cNvSpPr txBox="1"/>
          <p:nvPr/>
        </p:nvSpPr>
        <p:spPr>
          <a:xfrm>
            <a:off x="6868840" y="3889228"/>
            <a:ext cx="1733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st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dy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E394D01-89A6-4CCC-B2D8-9967CCFF224E}"/>
              </a:ext>
            </a:extLst>
          </p:cNvPr>
          <p:cNvSpPr txBox="1"/>
          <p:nvPr/>
        </p:nvSpPr>
        <p:spPr>
          <a:xfrm>
            <a:off x="6875089" y="4672360"/>
            <a:ext cx="2133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nday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8AA07E9-C842-426B-B925-195247E54DB6}"/>
              </a:ext>
            </a:extLst>
          </p:cNvPr>
          <p:cNvSpPr txBox="1"/>
          <p:nvPr/>
        </p:nvSpPr>
        <p:spPr>
          <a:xfrm>
            <a:off x="2963241" y="4674362"/>
            <a:ext cx="1867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ar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ton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8D49F80-5C94-4BE2-A45E-4625EEBFEA67}"/>
              </a:ext>
            </a:extLst>
          </p:cNvPr>
          <p:cNvSpPr txBox="1"/>
          <p:nvPr/>
        </p:nvSpPr>
        <p:spPr>
          <a:xfrm>
            <a:off x="6868554" y="5447032"/>
            <a:ext cx="2281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mpass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27682B1-1C7B-4B8D-BE52-D4E08704CE58}"/>
              </a:ext>
            </a:extLst>
          </p:cNvPr>
          <p:cNvSpPr txBox="1"/>
          <p:nvPr/>
        </p:nvSpPr>
        <p:spPr>
          <a:xfrm>
            <a:off x="2963571" y="5459592"/>
            <a:ext cx="1551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cl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ss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894302" y="2246466"/>
            <a:ext cx="8129072" cy="4016682"/>
            <a:chOff x="1240959" y="3799111"/>
            <a:chExt cx="6662070" cy="2647406"/>
          </a:xfrm>
        </p:grpSpPr>
        <p:sp>
          <p:nvSpPr>
            <p:cNvPr id="14" name="Rectangle 13"/>
            <p:cNvSpPr/>
            <p:nvPr/>
          </p:nvSpPr>
          <p:spPr>
            <a:xfrm>
              <a:off x="1240959" y="3799111"/>
              <a:ext cx="3331029" cy="544286"/>
            </a:xfrm>
            <a:prstGeom prst="rect">
              <a:avLst/>
            </a:prstGeom>
            <a:solidFill>
              <a:srgbClr val="79D1D5"/>
            </a:solidFill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572000" y="3799111"/>
              <a:ext cx="3331029" cy="544286"/>
            </a:xfrm>
            <a:prstGeom prst="rect">
              <a:avLst/>
            </a:prstGeom>
            <a:solidFill>
              <a:srgbClr val="79D1D5"/>
            </a:solidFill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240959" y="4343397"/>
              <a:ext cx="3331029" cy="2103120"/>
            </a:xfrm>
            <a:prstGeom prst="rect">
              <a:avLst/>
            </a:prstGeom>
            <a:noFill/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572000" y="4343397"/>
              <a:ext cx="3331029" cy="2103120"/>
            </a:xfrm>
            <a:prstGeom prst="rect">
              <a:avLst/>
            </a:prstGeom>
            <a:noFill/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5" name="Rectangle 44"/>
          <p:cNvSpPr/>
          <p:nvPr/>
        </p:nvSpPr>
        <p:spPr>
          <a:xfrm>
            <a:off x="3779152" y="2308841"/>
            <a:ext cx="12186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/ɑ:/ 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724539" y="2301547"/>
            <a:ext cx="9460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/ʌ/</a:t>
            </a:r>
          </a:p>
        </p:txBody>
      </p:sp>
      <p:sp>
        <p:nvSpPr>
          <p:cNvPr id="48" name="Oval 47"/>
          <p:cNvSpPr/>
          <p:nvPr/>
        </p:nvSpPr>
        <p:spPr>
          <a:xfrm>
            <a:off x="3182069" y="2416614"/>
            <a:ext cx="560444" cy="52235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9" name="Oval 48"/>
          <p:cNvSpPr/>
          <p:nvPr/>
        </p:nvSpPr>
        <p:spPr>
          <a:xfrm>
            <a:off x="7177547" y="2396951"/>
            <a:ext cx="570271" cy="53382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pic>
        <p:nvPicPr>
          <p:cNvPr id="3" name="U1-A Closer Look 1-4">
            <a:hlinkClick r:id="" action="ppaction://media"/>
            <a:extLst>
              <a:ext uri="{FF2B5EF4-FFF2-40B4-BE49-F238E27FC236}">
                <a16:creationId xmlns:a16="http://schemas.microsoft.com/office/drawing/2014/main" id="{BF7AB97B-BF75-4E94-9219-28538DB930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8862" y="1195686"/>
            <a:ext cx="538563" cy="53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3209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555</Words>
  <Application>Microsoft Office PowerPoint</Application>
  <PresentationFormat>Widescreen</PresentationFormat>
  <Paragraphs>127</Paragraphs>
  <Slides>12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.VnSouthern</vt:lpstr>
      <vt:lpstr>Arial</vt:lpstr>
      <vt:lpstr>Calibri</vt:lpstr>
      <vt:lpstr>Calibri Light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DELL</dc:creator>
  <cp:lastModifiedBy>DELL</cp:lastModifiedBy>
  <cp:revision>1</cp:revision>
  <dcterms:created xsi:type="dcterms:W3CDTF">2025-01-15T10:38:20Z</dcterms:created>
  <dcterms:modified xsi:type="dcterms:W3CDTF">2025-01-15T10:39:04Z</dcterms:modified>
</cp:coreProperties>
</file>