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7" r:id="rId3"/>
    <p:sldId id="258" r:id="rId4"/>
    <p:sldId id="259" r:id="rId5"/>
    <p:sldId id="293" r:id="rId6"/>
    <p:sldId id="332" r:id="rId7"/>
    <p:sldId id="331" r:id="rId8"/>
    <p:sldId id="285" r:id="rId9"/>
    <p:sldId id="287" r:id="rId10"/>
    <p:sldId id="286" r:id="rId11"/>
    <p:sldId id="288" r:id="rId12"/>
    <p:sldId id="264" r:id="rId13"/>
    <p:sldId id="263" r:id="rId14"/>
    <p:sldId id="3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1F21E-287D-4AA6-9C1F-48866C680060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325A1-37C7-4559-9257-8FFA2BB12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E2464-ACEE-B8EF-4855-458AA378A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25FC7-D0A1-A1E0-F16F-D23DF08D1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0376A-F0C4-4B6A-E9D5-654A1B5A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40AEC-6397-ABD9-6CD5-DB1BC97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24C6F-9C12-5BC7-0255-255045A5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B1822-8A9E-50E2-933B-7C6F440C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A0C23-3A59-37F8-B90A-40BF40FD2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69AA8-6AEE-833A-8899-4FDEEB83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FC1B0-F66E-9270-37A6-62D3DA5B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FA0C5-9732-93B9-E569-A54564AA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716D90-0836-5348-3A90-42CB600ED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9AAAA-B2BC-280C-297D-0BEF91861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DD72B-CCCE-F1BE-9AF8-A2D73E66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DC9A3-50BF-96B5-A303-5F3E2D20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32B87-E341-56DD-F8A3-1632171B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6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D15A-D319-3912-6F69-F13B68D5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CA567-275A-252F-8C99-856656439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E32B-71EE-838D-9465-E9BA0C487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389AD-8F1B-65F1-F0FB-979C69A7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44080-E347-6787-B006-E26C618A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4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00F9-BE29-E1A5-8895-CC45E617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21550-DF6F-04D1-4DBB-FDA51F3D7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79EC2-B3B9-69F2-8688-8FDBF9FB6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D56DE-3C88-7856-70D0-756D33EA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5E7A2-1FE4-39F9-DC82-00F958EA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2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EC22-BC1A-53EC-872E-635B7234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1B9D-BE99-F30B-EF0C-5CC00E582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3D710-08B0-B36D-7D44-7C6810E7F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989E7-A011-154B-ED56-D4BE175E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74172-247C-7D01-6A48-CC3AA5A4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69D3A-662E-6904-F794-89FBAD68A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0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C103-61E2-A6F8-9185-5A1BE7D8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200E-7EB3-EB74-B2D5-732F8920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0FFFC-55B8-7639-18CB-E6A08D7F1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9BFF5-BE73-FD20-506D-FD1189988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2EC544-EE54-AB74-185F-8D50B7F43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FE841-3EE4-4490-AEE4-AFC59E6D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601F7-8880-EF7E-194C-F0D0E774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20094-E56A-D86C-129E-78580A2F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1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2CD2-539E-FFA7-CB43-1ACEDE14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8C6C9-D6E3-7DFF-4311-61613312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206B5-840E-35C1-EB85-45AC1F14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41B48-4A3A-7180-281C-A87D1579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9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345CD-4E35-AEFF-2684-BABB78A0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C19A3-7C2C-C101-F2A6-DB4BDB33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89A03-4F6B-A2D3-D4E5-EBF4958D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5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6F02A-FB6E-5F55-377C-50166DD5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0601-44B7-14DD-E04C-755EC7DFF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DC231-011C-8082-BFF5-DDD278613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85241-85DD-205B-31C7-7662AA2F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87FBE-51FE-2E96-6DEA-A242B88A7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EECF1-A8C9-B031-57CB-ABCD9C95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4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A0A27-7941-4363-773A-1426632B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FA93BD-A9B5-0FFA-2AF2-F9B6235FD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1C542-7C22-D057-C031-0489BEE37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C282E-B847-BCAA-490E-38AB105A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ED6A0-D11D-3AB0-61D6-B1A65267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45DDF-80A4-C235-D33B-DADF7EF6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8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6DF86-1DBB-AFD8-BC3F-84CBBA9C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E4826-BDF2-B8E8-8B26-974F18A7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FD9DB-D248-89EC-E26B-2E4AE7514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69B98-3E8D-4F1E-8A95-15E34F47093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46CC-4ECC-E570-6A49-555FFE6E4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DC69A-B48E-9492-0DE0-ADC27CD12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818A-163F-466A-9819-524EC6E80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3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9.jpeg"/><Relationship Id="rId2" Type="http://schemas.openxmlformats.org/officeDocument/2006/relationships/audio" Target="../media/media2.mp3"/><Relationship Id="rId16" Type="http://schemas.openxmlformats.org/officeDocument/2006/relationships/image" Target="../media/image8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1"/>
            <a:ext cx="11701669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0" y="117994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356" y="220718"/>
            <a:ext cx="882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78295" y="960339"/>
          <a:ext cx="11502887" cy="408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Vy</a:t>
                      </a:r>
                      <a:r>
                        <a:rPr lang="en-US" sz="4000" b="1" dirty="0"/>
                        <a:t>, </a:t>
                      </a:r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, and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go to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the same school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is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</a:rPr>
                        <a:t>Phong’s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 friend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says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looks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smart</a:t>
                      </a:r>
                      <a:r>
                        <a:rPr lang="en-US" sz="4000" b="1" dirty="0"/>
                        <a:t> in his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uniform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/>
                        <a:t>They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is wearing </a:t>
                      </a:r>
                      <a:r>
                        <a:rPr lang="en-US" sz="4000" b="1" dirty="0"/>
                        <a:t>a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school uniform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10381875" y="1608917"/>
            <a:ext cx="54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11234237" y="225524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10381875" y="308788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10341381" y="374310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11234236" y="438943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EF8F887-EACD-4178-992A-287CF262A484}"/>
              </a:ext>
            </a:extLst>
          </p:cNvPr>
          <p:cNvSpPr/>
          <p:nvPr/>
        </p:nvSpPr>
        <p:spPr>
          <a:xfrm>
            <a:off x="92765" y="5322615"/>
            <a:ext cx="6559827" cy="1592624"/>
          </a:xfrm>
          <a:prstGeom prst="wedgeRoundRectCallout">
            <a:avLst>
              <a:gd name="adj1" fmla="val 74496"/>
              <a:gd name="adj2" fmla="val -2512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(6)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I live near here, and we go to </a:t>
            </a:r>
            <a:r>
              <a:rPr lang="en-US" sz="3200" b="1" dirty="0">
                <a:solidFill>
                  <a:srgbClr val="FF0000"/>
                </a:solidFill>
              </a:rPr>
              <a:t>the same school</a:t>
            </a:r>
            <a:r>
              <a:rPr lang="en-US" sz="3200" dirty="0"/>
              <a:t>!</a:t>
            </a:r>
          </a:p>
          <a:p>
            <a:pPr algn="ctr"/>
            <a:endParaRPr lang="en-US" dirty="0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B322A67-F600-41D5-9A04-EEE502DE1D70}"/>
              </a:ext>
            </a:extLst>
          </p:cNvPr>
          <p:cNvSpPr/>
          <p:nvPr/>
        </p:nvSpPr>
        <p:spPr>
          <a:xfrm>
            <a:off x="92764" y="5322615"/>
            <a:ext cx="4301815" cy="1592624"/>
          </a:xfrm>
          <a:prstGeom prst="wedgeRoundRectCallout">
            <a:avLst>
              <a:gd name="adj1" fmla="val 41888"/>
              <a:gd name="adj2" fmla="val -2066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(4) </a:t>
            </a:r>
            <a:r>
              <a:rPr lang="en-US" sz="3200" b="1" i="1" dirty="0" err="1">
                <a:solidFill>
                  <a:srgbClr val="FF0000"/>
                </a:solidFill>
              </a:rPr>
              <a:t>Vy</a:t>
            </a:r>
            <a:r>
              <a:rPr lang="en-US" sz="3200" b="1" i="1" dirty="0"/>
              <a:t>: Oh, this is </a:t>
            </a:r>
            <a:r>
              <a:rPr lang="en-US" sz="3200" b="1" i="1" dirty="0" err="1"/>
              <a:t>Duy</a:t>
            </a:r>
            <a:r>
              <a:rPr lang="en-US" sz="3200" b="1" i="1" dirty="0"/>
              <a:t>, </a:t>
            </a:r>
            <a:r>
              <a:rPr lang="en-US" sz="3200" b="1" i="1" dirty="0">
                <a:solidFill>
                  <a:srgbClr val="FF0000"/>
                </a:solidFill>
              </a:rPr>
              <a:t>my new friend</a:t>
            </a:r>
            <a:r>
              <a:rPr lang="en-US" sz="3200" b="1" i="1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5AC491C-FA3E-4F50-B85A-1F960679AF93}"/>
              </a:ext>
            </a:extLst>
          </p:cNvPr>
          <p:cNvSpPr/>
          <p:nvPr/>
        </p:nvSpPr>
        <p:spPr>
          <a:xfrm>
            <a:off x="92764" y="5101349"/>
            <a:ext cx="5721182" cy="1592624"/>
          </a:xfrm>
          <a:prstGeom prst="wedgeRoundRectCallout">
            <a:avLst>
              <a:gd name="adj1" fmla="val 53338"/>
              <a:gd name="adj2" fmla="val -1526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(9) </a:t>
            </a:r>
            <a:r>
              <a:rPr lang="en-US" sz="3200" b="1" i="1" dirty="0" err="1"/>
              <a:t>Phong</a:t>
            </a:r>
            <a:r>
              <a:rPr lang="en-US" sz="3200" b="1" i="1" dirty="0"/>
              <a:t>: And a new </a:t>
            </a:r>
            <a:r>
              <a:rPr lang="en-US" sz="3200" b="1" i="1" dirty="0">
                <a:solidFill>
                  <a:srgbClr val="FF0000"/>
                </a:solidFill>
              </a:rPr>
              <a:t>uniform</a:t>
            </a:r>
            <a:r>
              <a:rPr lang="en-US" sz="3200" b="1" i="1" dirty="0"/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Duy</a:t>
            </a:r>
            <a:r>
              <a:rPr lang="en-US" sz="3200" b="1" i="1" dirty="0"/>
              <a:t>! You </a:t>
            </a:r>
            <a:r>
              <a:rPr lang="en-US" sz="3200" b="1" i="1" dirty="0">
                <a:solidFill>
                  <a:srgbClr val="FF0000"/>
                </a:solidFill>
              </a:rPr>
              <a:t>look smart!</a:t>
            </a:r>
          </a:p>
          <a:p>
            <a:pPr algn="ctr"/>
            <a:endParaRPr lang="en-US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CD8A1B9-BAC7-47A9-BBDC-9746419AEEC7}"/>
              </a:ext>
            </a:extLst>
          </p:cNvPr>
          <p:cNvSpPr/>
          <p:nvPr/>
        </p:nvSpPr>
        <p:spPr>
          <a:xfrm>
            <a:off x="245164" y="5253749"/>
            <a:ext cx="5721182" cy="1592624"/>
          </a:xfrm>
          <a:prstGeom prst="wedgeRoundRectCallout">
            <a:avLst>
              <a:gd name="adj1" fmla="val 26144"/>
              <a:gd name="adj2" fmla="val -1192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(8) </a:t>
            </a:r>
            <a:r>
              <a:rPr lang="en-US" sz="3200" b="1" i="1" dirty="0" err="1"/>
              <a:t>Duy</a:t>
            </a:r>
            <a:r>
              <a:rPr lang="en-US" sz="3200" b="1" i="1" dirty="0"/>
              <a:t>: Yes! I have new books, and </a:t>
            </a:r>
            <a:r>
              <a:rPr lang="en-US" sz="3200" b="1" i="1" dirty="0">
                <a:solidFill>
                  <a:srgbClr val="FF0000"/>
                </a:solidFill>
              </a:rPr>
              <a:t>we have new subjects to study</a:t>
            </a:r>
            <a:r>
              <a:rPr lang="en-US" sz="3200" b="1" i="1" dirty="0"/>
              <a:t>.</a:t>
            </a:r>
          </a:p>
          <a:p>
            <a:pPr algn="ctr"/>
            <a:endParaRPr lang="en-US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4420842-E4EE-42B3-958A-897F8D2F9184}"/>
              </a:ext>
            </a:extLst>
          </p:cNvPr>
          <p:cNvSpPr/>
          <p:nvPr/>
        </p:nvSpPr>
        <p:spPr>
          <a:xfrm>
            <a:off x="6393974" y="5265376"/>
            <a:ext cx="5721182" cy="1592624"/>
          </a:xfrm>
          <a:prstGeom prst="wedgeRoundRectCallout">
            <a:avLst>
              <a:gd name="adj1" fmla="val -85974"/>
              <a:gd name="adj2" fmla="val -695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(11)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Let me </a:t>
            </a:r>
            <a:r>
              <a:rPr lang="en-US" sz="3200" b="1" i="1" dirty="0">
                <a:solidFill>
                  <a:srgbClr val="FF0000"/>
                </a:solidFill>
              </a:rPr>
              <a:t>put on  </a:t>
            </a:r>
            <a:r>
              <a:rPr lang="en-US" sz="3200" b="1" i="1" dirty="0"/>
              <a:t>my uniform. Then we can go. </a:t>
            </a:r>
          </a:p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CFE3978-4D69-4DF9-8AE7-3527B4158491}"/>
              </a:ext>
            </a:extLst>
          </p:cNvPr>
          <p:cNvSpPr/>
          <p:nvPr/>
        </p:nvSpPr>
        <p:spPr>
          <a:xfrm>
            <a:off x="2804377" y="5208137"/>
            <a:ext cx="6446766" cy="1471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What do they do next?</a:t>
            </a:r>
          </a:p>
          <a:p>
            <a:pPr algn="ctr"/>
            <a:r>
              <a:rPr lang="en-US" sz="4000" b="1" dirty="0"/>
              <a:t>=&gt; They 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32FF11-92ED-4C63-A829-34262642D7EF}"/>
              </a:ext>
            </a:extLst>
          </p:cNvPr>
          <p:cNvSpPr txBox="1"/>
          <p:nvPr/>
        </p:nvSpPr>
        <p:spPr>
          <a:xfrm>
            <a:off x="5079624" y="5815585"/>
            <a:ext cx="353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go to school</a:t>
            </a:r>
            <a:endParaRPr lang="en-US" sz="4000" b="1" dirty="0">
              <a:solidFill>
                <a:srgbClr val="0FB7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53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2" grpId="0" animBg="1"/>
      <p:bldP spid="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95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1239" y="205957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970" y="2035581"/>
            <a:ext cx="1170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Students   ________   their uniforms on Monday.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1970" y="2645969"/>
            <a:ext cx="8667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2. </a:t>
            </a:r>
            <a:r>
              <a:rPr lang="en-US" sz="4000" dirty="0" err="1"/>
              <a:t>Vy</a:t>
            </a:r>
            <a:r>
              <a:rPr lang="en-US" sz="4000" dirty="0"/>
              <a:t>   ________   a new friend, </a:t>
            </a:r>
            <a:r>
              <a:rPr lang="en-US" sz="4000" dirty="0" err="1"/>
              <a:t>Duy</a:t>
            </a:r>
            <a:r>
              <a:rPr lang="en-US" sz="4000" dirty="0"/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6263" y="3321312"/>
            <a:ext cx="1180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3.- Do </a:t>
            </a:r>
            <a:r>
              <a:rPr lang="en-US" sz="4000" dirty="0" err="1"/>
              <a:t>Phong</a:t>
            </a:r>
            <a:r>
              <a:rPr lang="en-US" sz="4000" dirty="0"/>
              <a:t>, </a:t>
            </a:r>
            <a:r>
              <a:rPr lang="en-US" sz="4000" dirty="0" err="1"/>
              <a:t>Vy</a:t>
            </a:r>
            <a:r>
              <a:rPr lang="en-US" sz="4000" dirty="0"/>
              <a:t>, and </a:t>
            </a:r>
            <a:r>
              <a:rPr lang="en-US" sz="4000" dirty="0" err="1"/>
              <a:t>Duy</a:t>
            </a:r>
            <a:r>
              <a:rPr lang="en-US" sz="4000" dirty="0"/>
              <a:t> _______ to the same school?</a:t>
            </a:r>
          </a:p>
          <a:p>
            <a:r>
              <a:rPr lang="en-US" sz="4000" dirty="0"/>
              <a:t>   - Yes, they do.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6263" y="4498680"/>
            <a:ext cx="11709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4. Students always look smart in their__________.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6263" y="5187264"/>
            <a:ext cx="1180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5.- What _______ do you like to study?</a:t>
            </a:r>
          </a:p>
          <a:p>
            <a:r>
              <a:rPr lang="en-US" sz="4000" dirty="0"/>
              <a:t>   - I like to study English and history.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95785" y="1157086"/>
            <a:ext cx="11313994" cy="7847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51221" y="1262149"/>
            <a:ext cx="1759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41373" y="1263864"/>
            <a:ext cx="199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64912" y="1291365"/>
            <a:ext cx="253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603200" y="1267774"/>
            <a:ext cx="221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98385" y="1245760"/>
            <a:ext cx="1759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3223180" y="1960330"/>
            <a:ext cx="1988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2268856" y="2634661"/>
            <a:ext cx="129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has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C8632F-C41F-48AF-B0FB-EC563CD9C5D8}"/>
              </a:ext>
            </a:extLst>
          </p:cNvPr>
          <p:cNvSpPr txBox="1"/>
          <p:nvPr/>
        </p:nvSpPr>
        <p:spPr>
          <a:xfrm>
            <a:off x="5977916" y="3321312"/>
            <a:ext cx="1295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4BB5A0E-4C75-4397-8998-B0FBAAA6A819}"/>
              </a:ext>
            </a:extLst>
          </p:cNvPr>
          <p:cNvSpPr txBox="1"/>
          <p:nvPr/>
        </p:nvSpPr>
        <p:spPr>
          <a:xfrm>
            <a:off x="8232561" y="4479378"/>
            <a:ext cx="224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0424DA-DBEE-47B0-A709-3708177A01C6}"/>
              </a:ext>
            </a:extLst>
          </p:cNvPr>
          <p:cNvSpPr txBox="1"/>
          <p:nvPr/>
        </p:nvSpPr>
        <p:spPr>
          <a:xfrm>
            <a:off x="2119964" y="5183914"/>
            <a:ext cx="2240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1629473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3" grpId="0"/>
      <p:bldP spid="36" grpId="0"/>
      <p:bldP spid="40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6973A-C9A6-4E35-A2B9-2BF0003911DA}"/>
              </a:ext>
            </a:extLst>
          </p:cNvPr>
          <p:cNvGrpSpPr/>
          <p:nvPr/>
        </p:nvGrpSpPr>
        <p:grpSpPr>
          <a:xfrm>
            <a:off x="539897" y="92824"/>
            <a:ext cx="11513846" cy="865931"/>
            <a:chOff x="433084" y="0"/>
            <a:chExt cx="11513846" cy="8659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084" y="0"/>
              <a:ext cx="11513846" cy="86593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54" y="20575"/>
              <a:ext cx="587409" cy="6043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56363" y="60331"/>
              <a:ext cx="1021155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effectLst>
                    <a:glow rad="889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Match the word with the school things. Then listen and repeat.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302" y="899815"/>
            <a:ext cx="11930441" cy="5699640"/>
            <a:chOff x="124761" y="1556534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24761" y="1556534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06822" y="1596968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8" y="2998925"/>
            <a:ext cx="1949295" cy="19151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4" y="5274989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8551987" y="722898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931">
            <a:off x="8727092" y="2229003"/>
            <a:ext cx="2262654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8254090" y="4545431"/>
            <a:ext cx="2658890" cy="1565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" y="1159921"/>
            <a:ext cx="1151184" cy="1359467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670044" y="2592111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673461" y="438276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677627" y="593477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8723428" y="2283344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8723428" y="419008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8923616" y="6046375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86165" y="1345146"/>
            <a:ext cx="378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pencil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sharpener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00067" y="2017574"/>
            <a:ext cx="2300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compass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7918" y="2793279"/>
            <a:ext cx="249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school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00067" y="3568973"/>
            <a:ext cx="2419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calculator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84936" y="4322761"/>
            <a:ext cx="167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rubber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50519" y="5112919"/>
            <a:ext cx="261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pencil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case</a:t>
            </a:r>
          </a:p>
        </p:txBody>
      </p:sp>
      <p:pic>
        <p:nvPicPr>
          <p:cNvPr id="2" name="U1-Getting Started-4">
            <a:hlinkClick r:id="" action="ppaction://media"/>
            <a:extLst>
              <a:ext uri="{FF2B5EF4-FFF2-40B4-BE49-F238E27FC236}">
                <a16:creationId xmlns:a16="http://schemas.microsoft.com/office/drawing/2014/main" id="{1FC542CE-4F1A-446E-9905-3376D3BE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88057" y="10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375 0.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17578 0.3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158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17617 -0.05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29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20143 0.33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168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40846 -0.3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162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40886 -0.162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-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0" y="104775"/>
            <a:ext cx="11751685" cy="1401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6" y="401136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4651" y="184156"/>
            <a:ext cx="10015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8784" y="1318886"/>
            <a:ext cx="11807686" cy="4177040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>
            <a:cxnSpLocks/>
          </p:cNvCxnSpPr>
          <p:nvPr/>
        </p:nvCxnSpPr>
        <p:spPr>
          <a:xfrm>
            <a:off x="1214651" y="2598171"/>
            <a:ext cx="923416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8154351-1046-4F39-9E4E-0C69EA27C9CB}"/>
              </a:ext>
            </a:extLst>
          </p:cNvPr>
          <p:cNvSpPr txBox="1"/>
          <p:nvPr/>
        </p:nvSpPr>
        <p:spPr>
          <a:xfrm>
            <a:off x="1233701" y="1764609"/>
            <a:ext cx="8681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niforms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pencil cases, rubbers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A6CE25-D87B-4927-9D6B-35A576D6FC48}"/>
              </a:ext>
            </a:extLst>
          </p:cNvPr>
          <p:cNvCxnSpPr>
            <a:cxnSpLocks/>
          </p:cNvCxnSpPr>
          <p:nvPr/>
        </p:nvCxnSpPr>
        <p:spPr>
          <a:xfrm>
            <a:off x="1207460" y="3705914"/>
            <a:ext cx="923416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6F365A-C764-4851-A8F7-7AA4FC14FDC1}"/>
              </a:ext>
            </a:extLst>
          </p:cNvPr>
          <p:cNvCxnSpPr>
            <a:cxnSpLocks/>
          </p:cNvCxnSpPr>
          <p:nvPr/>
        </p:nvCxnSpPr>
        <p:spPr>
          <a:xfrm>
            <a:off x="1207460" y="4797735"/>
            <a:ext cx="923416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154351-1046-4F39-9E4E-0C69EA27C9CB}"/>
              </a:ext>
            </a:extLst>
          </p:cNvPr>
          <p:cNvSpPr txBox="1"/>
          <p:nvPr/>
        </p:nvSpPr>
        <p:spPr>
          <a:xfrm>
            <a:off x="1207460" y="2861889"/>
            <a:ext cx="9670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school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bags, compasses, calculators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154351-1046-4F39-9E4E-0C69EA27C9CB}"/>
              </a:ext>
            </a:extLst>
          </p:cNvPr>
          <p:cNvSpPr txBox="1"/>
          <p:nvPr/>
        </p:nvSpPr>
        <p:spPr>
          <a:xfrm>
            <a:off x="1241887" y="3954864"/>
            <a:ext cx="50922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rulers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books, … 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s://encrypted-tbn2.gstatic.com/images?q=tbn:ANd9GcQqhKlsl9IG6vD1kjr0O_1fuxbs9d3Bv4AI0xOJ-_qFhjfSw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8"/>
            <a:ext cx="12192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0012" y="-11293"/>
            <a:ext cx="4368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u="sng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2FC58D-0BD5-4AD9-BB97-6B84B77F22EB}"/>
              </a:ext>
            </a:extLst>
          </p:cNvPr>
          <p:cNvSpPr/>
          <p:nvPr/>
        </p:nvSpPr>
        <p:spPr>
          <a:xfrm>
            <a:off x="2176206" y="1732684"/>
            <a:ext cx="8786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041262" algn="ctr"/>
              </a:tabLs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Learn all the new words by heart.</a:t>
            </a:r>
          </a:p>
          <a:p>
            <a:pPr algn="just">
              <a:tabLst>
                <a:tab pos="2041262" algn="ctr"/>
              </a:tabLs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Read the dialogue again.</a:t>
            </a:r>
          </a:p>
          <a:p>
            <a:pPr algn="just">
              <a:tabLst>
                <a:tab pos="2041262" algn="ctr"/>
              </a:tabLst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Do exercise A2, B 1, 2, 3 in your workbook</a:t>
            </a:r>
          </a:p>
          <a:p>
            <a:pPr marL="285750" indent="-285750" algn="just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Prepare Unit 1: 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31123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ack to school backgrounds | Free Download 2012 Back to School PowerPoint  Backgrounds - PPT… | School powerpoint templates, Cute powerpoint  templates, School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" y="313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29028" y="1273185"/>
            <a:ext cx="2547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Unit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7207" y="1203564"/>
            <a:ext cx="6536771" cy="1046440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67" dirty="0">
                <a:ln w="11430"/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MY NEW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1343" y="2505670"/>
            <a:ext cx="940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Lesson </a:t>
            </a:r>
            <a:r>
              <a:rPr lang="en-US" sz="5400" b="1" i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5400" b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GETTING STARTED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6339" y="306819"/>
            <a:ext cx="5430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Saturday, September 7</a:t>
            </a:r>
            <a:r>
              <a:rPr lang="en-US" sz="3200" b="1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907CE-4F38-2F95-4089-9E17460407CE}"/>
              </a:ext>
            </a:extLst>
          </p:cNvPr>
          <p:cNvSpPr txBox="1"/>
          <p:nvPr/>
        </p:nvSpPr>
        <p:spPr>
          <a:xfrm>
            <a:off x="342490" y="1340064"/>
            <a:ext cx="285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Period 2</a:t>
            </a:r>
            <a:r>
              <a:rPr lang="en-US" sz="4800" b="1" dirty="0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320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7366E4-C5C6-4131-9BCE-C6D36711BE1E}"/>
              </a:ext>
            </a:extLst>
          </p:cNvPr>
          <p:cNvGrpSpPr/>
          <p:nvPr/>
        </p:nvGrpSpPr>
        <p:grpSpPr>
          <a:xfrm>
            <a:off x="0" y="0"/>
            <a:ext cx="9144000" cy="1034143"/>
            <a:chOff x="1323915" y="49143"/>
            <a:chExt cx="9144000" cy="10341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915" y="49143"/>
              <a:ext cx="9144000" cy="10341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085" y="74840"/>
              <a:ext cx="627229" cy="6815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437487" y="103611"/>
              <a:ext cx="3808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Listen and read.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ADB3F9-3792-4A3F-A0BA-A43BCE4945EF}"/>
              </a:ext>
            </a:extLst>
          </p:cNvPr>
          <p:cNvGrpSpPr/>
          <p:nvPr/>
        </p:nvGrpSpPr>
        <p:grpSpPr>
          <a:xfrm>
            <a:off x="1208314" y="-477037"/>
            <a:ext cx="9459686" cy="7335037"/>
            <a:chOff x="1208314" y="-477037"/>
            <a:chExt cx="9459686" cy="7335037"/>
          </a:xfrm>
        </p:grpSpPr>
        <p:grpSp>
          <p:nvGrpSpPr>
            <p:cNvPr id="15" name="Group 14"/>
            <p:cNvGrpSpPr/>
            <p:nvPr/>
          </p:nvGrpSpPr>
          <p:grpSpPr>
            <a:xfrm>
              <a:off x="2037698" y="-477037"/>
              <a:ext cx="8630302" cy="7335037"/>
              <a:chOff x="961466" y="-512529"/>
              <a:chExt cx="8069027" cy="68580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91"/>
              <a:stretch/>
            </p:blipFill>
            <p:spPr>
              <a:xfrm>
                <a:off x="961466" y="-512529"/>
                <a:ext cx="3026643" cy="68580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8110" y="-512529"/>
                <a:ext cx="5042383" cy="6858000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208314" y="1034143"/>
              <a:ext cx="42889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FB7BD"/>
                  </a:solidFill>
                </a:rPr>
                <a:t>A special day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85DF10-6206-471F-A5E4-7E0F473E0937}"/>
              </a:ext>
            </a:extLst>
          </p:cNvPr>
          <p:cNvSpPr/>
          <p:nvPr/>
        </p:nvSpPr>
        <p:spPr>
          <a:xfrm>
            <a:off x="5745234" y="-10730"/>
            <a:ext cx="6446766" cy="1471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How many people are there?</a:t>
            </a:r>
          </a:p>
          <a:p>
            <a:pPr algn="ctr"/>
            <a:r>
              <a:rPr lang="en-US" sz="4000" b="1" dirty="0"/>
              <a:t>=&gt; There are …………  people.</a:t>
            </a:r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81AE8F71-60FE-423F-99A2-10AF54F05323}"/>
              </a:ext>
            </a:extLst>
          </p:cNvPr>
          <p:cNvSpPr/>
          <p:nvPr/>
        </p:nvSpPr>
        <p:spPr>
          <a:xfrm>
            <a:off x="3137670" y="4991668"/>
            <a:ext cx="738294" cy="996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AE24650F-3D8C-4AF5-9C87-4207E50BB3ED}"/>
              </a:ext>
            </a:extLst>
          </p:cNvPr>
          <p:cNvSpPr/>
          <p:nvPr/>
        </p:nvSpPr>
        <p:spPr>
          <a:xfrm>
            <a:off x="3916250" y="4617828"/>
            <a:ext cx="738294" cy="996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0978E895-9761-4020-81A8-6B06E3BD291E}"/>
              </a:ext>
            </a:extLst>
          </p:cNvPr>
          <p:cNvSpPr/>
          <p:nvPr/>
        </p:nvSpPr>
        <p:spPr>
          <a:xfrm>
            <a:off x="5829852" y="4991668"/>
            <a:ext cx="738294" cy="9962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3070E7-C94F-4FC9-B31A-14CE08BB0281}"/>
              </a:ext>
            </a:extLst>
          </p:cNvPr>
          <p:cNvSpPr txBox="1"/>
          <p:nvPr/>
        </p:nvSpPr>
        <p:spPr>
          <a:xfrm>
            <a:off x="8817115" y="541639"/>
            <a:ext cx="153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three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7A9EF1-04FC-41A7-8996-88D678AEB58A}"/>
              </a:ext>
            </a:extLst>
          </p:cNvPr>
          <p:cNvSpPr/>
          <p:nvPr/>
        </p:nvSpPr>
        <p:spPr>
          <a:xfrm>
            <a:off x="5122277" y="25357"/>
            <a:ext cx="7069723" cy="1471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Who are they?</a:t>
            </a:r>
          </a:p>
          <a:p>
            <a:pPr algn="ctr"/>
            <a:r>
              <a:rPr lang="en-US" sz="4000" b="1" dirty="0"/>
              <a:t>=&gt; They’re ………………………..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9804E9-ED4E-4EA0-8996-A45E367FA8F9}"/>
              </a:ext>
            </a:extLst>
          </p:cNvPr>
          <p:cNvSpPr txBox="1"/>
          <p:nvPr/>
        </p:nvSpPr>
        <p:spPr>
          <a:xfrm>
            <a:off x="7766421" y="572906"/>
            <a:ext cx="442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Phong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Vy</a:t>
            </a:r>
            <a:r>
              <a:rPr lang="en-US" sz="4000" b="1" dirty="0">
                <a:solidFill>
                  <a:srgbClr val="FF0000"/>
                </a:solidFill>
              </a:rPr>
              <a:t> and </a:t>
            </a:r>
            <a:r>
              <a:rPr lang="en-US" sz="4000" b="1" dirty="0" err="1">
                <a:solidFill>
                  <a:srgbClr val="FF0000"/>
                </a:solidFill>
              </a:rPr>
              <a:t>Duy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4BE396-B5EF-4BFE-93F1-07A5B5D3D5D8}"/>
              </a:ext>
            </a:extLst>
          </p:cNvPr>
          <p:cNvSpPr txBox="1"/>
          <p:nvPr/>
        </p:nvSpPr>
        <p:spPr>
          <a:xfrm>
            <a:off x="6533096" y="4078080"/>
            <a:ext cx="153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Phong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D80D87-DA86-48A3-8039-00947705572F}"/>
              </a:ext>
            </a:extLst>
          </p:cNvPr>
          <p:cNvSpPr txBox="1"/>
          <p:nvPr/>
        </p:nvSpPr>
        <p:spPr>
          <a:xfrm>
            <a:off x="3405771" y="1866332"/>
            <a:ext cx="153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616D84-6F41-47BD-AE6D-8D9577670D5E}"/>
              </a:ext>
            </a:extLst>
          </p:cNvPr>
          <p:cNvSpPr txBox="1"/>
          <p:nvPr/>
        </p:nvSpPr>
        <p:spPr>
          <a:xfrm>
            <a:off x="2224049" y="2242868"/>
            <a:ext cx="128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Duy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44900A-271C-4473-8CE9-49DD5C729C69}"/>
              </a:ext>
            </a:extLst>
          </p:cNvPr>
          <p:cNvSpPr txBox="1"/>
          <p:nvPr/>
        </p:nvSpPr>
        <p:spPr>
          <a:xfrm>
            <a:off x="513698" y="2851243"/>
            <a:ext cx="2898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(A new friend)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AA8C2FD-8BAF-4F21-BF66-4D5148C228AF}"/>
              </a:ext>
            </a:extLst>
          </p:cNvPr>
          <p:cNvSpPr/>
          <p:nvPr/>
        </p:nvSpPr>
        <p:spPr>
          <a:xfrm>
            <a:off x="5697371" y="112086"/>
            <a:ext cx="6446766" cy="1471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Where are they?</a:t>
            </a:r>
          </a:p>
          <a:p>
            <a:pPr algn="ctr"/>
            <a:r>
              <a:rPr lang="en-US" sz="4000" b="1" dirty="0"/>
              <a:t>=&gt; They’re at ………………………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131778-C622-497F-B2B2-52D3A628B5D1}"/>
              </a:ext>
            </a:extLst>
          </p:cNvPr>
          <p:cNvSpPr txBox="1"/>
          <p:nvPr/>
        </p:nvSpPr>
        <p:spPr>
          <a:xfrm>
            <a:off x="8609275" y="675033"/>
            <a:ext cx="353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Phong’s</a:t>
            </a:r>
            <a:r>
              <a:rPr lang="en-US" sz="4000" b="1" dirty="0">
                <a:solidFill>
                  <a:srgbClr val="FF0000"/>
                </a:solidFill>
              </a:rPr>
              <a:t> house.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F16358-6EB8-4722-BF28-D0137C595EFB}"/>
              </a:ext>
            </a:extLst>
          </p:cNvPr>
          <p:cNvSpPr/>
          <p:nvPr/>
        </p:nvSpPr>
        <p:spPr>
          <a:xfrm>
            <a:off x="5497286" y="4861670"/>
            <a:ext cx="6446766" cy="1471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What do they do next?</a:t>
            </a:r>
          </a:p>
          <a:p>
            <a:pPr algn="ctr"/>
            <a:r>
              <a:rPr lang="en-US" sz="4000" b="1" dirty="0"/>
              <a:t>=&gt; They 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0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7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7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7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6" grpId="1" animBg="1"/>
      <p:bldP spid="16" grpId="2" animBg="1"/>
      <p:bldP spid="16" grpId="3" animBg="1"/>
      <p:bldP spid="17" grpId="0"/>
      <p:bldP spid="17" grpId="1"/>
      <p:bldP spid="19" grpId="0" animBg="1"/>
      <p:bldP spid="19" grpId="1" animBg="1"/>
      <p:bldP spid="20" grpId="0"/>
      <p:bldP spid="20" grpId="1"/>
      <p:bldP spid="24" grpId="0"/>
      <p:bldP spid="24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  <p:bldP spid="30" grpId="0"/>
      <p:bldP spid="30" grpId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21" y="-79512"/>
            <a:ext cx="11673340" cy="708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dirty="0"/>
              <a:t>(1)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Vy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(2)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Are you </a:t>
            </a:r>
            <a:r>
              <a:rPr lang="en-US" sz="3200" dirty="0">
                <a:solidFill>
                  <a:srgbClr val="FF0000"/>
                </a:solidFill>
              </a:rPr>
              <a:t>ready</a:t>
            </a:r>
            <a:r>
              <a:rPr lang="en-US" sz="3200" dirty="0"/>
              <a:t>?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(3)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(4)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Oh, this is </a:t>
            </a:r>
            <a:r>
              <a:rPr lang="en-US" sz="3200" dirty="0" err="1"/>
              <a:t>Duy</a:t>
            </a:r>
            <a:r>
              <a:rPr lang="en-US" sz="32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(5)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Duy</a:t>
            </a:r>
            <a:r>
              <a:rPr lang="en-US" sz="32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(6)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I live near here, and we go to </a:t>
            </a:r>
            <a:r>
              <a:rPr lang="en-US" sz="3200" dirty="0">
                <a:solidFill>
                  <a:srgbClr val="FF0000"/>
                </a:solidFill>
              </a:rPr>
              <a:t>the same school</a:t>
            </a:r>
            <a:r>
              <a:rPr lang="en-US" sz="3200" dirty="0"/>
              <a:t>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(7)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Good. Hmm, your school bag looks </a:t>
            </a:r>
            <a:r>
              <a:rPr lang="en-US" sz="3200" dirty="0">
                <a:solidFill>
                  <a:srgbClr val="FF0000"/>
                </a:solidFill>
              </a:rPr>
              <a:t>heavy</a:t>
            </a:r>
            <a:r>
              <a:rPr lang="en-US" sz="3200" dirty="0"/>
              <a:t>.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(8)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Yes! I have new books, and we have new </a:t>
            </a:r>
            <a:r>
              <a:rPr lang="en-US" sz="3200" dirty="0">
                <a:solidFill>
                  <a:srgbClr val="FF0000"/>
                </a:solidFill>
              </a:rPr>
              <a:t>subjects</a:t>
            </a:r>
            <a:r>
              <a:rPr lang="en-US" sz="3200" dirty="0"/>
              <a:t> to </a:t>
            </a:r>
            <a:r>
              <a:rPr lang="en-US" sz="3200" dirty="0">
                <a:solidFill>
                  <a:srgbClr val="FF0000"/>
                </a:solidFill>
              </a:rPr>
              <a:t>study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(9)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And a new </a:t>
            </a:r>
            <a:r>
              <a:rPr lang="en-US" sz="3200" dirty="0">
                <a:solidFill>
                  <a:srgbClr val="FF0000"/>
                </a:solidFill>
              </a:rPr>
              <a:t>uniform</a:t>
            </a:r>
            <a:r>
              <a:rPr lang="en-US" sz="3200" dirty="0"/>
              <a:t>, </a:t>
            </a:r>
            <a:r>
              <a:rPr lang="en-US" sz="3200" dirty="0" err="1"/>
              <a:t>Duy</a:t>
            </a:r>
            <a:r>
              <a:rPr lang="en-US" sz="32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(10)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Thanks, </a:t>
            </a:r>
            <a:r>
              <a:rPr lang="en-US" sz="3200" dirty="0" err="1"/>
              <a:t>Phong</a:t>
            </a:r>
            <a:r>
              <a:rPr lang="en-US" sz="32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Let me put on my uniform. Then we can go. </a:t>
            </a:r>
          </a:p>
        </p:txBody>
      </p:sp>
      <p:pic>
        <p:nvPicPr>
          <p:cNvPr id="4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6439" y="22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A675-D14A-4C20-B7F2-C08538B5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74" y="192848"/>
            <a:ext cx="10515600" cy="589032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C79549-F39E-40D4-9D21-F6F7FFCE7A84}"/>
              </a:ext>
            </a:extLst>
          </p:cNvPr>
          <p:cNvSpPr/>
          <p:nvPr/>
        </p:nvSpPr>
        <p:spPr>
          <a:xfrm>
            <a:off x="301598" y="781880"/>
            <a:ext cx="2382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ready (a):</a:t>
            </a:r>
            <a:endParaRPr lang="en-US" sz="3600" b="1" dirty="0"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A84F8-BAB8-438B-B2AD-75B383F17491}"/>
              </a:ext>
            </a:extLst>
          </p:cNvPr>
          <p:cNvSpPr txBox="1"/>
          <p:nvPr/>
        </p:nvSpPr>
        <p:spPr>
          <a:xfrm>
            <a:off x="2571128" y="781879"/>
            <a:ext cx="209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A3749-1134-4780-8B7A-00BA3BA44902}"/>
              </a:ext>
            </a:extLst>
          </p:cNvPr>
          <p:cNvSpPr/>
          <p:nvPr/>
        </p:nvSpPr>
        <p:spPr>
          <a:xfrm>
            <a:off x="334618" y="1348584"/>
            <a:ext cx="3352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school bag (n):</a:t>
            </a:r>
            <a:endParaRPr lang="en-US" sz="3600" b="1" dirty="0"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86444-5D06-4466-BEEC-00E47D3F2B11}"/>
              </a:ext>
            </a:extLst>
          </p:cNvPr>
          <p:cNvSpPr txBox="1"/>
          <p:nvPr/>
        </p:nvSpPr>
        <p:spPr>
          <a:xfrm>
            <a:off x="3564939" y="1335332"/>
            <a:ext cx="19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4C8F2-D78F-4A59-8B42-4984FA146954}"/>
              </a:ext>
            </a:extLst>
          </p:cNvPr>
          <p:cNvSpPr/>
          <p:nvPr/>
        </p:nvSpPr>
        <p:spPr>
          <a:xfrm>
            <a:off x="342485" y="1932373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heavy (a):</a:t>
            </a:r>
            <a:endParaRPr lang="en-US" sz="3600" b="1" dirty="0"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0CC3E-9218-44CE-B8B0-77AEED7E0370}"/>
              </a:ext>
            </a:extLst>
          </p:cNvPr>
          <p:cNvSpPr txBox="1"/>
          <p:nvPr/>
        </p:nvSpPr>
        <p:spPr>
          <a:xfrm>
            <a:off x="2617411" y="1928655"/>
            <a:ext cx="139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EEFC54-1004-497B-AAFA-C78F96633545}"/>
              </a:ext>
            </a:extLst>
          </p:cNvPr>
          <p:cNvSpPr/>
          <p:nvPr/>
        </p:nvSpPr>
        <p:spPr>
          <a:xfrm>
            <a:off x="374374" y="2508611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subject (n):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C014A-56B5-4E43-B7F1-2CA61E39451C}"/>
              </a:ext>
            </a:extLst>
          </p:cNvPr>
          <p:cNvSpPr txBox="1"/>
          <p:nvPr/>
        </p:nvSpPr>
        <p:spPr>
          <a:xfrm>
            <a:off x="2930195" y="2530924"/>
            <a:ext cx="215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17709-1E6C-4EAC-AD72-DD6AB20A0A7E}"/>
              </a:ext>
            </a:extLst>
          </p:cNvPr>
          <p:cNvSpPr/>
          <p:nvPr/>
        </p:nvSpPr>
        <p:spPr>
          <a:xfrm>
            <a:off x="385018" y="3084491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study (v):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ABB969-1C8B-4AE7-A07C-6B7F2DDEB2D0}"/>
              </a:ext>
            </a:extLst>
          </p:cNvPr>
          <p:cNvSpPr txBox="1"/>
          <p:nvPr/>
        </p:nvSpPr>
        <p:spPr>
          <a:xfrm>
            <a:off x="2602244" y="3077278"/>
            <a:ext cx="156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1C0710-C05D-438B-8D68-0BA06A60AD89}"/>
              </a:ext>
            </a:extLst>
          </p:cNvPr>
          <p:cNvSpPr/>
          <p:nvPr/>
        </p:nvSpPr>
        <p:spPr>
          <a:xfrm>
            <a:off x="397909" y="3658523"/>
            <a:ext cx="2903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uniform (n):</a:t>
            </a:r>
            <a:endParaRPr lang="en-US" sz="3600" b="1" dirty="0"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A0654-8DB6-40F3-B0DA-6DAE8555AB9E}"/>
              </a:ext>
            </a:extLst>
          </p:cNvPr>
          <p:cNvSpPr txBox="1"/>
          <p:nvPr/>
        </p:nvSpPr>
        <p:spPr>
          <a:xfrm>
            <a:off x="3140868" y="3677814"/>
            <a:ext cx="258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6A2CE5-680C-48A9-A822-9F34302CFE52}"/>
              </a:ext>
            </a:extLst>
          </p:cNvPr>
          <p:cNvSpPr/>
          <p:nvPr/>
        </p:nvSpPr>
        <p:spPr>
          <a:xfrm>
            <a:off x="413240" y="423138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to put on: 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4DB134-B0D9-4D68-BC7A-2FEEC58B8874}"/>
              </a:ext>
            </a:extLst>
          </p:cNvPr>
          <p:cNvSpPr txBox="1"/>
          <p:nvPr/>
        </p:nvSpPr>
        <p:spPr>
          <a:xfrm>
            <a:off x="2683660" y="4236609"/>
            <a:ext cx="159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chool bag - Back to school Stock Vector Image by ©sararoom #29883857">
            <a:extLst>
              <a:ext uri="{FF2B5EF4-FFF2-40B4-BE49-F238E27FC236}">
                <a16:creationId xmlns:a16="http://schemas.microsoft.com/office/drawing/2014/main" id="{04E92897-6EE3-4CFA-A2EC-F036201E8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05" y="421980"/>
            <a:ext cx="2662511" cy="26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w law to cut the cost of school uniform passes – and it could save  parents hundreds of pounds">
            <a:extLst>
              <a:ext uri="{FF2B5EF4-FFF2-40B4-BE49-F238E27FC236}">
                <a16:creationId xmlns:a16="http://schemas.microsoft.com/office/drawing/2014/main" id="{411F6D6A-AB16-42BE-A724-0F13B43E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622" y="317725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ready">
            <a:hlinkClick r:id="" action="ppaction://media"/>
            <a:extLst>
              <a:ext uri="{FF2B5EF4-FFF2-40B4-BE49-F238E27FC236}">
                <a16:creationId xmlns:a16="http://schemas.microsoft.com/office/drawing/2014/main" id="{6D477997-8931-4659-915F-8E67FC0FE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32903" y="854064"/>
            <a:ext cx="609600" cy="609600"/>
          </a:xfrm>
          <a:prstGeom prst="rect">
            <a:avLst/>
          </a:prstGeom>
        </p:spPr>
      </p:pic>
      <p:pic>
        <p:nvPicPr>
          <p:cNvPr id="25" name="school bag">
            <a:hlinkClick r:id="" action="ppaction://media"/>
            <a:extLst>
              <a:ext uri="{FF2B5EF4-FFF2-40B4-BE49-F238E27FC236}">
                <a16:creationId xmlns:a16="http://schemas.microsoft.com/office/drawing/2014/main" id="{20F2DA44-0F8D-461C-BF30-489DEBE682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127570" y="1457488"/>
            <a:ext cx="609600" cy="609600"/>
          </a:xfrm>
          <a:prstGeom prst="rect">
            <a:avLst/>
          </a:prstGeom>
        </p:spPr>
      </p:pic>
      <p:pic>
        <p:nvPicPr>
          <p:cNvPr id="26" name="heavy">
            <a:hlinkClick r:id="" action="ppaction://media"/>
            <a:extLst>
              <a:ext uri="{FF2B5EF4-FFF2-40B4-BE49-F238E27FC236}">
                <a16:creationId xmlns:a16="http://schemas.microsoft.com/office/drawing/2014/main" id="{D82AA9FC-8CF5-408E-9E3E-E011AB225A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23303" y="2049656"/>
            <a:ext cx="609600" cy="609600"/>
          </a:xfrm>
          <a:prstGeom prst="rect">
            <a:avLst/>
          </a:prstGeom>
        </p:spPr>
      </p:pic>
      <p:pic>
        <p:nvPicPr>
          <p:cNvPr id="27" name="subject">
            <a:hlinkClick r:id="" action="ppaction://media"/>
            <a:extLst>
              <a:ext uri="{FF2B5EF4-FFF2-40B4-BE49-F238E27FC236}">
                <a16:creationId xmlns:a16="http://schemas.microsoft.com/office/drawing/2014/main" id="{B1290499-BE0C-49DB-87EC-FD6551D708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15290" y="2603097"/>
            <a:ext cx="609600" cy="609600"/>
          </a:xfrm>
          <a:prstGeom prst="rect">
            <a:avLst/>
          </a:prstGeom>
        </p:spPr>
      </p:pic>
      <p:pic>
        <p:nvPicPr>
          <p:cNvPr id="28" name="study">
            <a:hlinkClick r:id="" action="ppaction://media"/>
            <a:extLst>
              <a:ext uri="{FF2B5EF4-FFF2-40B4-BE49-F238E27FC236}">
                <a16:creationId xmlns:a16="http://schemas.microsoft.com/office/drawing/2014/main" id="{8E5C9996-B403-4188-B771-33FBD6225C4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52864" y="3188281"/>
            <a:ext cx="609600" cy="609600"/>
          </a:xfrm>
          <a:prstGeom prst="rect">
            <a:avLst/>
          </a:prstGeom>
        </p:spPr>
      </p:pic>
      <p:pic>
        <p:nvPicPr>
          <p:cNvPr id="29" name="uniform">
            <a:hlinkClick r:id="" action="ppaction://media"/>
            <a:extLst>
              <a:ext uri="{FF2B5EF4-FFF2-40B4-BE49-F238E27FC236}">
                <a16:creationId xmlns:a16="http://schemas.microsoft.com/office/drawing/2014/main" id="{A501F3A5-CFB3-4D35-AD16-1749AA24212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81649" y="3825310"/>
            <a:ext cx="609600" cy="609600"/>
          </a:xfrm>
          <a:prstGeom prst="rect">
            <a:avLst/>
          </a:prstGeom>
        </p:spPr>
      </p:pic>
      <p:pic>
        <p:nvPicPr>
          <p:cNvPr id="30" name="to put on">
            <a:hlinkClick r:id="" action="ppaction://media"/>
            <a:extLst>
              <a:ext uri="{FF2B5EF4-FFF2-40B4-BE49-F238E27FC236}">
                <a16:creationId xmlns:a16="http://schemas.microsoft.com/office/drawing/2014/main" id="{A659A76B-5693-4772-8120-D68AB13AC61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96168" y="4405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7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2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62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7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04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121" y="-79512"/>
            <a:ext cx="11673340" cy="708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dirty="0"/>
              <a:t>(1)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Vy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(2)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(3)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(4)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Oh, this is </a:t>
            </a:r>
            <a:r>
              <a:rPr lang="en-US" sz="3200" dirty="0" err="1"/>
              <a:t>Duy</a:t>
            </a:r>
            <a:r>
              <a:rPr lang="en-US" sz="32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(5)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Duy</a:t>
            </a:r>
            <a:r>
              <a:rPr lang="en-US" sz="32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(6)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(7)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(8)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(9)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And a new uniform, </a:t>
            </a:r>
            <a:r>
              <a:rPr lang="en-US" sz="3200" dirty="0" err="1"/>
              <a:t>Duy</a:t>
            </a:r>
            <a:r>
              <a:rPr lang="en-US" sz="32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(10)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Thanks, </a:t>
            </a:r>
            <a:r>
              <a:rPr lang="en-US" sz="3200" dirty="0" err="1"/>
              <a:t>Phong</a:t>
            </a:r>
            <a:r>
              <a:rPr lang="en-US" sz="32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Let me put on my uniform. Then we can go. </a:t>
            </a:r>
          </a:p>
        </p:txBody>
      </p:sp>
      <p:pic>
        <p:nvPicPr>
          <p:cNvPr id="4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6439" y="22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8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776CBF-6991-4738-A616-5C34DF3CA582}"/>
              </a:ext>
            </a:extLst>
          </p:cNvPr>
          <p:cNvSpPr/>
          <p:nvPr/>
        </p:nvSpPr>
        <p:spPr>
          <a:xfrm>
            <a:off x="280121" y="-79512"/>
            <a:ext cx="11673340" cy="708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dirty="0"/>
              <a:t>(1)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Vy</a:t>
            </a:r>
            <a:r>
              <a:rPr lang="en-US" sz="3200" dirty="0"/>
              <a:t>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(2)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Are you ready?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(3)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(4) </a:t>
            </a:r>
            <a:r>
              <a:rPr lang="en-US" sz="3200" b="1" i="1" dirty="0" err="1"/>
              <a:t>Vy</a:t>
            </a:r>
            <a:r>
              <a:rPr lang="en-US" sz="3200" b="1" i="1" dirty="0"/>
              <a:t>: </a:t>
            </a:r>
            <a:r>
              <a:rPr lang="en-US" sz="3200" dirty="0"/>
              <a:t>Oh, this is </a:t>
            </a:r>
            <a:r>
              <a:rPr lang="en-US" sz="3200" dirty="0" err="1"/>
              <a:t>Duy</a:t>
            </a:r>
            <a:r>
              <a:rPr lang="en-US" sz="3200" dirty="0"/>
              <a:t>, my new friend.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(5)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Duy</a:t>
            </a:r>
            <a:r>
              <a:rPr lang="en-US" sz="3200" dirty="0"/>
              <a:t>. Nice to meet you.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(6)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(7)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(8)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(9)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And a new uniform, </a:t>
            </a:r>
            <a:r>
              <a:rPr lang="en-US" sz="3200" dirty="0" err="1"/>
              <a:t>Duy</a:t>
            </a:r>
            <a:r>
              <a:rPr lang="en-US" sz="3200" dirty="0"/>
              <a:t>! You look smart!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(10) </a:t>
            </a:r>
            <a:r>
              <a:rPr lang="en-US" sz="3200" b="1" i="1" dirty="0" err="1"/>
              <a:t>Duy</a:t>
            </a:r>
            <a:r>
              <a:rPr lang="en-US" sz="3200" b="1" i="1" dirty="0"/>
              <a:t>: </a:t>
            </a:r>
            <a:r>
              <a:rPr lang="en-US" sz="3200" dirty="0"/>
              <a:t>Thanks, </a:t>
            </a:r>
            <a:r>
              <a:rPr lang="en-US" sz="3200" dirty="0" err="1"/>
              <a:t>Phong</a:t>
            </a:r>
            <a:r>
              <a:rPr lang="en-US" sz="3200" dirty="0"/>
              <a:t>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3200" b="1" i="1" dirty="0"/>
              <a:t>(11) </a:t>
            </a:r>
            <a:r>
              <a:rPr lang="en-US" sz="3200" b="1" i="1" dirty="0" err="1"/>
              <a:t>Phong</a:t>
            </a:r>
            <a:r>
              <a:rPr lang="en-US" sz="3200" b="1" i="1" dirty="0"/>
              <a:t>: </a:t>
            </a:r>
            <a:r>
              <a:rPr lang="en-US" sz="3200" dirty="0"/>
              <a:t>Let me put on my uniform. Then we can go.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3A74EE-8CB9-47BB-9EAF-69DC2DD8A28D}"/>
              </a:ext>
            </a:extLst>
          </p:cNvPr>
          <p:cNvSpPr/>
          <p:nvPr/>
        </p:nvSpPr>
        <p:spPr>
          <a:xfrm>
            <a:off x="7659757" y="0"/>
            <a:ext cx="4293704" cy="1298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Practice the dialogue</a:t>
            </a:r>
          </a:p>
        </p:txBody>
      </p:sp>
    </p:spTree>
    <p:extLst>
      <p:ext uri="{BB962C8B-B14F-4D97-AF65-F5344CB8AC3E}">
        <p14:creationId xmlns:p14="http://schemas.microsoft.com/office/powerpoint/2010/main" val="418867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1"/>
            <a:ext cx="11701669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0" y="117994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356" y="220718"/>
            <a:ext cx="882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78295" y="960339"/>
          <a:ext cx="11502887" cy="408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Vy</a:t>
                      </a:r>
                      <a:r>
                        <a:rPr lang="en-US" sz="4000" b="1" dirty="0"/>
                        <a:t>, </a:t>
                      </a:r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, and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is </a:t>
                      </a:r>
                      <a:r>
                        <a:rPr lang="en-US" sz="4000" b="1" dirty="0" err="1"/>
                        <a:t>Phong’s</a:t>
                      </a:r>
                      <a:r>
                        <a:rPr lang="en-US" sz="4000" b="1" dirty="0"/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says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/>
                        <a:t>They have new subjects to study.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1290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1"/>
            <a:ext cx="11701669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0" y="117994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7356" y="220718"/>
            <a:ext cx="882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278295" y="960339"/>
          <a:ext cx="11502887" cy="408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1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3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Vy</a:t>
                      </a:r>
                      <a:r>
                        <a:rPr lang="en-US" sz="4000" b="1" dirty="0"/>
                        <a:t>, </a:t>
                      </a:r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, and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go to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the same school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is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</a:rPr>
                        <a:t>Phong’s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 friend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says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 err="1"/>
                        <a:t>Duy</a:t>
                      </a:r>
                      <a:r>
                        <a:rPr lang="en-US" sz="4000" b="1" dirty="0"/>
                        <a:t> looks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smart</a:t>
                      </a:r>
                      <a:r>
                        <a:rPr lang="en-US" sz="4000" b="1" dirty="0"/>
                        <a:t> in his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uniform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/>
                        <a:t>They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have new subjects </a:t>
                      </a:r>
                      <a:r>
                        <a:rPr lang="en-US" sz="4000" b="1" dirty="0"/>
                        <a:t>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="1" dirty="0" err="1"/>
                        <a:t>Phong</a:t>
                      </a:r>
                      <a:r>
                        <a:rPr lang="en-US" sz="4000" b="1" dirty="0"/>
                        <a:t>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is wearing </a:t>
                      </a:r>
                      <a:r>
                        <a:rPr lang="en-US" sz="4000" b="1" dirty="0"/>
                        <a:t>a 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school uniform</a:t>
                      </a:r>
                      <a:r>
                        <a:rPr lang="en-US" sz="4000" b="1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814580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1149</Words>
  <Application>Microsoft Office PowerPoint</Application>
  <PresentationFormat>Widescreen</PresentationFormat>
  <Paragraphs>165</Paragraphs>
  <Slides>14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New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1</cp:revision>
  <dcterms:created xsi:type="dcterms:W3CDTF">2025-01-15T10:41:03Z</dcterms:created>
  <dcterms:modified xsi:type="dcterms:W3CDTF">2025-01-15T10:41:19Z</dcterms:modified>
</cp:coreProperties>
</file>