
<file path=[Content_Types].xml><?xml version="1.0" encoding="utf-8"?>
<Types xmlns="http://schemas.openxmlformats.org/package/2006/content-types">
  <Default Extension="xlsx" ContentType="application/vnd.openxmlformats-officedocument.spreadsheetml.sheet"/>
  <Default Extension="wav" ContentType="audio/x-wav"/>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3"/>
  </p:sldMasterIdLst>
  <p:notesMasterIdLst>
    <p:notesMasterId r:id="rId5"/>
  </p:notesMasterIdLst>
  <p:sldIdLst>
    <p:sldId id="256" r:id="rId4"/>
    <p:sldId id="257" r:id="rId6"/>
    <p:sldId id="259" r:id="rId7"/>
    <p:sldId id="258" r:id="rId8"/>
    <p:sldId id="260" r:id="rId9"/>
    <p:sldId id="261" r:id="rId10"/>
    <p:sldId id="262" r:id="rId11"/>
    <p:sldId id="263" r:id="rId12"/>
    <p:sldId id="312" r:id="rId13"/>
    <p:sldId id="270" r:id="rId14"/>
    <p:sldId id="264" r:id="rId15"/>
    <p:sldId id="313" r:id="rId16"/>
    <p:sldId id="315" r:id="rId17"/>
    <p:sldId id="316" r:id="rId18"/>
    <p:sldId id="318" r:id="rId19"/>
    <p:sldId id="317" r:id="rId20"/>
    <p:sldId id="267" r:id="rId21"/>
    <p:sldId id="319" r:id="rId22"/>
    <p:sldId id="320" r:id="rId23"/>
    <p:sldId id="321" r:id="rId24"/>
    <p:sldId id="268" r:id="rId25"/>
    <p:sldId id="323" r:id="rId26"/>
    <p:sldId id="324" r:id="rId27"/>
    <p:sldId id="328" r:id="rId28"/>
    <p:sldId id="329" r:id="rId29"/>
    <p:sldId id="325" r:id="rId30"/>
    <p:sldId id="330" r:id="rId31"/>
    <p:sldId id="331" r:id="rId32"/>
    <p:sldId id="332" r:id="rId33"/>
    <p:sldId id="335" r:id="rId34"/>
    <p:sldId id="333" r:id="rId35"/>
    <p:sldId id="334" r:id="rId36"/>
    <p:sldId id="269" r:id="rId37"/>
    <p:sldId id="336" r:id="rId38"/>
    <p:sldId id="271" r:id="rId39"/>
    <p:sldId id="337" r:id="rId40"/>
    <p:sldId id="338" r:id="rId41"/>
    <p:sldId id="339" r:id="rId42"/>
    <p:sldId id="340" r:id="rId43"/>
    <p:sldId id="341" r:id="rId44"/>
    <p:sldId id="342" r:id="rId45"/>
    <p:sldId id="285" r:id="rId46"/>
    <p:sldId id="274" r:id="rId47"/>
  </p:sldIdLst>
  <p:sldSz cx="9144000" cy="5143500" type="screen16x9"/>
  <p:notesSz cx="6858000" cy="9144000"/>
  <p:embeddedFontLst>
    <p:embeddedFont>
      <p:font typeface="Annie Use Your Telescope" panose="02000000000000000000"/>
      <p:regular r:id="rId51"/>
    </p:embeddedFont>
    <p:embeddedFont>
      <p:font typeface="Lato" panose="020F0502020204030203"/>
      <p:regular r:id="rId52"/>
    </p:embeddedFont>
    <p:embeddedFont>
      <p:font typeface="Anaheim" panose="02000503000000000000"/>
      <p:regular r:id="rId53"/>
    </p:embeddedFont>
    <p:embeddedFont>
      <p:font typeface="Open Sans" panose="020B0606030504020204"/>
      <p:regular r:id="rId54"/>
    </p:embeddedFont>
    <p:embeddedFont>
      <p:font typeface="Exo"/>
      <p:regular r:id="rId55"/>
    </p:embeddedFont>
    <p:embeddedFont>
      <p:font typeface="Poppins Medium" panose="00000600000000000000"/>
      <p:regular r:id="rId56"/>
    </p:embeddedFont>
    <p:embeddedFont>
      <p:font typeface="Calibri" panose="020F0502020204030204" pitchFamily="34" charset="0"/>
      <p:regular r:id="rId57"/>
      <p:bold r:id="rId58"/>
      <p:italic r:id="rId59"/>
      <p:boldItalic r:id="rId60"/>
    </p:embeddedFont>
    <p:embeddedFont>
      <p:font typeface="Calibri Light" panose="020F0302020204030204" charset="0"/>
      <p:regular r:id="rId61"/>
      <p: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77" d="100"/>
          <a:sy n="77" d="100"/>
        </p:scale>
        <p:origin x="102"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2" Type="http://schemas.openxmlformats.org/officeDocument/2006/relationships/font" Target="fonts/font12.fntdata"/><Relationship Id="rId61" Type="http://schemas.openxmlformats.org/officeDocument/2006/relationships/font" Target="fonts/font11.fntdata"/><Relationship Id="rId60" Type="http://schemas.openxmlformats.org/officeDocument/2006/relationships/font" Target="fonts/font10.fntdata"/><Relationship Id="rId6" Type="http://schemas.openxmlformats.org/officeDocument/2006/relationships/slide" Target="slides/slide2.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tableStyles" Target="tableStyles.xml"/><Relationship Id="rId5" Type="http://schemas.openxmlformats.org/officeDocument/2006/relationships/notesMaster" Target="notesMasters/notesMaster1.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endParaRPr lang="en-US" b="1" baseline="0">
              <a:solidFill>
                <a:schemeClr val="tx1"/>
              </a:solidFill>
              <a:latin typeface="Times New Roman" panose="02020603050405020304" pitchFamily="18" charset="0"/>
              <a:cs typeface="Times New Roman" panose="02020603050405020304" pitchFamily="18" charset="0"/>
            </a:endParaRPr>
          </a:p>
          <a:p>
            <a:pPr>
              <a:defRPr lang="en-US"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
          <c:y val="0.0317460317460317"/>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ser>
        <c:dLbls>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prstDash val="solid"/>
            <a:round/>
          </a:ln>
          <a:effectLst/>
        </c:spPr>
        <c:txPr>
          <a:bodyPr rot="-60000000" spcFirstLastPara="1" vertOverflow="ellipsis" vert="horz" wrap="square" anchor="ctr" anchorCtr="1"/>
          <a:lstStyle/>
          <a:p>
            <a:pPr>
              <a:defRPr lang="en-US"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19050" cap="flat" cmpd="sng" algn="ctr">
            <a:solidFill>
              <a:schemeClr val="tx1"/>
            </a:solidFill>
            <a:prstDash val="solid"/>
            <a:round/>
            <a:tailEnd type="none"/>
          </a:ln>
          <a:effectLst/>
        </c:spPr>
        <c:txPr>
          <a:bodyPr rot="-60000000" spcFirstLastPara="1" vertOverflow="ellipsis" vert="horz" wrap="square" anchor="ctr" anchorCtr="1"/>
          <a:lstStyle/>
          <a:p>
            <a:pPr>
              <a:defRPr lang="en-US"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91714304"/>
        <c:crosses val="autoZero"/>
        <c:crossBetween val="between"/>
      </c:valAx>
      <c:spPr>
        <a:noFill/>
        <a:ln>
          <a:noFill/>
        </a:ln>
        <a:effectLst/>
      </c:spPr>
    </c:plotArea>
    <c:plotVisOnly val="1"/>
    <c:dispBlanksAs val="gap"/>
    <c:showDLblsOverMax val="0"/>
    <c:extLst>
      <c:ext uri="{0b15fc19-7d7d-44ad-8c2d-2c3a37ce22c3}">
        <chartProps xmlns="https://web.wps.cn/et/2018/main" chartId="{8baf487e-fc4a-4f64-b6d3-e85580452242}"/>
      </c:ext>
    </c:extLst>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panose="020F0502020204030203"/>
                <a:ea typeface="Lato" panose="020F0502020204030203"/>
                <a:cs typeface="Lato" panose="020F0502020204030203"/>
                <a:sym typeface="Lato" panose="020F0502020204030203"/>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panose="020F0502020204030203"/>
                <a:ea typeface="Lato" panose="020F0502020204030203"/>
                <a:cs typeface="Lato" panose="020F0502020204030203"/>
                <a:sym typeface="Lato" panose="020F0502020204030203"/>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panose="020F0502020204030203"/>
              <a:buNone/>
              <a:defRPr sz="1600">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2pPr>
            <a:lvl3pPr lvl="2"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3pPr>
            <a:lvl4pPr lvl="3"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4pPr>
            <a:lvl5pPr lvl="4"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5pPr>
            <a:lvl6pPr lvl="5"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6pPr>
            <a:lvl7pPr lvl="6"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7pPr>
            <a:lvl8pPr lvl="7"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8pPr>
            <a:lvl9pPr lvl="8" algn="ctr" rtl="0">
              <a:lnSpc>
                <a:spcPct val="100000"/>
              </a:lnSpc>
              <a:spcBef>
                <a:spcPts val="0"/>
              </a:spcBef>
              <a:spcAft>
                <a:spcPts val="0"/>
              </a:spcAft>
              <a:buClr>
                <a:schemeClr val="dk1"/>
              </a:buClr>
              <a:buSzPts val="1400"/>
              <a:buFont typeface="Lato" panose="020F0502020204030203"/>
              <a:buNone/>
              <a:defRPr>
                <a:solidFill>
                  <a:schemeClr val="dk1"/>
                </a:solidFill>
                <a:latin typeface="Lato" panose="020F0502020204030203"/>
                <a:ea typeface="Lato" panose="020F0502020204030203"/>
                <a:cs typeface="Lato" panose="020F0502020204030203"/>
                <a:sym typeface="Lato" panose="020F0502020204030203"/>
              </a:defRPr>
            </a:lvl9pPr>
          </a:lstStyle>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panose="00000600000000000000"/>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panose="020B0606030504020204"/>
              <a:buNone/>
              <a:defRPr sz="14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panose="02000503000000000000"/>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panose="020B0606030504020204"/>
              <a:buNone/>
              <a:defRPr sz="1600"/>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panose="02000000000000000000"/>
                <a:ea typeface="Annie Use Your Telescope" panose="02000000000000000000"/>
                <a:cs typeface="Annie Use Your Telescope" panose="02000000000000000000"/>
                <a:sym typeface="Annie Use Your Telescope" panose="02000000000000000000"/>
              </a:defRPr>
            </a:lvl1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panose="020B0606030504020204"/>
              <a:buNone/>
              <a:defRPr sz="1600">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2pPr>
            <a:lvl3pPr lvl="2"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3pPr>
            <a:lvl4pPr lvl="3"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4pPr>
            <a:lvl5pPr lvl="4"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5pPr>
            <a:lvl6pPr lvl="5"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6pPr>
            <a:lvl7pPr lvl="6"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7pPr>
            <a:lvl8pPr lvl="7"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8pPr>
            <a:lvl9pPr lvl="8" algn="ctr" rtl="0">
              <a:lnSpc>
                <a:spcPct val="100000"/>
              </a:lnSpc>
              <a:spcBef>
                <a:spcPts val="0"/>
              </a:spcBef>
              <a:spcAft>
                <a:spcPts val="0"/>
              </a:spcAft>
              <a:buClr>
                <a:schemeClr val="accent1"/>
              </a:buClr>
              <a:buSzPts val="1400"/>
              <a:buFont typeface="Open Sans" panose="020B0606030504020204"/>
              <a:buNone/>
              <a:defRPr>
                <a:solidFill>
                  <a:schemeClr val="accent1"/>
                </a:solidFill>
                <a:latin typeface="Open Sans" panose="020B0606030504020204"/>
                <a:ea typeface="Open Sans" panose="020B0606030504020204"/>
                <a:cs typeface="Open Sans" panose="020B0606030504020204"/>
                <a:sym typeface="Open Sans" panose="020B0606030504020204"/>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2" Type="http://schemas.openxmlformats.org/officeDocument/2006/relationships/theme" Target="../theme/theme2.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panose="02000000000000000000"/>
              <a:buNone/>
              <a:defRPr sz="2800" b="1">
                <a:solidFill>
                  <a:schemeClr val="dk2"/>
                </a:solidFill>
                <a:latin typeface="Annie Use Your Telescope" panose="02000000000000000000"/>
                <a:ea typeface="Annie Use Your Telescope" panose="02000000000000000000"/>
                <a:cs typeface="Annie Use Your Telescope" panose="02000000000000000000"/>
                <a:sym typeface="Annie Use Your Telescope" panose="02000000000000000000"/>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panose="020F0502020204030203"/>
              <a:buChar char="●"/>
              <a:defRPr sz="1800">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fld>
            <a:endParaRPr lang="vi-VN" kern="1200">
              <a:solidFill>
                <a:prstClr val="black">
                  <a:tint val="75000"/>
                </a:prstClr>
              </a:solidFill>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hyperlink" Target="https://gso.gov.v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9" Type="http://schemas.openxmlformats.org/officeDocument/2006/relationships/image" Target="../media/image18.png"/><Relationship Id="rId8" Type="http://schemas.microsoft.com/office/2007/relationships/hdphoto" Target="../media/image17.wdp"/><Relationship Id="rId7" Type="http://schemas.openxmlformats.org/officeDocument/2006/relationships/image" Target="../media/image16.png"/><Relationship Id="rId6" Type="http://schemas.microsoft.com/office/2007/relationships/hdphoto" Target="../media/image15.wdp"/><Relationship Id="rId5" Type="http://schemas.openxmlformats.org/officeDocument/2006/relationships/image" Target="../media/image14.png"/><Relationship Id="rId4" Type="http://schemas.openxmlformats.org/officeDocument/2006/relationships/slide" Target="slide12.xml"/><Relationship Id="rId3" Type="http://schemas.microsoft.com/office/2007/relationships/hdphoto" Target="../media/image13.wdp"/><Relationship Id="rId22" Type="http://schemas.openxmlformats.org/officeDocument/2006/relationships/notesSlide" Target="../notesSlides/notesSlide19.xml"/><Relationship Id="rId21" Type="http://schemas.openxmlformats.org/officeDocument/2006/relationships/slideLayout" Target="../slideLayouts/slideLayout21.xml"/><Relationship Id="rId20" Type="http://schemas.openxmlformats.org/officeDocument/2006/relationships/audio" Target="../media/audio1.wav"/><Relationship Id="rId2" Type="http://schemas.openxmlformats.org/officeDocument/2006/relationships/image" Target="../media/image12.png"/><Relationship Id="rId19" Type="http://schemas.openxmlformats.org/officeDocument/2006/relationships/slide" Target="slide32.xml"/><Relationship Id="rId18" Type="http://schemas.openxmlformats.org/officeDocument/2006/relationships/slide" Target="slide31.xml"/><Relationship Id="rId17" Type="http://schemas.openxmlformats.org/officeDocument/2006/relationships/slide" Target="slide30.xml"/><Relationship Id="rId16" Type="http://schemas.openxmlformats.org/officeDocument/2006/relationships/slide" Target="slide29.xml"/><Relationship Id="rId15" Type="http://schemas.openxmlformats.org/officeDocument/2006/relationships/slide" Target="slide28.xml"/><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slide" Target="slide27.xml"/><Relationship Id="rId6" Type="http://schemas.microsoft.com/office/2007/relationships/hdphoto" Target="../media/image29.wdp"/><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1" Type="http://schemas.openxmlformats.org/officeDocument/2006/relationships/slideLayout" Target="../slideLayouts/slideLayout21.xml"/><Relationship Id="rId10" Type="http://schemas.openxmlformats.org/officeDocument/2006/relationships/audio" Target="../media/audio4.wav"/><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slide" Target="slide27.xml"/><Relationship Id="rId6" Type="http://schemas.microsoft.com/office/2007/relationships/hdphoto" Target="../media/image29.wdp"/><Relationship Id="rId5" Type="http://schemas.openxmlformats.org/officeDocument/2006/relationships/image" Target="../media/image28.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1" Type="http://schemas.openxmlformats.org/officeDocument/2006/relationships/slideLayout" Target="../slideLayouts/slideLayout21.xml"/><Relationship Id="rId10" Type="http://schemas.openxmlformats.org/officeDocument/2006/relationships/audio" Target="../media/audio4.wav"/><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slide" Target="slide27.xml"/><Relationship Id="rId6" Type="http://schemas.microsoft.com/office/2007/relationships/hdphoto" Target="../media/image29.wdp"/><Relationship Id="rId5" Type="http://schemas.openxmlformats.org/officeDocument/2006/relationships/image" Target="../media/image2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1" Type="http://schemas.openxmlformats.org/officeDocument/2006/relationships/slideLayout" Target="../slideLayouts/slideLayout21.xml"/><Relationship Id="rId10" Type="http://schemas.openxmlformats.org/officeDocument/2006/relationships/audio" Target="../media/audio4.wav"/><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slide" Target="slide27.xml"/><Relationship Id="rId7" Type="http://schemas.microsoft.com/office/2007/relationships/hdphoto" Target="../media/image29.wdp"/><Relationship Id="rId6" Type="http://schemas.openxmlformats.org/officeDocument/2006/relationships/image" Target="../media/image28.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2" Type="http://schemas.openxmlformats.org/officeDocument/2006/relationships/slideLayout" Target="../slideLayouts/slideLayout21.xml"/><Relationship Id="rId11" Type="http://schemas.openxmlformats.org/officeDocument/2006/relationships/audio" Target="../media/audio4.wav"/><Relationship Id="rId10" Type="http://schemas.openxmlformats.org/officeDocument/2006/relationships/audio" Target="../media/audio3.wav"/><Relationship Id="rId1" Type="http://schemas.openxmlformats.org/officeDocument/2006/relationships/chart" Target="../charts/chart1.xml"/></Relationships>
</file>

<file path=ppt/slides/_rels/slide3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image" Target="../media/image46.png"/><Relationship Id="rId7" Type="http://schemas.openxmlformats.org/officeDocument/2006/relationships/slide" Target="slide27.xml"/><Relationship Id="rId6" Type="http://schemas.microsoft.com/office/2007/relationships/hdphoto" Target="../media/image29.wdp"/><Relationship Id="rId5" Type="http://schemas.openxmlformats.org/officeDocument/2006/relationships/image" Target="../media/image28.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2" Type="http://schemas.openxmlformats.org/officeDocument/2006/relationships/slideLayout" Target="../slideLayouts/slideLayout21.xml"/><Relationship Id="rId11" Type="http://schemas.openxmlformats.org/officeDocument/2006/relationships/audio" Target="../media/audio4.wav"/><Relationship Id="rId10" Type="http://schemas.openxmlformats.org/officeDocument/2006/relationships/audio" Target="../media/audio3.wav"/><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48.png"/><Relationship Id="rId1"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png"/><Relationship Id="rId1"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png"/><Relationship Id="rId1"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png"/><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59.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image" Target="../media/image6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200" dirty="0">
                <a:latin typeface="+mn-lt"/>
              </a:rPr>
              <a:t>CHÀO MỪNG CÁC EM </a:t>
            </a:r>
            <a:br>
              <a:rPr lang="en-GB" sz="3200" dirty="0">
                <a:latin typeface="+mn-lt"/>
              </a:rPr>
            </a:br>
            <a:r>
              <a:rPr lang="en-GB"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GB" sz="1300">
                <a:solidFill>
                  <a:schemeClr val="lt1"/>
                </a:solidFill>
                <a:latin typeface="Lato" panose="020F0502020204030203"/>
                <a:ea typeface="Lato" panose="020F0502020204030203"/>
                <a:cs typeface="Lato" panose="020F0502020204030203"/>
                <a:sym typeface="Lato" panose="020F0502020204030203"/>
              </a:rPr>
              <a:t>7th Grade</a:t>
            </a:r>
            <a:endParaRPr sz="4900">
              <a:solidFill>
                <a:schemeClr val="dk2"/>
              </a:solidFill>
              <a:latin typeface="Lato" panose="020F0502020204030203"/>
              <a:ea typeface="Lato" panose="020F0502020204030203"/>
              <a:cs typeface="Lato" panose="020F0502020204030203"/>
              <a:sym typeface="Lato" panose="020F0502020204030203"/>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TextBox 87"/>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endParaRPr lang="en-US" sz="2000" dirty="0"/>
          </a:p>
        </p:txBody>
      </p:sp>
      <p:sp>
        <p:nvSpPr>
          <p:cNvPr id="89" name="TextBox 88"/>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endParaRPr lang="en-US" sz="2000" dirty="0"/>
          </a:p>
        </p:txBody>
      </p:sp>
      <p:sp>
        <p:nvSpPr>
          <p:cNvPr id="90" name="Speech Bubble: Rectangle with Corners Rounded 89"/>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endParaRPr lang="en-US" sz="2000" dirty="0">
              <a:solidFill>
                <a:schemeClr val="tx1"/>
              </a:solidFill>
            </a:endParaRPr>
          </a:p>
        </p:txBody>
      </p:sp>
      <p:sp>
        <p:nvSpPr>
          <p:cNvPr id="29" name="Thought Bubble: Cloud 28"/>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algn="ctr"/>
            <a:endParaRPr lang="en-US" sz="1600" dirty="0"/>
          </a:p>
        </p:txBody>
      </p:sp>
      <p:pic>
        <p:nvPicPr>
          <p:cNvPr id="30" name="Picture 29"/>
          <p:cNvPicPr>
            <a:picLocks noChangeAspect="1"/>
          </p:cNvPicPr>
          <p:nvPr/>
        </p:nvPicPr>
        <p:blipFill>
          <a:blip r:embed="rId1">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 name="TextBox 16"/>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1"/>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panose="020B0604020202020204"/>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aphicFrame>
        <p:nvGraphicFramePr>
          <p:cNvPr id="2" name="Table 2"/>
          <p:cNvGraphicFramePr>
            <a:graphicFrameLocks noGrp="1"/>
          </p:cNvGraphicFramePr>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gridCol w="1570056"/>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aphicFrame>
        <p:nvGraphicFramePr>
          <p:cNvPr id="2" name="Table 2"/>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gridCol w="1615546"/>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a:ln>
                  <a:noFill/>
                </a:ln>
                <a:solidFill>
                  <a:srgbClr val="C00000"/>
                </a:solidFill>
                <a:effectLst/>
                <a:uLnTx/>
                <a:uFillTx/>
                <a:latin typeface="Arial" panose="020B0604020202020204"/>
                <a:cs typeface="Arial" panose="020B0604020202020204"/>
                <a:sym typeface="Arial" panose="020B0604020202020204"/>
              </a:rPr>
              <a:t>Trả</a:t>
            </a:r>
            <a:r>
              <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rPr>
              <a:t> </a:t>
            </a:r>
            <a:r>
              <a:rPr kumimoji="0" lang="en-US" sz="2000" b="1" i="0" u="sng" strike="noStrike" kern="0" cap="none" spc="0" normalizeH="0" baseline="0" noProof="0" dirty="0" err="1">
                <a:ln>
                  <a:noFill/>
                </a:ln>
                <a:solidFill>
                  <a:srgbClr val="C00000"/>
                </a:solidFill>
                <a:effectLst/>
                <a:uLnTx/>
                <a:uFillTx/>
                <a:latin typeface="Arial" panose="020B0604020202020204"/>
                <a:cs typeface="Arial" panose="020B0604020202020204"/>
                <a:sym typeface="Arial" panose="020B0604020202020204"/>
              </a:rPr>
              <a:t>lời</a:t>
            </a:r>
            <a:r>
              <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rPr>
              <a:t>:</a:t>
            </a:r>
            <a:endPar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endParaRPr>
          </a:p>
        </p:txBody>
      </p:sp>
      <p:sp>
        <p:nvSpPr>
          <p:cNvPr id="4" name="Rectangle: Rounded Corners 3"/>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Số</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liệu</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tỉ</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lệ</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tăng</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dân</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số</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của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tỉnh</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Bình</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Dương</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đã</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bị</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ghi</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nhầm</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vì</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tỉ</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lệ</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tăng</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dân</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số</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của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địa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phương</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đều</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ea typeface="+mn-ea"/>
                <a:cs typeface="+mn-cs"/>
                <a:sym typeface="Arial" panose="020B0604020202020204"/>
              </a:rPr>
              <a:t>dưới</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rPr>
              <a:t> 6%.</a:t>
            </a:r>
            <a:endPar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 name="TextBox 16"/>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Trong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cuộc</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thi</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chạy</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cự</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li 100m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học</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sinh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nam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nhân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ngày</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Việt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Nam 27/3,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có</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năm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học</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sinh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An,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Bình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Cường</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Dũng</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Đông</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tham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gia</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với</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kết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quả</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chạy</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được</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thống</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kê</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như</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sau</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a:t>
            </a:r>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aphicFrame>
        <p:nvGraphicFramePr>
          <p:cNvPr id="3" name="Table 3"/>
          <p:cNvGraphicFramePr>
            <a:graphicFrameLocks noGrp="1"/>
          </p:cNvGraphicFramePr>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gridCol w="1265512"/>
                <a:gridCol w="1265512"/>
                <a:gridCol w="1265512"/>
                <a:gridCol w="1265512"/>
                <a:gridCol w="1265512"/>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TextBox 14"/>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000000"/>
                </a:solidFill>
                <a:effectLst/>
                <a:uLnTx/>
                <a:uFillTx/>
                <a:sym typeface="Arial" panose="020B0604020202020204"/>
              </a:rPr>
              <a:t>Khi </a:t>
            </a:r>
            <a:r>
              <a:rPr kumimoji="0" lang="en-US" sz="1800" b="0" i="0" u="none" strike="noStrike" kern="0" cap="none" spc="0" normalizeH="0" baseline="0" noProof="0" dirty="0" err="1">
                <a:ln>
                  <a:noFill/>
                </a:ln>
                <a:solidFill>
                  <a:srgbClr val="000000"/>
                </a:solidFill>
                <a:effectLst/>
                <a:uLnTx/>
                <a:uFillTx/>
                <a:sym typeface="Arial" panose="020B0604020202020204"/>
              </a:rPr>
              <a:t>xem</a:t>
            </a:r>
            <a:r>
              <a:rPr kumimoji="0" lang="en-US" sz="1800" b="0" i="0" u="none" strike="noStrike" kern="0" cap="none" spc="0" normalizeH="0" baseline="0" noProof="0" dirty="0">
                <a:ln>
                  <a:noFill/>
                </a:ln>
                <a:solidFill>
                  <a:srgbClr val="000000"/>
                </a:solidFill>
                <a:effectLst/>
                <a:uLnTx/>
                <a:uFillTx/>
                <a:sym typeface="Arial" panose="020B0604020202020204"/>
              </a:rPr>
              <a:t> </a:t>
            </a:r>
            <a:r>
              <a:rPr kumimoji="0" lang="en-US" sz="1800" b="0" i="0" u="none" strike="noStrike" kern="0" cap="none" spc="0" normalizeH="0" baseline="0" noProof="0" dirty="0" err="1">
                <a:ln>
                  <a:noFill/>
                </a:ln>
                <a:solidFill>
                  <a:srgbClr val="000000"/>
                </a:solidFill>
                <a:effectLst/>
                <a:uLnTx/>
                <a:uFillTx/>
                <a:sym typeface="Arial" panose="020B0604020202020204"/>
              </a:rPr>
              <a:t>lại</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kết</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quả</a:t>
            </a:r>
            <a:r>
              <a:rPr kumimoji="0" lang="en-US" sz="1800" b="0" i="0" u="none" strike="noStrike" kern="0" cap="none" spc="0" normalizeH="0" noProof="0" dirty="0">
                <a:ln>
                  <a:noFill/>
                </a:ln>
                <a:solidFill>
                  <a:srgbClr val="000000"/>
                </a:solidFill>
                <a:effectLst/>
                <a:uLnTx/>
                <a:uFillTx/>
                <a:sym typeface="Arial" panose="020B0604020202020204"/>
              </a:rPr>
              <a:t>, ban </a:t>
            </a:r>
            <a:r>
              <a:rPr kumimoji="0" lang="en-US" sz="1800" b="0" i="0" u="none" strike="noStrike" kern="0" cap="none" spc="0" normalizeH="0" noProof="0" dirty="0" err="1">
                <a:ln>
                  <a:noFill/>
                </a:ln>
                <a:solidFill>
                  <a:srgbClr val="000000"/>
                </a:solidFill>
                <a:effectLst/>
                <a:uLnTx/>
                <a:uFillTx/>
                <a:sym typeface="Arial" panose="020B0604020202020204"/>
              </a:rPr>
              <a:t>tổ</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chức</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nhận</a:t>
            </a:r>
            <a:r>
              <a:rPr kumimoji="0" lang="en-US" sz="1800" b="0" i="0" u="none" strike="noStrike" kern="0" cap="none" spc="0" normalizeH="0" noProof="0" dirty="0">
                <a:ln>
                  <a:noFill/>
                </a:ln>
                <a:solidFill>
                  <a:srgbClr val="000000"/>
                </a:solidFill>
                <a:effectLst/>
                <a:uLnTx/>
                <a:uFillTx/>
                <a:sym typeface="Arial" panose="020B0604020202020204"/>
              </a:rPr>
              <a:t> ra </a:t>
            </a:r>
            <a:r>
              <a:rPr kumimoji="0" lang="en-US" sz="1800" b="0" i="0" u="none" strike="noStrike" kern="0" cap="none" spc="0" normalizeH="0" noProof="0" dirty="0" err="1">
                <a:ln>
                  <a:noFill/>
                </a:ln>
                <a:solidFill>
                  <a:srgbClr val="000000"/>
                </a:solidFill>
                <a:effectLst/>
                <a:uLnTx/>
                <a:uFillTx/>
                <a:sym typeface="Arial" panose="020B0604020202020204"/>
              </a:rPr>
              <a:t>có</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thể</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đã</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ghi</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nhầm</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số</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liệu</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của</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một</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học</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sinh</a:t>
            </a:r>
            <a:r>
              <a:rPr kumimoji="0" lang="en-US" sz="1800" b="0" i="0" u="none" strike="noStrike" kern="0" cap="none" spc="0" normalizeH="0" noProof="0" dirty="0">
                <a:ln>
                  <a:noFill/>
                </a:ln>
                <a:solidFill>
                  <a:srgbClr val="000000"/>
                </a:solidFill>
                <a:effectLst/>
                <a:uLnTx/>
                <a:uFillTx/>
                <a:sym typeface="Arial" panose="020B0604020202020204"/>
              </a:rPr>
              <a:t>.</a:t>
            </a:r>
            <a:endParaRPr kumimoji="0" lang="en-US" sz="1800" b="0" i="0" u="none" strike="noStrike" kern="0" cap="none" spc="0" normalizeH="0" noProof="0" dirty="0">
              <a:ln>
                <a:noFill/>
              </a:ln>
              <a:solidFill>
                <a:srgbClr val="000000"/>
              </a:solidFill>
              <a:effectLst/>
              <a:uLnTx/>
              <a:uFillTx/>
              <a:sym typeface="Arial" panose="020B0604020202020204"/>
            </a:endParaRPr>
          </a:p>
          <a:p>
            <a:pPr marL="457200" marR="0" lvl="0" indent="-4572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endParaRPr lang="en-US" sz="1800" dirty="0"/>
          </a:p>
          <a:p>
            <a:pPr marL="457200" marR="0" lvl="0" indent="-4572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aphicFrame>
        <p:nvGraphicFramePr>
          <p:cNvPr id="3" name="Table 3"/>
          <p:cNvGraphicFramePr>
            <a:graphicFrameLocks noGrp="1"/>
          </p:cNvGraphicFramePr>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gridCol w="1265512"/>
                <a:gridCol w="1265512"/>
                <a:gridCol w="1265512"/>
                <a:gridCol w="1265512"/>
                <a:gridCol w="1265512"/>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TextBox 14"/>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Kết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quả</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bạn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Dũng</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có</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sai</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vì</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kỉ</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lục</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thế</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giới</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chạy</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cự</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li 100m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nam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có</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thời</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gian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vẫn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lớn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hơn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9,1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giây</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endPar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endParaRPr>
          </a:p>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TextBox 11"/>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a:ln>
                  <a:noFill/>
                </a:ln>
                <a:solidFill>
                  <a:srgbClr val="C00000"/>
                </a:solidFill>
                <a:effectLst/>
                <a:uLnTx/>
                <a:uFillTx/>
                <a:latin typeface="Arial" panose="020B0604020202020204"/>
                <a:cs typeface="Arial" panose="020B0604020202020204"/>
                <a:sym typeface="Arial" panose="020B0604020202020204"/>
              </a:rPr>
              <a:t>Trả</a:t>
            </a:r>
            <a:r>
              <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rPr>
              <a:t> </a:t>
            </a:r>
            <a:r>
              <a:rPr kumimoji="0" lang="en-US" sz="2000" b="1" i="0" u="sng" strike="noStrike" kern="0" cap="none" spc="0" normalizeH="0" baseline="0" noProof="0" dirty="0" err="1">
                <a:ln>
                  <a:noFill/>
                </a:ln>
                <a:solidFill>
                  <a:srgbClr val="C00000"/>
                </a:solidFill>
                <a:effectLst/>
                <a:uLnTx/>
                <a:uFillTx/>
                <a:latin typeface="Arial" panose="020B0604020202020204"/>
                <a:cs typeface="Arial" panose="020B0604020202020204"/>
                <a:sym typeface="Arial" panose="020B0604020202020204"/>
              </a:rPr>
              <a:t>lời</a:t>
            </a:r>
            <a:r>
              <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rPr>
              <a:t>:</a:t>
            </a:r>
            <a:endPar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build="p"/>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 name="Google Shape;2116;p53"/>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117;p53"/>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p:cNvSpPr txBox="1"/>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3200" dirty="0">
                <a:solidFill>
                  <a:srgbClr val="C00000"/>
                </a:solidFill>
                <a:latin typeface="+mn-lt"/>
              </a:rPr>
              <a:t>03</a:t>
            </a:r>
            <a:endParaRPr lang="en-GB" sz="3200" dirty="0">
              <a:solidFill>
                <a:srgbClr val="C00000"/>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endParaRPr lang="en-US" sz="2000" dirty="0">
              <a:solidFill>
                <a:schemeClr val="tx1"/>
              </a:solidFill>
            </a:endParaRPr>
          </a:p>
        </p:txBody>
      </p:sp>
      <p:pic>
        <p:nvPicPr>
          <p:cNvPr id="6" name="Picture 5"/>
          <p:cNvPicPr>
            <a:picLocks noChangeAspect="1"/>
          </p:cNvPicPr>
          <p:nvPr/>
        </p:nvPicPr>
        <p:blipFill>
          <a:blip r:embed="rId1">
            <a:clrChange>
              <a:clrFrom>
                <a:srgbClr val="FFFFFF"/>
              </a:clrFrom>
              <a:clrTo>
                <a:srgbClr val="FFFFFF">
                  <a:alpha val="0"/>
                </a:srgbClr>
              </a:clrTo>
            </a:clrChange>
          </a:blip>
          <a:stretch>
            <a:fillRect/>
          </a:stretch>
        </p:blipFill>
        <p:spPr>
          <a:xfrm>
            <a:off x="426288" y="926652"/>
            <a:ext cx="3143689" cy="3877216"/>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p:cNvSpPr txBox="1"/>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000" b="1" dirty="0">
                <a:latin typeface="+mn-lt"/>
              </a:rPr>
              <a:t>HĐ3</a:t>
            </a:r>
            <a:endParaRPr lang="en-US" sz="2000" b="1" dirty="0">
              <a:latin typeface="+mn-lt"/>
            </a:endParaRPr>
          </a:p>
        </p:txBody>
      </p:sp>
      <p:sp>
        <p:nvSpPr>
          <p:cNvPr id="4" name="TextBox 3"/>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endParaRPr lang="en-US" sz="1800" dirty="0"/>
          </a:p>
        </p:txBody>
      </p:sp>
      <p:pic>
        <p:nvPicPr>
          <p:cNvPr id="5" name="Picture 4"/>
          <p:cNvPicPr>
            <a:picLocks noChangeAspect="1"/>
          </p:cNvPicPr>
          <p:nvPr/>
        </p:nvPicPr>
        <p:blipFill>
          <a:blip r:embed="rId1"/>
          <a:stretch>
            <a:fillRect/>
          </a:stretch>
        </p:blipFill>
        <p:spPr>
          <a:xfrm>
            <a:off x="2299754" y="1271668"/>
            <a:ext cx="2385135" cy="1976671"/>
          </a:xfrm>
          <a:prstGeom prst="rect">
            <a:avLst/>
          </a:prstGeom>
        </p:spPr>
      </p:pic>
      <p:pic>
        <p:nvPicPr>
          <p:cNvPr id="6" name="Picture 5"/>
          <p:cNvPicPr>
            <a:picLocks noChangeAspect="1"/>
          </p:cNvPicPr>
          <p:nvPr/>
        </p:nvPicPr>
        <p:blipFill>
          <a:blip r:embed="rId2"/>
          <a:stretch>
            <a:fillRect/>
          </a:stretch>
        </p:blipFill>
        <p:spPr>
          <a:xfrm>
            <a:off x="4873620" y="1271668"/>
            <a:ext cx="2243275" cy="1976671"/>
          </a:xfrm>
          <a:prstGeom prst="rect">
            <a:avLst/>
          </a:prstGeom>
        </p:spPr>
      </p:pic>
      <p:sp>
        <p:nvSpPr>
          <p:cNvPr id="7" name="TextBox 6"/>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kumimoji="0" lang="en-US" sz="1800" b="0" i="0" u="none" strike="noStrike" kern="0" cap="none" spc="0" normalizeH="0" baseline="0" noProof="0" dirty="0" err="1">
                <a:ln>
                  <a:noFill/>
                </a:ln>
                <a:solidFill>
                  <a:srgbClr val="000000"/>
                </a:solidFill>
                <a:effectLst/>
                <a:uLnTx/>
                <a:uFillTx/>
                <a:sym typeface="Arial" panose="020B0604020202020204"/>
              </a:rPr>
              <a:t>Nêu</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cách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xác</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định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tổng</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doanh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thu</a:t>
            </a:r>
            <a:r>
              <a:rPr kumimoji="0" lang="en-US" sz="1800" b="0" i="0" u="none" strike="noStrike" kern="0" cap="none" spc="0" normalizeH="0" noProof="0" dirty="0">
                <a:ln>
                  <a:noFill/>
                </a:ln>
                <a:solidFill>
                  <a:srgbClr val="000000"/>
                </a:solidFill>
                <a:effectLst/>
                <a:uLnTx/>
                <a:uFillTx/>
                <a:sym typeface="Arial" panose="020B0604020202020204"/>
              </a:rPr>
              <a:t> du </a:t>
            </a:r>
            <a:r>
              <a:rPr kumimoji="0" lang="en-US" sz="1800" b="0" i="0" u="none" strike="noStrike" kern="0" cap="none" spc="0" normalizeH="0" noProof="0" dirty="0" err="1">
                <a:ln>
                  <a:noFill/>
                </a:ln>
                <a:solidFill>
                  <a:srgbClr val="000000"/>
                </a:solidFill>
                <a:effectLst/>
                <a:uLnTx/>
                <a:uFillTx/>
                <a:sym typeface="Arial" panose="020B0604020202020204"/>
              </a:rPr>
              <a:t>lịch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của</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tỉnh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Khánh</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Hoà</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trong</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mỗi</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năm</a:t>
            </a:r>
            <a:r>
              <a:rPr kumimoji="0" lang="en-US" sz="1800" b="0" i="0" u="none" strike="noStrike" kern="0" cap="none" spc="0" normalizeH="0" noProof="0" dirty="0">
                <a:ln>
                  <a:noFill/>
                </a:ln>
                <a:solidFill>
                  <a:srgbClr val="000000"/>
                </a:solidFill>
                <a:effectLst/>
                <a:uLnTx/>
                <a:uFillTx/>
                <a:sym typeface="Arial" panose="020B0604020202020204"/>
              </a:rPr>
              <a:t> </a:t>
            </a:r>
            <a:r>
              <a:rPr kumimoji="0" lang="en-US" sz="1800" b="0" i="0" u="none" strike="noStrike" kern="0" cap="none" spc="0" normalizeH="0" noProof="0" dirty="0" err="1">
                <a:ln>
                  <a:noFill/>
                </a:ln>
                <a:solidFill>
                  <a:srgbClr val="000000"/>
                </a:solidFill>
                <a:effectLst/>
                <a:uLnTx/>
                <a:uFillTx/>
                <a:sym typeface="Arial" panose="020B0604020202020204"/>
              </a:rPr>
              <a:t>từ</a:t>
            </a:r>
            <a:r>
              <a:rPr kumimoji="0" lang="en-US" sz="1800" b="0" i="0" u="none" strike="noStrike" kern="0" cap="none" spc="0" normalizeH="0" noProof="0" dirty="0">
                <a:ln>
                  <a:noFill/>
                </a:ln>
                <a:solidFill>
                  <a:srgbClr val="000000"/>
                </a:solidFill>
                <a:effectLst/>
                <a:uLnTx/>
                <a:uFillTx/>
                <a:sym typeface="Arial" panose="020B0604020202020204"/>
              </a:rPr>
              <a:t> 2016 </a:t>
            </a:r>
            <a:r>
              <a:rPr kumimoji="0" lang="en-US" sz="1800" b="0" i="0" u="none" strike="noStrike" kern="0" cap="none" spc="0" normalizeH="0" noProof="0" dirty="0" err="1">
                <a:ln>
                  <a:noFill/>
                </a:ln>
                <a:solidFill>
                  <a:srgbClr val="000000"/>
                </a:solidFill>
                <a:effectLst/>
                <a:uLnTx/>
                <a:uFillTx/>
                <a:sym typeface="Arial" panose="020B0604020202020204"/>
              </a:rPr>
              <a:t>đến</a:t>
            </a:r>
            <a:r>
              <a:rPr kumimoji="0" lang="en-US" sz="1800" b="0" i="0" u="none" strike="noStrike" kern="0" cap="none" spc="0" normalizeH="0" noProof="0" dirty="0">
                <a:ln>
                  <a:noFill/>
                </a:ln>
                <a:solidFill>
                  <a:srgbClr val="000000"/>
                </a:solidFill>
                <a:effectLst/>
                <a:uLnTx/>
                <a:uFillTx/>
                <a:sym typeface="Arial" panose="020B0604020202020204"/>
              </a:rPr>
              <a:t> 2020.</a:t>
            </a:r>
            <a:endParaRPr kumimoji="0" lang="en-US" sz="1800" b="0" i="0" u="none" strike="noStrike" kern="0" cap="none" spc="0" normalizeH="0" noProof="0" dirty="0">
              <a:ln>
                <a:noFill/>
              </a:ln>
              <a:solidFill>
                <a:srgbClr val="000000"/>
              </a:solidFill>
              <a:effectLst/>
              <a:uLnTx/>
              <a:uFillTx/>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Arial" panose="020B0604020202020204"/>
              <a:buAutoNum type="alphaLcParenR"/>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 name="Thought Bubble: Cloud 3"/>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endParaRPr lang="en-US" sz="2000" dirty="0">
              <a:solidFill>
                <a:schemeClr val="tx1"/>
              </a:solidFill>
            </a:endParaRPr>
          </a:p>
        </p:txBody>
      </p:sp>
      <p:pic>
        <p:nvPicPr>
          <p:cNvPr id="6" name="Picture 5"/>
          <p:cNvPicPr>
            <a:picLocks noChangeAspect="1"/>
          </p:cNvPicPr>
          <p:nvPr/>
        </p:nvPicPr>
        <p:blipFill>
          <a:blip r:embed="rId1">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p:cNvSpPr txBox="1"/>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HĐ3</a:t>
            </a:r>
            <a:endParaRPr kumimoji="0" lang="en-US" sz="2000" b="1"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pic>
        <p:nvPicPr>
          <p:cNvPr id="5" name="Picture 4"/>
          <p:cNvPicPr>
            <a:picLocks noChangeAspect="1"/>
          </p:cNvPicPr>
          <p:nvPr/>
        </p:nvPicPr>
        <p:blipFill>
          <a:blip r:embed="rId1"/>
          <a:stretch>
            <a:fillRect/>
          </a:stretch>
        </p:blipFill>
        <p:spPr>
          <a:xfrm>
            <a:off x="2367487" y="84096"/>
            <a:ext cx="2385135" cy="1976671"/>
          </a:xfrm>
          <a:prstGeom prst="rect">
            <a:avLst/>
          </a:prstGeom>
        </p:spPr>
      </p:pic>
      <p:pic>
        <p:nvPicPr>
          <p:cNvPr id="6" name="Picture 5"/>
          <p:cNvPicPr>
            <a:picLocks noChangeAspect="1"/>
          </p:cNvPicPr>
          <p:nvPr/>
        </p:nvPicPr>
        <p:blipFill>
          <a:blip r:embed="rId2"/>
          <a:stretch>
            <a:fillRect/>
          </a:stretch>
        </p:blipFill>
        <p:spPr>
          <a:xfrm>
            <a:off x="4812472" y="84083"/>
            <a:ext cx="2243275" cy="1976671"/>
          </a:xfrm>
          <a:prstGeom prst="rect">
            <a:avLst/>
          </a:prstGeom>
        </p:spPr>
      </p:pic>
      <p:sp>
        <p:nvSpPr>
          <p:cNvPr id="7" name="TextBox 6"/>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animBg="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284586" y="2393422"/>
            <a:ext cx="2903252" cy="2427441"/>
          </a:xfrm>
          <a:prstGeom prst="rect">
            <a:avLst/>
          </a:prstGeom>
        </p:spPr>
      </p:pic>
      <p:sp>
        <p:nvSpPr>
          <p:cNvPr id="5" name="Google Shape;1838;p46"/>
          <p:cNvSpPr txBox="1"/>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endParaRPr lang="en-US" sz="1800" i="1" dirty="0">
              <a:solidFill>
                <a:schemeClr val="bg2">
                  <a:lumMod val="50000"/>
                </a:schemeClr>
              </a:solidFill>
              <a:latin typeface="+mn-lt"/>
            </a:endParaRPr>
          </a:p>
        </p:txBody>
      </p:sp>
      <p:sp>
        <p:nvSpPr>
          <p:cNvPr id="6" name="TextBox 5"/>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đồ</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cột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kép</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ở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Hình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2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diễn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kim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ngạch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xuất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khẩu</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sản</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phẩm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ngành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dệt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may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và</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ngành</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da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giày</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Việt</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Nam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trong</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000000"/>
                </a:solidFill>
                <a:effectLst/>
                <a:uLnTx/>
                <a:uFillTx/>
                <a:latin typeface="Arial" panose="020B0604020202020204"/>
                <a:cs typeface="Arial" panose="020B0604020202020204"/>
                <a:sym typeface="Arial" panose="020B0604020202020204"/>
              </a:rPr>
              <a:t>năm</a:t>
            </a:r>
            <a:r>
              <a:rPr kumimoji="0" lang="en-US" sz="1800" b="0" i="0" u="none" strike="noStrike" kern="0" cap="none" spc="0" normalizeH="0" noProof="0" dirty="0">
                <a:ln>
                  <a:noFill/>
                </a:ln>
                <a:solidFill>
                  <a:srgbClr val="000000"/>
                </a:solidFill>
                <a:effectLst/>
                <a:uLnTx/>
                <a:uFillTx/>
                <a:latin typeface="Arial" panose="020B0604020202020204"/>
                <a:cs typeface="Arial" panose="020B0604020202020204"/>
                <a:sym typeface="Arial" panose="020B0604020202020204"/>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pic>
        <p:nvPicPr>
          <p:cNvPr id="4" name="Google Shape;2075;p52"/>
          <p:cNvPicPr preferRelativeResize="0"/>
          <p:nvPr/>
        </p:nvPicPr>
        <p:blipFill>
          <a:blip r:embed="rId2"/>
          <a:srcRect t="6873" b="6873"/>
          <a:stretch>
            <a:fillRect/>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a)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Nêu</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cách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xác</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định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kim</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ngạch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xuất</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khẩu</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sản</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phẩm</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ngành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dệt</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may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Việt</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Nam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trong</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mỗi</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năm</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từ</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2017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đến</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2020.</a:t>
            </a:r>
            <a:endPar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endParaRPr>
          </a:p>
        </p:txBody>
      </p:sp>
      <p:sp>
        <p:nvSpPr>
          <p:cNvPr id="9" name="TextBox 8"/>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b)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Nêu</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cách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xác</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định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kim</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ngạch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xuất</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khẩu</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sản</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phẩm</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ngành</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da</a:t>
            </a:r>
            <a:r>
              <a:rPr kumimoji="0" lang="en-US" sz="1800" b="0" i="0" u="none" strike="noStrike" kern="0" cap="none" spc="0" normalizeH="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chemeClr val="bg1"/>
                </a:solidFill>
                <a:effectLst/>
                <a:uLnTx/>
                <a:uFillTx/>
                <a:latin typeface="Arial" panose="020B0604020202020204"/>
                <a:cs typeface="Arial" panose="020B0604020202020204"/>
                <a:sym typeface="Arial" panose="020B0604020202020204"/>
              </a:rPr>
              <a:t>giày</a:t>
            </a:r>
            <a:r>
              <a:rPr kumimoji="0" lang="en-US" sz="1800" b="0" i="0" u="none" strike="noStrike" kern="0" cap="none" spc="0" normalizeH="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Việt</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Nam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trong</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mỗi</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năm</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từ</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2017 </a:t>
            </a:r>
            <a:r>
              <a:rPr kumimoji="0" lang="en-US" sz="1800" b="0" i="0" u="none" strike="noStrike" kern="0" cap="none" spc="0" normalizeH="0" baseline="0" noProof="0" dirty="0" err="1">
                <a:ln>
                  <a:noFill/>
                </a:ln>
                <a:solidFill>
                  <a:schemeClr val="bg1"/>
                </a:solidFill>
                <a:effectLst/>
                <a:uLnTx/>
                <a:uFillTx/>
                <a:latin typeface="Arial" panose="020B0604020202020204"/>
                <a:cs typeface="Arial" panose="020B0604020202020204"/>
                <a:sym typeface="Arial" panose="020B0604020202020204"/>
              </a:rPr>
              <a:t>đến</a:t>
            </a:r>
            <a:r>
              <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rPr>
              <a:t> 2020.</a:t>
            </a:r>
            <a:endParaRPr kumimoji="0" lang="en-US" sz="1800" b="0" i="0" u="none" strike="noStrike" kern="0" cap="none" spc="0" normalizeH="0" baseline="0" noProof="0" dirty="0">
              <a:ln>
                <a:noFill/>
              </a:ln>
              <a:solidFill>
                <a:schemeClr val="bg1"/>
              </a:solidFill>
              <a:effectLst/>
              <a:uLnTx/>
              <a:uFillTx/>
              <a:latin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p:cNvSpPr txBox="1"/>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Ví</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a:t>
            </a: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dụ</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4</a:t>
            </a:r>
            <a:endPar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endParaRPr>
          </a:p>
        </p:txBody>
      </p:sp>
      <p:sp>
        <p:nvSpPr>
          <p:cNvPr id="6" name="TextBox 5"/>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đồ</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cột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kép</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ở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Hình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2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biểu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diễn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kim</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ngạch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xuất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khẩu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sản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phẩm</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ngành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dệt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may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và</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ngành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da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giày</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Việt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Nam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trong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năm</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2017, 2018, 2019, 2020. Ở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đây</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kim</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ngạch</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xuất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khẩu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một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loại</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hàng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hoá</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là</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tiền</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được</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khi</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xuất</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khẩu</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loại</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hàng</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hoá</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đó</a:t>
            </a:r>
            <a:r>
              <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t>
            </a:r>
            <a:endParaRPr kumimoji="0" lang="en-US" sz="18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pic>
        <p:nvPicPr>
          <p:cNvPr id="4" name="Google Shape;2075;p52"/>
          <p:cNvPicPr preferRelativeResize="0"/>
          <p:nvPr/>
        </p:nvPicPr>
        <p:blipFill>
          <a:blip r:embed="rId1"/>
          <a:srcRect t="6873" b="6873"/>
          <a:stretch>
            <a:fillRect/>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baseline="0" noProof="0" dirty="0" err="1">
                <a:ln>
                  <a:noFill/>
                </a:ln>
                <a:solidFill>
                  <a:srgbClr val="FFFFFF"/>
                </a:solidFill>
                <a:effectLst/>
                <a:uLnTx/>
                <a:uFillTx/>
                <a:latin typeface="Arial" panose="020B0604020202020204"/>
                <a:cs typeface="Arial" panose="020B0604020202020204"/>
                <a:sym typeface="Arial" panose="020B0604020202020204"/>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graphicFrame>
        <p:nvGraphicFramePr>
          <p:cNvPr id="10" name="Table 3"/>
          <p:cNvGraphicFramePr>
            <a:graphicFrameLocks noGrp="1"/>
          </p:cNvGraphicFramePr>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gridCol w="1275369"/>
                <a:gridCol w="1275369"/>
                <a:gridCol w="1275369"/>
                <a:gridCol w="1275369"/>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48492">
                <a:tc>
                  <a:txBody>
                    <a:bodyPr/>
                    <a:lstStyle/>
                    <a:p>
                      <a:pPr algn="ctr">
                        <a:lnSpc>
                          <a:spcPct val="130000"/>
                        </a:lnSpc>
                      </a:pPr>
                      <a:r>
                        <a:rPr lang="en-US" sz="1800" dirty="0" err="1"/>
                        <a:t>Dệt</a:t>
                      </a:r>
                      <a:r>
                        <a:rPr lang="en-US" sz="1800" dirty="0"/>
                        <a:t> may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666">
                <a:tc>
                  <a:txBody>
                    <a:bodyPr/>
                    <a:lstStyle/>
                    <a:p>
                      <a:pPr algn="ctr">
                        <a:lnSpc>
                          <a:spcPct val="130000"/>
                        </a:lnSpc>
                      </a:pPr>
                      <a:r>
                        <a:rPr lang="en-US" sz="1800" dirty="0" err="1"/>
                        <a:t>Dệt</a:t>
                      </a:r>
                      <a:r>
                        <a:rPr lang="en-US" sz="1800" dirty="0"/>
                        <a:t> may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537590" y="83647"/>
            <a:ext cx="2645495" cy="2211928"/>
          </a:xfrm>
          <a:prstGeom prst="rect">
            <a:avLst/>
          </a:prstGeom>
        </p:spPr>
      </p:pic>
      <p:sp>
        <p:nvSpPr>
          <p:cNvPr id="5" name="Google Shape;1838;p46"/>
          <p:cNvSpPr txBox="1"/>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Ví</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a:t>
            </a: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dụ</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4</a:t>
            </a:r>
            <a:endPar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endParaRPr>
          </a:p>
        </p:txBody>
      </p:sp>
      <p:pic>
        <p:nvPicPr>
          <p:cNvPr id="4" name="Google Shape;2075;p52"/>
          <p:cNvPicPr preferRelativeResize="0"/>
          <p:nvPr/>
        </p:nvPicPr>
        <p:blipFill>
          <a:blip r:embed="rId2"/>
          <a:srcRect t="6873" b="6873"/>
          <a:stretch>
            <a:fillRect/>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519762" y="124230"/>
            <a:ext cx="2645495" cy="2211928"/>
          </a:xfrm>
          <a:prstGeom prst="rect">
            <a:avLst/>
          </a:prstGeom>
        </p:spPr>
      </p:pic>
      <p:sp>
        <p:nvSpPr>
          <p:cNvPr id="5" name="Google Shape;1838;p46"/>
          <p:cNvSpPr txBox="1"/>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Ví</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a:t>
            </a: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dụ</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4</a:t>
            </a:r>
            <a:endPar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endParaRPr>
          </a:p>
        </p:txBody>
      </p:sp>
      <p:pic>
        <p:nvPicPr>
          <p:cNvPr id="4" name="Google Shape;2075;p52"/>
          <p:cNvPicPr preferRelativeResize="0"/>
          <p:nvPr/>
        </p:nvPicPr>
        <p:blipFill>
          <a:blip r:embed="rId2"/>
          <a:srcRect t="6873" b="6873"/>
          <a:stretch>
            <a:fillRect/>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p:cNvSpPr txBox="1"/>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Ví</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a:t>
            </a:r>
            <a:r>
              <a:rPr kumimoji="0" lang="en-US" sz="1800" b="0" i="1" u="none" strike="noStrike" kern="0" cap="none" spc="0" normalizeH="0" baseline="0" noProof="0" dirty="0" err="1">
                <a:ln>
                  <a:noFill/>
                </a:ln>
                <a:solidFill>
                  <a:srgbClr val="46246A">
                    <a:lumMod val="50000"/>
                  </a:srgbClr>
                </a:solidFill>
                <a:effectLst/>
                <a:uLnTx/>
                <a:uFillTx/>
                <a:latin typeface="Arial" panose="020B0604020202020204"/>
                <a:cs typeface="Arial" panose="020B0604020202020204"/>
                <a:sym typeface="Arial" panose="020B0604020202020204"/>
              </a:rPr>
              <a:t>dụ</a:t>
            </a:r>
            <a:r>
              <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rPr>
              <a:t> 4</a:t>
            </a:r>
            <a:endParaRPr kumimoji="0" lang="en-US" sz="1800" b="0" i="1" u="none" strike="noStrike" kern="0" cap="none" spc="0" normalizeH="0" baseline="0" noProof="0" dirty="0">
              <a:ln>
                <a:noFill/>
              </a:ln>
              <a:solidFill>
                <a:srgbClr val="46246A">
                  <a:lumMod val="50000"/>
                </a:srgbClr>
              </a:solidFill>
              <a:effectLst/>
              <a:uLnTx/>
              <a:uFillTx/>
              <a:latin typeface="Arial" panose="020B0604020202020204"/>
              <a:cs typeface="Arial" panose="020B0604020202020204"/>
              <a:sym typeface="Arial" panose="020B0604020202020204"/>
            </a:endParaRPr>
          </a:p>
        </p:txBody>
      </p:sp>
      <p:pic>
        <p:nvPicPr>
          <p:cNvPr id="4" name="Google Shape;2075;p52"/>
          <p:cNvPicPr preferRelativeResize="0"/>
          <p:nvPr/>
        </p:nvPicPr>
        <p:blipFill>
          <a:blip r:embed="rId1"/>
          <a:srcRect t="6873" b="6873"/>
          <a:stretch>
            <a:fillRect/>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rPr>
              <a:t>c) Ta </a:t>
            </a:r>
            <a:r>
              <a:rPr kumimoji="0" lang="en-US" sz="1800" b="0" i="0" u="none" strike="noStrike" kern="0" cap="none" spc="0" normalizeH="0" baseline="0" noProof="0" dirty="0" err="1">
                <a:ln>
                  <a:noFill/>
                </a:ln>
                <a:solidFill>
                  <a:srgbClr val="FFFFFF"/>
                </a:solidFill>
                <a:effectLst/>
                <a:uLnTx/>
                <a:uFillTx/>
                <a:latin typeface="Arial" panose="020B0604020202020204"/>
                <a:cs typeface="Arial" panose="020B0604020202020204"/>
                <a:sym typeface="Arial" panose="020B0604020202020204"/>
              </a:rPr>
              <a:t>có</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bảng</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số</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liệu</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sau</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đơn</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vị</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tỉ</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đô</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la </a:t>
            </a:r>
            <a:r>
              <a:rPr kumimoji="0" lang="en-US" sz="1800" b="0" i="0" u="none" strike="noStrike" kern="0" cap="none" spc="0" normalizeH="0" noProof="0" dirty="0" err="1">
                <a:ln>
                  <a:noFill/>
                </a:ln>
                <a:solidFill>
                  <a:srgbClr val="FFFFFF"/>
                </a:solidFill>
                <a:effectLst/>
                <a:uLnTx/>
                <a:uFillTx/>
                <a:latin typeface="Arial" panose="020B0604020202020204"/>
                <a:cs typeface="Arial" panose="020B0604020202020204"/>
                <a:sym typeface="Arial" panose="020B0604020202020204"/>
              </a:rPr>
              <a:t>Mỹ</a:t>
            </a:r>
            <a:r>
              <a:rPr kumimoji="0" lang="en-US" sz="1800" b="0" i="0" u="none" strike="noStrike" kern="0" cap="none" spc="0" normalizeH="0" noProof="0" dirty="0">
                <a:ln>
                  <a:noFill/>
                </a:ln>
                <a:solidFill>
                  <a:srgbClr val="FFFFFF"/>
                </a:solidFill>
                <a:effectLst/>
                <a:uLnTx/>
                <a:uFillTx/>
                <a:latin typeface="Arial" panose="020B0604020202020204"/>
                <a:cs typeface="Arial" panose="020B0604020202020204"/>
                <a:sym typeface="Arial" panose="020B0604020202020204"/>
              </a:rPr>
              <a:t>): </a:t>
            </a:r>
            <a:endParaRPr kumimoji="0" lang="en-US" sz="1800" b="0" i="0" u="none" strike="noStrike" kern="0" cap="none" spc="0" normalizeH="0" baseline="0" noProof="0" dirty="0">
              <a:ln>
                <a:noFill/>
              </a:ln>
              <a:solidFill>
                <a:srgbClr val="FFFFFF"/>
              </a:solidFill>
              <a:effectLst/>
              <a:uLnTx/>
              <a:uFillTx/>
              <a:latin typeface="Arial" panose="020B0604020202020204"/>
              <a:cs typeface="Arial" panose="020B0604020202020204"/>
              <a:sym typeface="Arial" panose="020B0604020202020204"/>
            </a:endParaRPr>
          </a:p>
        </p:txBody>
      </p:sp>
      <p:graphicFrame>
        <p:nvGraphicFramePr>
          <p:cNvPr id="10" name="Table 3"/>
          <p:cNvGraphicFramePr>
            <a:graphicFrameLocks noGrp="1"/>
          </p:cNvGraphicFramePr>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gridCol w="1275369"/>
                <a:gridCol w="1275369"/>
                <a:gridCol w="1275369"/>
                <a:gridCol w="1275369"/>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48492">
                <a:tc>
                  <a:txBody>
                    <a:bodyPr/>
                    <a:lstStyle/>
                    <a:p>
                      <a:pPr algn="ctr">
                        <a:lnSpc>
                          <a:spcPct val="130000"/>
                        </a:lnSpc>
                      </a:pPr>
                      <a:r>
                        <a:rPr lang="en-US" sz="1800" dirty="0" err="1"/>
                        <a:t>Dệt</a:t>
                      </a:r>
                      <a:r>
                        <a:rPr lang="en-US" sz="1800" dirty="0"/>
                        <a:t> may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3666">
                <a:tc>
                  <a:txBody>
                    <a:bodyPr/>
                    <a:lstStyle/>
                    <a:p>
                      <a:pPr algn="ctr">
                        <a:lnSpc>
                          <a:spcPct val="130000"/>
                        </a:lnSpc>
                      </a:pPr>
                      <a:r>
                        <a:rPr lang="en-US" sz="1800" dirty="0" err="1"/>
                        <a:t>Dệt</a:t>
                      </a:r>
                      <a:r>
                        <a:rPr lang="en-US" sz="1800" dirty="0"/>
                        <a:t> may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TextBox 1"/>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endParaRPr lang="en-US" sz="2000" dirty="0"/>
          </a:p>
        </p:txBody>
      </p:sp>
      <p:pic>
        <p:nvPicPr>
          <p:cNvPr id="9" name="Picture 8"/>
          <p:cNvPicPr>
            <a:picLocks noChangeAspect="1"/>
          </p:cNvPicPr>
          <p:nvPr/>
        </p:nvPicPr>
        <p:blipFill>
          <a:blip r:embed="rId2"/>
          <a:stretch>
            <a:fillRect/>
          </a:stretch>
        </p:blipFill>
        <p:spPr>
          <a:xfrm>
            <a:off x="3679419" y="99721"/>
            <a:ext cx="2797909" cy="2339363"/>
          </a:xfrm>
          <a:prstGeom prst="rect">
            <a:avLst/>
          </a:prstGeom>
        </p:spPr>
      </p:pic>
      <p:sp>
        <p:nvSpPr>
          <p:cNvPr id="11" name="TextBox 10"/>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endParaRPr lang="en-US" sz="2000" dirty="0"/>
          </a:p>
        </p:txBody>
      </p:sp>
      <p:sp>
        <p:nvSpPr>
          <p:cNvPr id="14" name="TextBox 13"/>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endParaRPr lang="en-US" sz="2000" dirty="0"/>
          </a:p>
        </p:txBody>
      </p:sp>
      <p:sp>
        <p:nvSpPr>
          <p:cNvPr id="15" name="TextBox 14"/>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endParaRPr lang="en-US" sz="2000" dirty="0"/>
          </a:p>
        </p:txBody>
      </p:sp>
      <p:sp>
        <p:nvSpPr>
          <p:cNvPr id="16" name="TextBox 15"/>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endParaRPr lang="en-US" sz="2000" dirty="0"/>
          </a:p>
        </p:txBody>
      </p:sp>
      <p:sp>
        <p:nvSpPr>
          <p:cNvPr id="17" name="TextBox 16"/>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endParaRPr lang="en-US" sz="2000" dirty="0"/>
          </a:p>
        </p:txBody>
      </p:sp>
      <p:sp>
        <p:nvSpPr>
          <p:cNvPr id="18" name="TextBox 17"/>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endParaRPr lang="en-US" sz="2000" dirty="0"/>
          </a:p>
        </p:txBody>
      </p:sp>
      <p:sp>
        <p:nvSpPr>
          <p:cNvPr id="19" name="TextBox 18"/>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D1"/>
              </a:clrFrom>
              <a:clrTo>
                <a:srgbClr val="FFFFD1">
                  <a:alpha val="0"/>
                </a:srgbClr>
              </a:clrTo>
            </a:clrChange>
            <a:extLst>
              <a:ext uri="{BEBA8EAE-BF5A-486C-A8C5-ECC9F3942E4B}">
                <a14:imgProps xmlns:a14="http://schemas.microsoft.com/office/drawing/2010/main">
                  <a14:imgLayer r:embed="rId3">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7">
            <a:extLst>
              <a:ext uri="{BEBA8EAE-BF5A-486C-A8C5-ECC9F3942E4B}">
                <a14:imgProps xmlns:a14="http://schemas.microsoft.com/office/drawing/2010/main">
                  <a14:imgLayer r:embed="rId8">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5"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6"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17"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18"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19"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20"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20"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20"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20"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20"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20"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20"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20"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dirty="0">
                          <a:latin typeface="Cambria Math" panose="02040503050406030204" pitchFamily="18" charset="0"/>
                        </a:rPr>
                        <m:t>03456789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1"/>
                <a:stretch>
                  <a:fillRect l="-299" t="-1158" r="-193" b="-2296"/>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a:latin typeface="Cambria Math" panose="02040503050406030204" pitchFamily="18" charset="0"/>
                        </a:rPr>
                        <m:t>Ph</m:t>
                      </m:r>
                      <m:r>
                        <m:rPr>
                          <m:nor/>
                        </m:rPr>
                        <a:rPr lang="en-US" sz="1800">
                          <a:latin typeface="Cambria Math" panose="02040503050406030204" pitchFamily="18" charset="0"/>
                        </a:rPr>
                        <m:t>ạ</m:t>
                      </m:r>
                      <m:r>
                        <m:rPr>
                          <m:nor/>
                        </m:rPr>
                        <a:rPr lang="en-US" sz="1800">
                          <a:latin typeface="Cambria Math" panose="02040503050406030204" pitchFamily="18" charset="0"/>
                        </a:rPr>
                        <m:t>m</m:t>
                      </m:r>
                      <m:r>
                        <m:rPr>
                          <m:nor/>
                        </m:rPr>
                        <a:rPr lang="en-US" sz="1800">
                          <a:latin typeface="Cambria Math" panose="02040503050406030204" pitchFamily="18" charset="0"/>
                        </a:rPr>
                        <m:t> </m:t>
                      </m:r>
                      <m:r>
                        <m:rPr>
                          <m:nor/>
                        </m:rPr>
                        <a:rPr lang="en-US" sz="1800">
                          <a:latin typeface="Cambria Math" panose="02040503050406030204" pitchFamily="18" charset="0"/>
                        </a:rPr>
                        <m:t>Th</m:t>
                      </m:r>
                      <m:r>
                        <m:rPr>
                          <m:nor/>
                        </m:rPr>
                        <a:rPr lang="en-US" sz="1800">
                          <a:latin typeface="Cambria Math" panose="02040503050406030204" pitchFamily="18" charset="0"/>
                        </a:rPr>
                        <m:t>ị </m:t>
                      </m:r>
                      <m:r>
                        <m:rPr>
                          <m:nor/>
                        </m:rPr>
                        <a:rPr lang="en-US" sz="1800">
                          <a:latin typeface="Cambria Math" panose="02040503050406030204" pitchFamily="18" charset="0"/>
                        </a:rPr>
                        <m:t>H</m:t>
                      </m:r>
                      <m:r>
                        <m:rPr>
                          <m:nor/>
                        </m:rPr>
                        <a:rPr lang="en-US" sz="1800">
                          <a:latin typeface="Cambria Math" panose="02040503050406030204" pitchFamily="18" charset="0"/>
                        </a:rPr>
                        <m:t>ươ</m:t>
                      </m:r>
                      <m:r>
                        <m:rPr>
                          <m:nor/>
                        </m:rPr>
                        <a:rPr lang="en-US" sz="1800">
                          <a:latin typeface="Cambria Math" panose="02040503050406030204" pitchFamily="18" charset="0"/>
                        </a:rPr>
                        <m:t>ng</m:t>
                      </m:r>
                    </m:oMath>
                  </m:oMathPara>
                </a14:m>
                <a:endParaRPr lang="en-US" sz="1800" dirty="0"/>
              </a:p>
            </p:txBody>
          </p:sp>
        </mc:Choice>
        <mc:Fallback>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2"/>
                <a:stretch>
                  <a:fillRect l="-203" t="-1076" r="-285" b="-2379"/>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3"/>
                <a:stretch>
                  <a:fillRect l="-205" t="-1137" r="-287" b="-2318"/>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a:latin typeface="Cambria Math" panose="02040503050406030204" pitchFamily="18" charset="0"/>
                        </a:rPr>
                        <m:t>Ng</m:t>
                      </m:r>
                      <m:r>
                        <m:rPr>
                          <m:nor/>
                        </m:rPr>
                        <a:rPr lang="en-US" sz="1800">
                          <a:latin typeface="Cambria Math" panose="02040503050406030204" pitchFamily="18" charset="0"/>
                        </a:rPr>
                        <m:t>ô </m:t>
                      </m:r>
                      <m:r>
                        <m:rPr>
                          <m:nor/>
                        </m:rPr>
                        <a:rPr lang="en-US" sz="1800">
                          <a:latin typeface="Cambria Math" panose="02040503050406030204" pitchFamily="18" charset="0"/>
                        </a:rPr>
                        <m:t>Xu</m:t>
                      </m:r>
                      <m:r>
                        <m:rPr>
                          <m:nor/>
                        </m:rPr>
                        <a:rPr lang="en-US" sz="1800">
                          <a:latin typeface="Cambria Math" panose="02040503050406030204" pitchFamily="18" charset="0"/>
                        </a:rPr>
                        <m:t>â</m:t>
                      </m:r>
                      <m:r>
                        <m:rPr>
                          <m:nor/>
                        </m:rPr>
                        <a:rPr lang="en-US" sz="1800">
                          <a:latin typeface="Cambria Math" panose="02040503050406030204" pitchFamily="18" charset="0"/>
                        </a:rPr>
                        <m:t>n</m:t>
                      </m:r>
                      <m:r>
                        <m:rPr>
                          <m:nor/>
                        </m:rPr>
                        <a:rPr lang="en-US" sz="1800">
                          <a:latin typeface="Cambria Math" panose="02040503050406030204" pitchFamily="18" charset="0"/>
                        </a:rPr>
                        <m:t> </m:t>
                      </m:r>
                      <m:r>
                        <m:rPr>
                          <m:nor/>
                        </m:rPr>
                        <a:rPr lang="en-US" sz="1800">
                          <a:latin typeface="Cambria Math" panose="02040503050406030204" pitchFamily="18" charset="0"/>
                        </a:rPr>
                        <m:t>Giang</m:t>
                      </m:r>
                    </m:oMath>
                  </m:oMathPara>
                </a14:m>
                <a:endParaRPr lang="en-US" sz="1800" dirty="0"/>
              </a:p>
            </p:txBody>
          </p:sp>
        </mc:Choice>
        <mc:Fallback>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4"/>
                <a:stretch>
                  <a:fillRect l="-297" t="-1076" r="-193" b="-2379"/>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endParaRPr lang="en-US" sz="2400" kern="1200">
              <a:solidFill>
                <a:srgbClr val="002060"/>
              </a:solidFill>
              <a:latin typeface="Arial" panose="020B0604020202020204" pitchFamily="34" charset="0"/>
              <a:cs typeface="Arial" panose="020B0604020202020204" pitchFamily="34" charset="0"/>
            </a:endParaRP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endParaRPr lang="en-US" sz="2400" kern="1200">
              <a:solidFill>
                <a:srgbClr val="002060"/>
              </a:solidFill>
              <a:latin typeface="Arial" panose="020B0604020202020204" pitchFamily="34" charset="0"/>
              <a:cs typeface="Arial" panose="020B0604020202020204" pitchFamily="34" charset="0"/>
            </a:endParaRP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endParaRPr lang="en-US" sz="2400" kern="1200">
              <a:solidFill>
                <a:srgbClr val="002060"/>
              </a:solidFill>
              <a:latin typeface="Arial" panose="020B0604020202020204" pitchFamily="34" charset="0"/>
              <a:cs typeface="Arial" panose="020B0604020202020204" pitchFamily="34" charset="0"/>
            </a:endParaRP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endParaRPr lang="en-US" sz="2400" kern="1200">
              <a:solidFill>
                <a:srgbClr val="002060"/>
              </a:solidFill>
              <a:latin typeface="Arial" panose="020B0604020202020204" pitchFamily="34" charset="0"/>
              <a:cs typeface="Arial" panose="020B0604020202020204" pitchFamily="34" charset="0"/>
            </a:endParaRP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endParaRPr lang="en-US" sz="2400" kern="1200">
              <a:solidFill>
                <a:srgbClr val="002060"/>
              </a:solidFill>
              <a:latin typeface="Arial" panose="020B0604020202020204" pitchFamily="34" charset="0"/>
              <a:cs typeface="Arial" panose="020B0604020202020204" pitchFamily="34" charset="0"/>
            </a:endParaRP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endParaRPr lang="en-US" sz="2400" kern="1200">
              <a:solidFill>
                <a:srgbClr val="002060"/>
              </a:solidFill>
              <a:latin typeface="Arial" panose="020B0604020202020204" pitchFamily="34" charset="0"/>
              <a:cs typeface="Arial" panose="020B0604020202020204" pitchFamily="34" charset="0"/>
            </a:endParaRP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endParaRPr lang="en-US" sz="2400" kern="1200">
              <a:solidFill>
                <a:srgbClr val="002060"/>
              </a:solidFill>
              <a:latin typeface="Arial" panose="020B0604020202020204" pitchFamily="34" charset="0"/>
              <a:cs typeface="Arial" panose="020B0604020202020204" pitchFamily="34" charset="0"/>
            </a:endParaRP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endParaRPr lang="en-US" sz="2400" kern="1200">
              <a:solidFill>
                <a:srgbClr val="002060"/>
              </a:solidFill>
              <a:latin typeface="Arial" panose="020B0604020202020204" pitchFamily="34" charset="0"/>
              <a:cs typeface="Arial" panose="020B0604020202020204" pitchFamily="34" charset="0"/>
            </a:endParaRP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endParaRPr lang="en-US" sz="2400" kern="1200">
              <a:solidFill>
                <a:srgbClr val="002060"/>
              </a:solidFill>
              <a:latin typeface="Arial" panose="020B0604020202020204" pitchFamily="34" charset="0"/>
              <a:cs typeface="Arial" panose="020B0604020202020204" pitchFamily="34" charset="0"/>
            </a:endParaRP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endParaRPr lang="en-US" sz="2400" kern="1200">
              <a:solidFill>
                <a:srgbClr val="002060"/>
              </a:solidFill>
              <a:latin typeface="Arial" panose="020B0604020202020204" pitchFamily="34" charset="0"/>
              <a:cs typeface="Arial" panose="020B0604020202020204" pitchFamily="34" charset="0"/>
            </a:endParaRP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endParaRPr lang="en-US" sz="2400" kern="1200" dirty="0">
              <a:solidFill>
                <a:srgbClr val="002060"/>
              </a:solidFill>
              <a:latin typeface="Arial" panose="020B0604020202020204" pitchFamily="34" charset="0"/>
              <a:cs typeface="Arial" panose="020B0604020202020204" pitchFamily="34" charset="0"/>
            </a:endParaRPr>
          </a:p>
        </p:txBody>
      </p:sp>
      <p:pic>
        <p:nvPicPr>
          <p:cNvPr id="25"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7"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3176265" y="1295536"/>
          <a:ext cx="3227705" cy="1930146"/>
        </p:xfrm>
        <a:graphic>
          <a:graphicData uri="http://schemas.openxmlformats.org/drawingml/2006/table">
            <a:tbl>
              <a:tblPr firstRow="1" firstCol="1" bandRow="1">
                <a:tableStyleId>{927730EF-A3B0-4A82-A240-625CBB8EAADA}</a:tableStyleId>
              </a:tblPr>
              <a:tblGrid>
                <a:gridCol w="539115"/>
                <a:gridCol w="2688590"/>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0"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0"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0"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0"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0"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0"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0"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0"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0"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0"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3</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oMath>
                  </m:oMathPara>
                </a14:m>
                <a:endParaRPr lang="en-US" sz="16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1"/>
                <a:stretch>
                  <a:fillRect l="-299" t="-1071" r="-190" b="-2383"/>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6</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2"/>
                <a:stretch>
                  <a:fillRect l="-205" t="-1105" r="-282" b="-2350"/>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2</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r>
                        <m:rPr>
                          <m:nor/>
                        </m:rPr>
                        <a:rPr lang="en-US" sz="1600">
                          <a:latin typeface="Arial" panose="020B0604020202020204" pitchFamily="34" charset="0"/>
                          <a:cs typeface="Arial" panose="020B0604020202020204" pitchFamily="34" charset="0"/>
                        </a:rPr>
                        <m:t>.</m:t>
                      </m:r>
                    </m:oMath>
                  </m:oMathPara>
                </a14:m>
                <a:endParaRPr lang="en-US" sz="16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3"/>
                <a:stretch>
                  <a:fillRect l="-205" t="-1072" r="-282" b="-2383"/>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3</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oMath>
                  </m:oMathPara>
                </a14:m>
                <a:endParaRPr lang="en-US" sz="16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4"/>
                <a:stretch>
                  <a:fillRect l="-299" t="-1105" r="-190" b="-2350"/>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endParaRPr lang="en-US" sz="2400" kern="1200">
              <a:solidFill>
                <a:srgbClr val="002060"/>
              </a:solidFill>
              <a:latin typeface="Arial" panose="020B0604020202020204" pitchFamily="34" charset="0"/>
              <a:cs typeface="Arial" panose="020B0604020202020204" pitchFamily="34" charset="0"/>
            </a:endParaRP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endParaRPr lang="en-US" sz="2400" kern="1200">
              <a:solidFill>
                <a:srgbClr val="002060"/>
              </a:solidFill>
              <a:latin typeface="Arial" panose="020B0604020202020204" pitchFamily="34" charset="0"/>
              <a:cs typeface="Arial" panose="020B0604020202020204" pitchFamily="34" charset="0"/>
            </a:endParaRP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endParaRPr lang="en-US" sz="2400" kern="1200">
              <a:solidFill>
                <a:srgbClr val="002060"/>
              </a:solidFill>
              <a:latin typeface="Arial" panose="020B0604020202020204" pitchFamily="34" charset="0"/>
              <a:cs typeface="Arial" panose="020B0604020202020204" pitchFamily="34" charset="0"/>
            </a:endParaRP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endParaRPr lang="en-US" sz="2400" kern="1200">
              <a:solidFill>
                <a:srgbClr val="002060"/>
              </a:solidFill>
              <a:latin typeface="Arial" panose="020B0604020202020204" pitchFamily="34" charset="0"/>
              <a:cs typeface="Arial" panose="020B0604020202020204" pitchFamily="34" charset="0"/>
            </a:endParaRP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endParaRPr lang="en-US" sz="2400" kern="1200">
              <a:solidFill>
                <a:srgbClr val="002060"/>
              </a:solidFill>
              <a:latin typeface="Arial" panose="020B0604020202020204" pitchFamily="34" charset="0"/>
              <a:cs typeface="Arial" panose="020B0604020202020204" pitchFamily="34" charset="0"/>
            </a:endParaRP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endParaRPr lang="en-US" sz="2400" kern="1200">
              <a:solidFill>
                <a:srgbClr val="002060"/>
              </a:solidFill>
              <a:latin typeface="Arial" panose="020B0604020202020204" pitchFamily="34" charset="0"/>
              <a:cs typeface="Arial" panose="020B0604020202020204" pitchFamily="34" charset="0"/>
            </a:endParaRP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endParaRPr lang="en-US" sz="2400" kern="1200">
              <a:solidFill>
                <a:srgbClr val="002060"/>
              </a:solidFill>
              <a:latin typeface="Arial" panose="020B0604020202020204" pitchFamily="34" charset="0"/>
              <a:cs typeface="Arial" panose="020B0604020202020204" pitchFamily="34" charset="0"/>
            </a:endParaRP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endParaRPr lang="en-US" sz="2400" kern="1200">
              <a:solidFill>
                <a:srgbClr val="002060"/>
              </a:solidFill>
              <a:latin typeface="Arial" panose="020B0604020202020204" pitchFamily="34" charset="0"/>
              <a:cs typeface="Arial" panose="020B0604020202020204" pitchFamily="34" charset="0"/>
            </a:endParaRP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endParaRPr lang="en-US" sz="2400" kern="1200">
              <a:solidFill>
                <a:srgbClr val="002060"/>
              </a:solidFill>
              <a:latin typeface="Arial" panose="020B0604020202020204" pitchFamily="34" charset="0"/>
              <a:cs typeface="Arial" panose="020B0604020202020204" pitchFamily="34" charset="0"/>
            </a:endParaRP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endParaRPr lang="en-US" sz="2400" kern="1200">
              <a:solidFill>
                <a:srgbClr val="002060"/>
              </a:solidFill>
              <a:latin typeface="Arial" panose="020B0604020202020204" pitchFamily="34" charset="0"/>
              <a:cs typeface="Arial" panose="020B0604020202020204" pitchFamily="34" charset="0"/>
            </a:endParaRP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endParaRPr lang="en-US" sz="2400" kern="1200" dirty="0">
              <a:solidFill>
                <a:srgbClr val="002060"/>
              </a:solidFill>
              <a:latin typeface="Arial" panose="020B0604020202020204" pitchFamily="34" charset="0"/>
              <a:cs typeface="Arial" panose="020B0604020202020204" pitchFamily="34" charset="0"/>
            </a:endParaRPr>
          </a:p>
        </p:txBody>
      </p:sp>
      <p:pic>
        <p:nvPicPr>
          <p:cNvPr id="25"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7"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gridCol w="990811"/>
                <a:gridCol w="991692"/>
                <a:gridCol w="990811"/>
                <a:gridCol w="991692"/>
                <a:gridCol w="990811"/>
                <a:gridCol w="991692"/>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6" name="TextBox 25"/>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0"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0"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0"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0"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0"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0"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0"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0"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0"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0"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a:t>
            </a:r>
            <a:r>
              <a:rPr lang="vi-VN" altLang="en-US" sz="3600" b="1" kern="0" cap="all" dirty="0">
                <a:solidFill>
                  <a:srgbClr val="000000"/>
                </a:solidFill>
                <a:effectLst/>
                <a:latin typeface="+mn-lt"/>
                <a:ea typeface="Times New Roman" panose="02020603050405020304" pitchFamily="18" charset="0"/>
                <a:cs typeface="Times New Roman" panose="02020603050405020304" pitchFamily="18" charset="0"/>
              </a:rPr>
              <a:t>2</a:t>
            </a: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 TIẾT)</a:t>
            </a:r>
            <a:endParaRPr lang="en-US" sz="3600" b="1" kern="0" cap="all" dirty="0">
              <a:solidFill>
                <a:srgbClr val="000000"/>
              </a:solidFill>
              <a:effectLst/>
              <a:latin typeface="+mn-lt"/>
              <a:ea typeface="Times New Roman" panose="02020603050405020304" pitchFamily="18" charset="0"/>
              <a:cs typeface="Times New Roman" panose="02020603050405020304" pitchFamily="18" charset="0"/>
            </a:endParaRP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endParaRPr lang="en-US" sz="1800" dirty="0">
                  <a:latin typeface="Arial" panose="020B0604020202020204" pitchFamily="34" charset="0"/>
                  <a:cs typeface="Arial" panose="020B0604020202020204" pitchFamily="34" charset="0"/>
                </a:endParaRPr>
              </a:p>
              <a:p>
                <a:pPr algn="ctr" defTabSz="685800">
                  <a:lnSpc>
                    <a:spcPct val="120000"/>
                  </a:lnSpc>
                  <a:buClrTx/>
                  <a:defRPr/>
                </a:pPr>
                <a14:m>
                  <m:oMathPara xmlns:m="http://schemas.openxmlformats.org/officeDocument/2006/math">
                    <m:oMathParaPr>
                      <m:jc m:val="center"/>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a:p>
                <a:pPr algn="ctr" defTabSz="685800">
                  <a:lnSpc>
                    <a:spcPct val="120000"/>
                  </a:lnSpc>
                  <a:buClrTx/>
                  <a:defRPr/>
                </a:pPr>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1"/>
                <a:stretch>
                  <a:fillRect l="-110" t="-43305" r="-248" b="-43501"/>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2"/>
                <a:stretch>
                  <a:fillRect l="-107" t="-1087" r="-240" b="-1622"/>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3"/>
                <a:stretch>
                  <a:fillRect l="-107" t="-749" r="-168" b="-1335"/>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4"/>
                <a:stretch>
                  <a:fillRect l="-110" t="-737" r="-166" b="-1347"/>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endParaRPr lang="en-US" sz="2400" kern="1200">
              <a:solidFill>
                <a:srgbClr val="002060"/>
              </a:solidFill>
              <a:latin typeface="Arial" panose="020B0604020202020204" pitchFamily="34" charset="0"/>
              <a:cs typeface="Arial" panose="020B0604020202020204" pitchFamily="34" charset="0"/>
            </a:endParaRP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endParaRPr lang="en-US" sz="2400" kern="1200">
              <a:solidFill>
                <a:srgbClr val="002060"/>
              </a:solidFill>
              <a:latin typeface="Arial" panose="020B0604020202020204" pitchFamily="34" charset="0"/>
              <a:cs typeface="Arial" panose="020B0604020202020204" pitchFamily="34" charset="0"/>
            </a:endParaRP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endParaRPr lang="en-US" sz="2400" kern="1200">
              <a:solidFill>
                <a:srgbClr val="002060"/>
              </a:solidFill>
              <a:latin typeface="Arial" panose="020B0604020202020204" pitchFamily="34" charset="0"/>
              <a:cs typeface="Arial" panose="020B0604020202020204" pitchFamily="34" charset="0"/>
            </a:endParaRP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endParaRPr lang="en-US" sz="2400" kern="1200">
              <a:solidFill>
                <a:srgbClr val="002060"/>
              </a:solidFill>
              <a:latin typeface="Arial" panose="020B0604020202020204" pitchFamily="34" charset="0"/>
              <a:cs typeface="Arial" panose="020B0604020202020204" pitchFamily="34" charset="0"/>
            </a:endParaRP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endParaRPr lang="en-US" sz="2400" kern="1200">
              <a:solidFill>
                <a:srgbClr val="002060"/>
              </a:solidFill>
              <a:latin typeface="Arial" panose="020B0604020202020204" pitchFamily="34" charset="0"/>
              <a:cs typeface="Arial" panose="020B0604020202020204" pitchFamily="34" charset="0"/>
            </a:endParaRP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endParaRPr lang="en-US" sz="2400" kern="1200">
              <a:solidFill>
                <a:srgbClr val="002060"/>
              </a:solidFill>
              <a:latin typeface="Arial" panose="020B0604020202020204" pitchFamily="34" charset="0"/>
              <a:cs typeface="Arial" panose="020B0604020202020204" pitchFamily="34" charset="0"/>
            </a:endParaRP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endParaRPr lang="en-US" sz="2400" kern="1200">
              <a:solidFill>
                <a:srgbClr val="002060"/>
              </a:solidFill>
              <a:latin typeface="Arial" panose="020B0604020202020204" pitchFamily="34" charset="0"/>
              <a:cs typeface="Arial" panose="020B0604020202020204" pitchFamily="34" charset="0"/>
            </a:endParaRP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endParaRPr lang="en-US" sz="2400" kern="1200">
              <a:solidFill>
                <a:srgbClr val="002060"/>
              </a:solidFill>
              <a:latin typeface="Arial" panose="020B0604020202020204" pitchFamily="34" charset="0"/>
              <a:cs typeface="Arial" panose="020B0604020202020204" pitchFamily="34" charset="0"/>
            </a:endParaRP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endParaRPr lang="en-US" sz="2400" kern="1200">
              <a:solidFill>
                <a:srgbClr val="002060"/>
              </a:solidFill>
              <a:latin typeface="Arial" panose="020B0604020202020204" pitchFamily="34" charset="0"/>
              <a:cs typeface="Arial" panose="020B0604020202020204" pitchFamily="34" charset="0"/>
            </a:endParaRP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endParaRPr lang="en-US" sz="2400" kern="1200">
              <a:solidFill>
                <a:srgbClr val="002060"/>
              </a:solidFill>
              <a:latin typeface="Arial" panose="020B0604020202020204" pitchFamily="34" charset="0"/>
              <a:cs typeface="Arial" panose="020B0604020202020204" pitchFamily="34" charset="0"/>
            </a:endParaRP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endParaRPr lang="en-US" sz="2400" kern="1200" dirty="0">
              <a:solidFill>
                <a:srgbClr val="002060"/>
              </a:solidFill>
              <a:latin typeface="Arial" panose="020B0604020202020204" pitchFamily="34" charset="0"/>
              <a:cs typeface="Arial" panose="020B0604020202020204" pitchFamily="34" charset="0"/>
            </a:endParaRPr>
          </a:p>
        </p:txBody>
      </p:sp>
      <p:pic>
        <p:nvPicPr>
          <p:cNvPr id="25"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7"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8"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0"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0"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0"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0"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0"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0"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0"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0"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0"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0"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0581" y="26687"/>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m:t>
                      </m:r>
                      <m:r>
                        <m:rPr>
                          <m:nor/>
                        </m:rPr>
                        <a:rPr lang="en-US" sz="1800">
                          <a:latin typeface="Arial" panose="020B0604020202020204" pitchFamily="34" charset="0"/>
                          <a:cs typeface="Arial" panose="020B0604020202020204" pitchFamily="34" charset="0"/>
                        </a:rPr>
                        <m:t>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2"/>
                <a:stretch>
                  <a:fillRect l="-199" t="-1070" r="-289" b="-2385"/>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m:t>
                      </m:r>
                      <m:r>
                        <m:rPr>
                          <m:nor/>
                        </m:rPr>
                        <a:rPr lang="en-US" sz="1600">
                          <a:latin typeface="Arial" panose="020B0604020202020204" pitchFamily="34" charset="0"/>
                          <a:cs typeface="Arial" panose="020B0604020202020204" pitchFamily="34" charset="0"/>
                        </a:rPr>
                        <m:t>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3"/>
                <a:stretch>
                  <a:fillRect l="-213" t="-1146" r="-275" b="-2309"/>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4"/>
                <a:stretch>
                  <a:fillRect l="-293" t="-1070" r="-177" b="-2385"/>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5"/>
                <a:stretch>
                  <a:fillRect l="-307" t="-1146" r="-183" b="-2309"/>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endParaRPr lang="en-US" sz="2400" kern="1200">
              <a:solidFill>
                <a:srgbClr val="002060"/>
              </a:solidFill>
              <a:latin typeface="Arial" panose="020B0604020202020204" pitchFamily="34" charset="0"/>
              <a:cs typeface="Arial" panose="020B0604020202020204" pitchFamily="34" charset="0"/>
            </a:endParaRP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endParaRPr lang="en-US" sz="2400" kern="1200">
              <a:solidFill>
                <a:srgbClr val="002060"/>
              </a:solidFill>
              <a:latin typeface="Arial" panose="020B0604020202020204" pitchFamily="34" charset="0"/>
              <a:cs typeface="Arial" panose="020B0604020202020204" pitchFamily="34" charset="0"/>
            </a:endParaRP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endParaRPr lang="en-US" sz="2400" kern="1200">
              <a:solidFill>
                <a:srgbClr val="002060"/>
              </a:solidFill>
              <a:latin typeface="Arial" panose="020B0604020202020204" pitchFamily="34" charset="0"/>
              <a:cs typeface="Arial" panose="020B0604020202020204" pitchFamily="34" charset="0"/>
            </a:endParaRP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endParaRPr lang="en-US" sz="2400" kern="1200">
              <a:solidFill>
                <a:srgbClr val="002060"/>
              </a:solidFill>
              <a:latin typeface="Arial" panose="020B0604020202020204" pitchFamily="34" charset="0"/>
              <a:cs typeface="Arial" panose="020B0604020202020204" pitchFamily="34" charset="0"/>
            </a:endParaRP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endParaRPr lang="en-US" sz="2400" kern="1200">
              <a:solidFill>
                <a:srgbClr val="002060"/>
              </a:solidFill>
              <a:latin typeface="Arial" panose="020B0604020202020204" pitchFamily="34" charset="0"/>
              <a:cs typeface="Arial" panose="020B0604020202020204" pitchFamily="34" charset="0"/>
            </a:endParaRP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endParaRPr lang="en-US" sz="2400" kern="1200">
              <a:solidFill>
                <a:srgbClr val="002060"/>
              </a:solidFill>
              <a:latin typeface="Arial" panose="020B0604020202020204" pitchFamily="34" charset="0"/>
              <a:cs typeface="Arial" panose="020B0604020202020204" pitchFamily="34" charset="0"/>
            </a:endParaRP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endParaRPr lang="en-US" sz="2400" kern="1200">
              <a:solidFill>
                <a:srgbClr val="002060"/>
              </a:solidFill>
              <a:latin typeface="Arial" panose="020B0604020202020204" pitchFamily="34" charset="0"/>
              <a:cs typeface="Arial" panose="020B0604020202020204" pitchFamily="34" charset="0"/>
            </a:endParaRP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endParaRPr lang="en-US" sz="2400" kern="1200">
              <a:solidFill>
                <a:srgbClr val="002060"/>
              </a:solidFill>
              <a:latin typeface="Arial" panose="020B0604020202020204" pitchFamily="34" charset="0"/>
              <a:cs typeface="Arial" panose="020B0604020202020204" pitchFamily="34" charset="0"/>
            </a:endParaRP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endParaRPr lang="en-US" sz="2400" kern="1200">
              <a:solidFill>
                <a:srgbClr val="002060"/>
              </a:solidFill>
              <a:latin typeface="Arial" panose="020B0604020202020204" pitchFamily="34" charset="0"/>
              <a:cs typeface="Arial" panose="020B0604020202020204" pitchFamily="34" charset="0"/>
            </a:endParaRP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endParaRPr lang="en-US" sz="2400" kern="1200">
              <a:solidFill>
                <a:srgbClr val="002060"/>
              </a:solidFill>
              <a:latin typeface="Arial" panose="020B0604020202020204" pitchFamily="34" charset="0"/>
              <a:cs typeface="Arial" panose="020B0604020202020204" pitchFamily="34" charset="0"/>
            </a:endParaRP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endParaRPr lang="en-US" sz="2400" kern="1200" dirty="0">
              <a:solidFill>
                <a:srgbClr val="002060"/>
              </a:solidFill>
              <a:latin typeface="Arial" panose="020B0604020202020204" pitchFamily="34" charset="0"/>
              <a:cs typeface="Arial" panose="020B0604020202020204" pitchFamily="34" charset="0"/>
            </a:endParaRPr>
          </a:p>
        </p:txBody>
      </p:sp>
      <p:pic>
        <p:nvPicPr>
          <p:cNvPr id="25"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8"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p:cNvGraphicFramePr/>
          <p:nvPr/>
        </p:nvGraphicFramePr>
        <p:xfrm>
          <a:off x="1903995" y="416072"/>
          <a:ext cx="5254175" cy="2611431"/>
        </p:xfrm>
        <a:graphic>
          <a:graphicData uri="http://schemas.openxmlformats.org/drawingml/2006/chart">
            <c:chart xmlns:c="http://schemas.openxmlformats.org/drawingml/2006/chart" xmlns:r="http://schemas.openxmlformats.org/officeDocument/2006/relationships" r:id="rId1"/>
          </a:graphicData>
        </a:graphic>
      </p:graphicFrame>
      <p:sp>
        <p:nvSpPr>
          <p:cNvPr id="28" name="TextBox 27"/>
          <p:cNvSpPr txBox="1"/>
          <p:nvPr/>
        </p:nvSpPr>
        <p:spPr>
          <a:xfrm>
            <a:off x="2245082" y="3027503"/>
            <a:ext cx="4572000" cy="458074"/>
          </a:xfrm>
          <a:prstGeom prst="rect">
            <a:avLst/>
          </a:prstGeom>
          <a:noFill/>
        </p:spPr>
        <p:txBody>
          <a:bodyPr wrap="square">
            <a:spAutoFit/>
          </a:bodyPr>
          <a:lstStyle/>
          <a:p>
            <a:pPr marL="0" marR="0" algn="ctr">
              <a:lnSpc>
                <a:spcPct val="150000"/>
              </a:lnSpc>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1"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1"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1"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1"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1"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1"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1"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1"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1"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1"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1"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1"/>
                <a:stretch>
                  <a:fillRect l="-176" t="-1135" r="-276" b="-2214"/>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2"/>
                <a:stretch>
                  <a:fillRect l="-176" t="-1071" r="-276" b="-2171"/>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3"/>
                <a:stretch>
                  <a:fillRect l="-293" t="-1071" r="-158" b="-2171"/>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rotWithShape="1">
                <a:blip r:embed="rId4"/>
                <a:stretch>
                  <a:fillRect l="-280" t="-1126" r="-172" b="-2116"/>
                </a:stretch>
              </a:blipFill>
            </p:spPr>
            <p:style>
              <a:lnRef idx="2">
                <a:schemeClr val="accent6">
                  <a:shade val="50000"/>
                </a:schemeClr>
              </a:lnRef>
              <a:fillRef idx="1">
                <a:schemeClr val="accent6"/>
              </a:fillRef>
              <a:effectRef idx="0">
                <a:schemeClr val="accent6"/>
              </a:effectRef>
              <a:fontRef idx="minor">
                <a:schemeClr val="lt1"/>
              </a:fontRef>
            </p:style>
            <p:txBody>
              <a:bodyPr/>
              <a:lstStyle/>
              <a:p>
                <a:r>
                  <a:rPr lang="en-US" alt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endParaRPr lang="en-US" sz="2400" kern="1200">
              <a:solidFill>
                <a:srgbClr val="002060"/>
              </a:solidFill>
              <a:latin typeface="Arial" panose="020B0604020202020204" pitchFamily="34" charset="0"/>
              <a:cs typeface="Arial" panose="020B0604020202020204" pitchFamily="34" charset="0"/>
            </a:endParaRP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endParaRPr lang="en-US" sz="2400" kern="1200">
              <a:solidFill>
                <a:srgbClr val="002060"/>
              </a:solidFill>
              <a:latin typeface="Arial" panose="020B0604020202020204" pitchFamily="34" charset="0"/>
              <a:cs typeface="Arial" panose="020B0604020202020204" pitchFamily="34" charset="0"/>
            </a:endParaRP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endParaRPr lang="en-US" sz="2400" kern="1200">
              <a:solidFill>
                <a:srgbClr val="002060"/>
              </a:solidFill>
              <a:latin typeface="Arial" panose="020B0604020202020204" pitchFamily="34" charset="0"/>
              <a:cs typeface="Arial" panose="020B0604020202020204" pitchFamily="34" charset="0"/>
            </a:endParaRP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endParaRPr lang="en-US" sz="2400" kern="1200">
              <a:solidFill>
                <a:srgbClr val="002060"/>
              </a:solidFill>
              <a:latin typeface="Arial" panose="020B0604020202020204" pitchFamily="34" charset="0"/>
              <a:cs typeface="Arial" panose="020B0604020202020204" pitchFamily="34" charset="0"/>
            </a:endParaRP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endParaRPr lang="en-US" sz="2400" kern="1200">
              <a:solidFill>
                <a:srgbClr val="002060"/>
              </a:solidFill>
              <a:latin typeface="Arial" panose="020B0604020202020204" pitchFamily="34" charset="0"/>
              <a:cs typeface="Arial" panose="020B0604020202020204" pitchFamily="34" charset="0"/>
            </a:endParaRP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endParaRPr lang="en-US" sz="2400" kern="1200">
              <a:solidFill>
                <a:srgbClr val="002060"/>
              </a:solidFill>
              <a:latin typeface="Arial" panose="020B0604020202020204" pitchFamily="34" charset="0"/>
              <a:cs typeface="Arial" panose="020B0604020202020204" pitchFamily="34" charset="0"/>
            </a:endParaRP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endParaRPr lang="en-US" sz="2400" kern="1200">
              <a:solidFill>
                <a:srgbClr val="002060"/>
              </a:solidFill>
              <a:latin typeface="Arial" panose="020B0604020202020204" pitchFamily="34" charset="0"/>
              <a:cs typeface="Arial" panose="020B0604020202020204" pitchFamily="34" charset="0"/>
            </a:endParaRP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endParaRPr lang="en-US" sz="2400" kern="1200">
              <a:solidFill>
                <a:srgbClr val="002060"/>
              </a:solidFill>
              <a:latin typeface="Arial" panose="020B0604020202020204" pitchFamily="34" charset="0"/>
              <a:cs typeface="Arial" panose="020B0604020202020204" pitchFamily="34" charset="0"/>
            </a:endParaRP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endParaRPr lang="en-US" sz="2400" kern="1200">
              <a:solidFill>
                <a:srgbClr val="002060"/>
              </a:solidFill>
              <a:latin typeface="Arial" panose="020B0604020202020204" pitchFamily="34" charset="0"/>
              <a:cs typeface="Arial" panose="020B0604020202020204" pitchFamily="34" charset="0"/>
            </a:endParaRP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endParaRPr lang="en-US" sz="2400" kern="1200">
              <a:solidFill>
                <a:srgbClr val="002060"/>
              </a:solidFill>
              <a:latin typeface="Arial" panose="020B0604020202020204" pitchFamily="34" charset="0"/>
              <a:cs typeface="Arial" panose="020B0604020202020204" pitchFamily="34" charset="0"/>
            </a:endParaRP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endParaRPr lang="en-US" sz="2400" kern="1200" dirty="0">
              <a:solidFill>
                <a:srgbClr val="002060"/>
              </a:solidFill>
              <a:latin typeface="Arial" panose="020B0604020202020204" pitchFamily="34" charset="0"/>
              <a:cs typeface="Arial" panose="020B0604020202020204" pitchFamily="34" charset="0"/>
            </a:endParaRPr>
          </a:p>
        </p:txBody>
      </p:sp>
      <p:pic>
        <p:nvPicPr>
          <p:cNvPr id="25"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7"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Biểu đồ cột kép dưới đây biểu diễn số học sinh giỏi hai môn Toán và Khoa  học tự nhiên của các lớp 6A, 6B, 6C, 6D và 6E.a) Số học sinh"/>
          <p:cNvPicPr/>
          <p:nvPr/>
        </p:nvPicPr>
        <p:blipFill>
          <a:blip r:embed="rId8">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9"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11"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1"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11"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11"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11"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1"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11"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11"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11"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1"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11"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1"/>
          <a:srcRect t="6873" b="6873"/>
          <a:stretch>
            <a:fillRect/>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endParaRPr lang="vi-VN" sz="1600" dirty="0">
              <a:solidFill>
                <a:schemeClr val="bg1"/>
              </a:solidFill>
            </a:endParaRP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endParaRPr lang="vi-VN" sz="1600" dirty="0">
              <a:solidFill>
                <a:schemeClr val="bg1"/>
              </a:solidFill>
            </a:endParaRPr>
          </a:p>
        </p:txBody>
      </p:sp>
      <p:pic>
        <p:nvPicPr>
          <p:cNvPr id="4" name="Picture 3"/>
          <p:cNvPicPr>
            <a:picLocks noChangeAspect="1"/>
          </p:cNvPicPr>
          <p:nvPr/>
        </p:nvPicPr>
        <p:blipFill>
          <a:blip r:embed="rId1"/>
          <a:stretch>
            <a:fillRect/>
          </a:stretch>
        </p:blipFill>
        <p:spPr>
          <a:xfrm>
            <a:off x="2632781" y="2571750"/>
            <a:ext cx="4445353" cy="2498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 name="TextBox 59"/>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1" i="0" u="sng" strike="noStrike" kern="0" cap="none" spc="0" normalizeH="0" baseline="0" noProof="0" dirty="0" err="1">
                <a:ln>
                  <a:noFill/>
                </a:ln>
                <a:solidFill>
                  <a:srgbClr val="C00000"/>
                </a:solidFill>
                <a:effectLst/>
                <a:uLnTx/>
                <a:uFillTx/>
                <a:latin typeface="Arial" panose="020B0604020202020204"/>
                <a:cs typeface="Arial" panose="020B0604020202020204"/>
                <a:sym typeface="Arial" panose="020B0604020202020204"/>
              </a:rPr>
              <a:t>Trả</a:t>
            </a:r>
            <a:r>
              <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rPr>
              <a:t> </a:t>
            </a:r>
            <a:r>
              <a:rPr kumimoji="0" lang="en-US" sz="2000" b="1" i="0" u="sng" strike="noStrike" kern="0" cap="none" spc="0" normalizeH="0" baseline="0" noProof="0" dirty="0" err="1">
                <a:ln>
                  <a:noFill/>
                </a:ln>
                <a:solidFill>
                  <a:srgbClr val="C00000"/>
                </a:solidFill>
                <a:effectLst/>
                <a:uLnTx/>
                <a:uFillTx/>
                <a:latin typeface="Arial" panose="020B0604020202020204"/>
                <a:cs typeface="Arial" panose="020B0604020202020204"/>
                <a:sym typeface="Arial" panose="020B0604020202020204"/>
              </a:rPr>
              <a:t>lời</a:t>
            </a:r>
            <a:r>
              <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rPr>
              <a:t>:</a:t>
            </a:r>
            <a:endParaRPr kumimoji="0" lang="en-US" sz="2000" b="1" i="0" u="sng" strike="noStrike" kern="0" cap="none" spc="0" normalizeH="0" baseline="0" noProof="0" dirty="0">
              <a:ln>
                <a:noFill/>
              </a:ln>
              <a:solidFill>
                <a:srgbClr val="C00000"/>
              </a:solidFill>
              <a:effectLst/>
              <a:uLnTx/>
              <a:uFillTx/>
              <a:latin typeface="Arial" panose="020B0604020202020204"/>
              <a:cs typeface="Arial" panose="020B0604020202020204"/>
              <a:sym typeface="Arial" panose="020B0604020202020204"/>
            </a:endParaRPr>
          </a:p>
        </p:txBody>
      </p:sp>
      <p:pic>
        <p:nvPicPr>
          <p:cNvPr id="64" name="Picture 63"/>
          <p:cNvPicPr>
            <a:picLocks noChangeAspect="1"/>
          </p:cNvPicPr>
          <p:nvPr/>
        </p:nvPicPr>
        <p:blipFill>
          <a:blip r:embed="rId1"/>
          <a:stretch>
            <a:fillRect/>
          </a:stretch>
        </p:blipFill>
        <p:spPr>
          <a:xfrm>
            <a:off x="2692637" y="74079"/>
            <a:ext cx="4445353" cy="2498965"/>
          </a:xfrm>
          <a:prstGeom prst="rect">
            <a:avLst/>
          </a:prstGeom>
        </p:spPr>
      </p:pic>
      <mc:AlternateContent xmlns:mc="http://schemas.openxmlformats.org/markup-compatibility/2006">
        <mc:Choice xmlns:a14="http://schemas.microsoft.com/office/drawing/2010/main" Requires="a14">
          <p:sp>
            <p:nvSpPr>
              <p:cNvPr id="65" name="TextBox 64"/>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số</a:t>
                </a:r>
                <a:r>
                  <a:rPr lang="en-US" sz="1800" b="1" dirty="0"/>
                  <a:t> </a:t>
                </a:r>
                <a:r>
                  <a:rPr lang="en-US" sz="1800" b="1" dirty="0" err="1"/>
                  <a:t>liệu</a:t>
                </a:r>
                <a:r>
                  <a:rPr lang="en-US" sz="1800" b="1" dirty="0"/>
                  <a:t>.</a:t>
                </a:r>
                <a:endParaRPr lang="en-US" sz="1800" b="1" dirty="0"/>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r>
                  <a:rPr lang="en-US" sz="1800" b="1" dirty="0" err="1"/>
                  <a:t>tinh</a:t>
                </a:r>
                <a:r>
                  <a:rPr lang="en-US" sz="1800" b="1" dirty="0"/>
                  <a:t>  </a:t>
                </a:r>
                <a14:m>
                  <m:oMath xmlns:m="http://schemas.openxmlformats.org/officeDocument/2006/math">
                    <m:r>
                      <a:rPr lang="en-US" sz="1800" b="1" i="1" smtClean="0">
                        <a:latin typeface="Cambria Math" panose="02040503050406030204" pitchFamily="18" charset="0"/>
                      </a:rPr>
                      <m:t>→</m:t>
                    </m:r>
                  </m:oMath>
                </a14:m>
                <a:r>
                  <a:rPr lang="en-US" sz="1800" b="1" dirty="0"/>
                  <a:t> số </a:t>
                </a:r>
                <a:r>
                  <a:rPr lang="en-US" sz="1800" b="1" dirty="0" err="1"/>
                  <a:t>liệu</a:t>
                </a:r>
                <a:endParaRPr lang="en-US" sz="1800" b="1" dirty="0"/>
              </a:p>
            </p:txBody>
          </p:sp>
        </mc:Choice>
        <mc:Fallback>
          <p:sp>
            <p:nvSpPr>
              <p:cNvPr id="65" name="TextBox 64"/>
              <p:cNvSpPr txBox="1">
                <a:spLocks noRot="1" noChangeAspect="1" noMove="1" noResize="1" noEditPoints="1" noAdjustHandles="1" noChangeArrowheads="1" noChangeShapeType="1" noTextEdit="1"/>
              </p:cNvSpPr>
              <p:nvPr/>
            </p:nvSpPr>
            <p:spPr>
              <a:xfrm>
                <a:off x="1121054" y="2927095"/>
                <a:ext cx="7062523" cy="1703030"/>
              </a:xfrm>
              <a:prstGeom prst="rect">
                <a:avLst/>
              </a:prstGeom>
              <a:blipFill rotWithShape="1">
                <a:blip r:embed="rId2"/>
                <a:stretch>
                  <a:fillRect l="-4" t="-22" r="5" b="20"/>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a:cs typeface="Arial" panose="020B0604020202020204" pitchFamily="34" charset="0"/>
                <a:sym typeface="Arial" panose="020B0604020202020204"/>
              </a:rPr>
              <a:t>Bài</a:t>
            </a:r>
            <a:r>
              <a:rPr kumimoji="0" lang="en-US" sz="1800" b="1" i="0" u="none" strike="noStrike" kern="0" cap="none" spc="0" normalizeH="0" baseline="0" noProof="0" dirty="0">
                <a:ln>
                  <a:noFill/>
                </a:ln>
                <a:solidFill>
                  <a:srgbClr val="FFFFFF"/>
                </a:solidFill>
                <a:effectLst/>
                <a:uLnTx/>
                <a:uFillTx/>
                <a:latin typeface="Arial" panose="020B0604020202020204"/>
                <a:cs typeface="Arial" panose="020B0604020202020204" pitchFamily="34" charset="0"/>
                <a:sym typeface="Arial" panose="020B0604020202020204"/>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panose="020B0604020202020204"/>
            </a:endParaRPr>
          </a:p>
        </p:txBody>
      </p:sp>
      <p:pic>
        <p:nvPicPr>
          <p:cNvPr id="2" name="Picture 1"/>
          <p:cNvPicPr>
            <a:picLocks noChangeAspect="1"/>
          </p:cNvPicPr>
          <p:nvPr/>
        </p:nvPicPr>
        <p:blipFill rotWithShape="1">
          <a:blip r:embed="rId1"/>
          <a:srcRect l="1015" t="6124" r="5969"/>
          <a:stretch>
            <a:fillRect/>
          </a:stretch>
        </p:blipFill>
        <p:spPr>
          <a:xfrm>
            <a:off x="2921816" y="1920754"/>
            <a:ext cx="4316366" cy="2704114"/>
          </a:xfrm>
          <a:prstGeom prst="rect">
            <a:avLst/>
          </a:prstGeom>
        </p:spPr>
      </p:pic>
      <p:sp>
        <p:nvSpPr>
          <p:cNvPr id="5" name="Rectangle 4"/>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panose="020B0604020202020204"/>
            </a:endParaRPr>
          </a:p>
        </p:txBody>
      </p:sp>
      <p:sp>
        <p:nvSpPr>
          <p:cNvPr id="6" name="Rectangle 5"/>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1015" t="6124" r="5969"/>
          <a:stretch>
            <a:fillRect/>
          </a:stretch>
        </p:blipFill>
        <p:spPr>
          <a:xfrm>
            <a:off x="2549283" y="267076"/>
            <a:ext cx="4316366" cy="2704114"/>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endParaRPr lang="en-US" sz="16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endParaRPr lang="en-US" sz="16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endParaRPr lang="en-US" sz="16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a:effectLst/>
                        <a:latin typeface="Cambria Math" panose="02040503050406030204" pitchFamily="18" charset="0"/>
                        <a:ea typeface="Calibri" panose="020F0502020204030204" pitchFamily="34" charset="0"/>
                        <a:cs typeface="Times New Roman" panose="02020603050405020304" pitchFamily="18" charset="0"/>
                      </a:rPr>
                      <m:t>15</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r>
                      <a:rPr lang="en-US" sz="1600">
                        <a:effectLst/>
                        <a:latin typeface="Cambria Math" panose="02040503050406030204" pitchFamily="18" charset="0"/>
                        <a:ea typeface="Calibri" panose="020F0502020204030204" pitchFamily="34" charset="0"/>
                        <a:cs typeface="Times New Roman" panose="02020603050405020304" pitchFamily="18" charset="0"/>
                      </a:rPr>
                      <m:t>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rotWithShape="1">
                <a:blip r:embed="rId2"/>
                <a:stretch>
                  <a:fillRect l="-5" t="-32" r="1" b="1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1015" t="6124" r="5969"/>
          <a:stretch>
            <a:fillRect/>
          </a:stretch>
        </p:blipFill>
        <p:spPr>
          <a:xfrm>
            <a:off x="2549283" y="267076"/>
            <a:ext cx="4316366" cy="2704114"/>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panose="020B0604020202020204"/>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panose="020B0604020202020204"/>
                  </a:rPr>
                  <a:t> </a:t>
                </a:r>
                <a:r>
                  <a:rPr lang="en-US" sz="1800" dirty="0"/>
                  <a:t>7B:</a:t>
                </a:r>
                <a:endParaRPr lang="en-US" sz="1800" dirty="0"/>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endParaRPr lang="en-US" sz="1800" dirty="0"/>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endParaRPr lang="en-US" sz="1800" dirty="0"/>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m:t>
                    </m:r>
                    <m:r>
                      <a:rPr lang="en-US" sz="1800">
                        <a:latin typeface="Cambria Math" panose="02040503050406030204" pitchFamily="18" charset="0"/>
                      </a:rPr>
                      <m:t>+</m:t>
                    </m:r>
                    <m:r>
                      <a:rPr lang="en-US" sz="1800">
                        <a:latin typeface="Cambria Math" panose="02040503050406030204" pitchFamily="18" charset="0"/>
                      </a:rPr>
                      <m:t>10</m:t>
                    </m:r>
                    <m:r>
                      <a:rPr lang="en-US" sz="1800">
                        <a:latin typeface="Cambria Math" panose="02040503050406030204" pitchFamily="18" charset="0"/>
                      </a:rPr>
                      <m:t>=</m:t>
                    </m:r>
                    <m:r>
                      <a:rPr lang="en-US" sz="1800">
                        <a:latin typeface="Cambria Math" panose="02040503050406030204" pitchFamily="18" charset="0"/>
                      </a:rPr>
                      <m:t>40</m:t>
                    </m:r>
                  </m:oMath>
                </a14:m>
                <a:endParaRPr lang="en-US" sz="1800" dirty="0"/>
              </a:p>
            </p:txBody>
          </p:sp>
        </mc:Choice>
        <mc:Fallback>
          <p:sp>
            <p:nvSpPr>
              <p:cNvPr id="6" name="TextBox 5"/>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rotWithShape="1">
                <a:blip r:embed="rId2"/>
                <a:stretch>
                  <a:fillRect l="-5" t="-32" r="1" b="19"/>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l="1015" t="6124" r="5969"/>
          <a:stretch>
            <a:fillRect/>
          </a:stretch>
        </p:blipFill>
        <p:spPr>
          <a:xfrm>
            <a:off x="2549281" y="86454"/>
            <a:ext cx="4316366" cy="2704114"/>
          </a:xfrm>
          <a:prstGeom prst="rect">
            <a:avLst/>
          </a:prstGeom>
        </p:spPr>
      </p:pic>
      <mc:AlternateContent xmlns:mc="http://schemas.openxmlformats.org/markup-compatibility/2006">
        <mc:Choice xmlns:a14="http://schemas.microsoft.com/office/drawing/2010/main" Requires="a14">
          <p:sp>
            <p:nvSpPr>
              <p:cNvPr id="6" name="TextBox 5"/>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endParaRPr lang="en-US" sz="1800" dirty="0"/>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endParaRPr lang="en-US" sz="1800" dirty="0"/>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endParaRPr lang="en-US" sz="1800" dirty="0"/>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m:t>
                    </m:r>
                    <m:r>
                      <a:rPr lang="en-US" sz="1800">
                        <a:latin typeface="Cambria Math" panose="02040503050406030204" pitchFamily="18" charset="0"/>
                      </a:rPr>
                      <m:t>+</m:t>
                    </m:r>
                    <m:r>
                      <a:rPr lang="en-US" sz="1800">
                        <a:latin typeface="Cambria Math" panose="02040503050406030204" pitchFamily="18" charset="0"/>
                      </a:rPr>
                      <m:t>20</m:t>
                    </m:r>
                    <m:r>
                      <a:rPr lang="en-US" sz="1800">
                        <a:latin typeface="Cambria Math" panose="02040503050406030204" pitchFamily="18" charset="0"/>
                      </a:rPr>
                      <m:t>=</m:t>
                    </m:r>
                    <m:r>
                      <a:rPr lang="en-US" sz="1800">
                        <a:latin typeface="Cambria Math" panose="02040503050406030204" pitchFamily="18" charset="0"/>
                      </a:rPr>
                      <m:t>45</m:t>
                    </m:r>
                    <m:r>
                      <a:rPr lang="en-US" sz="1800">
                        <a:latin typeface="Cambria Math" panose="02040503050406030204" pitchFamily="18" charset="0"/>
                      </a:rPr>
                      <m:t>&gt; </m:t>
                    </m:r>
                    <m:r>
                      <a:rPr lang="en-US" sz="1800">
                        <a:latin typeface="Cambria Math" panose="02040503050406030204" pitchFamily="18" charset="0"/>
                      </a:rPr>
                      <m:t>40</m:t>
                    </m:r>
                  </m:oMath>
                </a14:m>
                <a:endParaRPr lang="en-US" sz="1800" dirty="0"/>
              </a:p>
            </p:txBody>
          </p:sp>
        </mc:Choice>
        <mc:Fallback>
          <p:sp>
            <p:nvSpPr>
              <p:cNvPr id="6" name="TextBox 5"/>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rotWithShape="1">
                <a:blip r:embed="rId2"/>
                <a:stretch>
                  <a:fillRect l="-5" t="-20" r="1" b="18"/>
                </a:stretch>
              </a:blipFill>
            </p:spPr>
            <p:txBody>
              <a:bodyPr/>
              <a:lstStyle/>
              <a:p>
                <a:r>
                  <a:rPr lang="en-US" altLang="en-US">
                    <a:noFill/>
                  </a:rPr>
                  <a:t> </a:t>
                </a:r>
              </a:p>
            </p:txBody>
          </p:sp>
        </mc:Fallback>
      </mc:AlternateContent>
      <p:sp>
        <p:nvSpPr>
          <p:cNvPr id="5" name="TextBox 4"/>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endParaRPr lang="en-US" sz="1800" b="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5"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GB"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GB"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GB"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GB"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panose="020B0604020202020204"/>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panose="020B0604020202020204"/>
            </a:endParaRPr>
          </a:p>
        </p:txBody>
      </p:sp>
      <p:sp>
        <p:nvSpPr>
          <p:cNvPr id="5" name="Rectangle 4"/>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a:endParaRPr>
          </a:p>
        </p:txBody>
      </p:sp>
      <p:graphicFrame>
        <p:nvGraphicFramePr>
          <p:cNvPr id="8" name="Table 7"/>
          <p:cNvGraphicFramePr>
            <a:graphicFrameLocks noGrp="1"/>
          </p:cNvGraphicFramePr>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gridCol w="863757"/>
                <a:gridCol w="863757"/>
                <a:gridCol w="864547"/>
                <a:gridCol w="863757"/>
                <a:gridCol w="864547"/>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Rectangle 8"/>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76691" y="1634688"/>
          <a:ext cx="7590618" cy="2746727"/>
        </p:xfrm>
        <a:graphic>
          <a:graphicData uri="http://schemas.openxmlformats.org/drawingml/2006/table">
            <a:tbl>
              <a:tblPr firstRow="1" firstCol="1" bandRow="1">
                <a:tableStyleId>{927730EF-A3B0-4A82-A240-625CBB8EAADA}</a:tableStyleId>
              </a:tblPr>
              <a:tblGrid>
                <a:gridCol w="2979504"/>
                <a:gridCol w="921886"/>
                <a:gridCol w="921886"/>
                <a:gridCol w="922728"/>
                <a:gridCol w="921886"/>
                <a:gridCol w="922728"/>
              </a:tblGrid>
              <a:tr h="37062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endParaRPr lang="en-US" sz="1800" dirty="0">
                        <a:effectLst/>
                      </a:endParaRP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endParaRPr lang="en-US" sz="1800" dirty="0">
                        <a:effectLst/>
                      </a:endParaRP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203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Picture 1"/>
          <p:cNvPicPr>
            <a:picLocks noChangeAspect="1"/>
          </p:cNvPicPr>
          <p:nvPr/>
        </p:nvPicPr>
        <p:blipFill>
          <a:blip r:embed="rId1"/>
          <a:stretch>
            <a:fillRect/>
          </a:stretch>
        </p:blipFill>
        <p:spPr>
          <a:xfrm>
            <a:off x="3410663" y="46698"/>
            <a:ext cx="2878652" cy="1622272"/>
          </a:xfrm>
          <a:prstGeom prst="rect">
            <a:avLst/>
          </a:prstGeom>
        </p:spPr>
      </p:pic>
      <p:sp>
        <p:nvSpPr>
          <p:cNvPr id="5" name="Rectangle 4"/>
          <p:cNvSpPr/>
          <p:nvPr/>
        </p:nvSpPr>
        <p:spPr>
          <a:xfrm>
            <a:off x="632949" y="1037890"/>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rPr>
              <a:t>a) </a:t>
            </a:r>
            <a:r>
              <a:rPr kumimoji="0" lang="en-US" sz="1800" b="0" i="0" u="none" strike="noStrike" kern="0" cap="none" spc="0" normalizeH="0" baseline="0" noProof="0" dirty="0" err="1">
                <a:ln>
                  <a:noFill/>
                </a:ln>
                <a:solidFill>
                  <a:srgbClr val="FFFFFF"/>
                </a:solidFill>
                <a:effectLst/>
                <a:uLnTx/>
                <a:uFillTx/>
                <a:latin typeface="Arial" panose="020B0604020202020204"/>
                <a:ea typeface="+mn-ea"/>
                <a:cs typeface="+mn-cs"/>
                <a:sym typeface="Arial" panose="020B0604020202020204"/>
              </a:rPr>
              <a:t>Hoàn</a:t>
            </a: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rPr>
              <a:t> </a:t>
            </a:r>
            <a:r>
              <a:rPr kumimoji="0" lang="en-US" sz="1800" b="0" i="0" u="none" strike="noStrike" kern="0" cap="none" spc="0" normalizeH="0" baseline="0" noProof="0" dirty="0" err="1">
                <a:ln>
                  <a:noFill/>
                </a:ln>
                <a:solidFill>
                  <a:srgbClr val="FFFFFF"/>
                </a:solidFill>
                <a:effectLst/>
                <a:uLnTx/>
                <a:uFillTx/>
                <a:latin typeface="Arial" panose="020B0604020202020204"/>
                <a:ea typeface="+mn-ea"/>
                <a:cs typeface="+mn-cs"/>
                <a:sym typeface="Arial" panose="020B0604020202020204"/>
              </a:rPr>
              <a:t>thành</a:t>
            </a: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rPr>
              <a:t> </a:t>
            </a:r>
            <a:r>
              <a:rPr kumimoji="0" lang="en-US" sz="1800" b="0" i="0" u="none" strike="noStrike" kern="0" cap="none" spc="0" normalizeH="0" baseline="0" noProof="0" dirty="0" err="1">
                <a:ln>
                  <a:noFill/>
                </a:ln>
                <a:solidFill>
                  <a:srgbClr val="FFFFFF"/>
                </a:solidFill>
                <a:effectLst/>
                <a:uLnTx/>
                <a:uFillTx/>
                <a:latin typeface="Arial" panose="020B0604020202020204"/>
                <a:ea typeface="+mn-ea"/>
                <a:cs typeface="+mn-cs"/>
                <a:sym typeface="Arial" panose="020B0604020202020204"/>
              </a:rPr>
              <a:t>số</a:t>
            </a: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rPr>
              <a:t> </a:t>
            </a:r>
            <a:r>
              <a:rPr kumimoji="0" lang="en-US" sz="1800" b="0" i="0" u="none" strike="noStrike" kern="0" cap="none" spc="0" normalizeH="0" baseline="0" noProof="0" dirty="0" err="1">
                <a:ln>
                  <a:noFill/>
                </a:ln>
                <a:solidFill>
                  <a:srgbClr val="FFFFFF"/>
                </a:solidFill>
                <a:effectLst/>
                <a:uLnTx/>
                <a:uFillTx/>
                <a:latin typeface="Arial" panose="020B0604020202020204"/>
                <a:ea typeface="+mn-ea"/>
                <a:cs typeface="+mn-cs"/>
                <a:sym typeface="Arial" panose="020B0604020202020204"/>
              </a:rPr>
              <a:t>liệu</a:t>
            </a:r>
            <a:r>
              <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sym typeface="Arial" panose="020B0604020202020204"/>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a:endParaRPr>
          </a:p>
        </p:txBody>
      </p:sp>
      <p:sp>
        <p:nvSpPr>
          <p:cNvPr id="4" name="TextBox 3"/>
          <p:cNvSpPr txBox="1"/>
          <p:nvPr/>
        </p:nvSpPr>
        <p:spPr>
          <a:xfrm>
            <a:off x="3872089" y="2310008"/>
            <a:ext cx="575734" cy="369332"/>
          </a:xfrm>
          <a:prstGeom prst="rect">
            <a:avLst/>
          </a:prstGeom>
          <a:solidFill>
            <a:schemeClr val="bg1"/>
          </a:solidFill>
        </p:spPr>
        <p:txBody>
          <a:bodyPr wrap="square" rtlCol="0">
            <a:spAutoFit/>
          </a:bodyPr>
          <a:lstStyle/>
          <a:p>
            <a:pPr algn="ctr"/>
            <a:r>
              <a:rPr lang="en-US" sz="1800" dirty="0"/>
              <a:t>53</a:t>
            </a:r>
            <a:endParaRPr lang="en-US" sz="1800" dirty="0"/>
          </a:p>
        </p:txBody>
      </p:sp>
      <p:sp>
        <p:nvSpPr>
          <p:cNvPr id="10" name="TextBox 9"/>
          <p:cNvSpPr txBox="1"/>
          <p:nvPr/>
        </p:nvSpPr>
        <p:spPr>
          <a:xfrm>
            <a:off x="4807870" y="2310008"/>
            <a:ext cx="575734" cy="369332"/>
          </a:xfrm>
          <a:prstGeom prst="rect">
            <a:avLst/>
          </a:prstGeom>
          <a:solidFill>
            <a:schemeClr val="bg1"/>
          </a:solidFill>
        </p:spPr>
        <p:txBody>
          <a:bodyPr wrap="square" rtlCol="0">
            <a:spAutoFit/>
          </a:bodyPr>
          <a:lstStyle/>
          <a:p>
            <a:pPr algn="ctr"/>
            <a:r>
              <a:rPr lang="en-US" sz="1800" dirty="0"/>
              <a:t>67</a:t>
            </a:r>
            <a:endParaRPr lang="en-US" sz="1800" dirty="0"/>
          </a:p>
        </p:txBody>
      </p:sp>
      <p:sp>
        <p:nvSpPr>
          <p:cNvPr id="11" name="TextBox 10"/>
          <p:cNvSpPr txBox="1"/>
          <p:nvPr/>
        </p:nvSpPr>
        <p:spPr>
          <a:xfrm>
            <a:off x="5633156" y="2310008"/>
            <a:ext cx="575734" cy="369332"/>
          </a:xfrm>
          <a:prstGeom prst="rect">
            <a:avLst/>
          </a:prstGeom>
          <a:solidFill>
            <a:schemeClr val="bg1"/>
          </a:solidFill>
        </p:spPr>
        <p:txBody>
          <a:bodyPr wrap="square" rtlCol="0">
            <a:spAutoFit/>
          </a:bodyPr>
          <a:lstStyle/>
          <a:p>
            <a:pPr algn="ctr"/>
            <a:r>
              <a:rPr lang="en-US" sz="1800" dirty="0"/>
              <a:t>79</a:t>
            </a:r>
            <a:endParaRPr lang="en-US" sz="1800" dirty="0"/>
          </a:p>
        </p:txBody>
      </p:sp>
      <p:sp>
        <p:nvSpPr>
          <p:cNvPr id="12" name="TextBox 11"/>
          <p:cNvSpPr txBox="1"/>
          <p:nvPr/>
        </p:nvSpPr>
        <p:spPr>
          <a:xfrm>
            <a:off x="6695955" y="2310008"/>
            <a:ext cx="575734" cy="369332"/>
          </a:xfrm>
          <a:prstGeom prst="rect">
            <a:avLst/>
          </a:prstGeom>
          <a:solidFill>
            <a:schemeClr val="bg1"/>
          </a:solidFill>
        </p:spPr>
        <p:txBody>
          <a:bodyPr wrap="square" rtlCol="0">
            <a:spAutoFit/>
          </a:bodyPr>
          <a:lstStyle/>
          <a:p>
            <a:pPr algn="ctr"/>
            <a:r>
              <a:rPr lang="en-US" sz="1800" dirty="0"/>
              <a:t>87</a:t>
            </a:r>
            <a:endParaRPr lang="en-US" sz="1800" dirty="0"/>
          </a:p>
        </p:txBody>
      </p:sp>
      <p:sp>
        <p:nvSpPr>
          <p:cNvPr id="13" name="TextBox 12"/>
          <p:cNvSpPr txBox="1"/>
          <p:nvPr/>
        </p:nvSpPr>
        <p:spPr>
          <a:xfrm>
            <a:off x="7604867" y="2306035"/>
            <a:ext cx="575734" cy="369332"/>
          </a:xfrm>
          <a:prstGeom prst="rect">
            <a:avLst/>
          </a:prstGeom>
          <a:solidFill>
            <a:schemeClr val="bg1"/>
          </a:solidFill>
        </p:spPr>
        <p:txBody>
          <a:bodyPr wrap="square" rtlCol="0">
            <a:spAutoFit/>
          </a:bodyPr>
          <a:lstStyle/>
          <a:p>
            <a:pPr algn="ctr"/>
            <a:r>
              <a:rPr lang="en-US" sz="1800" dirty="0"/>
              <a:t>96</a:t>
            </a:r>
            <a:endParaRPr lang="en-US" sz="1800" dirty="0"/>
          </a:p>
        </p:txBody>
      </p:sp>
      <p:sp>
        <p:nvSpPr>
          <p:cNvPr id="14" name="TextBox 13"/>
          <p:cNvSpPr txBox="1"/>
          <p:nvPr/>
        </p:nvSpPr>
        <p:spPr>
          <a:xfrm>
            <a:off x="3819709" y="3133322"/>
            <a:ext cx="575734" cy="369332"/>
          </a:xfrm>
          <a:prstGeom prst="rect">
            <a:avLst/>
          </a:prstGeom>
          <a:solidFill>
            <a:schemeClr val="bg1"/>
          </a:solidFill>
        </p:spPr>
        <p:txBody>
          <a:bodyPr wrap="square" rtlCol="0">
            <a:spAutoFit/>
          </a:bodyPr>
          <a:lstStyle/>
          <a:p>
            <a:pPr algn="ctr"/>
            <a:r>
              <a:rPr lang="en-US" sz="1800" dirty="0"/>
              <a:t>46</a:t>
            </a:r>
            <a:endParaRPr lang="en-US" sz="1800" dirty="0"/>
          </a:p>
        </p:txBody>
      </p:sp>
      <p:sp>
        <p:nvSpPr>
          <p:cNvPr id="15" name="TextBox 14"/>
          <p:cNvSpPr txBox="1"/>
          <p:nvPr/>
        </p:nvSpPr>
        <p:spPr>
          <a:xfrm>
            <a:off x="4696178" y="3109970"/>
            <a:ext cx="575734" cy="369332"/>
          </a:xfrm>
          <a:prstGeom prst="rect">
            <a:avLst/>
          </a:prstGeom>
          <a:solidFill>
            <a:schemeClr val="bg1"/>
          </a:solidFill>
        </p:spPr>
        <p:txBody>
          <a:bodyPr wrap="square" rtlCol="0">
            <a:spAutoFit/>
          </a:bodyPr>
          <a:lstStyle/>
          <a:p>
            <a:pPr algn="ctr"/>
            <a:r>
              <a:rPr lang="en-US" sz="1800" dirty="0"/>
              <a:t>56</a:t>
            </a:r>
            <a:endParaRPr lang="en-US" sz="1800" dirty="0"/>
          </a:p>
        </p:txBody>
      </p:sp>
      <p:sp>
        <p:nvSpPr>
          <p:cNvPr id="16" name="TextBox 15"/>
          <p:cNvSpPr txBox="1"/>
          <p:nvPr/>
        </p:nvSpPr>
        <p:spPr>
          <a:xfrm>
            <a:off x="5633156" y="3108421"/>
            <a:ext cx="575734" cy="369332"/>
          </a:xfrm>
          <a:prstGeom prst="rect">
            <a:avLst/>
          </a:prstGeom>
          <a:solidFill>
            <a:schemeClr val="bg1"/>
          </a:solidFill>
        </p:spPr>
        <p:txBody>
          <a:bodyPr wrap="square" rtlCol="0">
            <a:spAutoFit/>
          </a:bodyPr>
          <a:lstStyle/>
          <a:p>
            <a:pPr algn="ctr"/>
            <a:r>
              <a:rPr lang="en-US" sz="1800" dirty="0"/>
              <a:t>62</a:t>
            </a:r>
            <a:endParaRPr lang="en-US" sz="1800" dirty="0"/>
          </a:p>
        </p:txBody>
      </p:sp>
      <p:sp>
        <p:nvSpPr>
          <p:cNvPr id="17" name="TextBox 16"/>
          <p:cNvSpPr txBox="1"/>
          <p:nvPr/>
        </p:nvSpPr>
        <p:spPr>
          <a:xfrm>
            <a:off x="6664316" y="3067092"/>
            <a:ext cx="575734" cy="369332"/>
          </a:xfrm>
          <a:prstGeom prst="rect">
            <a:avLst/>
          </a:prstGeom>
          <a:solidFill>
            <a:schemeClr val="bg1"/>
          </a:solidFill>
        </p:spPr>
        <p:txBody>
          <a:bodyPr wrap="square" rtlCol="0">
            <a:spAutoFit/>
          </a:bodyPr>
          <a:lstStyle/>
          <a:p>
            <a:pPr algn="ctr"/>
            <a:r>
              <a:rPr lang="en-US" sz="1800" dirty="0"/>
              <a:t>67</a:t>
            </a:r>
            <a:endParaRPr lang="en-US" sz="1800" dirty="0"/>
          </a:p>
        </p:txBody>
      </p:sp>
      <p:sp>
        <p:nvSpPr>
          <p:cNvPr id="18" name="TextBox 17"/>
          <p:cNvSpPr txBox="1"/>
          <p:nvPr/>
        </p:nvSpPr>
        <p:spPr>
          <a:xfrm>
            <a:off x="7654076" y="3051207"/>
            <a:ext cx="575734" cy="369332"/>
          </a:xfrm>
          <a:prstGeom prst="rect">
            <a:avLst/>
          </a:prstGeom>
          <a:solidFill>
            <a:schemeClr val="bg1"/>
          </a:solidFill>
        </p:spPr>
        <p:txBody>
          <a:bodyPr wrap="square" rtlCol="0">
            <a:spAutoFit/>
          </a:bodyPr>
          <a:lstStyle/>
          <a:p>
            <a:pPr algn="ctr"/>
            <a:r>
              <a:rPr lang="en-US" sz="1800" dirty="0"/>
              <a:t>70</a:t>
            </a:r>
            <a:endParaRPr lang="en-US" sz="1800" dirty="0"/>
          </a:p>
        </p:txBody>
      </p:sp>
      <mc:AlternateContent xmlns:mc="http://schemas.openxmlformats.org/markup-compatibility/2006">
        <mc:Choice xmlns:a14="http://schemas.microsoft.com/office/drawing/2010/main" Requires="a14">
          <p:sp>
            <p:nvSpPr>
              <p:cNvPr id="19" name="TextBox 18"/>
              <p:cNvSpPr txBox="1"/>
              <p:nvPr/>
            </p:nvSpPr>
            <p:spPr>
              <a:xfrm>
                <a:off x="3773581" y="3808642"/>
                <a:ext cx="824088" cy="369332"/>
              </a:xfrm>
              <a:prstGeom prst="rect">
                <a:avLst/>
              </a:prstGeom>
              <a:solidFill>
                <a:schemeClr val="bg1"/>
              </a:solid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1,15</a:t>
                </a:r>
                <a:endParaRPr lang="en-US" sz="1800" dirty="0"/>
              </a:p>
            </p:txBody>
          </p:sp>
        </mc:Choice>
        <mc:Fallback>
          <p:sp>
            <p:nvSpPr>
              <p:cNvPr id="19" name="TextBox 18"/>
              <p:cNvSpPr txBox="1">
                <a:spLocks noRot="1" noChangeAspect="1" noMove="1" noResize="1" noEditPoints="1" noAdjustHandles="1" noChangeArrowheads="1" noChangeShapeType="1" noTextEdit="1"/>
              </p:cNvSpPr>
              <p:nvPr/>
            </p:nvSpPr>
            <p:spPr>
              <a:xfrm>
                <a:off x="3773581" y="3808642"/>
                <a:ext cx="824088" cy="369332"/>
              </a:xfrm>
              <a:prstGeom prst="rect">
                <a:avLst/>
              </a:prstGeom>
              <a:blipFill rotWithShape="1">
                <a:blip r:embed="rId2"/>
                <a:stretch>
                  <a:fillRect l="-50" t="-148" r="33" b="8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4721356" y="3773986"/>
                <a:ext cx="698730"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a:t>
                </a:r>
                <a:endParaRPr lang="en-US" sz="1800" dirty="0"/>
              </a:p>
            </p:txBody>
          </p:sp>
        </mc:Choice>
        <mc:Fallback>
          <p:sp>
            <p:nvSpPr>
              <p:cNvPr id="20" name="TextBox 19"/>
              <p:cNvSpPr txBox="1">
                <a:spLocks noRot="1" noChangeAspect="1" noMove="1" noResize="1" noEditPoints="1" noAdjustHandles="1" noChangeArrowheads="1" noChangeShapeType="1" noTextEdit="1"/>
              </p:cNvSpPr>
              <p:nvPr/>
            </p:nvSpPr>
            <p:spPr>
              <a:xfrm>
                <a:off x="4721356" y="3773986"/>
                <a:ext cx="698730" cy="369332"/>
              </a:xfrm>
              <a:prstGeom prst="rect">
                <a:avLst/>
              </a:prstGeom>
              <a:blipFill rotWithShape="1">
                <a:blip r:embed="rId3"/>
                <a:stretch>
                  <a:fillRect l="-19" t="-49" r="52" b="15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5646822" y="3773986"/>
                <a:ext cx="822417"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1,27</a:t>
                </a:r>
                <a:endParaRPr lang="en-US" sz="1800" dirty="0"/>
              </a:p>
            </p:txBody>
          </p:sp>
        </mc:Choice>
        <mc:Fallback>
          <p:sp>
            <p:nvSpPr>
              <p:cNvPr id="21" name="TextBox 20"/>
              <p:cNvSpPr txBox="1">
                <a:spLocks noRot="1" noChangeAspect="1" noMove="1" noResize="1" noEditPoints="1" noAdjustHandles="1" noChangeArrowheads="1" noChangeShapeType="1" noTextEdit="1"/>
              </p:cNvSpPr>
              <p:nvPr/>
            </p:nvSpPr>
            <p:spPr>
              <a:xfrm>
                <a:off x="5646822" y="3773986"/>
                <a:ext cx="822417" cy="369332"/>
              </a:xfrm>
              <a:prstGeom prst="rect">
                <a:avLst/>
              </a:prstGeom>
              <a:blipFill rotWithShape="1">
                <a:blip r:embed="rId4"/>
                <a:stretch>
                  <a:fillRect l="-49" t="-49" r="60" b="15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6550916" y="3815628"/>
                <a:ext cx="865811"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1,29</a:t>
                </a:r>
                <a:endParaRPr lang="en-US" sz="1800" dirty="0"/>
              </a:p>
            </p:txBody>
          </p:sp>
        </mc:Choice>
        <mc:Fallback>
          <p:sp>
            <p:nvSpPr>
              <p:cNvPr id="22" name="TextBox 21"/>
              <p:cNvSpPr txBox="1">
                <a:spLocks noRot="1" noChangeAspect="1" noMove="1" noResize="1" noEditPoints="1" noAdjustHandles="1" noChangeArrowheads="1" noChangeShapeType="1" noTextEdit="1"/>
              </p:cNvSpPr>
              <p:nvPr/>
            </p:nvSpPr>
            <p:spPr>
              <a:xfrm>
                <a:off x="6550916" y="3815628"/>
                <a:ext cx="865811" cy="369332"/>
              </a:xfrm>
              <a:prstGeom prst="rect">
                <a:avLst/>
              </a:prstGeom>
              <a:blipFill rotWithShape="1">
                <a:blip r:embed="rId5"/>
                <a:stretch>
                  <a:fillRect l="-30" t="-148" r="65" b="8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7455595" y="3816730"/>
                <a:ext cx="903822"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t>1,37</a:t>
                </a:r>
                <a:endParaRPr lang="en-US" sz="1800" dirty="0"/>
              </a:p>
            </p:txBody>
          </p:sp>
        </mc:Choice>
        <mc:Fallback>
          <p:sp>
            <p:nvSpPr>
              <p:cNvPr id="23" name="TextBox 22"/>
              <p:cNvSpPr txBox="1">
                <a:spLocks noRot="1" noChangeAspect="1" noMove="1" noResize="1" noEditPoints="1" noAdjustHandles="1" noChangeArrowheads="1" noChangeShapeType="1" noTextEdit="1"/>
              </p:cNvSpPr>
              <p:nvPr/>
            </p:nvSpPr>
            <p:spPr>
              <a:xfrm>
                <a:off x="7455595" y="3816730"/>
                <a:ext cx="903822" cy="369332"/>
              </a:xfrm>
              <a:prstGeom prst="rect">
                <a:avLst/>
              </a:prstGeom>
              <a:blipFill rotWithShape="1">
                <a:blip r:embed="rId6"/>
                <a:stretch>
                  <a:fillRect l="-7" t="-103" r="31" b="-6082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254753" y="4560789"/>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panose="020B0604020202020204"/>
                  </a:rPr>
                  <a:t>) </a:t>
                </a:r>
                <a:r>
                  <a:rPr lang="en-US" sz="1800" dirty="0" err="1"/>
                  <a:t>Từ</a:t>
                </a:r>
                <a:r>
                  <a:rPr lang="en-US" sz="1800" dirty="0"/>
                  <a:t> </a:t>
                </a:r>
                <a:r>
                  <a:rPr lang="en-US" sz="1800" dirty="0" err="1"/>
                  <a:t>bảng</a:t>
                </a:r>
                <a:r>
                  <a:rPr lang="en-US" sz="1800" dirty="0"/>
                  <a:t> ta </a:t>
                </a:r>
                <a:r>
                  <a:rPr lang="en-US" sz="1800" dirty="0" err="1"/>
                  <a:t>có</a:t>
                </a:r>
                <a:r>
                  <a:rPr lang="en-US" sz="1800" dirty="0"/>
                  <a:t>: 1,15 &lt; 1,2 &lt; 1,27 &lt; 1,29 &lt; 1,37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panose="020B0604020202020204"/>
                </a:endParaRPr>
              </a:p>
            </p:txBody>
          </p:sp>
        </mc:Choice>
        <mc:Fallback>
          <p:sp>
            <p:nvSpPr>
              <p:cNvPr id="24" name="Rectangle 23"/>
              <p:cNvSpPr>
                <a:spLocks noRot="1" noChangeAspect="1" noMove="1" noResize="1" noEditPoints="1" noAdjustHandles="1" noChangeArrowheads="1" noChangeShapeType="1" noTextEdit="1"/>
              </p:cNvSpPr>
              <p:nvPr/>
            </p:nvSpPr>
            <p:spPr>
              <a:xfrm>
                <a:off x="254753" y="4560789"/>
                <a:ext cx="8861779" cy="361244"/>
              </a:xfrm>
              <a:prstGeom prst="rect">
                <a:avLst/>
              </a:prstGeom>
              <a:blipFill rotWithShape="1">
                <a:blip r:embed="rId7"/>
                <a:stretch>
                  <a:fillRect l="-1" t="-48576" r="5" b="-486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GB"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GB">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200" dirty="0">
                <a:latin typeface="Arial" panose="020B0604020202020204" pitchFamily="34" charset="0"/>
                <a:cs typeface="Arial" panose="020B0604020202020204" pitchFamily="34" charset="0"/>
              </a:rPr>
              <a:t>HẸN GẶP LẠI CÁC EM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2284" name="Google Shape;2284;p57"/>
          <p:cNvPicPr preferRelativeResize="0"/>
          <p:nvPr/>
        </p:nvPicPr>
        <p:blipFill>
          <a:blip r:embed="rId1"/>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5:prstTrans prst="airplan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p:cNvGrpSpPr/>
          <p:nvPr/>
        </p:nvGrpSpPr>
        <p:grpSpPr>
          <a:xfrm>
            <a:off x="685394" y="276851"/>
            <a:ext cx="4170061" cy="400328"/>
            <a:chOff x="830179" y="635222"/>
            <a:chExt cx="6423968" cy="400328"/>
          </a:xfrm>
          <a:solidFill>
            <a:schemeClr val="accent4"/>
          </a:solidFill>
        </p:grpSpPr>
        <p:sp>
          <p:nvSpPr>
            <p:cNvPr id="4" name="TextBox 3"/>
            <p:cNvSpPr txBox="1"/>
            <p:nvPr/>
          </p:nvSpPr>
          <p:spPr>
            <a:xfrm>
              <a:off x="830179" y="635440"/>
              <a:ext cx="1099721" cy="400110"/>
            </a:xfrm>
            <a:prstGeom prst="rect">
              <a:avLst/>
            </a:prstGeom>
            <a:grpFill/>
          </p:spPr>
          <p:txBody>
            <a:bodyPr wrap="square" rtlCol="0">
              <a:spAutoFit/>
            </a:bodyPr>
            <a:lstStyle/>
            <a:p>
              <a:pPr algn="ctr"/>
              <a:r>
                <a:rPr lang="en-US" sz="2000" b="1" dirty="0"/>
                <a:t>HĐ1.</a:t>
              </a:r>
              <a:endParaRPr lang="en-US" sz="2000" b="1" dirty="0"/>
            </a:p>
          </p:txBody>
        </p:sp>
        <p:sp>
          <p:nvSpPr>
            <p:cNvPr id="5" name="TextBox 4"/>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endParaRPr lang="en-US" sz="2000" dirty="0"/>
            </a:p>
          </p:txBody>
        </p:sp>
      </p:grpSp>
      <p:sp>
        <p:nvSpPr>
          <p:cNvPr id="24" name="TextBox 23"/>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endParaRPr lang="en-US" sz="1800" dirty="0"/>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endParaRPr lang="en-US" sz="1800" dirty="0"/>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endParaRPr lang="en-US" sz="1800" dirty="0"/>
          </a:p>
        </p:txBody>
      </p:sp>
      <p:sp>
        <p:nvSpPr>
          <p:cNvPr id="7" name="Speech Bubble: Rectangle with Corners Rounded 6"/>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GB"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GB"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 name="TextBox 16"/>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endParaRPr lang="en-US" sz="2000" dirty="0"/>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endParaRPr lang="en-US" sz="2000" dirty="0"/>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endParaRPr lang="en-US" sz="2000" dirty="0"/>
          </a:p>
        </p:txBody>
      </p:sp>
      <p:sp>
        <p:nvSpPr>
          <p:cNvPr id="18" name="TextBox 17"/>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endParaRPr lang="en-US" sz="2000" dirty="0"/>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GB"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 name="TextBox 16"/>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defRPr/>
            </a:pP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Kết</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quả</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thu</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thập</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thông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tin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về</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môn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ưa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thích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của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học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sinh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khối</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lớp</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7 ở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một</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trường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THCS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như</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sau</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defRPr/>
            </a:pP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Các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môn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ưa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thích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là</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Cầu</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lông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Bóng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bàn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Bóng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chuyền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Bóng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đá</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R="0" lvl="0" algn="just" defTabSz="914400" rtl="0" eaLnBrk="1" fontAlgn="auto" latinLnBrk="0" hangingPunct="1">
              <a:lnSpc>
                <a:spcPct val="150000"/>
              </a:lnSpc>
              <a:spcBef>
                <a:spcPts val="0"/>
              </a:spcBef>
              <a:spcAft>
                <a:spcPts val="0"/>
              </a:spcAft>
              <a:buClr>
                <a:srgbClr val="000000"/>
              </a:buClr>
              <a:buSzTx/>
              <a:defRPr/>
            </a:pP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defRPr/>
            </a:pP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Số</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lượng</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học</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sinh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ưa</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thích</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mỗi</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môn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thể</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thao</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đó</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lần</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lượt</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a:t>
            </a:r>
            <a:r>
              <a:rPr kumimoji="0" lang="en-US" sz="2000" b="0"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là</a:t>
            </a:r>
            <a:r>
              <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50, 30, 40, 80. </a:t>
            </a: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defRPr/>
            </a:pP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marR="0" lvl="0" algn="just" defTabSz="914400" rtl="0" eaLnBrk="1" fontAlgn="auto" latinLnBrk="0" hangingPunct="1">
              <a:lnSpc>
                <a:spcPct val="150000"/>
              </a:lnSpc>
              <a:spcBef>
                <a:spcPts val="0"/>
              </a:spcBef>
              <a:spcAft>
                <a:spcPts val="0"/>
              </a:spcAft>
              <a:buClr>
                <a:srgbClr val="000000"/>
              </a:buClr>
              <a:buSzTx/>
              <a:defRPr/>
            </a:pPr>
            <a:endParaRPr kumimoji="0" lang="en-US" sz="20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mc:AlternateContent xmlns:mc="http://schemas.openxmlformats.org/markup-compatibility/2006">
        <mc:Choice xmlns:a14="http://schemas.microsoft.com/office/drawing/2010/main" Requires="a14">
          <p:sp>
            <p:nvSpPr>
              <p:cNvPr id="20" name="TextBox 19"/>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p:sp>
            <p:nvSpPr>
              <p:cNvPr id="20" name="TextBox 19"/>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rotWithShape="1">
                <a:blip r:embed="rId1"/>
                <a:stretch>
                  <a:fillRect l="-7" t="-61" r="9" b="76"/>
                </a:stretch>
              </a:blipFill>
            </p:spPr>
            <p:txBody>
              <a:bodyPr/>
              <a:lstStyle/>
              <a:p>
                <a:r>
                  <a:rPr lang="en-US" altLang="en-US">
                    <a:noFill/>
                  </a:rPr>
                  <a:t> </a:t>
                </a:r>
              </a:p>
            </p:txBody>
          </p:sp>
        </mc:Fallback>
      </mc:AlternateContent>
      <p:sp>
        <p:nvSpPr>
          <p:cNvPr id="24" name="TextBox 23"/>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6" name="TextBox 25"/>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p:sp>
            <p:nvSpPr>
              <p:cNvPr id="26" name="TextBox 25"/>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rotWithShape="1">
                <a:blip r:embed="rId2"/>
                <a:stretch>
                  <a:fillRect l="-3" t="-120" r="7" b="115"/>
                </a:stretch>
              </a:blipFill>
            </p:spPr>
            <p:txBody>
              <a:bodyPr/>
              <a:lstStyle/>
              <a:p>
                <a:r>
                  <a:rPr lang="en-US" altLang="en-US">
                    <a:noFill/>
                  </a:rPr>
                  <a:t> </a:t>
                </a:r>
              </a:p>
            </p:txBody>
          </p:sp>
        </mc:Fallback>
      </mc:AlternateContent>
      <p:sp>
        <p:nvSpPr>
          <p:cNvPr id="27" name="TextBox 26"/>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11433</Words>
  <Application>WPS Presentation</Application>
  <PresentationFormat>On-screen Show (16:9)</PresentationFormat>
  <Paragraphs>770</Paragraphs>
  <Slides>43</Slides>
  <Notes>23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43</vt:i4>
      </vt:variant>
    </vt:vector>
  </HeadingPairs>
  <TitlesOfParts>
    <vt:vector size="64" baseType="lpstr">
      <vt:lpstr>Arial</vt:lpstr>
      <vt:lpstr>SimSun</vt:lpstr>
      <vt:lpstr>Wingdings</vt:lpstr>
      <vt:lpstr>Arial</vt:lpstr>
      <vt:lpstr>Annie Use Your Telescope</vt:lpstr>
      <vt:lpstr>Lato</vt:lpstr>
      <vt:lpstr>RocknRoll One</vt:lpstr>
      <vt:lpstr>Segoe Print</vt:lpstr>
      <vt:lpstr>Anaheim</vt:lpstr>
      <vt:lpstr>Open Sans</vt:lpstr>
      <vt:lpstr>Exo</vt:lpstr>
      <vt:lpstr>Poppins Medium</vt:lpstr>
      <vt:lpstr>Times New Roman</vt:lpstr>
      <vt:lpstr>Calibri</vt:lpstr>
      <vt:lpstr>Racing Sans One</vt:lpstr>
      <vt:lpstr>Cambria Math</vt:lpstr>
      <vt:lpstr>Microsoft YaHei</vt:lpstr>
      <vt:lpstr>Arial Unicode MS</vt:lpstr>
      <vt:lpstr>Calibri Light</vt:lpstr>
      <vt:lpstr>Math Subject for Middle School - 7th Grade: Ratio, Proportion and Percent by Slidesgo</vt:lpstr>
      <vt:lpstr>1_Office Theme</vt:lpstr>
      <vt:lpstr>7th Grade</vt:lpstr>
      <vt:lpstr>KHỞI ĐỘNG</vt:lpstr>
      <vt:lpstr>BÀI 1:  THU THẬP, PHÂN LOẠI VÀ BIỂU DIỄN DỮ LIỆU  (3 TIẾT)</vt:lpstr>
      <vt:lpstr>03</vt:lpstr>
      <vt:lpstr>01</vt:lpstr>
      <vt:lpstr>PowerPoint 演示文稿</vt:lpstr>
      <vt:lpstr>Nhận xét:</vt:lpstr>
      <vt:lpstr>Ví dụ 1</vt:lpstr>
      <vt:lpstr>Ví dụ 1</vt:lpstr>
      <vt:lpstr>02</vt:lpstr>
      <vt:lpstr>PowerPoint 演示文稿</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02</vt:lpstr>
      <vt:lpstr>HẸN GẶP LẠI CÁC EM  Ở TIẾT HỌC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dc:creator/>
  <cp:lastModifiedBy>Cẩm Nhung Lê Thùy</cp:lastModifiedBy>
  <cp:revision>62</cp:revision>
  <dcterms:created xsi:type="dcterms:W3CDTF">2025-01-13T08:07:03Z</dcterms:created>
  <dcterms:modified xsi:type="dcterms:W3CDTF">2025-01-13T08:25:44Z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71237E3FA9374EDA8A3D72D7E4530111_12</vt:lpwstr>
  </property>
  <property fmtid="{D5CDD505-2E9C-101B-9397-08002B2CF9AE}" pid="3" name="KSOProductBuildVer">
    <vt:lpwstr>1033-12.2.0.19805</vt:lpwstr>
  </property>
</Properties>
</file>